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236" autoAdjust="0"/>
  </p:normalViewPr>
  <p:slideViewPr>
    <p:cSldViewPr snapToGrid="0">
      <p:cViewPr varScale="1">
        <p:scale>
          <a:sx n="55" d="100"/>
          <a:sy n="55" d="100"/>
        </p:scale>
        <p:origin x="1096" y="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A2A0C-B61E-453A-AB70-8F35D9B85E7F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62852-F1BC-4225-BDC4-4E2F4F2C681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61248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b-NO" baseline="0" dirty="0" smtClean="0"/>
              <a:t>IT-støttet bedriftsutvikling </a:t>
            </a:r>
            <a:endParaRPr lang="nb-NO" baseline="0" dirty="0" smtClean="0"/>
          </a:p>
          <a:p>
            <a:endParaRPr lang="nb-NO" baseline="0" dirty="0" smtClean="0"/>
          </a:p>
          <a:p>
            <a:endParaRPr lang="nb-NO" baseline="0" dirty="0" smtClean="0"/>
          </a:p>
          <a:p>
            <a:endParaRPr lang="nb-NO" baseline="0" dirty="0" smtClean="0"/>
          </a:p>
          <a:p>
            <a:endParaRPr lang="nb-NO" baseline="0" dirty="0" smtClean="0"/>
          </a:p>
          <a:p>
            <a:r>
              <a:rPr lang="nb-NO" baseline="0" dirty="0" smtClean="0"/>
              <a:t>SO WHAT?</a:t>
            </a:r>
          </a:p>
          <a:p>
            <a:r>
              <a:rPr lang="nb-NO" baseline="0" dirty="0" smtClean="0"/>
              <a:t>IT-utdanning i Norge henger etter i forhold til resten av verden, kanskje fordi vi utdanningene våre ikke er relevant nok for IT-jobber? Ikke oppdatert? Lærer feil ting?</a:t>
            </a:r>
          </a:p>
          <a:p>
            <a:r>
              <a:rPr lang="nb-NO" baseline="0" dirty="0" smtClean="0"/>
              <a:t>Ved å finne ut dette RQ1 vet man hvilke faktorer som er viktige for en nyutdannet å inneha. Mer attraktive post </a:t>
            </a:r>
            <a:r>
              <a:rPr lang="nb-NO" baseline="0" dirty="0" err="1" smtClean="0"/>
              <a:t>graduate</a:t>
            </a:r>
            <a:r>
              <a:rPr lang="nb-NO" baseline="0" dirty="0" smtClean="0"/>
              <a:t>, bedre IT-miljø? Innovasjon?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62852-F1BC-4225-BDC4-4E2F4F2C6816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30940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 smtClean="0"/>
              <a:t>Undervisningsopplegg</a:t>
            </a:r>
            <a:r>
              <a:rPr lang="en-US" dirty="0" smtClean="0"/>
              <a:t> = teaching</a:t>
            </a:r>
            <a:r>
              <a:rPr lang="en-US" baseline="0" dirty="0" smtClean="0"/>
              <a:t> strategies/activities 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SO WHAT?</a:t>
            </a:r>
          </a:p>
          <a:p>
            <a:r>
              <a:rPr lang="en-US" baseline="0" dirty="0" err="1" smtClean="0"/>
              <a:t>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nettundervisning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 </a:t>
            </a:r>
            <a:r>
              <a:rPr lang="en-US" baseline="0" dirty="0" err="1" smtClean="0">
                <a:sym typeface="Wingdings" panose="05000000000000000000" pitchFamily="2" charset="2"/>
              </a:rPr>
              <a:t>dermed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må</a:t>
            </a:r>
            <a:r>
              <a:rPr lang="en-US" baseline="0" dirty="0" smtClean="0">
                <a:sym typeface="Wingdings" panose="05000000000000000000" pitchFamily="2" charset="2"/>
              </a:rPr>
              <a:t> vi </a:t>
            </a:r>
            <a:r>
              <a:rPr lang="en-US" baseline="0" dirty="0" err="1" smtClean="0">
                <a:sym typeface="Wingdings" panose="05000000000000000000" pitchFamily="2" charset="2"/>
              </a:rPr>
              <a:t>sikre</a:t>
            </a:r>
            <a:r>
              <a:rPr lang="en-US" baseline="0" dirty="0" smtClean="0">
                <a:sym typeface="Wingdings" panose="05000000000000000000" pitchFamily="2" charset="2"/>
              </a:rPr>
              <a:t> at </a:t>
            </a:r>
            <a:r>
              <a:rPr lang="en-US" baseline="0" dirty="0" err="1" smtClean="0">
                <a:sym typeface="Wingdings" panose="05000000000000000000" pitchFamily="2" charset="2"/>
              </a:rPr>
              <a:t>også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disse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blir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klar</a:t>
            </a:r>
            <a:r>
              <a:rPr lang="en-US" baseline="0" dirty="0" smtClean="0">
                <a:sym typeface="Wingdings" panose="05000000000000000000" pitchFamily="2" charset="2"/>
              </a:rPr>
              <a:t> for </a:t>
            </a:r>
            <a:r>
              <a:rPr lang="en-US" baseline="0" dirty="0" err="1" smtClean="0">
                <a:sym typeface="Wingdings" panose="05000000000000000000" pitchFamily="2" charset="2"/>
              </a:rPr>
              <a:t>arbeidslivet</a:t>
            </a:r>
            <a:r>
              <a:rPr lang="en-US" baseline="0" dirty="0" smtClean="0">
                <a:sym typeface="Wingdings" panose="05000000000000000000" pitchFamily="2" charset="2"/>
              </a:rPr>
              <a:t>. </a:t>
            </a:r>
          </a:p>
          <a:p>
            <a:r>
              <a:rPr lang="en-US" baseline="0" dirty="0" err="1" smtClean="0">
                <a:sym typeface="Wingdings" panose="05000000000000000000" pitchFamily="2" charset="2"/>
              </a:rPr>
              <a:t>Får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nettstudenter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annet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grunnlag</a:t>
            </a:r>
            <a:r>
              <a:rPr lang="en-US" baseline="0" dirty="0" smtClean="0">
                <a:sym typeface="Wingdings" panose="05000000000000000000" pitchFamily="2" charset="2"/>
              </a:rPr>
              <a:t> for work readiness? </a:t>
            </a:r>
            <a:r>
              <a:rPr lang="en-US" baseline="0" dirty="0" err="1" smtClean="0">
                <a:sym typeface="Wingdings" panose="05000000000000000000" pitchFamily="2" charset="2"/>
              </a:rPr>
              <a:t>Kan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dette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overføres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til</a:t>
            </a:r>
            <a:r>
              <a:rPr lang="en-US" baseline="0" dirty="0" smtClean="0">
                <a:sym typeface="Wingdings" panose="05000000000000000000" pitchFamily="2" charset="2"/>
              </a:rPr>
              <a:t> campus </a:t>
            </a:r>
            <a:r>
              <a:rPr lang="en-US" baseline="0" dirty="0" err="1" smtClean="0">
                <a:sym typeface="Wingdings" panose="05000000000000000000" pitchFamily="2" charset="2"/>
              </a:rPr>
              <a:t>og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motsatt</a:t>
            </a:r>
            <a:r>
              <a:rPr lang="en-US" baseline="0" dirty="0" smtClean="0">
                <a:sym typeface="Wingdings" panose="05000000000000000000" pitchFamily="2" charset="2"/>
              </a:rPr>
              <a:t>, </a:t>
            </a:r>
            <a:r>
              <a:rPr lang="en-US" baseline="0" dirty="0" err="1" smtClean="0">
                <a:sym typeface="Wingdings" panose="05000000000000000000" pitchFamily="2" charset="2"/>
              </a:rPr>
              <a:t>slik</a:t>
            </a:r>
            <a:r>
              <a:rPr lang="en-US" baseline="0" dirty="0" smtClean="0">
                <a:sym typeface="Wingdings" panose="05000000000000000000" pitchFamily="2" charset="2"/>
              </a:rPr>
              <a:t> at </a:t>
            </a:r>
            <a:r>
              <a:rPr lang="en-US" baseline="0" dirty="0" err="1" smtClean="0">
                <a:sym typeface="Wingdings" panose="05000000000000000000" pitchFamily="2" charset="2"/>
              </a:rPr>
              <a:t>alle</a:t>
            </a:r>
            <a:r>
              <a:rPr lang="en-US" baseline="0" dirty="0" smtClean="0">
                <a:sym typeface="Wingdings" panose="05000000000000000000" pitchFamily="2" charset="2"/>
              </a:rPr>
              <a:t> IT- </a:t>
            </a:r>
            <a:r>
              <a:rPr lang="en-US" baseline="0" dirty="0" err="1" smtClean="0">
                <a:sym typeface="Wingdings" panose="05000000000000000000" pitchFamily="2" charset="2"/>
              </a:rPr>
              <a:t>bachelorstudenter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fra</a:t>
            </a:r>
            <a:r>
              <a:rPr lang="en-US" baseline="0" dirty="0" smtClean="0">
                <a:sym typeface="Wingdings" panose="05000000000000000000" pitchFamily="2" charset="2"/>
              </a:rPr>
              <a:t> NTNU </a:t>
            </a:r>
            <a:r>
              <a:rPr lang="en-US" baseline="0" dirty="0" err="1" smtClean="0">
                <a:sym typeface="Wingdings" panose="05000000000000000000" pitchFamily="2" charset="2"/>
              </a:rPr>
              <a:t>er</a:t>
            </a:r>
            <a:r>
              <a:rPr lang="en-US" baseline="0" dirty="0" smtClean="0">
                <a:sym typeface="Wingdings" panose="05000000000000000000" pitchFamily="2" charset="2"/>
              </a:rPr>
              <a:t> like </a:t>
            </a:r>
            <a:r>
              <a:rPr lang="en-US" baseline="0" dirty="0" err="1" smtClean="0">
                <a:sym typeface="Wingdings" panose="05000000000000000000" pitchFamily="2" charset="2"/>
              </a:rPr>
              <a:t>attraktive</a:t>
            </a:r>
            <a:r>
              <a:rPr lang="en-US" baseline="0" dirty="0" smtClean="0">
                <a:sym typeface="Wingdings" panose="05000000000000000000" pitchFamily="2" charset="2"/>
              </a:rPr>
              <a:t>? </a:t>
            </a:r>
          </a:p>
          <a:p>
            <a:r>
              <a:rPr lang="en-US" baseline="0" dirty="0" err="1" smtClean="0">
                <a:sym typeface="Wingdings" panose="05000000000000000000" pitchFamily="2" charset="2"/>
              </a:rPr>
              <a:t>Forstår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studenter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hva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som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er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viktig</a:t>
            </a:r>
            <a:r>
              <a:rPr lang="en-US" baseline="0" dirty="0" smtClean="0">
                <a:sym typeface="Wingdings" panose="05000000000000000000" pitchFamily="2" charset="2"/>
              </a:rPr>
              <a:t> for å </a:t>
            </a:r>
            <a:r>
              <a:rPr lang="en-US" baseline="0" dirty="0" err="1" smtClean="0">
                <a:sym typeface="Wingdings" panose="05000000000000000000" pitchFamily="2" charset="2"/>
              </a:rPr>
              <a:t>få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seg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jobb</a:t>
            </a:r>
            <a:r>
              <a:rPr lang="en-US" baseline="0" dirty="0" smtClean="0">
                <a:sym typeface="Wingdings" panose="05000000000000000000" pitchFamily="2" charset="2"/>
              </a:rPr>
              <a:t>, </a:t>
            </a:r>
            <a:r>
              <a:rPr lang="en-US" baseline="0" dirty="0" err="1" smtClean="0">
                <a:sym typeface="Wingdings" panose="05000000000000000000" pitchFamily="2" charset="2"/>
              </a:rPr>
              <a:t>hvis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ikke</a:t>
            </a:r>
            <a:r>
              <a:rPr lang="en-US" baseline="0" dirty="0" smtClean="0">
                <a:sym typeface="Wingdings" panose="05000000000000000000" pitchFamily="2" charset="2"/>
              </a:rPr>
              <a:t>, </a:t>
            </a:r>
            <a:r>
              <a:rPr lang="en-US" baseline="0" dirty="0" err="1" smtClean="0">
                <a:sym typeface="Wingdings" panose="05000000000000000000" pitchFamily="2" charset="2"/>
              </a:rPr>
              <a:t>hvordan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kan</a:t>
            </a:r>
            <a:r>
              <a:rPr lang="en-US" baseline="0" dirty="0" smtClean="0">
                <a:sym typeface="Wingdings" panose="05000000000000000000" pitchFamily="2" charset="2"/>
              </a:rPr>
              <a:t> vi </a:t>
            </a:r>
            <a:r>
              <a:rPr lang="en-US" baseline="0" dirty="0" err="1" smtClean="0">
                <a:sym typeface="Wingdings" panose="05000000000000000000" pitchFamily="2" charset="2"/>
              </a:rPr>
              <a:t>formidle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dette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til</a:t>
            </a:r>
            <a:r>
              <a:rPr lang="en-US" baseline="0" dirty="0" smtClean="0">
                <a:sym typeface="Wingdings" panose="05000000000000000000" pitchFamily="2" charset="2"/>
              </a:rPr>
              <a:t> </a:t>
            </a:r>
            <a:r>
              <a:rPr lang="en-US" baseline="0" dirty="0" err="1" smtClean="0">
                <a:sym typeface="Wingdings" panose="05000000000000000000" pitchFamily="2" charset="2"/>
              </a:rPr>
              <a:t>dem</a:t>
            </a:r>
            <a:r>
              <a:rPr lang="en-US" baseline="0" dirty="0" smtClean="0">
                <a:sym typeface="Wingdings" panose="05000000000000000000" pitchFamily="2" charset="2"/>
              </a:rPr>
              <a:t>? 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r>
              <a:rPr lang="en-US" baseline="0" dirty="0" smtClean="0">
                <a:sym typeface="Wingdings" panose="05000000000000000000" pitchFamily="2" charset="2"/>
              </a:rPr>
              <a:t> </a:t>
            </a:r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62852-F1BC-4225-BDC4-4E2F4F2C6816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718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582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28951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795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85141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82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7323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b-NO" smtClean="0"/>
              <a:t>Rediger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5664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69453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181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54485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Rediger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001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b-NO" smtClean="0"/>
              <a:t>Rediger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367DA49-D2FF-48C0-BF8B-6C1BA40A102E}" type="datetimeFigureOut">
              <a:rPr lang="nb-NO" smtClean="0"/>
              <a:t>01.03.2017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6EBB9DC-7995-49FB-97CF-ECE6DF9B24F6}" type="slidenum">
              <a:rPr lang="nb-NO" smtClean="0"/>
              <a:t>‹#›</a:t>
            </a:fld>
            <a:endParaRPr lang="nb-NO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723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Research questions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Post undergraduate = bachelor students educated from NTNU; </a:t>
            </a:r>
          </a:p>
          <a:p>
            <a:pPr lvl="1" fontAlgn="ctr"/>
            <a:r>
              <a:rPr lang="nb-NO" dirty="0" err="1"/>
              <a:t>BaBED</a:t>
            </a:r>
            <a:r>
              <a:rPr lang="nb-NO" dirty="0"/>
              <a:t> (Kalvskinnet)</a:t>
            </a:r>
          </a:p>
          <a:p>
            <a:pPr lvl="1" fontAlgn="ctr"/>
            <a:r>
              <a:rPr lang="nb-NO" dirty="0" err="1"/>
              <a:t>DataIng</a:t>
            </a:r>
            <a:r>
              <a:rPr lang="nb-NO" dirty="0"/>
              <a:t> (Kalvskinnet, Gjøvik, Ålesund)</a:t>
            </a:r>
          </a:p>
          <a:p>
            <a:pPr lvl="1" fontAlgn="ctr"/>
            <a:r>
              <a:rPr lang="nb-NO" dirty="0"/>
              <a:t>Drift (Kalvskinnet, Gjøvik)</a:t>
            </a:r>
          </a:p>
          <a:p>
            <a:pPr lvl="1" fontAlgn="ctr"/>
            <a:r>
              <a:rPr lang="nb-NO" dirty="0"/>
              <a:t>Informatikk (FU, Gløshaugen</a:t>
            </a:r>
            <a:r>
              <a:rPr lang="nb-NO" dirty="0" smtClean="0"/>
              <a:t>)</a:t>
            </a:r>
            <a:endParaRPr lang="en-US" dirty="0" smtClean="0"/>
          </a:p>
          <a:p>
            <a:r>
              <a:rPr lang="en-US" dirty="0" smtClean="0"/>
              <a:t>RQ1: What makes an bachelor student prepared for employment?</a:t>
            </a:r>
          </a:p>
          <a:p>
            <a:pPr lvl="1"/>
            <a:r>
              <a:rPr lang="en-US" dirty="0" smtClean="0"/>
              <a:t>1.1 What factors does post undergraduate and recruitment managers see as most important for work readiness? </a:t>
            </a:r>
          </a:p>
          <a:p>
            <a:pPr lvl="1"/>
            <a:r>
              <a:rPr lang="en-US" dirty="0" smtClean="0"/>
              <a:t>1.2 Why are the factors defined in 1.1 important?</a:t>
            </a:r>
          </a:p>
          <a:p>
            <a:pPr lvl="1"/>
            <a:r>
              <a:rPr lang="en-US" dirty="0" smtClean="0"/>
              <a:t>1.3 How can the factors defined in 1.1 be learned according to the interviewee?</a:t>
            </a:r>
          </a:p>
        </p:txBody>
      </p:sp>
    </p:spTree>
    <p:extLst>
      <p:ext uri="{BB962C8B-B14F-4D97-AF65-F5344CB8AC3E}">
        <p14:creationId xmlns:p14="http://schemas.microsoft.com/office/powerpoint/2010/main" val="203305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Research questions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RQ2: Is the degree of achieved work readiness different in online </a:t>
            </a:r>
            <a:r>
              <a:rPr lang="en-US" dirty="0" smtClean="0"/>
              <a:t>IT-education </a:t>
            </a:r>
            <a:r>
              <a:rPr lang="en-US" dirty="0"/>
              <a:t>compared to </a:t>
            </a:r>
            <a:r>
              <a:rPr lang="en-US" dirty="0" smtClean="0"/>
              <a:t>IT-education </a:t>
            </a:r>
            <a:r>
              <a:rPr lang="en-US" dirty="0"/>
              <a:t>on campus </a:t>
            </a:r>
            <a:r>
              <a:rPr lang="en-US" dirty="0" smtClean="0"/>
              <a:t>at NTNU? </a:t>
            </a:r>
            <a:endParaRPr lang="en-US" dirty="0"/>
          </a:p>
          <a:p>
            <a:pPr lvl="1"/>
            <a:r>
              <a:rPr lang="en-US" dirty="0" smtClean="0"/>
              <a:t>2.1 How </a:t>
            </a:r>
            <a:r>
              <a:rPr lang="en-US" dirty="0"/>
              <a:t>does the online education, in terms </a:t>
            </a:r>
            <a:r>
              <a:rPr lang="en-US" dirty="0" smtClean="0"/>
              <a:t>of teaching strategies/activities and </a:t>
            </a:r>
            <a:r>
              <a:rPr lang="en-US" dirty="0"/>
              <a:t>knowledge, </a:t>
            </a:r>
            <a:r>
              <a:rPr lang="en-US" dirty="0" smtClean="0"/>
              <a:t>facilitate work readiness </a:t>
            </a:r>
            <a:r>
              <a:rPr lang="en-US" dirty="0"/>
              <a:t>compared to campus education?</a:t>
            </a:r>
          </a:p>
          <a:p>
            <a:pPr lvl="1"/>
            <a:r>
              <a:rPr lang="en-US" dirty="0" smtClean="0"/>
              <a:t>2.2 Is </a:t>
            </a:r>
            <a:r>
              <a:rPr lang="en-US" dirty="0"/>
              <a:t>there different factors for work readiness </a:t>
            </a:r>
            <a:r>
              <a:rPr lang="en-US" smtClean="0"/>
              <a:t>which are </a:t>
            </a:r>
            <a:r>
              <a:rPr lang="en-US" dirty="0"/>
              <a:t>present in online education compared to education on campus? If so: how can online and campus education learn from each other? </a:t>
            </a:r>
          </a:p>
          <a:p>
            <a:pPr lvl="1"/>
            <a:r>
              <a:rPr lang="en-US" dirty="0" smtClean="0"/>
              <a:t>2.3 Does </a:t>
            </a:r>
            <a:r>
              <a:rPr lang="en-US" dirty="0"/>
              <a:t>post </a:t>
            </a:r>
            <a:r>
              <a:rPr lang="en-US" dirty="0" smtClean="0"/>
              <a:t>undergraduate </a:t>
            </a:r>
            <a:r>
              <a:rPr lang="en-US" dirty="0"/>
              <a:t>rate the factors in RQ1 with same importance as todays </a:t>
            </a:r>
            <a:r>
              <a:rPr lang="en-US" dirty="0" smtClean="0"/>
              <a:t>bachelor IT-students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 smtClean="0"/>
              <a:t>RQ3: To which extend exists the factors defined in RQ1.1 in todays education? </a:t>
            </a:r>
          </a:p>
          <a:p>
            <a:pPr lvl="1"/>
            <a:r>
              <a:rPr lang="en-US" dirty="0" smtClean="0"/>
              <a:t>3.1 How can the factors defined in 1.1 be further implemented to increase the degree of work readiness in bachelor IT-education?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Method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Interviews</a:t>
            </a:r>
          </a:p>
          <a:p>
            <a:pPr lvl="1"/>
            <a:r>
              <a:rPr lang="en-US" dirty="0" smtClean="0"/>
              <a:t>Post undergraduates</a:t>
            </a:r>
          </a:p>
          <a:p>
            <a:pPr lvl="1"/>
            <a:r>
              <a:rPr lang="en-US" dirty="0" smtClean="0"/>
              <a:t>Recruitment managers</a:t>
            </a:r>
          </a:p>
          <a:p>
            <a:pPr lvl="1"/>
            <a:r>
              <a:rPr lang="en-US" dirty="0" smtClean="0"/>
              <a:t>Students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RQ2.3: “Does </a:t>
            </a:r>
            <a:r>
              <a:rPr lang="en-US"/>
              <a:t>post </a:t>
            </a:r>
            <a:r>
              <a:rPr lang="en-US" smtClean="0"/>
              <a:t>undergraduates </a:t>
            </a:r>
            <a:r>
              <a:rPr lang="en-US" dirty="0"/>
              <a:t>rate the factors in RQ1 with same importance as todays students</a:t>
            </a:r>
            <a:r>
              <a:rPr lang="en-US" dirty="0" smtClean="0"/>
              <a:t>?” may need survey of some sort. 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35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483</TotalTime>
  <Words>396</Words>
  <Application>Microsoft Office PowerPoint</Application>
  <PresentationFormat>Widescreen</PresentationFormat>
  <Paragraphs>43</Paragraphs>
  <Slides>3</Slides>
  <Notes>2</Notes>
  <HiddenSlides>0</HiddenSlides>
  <MMClips>0</MMClips>
  <ScaleCrop>false</ScaleCrop>
  <HeadingPairs>
    <vt:vector size="6" baseType="variant">
      <vt:variant>
        <vt:lpstr>Brukte skrifter</vt:lpstr>
      </vt:variant>
      <vt:variant>
        <vt:i4>5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3</vt:i4>
      </vt:variant>
    </vt:vector>
  </HeadingPairs>
  <TitlesOfParts>
    <vt:vector size="9" baseType="lpstr">
      <vt:lpstr>Calibri</vt:lpstr>
      <vt:lpstr>Tw Cen MT</vt:lpstr>
      <vt:lpstr>Tw Cen MT Condensed</vt:lpstr>
      <vt:lpstr>Wingdings</vt:lpstr>
      <vt:lpstr>Wingdings 3</vt:lpstr>
      <vt:lpstr>Integral</vt:lpstr>
      <vt:lpstr>Research questions</vt:lpstr>
      <vt:lpstr>Research questions</vt:lpstr>
      <vt:lpstr>Method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Gunhild Lundberg</dc:creator>
  <cp:lastModifiedBy>Gunhild Lundberg</cp:lastModifiedBy>
  <cp:revision>27</cp:revision>
  <dcterms:created xsi:type="dcterms:W3CDTF">2017-02-28T07:59:15Z</dcterms:created>
  <dcterms:modified xsi:type="dcterms:W3CDTF">2017-03-01T13:20:47Z</dcterms:modified>
</cp:coreProperties>
</file>