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5"/>
  </p:normalViewPr>
  <p:slideViewPr>
    <p:cSldViewPr snapToGrid="0" snapToObjects="1">
      <p:cViewPr varScale="1">
        <p:scale>
          <a:sx n="80" d="100"/>
          <a:sy n="80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28/02/17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28/02/17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28/02/17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28/02/17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28/02/17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28/02/17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28/02/17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28/02/17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28/02/17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28/02/17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Træk billede til pladsholder, eller klik på symbol for at tilføje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28/02/17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28/02/17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EXACT </a:t>
            </a:r>
            <a:r>
              <a:rPr lang="mr-IN" dirty="0" smtClean="0"/>
              <a:t>–</a:t>
            </a:r>
            <a:r>
              <a:rPr lang="da-DK" dirty="0" smtClean="0"/>
              <a:t> </a:t>
            </a:r>
            <a:r>
              <a:rPr lang="da-DK" dirty="0" err="1"/>
              <a:t>E</a:t>
            </a:r>
            <a:r>
              <a:rPr lang="da-DK" dirty="0" err="1" smtClean="0"/>
              <a:t>xergaming</a:t>
            </a:r>
            <a:r>
              <a:rPr lang="da-DK" dirty="0" smtClean="0"/>
              <a:t> for </a:t>
            </a:r>
            <a:r>
              <a:rPr lang="da-DK" dirty="0" err="1" smtClean="0"/>
              <a:t>active</a:t>
            </a:r>
            <a:r>
              <a:rPr lang="da-DK" dirty="0" smtClean="0"/>
              <a:t> </a:t>
            </a:r>
            <a:r>
              <a:rPr lang="da-DK" dirty="0" err="1" smtClean="0"/>
              <a:t>healthy</a:t>
            </a:r>
            <a:r>
              <a:rPr lang="da-DK" dirty="0" smtClean="0"/>
              <a:t> </a:t>
            </a:r>
            <a:r>
              <a:rPr lang="da-DK" dirty="0" err="1" smtClean="0"/>
              <a:t>ageing</a:t>
            </a:r>
            <a:r>
              <a:rPr lang="da-DK" dirty="0" smtClean="0"/>
              <a:t> and rehabilitation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smtClean="0"/>
              <a:t>Sruti </a:t>
            </a:r>
            <a:r>
              <a:rPr lang="da-DK" dirty="0" err="1" smtClean="0"/>
              <a:t>Subramanian</a:t>
            </a:r>
            <a:r>
              <a:rPr lang="da-DK" dirty="0" smtClean="0"/>
              <a:t> &amp;</a:t>
            </a:r>
          </a:p>
          <a:p>
            <a:r>
              <a:rPr lang="da-DK" dirty="0" smtClean="0"/>
              <a:t>Louise Petersen Matjeka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464721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EXACT Research </a:t>
            </a:r>
            <a:r>
              <a:rPr lang="da-DK" dirty="0" err="1" smtClean="0"/>
              <a:t>Objectives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The EXACT project will improve long-term adherence to </a:t>
            </a:r>
            <a:r>
              <a:rPr lang="en-US" dirty="0" err="1"/>
              <a:t>exergaming</a:t>
            </a:r>
            <a:r>
              <a:rPr lang="en-US" dirty="0"/>
              <a:t> by designing </a:t>
            </a:r>
            <a:r>
              <a:rPr lang="en-US" dirty="0" err="1"/>
              <a:t>exergames</a:t>
            </a:r>
            <a:r>
              <a:rPr lang="en-US" dirty="0"/>
              <a:t> to self-adapt to individual goals, needs and barriers.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Develop a gaming rehabilitation system that endorses appropriate exercises performed correctly by using personalized instructions, online exercise feedback, and motivational messages.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Map cerebral activity during </a:t>
            </a:r>
            <a:r>
              <a:rPr lang="en-US" dirty="0" err="1"/>
              <a:t>exergaming</a:t>
            </a:r>
            <a:r>
              <a:rPr lang="en-US" dirty="0"/>
              <a:t> to enable patient-specific selection of exercises in rehabilitation of brain activity and function.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468361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023"/>
            <a:ext cx="8229600" cy="1143000"/>
          </a:xfrm>
        </p:spPr>
        <p:txBody>
          <a:bodyPr>
            <a:normAutofit/>
          </a:bodyPr>
          <a:lstStyle/>
          <a:p>
            <a:r>
              <a:rPr lang="da-DK" sz="3200" dirty="0" err="1" smtClean="0"/>
              <a:t>Exploring</a:t>
            </a:r>
            <a:r>
              <a:rPr lang="da-DK" sz="3200" dirty="0" smtClean="0"/>
              <a:t> </a:t>
            </a:r>
            <a:r>
              <a:rPr lang="da-DK" sz="3200" dirty="0"/>
              <a:t>P</a:t>
            </a:r>
            <a:r>
              <a:rPr lang="da-DK" sz="3200" dirty="0" smtClean="0"/>
              <a:t>layer </a:t>
            </a:r>
            <a:r>
              <a:rPr lang="da-DK" sz="3200" dirty="0" err="1" smtClean="0"/>
              <a:t>Exerperiences</a:t>
            </a:r>
            <a:r>
              <a:rPr lang="da-DK" sz="3200" dirty="0" smtClean="0"/>
              <a:t> of </a:t>
            </a:r>
            <a:r>
              <a:rPr lang="da-DK" sz="3200" dirty="0" err="1" smtClean="0"/>
              <a:t>Exergames</a:t>
            </a:r>
            <a:r>
              <a:rPr lang="da-DK" sz="3200" dirty="0" smtClean="0"/>
              <a:t> </a:t>
            </a:r>
            <a:endParaRPr lang="da-DK" sz="32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106252"/>
            <a:ext cx="8229600" cy="4525963"/>
          </a:xfrm>
        </p:spPr>
        <p:txBody>
          <a:bodyPr>
            <a:noAutofit/>
          </a:bodyPr>
          <a:lstStyle/>
          <a:p>
            <a:r>
              <a:rPr lang="en-US" sz="1500" dirty="0"/>
              <a:t>This PhD project is centered around the design of </a:t>
            </a:r>
            <a:r>
              <a:rPr lang="en-US" sz="1500" dirty="0" err="1"/>
              <a:t>exergames</a:t>
            </a:r>
            <a:r>
              <a:rPr lang="en-US" sz="1500" dirty="0"/>
              <a:t> focusing on designing interactive and playful game mechanics for long-term adherence and enjoyment. To do so this project will deal with the design of </a:t>
            </a:r>
            <a:r>
              <a:rPr lang="en-US" sz="1500" dirty="0" err="1"/>
              <a:t>exergames</a:t>
            </a:r>
            <a:r>
              <a:rPr lang="en-US" sz="1500" dirty="0"/>
              <a:t> from two interconnected levels: a) the concrete level; developing specific designs and design solutions for </a:t>
            </a:r>
            <a:r>
              <a:rPr lang="en-US" sz="1500" dirty="0" err="1"/>
              <a:t>exergames</a:t>
            </a:r>
            <a:r>
              <a:rPr lang="en-US" sz="1500" dirty="0"/>
              <a:t> in the abovementioned design cases, and b) an abstract level; in order to assure long-term adherence this project will be analyzing the players’ bodily experiences of the developed designs from a theoretical perspective mainly phenomenological. The aim of doing so is to extract knowledge on a general level to inform future development of </a:t>
            </a:r>
            <a:r>
              <a:rPr lang="en-US" sz="1500" dirty="0" err="1"/>
              <a:t>exergame</a:t>
            </a:r>
            <a:r>
              <a:rPr lang="en-US" sz="1500" dirty="0"/>
              <a:t> designs. </a:t>
            </a:r>
            <a:endParaRPr lang="en-US" sz="1500" dirty="0" smtClean="0"/>
          </a:p>
          <a:p>
            <a:r>
              <a:rPr lang="en-US" sz="1500" dirty="0" smtClean="0"/>
              <a:t>RQ:</a:t>
            </a:r>
          </a:p>
          <a:p>
            <a:pPr lvl="0"/>
            <a:r>
              <a:rPr lang="en-US" sz="1500" dirty="0" smtClean="0"/>
              <a:t>Concrete level:</a:t>
            </a:r>
            <a:endParaRPr lang="en-US" sz="1500" dirty="0"/>
          </a:p>
          <a:p>
            <a:pPr lvl="1"/>
            <a:r>
              <a:rPr lang="en-US" sz="1500" dirty="0"/>
              <a:t>How to design with specific movements for meaningful interactive game mechanics in elderly people’s unsupported mundane environments (their homes)?</a:t>
            </a:r>
          </a:p>
          <a:p>
            <a:pPr lvl="1"/>
            <a:r>
              <a:rPr lang="en-US" sz="1500" dirty="0"/>
              <a:t>How to adapt and design pervasive games for physical activity in elderly people’s unsupported mundane environments (their homes)?</a:t>
            </a:r>
          </a:p>
          <a:p>
            <a:pPr lvl="2"/>
            <a:r>
              <a:rPr lang="en-US" sz="1500" dirty="0"/>
              <a:t>What are the </a:t>
            </a:r>
            <a:r>
              <a:rPr lang="en-US" sz="1500" dirty="0" smtClean="0"/>
              <a:t>challenges </a:t>
            </a:r>
            <a:r>
              <a:rPr lang="mr-IN" sz="1500" dirty="0" smtClean="0"/>
              <a:t>–</a:t>
            </a:r>
            <a:r>
              <a:rPr lang="en-US" sz="1500" dirty="0" smtClean="0"/>
              <a:t> and solutions? </a:t>
            </a:r>
          </a:p>
          <a:p>
            <a:pPr lvl="1"/>
            <a:r>
              <a:rPr lang="en-US" sz="1600" dirty="0"/>
              <a:t>How can the designs support the changes in the physical exercises based on the players’ individual progress in physical development and skills acquisition?</a:t>
            </a:r>
          </a:p>
          <a:p>
            <a:pPr lvl="0"/>
            <a:r>
              <a:rPr lang="en-US" sz="1500" dirty="0" smtClean="0"/>
              <a:t>Abstract level:</a:t>
            </a:r>
            <a:endParaRPr lang="en-US" sz="1500" dirty="0"/>
          </a:p>
          <a:p>
            <a:pPr lvl="1"/>
            <a:r>
              <a:rPr lang="en-US" sz="1500" dirty="0"/>
              <a:t>How and by what means is the player’s bodily experience affected in the designed </a:t>
            </a:r>
            <a:r>
              <a:rPr lang="en-US" sz="1500" dirty="0" err="1"/>
              <a:t>exergames</a:t>
            </a:r>
            <a:r>
              <a:rPr lang="en-US" sz="1500" dirty="0"/>
              <a:t> (from a phenomenological perspective)? </a:t>
            </a:r>
          </a:p>
          <a:p>
            <a:pPr lvl="2"/>
            <a:r>
              <a:rPr lang="en-US" sz="1500" dirty="0"/>
              <a:t>And what are the subsequent implications for the designs? </a:t>
            </a:r>
          </a:p>
          <a:p>
            <a:pPr lvl="1"/>
            <a:r>
              <a:rPr lang="en-US" sz="1500" dirty="0"/>
              <a:t>How can this knowledge be leveraged into future </a:t>
            </a:r>
            <a:r>
              <a:rPr lang="en-US" sz="1500" dirty="0" err="1"/>
              <a:t>exergame</a:t>
            </a:r>
            <a:r>
              <a:rPr lang="en-US" sz="1500" dirty="0"/>
              <a:t> designs?</a:t>
            </a:r>
          </a:p>
          <a:p>
            <a:endParaRPr lang="en-US" sz="1400" dirty="0" smtClean="0"/>
          </a:p>
          <a:p>
            <a:endParaRPr lang="da-DK" sz="1200" dirty="0"/>
          </a:p>
        </p:txBody>
      </p:sp>
    </p:spTree>
    <p:extLst>
      <p:ext uri="{BB962C8B-B14F-4D97-AF65-F5344CB8AC3E}">
        <p14:creationId xmlns:p14="http://schemas.microsoft.com/office/powerpoint/2010/main" val="2024636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5324"/>
          </a:xfrm>
        </p:spPr>
        <p:txBody>
          <a:bodyPr>
            <a:normAutofit fontScale="55000" lnSpcReduction="20000"/>
          </a:bodyPr>
          <a:lstStyle/>
          <a:p>
            <a:r>
              <a:rPr lang="en-US" sz="3600" b="1" dirty="0"/>
              <a:t>Technology</a:t>
            </a:r>
            <a:endParaRPr lang="en-US" sz="3600" dirty="0"/>
          </a:p>
          <a:p>
            <a:pPr lvl="0"/>
            <a:r>
              <a:rPr lang="en-US" sz="3600" b="1" dirty="0"/>
              <a:t>RQ1 </a:t>
            </a:r>
            <a:r>
              <a:rPr lang="en-US" sz="3600" dirty="0"/>
              <a:t>What is the comparative accuracy </a:t>
            </a:r>
            <a:r>
              <a:rPr lang="en-US" sz="3600" dirty="0" smtClean="0"/>
              <a:t>between two </a:t>
            </a:r>
            <a:r>
              <a:rPr lang="en-US" sz="3600" dirty="0"/>
              <a:t>general motion recognition sensors namely: the Kinect and IMU sensors</a:t>
            </a:r>
            <a:r>
              <a:rPr lang="en-US" sz="3600" dirty="0" smtClean="0"/>
              <a:t>?</a:t>
            </a:r>
            <a:endParaRPr lang="en-US" sz="3600" dirty="0"/>
          </a:p>
          <a:p>
            <a:pPr lvl="0"/>
            <a:r>
              <a:rPr lang="en-US" sz="3600" b="1" dirty="0"/>
              <a:t>RQ2 </a:t>
            </a:r>
            <a:r>
              <a:rPr lang="en-US" sz="3600" dirty="0"/>
              <a:t>What is the comparative accuracy </a:t>
            </a:r>
            <a:r>
              <a:rPr lang="en-US" sz="3600" dirty="0" smtClean="0"/>
              <a:t>between </a:t>
            </a:r>
            <a:r>
              <a:rPr lang="en-US" sz="3600" dirty="0"/>
              <a:t>two common devices used in balance training </a:t>
            </a:r>
            <a:r>
              <a:rPr lang="en-US" sz="3600" dirty="0" err="1"/>
              <a:t>exergames</a:t>
            </a:r>
            <a:r>
              <a:rPr lang="en-US" sz="3600" dirty="0"/>
              <a:t> namely: Wii balance board and the DDR floor </a:t>
            </a:r>
            <a:r>
              <a:rPr lang="en-US" sz="3600" dirty="0" smtClean="0"/>
              <a:t>sensor.</a:t>
            </a:r>
          </a:p>
          <a:p>
            <a:pPr lvl="0"/>
            <a:endParaRPr lang="en-US" sz="3600" dirty="0"/>
          </a:p>
          <a:p>
            <a:r>
              <a:rPr lang="en-US" sz="3600" b="1" dirty="0"/>
              <a:t> Game Design</a:t>
            </a:r>
            <a:endParaRPr lang="en-US" sz="3600" dirty="0"/>
          </a:p>
          <a:p>
            <a:pPr lvl="0"/>
            <a:r>
              <a:rPr lang="en-US" sz="3600" b="1" dirty="0"/>
              <a:t>RQ3 </a:t>
            </a:r>
            <a:r>
              <a:rPr lang="en-US" sz="3600" dirty="0"/>
              <a:t>What are the</a:t>
            </a:r>
            <a:r>
              <a:rPr lang="en-US" sz="3600" b="1" dirty="0"/>
              <a:t> </a:t>
            </a:r>
            <a:r>
              <a:rPr lang="en-US" sz="3600" dirty="0"/>
              <a:t>game design guidelines for balance training </a:t>
            </a:r>
            <a:r>
              <a:rPr lang="en-US" sz="3600" dirty="0" err="1"/>
              <a:t>exergames</a:t>
            </a:r>
            <a:r>
              <a:rPr lang="en-US" sz="3600" dirty="0"/>
              <a:t>, with evaluations performed on series of iterative studies for different categories of patients</a:t>
            </a:r>
            <a:r>
              <a:rPr lang="en-US" sz="3600" dirty="0" smtClean="0"/>
              <a:t>?</a:t>
            </a:r>
            <a:endParaRPr lang="en-US" sz="3600" dirty="0"/>
          </a:p>
          <a:p>
            <a:pPr lvl="0"/>
            <a:r>
              <a:rPr lang="en-US" sz="3600" b="1" dirty="0"/>
              <a:t>RQ4 </a:t>
            </a:r>
            <a:r>
              <a:rPr lang="en-US" sz="3600" dirty="0"/>
              <a:t>What is the game design guideline for pervasive </a:t>
            </a:r>
            <a:r>
              <a:rPr lang="en-US" sz="3600" dirty="0" err="1"/>
              <a:t>exergames</a:t>
            </a:r>
            <a:r>
              <a:rPr lang="en-US" sz="3600" dirty="0"/>
              <a:t>: Possibilities of different gamification elements</a:t>
            </a:r>
            <a:r>
              <a:rPr lang="en-US" sz="3600" dirty="0" smtClean="0"/>
              <a:t>?</a:t>
            </a:r>
            <a:endParaRPr lang="en-US" sz="3600" dirty="0"/>
          </a:p>
          <a:p>
            <a:r>
              <a:rPr lang="en-US" sz="3600" b="1" dirty="0"/>
              <a:t>RQ5 </a:t>
            </a:r>
            <a:r>
              <a:rPr lang="en-US" sz="3600" dirty="0"/>
              <a:t>How can the </a:t>
            </a:r>
            <a:r>
              <a:rPr lang="en-US" sz="3600" dirty="0" err="1"/>
              <a:t>exergames</a:t>
            </a:r>
            <a:r>
              <a:rPr lang="en-US" sz="3600" dirty="0"/>
              <a:t> be designed to provide user specific instructions and customized feedback to the users based on their performance within the game?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721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 Sort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Sort .thmx</Template>
  <TotalTime>1608</TotalTime>
  <Words>463</Words>
  <Application>Microsoft Macintosh PowerPoint</Application>
  <PresentationFormat>Skærmshow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4</vt:i4>
      </vt:variant>
    </vt:vector>
  </HeadingPairs>
  <TitlesOfParts>
    <vt:vector size="5" baseType="lpstr">
      <vt:lpstr> Sort </vt:lpstr>
      <vt:lpstr>EXACT – Exergaming for active healthy ageing and rehabilitation</vt:lpstr>
      <vt:lpstr>EXACT Research Objectives</vt:lpstr>
      <vt:lpstr>Exploring Player Exerperiences of Exergames </vt:lpstr>
      <vt:lpstr>Research Questions:</vt:lpstr>
    </vt:vector>
  </TitlesOfParts>
  <Company>Hybrid Play and Games II ApS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EXACT – exergames for healthy and active ageing</dc:title>
  <dc:creator>Louise Matjeka</dc:creator>
  <cp:lastModifiedBy>Louise Matjeka</cp:lastModifiedBy>
  <cp:revision>7</cp:revision>
  <dcterms:created xsi:type="dcterms:W3CDTF">2017-02-28T10:42:46Z</dcterms:created>
  <dcterms:modified xsi:type="dcterms:W3CDTF">2017-03-01T13:50:03Z</dcterms:modified>
</cp:coreProperties>
</file>