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6"/>
  </p:notesMasterIdLst>
  <p:sldIdLst>
    <p:sldId id="279" r:id="rId3"/>
    <p:sldId id="281" r:id="rId4"/>
    <p:sldId id="280" r:id="rId5"/>
  </p:sldIdLst>
  <p:sldSz cx="12192000" cy="6858000"/>
  <p:notesSz cx="6858000" cy="9144000"/>
  <p:defaultTextStyle>
    <a:defPPr>
      <a:defRPr lang="nb-NO"/>
    </a:defPPr>
    <a:lvl1pPr marL="0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31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525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789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89630" autoAdjust="0"/>
  </p:normalViewPr>
  <p:slideViewPr>
    <p:cSldViewPr snapToGrid="0">
      <p:cViewPr varScale="1">
        <p:scale>
          <a:sx n="115" d="100"/>
          <a:sy n="115" d="100"/>
        </p:scale>
        <p:origin x="132" y="9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2880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AC034-CD78-49B0-BCA6-1A6DED00F80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E418-C684-4945-99FD-AD67B51958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40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577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154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731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309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2886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462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040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617" algn="l" defTabSz="457154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895584 w 12192000"/>
              <a:gd name="connsiteY1" fmla="*/ 0 h 6858000"/>
              <a:gd name="connsiteX2" fmla="*/ 895584 w 12192000"/>
              <a:gd name="connsiteY2" fmla="*/ 1800225 h 6858000"/>
              <a:gd name="connsiteX3" fmla="*/ 2515892 w 12192000"/>
              <a:gd name="connsiteY3" fmla="*/ 1800225 h 6858000"/>
              <a:gd name="connsiteX4" fmla="*/ 2515892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895584" y="0"/>
                </a:lnTo>
                <a:lnTo>
                  <a:pt x="895584" y="1800225"/>
                </a:lnTo>
                <a:lnTo>
                  <a:pt x="2515892" y="1800225"/>
                </a:lnTo>
                <a:lnTo>
                  <a:pt x="2515892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tIns="720000" anchor="t" anchorCtr="1">
            <a:noAutofit/>
          </a:bodyPr>
          <a:lstStyle>
            <a:lvl1pPr marL="180036" marR="0" indent="0" algn="ctr" defTabSz="914537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dirty="0"/>
              <a:t>Sett inn </a:t>
            </a:r>
            <a:r>
              <a:rPr lang="en-GB" dirty="0" err="1"/>
              <a:t>bilde</a:t>
            </a:r>
            <a:r>
              <a:rPr lang="en-GB" dirty="0"/>
              <a:t> </a:t>
            </a:r>
            <a:r>
              <a:rPr lang="en-GB" dirty="0" err="1"/>
              <a:t>fra</a:t>
            </a:r>
            <a:r>
              <a:rPr lang="en-GB" dirty="0"/>
              <a:t> </a:t>
            </a:r>
            <a:r>
              <a:rPr lang="en-GB" dirty="0" err="1"/>
              <a:t>menyen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“Sett inn/insert” -&gt; “</a:t>
            </a:r>
            <a:r>
              <a:rPr lang="en-GB" dirty="0" err="1"/>
              <a:t>Bilde</a:t>
            </a:r>
            <a:r>
              <a:rPr lang="en-GB" dirty="0"/>
              <a:t>/Picture”</a:t>
            </a:r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230" y="1080136"/>
            <a:ext cx="981013" cy="214063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4407696" y="2879206"/>
            <a:ext cx="6769286" cy="3181610"/>
          </a:xfrm>
          <a:solidFill>
            <a:srgbClr val="FFFFFF">
              <a:alpha val="85098"/>
            </a:srgbClr>
          </a:solidFill>
        </p:spPr>
        <p:txBody>
          <a:bodyPr lIns="360072" tIns="360072" rIns="360072" bIns="1404281" anchor="b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4600" cap="all" normalizeH="0" baseline="0">
                <a:solidFill>
                  <a:schemeClr val="dk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noColor"/>
          <p:cNvSpPr/>
          <p:nvPr userDrawn="1"/>
        </p:nvSpPr>
        <p:spPr>
          <a:xfrm>
            <a:off x="161376" y="188260"/>
            <a:ext cx="142498" cy="89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9" tIns="22865" rIns="45729" bIns="22865" rtlCol="0" anchor="ctr"/>
          <a:lstStyle/>
          <a:p>
            <a:pPr algn="ctr"/>
            <a:endParaRPr lang="en-GB" sz="1799"/>
          </a:p>
        </p:txBody>
      </p:sp>
      <p:sp>
        <p:nvSpPr>
          <p:cNvPr id="16" name="Rektangel 15"/>
          <p:cNvSpPr/>
          <p:nvPr userDrawn="1"/>
        </p:nvSpPr>
        <p:spPr>
          <a:xfrm>
            <a:off x="896512" y="-1"/>
            <a:ext cx="1623803" cy="180382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9" tIns="22865" rIns="45729" bIns="22865" rtlCol="0" anchor="ctr"/>
          <a:lstStyle/>
          <a:p>
            <a:pPr algn="ctr"/>
            <a:endParaRPr lang="en-GB" sz="1799"/>
          </a:p>
        </p:txBody>
      </p:sp>
      <p:pic>
        <p:nvPicPr>
          <p:cNvPr id="17" name="Bild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765" y="1080135"/>
            <a:ext cx="989890" cy="216000"/>
          </a:xfrm>
          <a:prstGeom prst="rect">
            <a:avLst/>
          </a:prstGeom>
        </p:spPr>
      </p:pic>
      <p:sp>
        <p:nvSpPr>
          <p:cNvPr id="7" name="Plassholder f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4818166" y="5178320"/>
            <a:ext cx="3871913" cy="656334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000"/>
              </a:spcAft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/>
              <a:t>Ola Nordmann</a:t>
            </a:r>
          </a:p>
          <a:p>
            <a:pPr lvl="0"/>
            <a:r>
              <a:rPr lang="nb-NO" dirty="0" err="1"/>
              <a:t>Month</a:t>
            </a:r>
            <a:r>
              <a:rPr lang="nb-NO" dirty="0"/>
              <a:t> 2016</a:t>
            </a:r>
          </a:p>
        </p:txBody>
      </p:sp>
    </p:spTree>
    <p:extLst>
      <p:ext uri="{BB962C8B-B14F-4D97-AF65-F5344CB8AC3E}">
        <p14:creationId xmlns:p14="http://schemas.microsoft.com/office/powerpoint/2010/main" val="21424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804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3840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tel 1"/>
          <p:cNvSpPr>
            <a:spLocks noGrp="1"/>
          </p:cNvSpPr>
          <p:nvPr>
            <p:ph type="title"/>
          </p:nvPr>
        </p:nvSpPr>
        <p:spPr>
          <a:xfrm>
            <a:off x="954182" y="1883324"/>
            <a:ext cx="9001711" cy="3049624"/>
          </a:xfrm>
          <a:noFill/>
        </p:spPr>
        <p:txBody>
          <a:bodyPr tIns="360072" bIns="0" anchor="t">
            <a:normAutofit/>
          </a:bodyPr>
          <a:lstStyle>
            <a:lvl1pPr>
              <a:lnSpc>
                <a:spcPct val="70000"/>
              </a:lnSpc>
              <a:defRPr sz="8100" cap="all" baseline="0"/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"/>
          </p:nvPr>
        </p:nvSpPr>
        <p:spPr>
          <a:xfrm>
            <a:off x="954182" y="5724716"/>
            <a:ext cx="9001711" cy="506998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None/>
              <a:defRPr sz="1200">
                <a:solidFill>
                  <a:schemeClr val="accent2"/>
                </a:solidFill>
                <a:latin typeface="+mj-lt"/>
              </a:defRPr>
            </a:lvl1pPr>
            <a:lvl2pPr marL="4572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53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8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0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6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8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295002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9758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vsidebilde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715276" y="2700338"/>
            <a:ext cx="4986948" cy="3420428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6715276" y="920493"/>
            <a:ext cx="4986948" cy="1319077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nb-NO" dirty="0"/>
              <a:t>Klikk for å redigere tittelstil</a:t>
            </a:r>
            <a:endParaRPr lang="en-GB" dirty="0"/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9560" cy="685885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5404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vsidebilde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965263" y="2700338"/>
            <a:ext cx="4654854" cy="3420428"/>
          </a:xfrm>
        </p:spPr>
        <p:txBody>
          <a:bodyPr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965264" y="920493"/>
            <a:ext cx="4654853" cy="1319077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nb-NO" dirty="0"/>
              <a:t>Klikk for å redigere tittelstil</a:t>
            </a:r>
            <a:endParaRPr lang="en-GB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9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6092440" y="-858"/>
            <a:ext cx="6099560" cy="685885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10" name="smartart"/>
          <p:cNvSpPr>
            <a:spLocks noGrp="1"/>
          </p:cNvSpPr>
          <p:nvPr>
            <p:ph type="dgm" sz="quarter" idx="19" hasCustomPrompt="1"/>
          </p:nvPr>
        </p:nvSpPr>
        <p:spPr>
          <a:xfrm>
            <a:off x="10793052" y="6255782"/>
            <a:ext cx="981186" cy="21422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GB" sz="100" dirty="0"/>
              <a:t> </a:t>
            </a:r>
            <a:endParaRPr lang="en-GB" dirty="0"/>
          </a:p>
        </p:txBody>
      </p:sp>
      <p:pic>
        <p:nvPicPr>
          <p:cNvPr id="11" name="logo_hvit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  <p:pic>
        <p:nvPicPr>
          <p:cNvPr id="12" name="logo_blaa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949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21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50000"/>
            </a:schemeClr>
          </a:solidFill>
        </p:spPr>
        <p:txBody>
          <a:bodyPr tIns="2880576" anchor="t" anchorCtr="1"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2" name="smartart"/>
          <p:cNvSpPr>
            <a:spLocks noGrp="1"/>
          </p:cNvSpPr>
          <p:nvPr>
            <p:ph type="dgm" sz="quarter" idx="19" hasCustomPrompt="1"/>
          </p:nvPr>
        </p:nvSpPr>
        <p:spPr>
          <a:xfrm>
            <a:off x="10793052" y="6255782"/>
            <a:ext cx="981186" cy="21422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GB" sz="100" dirty="0"/>
              <a:t> </a:t>
            </a:r>
            <a:endParaRPr lang="en-GB" dirty="0"/>
          </a:p>
        </p:txBody>
      </p:sp>
      <p:pic>
        <p:nvPicPr>
          <p:cNvPr id="13" name="logo_hvit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  <p:pic>
        <p:nvPicPr>
          <p:cNvPr id="14" name="logo_blaa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81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954181" y="2700338"/>
            <a:ext cx="4320821" cy="3420428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635070" y="2700338"/>
            <a:ext cx="4320821" cy="3420428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240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54181" y="2700337"/>
            <a:ext cx="4320821" cy="585073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68" indent="0">
              <a:buNone/>
              <a:defRPr sz="2000" b="1"/>
            </a:lvl2pPr>
            <a:lvl3pPr marL="914537" indent="0">
              <a:buNone/>
              <a:defRPr sz="1800" b="1"/>
            </a:lvl3pPr>
            <a:lvl4pPr marL="1371806" indent="0">
              <a:buNone/>
              <a:defRPr sz="1600" b="1"/>
            </a:lvl4pPr>
            <a:lvl5pPr marL="1829074" indent="0">
              <a:buNone/>
              <a:defRPr sz="1600" b="1"/>
            </a:lvl5pPr>
            <a:lvl6pPr marL="2286343" indent="0">
              <a:buNone/>
              <a:defRPr sz="1600" b="1"/>
            </a:lvl6pPr>
            <a:lvl7pPr marL="2743612" indent="0">
              <a:buNone/>
              <a:defRPr sz="1600" b="1"/>
            </a:lvl7pPr>
            <a:lvl8pPr marL="3200880" indent="0">
              <a:buNone/>
              <a:defRPr sz="1600" b="1"/>
            </a:lvl8pPr>
            <a:lvl9pPr marL="3658148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954181" y="3285410"/>
            <a:ext cx="4320821" cy="2835355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635070" y="2700337"/>
            <a:ext cx="4320821" cy="585073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68" indent="0">
              <a:buNone/>
              <a:defRPr sz="2000" b="1"/>
            </a:lvl2pPr>
            <a:lvl3pPr marL="914537" indent="0">
              <a:buNone/>
              <a:defRPr sz="1800" b="1"/>
            </a:lvl3pPr>
            <a:lvl4pPr marL="1371806" indent="0">
              <a:buNone/>
              <a:defRPr sz="1600" b="1"/>
            </a:lvl4pPr>
            <a:lvl5pPr marL="1829074" indent="0">
              <a:buNone/>
              <a:defRPr sz="1600" b="1"/>
            </a:lvl5pPr>
            <a:lvl6pPr marL="2286343" indent="0">
              <a:buNone/>
              <a:defRPr sz="1600" b="1"/>
            </a:lvl6pPr>
            <a:lvl7pPr marL="2743612" indent="0">
              <a:buNone/>
              <a:defRPr sz="1600" b="1"/>
            </a:lvl7pPr>
            <a:lvl8pPr marL="3200880" indent="0">
              <a:buNone/>
              <a:defRPr sz="1600" b="1"/>
            </a:lvl8pPr>
            <a:lvl9pPr marL="3658148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635070" y="3285410"/>
            <a:ext cx="4320821" cy="2835355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5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770" y="2835354"/>
            <a:ext cx="1602460" cy="320056"/>
          </a:xfrm>
          <a:prstGeom prst="rect">
            <a:avLst/>
          </a:prstGeom>
        </p:spPr>
      </p:pic>
      <p:sp>
        <p:nvSpPr>
          <p:cNvPr id="4" name="TekstSylinder 3"/>
          <p:cNvSpPr txBox="1"/>
          <p:nvPr userDrawn="1"/>
        </p:nvSpPr>
        <p:spPr>
          <a:xfrm>
            <a:off x="1274052" y="3605753"/>
            <a:ext cx="9510538" cy="452337"/>
          </a:xfrm>
          <a:prstGeom prst="rect">
            <a:avLst/>
          </a:prstGeom>
          <a:noFill/>
        </p:spPr>
        <p:txBody>
          <a:bodyPr wrap="square" lIns="45729" tIns="22865" rIns="45729" bIns="22865" rtlCol="0">
            <a:spAutoFit/>
          </a:bodyPr>
          <a:lstStyle/>
          <a:p>
            <a:pPr marL="180036" marR="0" lvl="0" indent="0" algn="ctr" defTabSz="914537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Teknologi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et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bedre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samfunn</a:t>
            </a:r>
            <a:endParaRPr lang="nb-NO" sz="1799" dirty="0"/>
          </a:p>
        </p:txBody>
      </p:sp>
    </p:spTree>
    <p:extLst>
      <p:ext uri="{BB962C8B-B14F-4D97-AF65-F5344CB8AC3E}">
        <p14:creationId xmlns:p14="http://schemas.microsoft.com/office/powerpoint/2010/main" val="130002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2558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sslide engel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770" y="2835354"/>
            <a:ext cx="1602460" cy="320056"/>
          </a:xfrm>
          <a:prstGeom prst="rect">
            <a:avLst/>
          </a:prstGeom>
        </p:spPr>
      </p:pic>
      <p:sp>
        <p:nvSpPr>
          <p:cNvPr id="10" name="TekstSylinder 9"/>
          <p:cNvSpPr txBox="1"/>
          <p:nvPr userDrawn="1"/>
        </p:nvSpPr>
        <p:spPr>
          <a:xfrm>
            <a:off x="1274052" y="3605754"/>
            <a:ext cx="9510538" cy="729430"/>
          </a:xfrm>
          <a:prstGeom prst="rect">
            <a:avLst/>
          </a:prstGeom>
          <a:noFill/>
        </p:spPr>
        <p:txBody>
          <a:bodyPr wrap="square" lIns="45729" tIns="22865" rIns="45729" bIns="22865" rtlCol="0">
            <a:spAutoFit/>
          </a:bodyPr>
          <a:lstStyle/>
          <a:p>
            <a:pPr marL="180036" marR="0" lvl="0" indent="0" algn="ctr" defTabSz="914537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Technology for a better society</a:t>
            </a:r>
          </a:p>
          <a:p>
            <a:endParaRPr lang="nb-NO" sz="1799" dirty="0"/>
          </a:p>
        </p:txBody>
      </p:sp>
    </p:spTree>
    <p:extLst>
      <p:ext uri="{BB962C8B-B14F-4D97-AF65-F5344CB8AC3E}">
        <p14:creationId xmlns:p14="http://schemas.microsoft.com/office/powerpoint/2010/main" val="3891770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err="1"/>
              <a:t>Month</a:t>
            </a:r>
            <a:r>
              <a:rPr lang="nb-NO" dirty="0"/>
              <a:t> 2016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 dirty="0"/>
          </a:p>
        </p:txBody>
      </p:sp>
      <p:grpSp>
        <p:nvGrpSpPr>
          <p:cNvPr id="6" name="AGENDA" hidden="1"/>
          <p:cNvGrpSpPr/>
          <p:nvPr userDrawn="1"/>
        </p:nvGrpSpPr>
        <p:grpSpPr>
          <a:xfrm>
            <a:off x="3160200" y="1"/>
            <a:ext cx="5871600" cy="647304"/>
            <a:chOff x="3160200" y="1"/>
            <a:chExt cx="5871600" cy="647304"/>
          </a:xfrm>
        </p:grpSpPr>
        <p:sp>
          <p:nvSpPr>
            <p:cNvPr id="7" name="TXTBOKS"/>
            <p:cNvSpPr/>
            <p:nvPr userDrawn="1"/>
          </p:nvSpPr>
          <p:spPr>
            <a:xfrm>
              <a:off x="3160200" y="1"/>
              <a:ext cx="5871600" cy="622878"/>
            </a:xfrm>
            <a:prstGeom prst="rect">
              <a:avLst/>
            </a:prstGeom>
            <a:solidFill>
              <a:srgbClr val="1A466E"/>
            </a:solidFill>
            <a:ln w="72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4000" tIns="0" bIns="0" rtlCol="0" anchor="ctr"/>
            <a:lstStyle/>
            <a:p>
              <a:pPr algn="l"/>
              <a:r>
                <a:rPr lang="nb-NO" sz="2400" dirty="0" err="1">
                  <a:solidFill>
                    <a:srgbClr val="99B0C1"/>
                  </a:solidFill>
                </a:rPr>
                <a:t>Text</a:t>
              </a:r>
              <a:endParaRPr lang="nb-NO" sz="2400" dirty="0">
                <a:solidFill>
                  <a:srgbClr val="99B0C1"/>
                </a:solidFill>
              </a:endParaRPr>
            </a:p>
          </p:txBody>
        </p:sp>
        <p:sp>
          <p:nvSpPr>
            <p:cNvPr id="8" name="NRBOKS"/>
            <p:cNvSpPr/>
            <p:nvPr userDrawn="1"/>
          </p:nvSpPr>
          <p:spPr>
            <a:xfrm>
              <a:off x="3240590" y="44644"/>
              <a:ext cx="522000" cy="522000"/>
            </a:xfrm>
            <a:prstGeom prst="roundRect">
              <a:avLst/>
            </a:prstGeom>
            <a:solidFill>
              <a:srgbClr val="003C65"/>
            </a:solidFill>
            <a:ln w="72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b-NO" sz="3000" b="1" dirty="0">
                  <a:solidFill>
                    <a:srgbClr val="99B0C1"/>
                  </a:solidFill>
                </a:rPr>
                <a:t>1</a:t>
              </a:r>
            </a:p>
          </p:txBody>
        </p:sp>
        <p:sp>
          <p:nvSpPr>
            <p:cNvPr id="9" name="LINJE"/>
            <p:cNvSpPr/>
            <p:nvPr userDrawn="1"/>
          </p:nvSpPr>
          <p:spPr>
            <a:xfrm>
              <a:off x="3160200" y="622105"/>
              <a:ext cx="5871600" cy="25200"/>
            </a:xfrm>
            <a:prstGeom prst="rect">
              <a:avLst/>
            </a:prstGeom>
            <a:solidFill>
              <a:srgbClr val="3B63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2342946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5830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87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895584" y="0"/>
            <a:ext cx="1620308" cy="1800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9" tIns="22865" rIns="45729" bIns="22865" rtlCol="0" anchor="ctr"/>
          <a:lstStyle/>
          <a:p>
            <a:pPr algn="ctr"/>
            <a:endParaRPr lang="en-GB" sz="1799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229" y="1080135"/>
            <a:ext cx="989890" cy="216000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2700176" y="2706389"/>
            <a:ext cx="9360609" cy="1427223"/>
          </a:xfrm>
          <a:solidFill>
            <a:schemeClr val="bg1"/>
          </a:solidFill>
        </p:spPr>
        <p:txBody>
          <a:bodyPr lIns="360072" tIns="360072" rIns="360072" bIns="360072" anchor="ctr" anchorCtr="0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4600" cap="none" normalizeH="0" baseline="0">
                <a:solidFill>
                  <a:schemeClr val="dk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noColor"/>
          <p:cNvSpPr/>
          <p:nvPr userDrawn="1"/>
        </p:nvSpPr>
        <p:spPr>
          <a:xfrm>
            <a:off x="161376" y="188260"/>
            <a:ext cx="142498" cy="89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9" tIns="22865" rIns="45729" bIns="22865" rtlCol="0" anchor="ctr"/>
          <a:lstStyle/>
          <a:p>
            <a:pPr algn="ctr"/>
            <a:endParaRPr lang="en-GB" sz="1799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2" hasCustomPrompt="1"/>
          </p:nvPr>
        </p:nvSpPr>
        <p:spPr>
          <a:xfrm>
            <a:off x="2903738" y="5652707"/>
            <a:ext cx="3888486" cy="688522"/>
          </a:xfrm>
        </p:spPr>
        <p:txBody>
          <a:bodyPr/>
          <a:lstStyle>
            <a:lvl1pPr marL="180000" indent="0">
              <a:spcBef>
                <a:spcPts val="0"/>
              </a:spcBef>
              <a:spcAft>
                <a:spcPts val="1000"/>
              </a:spcAft>
              <a:buNone/>
              <a:defRPr sz="16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nb-NO" dirty="0"/>
              <a:t>Ola Nordmann</a:t>
            </a:r>
          </a:p>
          <a:p>
            <a:pPr lvl="0"/>
            <a:r>
              <a:rPr lang="nb-NO" dirty="0" err="1"/>
              <a:t>Month</a:t>
            </a:r>
            <a:r>
              <a:rPr lang="nb-NO" dirty="0"/>
              <a:t> 2016</a:t>
            </a:r>
          </a:p>
        </p:txBody>
      </p:sp>
    </p:spTree>
    <p:extLst>
      <p:ext uri="{BB962C8B-B14F-4D97-AF65-F5344CB8AC3E}">
        <p14:creationId xmlns:p14="http://schemas.microsoft.com/office/powerpoint/2010/main" val="26313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54182" y="1883324"/>
            <a:ext cx="9001711" cy="3049624"/>
          </a:xfrm>
          <a:noFill/>
        </p:spPr>
        <p:txBody>
          <a:bodyPr tIns="360072" bIns="0" anchor="t">
            <a:normAutofit/>
          </a:bodyPr>
          <a:lstStyle>
            <a:lvl1pPr>
              <a:lnSpc>
                <a:spcPct val="70000"/>
              </a:lnSpc>
              <a:defRPr sz="8100" cap="all" baseline="0"/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54182" y="5724716"/>
            <a:ext cx="9001711" cy="506998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None/>
              <a:defRPr sz="1200">
                <a:solidFill>
                  <a:schemeClr val="accent2"/>
                </a:solidFill>
                <a:latin typeface="+mj-lt"/>
              </a:defRPr>
            </a:lvl1pPr>
            <a:lvl2pPr marL="4572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53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8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0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6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8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noColor"/>
          <p:cNvSpPr/>
          <p:nvPr userDrawn="1"/>
        </p:nvSpPr>
        <p:spPr>
          <a:xfrm>
            <a:off x="161376" y="188260"/>
            <a:ext cx="142498" cy="89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9" tIns="22865" rIns="45729" bIns="22865" rtlCol="0" anchor="ctr"/>
          <a:lstStyle/>
          <a:p>
            <a:pPr algn="ctr"/>
            <a:endParaRPr lang="en-GB" sz="1799"/>
          </a:p>
        </p:txBody>
      </p:sp>
    </p:spTree>
    <p:extLst>
      <p:ext uri="{BB962C8B-B14F-4D97-AF65-F5344CB8AC3E}">
        <p14:creationId xmlns:p14="http://schemas.microsoft.com/office/powerpoint/2010/main" val="25841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vsidebilde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715276" y="2700338"/>
            <a:ext cx="4986948" cy="34204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6715276" y="920493"/>
            <a:ext cx="4986948" cy="1319077"/>
          </a:xfrm>
          <a:blipFill dpi="0" rotWithShape="1">
            <a:blip r:embed="rId2"/>
            <a:srcRect/>
            <a:tile tx="0" ty="0" sx="100000" sy="100000" flip="none" algn="bl"/>
          </a:blipFill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9560" cy="685885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4295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lvsidebilde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6092440" y="-858"/>
            <a:ext cx="6099560" cy="685885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lIns="0" tIns="2520504" rIns="0" bIns="0" anchor="t" anchorCtr="1"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954182" y="2700338"/>
            <a:ext cx="4742139" cy="342042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>
          <a:xfrm>
            <a:off x="954182" y="920493"/>
            <a:ext cx="4742139" cy="1319077"/>
          </a:xfrm>
          <a:blipFill dpi="0" rotWithShape="1">
            <a:blip r:embed="rId2"/>
            <a:srcRect/>
            <a:tile tx="0" ty="0" sx="100000" sy="100000" flip="none" algn="bl"/>
          </a:blipFill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0" name="smartart"/>
          <p:cNvSpPr>
            <a:spLocks noGrp="1"/>
          </p:cNvSpPr>
          <p:nvPr>
            <p:ph type="dgm" sz="quarter" idx="20" hasCustomPrompt="1"/>
          </p:nvPr>
        </p:nvSpPr>
        <p:spPr>
          <a:xfrm>
            <a:off x="10793052" y="6255782"/>
            <a:ext cx="981186" cy="21422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GB" sz="100" dirty="0"/>
              <a:t> </a:t>
            </a:r>
            <a:endParaRPr lang="en-GB" dirty="0"/>
          </a:p>
        </p:txBody>
      </p:sp>
      <p:pic>
        <p:nvPicPr>
          <p:cNvPr id="11" name="logo_blaa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  <p:pic>
        <p:nvPicPr>
          <p:cNvPr id="12" name="logo_hvit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34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1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50000"/>
            </a:schemeClr>
          </a:solidFill>
        </p:spPr>
        <p:txBody>
          <a:bodyPr tIns="2880576" anchor="t" anchorCtr="1"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smartart"/>
          <p:cNvSpPr>
            <a:spLocks noGrp="1"/>
          </p:cNvSpPr>
          <p:nvPr>
            <p:ph type="dgm" sz="quarter" idx="20" hasCustomPrompt="1"/>
          </p:nvPr>
        </p:nvSpPr>
        <p:spPr>
          <a:xfrm>
            <a:off x="10793052" y="6255782"/>
            <a:ext cx="981186" cy="21422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/>
          <a:lstStyle>
            <a:lvl1pPr marL="0" indent="0">
              <a:buNone/>
              <a:defRPr sz="100" baseline="0"/>
            </a:lvl1pPr>
          </a:lstStyle>
          <a:p>
            <a:r>
              <a:rPr lang="en-GB" sz="100" dirty="0"/>
              <a:t> </a:t>
            </a:r>
            <a:endParaRPr lang="en-GB" dirty="0"/>
          </a:p>
        </p:txBody>
      </p:sp>
      <p:pic>
        <p:nvPicPr>
          <p:cNvPr id="14" name="logo_blaa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  <p:pic>
        <p:nvPicPr>
          <p:cNvPr id="15" name="logo_hvit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3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954181" y="2700338"/>
            <a:ext cx="4320821" cy="34204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635071" y="2700338"/>
            <a:ext cx="4320821" cy="34204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Tit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27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54181" y="2700337"/>
            <a:ext cx="4320821" cy="585073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68" indent="0">
              <a:buNone/>
              <a:defRPr sz="2000" b="1"/>
            </a:lvl2pPr>
            <a:lvl3pPr marL="914537" indent="0">
              <a:buNone/>
              <a:defRPr sz="1800" b="1"/>
            </a:lvl3pPr>
            <a:lvl4pPr marL="1371806" indent="0">
              <a:buNone/>
              <a:defRPr sz="1600" b="1"/>
            </a:lvl4pPr>
            <a:lvl5pPr marL="1829074" indent="0">
              <a:buNone/>
              <a:defRPr sz="1600" b="1"/>
            </a:lvl5pPr>
            <a:lvl6pPr marL="2286343" indent="0">
              <a:buNone/>
              <a:defRPr sz="1600" b="1"/>
            </a:lvl6pPr>
            <a:lvl7pPr marL="2743612" indent="0">
              <a:buNone/>
              <a:defRPr sz="1600" b="1"/>
            </a:lvl7pPr>
            <a:lvl8pPr marL="3200880" indent="0">
              <a:buNone/>
              <a:defRPr sz="1600" b="1"/>
            </a:lvl8pPr>
            <a:lvl9pPr marL="36581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954181" y="3285410"/>
            <a:ext cx="4320821" cy="28353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635071" y="2700337"/>
            <a:ext cx="4320821" cy="585073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68" indent="0">
              <a:buNone/>
              <a:defRPr sz="2000" b="1"/>
            </a:lvl2pPr>
            <a:lvl3pPr marL="914537" indent="0">
              <a:buNone/>
              <a:defRPr sz="1800" b="1"/>
            </a:lvl3pPr>
            <a:lvl4pPr marL="1371806" indent="0">
              <a:buNone/>
              <a:defRPr sz="1600" b="1"/>
            </a:lvl4pPr>
            <a:lvl5pPr marL="1829074" indent="0">
              <a:buNone/>
              <a:defRPr sz="1600" b="1"/>
            </a:lvl5pPr>
            <a:lvl6pPr marL="2286343" indent="0">
              <a:buNone/>
              <a:defRPr sz="1600" b="1"/>
            </a:lvl6pPr>
            <a:lvl7pPr marL="2743612" indent="0">
              <a:buNone/>
              <a:defRPr sz="1600" b="1"/>
            </a:lvl7pPr>
            <a:lvl8pPr marL="3200880" indent="0">
              <a:buNone/>
              <a:defRPr sz="1600" b="1"/>
            </a:lvl8pPr>
            <a:lvl9pPr marL="365814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5635071" y="3285410"/>
            <a:ext cx="4320821" cy="283535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Month 2016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954182" y="887946"/>
            <a:ext cx="9001711" cy="926662"/>
          </a:xfrm>
          <a:prstGeom prst="rect">
            <a:avLst/>
          </a:prstGeom>
          <a:blipFill dpi="0" rotWithShape="1">
            <a:blip r:embed="rId13"/>
            <a:srcRect/>
            <a:tile tx="0" ty="0" sx="100000" sy="100000" flip="xy" algn="bl"/>
          </a:blipFill>
        </p:spPr>
        <p:txBody>
          <a:bodyPr vert="horz" lIns="0" tIns="0" rIns="0" bIns="270054" rtlCol="0" anchor="ctr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54182" y="2700338"/>
            <a:ext cx="9001711" cy="342042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9109672" y="6255782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 dirty="0" err="1"/>
              <a:t>Month</a:t>
            </a:r>
            <a:r>
              <a:rPr lang="nb-NO" dirty="0"/>
              <a:t> 2016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954183" y="6255782"/>
            <a:ext cx="744353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59087" y="6255782"/>
            <a:ext cx="308812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cyan" hidden="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5844" cy="6861466"/>
          </a:xfrm>
          <a:prstGeom prst="rect">
            <a:avLst/>
          </a:prstGeom>
        </p:spPr>
      </p:pic>
      <p:sp>
        <p:nvSpPr>
          <p:cNvPr id="12" name="Fokustekst" hidden="1"/>
          <p:cNvSpPr txBox="1"/>
          <p:nvPr userDrawn="1"/>
        </p:nvSpPr>
        <p:spPr>
          <a:xfrm>
            <a:off x="6050666" y="3028450"/>
            <a:ext cx="2971993" cy="1199293"/>
          </a:xfrm>
          <a:prstGeom prst="rect">
            <a:avLst/>
          </a:prstGeom>
          <a:noFill/>
        </p:spPr>
        <p:txBody>
          <a:bodyPr wrap="square" lIns="45729" tIns="0" rIns="45729" bIns="0" rtlCol="0" anchor="t">
            <a:normAutofit/>
          </a:bodyPr>
          <a:lstStyle/>
          <a:p>
            <a:r>
              <a:rPr lang="en-GB" sz="2000" dirty="0" err="1">
                <a:solidFill>
                  <a:schemeClr val="tx2"/>
                </a:solidFill>
              </a:rPr>
              <a:t>Klikk</a:t>
            </a:r>
            <a:r>
              <a:rPr lang="en-GB" sz="2000" baseline="0" dirty="0">
                <a:solidFill>
                  <a:schemeClr val="tx2"/>
                </a:solidFill>
              </a:rPr>
              <a:t> for å </a:t>
            </a:r>
            <a:r>
              <a:rPr lang="en-GB" sz="2000" baseline="0" dirty="0" err="1">
                <a:solidFill>
                  <a:schemeClr val="tx2"/>
                </a:solidFill>
              </a:rPr>
              <a:t>redigere</a:t>
            </a:r>
            <a:r>
              <a:rPr lang="en-GB" sz="2000" baseline="0" dirty="0">
                <a:solidFill>
                  <a:schemeClr val="tx2"/>
                </a:solidFill>
              </a:rPr>
              <a:t> </a:t>
            </a:r>
            <a:r>
              <a:rPr lang="en-GB" sz="2000" baseline="0" dirty="0" err="1">
                <a:solidFill>
                  <a:schemeClr val="tx2"/>
                </a:solidFill>
              </a:rPr>
              <a:t>tekst</a:t>
            </a:r>
            <a:endParaRPr lang="en-GB" sz="2000" dirty="0">
              <a:solidFill>
                <a:schemeClr val="tx2"/>
              </a:solidFill>
            </a:endParaRPr>
          </a:p>
        </p:txBody>
      </p:sp>
      <p:grpSp>
        <p:nvGrpSpPr>
          <p:cNvPr id="13" name="Fokuspunkt" hidden="1"/>
          <p:cNvGrpSpPr/>
          <p:nvPr userDrawn="1"/>
        </p:nvGrpSpPr>
        <p:grpSpPr>
          <a:xfrm>
            <a:off x="3003638" y="2618899"/>
            <a:ext cx="2797068" cy="1620203"/>
            <a:chOff x="8236529" y="3435928"/>
            <a:chExt cx="5593771" cy="3240405"/>
          </a:xfrm>
        </p:grpSpPr>
        <p:sp>
          <p:nvSpPr>
            <p:cNvPr id="14" name="Ellipse 13" hidden="1"/>
            <p:cNvSpPr/>
            <p:nvPr userDrawn="1"/>
          </p:nvSpPr>
          <p:spPr>
            <a:xfrm>
              <a:off x="8605574" y="3804973"/>
              <a:ext cx="2502313" cy="250231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  <p:sp>
          <p:nvSpPr>
            <p:cNvPr id="15" name="Ellipse 14" hidden="1"/>
            <p:cNvSpPr/>
            <p:nvPr userDrawn="1"/>
          </p:nvSpPr>
          <p:spPr>
            <a:xfrm>
              <a:off x="8236529" y="3435928"/>
              <a:ext cx="3240405" cy="3240405"/>
            </a:xfrm>
            <a:prstGeom prst="ellipse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  <p:cxnSp>
          <p:nvCxnSpPr>
            <p:cNvPr id="16" name="Rett linje 15" hidden="1"/>
            <p:cNvCxnSpPr/>
            <p:nvPr userDrawn="1"/>
          </p:nvCxnSpPr>
          <p:spPr>
            <a:xfrm>
              <a:off x="10657830" y="5033616"/>
              <a:ext cx="3172470" cy="0"/>
            </a:xfrm>
            <a:prstGeom prst="line">
              <a:avLst/>
            </a:prstGeom>
            <a:ln w="19050">
              <a:solidFill>
                <a:schemeClr val="tx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 hidden="1"/>
            <p:cNvSpPr/>
            <p:nvPr userDrawn="1"/>
          </p:nvSpPr>
          <p:spPr>
            <a:xfrm>
              <a:off x="9055630" y="4255029"/>
              <a:ext cx="1602200" cy="1602200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</p:grpSp>
      <p:pic>
        <p:nvPicPr>
          <p:cNvPr id="8" name="magenta" hidden="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18" name="gul" hidden="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7" name="gronn" hidden="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19" name="sinteflogo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  <p:grpSp>
        <p:nvGrpSpPr>
          <p:cNvPr id="29" name="bunnramme" hidden="1"/>
          <p:cNvGrpSpPr/>
          <p:nvPr userDrawn="1"/>
        </p:nvGrpSpPr>
        <p:grpSpPr>
          <a:xfrm>
            <a:off x="1412941" y="2558167"/>
            <a:ext cx="5565274" cy="1990806"/>
            <a:chOff x="2825698" y="5116333"/>
            <a:chExt cx="11129823" cy="3981613"/>
          </a:xfrm>
        </p:grpSpPr>
        <p:sp>
          <p:nvSpPr>
            <p:cNvPr id="30" name="bunnpunkt"/>
            <p:cNvSpPr/>
            <p:nvPr userDrawn="1"/>
          </p:nvSpPr>
          <p:spPr>
            <a:xfrm rot="10800000">
              <a:off x="13739494" y="8881919"/>
              <a:ext cx="216027" cy="216027"/>
            </a:xfrm>
            <a:prstGeom prst="ellipse">
              <a:avLst/>
            </a:prstGeom>
            <a:solidFill>
              <a:schemeClr val="tx2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4300"/>
            </a:p>
          </p:txBody>
        </p:sp>
        <p:cxnSp>
          <p:nvCxnSpPr>
            <p:cNvPr id="31" name="høyrelinje"/>
            <p:cNvCxnSpPr/>
            <p:nvPr userDrawn="1"/>
          </p:nvCxnSpPr>
          <p:spPr>
            <a:xfrm flipV="1">
              <a:off x="13847508" y="5116333"/>
              <a:ext cx="0" cy="38736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bunnlinje"/>
            <p:cNvCxnSpPr/>
            <p:nvPr userDrawn="1"/>
          </p:nvCxnSpPr>
          <p:spPr>
            <a:xfrm flipH="1">
              <a:off x="2825698" y="8989933"/>
              <a:ext cx="11053382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toppramme" hidden="1"/>
          <p:cNvGrpSpPr/>
          <p:nvPr userDrawn="1"/>
        </p:nvGrpSpPr>
        <p:grpSpPr>
          <a:xfrm>
            <a:off x="1770152" y="2076657"/>
            <a:ext cx="5557261" cy="893450"/>
            <a:chOff x="3540073" y="4040672"/>
            <a:chExt cx="11461584" cy="1786900"/>
          </a:xfrm>
        </p:grpSpPr>
        <p:cxnSp>
          <p:nvCxnSpPr>
            <p:cNvPr id="34" name="venstrelinje"/>
            <p:cNvCxnSpPr/>
            <p:nvPr userDrawn="1"/>
          </p:nvCxnSpPr>
          <p:spPr>
            <a:xfrm>
              <a:off x="3701882" y="4387572"/>
              <a:ext cx="0" cy="144000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opplinje"/>
            <p:cNvCxnSpPr/>
            <p:nvPr userDrawn="1"/>
          </p:nvCxnSpPr>
          <p:spPr>
            <a:xfrm>
              <a:off x="3863690" y="4202692"/>
              <a:ext cx="11137967" cy="0"/>
            </a:xfrm>
            <a:prstGeom prst="line">
              <a:avLst/>
            </a:prstGeom>
            <a:solidFill>
              <a:schemeClr val="tx2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oppunkt"/>
            <p:cNvSpPr/>
            <p:nvPr userDrawn="1"/>
          </p:nvSpPr>
          <p:spPr>
            <a:xfrm>
              <a:off x="3540073" y="4040672"/>
              <a:ext cx="334139" cy="324040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639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7278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5917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4556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3195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31834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20472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9111" algn="l" defTabSz="217727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b-NO" sz="4300"/>
            </a:p>
          </p:txBody>
        </p:sp>
      </p:grpSp>
    </p:spTree>
    <p:extLst>
      <p:ext uri="{BB962C8B-B14F-4D97-AF65-F5344CB8AC3E}">
        <p14:creationId xmlns:p14="http://schemas.microsoft.com/office/powerpoint/2010/main" val="164385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6" r:id="rId3"/>
    <p:sldLayoutId id="2147483651" r:id="rId4"/>
    <p:sldLayoutId id="2147483656" r:id="rId5"/>
    <p:sldLayoutId id="2147483673" r:id="rId6"/>
    <p:sldLayoutId id="2147483657" r:id="rId7"/>
    <p:sldLayoutId id="2147483652" r:id="rId8"/>
    <p:sldLayoutId id="2147483653" r:id="rId9"/>
    <p:sldLayoutId id="2147483654" r:id="rId10"/>
    <p:sldLayoutId id="2147483655" r:id="rId11"/>
  </p:sldLayoutIdLst>
  <p:hf hdr="0" ftr="0" dt="0"/>
  <p:txStyles>
    <p:titleStyle>
      <a:lvl1pPr algn="l" defTabSz="914537" rtl="0" eaLnBrk="1" latinLnBrk="0" hangingPunct="1">
        <a:lnSpc>
          <a:spcPct val="100000"/>
        </a:lnSpc>
        <a:spcBef>
          <a:spcPct val="0"/>
        </a:spcBef>
        <a:buNone/>
        <a:defRPr sz="4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96079" indent="-216043" algn="l" defTabSz="91453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115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756151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936187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116223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977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246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514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783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68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37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06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074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343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612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880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148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954182" y="887946"/>
            <a:ext cx="9001711" cy="926662"/>
          </a:xfrm>
          <a:prstGeom prst="rect">
            <a:avLst/>
          </a:prstGeom>
          <a:blipFill dpi="0" rotWithShape="1">
            <a:blip r:embed="rId14"/>
            <a:srcRect/>
            <a:tile tx="0" ty="0" sx="100000" sy="100000" flip="xy" algn="bl"/>
          </a:blipFill>
        </p:spPr>
        <p:txBody>
          <a:bodyPr vert="horz" lIns="0" tIns="0" rIns="0" bIns="270054" rtlCol="0" anchor="ctr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54182" y="2700338"/>
            <a:ext cx="9001711" cy="34204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9109671" y="6255782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r>
              <a:rPr lang="nb-NO"/>
              <a:t>Month 2016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954183" y="6255782"/>
            <a:ext cx="744353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59087" y="6255782"/>
            <a:ext cx="308812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cyan" hidden="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" y="1"/>
            <a:ext cx="12185844" cy="6861466"/>
          </a:xfrm>
          <a:prstGeom prst="rect">
            <a:avLst/>
          </a:prstGeom>
        </p:spPr>
      </p:pic>
      <p:sp>
        <p:nvSpPr>
          <p:cNvPr id="12" name="Fokustekst" hidden="1"/>
          <p:cNvSpPr txBox="1"/>
          <p:nvPr userDrawn="1"/>
        </p:nvSpPr>
        <p:spPr>
          <a:xfrm>
            <a:off x="6244093" y="3028450"/>
            <a:ext cx="2971993" cy="1199293"/>
          </a:xfrm>
          <a:prstGeom prst="rect">
            <a:avLst/>
          </a:prstGeom>
          <a:noFill/>
        </p:spPr>
        <p:txBody>
          <a:bodyPr wrap="square" lIns="45729" tIns="0" rIns="45729" bIns="0" rtlCol="0" anchor="t">
            <a:normAutofit/>
          </a:bodyPr>
          <a:lstStyle/>
          <a:p>
            <a:r>
              <a:rPr lang="en-GB" sz="2000" dirty="0" err="1">
                <a:solidFill>
                  <a:schemeClr val="tx2"/>
                </a:solidFill>
              </a:rPr>
              <a:t>Klikk</a:t>
            </a:r>
            <a:r>
              <a:rPr lang="en-GB" sz="2000" baseline="0" dirty="0">
                <a:solidFill>
                  <a:schemeClr val="tx2"/>
                </a:solidFill>
              </a:rPr>
              <a:t> for å </a:t>
            </a:r>
            <a:r>
              <a:rPr lang="en-GB" sz="2000" baseline="0" dirty="0" err="1">
                <a:solidFill>
                  <a:schemeClr val="tx2"/>
                </a:solidFill>
              </a:rPr>
              <a:t>redigere</a:t>
            </a:r>
            <a:r>
              <a:rPr lang="en-GB" sz="2000" baseline="0" dirty="0">
                <a:solidFill>
                  <a:schemeClr val="tx2"/>
                </a:solidFill>
              </a:rPr>
              <a:t> </a:t>
            </a:r>
            <a:r>
              <a:rPr lang="en-GB" sz="2000" baseline="0" dirty="0" err="1">
                <a:solidFill>
                  <a:schemeClr val="tx2"/>
                </a:solidFill>
              </a:rPr>
              <a:t>tekst</a:t>
            </a:r>
            <a:endParaRPr lang="en-GB" sz="2000" dirty="0">
              <a:solidFill>
                <a:schemeClr val="tx2"/>
              </a:solidFill>
            </a:endParaRPr>
          </a:p>
        </p:txBody>
      </p:sp>
      <p:grpSp>
        <p:nvGrpSpPr>
          <p:cNvPr id="13" name="Fokuspunkt" hidden="1"/>
          <p:cNvGrpSpPr/>
          <p:nvPr userDrawn="1"/>
        </p:nvGrpSpPr>
        <p:grpSpPr>
          <a:xfrm>
            <a:off x="3314406" y="2618899"/>
            <a:ext cx="2797068" cy="1620203"/>
            <a:chOff x="8236529" y="3435928"/>
            <a:chExt cx="5593771" cy="3240405"/>
          </a:xfrm>
        </p:grpSpPr>
        <p:sp>
          <p:nvSpPr>
            <p:cNvPr id="14" name="Ellipse 13"/>
            <p:cNvSpPr/>
            <p:nvPr userDrawn="1"/>
          </p:nvSpPr>
          <p:spPr>
            <a:xfrm>
              <a:off x="8605574" y="3804973"/>
              <a:ext cx="2502313" cy="2502313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  <p:sp>
          <p:nvSpPr>
            <p:cNvPr id="15" name="Ellipse 14"/>
            <p:cNvSpPr/>
            <p:nvPr userDrawn="1"/>
          </p:nvSpPr>
          <p:spPr>
            <a:xfrm>
              <a:off x="8236529" y="3435928"/>
              <a:ext cx="3240405" cy="3240405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  <p:cxnSp>
          <p:nvCxnSpPr>
            <p:cNvPr id="16" name="Rett linje 15"/>
            <p:cNvCxnSpPr/>
            <p:nvPr userDrawn="1"/>
          </p:nvCxnSpPr>
          <p:spPr>
            <a:xfrm>
              <a:off x="10657830" y="5033616"/>
              <a:ext cx="3172470" cy="0"/>
            </a:xfrm>
            <a:prstGeom prst="line">
              <a:avLst/>
            </a:prstGeom>
            <a:ln w="38100">
              <a:solidFill>
                <a:schemeClr val="tx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 userDrawn="1"/>
          </p:nvSpPr>
          <p:spPr>
            <a:xfrm>
              <a:off x="9055630" y="4255029"/>
              <a:ext cx="1602200" cy="16022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9"/>
            </a:p>
          </p:txBody>
        </p:sp>
      </p:grpSp>
      <p:pic>
        <p:nvPicPr>
          <p:cNvPr id="8" name="magenta" hidden="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18" name="gul" hidden="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7" name="gronn" hidden="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092" cy="6858000"/>
          </a:xfrm>
          <a:prstGeom prst="rect">
            <a:avLst/>
          </a:prstGeom>
        </p:spPr>
      </p:pic>
      <p:pic>
        <p:nvPicPr>
          <p:cNvPr id="20" name="sinteflogo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51" y="6255782"/>
            <a:ext cx="981013" cy="21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410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61" r:id="rId2"/>
    <p:sldLayoutId id="2147483663" r:id="rId3"/>
    <p:sldLayoutId id="2147483674" r:id="rId4"/>
    <p:sldLayoutId id="2147483664" r:id="rId5"/>
    <p:sldLayoutId id="2147483666" r:id="rId6"/>
    <p:sldLayoutId id="2147483667" r:id="rId7"/>
    <p:sldLayoutId id="2147483672" r:id="rId8"/>
    <p:sldLayoutId id="2147483675" r:id="rId9"/>
    <p:sldLayoutId id="2147483677" r:id="rId10"/>
    <p:sldLayoutId id="2147483668" r:id="rId11"/>
    <p:sldLayoutId id="2147483669" r:id="rId12"/>
  </p:sldLayoutIdLst>
  <p:hf hdr="0" ftr="0" dt="0"/>
  <p:txStyles>
    <p:titleStyle>
      <a:lvl1pPr algn="l" defTabSz="914537" rtl="0" eaLnBrk="1" latinLnBrk="0" hangingPunct="1">
        <a:lnSpc>
          <a:spcPct val="100000"/>
        </a:lnSpc>
        <a:spcBef>
          <a:spcPct val="0"/>
        </a:spcBef>
        <a:buNone/>
        <a:defRPr sz="4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96079" indent="-216043" algn="l" defTabSz="91453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115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756151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936187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116223" indent="-216043" algn="l" defTabSz="914537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977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246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514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783" indent="-228634" algn="l" defTabSz="9145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68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37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06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074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343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612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880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148" algn="l" defTabSz="9145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36815" y="1231353"/>
            <a:ext cx="6452458" cy="2750293"/>
          </a:xfrm>
        </p:spPr>
        <p:txBody>
          <a:bodyPr/>
          <a:lstStyle/>
          <a:p>
            <a:r>
              <a:rPr lang="en-GB" dirty="0"/>
              <a:t>Modelling of cyber attacks and economic incentives</a:t>
            </a:r>
            <a:br>
              <a:rPr lang="en-GB" dirty="0"/>
            </a:br>
            <a:r>
              <a:rPr lang="en-GB" sz="2800" dirty="0"/>
              <a:t>Per Håkon Meland</a:t>
            </a:r>
            <a:br>
              <a:rPr lang="en-GB" dirty="0"/>
            </a:b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3261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RQs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2</a:t>
            </a:fld>
            <a:endParaRPr lang="nb-NO" dirty="0"/>
          </a:p>
        </p:txBody>
      </p:sp>
      <p:sp>
        <p:nvSpPr>
          <p:cNvPr id="8" name="Plassholder for SmartArt 7"/>
          <p:cNvSpPr>
            <a:spLocks noGrp="1"/>
          </p:cNvSpPr>
          <p:nvPr>
            <p:ph type="dgm" sz="quarter" idx="20"/>
          </p:nvPr>
        </p:nvSpPr>
        <p:spPr/>
      </p:sp>
      <p:sp>
        <p:nvSpPr>
          <p:cNvPr id="3" name="Rectangle 2"/>
          <p:cNvSpPr/>
          <p:nvPr/>
        </p:nvSpPr>
        <p:spPr>
          <a:xfrm>
            <a:off x="2158538" y="158521"/>
            <a:ext cx="9878291" cy="6824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US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How can threat models in combination with economic incentives improve cyber risk quantifications?</a:t>
            </a:r>
            <a:endParaRPr lang="en-GB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economic incentive models can be used to improve the likelihood component in cyber risk estimations? (descriptive)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kind of data can be used as reliable input to models for economic incentives?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are the possible sources of such data (current and future)?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can generic threat models (and data) be specialized for individual </a:t>
            </a:r>
            <a:r>
              <a:rPr lang="en-US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organisations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and/or domains? (normative)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can cyber security be combined with traditional safety considerations in domain specific threat modelling techniques? (normative)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can threat models be used to balance risk treatment options such as cyber insurance? (normative)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can specific threat models contribute to predications for macro-economic cyber risks?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5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902036" y="0"/>
            <a:ext cx="6289964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Plassholder for innhold 1"/>
          <p:cNvSpPr>
            <a:spLocks noGrp="1"/>
          </p:cNvSpPr>
          <p:nvPr>
            <p:ph sz="half" idx="2"/>
          </p:nvPr>
        </p:nvSpPr>
        <p:spPr>
          <a:xfrm>
            <a:off x="559405" y="1846038"/>
            <a:ext cx="5161031" cy="3951144"/>
          </a:xfrm>
        </p:spPr>
        <p:txBody>
          <a:bodyPr/>
          <a:lstStyle/>
          <a:p>
            <a:r>
              <a:rPr lang="nb-NO" dirty="0"/>
              <a:t>New </a:t>
            </a:r>
            <a:r>
              <a:rPr lang="nb-NO" dirty="0" err="1"/>
              <a:t>artefact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real-</a:t>
            </a:r>
            <a:r>
              <a:rPr lang="nb-NO" dirty="0" err="1"/>
              <a:t>world</a:t>
            </a:r>
            <a:r>
              <a:rPr lang="nb-NO" dirty="0"/>
              <a:t> problem</a:t>
            </a:r>
          </a:p>
          <a:p>
            <a:r>
              <a:rPr lang="nb-NO" dirty="0"/>
              <a:t>Problem </a:t>
            </a:r>
            <a:r>
              <a:rPr lang="nb-NO" dirty="0" err="1"/>
              <a:t>identification</a:t>
            </a:r>
            <a:endParaRPr lang="nb-NO" dirty="0"/>
          </a:p>
          <a:p>
            <a:pPr lvl="1"/>
            <a:r>
              <a:rPr lang="nb-NO" dirty="0" err="1"/>
              <a:t>Literature</a:t>
            </a:r>
            <a:r>
              <a:rPr lang="nb-NO" dirty="0"/>
              <a:t> </a:t>
            </a:r>
            <a:r>
              <a:rPr lang="nb-NO" dirty="0" err="1"/>
              <a:t>research</a:t>
            </a:r>
            <a:endParaRPr lang="nb-NO" dirty="0"/>
          </a:p>
          <a:p>
            <a:pPr lvl="1"/>
            <a:r>
              <a:rPr lang="nb-NO" dirty="0" err="1"/>
              <a:t>Interviews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stakeholders</a:t>
            </a:r>
          </a:p>
          <a:p>
            <a:r>
              <a:rPr lang="nb-NO" dirty="0"/>
              <a:t>Solution design</a:t>
            </a:r>
          </a:p>
          <a:p>
            <a:pPr lvl="1"/>
            <a:r>
              <a:rPr lang="nb-NO" dirty="0"/>
              <a:t>Mixed </a:t>
            </a:r>
            <a:r>
              <a:rPr lang="nb-NO" dirty="0" err="1"/>
              <a:t>approach</a:t>
            </a:r>
            <a:r>
              <a:rPr lang="nb-NO" dirty="0"/>
              <a:t> data </a:t>
            </a:r>
            <a:r>
              <a:rPr lang="nb-NO" dirty="0" err="1"/>
              <a:t>collection</a:t>
            </a:r>
            <a:endParaRPr lang="nb-NO" dirty="0"/>
          </a:p>
          <a:p>
            <a:pPr lvl="1"/>
            <a:r>
              <a:rPr lang="nb-NO" dirty="0" err="1"/>
              <a:t>Literature</a:t>
            </a:r>
            <a:r>
              <a:rPr lang="nb-NO" dirty="0"/>
              <a:t> </a:t>
            </a:r>
            <a:r>
              <a:rPr lang="nb-NO" dirty="0" err="1"/>
              <a:t>research</a:t>
            </a:r>
            <a:r>
              <a:rPr lang="nb-NO" dirty="0"/>
              <a:t> II</a:t>
            </a:r>
          </a:p>
          <a:p>
            <a:r>
              <a:rPr lang="nb-NO" dirty="0"/>
              <a:t>Evaluation</a:t>
            </a:r>
          </a:p>
          <a:p>
            <a:pPr lvl="1"/>
            <a:r>
              <a:rPr lang="nb-NO" dirty="0"/>
              <a:t>Expert survey</a:t>
            </a:r>
          </a:p>
          <a:p>
            <a:pPr lvl="1"/>
            <a:r>
              <a:rPr lang="nb-NO" dirty="0"/>
              <a:t>Laboratory </a:t>
            </a:r>
            <a:r>
              <a:rPr lang="nb-NO" dirty="0" err="1"/>
              <a:t>experiment</a:t>
            </a:r>
            <a:endParaRPr lang="nb-NO" dirty="0"/>
          </a:p>
          <a:p>
            <a:pPr lvl="1"/>
            <a:r>
              <a:rPr lang="nb-NO" dirty="0"/>
              <a:t>Case </a:t>
            </a:r>
            <a:r>
              <a:rPr lang="nb-NO" dirty="0" err="1"/>
              <a:t>study</a:t>
            </a:r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965264" y="235315"/>
            <a:ext cx="4654853" cy="1344716"/>
          </a:xfrm>
        </p:spPr>
        <p:txBody>
          <a:bodyPr/>
          <a:lstStyle/>
          <a:p>
            <a:r>
              <a:rPr lang="nb-NO" dirty="0"/>
              <a:t>Design science </a:t>
            </a:r>
            <a:r>
              <a:rPr lang="nb-NO" dirty="0" err="1"/>
              <a:t>research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3</a:t>
            </a:fld>
            <a:endParaRPr lang="nb-NO" dirty="0"/>
          </a:p>
        </p:txBody>
      </p:sp>
      <p:sp>
        <p:nvSpPr>
          <p:cNvPr id="6" name="Plassholder for SmartArt 5"/>
          <p:cNvSpPr>
            <a:spLocks noGrp="1"/>
          </p:cNvSpPr>
          <p:nvPr>
            <p:ph type="dgm" sz="quarter" idx="19"/>
          </p:nvPr>
        </p:nvSpPr>
        <p:spPr/>
      </p:sp>
      <p:sp>
        <p:nvSpPr>
          <p:cNvPr id="8" name="Plassholder for innhold 1"/>
          <p:cNvSpPr txBox="1">
            <a:spLocks/>
          </p:cNvSpPr>
          <p:nvPr/>
        </p:nvSpPr>
        <p:spPr>
          <a:xfrm>
            <a:off x="6628792" y="1453428"/>
            <a:ext cx="5399725" cy="39511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96079" indent="-216043" algn="l" defTabSz="914537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115" indent="-216043" algn="l" defTabSz="914537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56151" indent="-216043" algn="l" defTabSz="914537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36187" indent="-216043" algn="l" defTabSz="914537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16223" indent="-216043" algn="l" defTabSz="914537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977" indent="-228634" algn="l" defTabSz="91453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246" indent="-228634" algn="l" defTabSz="91453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514" indent="-228634" algn="l" defTabSz="91453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783" indent="-228634" algn="l" defTabSz="91453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>
                <a:solidFill>
                  <a:schemeClr val="bg1"/>
                </a:solidFill>
              </a:rPr>
              <a:t>Security </a:t>
            </a:r>
            <a:r>
              <a:rPr lang="nb-NO" dirty="0" err="1">
                <a:solidFill>
                  <a:schemeClr val="bg1"/>
                </a:solidFill>
              </a:rPr>
              <a:t>economics</a:t>
            </a:r>
            <a:r>
              <a:rPr lang="nb-NO" dirty="0">
                <a:solidFill>
                  <a:schemeClr val="bg1"/>
                </a:solidFill>
              </a:rPr>
              <a:t>, e.g.:</a:t>
            </a:r>
          </a:p>
          <a:p>
            <a:pPr lvl="1"/>
            <a:r>
              <a:rPr lang="en-GB" sz="1600" dirty="0">
                <a:solidFill>
                  <a:schemeClr val="bg1"/>
                </a:solidFill>
              </a:rPr>
              <a:t>Ross </a:t>
            </a:r>
            <a:r>
              <a:rPr lang="en-GB" sz="1600" dirty="0" err="1">
                <a:solidFill>
                  <a:schemeClr val="bg1"/>
                </a:solidFill>
              </a:rPr>
              <a:t>Andersson</a:t>
            </a:r>
            <a:r>
              <a:rPr lang="en-GB" sz="1600" dirty="0">
                <a:solidFill>
                  <a:schemeClr val="bg1"/>
                </a:solidFill>
              </a:rPr>
              <a:t> and Tyler Moore, The Economics of Information Security, Science, 2006.</a:t>
            </a:r>
          </a:p>
          <a:p>
            <a:pPr lvl="1"/>
            <a:r>
              <a:rPr lang="en-GB" sz="1600" dirty="0">
                <a:solidFill>
                  <a:schemeClr val="bg1"/>
                </a:solidFill>
              </a:rPr>
              <a:t>Rainer </a:t>
            </a:r>
            <a:r>
              <a:rPr lang="en-GB" sz="1600" dirty="0" err="1">
                <a:solidFill>
                  <a:schemeClr val="bg1"/>
                </a:solidFill>
              </a:rPr>
              <a:t>Böhme</a:t>
            </a:r>
            <a:r>
              <a:rPr lang="en-GB" sz="1600" dirty="0">
                <a:solidFill>
                  <a:schemeClr val="bg1"/>
                </a:solidFill>
              </a:rPr>
              <a:t> and </a:t>
            </a:r>
            <a:r>
              <a:rPr lang="en-GB" sz="1600" dirty="0" err="1">
                <a:solidFill>
                  <a:schemeClr val="bg1"/>
                </a:solidFill>
              </a:rPr>
              <a:t>Gaile</a:t>
            </a:r>
            <a:r>
              <a:rPr lang="en-GB" sz="1600" dirty="0">
                <a:solidFill>
                  <a:schemeClr val="bg1"/>
                </a:solidFill>
              </a:rPr>
              <a:t> Schwartz, </a:t>
            </a:r>
            <a:r>
              <a:rPr lang="en-GB" sz="1600" dirty="0" err="1">
                <a:solidFill>
                  <a:schemeClr val="bg1"/>
                </a:solidFill>
              </a:rPr>
              <a:t>Modeling</a:t>
            </a:r>
            <a:r>
              <a:rPr lang="en-GB" sz="1600" dirty="0">
                <a:solidFill>
                  <a:schemeClr val="bg1"/>
                </a:solidFill>
              </a:rPr>
              <a:t> cyber-insurance: Towards a unifying framework, WEIS, 2010</a:t>
            </a:r>
          </a:p>
          <a:p>
            <a:pPr lvl="1"/>
            <a:r>
              <a:rPr lang="en-GB" sz="1600" dirty="0">
                <a:solidFill>
                  <a:schemeClr val="bg1"/>
                </a:solidFill>
              </a:rPr>
              <a:t>Tyler Moore, Richard Clayton, and Ross Anderson. The economics of online crime. Journal of Economic Perspectives,  2009</a:t>
            </a:r>
          </a:p>
          <a:p>
            <a:r>
              <a:rPr lang="nb-NO" dirty="0" err="1">
                <a:solidFill>
                  <a:schemeClr val="bg1"/>
                </a:solidFill>
              </a:rPr>
              <a:t>Threat</a:t>
            </a:r>
            <a:r>
              <a:rPr lang="nb-NO" dirty="0">
                <a:solidFill>
                  <a:schemeClr val="bg1"/>
                </a:solidFill>
              </a:rPr>
              <a:t> </a:t>
            </a:r>
            <a:r>
              <a:rPr lang="nb-NO" dirty="0" err="1">
                <a:solidFill>
                  <a:schemeClr val="bg1"/>
                </a:solidFill>
              </a:rPr>
              <a:t>modelling</a:t>
            </a:r>
            <a:r>
              <a:rPr lang="nb-NO" dirty="0">
                <a:solidFill>
                  <a:schemeClr val="bg1"/>
                </a:solidFill>
              </a:rPr>
              <a:t>, e.g.:</a:t>
            </a:r>
          </a:p>
          <a:p>
            <a:pPr lvl="1"/>
            <a:r>
              <a:rPr lang="en-GB" sz="1600" dirty="0" err="1">
                <a:solidFill>
                  <a:schemeClr val="bg1"/>
                </a:solidFill>
              </a:rPr>
              <a:t>Bagnato</a:t>
            </a:r>
            <a:r>
              <a:rPr lang="en-GB" sz="1600" dirty="0">
                <a:solidFill>
                  <a:schemeClr val="bg1"/>
                </a:solidFill>
              </a:rPr>
              <a:t>, A., </a:t>
            </a:r>
            <a:r>
              <a:rPr lang="en-GB" sz="1600" dirty="0" err="1">
                <a:solidFill>
                  <a:schemeClr val="bg1"/>
                </a:solidFill>
              </a:rPr>
              <a:t>Kordy</a:t>
            </a:r>
            <a:r>
              <a:rPr lang="en-GB" sz="1600" dirty="0">
                <a:solidFill>
                  <a:schemeClr val="bg1"/>
                </a:solidFill>
              </a:rPr>
              <a:t>, B., Meland, P. H., &amp; Schweitzer, P. (2012). Attribute decoration of attack–</a:t>
            </a:r>
            <a:r>
              <a:rPr lang="en-GB" sz="1600" dirty="0" err="1">
                <a:solidFill>
                  <a:schemeClr val="bg1"/>
                </a:solidFill>
              </a:rPr>
              <a:t>defense</a:t>
            </a:r>
            <a:r>
              <a:rPr lang="en-GB" sz="1600" dirty="0">
                <a:solidFill>
                  <a:schemeClr val="bg1"/>
                </a:solidFill>
              </a:rPr>
              <a:t> trees. International Journal of Secure Software Engineering</a:t>
            </a:r>
          </a:p>
          <a:p>
            <a:pPr lvl="1"/>
            <a:r>
              <a:rPr lang="en-GB" sz="1600" dirty="0" err="1">
                <a:solidFill>
                  <a:schemeClr val="bg1"/>
                </a:solidFill>
              </a:rPr>
              <a:t>Shostack</a:t>
            </a:r>
            <a:r>
              <a:rPr lang="en-GB" sz="1600" dirty="0">
                <a:solidFill>
                  <a:schemeClr val="bg1"/>
                </a:solidFill>
              </a:rPr>
              <a:t>, A. (2014). Threat </a:t>
            </a:r>
            <a:r>
              <a:rPr lang="en-GB" sz="1600" dirty="0" err="1">
                <a:solidFill>
                  <a:schemeClr val="bg1"/>
                </a:solidFill>
              </a:rPr>
              <a:t>modeling</a:t>
            </a:r>
            <a:r>
              <a:rPr lang="en-GB" sz="1600" dirty="0">
                <a:solidFill>
                  <a:schemeClr val="bg1"/>
                </a:solidFill>
              </a:rPr>
              <a:t>: Designing for security. John Wiley &amp; Sons.</a:t>
            </a:r>
          </a:p>
          <a:p>
            <a:pPr lvl="1"/>
            <a:r>
              <a:rPr lang="en-GB" sz="1600" dirty="0">
                <a:solidFill>
                  <a:schemeClr val="bg1"/>
                </a:solidFill>
              </a:rPr>
              <a:t>Chen, Y., Boehm, B., &amp; Sheppard, L. (2007, January). Value driven security threat </a:t>
            </a:r>
            <a:r>
              <a:rPr lang="en-GB" sz="1600" dirty="0" err="1">
                <a:solidFill>
                  <a:schemeClr val="bg1"/>
                </a:solidFill>
              </a:rPr>
              <a:t>modeling</a:t>
            </a:r>
            <a:r>
              <a:rPr lang="en-GB" sz="1600" dirty="0">
                <a:solidFill>
                  <a:schemeClr val="bg1"/>
                </a:solidFill>
              </a:rPr>
              <a:t> based on attack path analysis. HICSS 2007. </a:t>
            </a:r>
            <a:endParaRPr lang="nb-NO" dirty="0">
              <a:solidFill>
                <a:schemeClr val="bg1"/>
              </a:solidFill>
            </a:endParaRPr>
          </a:p>
        </p:txBody>
      </p:sp>
      <p:sp>
        <p:nvSpPr>
          <p:cNvPr id="10" name="Tittel 2"/>
          <p:cNvSpPr txBox="1">
            <a:spLocks/>
          </p:cNvSpPr>
          <p:nvPr/>
        </p:nvSpPr>
        <p:spPr>
          <a:xfrm>
            <a:off x="6628792" y="500003"/>
            <a:ext cx="4654853" cy="81534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xy" algn="bl"/>
          </a:blipFill>
        </p:spPr>
        <p:txBody>
          <a:bodyPr vert="horz" lIns="0" tIns="0" rIns="0" bIns="270054" rtlCol="0" anchor="ctr" anchorCtr="0">
            <a:spAutoFit/>
          </a:bodyPr>
          <a:lstStyle>
            <a:lvl1pPr algn="l" defTabSz="91453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 err="1">
                <a:solidFill>
                  <a:schemeClr val="bg1"/>
                </a:solidFill>
              </a:rPr>
              <a:t>Background</a:t>
            </a:r>
            <a:endParaRPr lang="nb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52700"/>
      </p:ext>
    </p:extLst>
  </p:cSld>
  <p:clrMapOvr>
    <a:masterClrMapping/>
  </p:clrMapOvr>
</p:sld>
</file>

<file path=ppt/theme/theme1.xml><?xml version="1.0" encoding="utf-8"?>
<a:theme xmlns:a="http://schemas.openxmlformats.org/drawingml/2006/main" name="SINTEF Lys">
  <a:themeElements>
    <a:clrScheme name="SINTEF">
      <a:dk1>
        <a:sysClr val="windowText" lastClr="000000"/>
      </a:dk1>
      <a:lt1>
        <a:sysClr val="window" lastClr="FFFFFF"/>
      </a:lt1>
      <a:dk2>
        <a:srgbClr val="003C65"/>
      </a:dk2>
      <a:lt2>
        <a:srgbClr val="FFFFFF"/>
      </a:lt2>
      <a:accent1>
        <a:srgbClr val="003C65"/>
      </a:accent1>
      <a:accent2>
        <a:srgbClr val="22A7E5"/>
      </a:accent2>
      <a:accent3>
        <a:srgbClr val="EC008C"/>
      </a:accent3>
      <a:accent4>
        <a:srgbClr val="A4C21F"/>
      </a:accent4>
      <a:accent5>
        <a:srgbClr val="F7E918"/>
      </a:accent5>
      <a:accent6>
        <a:srgbClr val="A19589"/>
      </a:accent6>
      <a:hlink>
        <a:srgbClr val="0563C1"/>
      </a:hlink>
      <a:folHlink>
        <a:srgbClr val="954F72"/>
      </a:folHlink>
    </a:clrScheme>
    <a:fontScheme name="SINTE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chemeClr val="tx2"/>
          </a:solidFill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l_v6.potx" id="{C8E08AB7-4B67-4E1F-A38B-FF084AC1787D}" vid="{9A484F1E-B053-4CBC-BB23-94775B066193}"/>
    </a:ext>
  </a:extLst>
</a:theme>
</file>

<file path=ppt/theme/theme2.xml><?xml version="1.0" encoding="utf-8"?>
<a:theme xmlns:a="http://schemas.openxmlformats.org/drawingml/2006/main" name="SINTEF Mørk">
  <a:themeElements>
    <a:clrScheme name="SINTEF">
      <a:dk1>
        <a:sysClr val="windowText" lastClr="000000"/>
      </a:dk1>
      <a:lt1>
        <a:sysClr val="window" lastClr="FFFFFF"/>
      </a:lt1>
      <a:dk2>
        <a:srgbClr val="003C65"/>
      </a:dk2>
      <a:lt2>
        <a:srgbClr val="FFFFFF"/>
      </a:lt2>
      <a:accent1>
        <a:srgbClr val="003C65"/>
      </a:accent1>
      <a:accent2>
        <a:srgbClr val="22A7E5"/>
      </a:accent2>
      <a:accent3>
        <a:srgbClr val="EC008C"/>
      </a:accent3>
      <a:accent4>
        <a:srgbClr val="A4C21F"/>
      </a:accent4>
      <a:accent5>
        <a:srgbClr val="F7E918"/>
      </a:accent5>
      <a:accent6>
        <a:srgbClr val="A19589"/>
      </a:accent6>
      <a:hlink>
        <a:srgbClr val="0563C1"/>
      </a:hlink>
      <a:folHlink>
        <a:srgbClr val="954F72"/>
      </a:folHlink>
    </a:clrScheme>
    <a:fontScheme name="SINTE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chemeClr val="tx2"/>
          </a:solidFill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l_v6.potx" id="{C8E08AB7-4B67-4E1F-A38B-FF084AC1787D}" vid="{CCF62DFA-C245-46EA-922F-65A2A6467257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SINTEF Presentation</Template>
  <TotalTime>129</TotalTime>
  <Words>331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SINTEF Lys</vt:lpstr>
      <vt:lpstr>SINTEF Mørk</vt:lpstr>
      <vt:lpstr>Modelling of cyber attacks and economic incentives Per Håkon Meland </vt:lpstr>
      <vt:lpstr>RQs</vt:lpstr>
      <vt:lpstr>Design science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 Håkon Meland</dc:creator>
  <dc:description>template by officeconsult.no</dc:description>
  <cp:lastModifiedBy>Per Håkon Meland</cp:lastModifiedBy>
  <cp:revision>11</cp:revision>
  <dcterms:created xsi:type="dcterms:W3CDTF">2017-02-27T17:44:33Z</dcterms:created>
  <dcterms:modified xsi:type="dcterms:W3CDTF">2017-02-27T19:54:18Z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officeconsult.no</vt:lpwstr>
  </property>
</Properties>
</file>