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35"/>
  </p:notesMasterIdLst>
  <p:handoutMasterIdLst>
    <p:handoutMasterId r:id="rId36"/>
  </p:handoutMasterIdLst>
  <p:sldIdLst>
    <p:sldId id="394" r:id="rId3"/>
    <p:sldId id="399" r:id="rId4"/>
    <p:sldId id="393" r:id="rId5"/>
    <p:sldId id="390" r:id="rId6"/>
    <p:sldId id="352" r:id="rId7"/>
    <p:sldId id="353" r:id="rId8"/>
    <p:sldId id="441" r:id="rId9"/>
    <p:sldId id="447" r:id="rId10"/>
    <p:sldId id="437" r:id="rId11"/>
    <p:sldId id="421" r:id="rId12"/>
    <p:sldId id="433" r:id="rId13"/>
    <p:sldId id="430" r:id="rId14"/>
    <p:sldId id="343" r:id="rId15"/>
    <p:sldId id="356" r:id="rId16"/>
    <p:sldId id="354" r:id="rId17"/>
    <p:sldId id="382" r:id="rId18"/>
    <p:sldId id="416" r:id="rId19"/>
    <p:sldId id="429" r:id="rId20"/>
    <p:sldId id="418" r:id="rId21"/>
    <p:sldId id="380" r:id="rId22"/>
    <p:sldId id="428" r:id="rId23"/>
    <p:sldId id="448" r:id="rId24"/>
    <p:sldId id="453" r:id="rId25"/>
    <p:sldId id="420" r:id="rId26"/>
    <p:sldId id="455" r:id="rId27"/>
    <p:sldId id="454" r:id="rId28"/>
    <p:sldId id="400" r:id="rId29"/>
    <p:sldId id="411" r:id="rId30"/>
    <p:sldId id="440" r:id="rId31"/>
    <p:sldId id="451" r:id="rId32"/>
    <p:sldId id="436" r:id="rId33"/>
    <p:sldId id="363" r:id="rId34"/>
  </p:sldIdLst>
  <p:sldSz cx="9144000" cy="6858000" type="screen4x3"/>
  <p:notesSz cx="6834188" cy="9979025"/>
  <p:defaultTextStyle>
    <a:defPPr>
      <a:defRPr lang="nb-NO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87" autoAdjust="0"/>
    <p:restoredTop sz="86409" autoAdjust="0"/>
  </p:normalViewPr>
  <p:slideViewPr>
    <p:cSldViewPr>
      <p:cViewPr varScale="1">
        <p:scale>
          <a:sx n="104" d="100"/>
          <a:sy n="104" d="100"/>
        </p:scale>
        <p:origin x="14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3F9E48F3-6FEE-CC20-CE4E-28477C1C077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nb-NO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A14949CD-84DD-A8B8-8969-3FF9C730D2B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1913" y="0"/>
            <a:ext cx="2960687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nb-NO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EC330F1B-7219-CB77-8A50-5BAB7AE548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8963"/>
            <a:ext cx="2960688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nb-NO"/>
          </a:p>
        </p:txBody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C96A1B32-E9A4-E979-593A-391AC13DD8E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1913" y="9478963"/>
            <a:ext cx="2960687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u="none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F2D8B97-CD69-4F3A-9C49-3E1AE723101F}" type="slidenum">
              <a:rPr lang="en-US" altLang="nb-NO"/>
              <a:pPr>
                <a:defRPr/>
              </a:pPr>
              <a:t>‹#›</a:t>
            </a:fld>
            <a:endParaRPr lang="en-US" altLang="nb-NO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CE0EBAF5-38C9-F172-C558-9327C3D6A4C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nb-NO"/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25554BF4-84C8-B151-65C1-8C3CF391CDD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71913" y="0"/>
            <a:ext cx="2960687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nb-NO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6FF178FA-86B8-D5D3-6857-950EAB07A89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7713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>
            <a:extLst>
              <a:ext uri="{FF2B5EF4-FFF2-40B4-BE49-F238E27FC236}">
                <a16:creationId xmlns:a16="http://schemas.microsoft.com/office/drawing/2014/main" id="{6E6EB0D7-6E5A-4A29-95C6-5CBCAFD4A9D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740275"/>
            <a:ext cx="5467350" cy="44910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b-NO" noProof="0"/>
              <a:t>Klikk for å redigere tekststiler i malen</a:t>
            </a:r>
          </a:p>
          <a:p>
            <a:pPr lvl="1"/>
            <a:r>
              <a:rPr lang="en-US" altLang="nb-NO" noProof="0"/>
              <a:t>Andre nivå</a:t>
            </a:r>
          </a:p>
          <a:p>
            <a:pPr lvl="2"/>
            <a:r>
              <a:rPr lang="en-US" altLang="nb-NO" noProof="0"/>
              <a:t>Tredje nivå</a:t>
            </a:r>
          </a:p>
          <a:p>
            <a:pPr lvl="3"/>
            <a:r>
              <a:rPr lang="en-US" altLang="nb-NO" noProof="0"/>
              <a:t>Fjerde nivå</a:t>
            </a:r>
          </a:p>
          <a:p>
            <a:pPr lvl="4"/>
            <a:r>
              <a:rPr lang="en-US" altLang="nb-NO" noProof="0"/>
              <a:t>Femte nivå</a:t>
            </a:r>
          </a:p>
        </p:txBody>
      </p:sp>
      <p:sp>
        <p:nvSpPr>
          <p:cNvPr id="31750" name="Rectangle 6">
            <a:extLst>
              <a:ext uri="{FF2B5EF4-FFF2-40B4-BE49-F238E27FC236}">
                <a16:creationId xmlns:a16="http://schemas.microsoft.com/office/drawing/2014/main" id="{C6C8EBC1-E2A1-2AC0-4961-EF964B02166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78963"/>
            <a:ext cx="2960688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nb-NO"/>
          </a:p>
        </p:txBody>
      </p:sp>
      <p:sp>
        <p:nvSpPr>
          <p:cNvPr id="31751" name="Rectangle 7">
            <a:extLst>
              <a:ext uri="{FF2B5EF4-FFF2-40B4-BE49-F238E27FC236}">
                <a16:creationId xmlns:a16="http://schemas.microsoft.com/office/drawing/2014/main" id="{EE29E2EB-C4C9-84D3-AE03-F1F9BDE28C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1913" y="9478963"/>
            <a:ext cx="2960687" cy="498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u="none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1DA2E14-B205-4D70-9DE5-7CA16C3A829E}" type="slidenum">
              <a:rPr lang="en-US" altLang="nb-NO"/>
              <a:pPr>
                <a:defRPr/>
              </a:pPr>
              <a:t>‹#›</a:t>
            </a:fld>
            <a:endParaRPr lang="en-US" alt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Plassholder for lysbilde 1">
            <a:extLst>
              <a:ext uri="{FF2B5EF4-FFF2-40B4-BE49-F238E27FC236}">
                <a16:creationId xmlns:a16="http://schemas.microsoft.com/office/drawing/2014/main" id="{F89A13A4-315E-1387-5A2D-B9BBA689B5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Plassholder for notater 2">
            <a:extLst>
              <a:ext uri="{FF2B5EF4-FFF2-40B4-BE49-F238E27FC236}">
                <a16:creationId xmlns:a16="http://schemas.microsoft.com/office/drawing/2014/main" id="{6B7F6588-0816-233B-D4F5-D7094B258F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altLang="nb-N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Plassholder for lysbildenummer 3">
            <a:extLst>
              <a:ext uri="{FF2B5EF4-FFF2-40B4-BE49-F238E27FC236}">
                <a16:creationId xmlns:a16="http://schemas.microsoft.com/office/drawing/2014/main" id="{B7A5429A-592B-DE5D-B897-FEBB753CE2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8DA2B1F6-3CD3-456E-81F2-E595B71A008F}" type="slidenum">
              <a:rPr lang="en-US" altLang="nb-NO" sz="1200" u="none" smtClean="0">
                <a:latin typeface="Arial" panose="020B0604020202020204" pitchFamily="34" charset="0"/>
              </a:rPr>
              <a:pPr/>
              <a:t>3</a:t>
            </a:fld>
            <a:endParaRPr lang="en-US" altLang="nb-NO" sz="1200" u="non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lassholder for lysbilde 1">
            <a:extLst>
              <a:ext uri="{FF2B5EF4-FFF2-40B4-BE49-F238E27FC236}">
                <a16:creationId xmlns:a16="http://schemas.microsoft.com/office/drawing/2014/main" id="{E413B1CD-1FD4-3ED2-CD9D-4F862A8F96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Plassholder for notater 2">
            <a:extLst>
              <a:ext uri="{FF2B5EF4-FFF2-40B4-BE49-F238E27FC236}">
                <a16:creationId xmlns:a16="http://schemas.microsoft.com/office/drawing/2014/main" id="{3EE23C28-9445-6485-74A4-A58244ACBF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altLang="nb-N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Plassholder for lysbildenummer 3">
            <a:extLst>
              <a:ext uri="{FF2B5EF4-FFF2-40B4-BE49-F238E27FC236}">
                <a16:creationId xmlns:a16="http://schemas.microsoft.com/office/drawing/2014/main" id="{CB807919-897D-17D0-7FD5-0A8526FDFA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4998F5BA-A814-4F06-9F0E-34654E997CD4}" type="slidenum">
              <a:rPr lang="en-US" altLang="nb-NO" sz="1200" u="none" smtClean="0">
                <a:latin typeface="Arial" panose="020B0604020202020204" pitchFamily="34" charset="0"/>
              </a:rPr>
              <a:pPr/>
              <a:t>9</a:t>
            </a:fld>
            <a:endParaRPr lang="en-US" altLang="nb-NO" sz="1200" u="non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Plassholder for lysbilde 1">
            <a:extLst>
              <a:ext uri="{FF2B5EF4-FFF2-40B4-BE49-F238E27FC236}">
                <a16:creationId xmlns:a16="http://schemas.microsoft.com/office/drawing/2014/main" id="{5608F642-5F2E-65D8-61AD-6604B51EBC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Plassholder for notater 2">
            <a:extLst>
              <a:ext uri="{FF2B5EF4-FFF2-40B4-BE49-F238E27FC236}">
                <a16:creationId xmlns:a16="http://schemas.microsoft.com/office/drawing/2014/main" id="{F5751BB1-9EC1-5117-B800-7181244F7F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altLang="nb-N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0" name="Plassholder for lysbildenummer 3">
            <a:extLst>
              <a:ext uri="{FF2B5EF4-FFF2-40B4-BE49-F238E27FC236}">
                <a16:creationId xmlns:a16="http://schemas.microsoft.com/office/drawing/2014/main" id="{25491871-ED62-465A-EE1E-606493F1F8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9690F8D1-14F9-4571-AE69-43D730BAF22A}" type="slidenum">
              <a:rPr lang="en-US" altLang="nb-NO" sz="1200" u="none" smtClean="0">
                <a:latin typeface="Arial" panose="020B0604020202020204" pitchFamily="34" charset="0"/>
              </a:rPr>
              <a:pPr/>
              <a:t>27</a:t>
            </a:fld>
            <a:endParaRPr lang="en-US" altLang="nb-NO" sz="1200" u="non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3179728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47533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753225" y="304800"/>
            <a:ext cx="2109788" cy="5638800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22275" y="304800"/>
            <a:ext cx="6178550" cy="5638800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960831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B487176-B8D8-25E4-0100-C7459384B5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50FF812-D606-B258-0AD2-D1C22FA499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E3D434-64A4-50CE-12EC-75D63C2F14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138EE-4272-4983-A2D7-D0510E952EDF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919899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9ED264-78E1-63DE-33BC-404AEA2373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1C77F1F-4596-B98B-1336-D0C137461B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63345A7-91E3-9D6A-FF3B-9E37DCCBE6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663EB-8B2A-4AB4-8693-98A3C58A56BB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649087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8AD436-81B0-AC9B-9316-EB791F75AB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B39ED2F-CC59-DE6B-F5B7-F100EAEA57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B229C62-9FE2-2C40-C57C-432452543C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66B02-9C6B-428D-B175-646358996947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561841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371B51-EE79-F8CE-F425-D3790C8667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C07A8F-401C-9563-1220-B9DF667F7A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F89F01-4354-9725-E82E-B8B6198B7F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8E75F-D83E-4BCB-B3C8-6AB95589D4F0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725671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4690DB1-2E65-EEA3-2FCA-2CA37064A8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E597AC-1E01-503E-2B1D-603BB7401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88C0CFC-BD67-7B37-4CA1-2A55B37F30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EFCAE-4A9D-448F-8226-A66EE610DD2F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720044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4E392D5-8C5B-91CB-2A4D-8089C3619C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6C9D085-EB74-819E-2AE0-FEC71194A1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90E02A5-EF9A-67C2-963A-E4B459DAE5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C374E-C93D-401C-B0CB-3694394E7E78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120155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6F8ADBD-0223-1954-E8FD-742FA90814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61C8678-6C27-9892-7394-2AE6DB4400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CA21131-149A-3FB2-272D-DC155E3426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01833-BB72-4E0F-A9AA-72F30F40A04C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3286852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EB26D2-AD2D-1766-2D90-21F13C3487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1F2421-6B97-6771-9F3F-2F4C33453C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32B39C-918F-1266-1033-FC1475D893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2433D-C540-4A8A-8159-C4D0194784DF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294613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3322768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63191B-C94C-A7D3-2EC6-F85FDBA7F7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8F1C5E-1811-5A0F-918C-15D6D35E17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8E8C40-ABE3-D6A7-A699-D600D6FA70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14EB-78E9-4876-91A3-6EFEC09A548F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111379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2746447-4DA0-DFA5-AA8A-53FBBDEE4C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307A54-D00A-1358-C237-B5FD34C2C8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BD603C-25AB-B672-BA09-FCBA861F6A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F8C35-4A49-436E-8744-EB6A22ADBEBC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402415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FA40181-24E2-2BD4-2B53-EC7DA28144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A8C9545-6F10-4905-BB57-832B1A573A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87735E-A2E7-A83F-BFB8-706F3DC9EE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1C88A-D290-4EF3-9831-1F7C9E494A43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47924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13046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22275" y="1524000"/>
            <a:ext cx="4143375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718050" y="1524000"/>
            <a:ext cx="4144963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7126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73538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4139969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698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697595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32786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BDB73B-D772-6D35-BB02-BB8F965F5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3488"/>
            <a:ext cx="91440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>
            <a:extLst>
              <a:ext uri="{FF2B5EF4-FFF2-40B4-BE49-F238E27FC236}">
                <a16:creationId xmlns:a16="http://schemas.microsoft.com/office/drawing/2014/main" id="{CF0466F0-0C57-D801-EEB8-6F4513B5D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6477000"/>
            <a:ext cx="420688" cy="3810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5E960774-7B6D-41D6-A6FB-9E1E3BB59C07}" type="slidenum">
              <a:rPr lang="nn-NO" altLang="nn-NO" sz="1400" b="1" u="none" smtClean="0">
                <a:solidFill>
                  <a:srgbClr val="003366"/>
                </a:solidFill>
                <a:latin typeface="Arial" panose="020B0604020202020204" pitchFamily="34" charset="0"/>
              </a:rPr>
              <a:pPr algn="ctr">
                <a:defRPr/>
              </a:pPr>
              <a:t>‹#›</a:t>
            </a:fld>
            <a:endParaRPr lang="nn-NO" altLang="nn-NO" sz="1400" b="1" u="none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9218922-5D9C-F40B-4E56-6408D37E70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22275" y="304800"/>
            <a:ext cx="84407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n-NO"/>
              <a:t>Click to edit Master title style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DF16DC7-802C-7316-11A4-B885790643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22275" y="1524000"/>
            <a:ext cx="8440738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n-NO"/>
              <a:t>Click to edit Master text styles</a:t>
            </a:r>
          </a:p>
          <a:p>
            <a:pPr lvl="1"/>
            <a:r>
              <a:rPr lang="nb-NO" altLang="nn-NO"/>
              <a:t>Second level</a:t>
            </a:r>
          </a:p>
          <a:p>
            <a:pPr lvl="2"/>
            <a:r>
              <a:rPr lang="nb-NO" altLang="nn-NO"/>
              <a:t>Third level</a:t>
            </a:r>
          </a:p>
          <a:p>
            <a:pPr lvl="3"/>
            <a:r>
              <a:rPr lang="nb-NO" altLang="nn-NO"/>
              <a:t>Fourth level</a:t>
            </a:r>
          </a:p>
          <a:p>
            <a:pPr lvl="4"/>
            <a:r>
              <a:rPr lang="nb-NO" altLang="nn-NO"/>
              <a:t>Fifth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3366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3366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C2791DD-B82D-237B-43F2-E38B647D54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tittelstil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0D3D0507-5205-1D46-3FAC-1D954925EA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tekststiler i malen</a:t>
            </a:r>
          </a:p>
          <a:p>
            <a:pPr lvl="1"/>
            <a:r>
              <a:rPr lang="nb-NO" altLang="nb-NO"/>
              <a:t>Andre nivå</a:t>
            </a:r>
          </a:p>
          <a:p>
            <a:pPr lvl="2"/>
            <a:r>
              <a:rPr lang="nb-NO" altLang="nb-NO"/>
              <a:t>Tredje nivå</a:t>
            </a:r>
          </a:p>
          <a:p>
            <a:pPr lvl="3"/>
            <a:r>
              <a:rPr lang="nb-NO" altLang="nb-NO"/>
              <a:t>Fjerde nivå</a:t>
            </a:r>
          </a:p>
          <a:p>
            <a:pPr lvl="4"/>
            <a:r>
              <a:rPr lang="nb-NO" altLang="nb-NO"/>
              <a:t>Femte nivå</a:t>
            </a:r>
          </a:p>
        </p:txBody>
      </p:sp>
      <p:sp>
        <p:nvSpPr>
          <p:cNvPr id="140292" name="Rectangle 4">
            <a:extLst>
              <a:ext uri="{FF2B5EF4-FFF2-40B4-BE49-F238E27FC236}">
                <a16:creationId xmlns:a16="http://schemas.microsoft.com/office/drawing/2014/main" id="{E94EBA27-480F-ACEC-82F9-A24A6B5600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140293" name="Rectangle 5">
            <a:extLst>
              <a:ext uri="{FF2B5EF4-FFF2-40B4-BE49-F238E27FC236}">
                <a16:creationId xmlns:a16="http://schemas.microsoft.com/office/drawing/2014/main" id="{A8A2CDAA-376E-3EE1-AE90-86C4A3243BC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 altLang="nb-NO"/>
          </a:p>
        </p:txBody>
      </p:sp>
      <p:sp>
        <p:nvSpPr>
          <p:cNvPr id="140294" name="Rectangle 6">
            <a:extLst>
              <a:ext uri="{FF2B5EF4-FFF2-40B4-BE49-F238E27FC236}">
                <a16:creationId xmlns:a16="http://schemas.microsoft.com/office/drawing/2014/main" id="{73B5E1AF-CB21-8D7F-3398-8CDBA4AA7E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5147380-F5A4-493B-8C67-5FD638D57249}" type="slidenum">
              <a:rPr lang="nb-NO" altLang="nb-NO"/>
              <a:pPr>
                <a:defRPr/>
              </a:pPr>
              <a:t>‹#›</a:t>
            </a:fld>
            <a:endParaRPr lang="nb-NO" alt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o/url?sa=i&amp;rct=j&amp;q=&amp;esrc=s&amp;frm=1&amp;source=images&amp;cd=&amp;cad=rja&amp;uact=8&amp;ved=0CAcQjRw&amp;url=http%3A%2F%2F4marketing.biz%2F2014%2F09%2Finnovazione-nelle-organizzazioni-creativita-individuale-sintesi-antitesi%2F&amp;ei=8jFbVYubOsalsgGrj4GwDg&amp;bvm=bv.93564037,d.bGg&amp;psig=AFQjCNFgNr1DDU_32Ww5awWfPpwmrAeypw&amp;ust=1432126257599816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no/url?sa=i&amp;rct=j&amp;q=&amp;esrc=s&amp;source=images&amp;cd=&amp;ved=2ahUKEwj39fjx5qbnAhVrtIsKHYGgD8kQjRx6BAgBEAQ&amp;url=https%3A%2F%2Fno.wikipedia.org%2Fwiki%2FBjarne_H%25C3%25A5kon_Hanssen&amp;psig=AOvVaw12X_X8EWCQfFX9H2fviOgh&amp;ust=158031838547740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google.no/url?sa=i&amp;rct=j&amp;q=&amp;esrc=s&amp;source=images&amp;cd=&amp;cad=rja&amp;uact=8&amp;ved=2ahUKEwjGgLC7m7HhAhUP1-AKHeVGB2oQjRx6BAgBEAU&amp;url=https%3A%2F%2Fwww.thinglink.com%2Fscene%2F817799970978529282&amp;psig=AOvVaw1N2sjhZQhezq8JYV5wocOQ&amp;ust=1554287797954591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tel 1">
            <a:extLst>
              <a:ext uri="{FF2B5EF4-FFF2-40B4-BE49-F238E27FC236}">
                <a16:creationId xmlns:a16="http://schemas.microsoft.com/office/drawing/2014/main" id="{7CB6D503-4C4F-DEF1-926F-EC46092DD1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19900" y="1320800"/>
            <a:ext cx="1960563" cy="3595688"/>
          </a:xfrm>
        </p:spPr>
        <p:txBody>
          <a:bodyPr lIns="68580" tIns="34290" rIns="68580" bIns="34290"/>
          <a:lstStyle/>
          <a:p>
            <a:r>
              <a:rPr lang="en-US" altLang="nb-NO" sz="2700">
                <a:solidFill>
                  <a:srgbClr val="FFFFFF"/>
                </a:solidFill>
              </a:rPr>
              <a:t>Det hjelper ikke med nytt sykehus </a:t>
            </a:r>
            <a:br>
              <a:rPr lang="en-US" altLang="nb-NO" sz="2700">
                <a:solidFill>
                  <a:srgbClr val="FFFFFF"/>
                </a:solidFill>
              </a:rPr>
            </a:br>
            <a:r>
              <a:rPr lang="en-US" altLang="nb-NO" sz="2700">
                <a:solidFill>
                  <a:srgbClr val="FFFFFF"/>
                </a:solidFill>
              </a:rPr>
              <a:t>hvis det ikke er plass til pasientene</a:t>
            </a:r>
          </a:p>
        </p:txBody>
      </p:sp>
      <p:pic>
        <p:nvPicPr>
          <p:cNvPr id="5123" name="Plassholder for innhold 3">
            <a:extLst>
              <a:ext uri="{FF2B5EF4-FFF2-40B4-BE49-F238E27FC236}">
                <a16:creationId xmlns:a16="http://schemas.microsoft.com/office/drawing/2014/main" id="{A2611A96-5AE8-6936-BF58-3ADE589DDA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" t="6790" b="9795"/>
          <a:stretch>
            <a:fillRect/>
          </a:stretch>
        </p:blipFill>
        <p:spPr>
          <a:xfrm>
            <a:off x="1331640" y="1348116"/>
            <a:ext cx="6337300" cy="3943350"/>
          </a:xfrm>
        </p:spPr>
      </p:pic>
      <p:sp>
        <p:nvSpPr>
          <p:cNvPr id="5124" name="TekstSylinder 2">
            <a:extLst>
              <a:ext uri="{FF2B5EF4-FFF2-40B4-BE49-F238E27FC236}">
                <a16:creationId xmlns:a16="http://schemas.microsoft.com/office/drawing/2014/main" id="{D9464D23-2D91-58B5-15C2-C9B026E88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315913"/>
            <a:ext cx="59785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 b="1">
                <a:solidFill>
                  <a:schemeClr val="tx1"/>
                </a:solidFill>
              </a:rPr>
              <a:t>Er vi på vei mot et sengeløst, hjerteløst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b="1">
                <a:solidFill>
                  <a:schemeClr val="tx1"/>
                </a:solidFill>
              </a:rPr>
              <a:t>Og todelt helsevesen ?</a:t>
            </a:r>
          </a:p>
        </p:txBody>
      </p:sp>
      <p:sp>
        <p:nvSpPr>
          <p:cNvPr id="5125" name="TekstSylinder 1">
            <a:extLst>
              <a:ext uri="{FF2B5EF4-FFF2-40B4-BE49-F238E27FC236}">
                <a16:creationId xmlns:a16="http://schemas.microsoft.com/office/drawing/2014/main" id="{CF139766-CAD7-F947-3B60-E89DD4DBE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000" y="5429250"/>
            <a:ext cx="27638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>
                <a:solidFill>
                  <a:schemeClr val="tx1"/>
                </a:solidFill>
                <a:latin typeface="Comic Sans MS" panose="030F0702030302020204" pitchFamily="66" charset="0"/>
              </a:rPr>
              <a:t>Sven Erik Gisvold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>
                <a:solidFill>
                  <a:schemeClr val="tx1"/>
                </a:solidFill>
                <a:latin typeface="Comic Sans MS" panose="030F0702030302020204" pitchFamily="66" charset="0"/>
              </a:rPr>
              <a:t>Professor dr.med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tel 1">
            <a:extLst>
              <a:ext uri="{FF2B5EF4-FFF2-40B4-BE49-F238E27FC236}">
                <a16:creationId xmlns:a16="http://schemas.microsoft.com/office/drawing/2014/main" id="{2EEBBCD6-96BE-2347-F567-AA375366B1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Helseforetaksreformen  2002</a:t>
            </a:r>
          </a:p>
        </p:txBody>
      </p:sp>
      <p:sp>
        <p:nvSpPr>
          <p:cNvPr id="17411" name="Plassholder for innhold 2">
            <a:extLst>
              <a:ext uri="{FF2B5EF4-FFF2-40B4-BE49-F238E27FC236}">
                <a16:creationId xmlns:a16="http://schemas.microsoft.com/office/drawing/2014/main" id="{FAB7E4E3-6C7E-1FA6-6215-0D57E17676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b-NO" altLang="nb-NO" dirty="0"/>
          </a:p>
          <a:p>
            <a:pPr>
              <a:defRPr/>
            </a:pPr>
            <a:r>
              <a:rPr lang="nb-NO" altLang="nb-NO" sz="2400" dirty="0"/>
              <a:t>Sykehusene skal drives som  </a:t>
            </a:r>
            <a:r>
              <a:rPr lang="nb-NO" altLang="nb-NO" sz="2400" u="sng" dirty="0"/>
              <a:t>industribedrifter</a:t>
            </a:r>
          </a:p>
          <a:p>
            <a:pPr marL="0" indent="0">
              <a:buFontTx/>
              <a:buNone/>
              <a:defRPr/>
            </a:pPr>
            <a:r>
              <a:rPr lang="nb-NO" altLang="nb-NO" sz="2400" dirty="0"/>
              <a:t>       Profesjonelle, ikke folkevalgte styrer</a:t>
            </a:r>
          </a:p>
          <a:p>
            <a:pPr marL="0" indent="0">
              <a:buFontTx/>
              <a:buNone/>
              <a:defRPr/>
            </a:pPr>
            <a:r>
              <a:rPr lang="nb-NO" altLang="nb-NO" sz="2400" dirty="0"/>
              <a:t>       </a:t>
            </a:r>
          </a:p>
          <a:p>
            <a:pPr>
              <a:defRPr/>
            </a:pPr>
            <a:endParaRPr lang="nb-NO" altLang="nb-NO" sz="2400" dirty="0"/>
          </a:p>
          <a:p>
            <a:pPr>
              <a:defRPr/>
            </a:pPr>
            <a:r>
              <a:rPr lang="nb-NO" altLang="nb-NO" sz="2400" dirty="0"/>
              <a:t>  </a:t>
            </a:r>
            <a:r>
              <a:rPr lang="nb-NO" altLang="nb-NO" sz="2400" u="sng" dirty="0"/>
              <a:t>Produksjon,  «Lønnsomhet og overskudd»</a:t>
            </a:r>
          </a:p>
          <a:p>
            <a:pPr marL="0" indent="0">
              <a:buFontTx/>
              <a:buNone/>
              <a:defRPr/>
            </a:pPr>
            <a:r>
              <a:rPr lang="nb-NO" altLang="nb-NO" sz="2400" dirty="0"/>
              <a:t>         Helse og omsorg er en vare som selges på et marked</a:t>
            </a:r>
          </a:p>
          <a:p>
            <a:pPr marL="0" indent="0">
              <a:buFontTx/>
              <a:buNone/>
              <a:defRPr/>
            </a:pPr>
            <a:r>
              <a:rPr lang="nb-NO" altLang="nb-NO" sz="2400" dirty="0"/>
              <a:t>          Alle tjenester har en pris ( DRG/ISF)</a:t>
            </a:r>
          </a:p>
          <a:p>
            <a:pPr marL="0" indent="0">
              <a:buFontTx/>
              <a:buNone/>
              <a:defRPr/>
            </a:pPr>
            <a:r>
              <a:rPr lang="nb-NO" altLang="nb-NO" sz="2400" dirty="0"/>
              <a:t>          Sykehusene skal «lønne seg»</a:t>
            </a:r>
          </a:p>
          <a:p>
            <a:pPr>
              <a:defRPr/>
            </a:pPr>
            <a:endParaRPr lang="nb-NO" altLang="nb-NO" sz="2400" dirty="0"/>
          </a:p>
          <a:p>
            <a:pPr marL="0" indent="0">
              <a:buFontTx/>
              <a:buNone/>
              <a:defRPr/>
            </a:pPr>
            <a:endParaRPr lang="nb-NO" altLang="nb-NO" sz="2400" dirty="0"/>
          </a:p>
          <a:p>
            <a:pPr marL="0" indent="0">
              <a:buFontTx/>
              <a:buNone/>
              <a:defRPr/>
            </a:pPr>
            <a:r>
              <a:rPr lang="nb-NO" altLang="nb-NO" sz="2400" dirty="0"/>
              <a:t>        </a:t>
            </a:r>
            <a:endParaRPr lang="nb-NO" altLang="nb-NO" sz="2400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tel 3">
            <a:extLst>
              <a:ext uri="{FF2B5EF4-FFF2-40B4-BE49-F238E27FC236}">
                <a16:creationId xmlns:a16="http://schemas.microsoft.com/office/drawing/2014/main" id="{6B4F435D-1C04-3BB8-2758-8C4736F9CA6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11188" y="333375"/>
            <a:ext cx="7772400" cy="1470025"/>
          </a:xfrm>
        </p:spPr>
        <p:txBody>
          <a:bodyPr/>
          <a:lstStyle/>
          <a:p>
            <a:r>
              <a:rPr lang="nb-NO" altLang="nb-NO"/>
              <a:t>  Foretaksreformen (2002)</a:t>
            </a:r>
            <a:br>
              <a:rPr lang="nb-NO" altLang="nb-NO"/>
            </a:br>
            <a:r>
              <a:rPr lang="nb-NO" altLang="nb-NO"/>
              <a:t>   Modern Times,  </a:t>
            </a:r>
            <a:br>
              <a:rPr lang="nb-NO" altLang="nb-NO"/>
            </a:br>
            <a:r>
              <a:rPr lang="nb-NO" altLang="nb-NO"/>
              <a:t> </a:t>
            </a:r>
          </a:p>
        </p:txBody>
      </p:sp>
      <p:sp>
        <p:nvSpPr>
          <p:cNvPr id="17411" name="Undertittel 4">
            <a:extLst>
              <a:ext uri="{FF2B5EF4-FFF2-40B4-BE49-F238E27FC236}">
                <a16:creationId xmlns:a16="http://schemas.microsoft.com/office/drawing/2014/main" id="{A4621502-2909-CD45-6274-C40B340DBC1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356100" y="4221163"/>
            <a:ext cx="6400800" cy="2636837"/>
          </a:xfrm>
        </p:spPr>
        <p:txBody>
          <a:bodyPr/>
          <a:lstStyle/>
          <a:p>
            <a:r>
              <a:rPr lang="nb-NO" altLang="nb-NO" sz="2400"/>
              <a:t>,</a:t>
            </a:r>
          </a:p>
        </p:txBody>
      </p:sp>
      <p:pic>
        <p:nvPicPr>
          <p:cNvPr id="17412" name="Picture 2">
            <a:hlinkClick r:id="rId2"/>
            <a:extLst>
              <a:ext uri="{FF2B5EF4-FFF2-40B4-BE49-F238E27FC236}">
                <a16:creationId xmlns:a16="http://schemas.microsoft.com/office/drawing/2014/main" id="{55E6955F-32B3-09FF-E9AA-E3614E258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574800"/>
            <a:ext cx="5819775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kstSylinder 5">
            <a:extLst>
              <a:ext uri="{FF2B5EF4-FFF2-40B4-BE49-F238E27FC236}">
                <a16:creationId xmlns:a16="http://schemas.microsoft.com/office/drawing/2014/main" id="{77EF5E7F-FFD9-8A33-70B3-8C456433A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2227263"/>
            <a:ext cx="219868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Sentralisering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Stordrift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Produksjon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Lønnsomhet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0309F569-28B6-687B-06D5-1E9D63416B5F}"/>
              </a:ext>
            </a:extLst>
          </p:cNvPr>
          <p:cNvSpPr txBox="1"/>
          <p:nvPr/>
        </p:nvSpPr>
        <p:spPr>
          <a:xfrm>
            <a:off x="611265" y="5833566"/>
            <a:ext cx="3618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800" dirty="0"/>
              <a:t>Stoltenberg, Tønne, Gahr Støre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tel 1">
            <a:extLst>
              <a:ext uri="{FF2B5EF4-FFF2-40B4-BE49-F238E27FC236}">
                <a16:creationId xmlns:a16="http://schemas.microsoft.com/office/drawing/2014/main" id="{D5A16045-869E-625B-88E2-E3E7AD17A4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Nye investeringer må dekkes over driftsbudsjettene – av «overskuddet»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BF88FAB-D112-3E69-B308-5F0F80D73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57338"/>
            <a:ext cx="8440737" cy="4419600"/>
          </a:xfrm>
        </p:spPr>
        <p:txBody>
          <a:bodyPr/>
          <a:lstStyle/>
          <a:p>
            <a:pPr>
              <a:defRPr/>
            </a:pPr>
            <a:endParaRPr lang="nb-NO" dirty="0"/>
          </a:p>
          <a:p>
            <a:pPr>
              <a:defRPr/>
            </a:pPr>
            <a:r>
              <a:rPr lang="nb-NO" sz="2400" u="sng" dirty="0"/>
              <a:t>Alle nye sykehus blir bygget for små</a:t>
            </a:r>
          </a:p>
          <a:p>
            <a:pPr>
              <a:defRPr/>
            </a:pPr>
            <a:endParaRPr lang="nb-NO" sz="2400" dirty="0"/>
          </a:p>
          <a:p>
            <a:pPr marL="0" indent="0">
              <a:buFontTx/>
              <a:buNone/>
              <a:defRPr/>
            </a:pPr>
            <a:r>
              <a:rPr lang="nb-NO" sz="2400" dirty="0"/>
              <a:t>       Fordi «overskuddet» ikke er stort nok</a:t>
            </a:r>
          </a:p>
          <a:p>
            <a:pPr marL="0" indent="0">
              <a:buFontTx/>
              <a:buNone/>
              <a:defRPr/>
            </a:pPr>
            <a:r>
              <a:rPr lang="nb-NO" sz="2400" dirty="0"/>
              <a:t>        VI må ha separate budsjetter</a:t>
            </a:r>
          </a:p>
          <a:p>
            <a:pPr marL="0" indent="0">
              <a:buFontTx/>
              <a:buNone/>
              <a:defRPr/>
            </a:pPr>
            <a:r>
              <a:rPr lang="nb-NO" sz="2400" dirty="0"/>
              <a:t>          for investeringer og drift</a:t>
            </a:r>
          </a:p>
          <a:p>
            <a:pPr marL="0" indent="0">
              <a:buFontTx/>
              <a:buNone/>
              <a:defRPr/>
            </a:pPr>
            <a:endParaRPr lang="nb-NO" dirty="0"/>
          </a:p>
          <a:p>
            <a:pPr marL="0" indent="0">
              <a:buFontTx/>
              <a:buNone/>
              <a:defRPr/>
            </a:pPr>
            <a:endParaRPr lang="nb-NO" dirty="0"/>
          </a:p>
          <a:p>
            <a:pPr marL="0" indent="0">
              <a:buFontTx/>
              <a:buNone/>
              <a:defRPr/>
            </a:pPr>
            <a:r>
              <a:rPr lang="nb-NO" dirty="0"/>
              <a:t>        </a:t>
            </a:r>
            <a:r>
              <a:rPr lang="nb-NO" sz="2800" dirty="0"/>
              <a:t>Vi har fått et gevinststyrt </a:t>
            </a:r>
          </a:p>
          <a:p>
            <a:pPr marL="0" indent="0">
              <a:buFontTx/>
              <a:buNone/>
              <a:defRPr/>
            </a:pPr>
            <a:r>
              <a:rPr lang="nb-NO" sz="2800" dirty="0"/>
              <a:t>        ikke et behovsstyrt helsevesen</a:t>
            </a:r>
          </a:p>
          <a:p>
            <a:pPr>
              <a:defRPr/>
            </a:pPr>
            <a:endParaRPr lang="nb-NO" dirty="0"/>
          </a:p>
          <a:p>
            <a:pPr marL="0" indent="0">
              <a:buFontTx/>
              <a:buNone/>
              <a:defRPr/>
            </a:pPr>
            <a:r>
              <a:rPr lang="nb-NO" u="sng" dirty="0"/>
              <a:t>     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tel 1">
            <a:extLst>
              <a:ext uri="{FF2B5EF4-FFF2-40B4-BE49-F238E27FC236}">
                <a16:creationId xmlns:a16="http://schemas.microsoft.com/office/drawing/2014/main" id="{7DF3F962-C8B4-D1C1-8557-B3C118627F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Helseminister  Bent Høie:</a:t>
            </a:r>
          </a:p>
        </p:txBody>
      </p:sp>
      <p:sp>
        <p:nvSpPr>
          <p:cNvPr id="14339" name="Plassholder for innhold 2">
            <a:extLst>
              <a:ext uri="{FF2B5EF4-FFF2-40B4-BE49-F238E27FC236}">
                <a16:creationId xmlns:a16="http://schemas.microsoft.com/office/drawing/2014/main" id="{3AFFDB9B-5735-C813-207B-8A23C9969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989138"/>
            <a:ext cx="8440737" cy="4419600"/>
          </a:xfrm>
        </p:spPr>
        <p:txBody>
          <a:bodyPr/>
          <a:lstStyle/>
          <a:p>
            <a:pPr>
              <a:defRPr/>
            </a:pPr>
            <a:r>
              <a:rPr lang="nb-NO" altLang="nb-NO" sz="2400" dirty="0"/>
              <a:t>«Pasienter vil helst ikke være på sykehus»</a:t>
            </a:r>
          </a:p>
          <a:p>
            <a:pPr>
              <a:defRPr/>
            </a:pPr>
            <a:endParaRPr lang="nb-NO" altLang="nb-NO" sz="2400" dirty="0"/>
          </a:p>
          <a:p>
            <a:pPr>
              <a:defRPr/>
            </a:pPr>
            <a:r>
              <a:rPr lang="nb-NO" altLang="nb-NO" sz="2400" dirty="0"/>
              <a:t> Det må jobbes smartere</a:t>
            </a:r>
          </a:p>
          <a:p>
            <a:pPr>
              <a:defRPr/>
            </a:pPr>
            <a:endParaRPr lang="nb-NO" altLang="nb-NO" sz="2400" dirty="0"/>
          </a:p>
          <a:p>
            <a:pPr>
              <a:defRPr/>
            </a:pPr>
            <a:r>
              <a:rPr lang="nb-NO" altLang="nb-NO" sz="2400" dirty="0"/>
              <a:t>Unngå innleggelser</a:t>
            </a:r>
          </a:p>
          <a:p>
            <a:pPr>
              <a:defRPr/>
            </a:pPr>
            <a:r>
              <a:rPr lang="nb-NO" altLang="nb-NO" sz="2400" dirty="0"/>
              <a:t>Få pasientene fortere ut</a:t>
            </a:r>
          </a:p>
          <a:p>
            <a:pPr>
              <a:defRPr/>
            </a:pPr>
            <a:r>
              <a:rPr lang="nb-NO" altLang="nb-NO" sz="2400" dirty="0"/>
              <a:t>Bedre logistikk og samhandling</a:t>
            </a:r>
          </a:p>
          <a:p>
            <a:pPr>
              <a:defRPr/>
            </a:pPr>
            <a:r>
              <a:rPr lang="nb-NO" altLang="nb-NO" sz="2400" dirty="0"/>
              <a:t>Standardiserte pasientforløp</a:t>
            </a:r>
          </a:p>
          <a:p>
            <a:pPr>
              <a:defRPr/>
            </a:pPr>
            <a:endParaRPr lang="nb-NO" altLang="nb-NO" dirty="0"/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tel 1">
            <a:extLst>
              <a:ext uri="{FF2B5EF4-FFF2-40B4-BE49-F238E27FC236}">
                <a16:creationId xmlns:a16="http://schemas.microsoft.com/office/drawing/2014/main" id="{E0B613B7-7E8A-083A-31FD-706B0EFEA1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Det meste av denne gevinsten er allerede tatt ut</a:t>
            </a:r>
          </a:p>
        </p:txBody>
      </p:sp>
      <p:sp>
        <p:nvSpPr>
          <p:cNvPr id="14339" name="Plassholder for innhold 2">
            <a:extLst>
              <a:ext uri="{FF2B5EF4-FFF2-40B4-BE49-F238E27FC236}">
                <a16:creationId xmlns:a16="http://schemas.microsoft.com/office/drawing/2014/main" id="{E46BFAD1-0B6A-E4E2-4CFF-E8B9B1D2F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916113"/>
            <a:ext cx="8440737" cy="4419600"/>
          </a:xfrm>
        </p:spPr>
        <p:txBody>
          <a:bodyPr/>
          <a:lstStyle/>
          <a:p>
            <a:pPr>
              <a:defRPr/>
            </a:pPr>
            <a:r>
              <a:rPr lang="nb-NO" altLang="nb-NO" sz="2400" dirty="0"/>
              <a:t>Kortere liggetid</a:t>
            </a:r>
          </a:p>
          <a:p>
            <a:pPr>
              <a:defRPr/>
            </a:pPr>
            <a:r>
              <a:rPr lang="nb-NO" altLang="nb-NO" sz="2400" dirty="0"/>
              <a:t>Mer dagkirurgi</a:t>
            </a:r>
          </a:p>
          <a:p>
            <a:pPr>
              <a:defRPr/>
            </a:pPr>
            <a:r>
              <a:rPr lang="nb-NO" altLang="nb-NO" sz="2400" dirty="0" err="1"/>
              <a:t>Preoperative</a:t>
            </a:r>
            <a:r>
              <a:rPr lang="nb-NO" altLang="nb-NO" sz="2400" dirty="0"/>
              <a:t> poliklinikker </a:t>
            </a:r>
          </a:p>
          <a:p>
            <a:pPr>
              <a:defRPr/>
            </a:pPr>
            <a:r>
              <a:rPr lang="nb-NO" altLang="nb-NO" sz="2400" dirty="0"/>
              <a:t>Bedre pasientlogistikk </a:t>
            </a:r>
          </a:p>
          <a:p>
            <a:pPr>
              <a:defRPr/>
            </a:pPr>
            <a:endParaRPr lang="nb-NO" altLang="nb-NO" sz="2400" dirty="0"/>
          </a:p>
          <a:p>
            <a:pPr>
              <a:defRPr/>
            </a:pPr>
            <a:r>
              <a:rPr lang="nb-NO" altLang="nb-NO" sz="2400" u="sng" dirty="0"/>
              <a:t>Standardiserte pasientforløp</a:t>
            </a:r>
            <a:r>
              <a:rPr lang="nb-NO" altLang="nb-NO" dirty="0"/>
              <a:t>:         Slag</a:t>
            </a:r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                                                     Brystsmerter</a:t>
            </a:r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                                                     Lårhalsbrudd</a:t>
            </a:r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                                                     Protesekirurgi</a:t>
            </a:r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                                                     Cancer ..</a:t>
            </a:r>
            <a:r>
              <a:rPr lang="nb-NO" altLang="nb-NO" dirty="0" err="1"/>
              <a:t>osv</a:t>
            </a:r>
            <a:r>
              <a:rPr lang="nb-NO" altLang="nb-NO" dirty="0"/>
              <a:t>                                           </a:t>
            </a:r>
          </a:p>
          <a:p>
            <a:pPr>
              <a:defRPr/>
            </a:pPr>
            <a:endParaRPr lang="nb-NO" altLang="nb-NO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tel 1">
            <a:extLst>
              <a:ext uri="{FF2B5EF4-FFF2-40B4-BE49-F238E27FC236}">
                <a16:creationId xmlns:a16="http://schemas.microsoft.com/office/drawing/2014/main" id="{E0BF8B1E-BA8B-48CD-7BF5-167F5464AC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21507" name="Picture 2">
            <a:extLst>
              <a:ext uri="{FF2B5EF4-FFF2-40B4-BE49-F238E27FC236}">
                <a16:creationId xmlns:a16="http://schemas.microsoft.com/office/drawing/2014/main" id="{C2F13789-DC35-F2A3-41DF-F10E6411EC5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5850" y="1219200"/>
            <a:ext cx="6192838" cy="2117725"/>
          </a:xfrm>
          <a:noFill/>
        </p:spPr>
      </p:pic>
      <p:sp>
        <p:nvSpPr>
          <p:cNvPr id="21508" name="TekstSylinder 3">
            <a:extLst>
              <a:ext uri="{FF2B5EF4-FFF2-40B4-BE49-F238E27FC236}">
                <a16:creationId xmlns:a16="http://schemas.microsoft.com/office/drawing/2014/main" id="{1D4D5397-3E37-E00C-49F5-0FFA6D107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3789363"/>
            <a:ext cx="590391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800">
                <a:solidFill>
                  <a:schemeClr val="tx1"/>
                </a:solidFill>
              </a:rPr>
              <a:t>«Sykehuset passer godt for pasienter som har sykdom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1800">
                <a:solidFill>
                  <a:schemeClr val="tx1"/>
                </a:solidFill>
              </a:rPr>
              <a:t>i ett organ.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1800">
                <a:solidFill>
                  <a:schemeClr val="tx1"/>
                </a:solidFill>
              </a:rPr>
              <a:t>Den typiske eldre pasient har sykdom i flere organer og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1800">
                <a:solidFill>
                  <a:schemeClr val="tx1"/>
                </a:solidFill>
              </a:rPr>
              <a:t>Trenger  en mer helhetlig utredning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180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1800">
                <a:solidFill>
                  <a:schemeClr val="tx1"/>
                </a:solidFill>
              </a:rPr>
              <a:t>Sykehuset er svært underdimensjonert»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tel 1">
            <a:extLst>
              <a:ext uri="{FF2B5EF4-FFF2-40B4-BE49-F238E27FC236}">
                <a16:creationId xmlns:a16="http://schemas.microsoft.com/office/drawing/2014/main" id="{93D80ADC-9B0B-E113-A042-BFF822155C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0838" y="792163"/>
            <a:ext cx="8442325" cy="914400"/>
          </a:xfrm>
        </p:spPr>
        <p:txBody>
          <a:bodyPr/>
          <a:lstStyle/>
          <a:p>
            <a:r>
              <a:rPr lang="nb-NO" altLang="nb-NO"/>
              <a:t>Samhandlingsreformen</a:t>
            </a:r>
            <a:br>
              <a:rPr lang="nb-NO" altLang="nb-NO"/>
            </a:br>
            <a:r>
              <a:rPr lang="nb-NO" altLang="nb-NO"/>
              <a:t>(</a:t>
            </a:r>
            <a:r>
              <a:rPr lang="nb-NO" altLang="nb-NO" sz="2800"/>
              <a:t>Et barn av Foretaksreformen</a:t>
            </a:r>
            <a:r>
              <a:rPr lang="nb-NO" altLang="nb-NO"/>
              <a:t>)</a:t>
            </a:r>
            <a:br>
              <a:rPr lang="nb-NO" altLang="nb-NO"/>
            </a:br>
            <a:endParaRPr lang="nb-NO" altLang="nb-NO"/>
          </a:p>
        </p:txBody>
      </p:sp>
      <p:pic>
        <p:nvPicPr>
          <p:cNvPr id="24579" name="Picture 2" descr="Bilderesultat for bjarne håkon hanssen">
            <a:hlinkClick r:id="rId2"/>
            <a:extLst>
              <a:ext uri="{FF2B5EF4-FFF2-40B4-BE49-F238E27FC236}">
                <a16:creationId xmlns:a16="http://schemas.microsoft.com/office/drawing/2014/main" id="{203E0A9F-16DF-A44D-9D37-25B102FCD8E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86450" y="1477963"/>
            <a:ext cx="31496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TekstSylinder 3">
            <a:extLst>
              <a:ext uri="{FF2B5EF4-FFF2-40B4-BE49-F238E27FC236}">
                <a16:creationId xmlns:a16="http://schemas.microsoft.com/office/drawing/2014/main" id="{F820FA9F-B5F6-B4F4-5A73-3FE9C936B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2565400"/>
            <a:ext cx="568801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«I framtida skal det bli mye vanskeligere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å komme inn på sykehus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u="none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Og hvis man er kommet inn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skal man snarest mulig ut»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Hvordan kan vi bli kvitt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Denne pasienten?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tel 1">
            <a:extLst>
              <a:ext uri="{FF2B5EF4-FFF2-40B4-BE49-F238E27FC236}">
                <a16:creationId xmlns:a16="http://schemas.microsoft.com/office/drawing/2014/main" id="{1701CCF8-105B-3352-EF78-D4CBFB00F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Et  svarteperspill om penger</a:t>
            </a:r>
          </a:p>
        </p:txBody>
      </p:sp>
      <p:sp>
        <p:nvSpPr>
          <p:cNvPr id="25603" name="Plassholder for innhold 2">
            <a:extLst>
              <a:ext uri="{FF2B5EF4-FFF2-40B4-BE49-F238E27FC236}">
                <a16:creationId xmlns:a16="http://schemas.microsoft.com/office/drawing/2014/main" id="{B58DD692-D462-BC2B-19F3-608FBDDF421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25604" name="Bilde 3">
            <a:extLst>
              <a:ext uri="{FF2B5EF4-FFF2-40B4-BE49-F238E27FC236}">
                <a16:creationId xmlns:a16="http://schemas.microsoft.com/office/drawing/2014/main" id="{4FBAAE90-AF87-FAF0-6630-526D4D769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3075"/>
            <a:ext cx="9088438" cy="508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tel 1">
            <a:extLst>
              <a:ext uri="{FF2B5EF4-FFF2-40B4-BE49-F238E27FC236}">
                <a16:creationId xmlns:a16="http://schemas.microsoft.com/office/drawing/2014/main" id="{9F6A2F4C-0E8E-D73A-B7A7-82B13A8CFD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Et viltvoksende byråkrati</a:t>
            </a:r>
          </a:p>
        </p:txBody>
      </p:sp>
      <p:pic>
        <p:nvPicPr>
          <p:cNvPr id="22531" name="Plassholder for innhold 3">
            <a:extLst>
              <a:ext uri="{FF2B5EF4-FFF2-40B4-BE49-F238E27FC236}">
                <a16:creationId xmlns:a16="http://schemas.microsoft.com/office/drawing/2014/main" id="{6DFCCF82-3B80-F374-8FB2-C153636869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05" b="51704"/>
          <a:stretch>
            <a:fillRect/>
          </a:stretch>
        </p:blipFill>
        <p:spPr>
          <a:xfrm>
            <a:off x="4859338" y="1916113"/>
            <a:ext cx="3600450" cy="3048000"/>
          </a:xfrm>
        </p:spPr>
      </p:pic>
      <p:sp>
        <p:nvSpPr>
          <p:cNvPr id="22532" name="TekstSylinder 4">
            <a:extLst>
              <a:ext uri="{FF2B5EF4-FFF2-40B4-BE49-F238E27FC236}">
                <a16:creationId xmlns:a16="http://schemas.microsoft.com/office/drawing/2014/main" id="{67B537F0-AB0F-BF72-7C26-4DAD8EEB5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90713"/>
            <a:ext cx="3529013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rgbClr val="000000"/>
                </a:solidFill>
                <a:latin typeface="Comic Sans MS" panose="030F0702030302020204" pitchFamily="66" charset="0"/>
              </a:rPr>
              <a:t>Lange beslutningsveger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u="none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rgbClr val="000000"/>
                </a:solidFill>
                <a:latin typeface="Comic Sans MS" panose="030F0702030302020204" pitchFamily="66" charset="0"/>
              </a:rPr>
              <a:t>Mistillit, Rappportering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rgbClr val="000000"/>
                </a:solidFill>
                <a:latin typeface="Comic Sans MS" panose="030F0702030302020204" pitchFamily="66" charset="0"/>
              </a:rPr>
              <a:t>Møter, Kontroll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u="none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rgbClr val="000000"/>
                </a:solidFill>
                <a:latin typeface="Comic Sans MS" panose="030F0702030302020204" pitchFamily="66" charset="0"/>
              </a:rPr>
              <a:t>Dysfunksjonelle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rgbClr val="000000"/>
                </a:solidFill>
                <a:latin typeface="Comic Sans MS" panose="030F0702030302020204" pitchFamily="66" charset="0"/>
              </a:rPr>
              <a:t>IT-systemer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u="none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rgbClr val="000000"/>
                </a:solidFill>
                <a:latin typeface="Comic Sans MS" panose="030F0702030302020204" pitchFamily="66" charset="0"/>
              </a:rPr>
              <a:t>Flere direktører enn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rgbClr val="000000"/>
                </a:solidFill>
                <a:latin typeface="Comic Sans MS" panose="030F0702030302020204" pitchFamily="66" charset="0"/>
              </a:rPr>
              <a:t>Intensivsenger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u="none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u="none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u="none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tel 1">
            <a:extLst>
              <a:ext uri="{FF2B5EF4-FFF2-40B4-BE49-F238E27FC236}">
                <a16:creationId xmlns:a16="http://schemas.microsoft.com/office/drawing/2014/main" id="{20136670-C2AF-EBEB-AF93-C083ED8C32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 dirty="0"/>
              <a:t>Det ansiktsløse byråkrati har overtatt makten   politikerne har abdisert</a:t>
            </a:r>
          </a:p>
        </p:txBody>
      </p:sp>
      <p:pic>
        <p:nvPicPr>
          <p:cNvPr id="23555" name="Plassholder for innhold 4" descr="Et bilde som inneholder tekst&#10;&#10;Automatisk generert beskrivelse">
            <a:extLst>
              <a:ext uri="{FF2B5EF4-FFF2-40B4-BE49-F238E27FC236}">
                <a16:creationId xmlns:a16="http://schemas.microsoft.com/office/drawing/2014/main" id="{CF38A2CF-8996-168D-6E69-27891963356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1417638"/>
            <a:ext cx="6908800" cy="4611687"/>
          </a:xfrm>
        </p:spPr>
      </p:pic>
      <p:sp>
        <p:nvSpPr>
          <p:cNvPr id="23556" name="TekstSylinder 1">
            <a:extLst>
              <a:ext uri="{FF2B5EF4-FFF2-40B4-BE49-F238E27FC236}">
                <a16:creationId xmlns:a16="http://schemas.microsoft.com/office/drawing/2014/main" id="{4AAC863D-CBD0-BBDC-4310-C99CDE139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5845175"/>
            <a:ext cx="44053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800">
                <a:solidFill>
                  <a:srgbClr val="000000"/>
                </a:solidFill>
                <a:latin typeface="Comic Sans MS" panose="030F0702030302020204" pitchFamily="66" charset="0"/>
              </a:rPr>
              <a:t>Slagstad R, Dag og Tid  desember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tel 1">
            <a:extLst>
              <a:ext uri="{FF2B5EF4-FFF2-40B4-BE49-F238E27FC236}">
                <a16:creationId xmlns:a16="http://schemas.microsoft.com/office/drawing/2014/main" id="{78C18A6E-9810-A9EB-7539-F227467D58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Dramatisk reduksjon i sengetall </a:t>
            </a:r>
            <a:br>
              <a:rPr lang="nb-NO" altLang="nb-NO"/>
            </a:br>
            <a:r>
              <a:rPr lang="nb-NO" altLang="nb-NO"/>
              <a:t>ved norske sykehus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8E498BB-CF0F-AEAC-FDFC-967DF71A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275" y="1989138"/>
            <a:ext cx="8440738" cy="4419600"/>
          </a:xfrm>
        </p:spPr>
        <p:txBody>
          <a:bodyPr/>
          <a:lstStyle/>
          <a:p>
            <a:pPr>
              <a:defRPr/>
            </a:pPr>
            <a:endParaRPr lang="nb-NO" dirty="0"/>
          </a:p>
          <a:p>
            <a:pPr>
              <a:defRPr/>
            </a:pPr>
            <a:r>
              <a:rPr lang="nb-NO" sz="2400" b="1" dirty="0"/>
              <a:t>I 1980 hadde vi 22000 somatiske sykehussenger</a:t>
            </a:r>
          </a:p>
          <a:p>
            <a:pPr marL="0" indent="0">
              <a:buFontTx/>
              <a:buNone/>
              <a:defRPr/>
            </a:pPr>
            <a:r>
              <a:rPr lang="nb-NO" sz="2400" b="1" dirty="0"/>
              <a:t>      Nå har vi 10800 </a:t>
            </a:r>
          </a:p>
          <a:p>
            <a:pPr marL="0" indent="0">
              <a:buFontTx/>
              <a:buNone/>
              <a:defRPr/>
            </a:pPr>
            <a:r>
              <a:rPr lang="nb-NO" sz="2400" b="1" dirty="0"/>
              <a:t>      Blant de laveste i Europa</a:t>
            </a:r>
          </a:p>
          <a:p>
            <a:pPr marL="0" indent="0">
              <a:buFontTx/>
              <a:buNone/>
              <a:defRPr/>
            </a:pPr>
            <a:endParaRPr lang="nb-NO" sz="2400" b="1" dirty="0"/>
          </a:p>
          <a:p>
            <a:pPr marL="0" indent="0">
              <a:buFontTx/>
              <a:buNone/>
              <a:defRPr/>
            </a:pPr>
            <a:r>
              <a:rPr lang="nb-NO" sz="2400" b="1" dirty="0"/>
              <a:t>     I psykiatrien er det enda verre</a:t>
            </a:r>
          </a:p>
          <a:p>
            <a:pPr marL="0" indent="0">
              <a:buFontTx/>
              <a:buNone/>
              <a:defRPr/>
            </a:pPr>
            <a:r>
              <a:rPr lang="nb-NO" sz="2400" b="1" dirty="0"/>
              <a:t>      Reduksjon fra over 8000 til 3200 på 20 år</a:t>
            </a:r>
          </a:p>
          <a:p>
            <a:pPr marL="0" indent="0">
              <a:buFontTx/>
              <a:buNone/>
              <a:defRPr/>
            </a:pPr>
            <a:endParaRPr lang="nb-NO" sz="2400" b="1" dirty="0"/>
          </a:p>
          <a:p>
            <a:pPr marL="0" indent="0">
              <a:buFontTx/>
              <a:buNone/>
              <a:defRPr/>
            </a:pPr>
            <a:r>
              <a:rPr lang="nb-NO" sz="2400" b="1" dirty="0"/>
              <a:t>      </a:t>
            </a:r>
            <a:endParaRPr lang="nb-NO" sz="2400" b="1" u="sng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tel 3">
            <a:extLst>
              <a:ext uri="{FF2B5EF4-FFF2-40B4-BE49-F238E27FC236}">
                <a16:creationId xmlns:a16="http://schemas.microsoft.com/office/drawing/2014/main" id="{5D70B230-8093-0133-CB3D-05924B7AA4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3100" y="2349500"/>
            <a:ext cx="8440738" cy="914400"/>
          </a:xfrm>
        </p:spPr>
        <p:txBody>
          <a:bodyPr/>
          <a:lstStyle/>
          <a:p>
            <a:r>
              <a:rPr lang="nb-NO" altLang="nb-NO"/>
              <a:t>«Jeg tror man skal lete svært lenge for eventuellt å finne en dårligere forberedet  reform</a:t>
            </a:r>
            <a:br>
              <a:rPr lang="nb-NO" altLang="nb-NO"/>
            </a:br>
            <a:r>
              <a:rPr lang="nb-NO" altLang="nb-NO"/>
              <a:t>i norsk politisk historie»</a:t>
            </a:r>
            <a:br>
              <a:rPr lang="nb-NO" altLang="nb-NO"/>
            </a:br>
            <a:br>
              <a:rPr lang="nb-NO" altLang="nb-NO"/>
            </a:br>
            <a:r>
              <a:rPr lang="nb-NO" altLang="nb-NO" sz="2800"/>
              <a:t>Thor Bjarne Bore</a:t>
            </a:r>
            <a:br>
              <a:rPr lang="nb-NO" altLang="nb-NO" sz="2800"/>
            </a:br>
            <a:r>
              <a:rPr lang="nb-NO" altLang="nb-NO" sz="2800"/>
              <a:t>Adresseavisen 2.1.2002</a:t>
            </a:r>
            <a:endParaRPr lang="nb-NO" altLang="nb-NO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tel 2">
            <a:extLst>
              <a:ext uri="{FF2B5EF4-FFF2-40B4-BE49-F238E27FC236}">
                <a16:creationId xmlns:a16="http://schemas.microsoft.com/office/drawing/2014/main" id="{02F7096E-340E-3357-2682-5501E61C19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Fra Jens Stoltenbergs «Min Historie»</a:t>
            </a:r>
          </a:p>
        </p:txBody>
      </p:sp>
      <p:sp>
        <p:nvSpPr>
          <p:cNvPr id="28675" name="Plassholder for innhold 3">
            <a:extLst>
              <a:ext uri="{FF2B5EF4-FFF2-40B4-BE49-F238E27FC236}">
                <a16:creationId xmlns:a16="http://schemas.microsoft.com/office/drawing/2014/main" id="{ACAB83C5-1E25-500B-B4A8-8F3EBA3C6C6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b-NO" altLang="nb-NO" sz="2800" dirty="0"/>
              <a:t>        «En så stor reform ville normalt blitt utredet i mange runder. </a:t>
            </a:r>
          </a:p>
          <a:p>
            <a:pPr marL="0" indent="0" algn="ctr">
              <a:buNone/>
            </a:pPr>
            <a:r>
              <a:rPr lang="nb-NO" altLang="nb-NO" sz="2800" dirty="0"/>
              <a:t> Alle grupper av ansatte , pasienter og  lokalpolitikere  ville blitt tatt med på råd.  Tore Tønne var en gamme byråkrat og visste alt dette. Skulle reformen  gjennomføres på gamlemåten , ville den mest sannsynlig ikke blitt gjennomført .</a:t>
            </a:r>
          </a:p>
          <a:p>
            <a:pPr marL="0" indent="0" algn="ctr">
              <a:buNone/>
            </a:pPr>
            <a:r>
              <a:rPr lang="nb-NO" altLang="nb-NO" sz="2800" dirty="0"/>
              <a:t>         Motkreftene ville organisere seg og  bli for sterke» 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tel 1">
            <a:extLst>
              <a:ext uri="{FF2B5EF4-FFF2-40B4-BE49-F238E27FC236}">
                <a16:creationId xmlns:a16="http://schemas.microsoft.com/office/drawing/2014/main" id="{BEB3B17B-96B4-19C7-BC09-0D7DC50448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31747" name="Plassholder for innhold 4" descr="Et bilde som inneholder tekst, avis, Avispapir, Utgivelse&#10;&#10;Automatisk generert beskrivelse">
            <a:extLst>
              <a:ext uri="{FF2B5EF4-FFF2-40B4-BE49-F238E27FC236}">
                <a16:creationId xmlns:a16="http://schemas.microsoft.com/office/drawing/2014/main" id="{8CF7B492-D573-601C-F253-053182DADE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404813"/>
            <a:ext cx="5619750" cy="5553075"/>
          </a:xfrm>
        </p:spPr>
      </p:pic>
      <p:sp>
        <p:nvSpPr>
          <p:cNvPr id="31748" name="TekstSylinder 1">
            <a:extLst>
              <a:ext uri="{FF2B5EF4-FFF2-40B4-BE49-F238E27FC236}">
                <a16:creationId xmlns:a16="http://schemas.microsoft.com/office/drawing/2014/main" id="{EE9F63ED-5E52-0560-3A32-1EA3C3CA5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1557338"/>
            <a:ext cx="2420937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Fra 5 til 42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Private sykehus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800 000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Har privat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helseforsikring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tel 1">
            <a:extLst>
              <a:ext uri="{FF2B5EF4-FFF2-40B4-BE49-F238E27FC236}">
                <a16:creationId xmlns:a16="http://schemas.microsoft.com/office/drawing/2014/main" id="{4B0DC584-73F5-260A-C5B8-A131F5BC4F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57347" name="Plassholder for innhold 2" descr="Et bilde som inneholder tekst, skjermbilde, Font, Trykk&#10;&#10;Automatisk generert beskrivelse">
            <a:extLst>
              <a:ext uri="{FF2B5EF4-FFF2-40B4-BE49-F238E27FC236}">
                <a16:creationId xmlns:a16="http://schemas.microsoft.com/office/drawing/2014/main" id="{783718D2-FA40-35F6-7A09-0370A69106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549275"/>
            <a:ext cx="4076700" cy="5327650"/>
          </a:xfrm>
        </p:spPr>
      </p:pic>
      <p:sp>
        <p:nvSpPr>
          <p:cNvPr id="57348" name="TekstSylinder 3">
            <a:extLst>
              <a:ext uri="{FF2B5EF4-FFF2-40B4-BE49-F238E27FC236}">
                <a16:creationId xmlns:a16="http://schemas.microsoft.com/office/drawing/2014/main" id="{6839172C-FEAA-8B52-E75F-1506DA593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9513" y="1628775"/>
            <a:ext cx="3140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chemeClr val="tx1"/>
                </a:solidFill>
                <a:latin typeface="Comic Sans MS" panose="030F0702030302020204" pitchFamily="66" charset="0"/>
              </a:rPr>
              <a:t>Motmelding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>
                <a:solidFill>
                  <a:schemeClr val="tx1"/>
                </a:solidFill>
                <a:latin typeface="Comic Sans MS" panose="030F0702030302020204" pitchFamily="66" charset="0"/>
              </a:rPr>
              <a:t>Presentert i Arendal</a:t>
            </a:r>
          </a:p>
        </p:txBody>
      </p:sp>
      <p:sp>
        <p:nvSpPr>
          <p:cNvPr id="57349" name="TekstSylinder 1">
            <a:extLst>
              <a:ext uri="{FF2B5EF4-FFF2-40B4-BE49-F238E27FC236}">
                <a16:creationId xmlns:a16="http://schemas.microsoft.com/office/drawing/2014/main" id="{1766784B-7387-481B-CE30-FE6C7DE93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6976" y="2950919"/>
            <a:ext cx="3603872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33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Veksten vil fortsette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Hvis ikke offentlig  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sz="240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så sterk privat vekst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dirty="0">
                <a:solidFill>
                  <a:schemeClr val="tx1"/>
                </a:solidFill>
                <a:latin typeface="Comic Sans MS" panose="030F0702030302020204" pitchFamily="66" charset="0"/>
              </a:rPr>
              <a:t>Seniorforsker Erling Holmøy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nb-NO" dirty="0">
                <a:solidFill>
                  <a:schemeClr val="tx1"/>
                </a:solidFill>
                <a:latin typeface="Comic Sans MS" panose="030F0702030302020204" pitchFamily="66" charset="0"/>
              </a:rPr>
              <a:t>SSB</a:t>
            </a:r>
          </a:p>
          <a:p>
            <a:pPr>
              <a:spcBef>
                <a:spcPct val="0"/>
              </a:spcBef>
              <a:buFontTx/>
              <a:buNone/>
            </a:pPr>
            <a:endParaRPr lang="nb-NO" altLang="nb-NO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tel 1">
            <a:extLst>
              <a:ext uri="{FF2B5EF4-FFF2-40B4-BE49-F238E27FC236}">
                <a16:creationId xmlns:a16="http://schemas.microsoft.com/office/drawing/2014/main" id="{91A06E6B-8444-1DAC-E942-41FB7AD4DE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32771" name="Plassholder for innhold 4" descr="Et bilde som inneholder tekst, avis&#10;&#10;Automatisk generert beskrivelse">
            <a:extLst>
              <a:ext uri="{FF2B5EF4-FFF2-40B4-BE49-F238E27FC236}">
                <a16:creationId xmlns:a16="http://schemas.microsoft.com/office/drawing/2014/main" id="{455F3081-E93D-8C75-6125-4BB08064FBF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" b="43172"/>
          <a:stretch>
            <a:fillRect/>
          </a:stretch>
        </p:blipFill>
        <p:spPr>
          <a:xfrm>
            <a:off x="287348" y="-99392"/>
            <a:ext cx="8023225" cy="5464175"/>
          </a:xfr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211D6D8C-AD7A-F562-C1AE-CBA8A10C192B}"/>
              </a:ext>
            </a:extLst>
          </p:cNvPr>
          <p:cNvSpPr txBox="1"/>
          <p:nvPr/>
        </p:nvSpPr>
        <p:spPr>
          <a:xfrm>
            <a:off x="422275" y="5877272"/>
            <a:ext cx="7957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Sykehusene er </a:t>
            </a:r>
            <a:r>
              <a:rPr lang="nb-NO" dirty="0" err="1"/>
              <a:t>enviktig</a:t>
            </a:r>
            <a:r>
              <a:rPr lang="nb-NO" dirty="0"/>
              <a:t> del av vår generelle beredskap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1E2F2C8-4174-AF49-D64C-38B7913CD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 tillegg har vi fått -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970EAF5-8FAA-7AE5-B2F4-585E01968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400" dirty="0"/>
              <a:t>Dysfunksjonelle IT systemer</a:t>
            </a:r>
          </a:p>
          <a:p>
            <a:endParaRPr lang="nb-NO" sz="2400" dirty="0"/>
          </a:p>
          <a:p>
            <a:r>
              <a:rPr lang="nb-NO" sz="2400" dirty="0"/>
              <a:t>Mindre tid til kjerneoppgavene</a:t>
            </a:r>
          </a:p>
          <a:p>
            <a:endParaRPr lang="nb-NO" sz="2400" dirty="0"/>
          </a:p>
          <a:p>
            <a:r>
              <a:rPr lang="nb-NO" sz="2400" dirty="0"/>
              <a:t>Dårligere arbeidsmiljø</a:t>
            </a:r>
          </a:p>
          <a:p>
            <a:endParaRPr lang="nb-NO" sz="2400" dirty="0"/>
          </a:p>
          <a:p>
            <a:r>
              <a:rPr lang="nb-NO" sz="2400" dirty="0"/>
              <a:t>Leger og sykepleiere flykter fra de offentlige sykehus</a:t>
            </a:r>
          </a:p>
        </p:txBody>
      </p:sp>
    </p:spTree>
    <p:extLst>
      <p:ext uri="{BB962C8B-B14F-4D97-AF65-F5344CB8AC3E}">
        <p14:creationId xmlns:p14="http://schemas.microsoft.com/office/powerpoint/2010/main" val="3551329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1BA6C86-6752-E97B-0E66-452868DBD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er galt med de private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5DC1294-1D1C-5F1C-7535-D8104CFD1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  <a:p>
            <a:r>
              <a:rPr lang="nb-NO" dirty="0"/>
              <a:t>De skummer fløten</a:t>
            </a:r>
          </a:p>
          <a:p>
            <a:pPr marL="0" indent="0">
              <a:buNone/>
            </a:pPr>
            <a:r>
              <a:rPr lang="nb-NO" dirty="0"/>
              <a:t>      Tar bare de friskeste – Sender sine komplikasjoner fra seg</a:t>
            </a:r>
          </a:p>
          <a:p>
            <a:pPr marL="0" indent="0">
              <a:buNone/>
            </a:pPr>
            <a:r>
              <a:rPr lang="nb-NO" dirty="0"/>
              <a:t>       Har ikke akuttfunksjoner 24/7</a:t>
            </a:r>
          </a:p>
          <a:p>
            <a:endParaRPr lang="nb-NO" dirty="0"/>
          </a:p>
          <a:p>
            <a:r>
              <a:rPr lang="nb-NO" dirty="0"/>
              <a:t>De utdanner ikke helsepersonell</a:t>
            </a:r>
          </a:p>
          <a:p>
            <a:r>
              <a:rPr lang="nb-NO" dirty="0"/>
              <a:t>De «stjeler» spesialister fra de offentlige sykehus</a:t>
            </a:r>
          </a:p>
          <a:p>
            <a:endParaRPr lang="nb-NO" dirty="0"/>
          </a:p>
          <a:p>
            <a:r>
              <a:rPr lang="nb-NO" dirty="0"/>
              <a:t>De inngår ikke i «samfunnets beredskap»</a:t>
            </a:r>
          </a:p>
          <a:p>
            <a:pPr marL="0" indent="0">
              <a:buNone/>
            </a:pPr>
            <a:r>
              <a:rPr lang="nb-NO" dirty="0"/>
              <a:t>     </a:t>
            </a:r>
          </a:p>
          <a:p>
            <a:pPr marL="0" indent="0">
              <a:buNone/>
            </a:pPr>
            <a:r>
              <a:rPr lang="nb-NO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858367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tel 1">
            <a:extLst>
              <a:ext uri="{FF2B5EF4-FFF2-40B4-BE49-F238E27FC236}">
                <a16:creationId xmlns:a16="http://schemas.microsoft.com/office/drawing/2014/main" id="{7D9A9874-26DB-CA83-5ABE-7749EBD3E3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Nedbyggingen av norske sykehus må stanses   - nå!</a:t>
            </a:r>
          </a:p>
        </p:txBody>
      </p:sp>
      <p:sp>
        <p:nvSpPr>
          <p:cNvPr id="39939" name="Plassholder for innhold 2">
            <a:extLst>
              <a:ext uri="{FF2B5EF4-FFF2-40B4-BE49-F238E27FC236}">
                <a16:creationId xmlns:a16="http://schemas.microsoft.com/office/drawing/2014/main" id="{53E598A4-F9C3-D4C5-3037-5FE2C561AD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50838" y="2276475"/>
            <a:ext cx="8442325" cy="4419600"/>
          </a:xfrm>
        </p:spPr>
        <p:txBody>
          <a:bodyPr/>
          <a:lstStyle/>
          <a:p>
            <a:pPr>
              <a:defRPr/>
            </a:pPr>
            <a:r>
              <a:rPr lang="nb-NO" altLang="nb-NO" sz="2400" u="sng" dirty="0"/>
              <a:t>Vi har lite å stille opp med når neste bølge treffer oss</a:t>
            </a:r>
          </a:p>
          <a:p>
            <a:pPr>
              <a:defRPr/>
            </a:pPr>
            <a:endParaRPr lang="nb-NO" altLang="nb-NO" sz="2400" dirty="0"/>
          </a:p>
          <a:p>
            <a:pPr>
              <a:defRPr/>
            </a:pPr>
            <a:r>
              <a:rPr lang="nb-NO" altLang="nb-NO" dirty="0"/>
              <a:t>  Naturkatastrofer, epidemier, klimamigrasjon , konflikter…</a:t>
            </a:r>
          </a:p>
          <a:p>
            <a:pPr>
              <a:defRPr/>
            </a:pPr>
            <a:endParaRPr lang="nb-NO" altLang="nb-NO" dirty="0"/>
          </a:p>
          <a:p>
            <a:pPr>
              <a:defRPr/>
            </a:pPr>
            <a:r>
              <a:rPr lang="nb-NO" altLang="nb-NO" dirty="0"/>
              <a:t>  Vårt sykehusvesen gikk ned i knestående da  drøyt 300   </a:t>
            </a:r>
            <a:r>
              <a:rPr lang="nb-NO" altLang="nb-NO" dirty="0" err="1"/>
              <a:t>covidpasienter</a:t>
            </a:r>
            <a:r>
              <a:rPr lang="nb-NO" altLang="nb-NO" dirty="0"/>
              <a:t> var </a:t>
            </a:r>
            <a:r>
              <a:rPr lang="nb-NO" altLang="nb-NO" dirty="0" err="1"/>
              <a:t>innnlagt</a:t>
            </a:r>
            <a:r>
              <a:rPr lang="nb-NO" altLang="nb-NO" dirty="0"/>
              <a:t> på våre sykehus</a:t>
            </a:r>
          </a:p>
          <a:p>
            <a:pPr>
              <a:defRPr/>
            </a:pPr>
            <a:endParaRPr lang="nb-NO" altLang="nb-NO" dirty="0"/>
          </a:p>
          <a:p>
            <a:pPr>
              <a:defRPr/>
            </a:pPr>
            <a:endParaRPr lang="nb-NO" altLang="nb-NO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tel 1">
            <a:extLst>
              <a:ext uri="{FF2B5EF4-FFF2-40B4-BE49-F238E27FC236}">
                <a16:creationId xmlns:a16="http://schemas.microsoft.com/office/drawing/2014/main" id="{23A30F74-2EBD-86B2-706A-4FE82A6A43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 Hvor skal vi starte?</a:t>
            </a:r>
          </a:p>
        </p:txBody>
      </p:sp>
      <p:sp>
        <p:nvSpPr>
          <p:cNvPr id="34819" name="Plassholder for innhold 2">
            <a:extLst>
              <a:ext uri="{FF2B5EF4-FFF2-40B4-BE49-F238E27FC236}">
                <a16:creationId xmlns:a16="http://schemas.microsoft.com/office/drawing/2014/main" id="{B26AF957-5C6A-61E1-A67C-21819ACB01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1724025"/>
            <a:ext cx="8440738" cy="4419600"/>
          </a:xfrm>
        </p:spPr>
        <p:txBody>
          <a:bodyPr/>
          <a:lstStyle/>
          <a:p>
            <a:pPr>
              <a:defRPr/>
            </a:pPr>
            <a:r>
              <a:rPr lang="nb-NO" altLang="nb-NO" dirty="0"/>
              <a:t>Nedbyggingen av våre sykehus må stanses</a:t>
            </a:r>
          </a:p>
          <a:p>
            <a:pPr>
              <a:defRPr/>
            </a:pPr>
            <a:r>
              <a:rPr lang="nb-NO" altLang="nb-NO" dirty="0"/>
              <a:t>Lokalsykehusene må oppgraderes</a:t>
            </a:r>
          </a:p>
          <a:p>
            <a:pPr>
              <a:defRPr/>
            </a:pPr>
            <a:r>
              <a:rPr lang="nb-NO" altLang="nb-NO" dirty="0"/>
              <a:t>Foretaksmodellen må avskaffes</a:t>
            </a:r>
          </a:p>
          <a:p>
            <a:pPr>
              <a:defRPr/>
            </a:pPr>
            <a:endParaRPr lang="nb-NO" altLang="nb-NO" dirty="0"/>
          </a:p>
          <a:p>
            <a:pPr>
              <a:defRPr/>
            </a:pPr>
            <a:r>
              <a:rPr lang="nb-NO" altLang="nb-NO" dirty="0"/>
              <a:t>Forvaltningsregnskap</a:t>
            </a:r>
          </a:p>
          <a:p>
            <a:pPr>
              <a:defRPr/>
            </a:pPr>
            <a:r>
              <a:rPr lang="nb-NO" altLang="nb-NO" dirty="0"/>
              <a:t>Separate budsjett for</a:t>
            </a:r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Investeringer og drift</a:t>
            </a:r>
          </a:p>
          <a:p>
            <a:pPr marL="0" indent="0">
              <a:buFontTx/>
              <a:buNone/>
              <a:defRPr/>
            </a:pPr>
            <a:endParaRPr lang="nb-NO" altLang="nb-NO" dirty="0"/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</a:t>
            </a:r>
            <a:r>
              <a:rPr lang="nb-NO" altLang="nb-NO" b="1" dirty="0"/>
              <a:t>Et </a:t>
            </a:r>
            <a:r>
              <a:rPr lang="nb-NO" altLang="nb-NO" b="1" dirty="0" err="1"/>
              <a:t>behovstyrt</a:t>
            </a:r>
            <a:endParaRPr lang="nb-NO" altLang="nb-NO" b="1" dirty="0"/>
          </a:p>
          <a:p>
            <a:pPr marL="0" indent="0">
              <a:buFontTx/>
              <a:buNone/>
              <a:defRPr/>
            </a:pPr>
            <a:r>
              <a:rPr lang="nb-NO" altLang="nb-NO" b="1" dirty="0"/>
              <a:t>     ikke et </a:t>
            </a:r>
            <a:r>
              <a:rPr lang="nb-NO" altLang="nb-NO" b="1"/>
              <a:t>gevinststyrt helsevesen</a:t>
            </a:r>
            <a:endParaRPr lang="nb-NO" altLang="nb-NO" sz="2400" b="1" dirty="0"/>
          </a:p>
          <a:p>
            <a:pPr>
              <a:defRPr/>
            </a:pPr>
            <a:endParaRPr lang="nb-NO" altLang="nb-NO" dirty="0"/>
          </a:p>
          <a:p>
            <a:pPr marL="0" indent="0">
              <a:buFontTx/>
              <a:buNone/>
              <a:defRPr/>
            </a:pPr>
            <a:endParaRPr lang="nb-NO" altLang="nb-NO" dirty="0"/>
          </a:p>
        </p:txBody>
      </p:sp>
      <p:pic>
        <p:nvPicPr>
          <p:cNvPr id="43012" name="Bilde 1">
            <a:extLst>
              <a:ext uri="{FF2B5EF4-FFF2-40B4-BE49-F238E27FC236}">
                <a16:creationId xmlns:a16="http://schemas.microsoft.com/office/drawing/2014/main" id="{4937AF1C-5909-5AB6-605F-6C2F2A801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954338"/>
            <a:ext cx="4329112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tel 1">
            <a:extLst>
              <a:ext uri="{FF2B5EF4-FFF2-40B4-BE49-F238E27FC236}">
                <a16:creationId xmlns:a16="http://schemas.microsoft.com/office/drawing/2014/main" id="{348136BA-5DD2-DB42-3285-FDC1EE78C5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46083" name="Plassholder for innhold 4" descr="Et bilde som inneholder tekst&#10;&#10;Automatisk generert beskrivelse">
            <a:extLst>
              <a:ext uri="{FF2B5EF4-FFF2-40B4-BE49-F238E27FC236}">
                <a16:creationId xmlns:a16="http://schemas.microsoft.com/office/drawing/2014/main" id="{7241C783-FFF3-E38C-A8C6-2BC86F0EA7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" r="-897" b="11461"/>
          <a:stretch>
            <a:fillRect/>
          </a:stretch>
        </p:blipFill>
        <p:spPr>
          <a:xfrm>
            <a:off x="971550" y="-242888"/>
            <a:ext cx="6042025" cy="720090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tel 1">
            <a:extLst>
              <a:ext uri="{FF2B5EF4-FFF2-40B4-BE49-F238E27FC236}">
                <a16:creationId xmlns:a16="http://schemas.microsoft.com/office/drawing/2014/main" id="{E68BE73E-667E-B23E-C21E-ED34C1C608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Konsekvenser av</a:t>
            </a:r>
            <a:br>
              <a:rPr lang="nb-NO" altLang="nb-NO"/>
            </a:br>
            <a:r>
              <a:rPr lang="nb-NO" altLang="nb-NO"/>
              <a:t>For lav sengekapasitet 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7057584-C9F4-CB6E-D979-0DF3AE1108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28638" y="177323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nb-NO" altLang="nb-NO" b="1" dirty="0"/>
              <a:t>Unngå innleggelser ! </a:t>
            </a:r>
          </a:p>
          <a:p>
            <a:pPr marL="0" indent="0">
              <a:buFontTx/>
              <a:buNone/>
              <a:defRPr/>
            </a:pPr>
            <a:r>
              <a:rPr lang="nb-NO" altLang="nb-NO" b="1" dirty="0"/>
              <a:t>                                              </a:t>
            </a:r>
          </a:p>
          <a:p>
            <a:pPr>
              <a:defRPr/>
            </a:pPr>
            <a:r>
              <a:rPr lang="nb-NO" altLang="nb-NO" b="1" dirty="0"/>
              <a:t>Sterkt press på utskrivninger</a:t>
            </a:r>
          </a:p>
          <a:p>
            <a:pPr>
              <a:defRPr/>
            </a:pPr>
            <a:r>
              <a:rPr lang="nb-NO" altLang="nb-NO" b="1" dirty="0"/>
              <a:t>Økning i akutte reinnleggelser</a:t>
            </a:r>
          </a:p>
          <a:p>
            <a:pPr>
              <a:defRPr/>
            </a:pPr>
            <a:r>
              <a:rPr lang="nb-NO" altLang="nb-NO" b="1" dirty="0"/>
              <a:t>Strykning av operasjoner    lange ventelister</a:t>
            </a:r>
          </a:p>
          <a:p>
            <a:pPr>
              <a:defRPr/>
            </a:pPr>
            <a:r>
              <a:rPr lang="nb-NO" altLang="nb-NO" b="1" dirty="0"/>
              <a:t>Komplikasjoner og dødsfall</a:t>
            </a:r>
          </a:p>
          <a:p>
            <a:pPr>
              <a:defRPr/>
            </a:pPr>
            <a:endParaRPr lang="nb-NO" altLang="nb-NO" b="1" dirty="0"/>
          </a:p>
          <a:p>
            <a:pPr>
              <a:defRPr/>
            </a:pPr>
            <a:r>
              <a:rPr lang="nb-NO" altLang="nb-NO" b="1" u="sng" dirty="0"/>
              <a:t>Personell flykter</a:t>
            </a:r>
          </a:p>
          <a:p>
            <a:pPr>
              <a:defRPr/>
            </a:pPr>
            <a:endParaRPr lang="nb-NO" altLang="nb-NO" b="1" dirty="0"/>
          </a:p>
          <a:p>
            <a:pPr>
              <a:defRPr/>
            </a:pPr>
            <a:endParaRPr lang="nb-NO" altLang="nb-NO" b="1" dirty="0"/>
          </a:p>
          <a:p>
            <a:pPr>
              <a:defRPr/>
            </a:pPr>
            <a:endParaRPr lang="nb-NO" altLang="nb-NO" b="1" dirty="0"/>
          </a:p>
          <a:p>
            <a:pPr marL="0" indent="0">
              <a:buFontTx/>
              <a:buNone/>
              <a:defRPr/>
            </a:pPr>
            <a:r>
              <a:rPr lang="nb-NO" altLang="nb-NO" dirty="0"/>
              <a:t>   </a:t>
            </a:r>
            <a:r>
              <a:rPr lang="nb-NO" altLang="nb-NO" u="sng" dirty="0"/>
              <a:t> </a:t>
            </a:r>
          </a:p>
          <a:p>
            <a:pPr marL="0" indent="0">
              <a:buFontTx/>
              <a:buNone/>
              <a:defRPr/>
            </a:pPr>
            <a:r>
              <a:rPr lang="nb-NO" altLang="nb-NO" u="sng" dirty="0"/>
              <a:t>    </a:t>
            </a:r>
            <a:endParaRPr lang="nb-NO" alt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tel 1">
            <a:extLst>
              <a:ext uri="{FF2B5EF4-FFF2-40B4-BE49-F238E27FC236}">
                <a16:creationId xmlns:a16="http://schemas.microsoft.com/office/drawing/2014/main" id="{DF8DE842-B88A-0704-30F6-89B5B05832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Hurdalsplattformen</a:t>
            </a:r>
          </a:p>
        </p:txBody>
      </p:sp>
      <p:sp>
        <p:nvSpPr>
          <p:cNvPr id="36867" name="Plassholder for innhold 2">
            <a:extLst>
              <a:ext uri="{FF2B5EF4-FFF2-40B4-BE49-F238E27FC236}">
                <a16:creationId xmlns:a16="http://schemas.microsoft.com/office/drawing/2014/main" id="{B0707DC4-80B6-85AA-779F-A61465DCD4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b-NO" altLang="nb-NO" sz="2400" dirty="0"/>
              <a:t>«Målet med helsepolitikken </a:t>
            </a:r>
          </a:p>
          <a:p>
            <a:r>
              <a:rPr lang="nb-NO" altLang="nb-NO" sz="2400" dirty="0"/>
              <a:t>  -  </a:t>
            </a:r>
            <a:r>
              <a:rPr lang="nb-NO" altLang="nb-NO" sz="2400" b="1" dirty="0"/>
              <a:t>sikre en desentralisert helsetjeneste </a:t>
            </a:r>
            <a:r>
              <a:rPr lang="nb-NO" altLang="nb-NO" sz="2400" dirty="0"/>
              <a:t>som yter gode og likeverdige helsetjenester i hele landet.</a:t>
            </a:r>
          </a:p>
          <a:p>
            <a:endParaRPr lang="nb-NO" altLang="nb-NO" sz="2400" dirty="0"/>
          </a:p>
          <a:p>
            <a:r>
              <a:rPr lang="nb-NO" altLang="nb-NO" sz="2400" b="1" dirty="0"/>
              <a:t>«Norge skal ha en desentralisert sykehusstruktur som sikrer beredskap og gir alle innbyggere forsvarlig og trygg behandling på sykehus»</a:t>
            </a:r>
          </a:p>
          <a:p>
            <a:endParaRPr lang="nb-NO" altLang="nb-NO" sz="2400" b="1" dirty="0"/>
          </a:p>
          <a:p>
            <a:r>
              <a:rPr lang="nb-NO" altLang="nb-NO" sz="2400" b="1" dirty="0"/>
              <a:t>Utviklingen går i motsatt retning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Bilde 2" descr="Et bilde som inneholder kart&#10;&#10;Automatisk generert beskrivelse">
            <a:extLst>
              <a:ext uri="{FF2B5EF4-FFF2-40B4-BE49-F238E27FC236}">
                <a16:creationId xmlns:a16="http://schemas.microsoft.com/office/drawing/2014/main" id="{DEC12B1A-3689-117B-C11A-D47D9B891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17"/>
            <a:ext cx="5721350" cy="755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kstSylinder 5">
            <a:extLst>
              <a:ext uri="{FF2B5EF4-FFF2-40B4-BE49-F238E27FC236}">
                <a16:creationId xmlns:a16="http://schemas.microsoft.com/office/drawing/2014/main" id="{636EB8E3-03D8-30D6-357A-8F32D6863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168" y="476672"/>
            <a:ext cx="1714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 dirty="0" err="1">
                <a:latin typeface="Comic Sans MS" panose="030F0702030302020204" pitchFamily="66" charset="0"/>
              </a:rPr>
              <a:t>Nr</a:t>
            </a:r>
            <a:r>
              <a:rPr lang="nb-NO" altLang="nb-NO" sz="2400" dirty="0">
                <a:latin typeface="Comic Sans MS" panose="030F0702030302020204" pitchFamily="66" charset="0"/>
              </a:rPr>
              <a:t> 2/2021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D40BCEF4-D53D-7A9B-34B2-4E2F54A4A0A2}"/>
              </a:ext>
            </a:extLst>
          </p:cNvPr>
          <p:cNvSpPr txBox="1"/>
          <p:nvPr/>
        </p:nvSpPr>
        <p:spPr>
          <a:xfrm>
            <a:off x="6012160" y="1556792"/>
            <a:ext cx="300755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Hel nummeret</a:t>
            </a:r>
          </a:p>
          <a:p>
            <a:r>
              <a:rPr lang="nb-NO" dirty="0"/>
              <a:t>Handler om hvorfor</a:t>
            </a:r>
          </a:p>
          <a:p>
            <a:r>
              <a:rPr lang="nb-NO" dirty="0"/>
              <a:t>Foretaksmodellen’</a:t>
            </a:r>
          </a:p>
          <a:p>
            <a:r>
              <a:rPr lang="nb-NO" dirty="0"/>
              <a:t>må avvikles</a:t>
            </a:r>
          </a:p>
          <a:p>
            <a:endParaRPr lang="nb-NO" dirty="0"/>
          </a:p>
          <a:p>
            <a:r>
              <a:rPr lang="nb-NO" dirty="0"/>
              <a:t>-og</a:t>
            </a:r>
          </a:p>
          <a:p>
            <a:r>
              <a:rPr lang="nb-NO" dirty="0"/>
              <a:t>Hvilke alternativer</a:t>
            </a:r>
          </a:p>
          <a:p>
            <a:r>
              <a:rPr lang="nb-NO" dirty="0"/>
              <a:t>Som finnes.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tel 1">
            <a:extLst>
              <a:ext uri="{FF2B5EF4-FFF2-40B4-BE49-F238E27FC236}">
                <a16:creationId xmlns:a16="http://schemas.microsoft.com/office/drawing/2014/main" id="{39859470-90AA-27C2-B362-D734FEAE28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47107" name="Picture 2" descr="Bilderesultat for don quijote">
            <a:hlinkClick r:id="rId2"/>
            <a:extLst>
              <a:ext uri="{FF2B5EF4-FFF2-40B4-BE49-F238E27FC236}">
                <a16:creationId xmlns:a16="http://schemas.microsoft.com/office/drawing/2014/main" id="{64B21B56-0E76-704F-DF90-91982A4E2E5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490" y="116632"/>
            <a:ext cx="9028112" cy="5334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EC8C808E-2D51-F395-6E44-9F31FA4376A9}"/>
              </a:ext>
            </a:extLst>
          </p:cNvPr>
          <p:cNvSpPr txBox="1"/>
          <p:nvPr/>
        </p:nvSpPr>
        <p:spPr>
          <a:xfrm>
            <a:off x="457200" y="6087518"/>
            <a:ext cx="821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Vi må ikke gi oss!  Spre budskapet – Kontakt en politiker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tel 5">
            <a:extLst>
              <a:ext uri="{FF2B5EF4-FFF2-40B4-BE49-F238E27FC236}">
                <a16:creationId xmlns:a16="http://schemas.microsoft.com/office/drawing/2014/main" id="{DDDAE054-FE61-0940-1AD6-74DC8FEC84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/>
              <a:t>Uverdige utskrivninger</a:t>
            </a:r>
          </a:p>
        </p:txBody>
      </p:sp>
      <p:sp>
        <p:nvSpPr>
          <p:cNvPr id="7" name="Plassholder for innhold 6">
            <a:extLst>
              <a:ext uri="{FF2B5EF4-FFF2-40B4-BE49-F238E27FC236}">
                <a16:creationId xmlns:a16="http://schemas.microsoft.com/office/drawing/2014/main" id="{6AC2901C-8C61-6DC4-FF1F-B600DB885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b-NO" dirty="0"/>
          </a:p>
          <a:p>
            <a:pPr>
              <a:defRPr/>
            </a:pPr>
            <a:r>
              <a:rPr lang="nb-NO" sz="2800" dirty="0"/>
              <a:t>1560 Hjemtransporter fra sykehus</a:t>
            </a:r>
          </a:p>
          <a:p>
            <a:pPr marL="0" indent="0">
              <a:buFontTx/>
              <a:buNone/>
              <a:defRPr/>
            </a:pPr>
            <a:r>
              <a:rPr lang="nb-NO" sz="2800" dirty="0"/>
              <a:t>     av pasienter &gt;75år    mellom </a:t>
            </a:r>
            <a:r>
              <a:rPr lang="nb-NO" sz="2800" dirty="0" err="1"/>
              <a:t>kl</a:t>
            </a:r>
            <a:r>
              <a:rPr lang="nb-NO" sz="2800" dirty="0"/>
              <a:t> 22 og 07</a:t>
            </a:r>
          </a:p>
          <a:p>
            <a:pPr marL="0" indent="0">
              <a:buFontTx/>
              <a:buNone/>
              <a:defRPr/>
            </a:pPr>
            <a:endParaRPr lang="nb-NO" sz="2800" dirty="0"/>
          </a:p>
          <a:p>
            <a:pPr marL="0" indent="0">
              <a:buFontTx/>
              <a:buNone/>
              <a:defRPr/>
            </a:pPr>
            <a:r>
              <a:rPr lang="nb-NO" sz="2800" dirty="0"/>
              <a:t>    Av disse var 400 over 90 år</a:t>
            </a:r>
          </a:p>
          <a:p>
            <a:pPr marL="0" indent="0">
              <a:buFontTx/>
              <a:buNone/>
              <a:defRPr/>
            </a:pPr>
            <a:endParaRPr lang="nb-NO" sz="2800" dirty="0"/>
          </a:p>
          <a:p>
            <a:pPr marL="0" indent="0">
              <a:buFontTx/>
              <a:buNone/>
              <a:defRPr/>
            </a:pPr>
            <a:r>
              <a:rPr lang="nb-NO" sz="2800" dirty="0"/>
              <a:t>     </a:t>
            </a:r>
            <a:r>
              <a:rPr lang="nb-NO" sz="1800" dirty="0"/>
              <a:t>VG 16.juni 2019</a:t>
            </a:r>
          </a:p>
          <a:p>
            <a:pPr marL="0" indent="0">
              <a:buFontTx/>
              <a:buNone/>
              <a:defRPr/>
            </a:pPr>
            <a:endParaRPr lang="nb-NO" sz="1800" dirty="0"/>
          </a:p>
          <a:p>
            <a:pPr marL="0" indent="0">
              <a:buFontTx/>
              <a:buNone/>
              <a:defRPr/>
            </a:pPr>
            <a:r>
              <a:rPr lang="nb-NO" sz="1800" dirty="0"/>
              <a:t>        </a:t>
            </a:r>
            <a:endParaRPr lang="nb-NO" sz="2800" dirty="0"/>
          </a:p>
          <a:p>
            <a:pPr marL="0" indent="0">
              <a:buFontTx/>
              <a:buNone/>
              <a:defRPr/>
            </a:pPr>
            <a:r>
              <a:rPr lang="nb-NO" sz="2800" dirty="0"/>
              <a:t>     </a:t>
            </a:r>
          </a:p>
          <a:p>
            <a:pPr>
              <a:defRPr/>
            </a:pPr>
            <a:endParaRPr lang="nb-N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9F73AD5-C386-F72B-3CAC-CB860589AB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440737" cy="914400"/>
          </a:xfrm>
        </p:spPr>
        <p:txBody>
          <a:bodyPr/>
          <a:lstStyle/>
          <a:p>
            <a:r>
              <a:rPr lang="nb-NO" altLang="nb-NO"/>
              <a:t>Pasient døde pga Plassmangel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CD7DCF44-F4AA-CA09-2001-D563C806B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2492375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nb-NO" altLang="nb-NO" dirty="0"/>
              <a:t>«Trebarnsmoren Linda Jonassen(46) ble sendt hjem alene og mot sin vilje  med svært sterke prolapssmerter og morfinpreparater. Så døde hun av forgiftning»</a:t>
            </a:r>
          </a:p>
          <a:p>
            <a:pPr>
              <a:defRPr/>
            </a:pPr>
            <a:endParaRPr lang="nb-NO" altLang="nb-NO" dirty="0"/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«</a:t>
            </a:r>
            <a:r>
              <a:rPr lang="nb-NO" altLang="nb-NO" u="sng" dirty="0"/>
              <a:t>Vakthavende lege sa at det var fullt på avdelingen»</a:t>
            </a:r>
          </a:p>
          <a:p>
            <a:pPr marL="0" indent="0">
              <a:buFontTx/>
              <a:buNone/>
              <a:defRPr/>
            </a:pPr>
            <a:endParaRPr lang="nb-NO" altLang="nb-NO" u="sng" dirty="0"/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                             (</a:t>
            </a:r>
            <a:r>
              <a:rPr lang="nb-NO" altLang="nb-NO" dirty="0" err="1"/>
              <a:t>St.Olavs</a:t>
            </a:r>
            <a:r>
              <a:rPr lang="nb-NO" altLang="nb-NO" dirty="0"/>
              <a:t> Hospital)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C1D52BC7-3F49-23B7-9B3E-A386521CF3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/>
          <a:lstStyle/>
          <a:p>
            <a:r>
              <a:rPr lang="nb-NO" altLang="nb-NO"/>
              <a:t>«Sykehuset vurderte ikke risiko da tvilling døde»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5209201D-0F06-D81C-18EF-C8E279862B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5288" y="2205038"/>
            <a:ext cx="8229600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nb-NO" altLang="nb-NO"/>
              <a:t>  «St.Olavs Hospital tok ikke høyde for  risikoen da de igangsatte   fødselen og sendte en vordende tvillingmor hjem.</a:t>
            </a:r>
          </a:p>
          <a:p>
            <a:pPr marL="0" indent="0">
              <a:buFontTx/>
              <a:buNone/>
            </a:pPr>
            <a:r>
              <a:rPr lang="nb-NO" altLang="nb-NO"/>
              <a:t>    Neste dag var den ene  tvillingen død.»</a:t>
            </a:r>
          </a:p>
          <a:p>
            <a:pPr marL="0" indent="0">
              <a:buFontTx/>
              <a:buNone/>
            </a:pPr>
            <a:endParaRPr lang="nb-NO" altLang="nb-NO"/>
          </a:p>
          <a:p>
            <a:pPr marL="0" indent="0">
              <a:buFontTx/>
              <a:buNone/>
            </a:pPr>
            <a:r>
              <a:rPr lang="nb-NO" altLang="nb-NO"/>
              <a:t>    </a:t>
            </a:r>
            <a:r>
              <a:rPr lang="nb-NO" altLang="nb-NO" u="sng"/>
              <a:t>«siden det var fullt på avdelingen , ble kvinnen sendt hjem»</a:t>
            </a:r>
          </a:p>
          <a:p>
            <a:pPr marL="0" indent="0">
              <a:buFontTx/>
              <a:buNone/>
            </a:pPr>
            <a:endParaRPr lang="nb-NO" altLang="nb-NO" u="sng"/>
          </a:p>
          <a:p>
            <a:pPr marL="0" indent="0">
              <a:buFontTx/>
              <a:buNone/>
            </a:pPr>
            <a:r>
              <a:rPr lang="nb-NO" altLang="nb-NO"/>
              <a:t>     (St.Olavs Hospital)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21770718-C17D-AB57-04D1-00B96C892B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DC981645-FAC5-A300-02E4-90AA7F1E9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2133600"/>
            <a:ext cx="8440737" cy="4419600"/>
          </a:xfrm>
        </p:spPr>
        <p:txBody>
          <a:bodyPr/>
          <a:lstStyle/>
          <a:p>
            <a:pPr>
              <a:defRPr/>
            </a:pPr>
            <a:r>
              <a:rPr lang="nb-NO" altLang="nb-NO" dirty="0"/>
              <a:t>MARIA (1 år) BLE SENDT HJEM FRA SYKEHUSET</a:t>
            </a:r>
          </a:p>
          <a:p>
            <a:pPr>
              <a:defRPr/>
            </a:pPr>
            <a:endParaRPr lang="nb-NO" altLang="nb-NO" dirty="0"/>
          </a:p>
          <a:p>
            <a:pPr>
              <a:defRPr/>
            </a:pPr>
            <a:r>
              <a:rPr lang="nb-NO" altLang="nb-NO" sz="2800" dirty="0"/>
              <a:t>To dager senere var hun død</a:t>
            </a:r>
          </a:p>
          <a:p>
            <a:pPr>
              <a:defRPr/>
            </a:pPr>
            <a:endParaRPr lang="nb-NO" altLang="nb-NO" sz="2800" dirty="0"/>
          </a:p>
          <a:p>
            <a:pPr marL="0" indent="0">
              <a:buFontTx/>
              <a:buNone/>
              <a:defRPr/>
            </a:pPr>
            <a:r>
              <a:rPr lang="nb-NO" altLang="nb-NO" dirty="0"/>
              <a:t>          VG 27.11.2016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tel 1">
            <a:extLst>
              <a:ext uri="{FF2B5EF4-FFF2-40B4-BE49-F238E27FC236}">
                <a16:creationId xmlns:a16="http://schemas.microsoft.com/office/drawing/2014/main" id="{5FE362F1-6CA2-C668-E14B-35C1E6CC62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51203" name="Plassholder for innhold 4" descr="Et bilde som inneholder tekst, avis, Menneskeansikt, Avispapir&#10;&#10;Automatisk generert beskrivelse">
            <a:extLst>
              <a:ext uri="{FF2B5EF4-FFF2-40B4-BE49-F238E27FC236}">
                <a16:creationId xmlns:a16="http://schemas.microsoft.com/office/drawing/2014/main" id="{589F18A3-8298-84C3-DE79-369F4C6D7C3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58"/>
          <a:stretch>
            <a:fillRect/>
          </a:stretch>
        </p:blipFill>
        <p:spPr>
          <a:xfrm>
            <a:off x="973931" y="-58738"/>
            <a:ext cx="5902325" cy="61515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tel 1">
            <a:extLst>
              <a:ext uri="{FF2B5EF4-FFF2-40B4-BE49-F238E27FC236}">
                <a16:creationId xmlns:a16="http://schemas.microsoft.com/office/drawing/2014/main" id="{BAA69452-FB69-3401-B710-F8A53D951E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b-NO" altLang="nb-NO"/>
          </a:p>
        </p:txBody>
      </p:sp>
      <p:pic>
        <p:nvPicPr>
          <p:cNvPr id="14339" name="Plassholder for innhold 3">
            <a:extLst>
              <a:ext uri="{FF2B5EF4-FFF2-40B4-BE49-F238E27FC236}">
                <a16:creationId xmlns:a16="http://schemas.microsoft.com/office/drawing/2014/main" id="{6FAF7AC2-9D1E-CFFD-72C9-D8538FDAAC4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23453" r="43076" b="40379"/>
          <a:stretch>
            <a:fillRect/>
          </a:stretch>
        </p:blipFill>
        <p:spPr>
          <a:xfrm>
            <a:off x="1866900" y="846138"/>
            <a:ext cx="5410200" cy="5040312"/>
          </a:xfrm>
        </p:spPr>
      </p:pic>
      <p:sp>
        <p:nvSpPr>
          <p:cNvPr id="14340" name="TekstSylinder 5">
            <a:extLst>
              <a:ext uri="{FF2B5EF4-FFF2-40B4-BE49-F238E27FC236}">
                <a16:creationId xmlns:a16="http://schemas.microsoft.com/office/drawing/2014/main" id="{D424F2C0-BE34-B083-86B8-0FDD0F246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6353175"/>
            <a:ext cx="22240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2400">
                <a:latin typeface="Comic Sans MS" panose="030F0702030302020204" pitchFamily="66" charset="0"/>
              </a:rPr>
              <a:t>       </a:t>
            </a:r>
            <a:r>
              <a:rPr lang="nb-NO" altLang="nb-NO" sz="1800">
                <a:latin typeface="Comic Sans MS" panose="030F0702030302020204" pitchFamily="66" charset="0"/>
              </a:rPr>
              <a:t>10.mai   2016</a:t>
            </a:r>
            <a:endParaRPr lang="nb-NO" altLang="nb-NO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ggende mal Times">
  <a:themeElements>
    <a:clrScheme name="Liggende mal Tim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iggende mal Tim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nb-NO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nb-NO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charset="0"/>
          </a:defRPr>
        </a:defPPr>
      </a:lstStyle>
    </a:lnDef>
  </a:objectDefaults>
  <a:extraClrSchemeLst>
    <a:extraClrScheme>
      <a:clrScheme name="Liggende mal Tim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gende mal Tim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gende mal Tim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gende mal Tim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gende mal Tim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gende mal Tim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gende mal Tim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NTNU_St.Olavs_Hosp_liggende_eng</Template>
  <TotalTime>1962</TotalTime>
  <Words>949</Words>
  <Application>Microsoft Office PowerPoint</Application>
  <PresentationFormat>Skjermfremvisning (4:3)</PresentationFormat>
  <Paragraphs>225</Paragraphs>
  <Slides>32</Slides>
  <Notes>3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2</vt:i4>
      </vt:variant>
      <vt:variant>
        <vt:lpstr>Lysbildetitler</vt:lpstr>
      </vt:variant>
      <vt:variant>
        <vt:i4>32</vt:i4>
      </vt:variant>
    </vt:vector>
  </HeadingPairs>
  <TitlesOfParts>
    <vt:vector size="37" baseType="lpstr">
      <vt:lpstr>Aharoni</vt:lpstr>
      <vt:lpstr>Arial</vt:lpstr>
      <vt:lpstr>Comic Sans MS</vt:lpstr>
      <vt:lpstr>Liggende mal Times</vt:lpstr>
      <vt:lpstr>Standard utforming</vt:lpstr>
      <vt:lpstr>Det hjelper ikke med nytt sykehus  hvis det ikke er plass til pasientene</vt:lpstr>
      <vt:lpstr>Dramatisk reduksjon i sengetall  ved norske sykehus</vt:lpstr>
      <vt:lpstr>Konsekvenser av For lav sengekapasitet  </vt:lpstr>
      <vt:lpstr>Uverdige utskrivninger</vt:lpstr>
      <vt:lpstr>Pasient døde pga Plassmangel</vt:lpstr>
      <vt:lpstr>«Sykehuset vurderte ikke risiko da tvilling døde»</vt:lpstr>
      <vt:lpstr>PowerPoint-presentasjon</vt:lpstr>
      <vt:lpstr>PowerPoint-presentasjon</vt:lpstr>
      <vt:lpstr>PowerPoint-presentasjon</vt:lpstr>
      <vt:lpstr>Helseforetaksreformen  2002</vt:lpstr>
      <vt:lpstr>  Foretaksreformen (2002)    Modern Times,    </vt:lpstr>
      <vt:lpstr>Nye investeringer må dekkes over driftsbudsjettene – av «overskuddet»</vt:lpstr>
      <vt:lpstr>Helseminister  Bent Høie:</vt:lpstr>
      <vt:lpstr>Det meste av denne gevinsten er allerede tatt ut</vt:lpstr>
      <vt:lpstr>PowerPoint-presentasjon</vt:lpstr>
      <vt:lpstr>Samhandlingsreformen (Et barn av Foretaksreformen) </vt:lpstr>
      <vt:lpstr>Et  svarteperspill om penger</vt:lpstr>
      <vt:lpstr>Et viltvoksende byråkrati</vt:lpstr>
      <vt:lpstr>Det ansiktsløse byråkrati har overtatt makten   politikerne har abdisert</vt:lpstr>
      <vt:lpstr>«Jeg tror man skal lete svært lenge for eventuellt å finne en dårligere forberedet  reform i norsk politisk historie»  Thor Bjarne Bore Adresseavisen 2.1.2002</vt:lpstr>
      <vt:lpstr>Fra Jens Stoltenbergs «Min Historie»</vt:lpstr>
      <vt:lpstr>PowerPoint-presentasjon</vt:lpstr>
      <vt:lpstr>PowerPoint-presentasjon</vt:lpstr>
      <vt:lpstr>PowerPoint-presentasjon</vt:lpstr>
      <vt:lpstr>I tillegg har vi fått -</vt:lpstr>
      <vt:lpstr>Hva er galt med de private</vt:lpstr>
      <vt:lpstr>Nedbyggingen av norske sykehus må stanses   - nå!</vt:lpstr>
      <vt:lpstr> Hvor skal vi starte?</vt:lpstr>
      <vt:lpstr>PowerPoint-presentasjon</vt:lpstr>
      <vt:lpstr>Hurdalsplattformen</vt:lpstr>
      <vt:lpstr>PowerPoint-presentasjon</vt:lpstr>
      <vt:lpstr>PowerPoint-presentasjon</vt:lpstr>
    </vt:vector>
  </TitlesOfParts>
  <Company>NTNU, Det medisinske fakultet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aftermath of an accident</dc:title>
  <dc:creator>DMF</dc:creator>
  <cp:lastModifiedBy>Petter Jørgen Brækken</cp:lastModifiedBy>
  <cp:revision>395</cp:revision>
  <cp:lastPrinted>2024-01-10T09:23:10Z</cp:lastPrinted>
  <dcterms:created xsi:type="dcterms:W3CDTF">2009-01-24T08:41:09Z</dcterms:created>
  <dcterms:modified xsi:type="dcterms:W3CDTF">2024-12-03T13:09:42Z</dcterms:modified>
</cp:coreProperties>
</file>