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0" r:id="rId4"/>
    <p:sldId id="261" r:id="rId5"/>
    <p:sldId id="262" r:id="rId6"/>
    <p:sldId id="263" r:id="rId7"/>
    <p:sldId id="264" r:id="rId8"/>
    <p:sldId id="257" r:id="rId9"/>
    <p:sldId id="271" r:id="rId10"/>
    <p:sldId id="272" r:id="rId11"/>
    <p:sldId id="273" r:id="rId12"/>
    <p:sldId id="283" r:id="rId13"/>
    <p:sldId id="284" r:id="rId14"/>
    <p:sldId id="285" r:id="rId15"/>
    <p:sldId id="286" r:id="rId16"/>
    <p:sldId id="274" r:id="rId17"/>
    <p:sldId id="275" r:id="rId18"/>
    <p:sldId id="287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58" r:id="rId27"/>
  </p:sldIdLst>
  <p:sldSz cx="9144000" cy="6858000" type="screen4x3"/>
  <p:notesSz cx="6858000" cy="9144000"/>
  <p:defaultTextStyle>
    <a:defPPr>
      <a:defRPr lang="nb-NO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AC76"/>
    <a:srgbClr val="0D34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8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94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68315" y="2677415"/>
            <a:ext cx="7772400" cy="901094"/>
          </a:xfrm>
        </p:spPr>
        <p:txBody>
          <a:bodyPr anchor="t" anchorCtr="0"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368315" y="3645154"/>
            <a:ext cx="7772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001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385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31831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800" y="3073400"/>
            <a:ext cx="647700" cy="698500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41800" y="3073400"/>
            <a:ext cx="647700" cy="698500"/>
          </a:xfrm>
          <a:prstGeom prst="rect">
            <a:avLst/>
          </a:prstGeom>
        </p:spPr>
      </p:pic>
      <p:sp>
        <p:nvSpPr>
          <p:cNvPr id="14" name="Plassholder for lysbildenummer 5"/>
          <p:cNvSpPr txBox="1">
            <a:spLocks/>
          </p:cNvSpPr>
          <p:nvPr userDrawn="1"/>
        </p:nvSpPr>
        <p:spPr>
          <a:xfrm>
            <a:off x="8474800" y="6421247"/>
            <a:ext cx="342081" cy="365125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b="0" i="0" smtClean="0">
                <a:solidFill>
                  <a:schemeClr val="tx1"/>
                </a:solidFill>
                <a:latin typeface="Arial"/>
                <a:cs typeface="Arial"/>
              </a:rPr>
              <a:pPr algn="ctr"/>
              <a:t>‹#›</a:t>
            </a:fld>
            <a:endParaRPr lang="nb-NO" b="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0019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982460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29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223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224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71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59648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5322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pic>
        <p:nvPicPr>
          <p:cNvPr id="4" name="Bilde 3" descr="sirkler.jp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51"/>
          <a:stretch/>
        </p:blipFill>
        <p:spPr>
          <a:xfrm>
            <a:off x="7993703" y="511250"/>
            <a:ext cx="1151994" cy="114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tnu.no/studier/itbainfodr" TargetMode="External"/><Relationship Id="rId2" Type="http://schemas.openxmlformats.org/officeDocument/2006/relationships/hyperlink" Target="mailto:kjell.t.hansen@ntnu.no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web.no/hist/node/29648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tnu.no/studier/itbainfo" TargetMode="External"/><Relationship Id="rId2" Type="http://schemas.openxmlformats.org/officeDocument/2006/relationships/hyperlink" Target="mailto:svend.a.horgen@ntnu.no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web.no/hist/node/27865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tnu.no/studier/itbaitbedr" TargetMode="External"/><Relationship Id="rId2" Type="http://schemas.openxmlformats.org/officeDocument/2006/relationships/hyperlink" Target="mailto:Bjorn.Klefstad@ntnu.n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web.no/hist/node/29743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tnu.no/studier/itmaiktsa" TargetMode="External"/><Relationship Id="rId2" Type="http://schemas.openxmlformats.org/officeDocument/2006/relationships/hyperlink" Target="mailto:knut.a.strand@ntnu.no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tnu.no/studier/itmaikts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tnu.no/studier/ithingda" TargetMode="External"/><Relationship Id="rId2" Type="http://schemas.openxmlformats.org/officeDocument/2006/relationships/hyperlink" Target="mailto:else.lervik@ntnu.no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mweb.no/hist/node/29519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7126" y="2505216"/>
            <a:ext cx="7772400" cy="901094"/>
          </a:xfrm>
        </p:spPr>
        <p:txBody>
          <a:bodyPr/>
          <a:lstStyle/>
          <a:p>
            <a:r>
              <a:rPr lang="nb-NO" dirty="0" smtClean="0"/>
              <a:t>IT-studier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517126" y="3168794"/>
            <a:ext cx="7772400" cy="1752600"/>
          </a:xfrm>
        </p:spPr>
        <p:txBody>
          <a:bodyPr>
            <a:normAutofit/>
          </a:bodyPr>
          <a:lstStyle/>
          <a:p>
            <a:r>
              <a:rPr lang="nb-NO" sz="2400" dirty="0" smtClean="0"/>
              <a:t>Trondheim</a:t>
            </a:r>
          </a:p>
          <a:p>
            <a:endParaRPr lang="nb-NO" dirty="0"/>
          </a:p>
          <a:p>
            <a:r>
              <a:rPr lang="nb-NO" sz="2400" dirty="0" smtClean="0"/>
              <a:t>Møte 18.april </a:t>
            </a:r>
            <a:endParaRPr lang="nb-NO" sz="2400" dirty="0"/>
          </a:p>
        </p:txBody>
      </p:sp>
      <p:grpSp>
        <p:nvGrpSpPr>
          <p:cNvPr id="6" name="Gruppe 5"/>
          <p:cNvGrpSpPr/>
          <p:nvPr/>
        </p:nvGrpSpPr>
        <p:grpSpPr>
          <a:xfrm>
            <a:off x="6517094" y="359678"/>
            <a:ext cx="2155389" cy="1751325"/>
            <a:chOff x="6429510" y="337780"/>
            <a:chExt cx="2155389" cy="1751325"/>
          </a:xfrm>
        </p:grpSpPr>
        <p:sp>
          <p:nvSpPr>
            <p:cNvPr id="5" name="Ellipse 4"/>
            <p:cNvSpPr/>
            <p:nvPr/>
          </p:nvSpPr>
          <p:spPr>
            <a:xfrm>
              <a:off x="7596009" y="337780"/>
              <a:ext cx="988890" cy="988890"/>
            </a:xfrm>
            <a:prstGeom prst="ellipse">
              <a:avLst/>
            </a:prstGeom>
            <a:solidFill>
              <a:srgbClr val="0D3475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2" name="Ellipse 11"/>
            <p:cNvSpPr/>
            <p:nvPr/>
          </p:nvSpPr>
          <p:spPr>
            <a:xfrm>
              <a:off x="6815720" y="641606"/>
              <a:ext cx="475240" cy="475240"/>
            </a:xfrm>
            <a:prstGeom prst="ellipse">
              <a:avLst/>
            </a:prstGeom>
            <a:solidFill>
              <a:srgbClr val="0D347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4" name="Ellipse 13"/>
            <p:cNvSpPr/>
            <p:nvPr/>
          </p:nvSpPr>
          <p:spPr>
            <a:xfrm>
              <a:off x="6995176" y="1326670"/>
              <a:ext cx="762435" cy="762435"/>
            </a:xfrm>
            <a:prstGeom prst="ellipse">
              <a:avLst/>
            </a:prstGeom>
            <a:solidFill>
              <a:srgbClr val="BBAC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5" name="Ellipse 14"/>
            <p:cNvSpPr/>
            <p:nvPr/>
          </p:nvSpPr>
          <p:spPr>
            <a:xfrm>
              <a:off x="6429510" y="1339986"/>
              <a:ext cx="218266" cy="218266"/>
            </a:xfrm>
            <a:prstGeom prst="ellipse">
              <a:avLst/>
            </a:prstGeom>
            <a:solidFill>
              <a:srgbClr val="BBAC76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pic>
        <p:nvPicPr>
          <p:cNvPr id="16" name="Bilde 15" descr="ny_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01" y="603260"/>
            <a:ext cx="3139440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0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b-NO" dirty="0"/>
              <a:t>Drift av </a:t>
            </a:r>
            <a:r>
              <a:rPr lang="nb-NO" dirty="0" smtClean="0"/>
              <a:t>datasystemer</a:t>
            </a:r>
            <a:br>
              <a:rPr lang="nb-NO" dirty="0" smtClean="0"/>
            </a:br>
            <a:r>
              <a:rPr lang="nb-NO" sz="2400" dirty="0" smtClean="0"/>
              <a:t>3-årig bachelorutdanning</a:t>
            </a:r>
            <a:endParaRPr lang="nb-NO" sz="2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457200" y="1863928"/>
            <a:ext cx="62905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Profesjonsrettet </a:t>
            </a:r>
            <a:r>
              <a:rPr lang="nb-NO" dirty="0"/>
              <a:t>og praktisk utdanning med yrkesutøvende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lærere </a:t>
            </a:r>
            <a:r>
              <a:rPr lang="nb-NO" dirty="0"/>
              <a:t>med </a:t>
            </a:r>
            <a:r>
              <a:rPr lang="nb-NO" dirty="0" smtClean="0"/>
              <a:t>næringslivspraksis </a:t>
            </a:r>
            <a:r>
              <a:rPr lang="nb-NO" dirty="0"/>
              <a:t>og som «elsker» å undervise. God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kontakt </a:t>
            </a:r>
            <a:r>
              <a:rPr lang="nb-NO" dirty="0"/>
              <a:t>med lokalt næringsliv </a:t>
            </a:r>
            <a:r>
              <a:rPr lang="nb-NO" dirty="0" smtClean="0"/>
              <a:t>og </a:t>
            </a:r>
            <a:r>
              <a:rPr lang="nb-NO" dirty="0"/>
              <a:t>god kjennskap til deres </a:t>
            </a:r>
            <a:r>
              <a:rPr lang="nb-NO" dirty="0" smtClean="0"/>
              <a:t>behov.</a:t>
            </a:r>
            <a:endParaRPr lang="nb-NO" dirty="0"/>
          </a:p>
        </p:txBody>
      </p:sp>
      <p:sp>
        <p:nvSpPr>
          <p:cNvPr id="10" name="Rektangel 9"/>
          <p:cNvSpPr/>
          <p:nvPr/>
        </p:nvSpPr>
        <p:spPr>
          <a:xfrm>
            <a:off x="678180" y="3177678"/>
            <a:ext cx="6420612" cy="17600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b-NO" dirty="0" smtClean="0">
                <a:solidFill>
                  <a:schemeClr val="accent1"/>
                </a:solidFill>
              </a:rPr>
              <a:t>Fakta om studiet: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Campus: Kalvskinnet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accent1"/>
                </a:solidFill>
              </a:rPr>
              <a:t>Antall studieplasser: </a:t>
            </a:r>
            <a:r>
              <a:rPr lang="nb-NO" dirty="0" smtClean="0">
                <a:solidFill>
                  <a:schemeClr val="accent1"/>
                </a:solidFill>
              </a:rPr>
              <a:t>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accent1"/>
                </a:solidFill>
              </a:rPr>
              <a:t>Opptakskrav: GENS + </a:t>
            </a:r>
            <a:r>
              <a:rPr lang="nb-NO" dirty="0" smtClean="0">
                <a:solidFill>
                  <a:schemeClr val="accent1"/>
                </a:solidFill>
              </a:rPr>
              <a:t>R1/S1+S2/forkurs R1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Karakterkrav: Nei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Poenggrenser 2015: Primær 39, 9. Ordinær: 47,3.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>
              <a:solidFill>
                <a:schemeClr val="accent1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587240" y="5297908"/>
            <a:ext cx="4099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b-NO" i="1" dirty="0">
                <a:solidFill>
                  <a:prstClr val="black"/>
                </a:solidFill>
              </a:rPr>
              <a:t>Kontaktinformasjon:</a:t>
            </a:r>
            <a:br>
              <a:rPr lang="nb-NO" i="1" dirty="0">
                <a:solidFill>
                  <a:prstClr val="black"/>
                </a:solidFill>
              </a:rPr>
            </a:br>
            <a:r>
              <a:rPr lang="nb-NO" i="1" dirty="0" smtClean="0">
                <a:solidFill>
                  <a:prstClr val="black"/>
                </a:solidFill>
              </a:rPr>
              <a:t>Kjell Toft Hansen, 2.etasje Brygghuset</a:t>
            </a:r>
            <a:r>
              <a:rPr lang="nb-NO" i="1" dirty="0">
                <a:solidFill>
                  <a:prstClr val="black"/>
                </a:solidFill>
              </a:rPr>
              <a:t/>
            </a:r>
            <a:br>
              <a:rPr lang="nb-NO" i="1" dirty="0">
                <a:solidFill>
                  <a:prstClr val="black"/>
                </a:solidFill>
              </a:rPr>
            </a:br>
            <a:r>
              <a:rPr lang="nb-NO" i="1" dirty="0" smtClean="0">
                <a:solidFill>
                  <a:prstClr val="black"/>
                </a:solidFill>
                <a:hlinkClick r:id="rId2"/>
              </a:rPr>
              <a:t>kjell.t.hansen@ntnu.no</a:t>
            </a:r>
            <a:r>
              <a:rPr lang="nb-NO" i="1" dirty="0" smtClean="0">
                <a:solidFill>
                  <a:prstClr val="black"/>
                </a:solidFill>
              </a:rPr>
              <a:t>, </a:t>
            </a:r>
            <a:r>
              <a:rPr lang="nb-NO" i="1" dirty="0" err="1">
                <a:solidFill>
                  <a:prstClr val="black"/>
                </a:solidFill>
              </a:rPr>
              <a:t>tlf</a:t>
            </a:r>
            <a:r>
              <a:rPr lang="nb-NO" i="1" dirty="0">
                <a:solidFill>
                  <a:prstClr val="black"/>
                </a:solidFill>
              </a:rPr>
              <a:t> 73 55 95 </a:t>
            </a:r>
            <a:r>
              <a:rPr lang="nb-NO" i="1" dirty="0" smtClean="0">
                <a:solidFill>
                  <a:prstClr val="black"/>
                </a:solidFill>
              </a:rPr>
              <a:t>71</a:t>
            </a:r>
            <a:endParaRPr lang="nb-NO" i="1" dirty="0">
              <a:solidFill>
                <a:prstClr val="black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78180" y="5851906"/>
            <a:ext cx="97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Nettside</a:t>
            </a:r>
            <a:endParaRPr lang="nb-N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2"/>
          <a:srcRect l="2397" t="26089" r="3724" b="3419"/>
          <a:stretch/>
        </p:blipFill>
        <p:spPr>
          <a:xfrm>
            <a:off x="184946" y="333471"/>
            <a:ext cx="8772042" cy="6385303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8067083" y="310730"/>
            <a:ext cx="686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>
                <a:hlinkClick r:id="rId3"/>
              </a:rPr>
              <a:t>lenke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221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Studieprogram 1. </a:t>
            </a:r>
            <a:r>
              <a:rPr lang="nb-NO" dirty="0" err="1" smtClean="0"/>
              <a:t>årstrinn</a:t>
            </a:r>
            <a:endParaRPr lang="nb-NO" dirty="0"/>
          </a:p>
        </p:txBody>
      </p:sp>
      <p:sp>
        <p:nvSpPr>
          <p:cNvPr id="3" name="TekstSylinder 2"/>
          <p:cNvSpPr txBox="1"/>
          <p:nvPr/>
        </p:nvSpPr>
        <p:spPr>
          <a:xfrm>
            <a:off x="192505" y="5364897"/>
            <a:ext cx="4730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* Felles med Bachelor IT-støttet bedriftsutvikling</a:t>
            </a:r>
            <a:endParaRPr lang="nb-NO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05" y="2009053"/>
            <a:ext cx="8775034" cy="332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Studieprogram 2. </a:t>
            </a:r>
            <a:r>
              <a:rPr lang="nb-NO" dirty="0" err="1" smtClean="0"/>
              <a:t>årstrinn</a:t>
            </a:r>
            <a:endParaRPr lang="nb-NO" dirty="0"/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8" y="1892683"/>
            <a:ext cx="8611352" cy="391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2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Studieprogram 3. </a:t>
            </a:r>
            <a:r>
              <a:rPr lang="nb-NO" dirty="0" err="1" smtClean="0"/>
              <a:t>årstrinn</a:t>
            </a:r>
            <a:endParaRPr lang="nb-NO" dirty="0"/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93" y="1837574"/>
            <a:ext cx="8611013" cy="440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3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 </a:t>
            </a:r>
            <a:r>
              <a:rPr lang="nb-NO" dirty="0" smtClean="0">
                <a:sym typeface="Wingdings" panose="05000000000000000000" pitchFamily="2" charset="2"/>
              </a:rPr>
              <a:t> </a:t>
            </a:r>
            <a:r>
              <a:rPr lang="nb-NO" dirty="0" smtClean="0"/>
              <a:t>2-årig Master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b-NO" dirty="0" err="1" smtClean="0"/>
              <a:t>Erfaringsbasert</a:t>
            </a:r>
            <a:r>
              <a:rPr lang="nb-NO" dirty="0" smtClean="0"/>
              <a:t> master i informasjonssikkerhet (Campus Gjøvik)</a:t>
            </a:r>
          </a:p>
          <a:p>
            <a:pPr marL="457200" indent="-457200">
              <a:buFont typeface="+mj-lt"/>
              <a:buAutoNum type="arabicPeriod"/>
            </a:pPr>
            <a:r>
              <a:rPr lang="nb-NO" dirty="0" smtClean="0"/>
              <a:t>Master i IKT-basert samhandling (Campus Kalvskinnet)</a:t>
            </a:r>
          </a:p>
          <a:p>
            <a:pPr marL="457200" indent="-457200">
              <a:buFont typeface="+mj-lt"/>
              <a:buAutoNum type="arabicPeriod"/>
            </a:pPr>
            <a:r>
              <a:rPr lang="nb-NO" dirty="0" smtClean="0"/>
              <a:t>Master i ledelse og teknologi (Campus Elgeseter)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133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b-NO" dirty="0" smtClean="0"/>
              <a:t>Informasjonsbehandling</a:t>
            </a:r>
            <a:br>
              <a:rPr lang="nb-NO" dirty="0" smtClean="0"/>
            </a:br>
            <a:r>
              <a:rPr lang="nb-NO" sz="2400" dirty="0" smtClean="0"/>
              <a:t>3-årig bachelorutdanning</a:t>
            </a:r>
            <a:endParaRPr lang="nb-NO" sz="2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323849" y="1663366"/>
            <a:ext cx="5400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Nettbasert studium med primært individuelt </a:t>
            </a:r>
            <a:r>
              <a:rPr lang="nb-NO" dirty="0" smtClean="0"/>
              <a:t>arbeid.</a:t>
            </a:r>
            <a:endParaRPr lang="nb-N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Lærer å forvalte informasjon (forstå og konstruere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webløsninger</a:t>
            </a:r>
            <a:r>
              <a:rPr lang="nb-NO" dirty="0"/>
              <a:t>, sikkerhet, </a:t>
            </a:r>
            <a:r>
              <a:rPr lang="nb-NO" dirty="0" smtClean="0"/>
              <a:t>informasjonssystemer</a:t>
            </a:r>
            <a:r>
              <a:rPr lang="nb-NO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Mange små emner á 5 studiepoeng  bredde</a:t>
            </a:r>
          </a:p>
        </p:txBody>
      </p:sp>
      <p:sp>
        <p:nvSpPr>
          <p:cNvPr id="10" name="Rektangel 9"/>
          <p:cNvSpPr/>
          <p:nvPr/>
        </p:nvSpPr>
        <p:spPr>
          <a:xfrm>
            <a:off x="678180" y="3396753"/>
            <a:ext cx="6420612" cy="17600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b-NO" dirty="0" smtClean="0">
                <a:solidFill>
                  <a:schemeClr val="accent1"/>
                </a:solidFill>
              </a:rPr>
              <a:t>Fakta om studiet: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Campus: Nettbasert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Antall studieplasser: 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accent1"/>
                </a:solidFill>
              </a:rPr>
              <a:t>Opptakskrav: GENS + </a:t>
            </a:r>
            <a:r>
              <a:rPr lang="nb-NO" dirty="0" smtClean="0">
                <a:solidFill>
                  <a:schemeClr val="accent1"/>
                </a:solidFill>
              </a:rPr>
              <a:t>R1 eller S1+S2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Karakterkrav: Nei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Poenggrenser 2015: Primær: Alle kom inn. Ordinær: 40,7.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>
              <a:solidFill>
                <a:schemeClr val="accent1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587240" y="5297908"/>
            <a:ext cx="4099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b-NO" i="1" dirty="0">
                <a:solidFill>
                  <a:prstClr val="black"/>
                </a:solidFill>
              </a:rPr>
              <a:t>Kontaktinformasjon:</a:t>
            </a:r>
            <a:br>
              <a:rPr lang="nb-NO" i="1" dirty="0">
                <a:solidFill>
                  <a:prstClr val="black"/>
                </a:solidFill>
              </a:rPr>
            </a:br>
            <a:r>
              <a:rPr lang="nb-NO" i="1" dirty="0" smtClean="0">
                <a:solidFill>
                  <a:prstClr val="black"/>
                </a:solidFill>
              </a:rPr>
              <a:t>Svend Andreas Horgen, Klosterøya, Skien.</a:t>
            </a:r>
            <a:r>
              <a:rPr lang="nb-NO" i="1" dirty="0">
                <a:solidFill>
                  <a:prstClr val="black"/>
                </a:solidFill>
              </a:rPr>
              <a:t/>
            </a:r>
            <a:br>
              <a:rPr lang="nb-NO" i="1" dirty="0">
                <a:solidFill>
                  <a:prstClr val="black"/>
                </a:solidFill>
              </a:rPr>
            </a:br>
            <a:r>
              <a:rPr lang="nb-NO" i="1" dirty="0">
                <a:hlinkClick r:id="rId2"/>
              </a:rPr>
              <a:t>svend.a.horgen@ntnu.no</a:t>
            </a:r>
            <a:r>
              <a:rPr lang="nb-NO" i="1" dirty="0" smtClean="0">
                <a:solidFill>
                  <a:prstClr val="black"/>
                </a:solidFill>
              </a:rPr>
              <a:t>, </a:t>
            </a:r>
            <a:r>
              <a:rPr lang="nb-NO" i="1" dirty="0" err="1">
                <a:solidFill>
                  <a:prstClr val="black"/>
                </a:solidFill>
              </a:rPr>
              <a:t>tlf</a:t>
            </a:r>
            <a:r>
              <a:rPr lang="nb-NO" i="1" dirty="0">
                <a:solidFill>
                  <a:prstClr val="black"/>
                </a:solidFill>
              </a:rPr>
              <a:t> 73 55 </a:t>
            </a:r>
            <a:r>
              <a:rPr lang="nb-NO" i="1" dirty="0" smtClean="0">
                <a:solidFill>
                  <a:prstClr val="black"/>
                </a:solidFill>
              </a:rPr>
              <a:t>92 69</a:t>
            </a:r>
            <a:endParaRPr lang="nb-NO" i="1" dirty="0">
              <a:solidFill>
                <a:prstClr val="black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78180" y="5851906"/>
            <a:ext cx="97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Nettside</a:t>
            </a:r>
            <a:endParaRPr lang="nb-N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 rotWithShape="1">
          <a:blip r:embed="rId2"/>
          <a:srcRect l="2462" t="16798" r="2591" b="11786"/>
          <a:stretch/>
        </p:blipFill>
        <p:spPr>
          <a:xfrm>
            <a:off x="419099" y="0"/>
            <a:ext cx="6981825" cy="6924676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7658100" y="257175"/>
            <a:ext cx="68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hlinkClick r:id="rId3"/>
              </a:rPr>
              <a:t>lenke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301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" y="571500"/>
            <a:ext cx="7858125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40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b-NO" dirty="0"/>
              <a:t>It-støttet </a:t>
            </a:r>
            <a:r>
              <a:rPr lang="nb-NO" dirty="0" smtClean="0"/>
              <a:t>bedriftsutvikling</a:t>
            </a:r>
            <a:br>
              <a:rPr lang="nb-NO" dirty="0" smtClean="0"/>
            </a:br>
            <a:r>
              <a:rPr lang="nb-NO" sz="2400" dirty="0" smtClean="0"/>
              <a:t>3-årig bachelorutdanning</a:t>
            </a:r>
            <a:endParaRPr lang="nb-NO" sz="2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323850" y="1941221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Et studium med vekt på forretningsmessig anvendelse av IT. Mye gruppe- og prosjektarbeid. Avsluttes med bacheloroppgave, som oftest med ekstern oppgavestiller.</a:t>
            </a:r>
          </a:p>
        </p:txBody>
      </p:sp>
      <p:sp>
        <p:nvSpPr>
          <p:cNvPr id="10" name="Rektangel 9"/>
          <p:cNvSpPr/>
          <p:nvPr/>
        </p:nvSpPr>
        <p:spPr>
          <a:xfrm>
            <a:off x="678180" y="3396753"/>
            <a:ext cx="6420612" cy="17600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b-NO" dirty="0" smtClean="0">
                <a:solidFill>
                  <a:schemeClr val="accent1"/>
                </a:solidFill>
              </a:rPr>
              <a:t>Fakta om studiet: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Campus: Kalvskinnet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Antall studieplasser: 55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accent1"/>
                </a:solidFill>
              </a:rPr>
              <a:t>Opptakskrav: </a:t>
            </a:r>
            <a:r>
              <a:rPr lang="nb-NO" dirty="0" smtClean="0">
                <a:solidFill>
                  <a:schemeClr val="accent1"/>
                </a:solidFill>
              </a:rPr>
              <a:t>GENS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Karakterkrav: Nei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Poenggrenser 2015: Primær: 39. Ordinær: 43,8.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>
              <a:solidFill>
                <a:schemeClr val="accent1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587240" y="5297908"/>
            <a:ext cx="4099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b-NO" i="1" dirty="0">
                <a:solidFill>
                  <a:prstClr val="black"/>
                </a:solidFill>
              </a:rPr>
              <a:t>Kontaktinformasjon:</a:t>
            </a:r>
            <a:br>
              <a:rPr lang="nb-NO" i="1" dirty="0">
                <a:solidFill>
                  <a:prstClr val="black"/>
                </a:solidFill>
              </a:rPr>
            </a:br>
            <a:r>
              <a:rPr lang="nb-NO" i="1" dirty="0" smtClean="0">
                <a:solidFill>
                  <a:prstClr val="black"/>
                </a:solidFill>
              </a:rPr>
              <a:t>Bjørn Klefstad, 3.etasje Brygghuset</a:t>
            </a:r>
            <a:br>
              <a:rPr lang="nb-NO" i="1" dirty="0" smtClean="0">
                <a:solidFill>
                  <a:prstClr val="black"/>
                </a:solidFill>
              </a:rPr>
            </a:br>
            <a:r>
              <a:rPr lang="nb-NO" i="1" dirty="0">
                <a:hlinkClick r:id="rId2"/>
              </a:rPr>
              <a:t>Bjorn.Klefstad@ntnu.no</a:t>
            </a:r>
            <a:r>
              <a:rPr lang="nb-NO" i="1" dirty="0" smtClean="0">
                <a:solidFill>
                  <a:prstClr val="black"/>
                </a:solidFill>
              </a:rPr>
              <a:t>, </a:t>
            </a:r>
            <a:r>
              <a:rPr lang="nb-NO" i="1" dirty="0" err="1">
                <a:solidFill>
                  <a:prstClr val="black"/>
                </a:solidFill>
              </a:rPr>
              <a:t>tlf</a:t>
            </a:r>
            <a:r>
              <a:rPr lang="nb-NO" i="1" dirty="0">
                <a:solidFill>
                  <a:prstClr val="black"/>
                </a:solidFill>
              </a:rPr>
              <a:t> 73 55 </a:t>
            </a:r>
            <a:r>
              <a:rPr lang="nb-NO" i="1" dirty="0" smtClean="0">
                <a:solidFill>
                  <a:prstClr val="black"/>
                </a:solidFill>
              </a:rPr>
              <a:t>95 72</a:t>
            </a:r>
            <a:endParaRPr lang="nb-NO" i="1" dirty="0">
              <a:solidFill>
                <a:prstClr val="black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78180" y="5851906"/>
            <a:ext cx="97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Nettside</a:t>
            </a:r>
            <a:endParaRPr lang="nb-N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1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Agenda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Kl</a:t>
            </a:r>
            <a:r>
              <a:rPr lang="nb-NO" dirty="0" smtClean="0"/>
              <a:t> 0900: Velkommen, ved instituttleder Monica Storvik</a:t>
            </a:r>
          </a:p>
          <a:p>
            <a:r>
              <a:rPr lang="nb-NO" dirty="0" err="1" smtClean="0"/>
              <a:t>Kl</a:t>
            </a:r>
            <a:r>
              <a:rPr lang="nb-NO" dirty="0" smtClean="0"/>
              <a:t> 0905: Kort presentasjon av deltakerne, rundt bordet</a:t>
            </a:r>
          </a:p>
          <a:p>
            <a:r>
              <a:rPr lang="nb-NO" dirty="0" err="1" smtClean="0"/>
              <a:t>Kl</a:t>
            </a:r>
            <a:r>
              <a:rPr lang="nb-NO" dirty="0" smtClean="0"/>
              <a:t> 0910: Oversikt over studietilbudet ved IIE, ved nestleder for utdanning, Geir Ove Rosvold</a:t>
            </a:r>
          </a:p>
          <a:p>
            <a:r>
              <a:rPr lang="nb-NO" dirty="0" err="1" smtClean="0"/>
              <a:t>Kl</a:t>
            </a:r>
            <a:r>
              <a:rPr lang="nb-NO" dirty="0" smtClean="0"/>
              <a:t> 0920: Presentasjon av studietilbudet ved IIE</a:t>
            </a:r>
          </a:p>
          <a:p>
            <a:r>
              <a:rPr lang="nb-NO" dirty="0" err="1" smtClean="0"/>
              <a:t>Kl</a:t>
            </a:r>
            <a:r>
              <a:rPr lang="nb-NO" dirty="0" smtClean="0"/>
              <a:t> 0950: Presentasjon fra IDI</a:t>
            </a:r>
          </a:p>
          <a:p>
            <a:r>
              <a:rPr lang="nb-NO" dirty="0" smtClean="0"/>
              <a:t>Deretter: Bachelor </a:t>
            </a:r>
            <a:r>
              <a:rPr lang="nb-NO" dirty="0" smtClean="0">
                <a:sym typeface="Wingdings" panose="05000000000000000000" pitchFamily="2" charset="2"/>
              </a:rPr>
              <a:t> 2-årig master, mulige veier for studentene</a:t>
            </a:r>
          </a:p>
          <a:p>
            <a:r>
              <a:rPr lang="nb-NO" dirty="0" smtClean="0">
                <a:sym typeface="Wingdings" panose="05000000000000000000" pitchFamily="2" charset="2"/>
              </a:rPr>
              <a:t>Eventuelt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6522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2"/>
          <a:srcRect l="2072" t="28332" r="2333" b="3050"/>
          <a:stretch/>
        </p:blipFill>
        <p:spPr>
          <a:xfrm>
            <a:off x="105958" y="384691"/>
            <a:ext cx="8427844" cy="6292334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7305675" y="266700"/>
            <a:ext cx="68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hlinkClick r:id="rId3"/>
              </a:rPr>
              <a:t>lenke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6576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b-NO" dirty="0" smtClean="0"/>
              <a:t>IKT-basert samhandling</a:t>
            </a:r>
            <a:br>
              <a:rPr lang="nb-NO" dirty="0" smtClean="0"/>
            </a:br>
            <a:r>
              <a:rPr lang="nb-NO" sz="2400" dirty="0" smtClean="0"/>
              <a:t>2-årig master</a:t>
            </a:r>
            <a:endParaRPr lang="nb-NO" sz="2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323850" y="1668531"/>
            <a:ext cx="8115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Studiet gir kunnskap om hvordan digitale systemer kan bidra til effektiv samhandling på tvers av ulike fagdisipliner. Man lærer blant annet å utnytte digital samhandlingsteknologi, legger til rette for integrert og tverrfaglig samhandling, samt hvordan man leder prosesser for innføring og utnyttelse av digitale samhandlingsløsninger.</a:t>
            </a:r>
          </a:p>
        </p:txBody>
      </p:sp>
      <p:sp>
        <p:nvSpPr>
          <p:cNvPr id="10" name="Rektangel 9"/>
          <p:cNvSpPr/>
          <p:nvPr/>
        </p:nvSpPr>
        <p:spPr>
          <a:xfrm>
            <a:off x="671321" y="3360187"/>
            <a:ext cx="7948803" cy="18785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b-NO" dirty="0" smtClean="0">
                <a:solidFill>
                  <a:schemeClr val="accent1"/>
                </a:solidFill>
              </a:rPr>
              <a:t>Fakta om studiet: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Campus: Kalvskinnet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Antall  studieplasser: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accent1"/>
                </a:solidFill>
              </a:rPr>
              <a:t>Opptakskrav: Fullført bachelorgrad med </a:t>
            </a:r>
            <a:r>
              <a:rPr lang="nb-NO" dirty="0" smtClean="0">
                <a:solidFill>
                  <a:schemeClr val="accent1"/>
                </a:solidFill>
              </a:rPr>
              <a:t>fordypning </a:t>
            </a:r>
            <a:r>
              <a:rPr lang="nb-NO" dirty="0">
                <a:solidFill>
                  <a:schemeClr val="accent1"/>
                </a:solidFill>
              </a:rPr>
              <a:t>på minimum 80 </a:t>
            </a:r>
            <a:r>
              <a:rPr lang="nb-NO" dirty="0" err="1" smtClean="0">
                <a:solidFill>
                  <a:schemeClr val="accent1"/>
                </a:solidFill>
              </a:rPr>
              <a:t>sp</a:t>
            </a:r>
            <a:r>
              <a:rPr lang="nb-NO" dirty="0" smtClean="0">
                <a:solidFill>
                  <a:schemeClr val="accent1"/>
                </a:solidFill>
              </a:rPr>
              <a:t> innen </a:t>
            </a:r>
            <a:r>
              <a:rPr lang="nb-NO" dirty="0">
                <a:solidFill>
                  <a:schemeClr val="accent1"/>
                </a:solidFill>
              </a:rPr>
              <a:t>IKT, </a:t>
            </a:r>
            <a:r>
              <a:rPr lang="nb-NO" dirty="0" smtClean="0">
                <a:solidFill>
                  <a:schemeClr val="accent1"/>
                </a:solidFill>
              </a:rPr>
              <a:t>modellering, helhetlig </a:t>
            </a:r>
            <a:r>
              <a:rPr lang="nb-NO" dirty="0">
                <a:solidFill>
                  <a:schemeClr val="accent1"/>
                </a:solidFill>
              </a:rPr>
              <a:t>systemtenkning og teknologiemner</a:t>
            </a:r>
            <a:r>
              <a:rPr lang="nb-NO" dirty="0" smtClean="0">
                <a:solidFill>
                  <a:schemeClr val="accent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Karakterkrav</a:t>
            </a:r>
            <a:r>
              <a:rPr lang="nb-NO" dirty="0">
                <a:solidFill>
                  <a:schemeClr val="accent1"/>
                </a:solidFill>
              </a:rPr>
              <a:t>: Karakteren C eller bedre fra opptaksgrunnlaget på </a:t>
            </a:r>
            <a:r>
              <a:rPr lang="nb-NO" dirty="0" smtClean="0">
                <a:solidFill>
                  <a:schemeClr val="accent1"/>
                </a:solidFill>
              </a:rPr>
              <a:t>bachelornivå.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>
              <a:solidFill>
                <a:schemeClr val="accent1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587240" y="5659858"/>
            <a:ext cx="4099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b-NO" i="1" dirty="0">
                <a:solidFill>
                  <a:prstClr val="black"/>
                </a:solidFill>
              </a:rPr>
              <a:t>Kontaktinformasjon:</a:t>
            </a:r>
            <a:br>
              <a:rPr lang="nb-NO" i="1" dirty="0">
                <a:solidFill>
                  <a:prstClr val="black"/>
                </a:solidFill>
              </a:rPr>
            </a:br>
            <a:r>
              <a:rPr lang="nb-NO" i="1" dirty="0" smtClean="0">
                <a:solidFill>
                  <a:prstClr val="black"/>
                </a:solidFill>
              </a:rPr>
              <a:t>Knut Arne Strand, 3.etasje Brygghuset</a:t>
            </a:r>
            <a:br>
              <a:rPr lang="nb-NO" i="1" dirty="0" smtClean="0">
                <a:solidFill>
                  <a:prstClr val="black"/>
                </a:solidFill>
              </a:rPr>
            </a:br>
            <a:r>
              <a:rPr lang="nb-NO" i="1" dirty="0">
                <a:hlinkClick r:id="rId2"/>
              </a:rPr>
              <a:t>knut.a.strand@ntnu.no</a:t>
            </a:r>
            <a:r>
              <a:rPr lang="nb-NO" i="1" dirty="0" smtClean="0">
                <a:solidFill>
                  <a:prstClr val="black"/>
                </a:solidFill>
              </a:rPr>
              <a:t>, </a:t>
            </a:r>
            <a:r>
              <a:rPr lang="nb-NO" i="1" dirty="0" err="1">
                <a:solidFill>
                  <a:prstClr val="black"/>
                </a:solidFill>
              </a:rPr>
              <a:t>tlf</a:t>
            </a:r>
            <a:r>
              <a:rPr lang="nb-NO" i="1" dirty="0">
                <a:solidFill>
                  <a:prstClr val="black"/>
                </a:solidFill>
              </a:rPr>
              <a:t> </a:t>
            </a:r>
            <a:r>
              <a:rPr lang="nb-NO" i="1" dirty="0"/>
              <a:t>93 24 10 39</a:t>
            </a:r>
            <a:endParaRPr lang="nb-NO" i="1" dirty="0">
              <a:solidFill>
                <a:prstClr val="black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78180" y="5851906"/>
            <a:ext cx="97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Nettside</a:t>
            </a:r>
            <a:endParaRPr lang="nb-N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4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2"/>
          <a:srcRect l="1814" t="36500" r="3238" b="5667"/>
          <a:stretch/>
        </p:blipFill>
        <p:spPr>
          <a:xfrm>
            <a:off x="104775" y="2200275"/>
            <a:ext cx="8692068" cy="4114800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7600950" y="1971675"/>
            <a:ext cx="68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hlinkClick r:id="rId3"/>
              </a:rPr>
              <a:t>lenke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225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7126" y="2505216"/>
            <a:ext cx="7772400" cy="901094"/>
          </a:xfrm>
        </p:spPr>
        <p:txBody>
          <a:bodyPr/>
          <a:lstStyle/>
          <a:p>
            <a:r>
              <a:rPr lang="nb-NO" dirty="0" smtClean="0"/>
              <a:t>Studieprogram IT Gløshaugen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517126" y="3168794"/>
            <a:ext cx="7772400" cy="1752600"/>
          </a:xfrm>
        </p:spPr>
        <p:txBody>
          <a:bodyPr>
            <a:normAutofit fontScale="70000" lnSpcReduction="20000"/>
          </a:bodyPr>
          <a:lstStyle/>
          <a:p>
            <a:r>
              <a:rPr lang="nb-NO" sz="2400" dirty="0" smtClean="0"/>
              <a:t>3-årig bachelor informatikk</a:t>
            </a:r>
          </a:p>
          <a:p>
            <a:r>
              <a:rPr lang="nb-NO" dirty="0" smtClean="0"/>
              <a:t>2-årig master informatikk</a:t>
            </a:r>
          </a:p>
          <a:p>
            <a:r>
              <a:rPr lang="nb-NO" sz="2400" dirty="0" smtClean="0"/>
              <a:t>5-årig master datateknologi</a:t>
            </a:r>
          </a:p>
          <a:p>
            <a:r>
              <a:rPr lang="nb-NO" dirty="0" smtClean="0"/>
              <a:t>2-årig master datateknologi</a:t>
            </a:r>
          </a:p>
          <a:p>
            <a:r>
              <a:rPr lang="nb-NO" sz="2400" dirty="0" smtClean="0"/>
              <a:t>(Information systems)</a:t>
            </a:r>
          </a:p>
          <a:p>
            <a:r>
              <a:rPr lang="nb-NO" dirty="0" smtClean="0"/>
              <a:t>(</a:t>
            </a:r>
            <a:r>
              <a:rPr lang="nb-NO" dirty="0" err="1" smtClean="0"/>
              <a:t>PhD</a:t>
            </a:r>
            <a:r>
              <a:rPr lang="nb-NO" dirty="0" smtClean="0"/>
              <a:t>)</a:t>
            </a:r>
            <a:endParaRPr lang="nb-NO" sz="2400" dirty="0"/>
          </a:p>
        </p:txBody>
      </p:sp>
      <p:grpSp>
        <p:nvGrpSpPr>
          <p:cNvPr id="6" name="Gruppe 5"/>
          <p:cNvGrpSpPr/>
          <p:nvPr/>
        </p:nvGrpSpPr>
        <p:grpSpPr>
          <a:xfrm>
            <a:off x="6517094" y="359678"/>
            <a:ext cx="2155389" cy="1751325"/>
            <a:chOff x="6429510" y="337780"/>
            <a:chExt cx="2155389" cy="1751325"/>
          </a:xfrm>
        </p:grpSpPr>
        <p:sp>
          <p:nvSpPr>
            <p:cNvPr id="5" name="Ellipse 4"/>
            <p:cNvSpPr/>
            <p:nvPr/>
          </p:nvSpPr>
          <p:spPr>
            <a:xfrm>
              <a:off x="7596009" y="337780"/>
              <a:ext cx="988890" cy="988890"/>
            </a:xfrm>
            <a:prstGeom prst="ellipse">
              <a:avLst/>
            </a:prstGeom>
            <a:solidFill>
              <a:srgbClr val="0D3475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2" name="Ellipse 11"/>
            <p:cNvSpPr/>
            <p:nvPr/>
          </p:nvSpPr>
          <p:spPr>
            <a:xfrm>
              <a:off x="6815720" y="641606"/>
              <a:ext cx="475240" cy="475240"/>
            </a:xfrm>
            <a:prstGeom prst="ellipse">
              <a:avLst/>
            </a:prstGeom>
            <a:solidFill>
              <a:srgbClr val="0D347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4" name="Ellipse 13"/>
            <p:cNvSpPr/>
            <p:nvPr/>
          </p:nvSpPr>
          <p:spPr>
            <a:xfrm>
              <a:off x="6995176" y="1326670"/>
              <a:ext cx="762435" cy="762435"/>
            </a:xfrm>
            <a:prstGeom prst="ellipse">
              <a:avLst/>
            </a:prstGeom>
            <a:solidFill>
              <a:srgbClr val="BBAC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5" name="Ellipse 14"/>
            <p:cNvSpPr/>
            <p:nvPr/>
          </p:nvSpPr>
          <p:spPr>
            <a:xfrm>
              <a:off x="6429510" y="1339986"/>
              <a:ext cx="218266" cy="218266"/>
            </a:xfrm>
            <a:prstGeom prst="ellipse">
              <a:avLst/>
            </a:prstGeom>
            <a:solidFill>
              <a:srgbClr val="BBAC76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pic>
        <p:nvPicPr>
          <p:cNvPr id="16" name="Bilde 15" descr="ny_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01" y="603260"/>
            <a:ext cx="3139440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9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28650" y="512165"/>
            <a:ext cx="7886700" cy="644861"/>
          </a:xfrm>
        </p:spPr>
        <p:txBody>
          <a:bodyPr/>
          <a:lstStyle/>
          <a:p>
            <a:r>
              <a:rPr lang="nb-NO" b="1" dirty="0" smtClean="0"/>
              <a:t>Opptakskrav </a:t>
            </a:r>
            <a:endParaRPr lang="nb-NO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28650" y="1482054"/>
            <a:ext cx="7886700" cy="4880326"/>
          </a:xfrm>
        </p:spPr>
        <p:txBody>
          <a:bodyPr>
            <a:normAutofit fontScale="70000" lnSpcReduction="20000"/>
          </a:bodyPr>
          <a:lstStyle/>
          <a:p>
            <a:r>
              <a:rPr lang="nb-NO" dirty="0" smtClean="0"/>
              <a:t>3-årig bachelorprogram i informatikk: </a:t>
            </a:r>
          </a:p>
          <a:p>
            <a:pPr marL="0" indent="0">
              <a:buNone/>
            </a:pPr>
            <a:r>
              <a:rPr lang="nb-NO" sz="1200" dirty="0"/>
              <a:t>	</a:t>
            </a:r>
            <a:r>
              <a:rPr lang="nb-NO" sz="1725" dirty="0">
                <a:solidFill>
                  <a:srgbClr val="FF0000"/>
                </a:solidFill>
              </a:rPr>
              <a:t>Generell studiekompetanse + r1</a:t>
            </a:r>
            <a:r>
              <a:rPr lang="nb-NO" sz="1725" dirty="0"/>
              <a:t/>
            </a:r>
            <a:br>
              <a:rPr lang="nb-NO" sz="1725" dirty="0"/>
            </a:br>
            <a:r>
              <a:rPr lang="nb-NO" sz="1725" dirty="0"/>
              <a:t>	Antall plasser 2016: 140</a:t>
            </a:r>
            <a:br>
              <a:rPr lang="nb-NO" sz="1725" dirty="0"/>
            </a:br>
            <a:r>
              <a:rPr lang="nb-NO" sz="1725" dirty="0"/>
              <a:t>	Antall primærsøkere 2015: 338</a:t>
            </a:r>
            <a:br>
              <a:rPr lang="nb-NO" sz="1725" dirty="0"/>
            </a:br>
            <a:r>
              <a:rPr lang="nb-NO" sz="1725" dirty="0"/>
              <a:t>	Opptaksgrense 2015: 68,8 / </a:t>
            </a:r>
            <a:r>
              <a:rPr lang="nb-NO" sz="1725" dirty="0" smtClean="0"/>
              <a:t>47,7</a:t>
            </a:r>
            <a:br>
              <a:rPr lang="nb-NO" sz="1725" dirty="0" smtClean="0"/>
            </a:br>
            <a:endParaRPr lang="nb-NO" sz="1725" dirty="0"/>
          </a:p>
          <a:p>
            <a:pPr lvl="0"/>
            <a:r>
              <a:rPr lang="nb-NO" dirty="0" smtClean="0"/>
              <a:t>2-årig masterprogram </a:t>
            </a:r>
            <a:r>
              <a:rPr lang="nb-NO" dirty="0"/>
              <a:t>i </a:t>
            </a:r>
            <a:r>
              <a:rPr lang="nb-NO" dirty="0" smtClean="0"/>
              <a:t>informatikk </a:t>
            </a:r>
            <a:r>
              <a:rPr lang="nb-NO" dirty="0" smtClean="0">
                <a:solidFill>
                  <a:schemeClr val="bg1">
                    <a:lumMod val="65000"/>
                  </a:schemeClr>
                </a:solidFill>
              </a:rPr>
              <a:t>(4 retninger: programvaresystemer, databaser og søk, kunstig intelligens, interaksjonsdesign, spill og læringsteknologi):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	</a:t>
            </a:r>
            <a:r>
              <a:rPr lang="nb-NO" sz="1575" dirty="0">
                <a:solidFill>
                  <a:srgbClr val="FF0000"/>
                </a:solidFill>
              </a:rPr>
              <a:t>Bachelor i IT: </a:t>
            </a:r>
            <a:r>
              <a:rPr lang="nb-NO" sz="1575" dirty="0" smtClean="0">
                <a:solidFill>
                  <a:srgbClr val="FF0000"/>
                </a:solidFill>
              </a:rPr>
              <a:t>80 </a:t>
            </a:r>
            <a:r>
              <a:rPr lang="nb-NO" sz="1575" dirty="0" err="1">
                <a:solidFill>
                  <a:srgbClr val="FF0000"/>
                </a:solidFill>
              </a:rPr>
              <a:t>sp</a:t>
            </a:r>
            <a:r>
              <a:rPr lang="nb-NO" sz="1575" dirty="0" smtClean="0">
                <a:solidFill>
                  <a:srgbClr val="FF0000"/>
                </a:solidFill>
              </a:rPr>
              <a:t>. IT + c-snitt</a:t>
            </a:r>
            <a:r>
              <a:rPr lang="nb-NO" sz="1575" dirty="0"/>
              <a:t/>
            </a:r>
            <a:br>
              <a:rPr lang="nb-NO" sz="1575" dirty="0"/>
            </a:br>
            <a:r>
              <a:rPr lang="nb-NO" sz="1575" dirty="0"/>
              <a:t>	Antall plasser 2016: 60</a:t>
            </a:r>
            <a:br>
              <a:rPr lang="nb-NO" sz="1575" dirty="0"/>
            </a:br>
            <a:r>
              <a:rPr lang="nb-NO" sz="1575" dirty="0"/>
              <a:t>	Antall søkere 2015: </a:t>
            </a:r>
            <a:r>
              <a:rPr lang="nb-NO" sz="1500" dirty="0"/>
              <a:t>Databaser og søk 126, Kunstig intelligens 135, Programvaresystemer 152, </a:t>
            </a:r>
            <a:r>
              <a:rPr lang="nb-NO" sz="1500" dirty="0" smtClean="0"/>
              <a:t>				  Spillteknologi 78, Algoritmer </a:t>
            </a:r>
            <a:r>
              <a:rPr lang="nb-NO" sz="1500" dirty="0"/>
              <a:t>og datamaskiner 98</a:t>
            </a:r>
          </a:p>
          <a:p>
            <a:pPr marL="0" indent="0">
              <a:buNone/>
            </a:pPr>
            <a:r>
              <a:rPr lang="nb-NO" sz="1575" dirty="0"/>
              <a:t>	Opptaksgrense 2015: 4,5 / </a:t>
            </a:r>
            <a:r>
              <a:rPr lang="nb-NO" sz="1575" dirty="0" smtClean="0"/>
              <a:t>2,5</a:t>
            </a:r>
            <a:br>
              <a:rPr lang="nb-NO" sz="1575" dirty="0" smtClean="0"/>
            </a:br>
            <a:endParaRPr lang="nb-NO" sz="1575" dirty="0"/>
          </a:p>
          <a:p>
            <a:r>
              <a:rPr lang="nb-NO" dirty="0"/>
              <a:t>5</a:t>
            </a:r>
            <a:r>
              <a:rPr lang="nb-NO" dirty="0" smtClean="0"/>
              <a:t>-årig </a:t>
            </a:r>
            <a:r>
              <a:rPr lang="nb-NO" dirty="0"/>
              <a:t>masterprogram i </a:t>
            </a:r>
            <a:r>
              <a:rPr lang="nb-NO" dirty="0" smtClean="0"/>
              <a:t>datateknologi:</a:t>
            </a:r>
          </a:p>
          <a:p>
            <a:pPr marL="0" indent="0">
              <a:buNone/>
            </a:pPr>
            <a:r>
              <a:rPr lang="nb-NO" sz="1200" dirty="0"/>
              <a:t>	</a:t>
            </a:r>
            <a:r>
              <a:rPr lang="nb-NO" sz="1575" dirty="0">
                <a:solidFill>
                  <a:srgbClr val="FF0000"/>
                </a:solidFill>
              </a:rPr>
              <a:t>Generell studiekompetanse +</a:t>
            </a:r>
            <a:r>
              <a:rPr lang="nb-NO" sz="1575" dirty="0" smtClean="0">
                <a:solidFill>
                  <a:srgbClr val="FF0000"/>
                </a:solidFill>
              </a:rPr>
              <a:t> r1, r2 (kar. 4) og fy1</a:t>
            </a:r>
            <a:r>
              <a:rPr lang="nb-NO" sz="1575" dirty="0"/>
              <a:t/>
            </a:r>
            <a:br>
              <a:rPr lang="nb-NO" sz="1575" dirty="0"/>
            </a:br>
            <a:r>
              <a:rPr lang="nb-NO" sz="1575" dirty="0"/>
              <a:t>	Antall plasser 2016: 130</a:t>
            </a:r>
            <a:br>
              <a:rPr lang="nb-NO" sz="1575" dirty="0"/>
            </a:br>
            <a:r>
              <a:rPr lang="nb-NO" sz="1575" dirty="0"/>
              <a:t>	Antall 1. </a:t>
            </a:r>
            <a:r>
              <a:rPr lang="nb-NO" sz="1575" dirty="0" err="1"/>
              <a:t>pri.søkere</a:t>
            </a:r>
            <a:r>
              <a:rPr lang="nb-NO" sz="1575" dirty="0"/>
              <a:t> 2015: 336</a:t>
            </a:r>
            <a:br>
              <a:rPr lang="nb-NO" sz="1575" dirty="0"/>
            </a:br>
            <a:r>
              <a:rPr lang="nb-NO" sz="1575" dirty="0"/>
              <a:t>	Opptaksgrense 2015</a:t>
            </a:r>
            <a:r>
              <a:rPr lang="nb-NO" sz="1575" dirty="0" smtClean="0"/>
              <a:t>: 69,5 / 55,2</a:t>
            </a:r>
            <a:br>
              <a:rPr lang="nb-NO" sz="1575" dirty="0" smtClean="0"/>
            </a:br>
            <a:endParaRPr lang="nb-NO" sz="1575" dirty="0"/>
          </a:p>
          <a:p>
            <a:r>
              <a:rPr lang="nb-NO" dirty="0" smtClean="0"/>
              <a:t>2-årig </a:t>
            </a:r>
            <a:r>
              <a:rPr lang="nb-NO" dirty="0"/>
              <a:t>masterprogram i datateknologi:</a:t>
            </a:r>
          </a:p>
          <a:p>
            <a:pPr marL="0" indent="0">
              <a:buNone/>
            </a:pPr>
            <a:r>
              <a:rPr lang="nb-NO" sz="1200" dirty="0"/>
              <a:t>	</a:t>
            </a:r>
            <a:r>
              <a:rPr lang="nb-NO" sz="1575" dirty="0">
                <a:solidFill>
                  <a:srgbClr val="FF0000"/>
                </a:solidFill>
              </a:rPr>
              <a:t>Bachelor i IT inkludert 30 </a:t>
            </a:r>
            <a:r>
              <a:rPr lang="nb-NO" sz="1575" dirty="0" err="1">
                <a:solidFill>
                  <a:srgbClr val="FF0000"/>
                </a:solidFill>
              </a:rPr>
              <a:t>sp</a:t>
            </a:r>
            <a:r>
              <a:rPr lang="nb-NO" sz="1575" dirty="0">
                <a:solidFill>
                  <a:srgbClr val="FF0000"/>
                </a:solidFill>
              </a:rPr>
              <a:t>. </a:t>
            </a:r>
            <a:r>
              <a:rPr lang="nb-NO" sz="1575" dirty="0" smtClean="0">
                <a:solidFill>
                  <a:srgbClr val="FF0000"/>
                </a:solidFill>
              </a:rPr>
              <a:t>matematikk/statistikk + c-snitt</a:t>
            </a:r>
            <a:r>
              <a:rPr lang="nb-NO" sz="1575" dirty="0">
                <a:solidFill>
                  <a:srgbClr val="FF0000"/>
                </a:solidFill>
              </a:rPr>
              <a:t/>
            </a:r>
            <a:br>
              <a:rPr lang="nb-NO" sz="1575" dirty="0">
                <a:solidFill>
                  <a:srgbClr val="FF0000"/>
                </a:solidFill>
              </a:rPr>
            </a:br>
            <a:r>
              <a:rPr lang="nb-NO" sz="1575" dirty="0"/>
              <a:t>	Antall plasser 2016: 20</a:t>
            </a:r>
            <a:br>
              <a:rPr lang="nb-NO" sz="1575" dirty="0"/>
            </a:br>
            <a:r>
              <a:rPr lang="nb-NO" sz="1575" dirty="0"/>
              <a:t>	Antall </a:t>
            </a:r>
            <a:r>
              <a:rPr lang="nb-NO" sz="1575" dirty="0" smtClean="0"/>
              <a:t>søkere </a:t>
            </a:r>
            <a:r>
              <a:rPr lang="nb-NO" sz="1575" dirty="0"/>
              <a:t>2015: </a:t>
            </a:r>
            <a:br>
              <a:rPr lang="nb-NO" sz="1575" dirty="0"/>
            </a:br>
            <a:r>
              <a:rPr lang="nb-NO" sz="1575" dirty="0"/>
              <a:t>	Opptaksgrense 2015: 4,8 / 3</a:t>
            </a:r>
            <a:r>
              <a:rPr lang="nb-NO" dirty="0" smtClean="0"/>
              <a:t/>
            </a:r>
            <a:br>
              <a:rPr lang="nb-NO" dirty="0" smtClean="0"/>
            </a:b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32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 4"/>
          <p:cNvGraphicFramePr>
            <a:graphicFrameLocks noGrp="1"/>
          </p:cNvGraphicFramePr>
          <p:nvPr>
            <p:extLst/>
          </p:nvPr>
        </p:nvGraphicFramePr>
        <p:xfrm>
          <a:off x="2585675" y="3170265"/>
          <a:ext cx="1718534" cy="241616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18534">
                  <a:extLst>
                    <a:ext uri="{9D8B030D-6E8A-4147-A177-3AD203B41FA5}">
                      <a16:colId xmlns="" xmlns:a16="http://schemas.microsoft.com/office/drawing/2014/main" val="2201352007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r>
                        <a:rPr lang="nb-NO" sz="1400" dirty="0" smtClean="0"/>
                        <a:t>Prosjekt og masteroppgave</a:t>
                      </a:r>
                      <a:endParaRPr lang="nb-NO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10387059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nb-NO" sz="1400" dirty="0" smtClean="0"/>
                        <a:t>Valg av hovedprofil: 8</a:t>
                      </a:r>
                      <a:br>
                        <a:rPr lang="nb-NO" sz="1400" dirty="0" smtClean="0"/>
                      </a:br>
                      <a:r>
                        <a:rPr lang="nb-NO" sz="1400" dirty="0" smtClean="0"/>
                        <a:t>hovedprofilemner</a:t>
                      </a:r>
                      <a:endParaRPr lang="nb-NO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1457430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nb-NO" sz="1400" dirty="0" smtClean="0"/>
                        <a:t>Valg av </a:t>
                      </a:r>
                      <a:r>
                        <a:rPr lang="nb-NO" sz="1400" dirty="0" err="1" smtClean="0"/>
                        <a:t>studieretn</a:t>
                      </a:r>
                      <a:r>
                        <a:rPr lang="nb-NO" sz="1400" dirty="0" smtClean="0"/>
                        <a:t>.: 4</a:t>
                      </a:r>
                    </a:p>
                    <a:p>
                      <a:r>
                        <a:rPr lang="nb-NO" sz="1400" dirty="0" smtClean="0"/>
                        <a:t>Valgbare dataemner</a:t>
                      </a:r>
                      <a:endParaRPr lang="nb-NO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6279395"/>
                  </a:ext>
                </a:extLst>
              </a:tr>
              <a:tr h="930268">
                <a:tc>
                  <a:txBody>
                    <a:bodyPr/>
                    <a:lstStyle/>
                    <a:p>
                      <a:r>
                        <a:rPr lang="nb-NO" sz="1400" dirty="0" smtClean="0"/>
                        <a:t>Obligatoriske emner</a:t>
                      </a:r>
                    </a:p>
                    <a:p>
                      <a:endParaRPr lang="nb-NO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24045080"/>
                  </a:ext>
                </a:extLst>
              </a:tr>
            </a:tbl>
          </a:graphicData>
        </a:graphic>
      </p:graphicFrame>
      <p:graphicFrame>
        <p:nvGraphicFramePr>
          <p:cNvPr id="6" name="Tabell 5"/>
          <p:cNvGraphicFramePr>
            <a:graphicFrameLocks noGrp="1"/>
          </p:cNvGraphicFramePr>
          <p:nvPr>
            <p:extLst/>
          </p:nvPr>
        </p:nvGraphicFramePr>
        <p:xfrm>
          <a:off x="6088634" y="4041635"/>
          <a:ext cx="1718534" cy="158621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18534">
                  <a:extLst>
                    <a:ext uri="{9D8B030D-6E8A-4147-A177-3AD203B41FA5}">
                      <a16:colId xmlns="" xmlns:a16="http://schemas.microsoft.com/office/drawing/2014/main" val="2201352007"/>
                    </a:ext>
                  </a:extLst>
                </a:gridCol>
              </a:tblGrid>
              <a:tr h="1586216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nb-NO" sz="1400" dirty="0" smtClean="0"/>
                        <a:t>Obligatoriske emner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nb-NO" sz="1400" dirty="0" smtClean="0"/>
                        <a:t>Valgfrie emner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nb-NO" sz="1400" dirty="0" smtClean="0"/>
                        <a:t>Bacheloroppgave</a:t>
                      </a:r>
                      <a:endParaRPr lang="nb-NO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6279395"/>
                  </a:ext>
                </a:extLst>
              </a:tr>
            </a:tbl>
          </a:graphicData>
        </a:graphic>
      </p:graphicFrame>
      <p:graphicFrame>
        <p:nvGraphicFramePr>
          <p:cNvPr id="7" name="Tabell 6"/>
          <p:cNvGraphicFramePr>
            <a:graphicFrameLocks noGrp="1"/>
          </p:cNvGraphicFramePr>
          <p:nvPr>
            <p:extLst/>
          </p:nvPr>
        </p:nvGraphicFramePr>
        <p:xfrm>
          <a:off x="6088235" y="2646466"/>
          <a:ext cx="1718534" cy="91484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18534">
                  <a:extLst>
                    <a:ext uri="{9D8B030D-6E8A-4147-A177-3AD203B41FA5}">
                      <a16:colId xmlns="" xmlns:a16="http://schemas.microsoft.com/office/drawing/2014/main" val="2201352007"/>
                    </a:ext>
                  </a:extLst>
                </a:gridCol>
              </a:tblGrid>
              <a:tr h="419549">
                <a:tc>
                  <a:txBody>
                    <a:bodyPr/>
                    <a:lstStyle/>
                    <a:p>
                      <a:r>
                        <a:rPr lang="nb-NO" sz="1400" dirty="0" smtClean="0"/>
                        <a:t>Masteroppgave</a:t>
                      </a:r>
                      <a:endParaRPr lang="nb-NO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627939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r>
                        <a:rPr lang="nb-NO" sz="1400" dirty="0" smtClean="0"/>
                        <a:t>4 studieretninger</a:t>
                      </a:r>
                    </a:p>
                    <a:p>
                      <a:r>
                        <a:rPr lang="nb-NO" sz="1400" dirty="0" smtClean="0"/>
                        <a:t>Studieretningsemner</a:t>
                      </a:r>
                      <a:endParaRPr lang="nb-NO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8671099"/>
                  </a:ext>
                </a:extLst>
              </a:tr>
            </a:tbl>
          </a:graphicData>
        </a:graphic>
      </p:graphicFrame>
      <p:sp>
        <p:nvSpPr>
          <p:cNvPr id="16" name="Rektangel 15"/>
          <p:cNvSpPr/>
          <p:nvPr/>
        </p:nvSpPr>
        <p:spPr>
          <a:xfrm>
            <a:off x="655256" y="3162200"/>
            <a:ext cx="855234" cy="911710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 dirty="0"/>
          </a:p>
          <a:p>
            <a:pPr algn="ctr"/>
            <a:r>
              <a:rPr lang="nb-NO" sz="1350" dirty="0">
                <a:solidFill>
                  <a:schemeClr val="tx1"/>
                </a:solidFill>
              </a:rPr>
              <a:t>2-årig master  datatek-</a:t>
            </a:r>
            <a:r>
              <a:rPr lang="nb-NO" sz="1350" dirty="0" err="1">
                <a:solidFill>
                  <a:schemeClr val="tx1"/>
                </a:solidFill>
              </a:rPr>
              <a:t>nologi</a:t>
            </a:r>
            <a:endParaRPr lang="nb-NO" sz="1350" dirty="0">
              <a:solidFill>
                <a:schemeClr val="tx1"/>
              </a:solidFill>
            </a:endParaRPr>
          </a:p>
          <a:p>
            <a:pPr algn="ctr"/>
            <a:endParaRPr lang="nb-NO" sz="1350" dirty="0"/>
          </a:p>
        </p:txBody>
      </p:sp>
      <p:sp>
        <p:nvSpPr>
          <p:cNvPr id="17" name="Rektangel 16"/>
          <p:cNvSpPr/>
          <p:nvPr/>
        </p:nvSpPr>
        <p:spPr>
          <a:xfrm>
            <a:off x="1615742" y="3162200"/>
            <a:ext cx="855234" cy="2370448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 dirty="0"/>
          </a:p>
          <a:p>
            <a:pPr algn="ctr"/>
            <a:r>
              <a:rPr lang="nb-NO" sz="1350" dirty="0">
                <a:solidFill>
                  <a:schemeClr val="tx1"/>
                </a:solidFill>
              </a:rPr>
              <a:t>5-årig master  datatek-</a:t>
            </a:r>
          </a:p>
          <a:p>
            <a:pPr algn="ctr"/>
            <a:r>
              <a:rPr lang="nb-NO" sz="1350" dirty="0" err="1">
                <a:solidFill>
                  <a:schemeClr val="tx1"/>
                </a:solidFill>
              </a:rPr>
              <a:t>nologi</a:t>
            </a:r>
            <a:endParaRPr lang="nb-NO" sz="1350" dirty="0">
              <a:solidFill>
                <a:schemeClr val="tx1"/>
              </a:solidFill>
            </a:endParaRPr>
          </a:p>
          <a:p>
            <a:pPr algn="ctr"/>
            <a:endParaRPr lang="nb-NO" sz="1350" dirty="0"/>
          </a:p>
        </p:txBody>
      </p:sp>
      <p:sp>
        <p:nvSpPr>
          <p:cNvPr id="18" name="Rektangel 17"/>
          <p:cNvSpPr/>
          <p:nvPr/>
        </p:nvSpPr>
        <p:spPr>
          <a:xfrm>
            <a:off x="7921468" y="2645828"/>
            <a:ext cx="855234" cy="900246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 dirty="0"/>
          </a:p>
          <a:p>
            <a:pPr algn="ctr"/>
            <a:r>
              <a:rPr lang="nb-NO" sz="1350" dirty="0">
                <a:solidFill>
                  <a:schemeClr val="tx1"/>
                </a:solidFill>
              </a:rPr>
              <a:t>2-årig master  informa-tikk</a:t>
            </a:r>
          </a:p>
          <a:p>
            <a:pPr algn="ctr"/>
            <a:endParaRPr lang="nb-NO" sz="1350" dirty="0"/>
          </a:p>
        </p:txBody>
      </p:sp>
      <p:sp>
        <p:nvSpPr>
          <p:cNvPr id="19" name="Rektangel 18"/>
          <p:cNvSpPr/>
          <p:nvPr/>
        </p:nvSpPr>
        <p:spPr>
          <a:xfrm>
            <a:off x="7921468" y="4033546"/>
            <a:ext cx="855234" cy="1594305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 dirty="0"/>
          </a:p>
          <a:p>
            <a:pPr algn="ctr"/>
            <a:r>
              <a:rPr lang="nb-NO" sz="1350" dirty="0">
                <a:solidFill>
                  <a:schemeClr val="tx1"/>
                </a:solidFill>
              </a:rPr>
              <a:t>3-årig bachelor  informa-tikk</a:t>
            </a:r>
          </a:p>
          <a:p>
            <a:pPr algn="ctr"/>
            <a:endParaRPr lang="nb-NO" sz="1350" dirty="0"/>
          </a:p>
        </p:txBody>
      </p:sp>
      <p:sp>
        <p:nvSpPr>
          <p:cNvPr id="20" name="Pil ned 19"/>
          <p:cNvSpPr/>
          <p:nvPr/>
        </p:nvSpPr>
        <p:spPr>
          <a:xfrm rot="5400000">
            <a:off x="4950875" y="3436960"/>
            <a:ext cx="477371" cy="13393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21" name="Pil ned 20"/>
          <p:cNvSpPr/>
          <p:nvPr/>
        </p:nvSpPr>
        <p:spPr>
          <a:xfrm rot="9271830">
            <a:off x="5349811" y="2169014"/>
            <a:ext cx="470048" cy="18234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24" name="TekstSylinder 23"/>
          <p:cNvSpPr txBox="1"/>
          <p:nvPr/>
        </p:nvSpPr>
        <p:spPr>
          <a:xfrm>
            <a:off x="518524" y="5933911"/>
            <a:ext cx="28497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50" b="1" dirty="0"/>
              <a:t>NB! Ikke tilrettelagt for fjernstudier</a:t>
            </a:r>
            <a:r>
              <a:rPr lang="nb-NO" sz="1350" dirty="0"/>
              <a:t>.</a:t>
            </a:r>
          </a:p>
        </p:txBody>
      </p:sp>
      <p:sp>
        <p:nvSpPr>
          <p:cNvPr id="25" name="Pil ned 24"/>
          <p:cNvSpPr/>
          <p:nvPr/>
        </p:nvSpPr>
        <p:spPr>
          <a:xfrm rot="10800000">
            <a:off x="6364335" y="3570557"/>
            <a:ext cx="1213022" cy="3975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26" name="TekstSylinder 25"/>
          <p:cNvSpPr txBox="1"/>
          <p:nvPr/>
        </p:nvSpPr>
        <p:spPr>
          <a:xfrm>
            <a:off x="4794217" y="3968123"/>
            <a:ext cx="10650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50" dirty="0">
                <a:solidFill>
                  <a:schemeClr val="bg1"/>
                </a:solidFill>
              </a:rPr>
              <a:t>Opptakskrav</a:t>
            </a:r>
          </a:p>
        </p:txBody>
      </p:sp>
      <p:sp>
        <p:nvSpPr>
          <p:cNvPr id="27" name="TekstSylinder 26"/>
          <p:cNvSpPr txBox="1"/>
          <p:nvPr/>
        </p:nvSpPr>
        <p:spPr>
          <a:xfrm>
            <a:off x="6662407" y="3580618"/>
            <a:ext cx="783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>
                <a:solidFill>
                  <a:schemeClr val="bg1"/>
                </a:solidFill>
              </a:rPr>
              <a:t>Opptaks-krav</a:t>
            </a:r>
          </a:p>
        </p:txBody>
      </p:sp>
      <p:sp>
        <p:nvSpPr>
          <p:cNvPr id="43" name="Pil ned 42"/>
          <p:cNvSpPr/>
          <p:nvPr/>
        </p:nvSpPr>
        <p:spPr>
          <a:xfrm rot="13107545">
            <a:off x="4107753" y="2092909"/>
            <a:ext cx="465508" cy="10973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45" name="Sol 44"/>
          <p:cNvSpPr/>
          <p:nvPr/>
        </p:nvSpPr>
        <p:spPr>
          <a:xfrm>
            <a:off x="4234475" y="753583"/>
            <a:ext cx="1532965" cy="1487884"/>
          </a:xfrm>
          <a:prstGeom prst="su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42" name="TekstSylinder 41"/>
          <p:cNvSpPr txBox="1"/>
          <p:nvPr/>
        </p:nvSpPr>
        <p:spPr>
          <a:xfrm>
            <a:off x="4700478" y="1312859"/>
            <a:ext cx="750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>
                <a:solidFill>
                  <a:schemeClr val="bg1"/>
                </a:solidFill>
              </a:rPr>
              <a:t>Jobb</a:t>
            </a:r>
          </a:p>
        </p:txBody>
      </p:sp>
      <p:sp>
        <p:nvSpPr>
          <p:cNvPr id="44" name="Pil ned 43"/>
          <p:cNvSpPr/>
          <p:nvPr/>
        </p:nvSpPr>
        <p:spPr>
          <a:xfrm rot="8356057">
            <a:off x="5643112" y="2015050"/>
            <a:ext cx="470048" cy="6127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46" name="Pil ned 45"/>
          <p:cNvSpPr/>
          <p:nvPr/>
        </p:nvSpPr>
        <p:spPr>
          <a:xfrm rot="10800000">
            <a:off x="3145942" y="2607797"/>
            <a:ext cx="465508" cy="479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47" name="Pil ned 46"/>
          <p:cNvSpPr/>
          <p:nvPr/>
        </p:nvSpPr>
        <p:spPr>
          <a:xfrm rot="10800000">
            <a:off x="6662407" y="2080523"/>
            <a:ext cx="465508" cy="4794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48" name="TekstSylinder 47"/>
          <p:cNvSpPr txBox="1"/>
          <p:nvPr/>
        </p:nvSpPr>
        <p:spPr>
          <a:xfrm>
            <a:off x="3145941" y="2279199"/>
            <a:ext cx="5802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50" b="1" dirty="0" err="1"/>
              <a:t>PhD</a:t>
            </a:r>
            <a:endParaRPr lang="nb-NO" sz="1350" b="1" dirty="0"/>
          </a:p>
        </p:txBody>
      </p:sp>
      <p:sp>
        <p:nvSpPr>
          <p:cNvPr id="49" name="TekstSylinder 48"/>
          <p:cNvSpPr txBox="1"/>
          <p:nvPr/>
        </p:nvSpPr>
        <p:spPr>
          <a:xfrm>
            <a:off x="6662407" y="1760261"/>
            <a:ext cx="5178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350" b="1" dirty="0" err="1"/>
              <a:t>PhD</a:t>
            </a:r>
            <a:endParaRPr lang="nb-NO" sz="1350" b="1" dirty="0"/>
          </a:p>
        </p:txBody>
      </p:sp>
      <p:sp>
        <p:nvSpPr>
          <p:cNvPr id="23" name="Pil ned 22"/>
          <p:cNvSpPr/>
          <p:nvPr/>
        </p:nvSpPr>
        <p:spPr>
          <a:xfrm rot="14041074">
            <a:off x="3706287" y="1531104"/>
            <a:ext cx="465508" cy="905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  <p:sp>
        <p:nvSpPr>
          <p:cNvPr id="28" name="Pil ned 27"/>
          <p:cNvSpPr/>
          <p:nvPr/>
        </p:nvSpPr>
        <p:spPr>
          <a:xfrm rot="6880483">
            <a:off x="6043192" y="1148009"/>
            <a:ext cx="465508" cy="905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350"/>
          </a:p>
        </p:txBody>
      </p:sp>
    </p:spTree>
    <p:extLst>
      <p:ext uri="{BB962C8B-B14F-4D97-AF65-F5344CB8AC3E}">
        <p14:creationId xmlns:p14="http://schemas.microsoft.com/office/powerpoint/2010/main" val="390736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Bachelor </a:t>
            </a:r>
            <a:r>
              <a:rPr lang="nb-NO" dirty="0" smtClean="0">
                <a:sym typeface="Wingdings" panose="05000000000000000000" pitchFamily="2" charset="2"/>
              </a:rPr>
              <a:t> 2-årig Master</a:t>
            </a:r>
            <a:endParaRPr lang="nb-NO" dirty="0"/>
          </a:p>
        </p:txBody>
      </p:sp>
      <p:graphicFrame>
        <p:nvGraphicFramePr>
          <p:cNvPr id="5" name="Tabel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00791"/>
              </p:ext>
            </p:extLst>
          </p:nvPr>
        </p:nvGraphicFramePr>
        <p:xfrm>
          <a:off x="624841" y="1417638"/>
          <a:ext cx="7185657" cy="345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6461"/>
                <a:gridCol w="1613107"/>
                <a:gridCol w="1319814"/>
                <a:gridCol w="1319814"/>
                <a:gridCol w="1466461"/>
              </a:tblGrid>
              <a:tr h="370840">
                <a:tc>
                  <a:txBody>
                    <a:bodyPr/>
                    <a:lstStyle/>
                    <a:p>
                      <a:endParaRPr lang="nb-NO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400" b="1" dirty="0" smtClean="0"/>
                        <a:t>Master</a:t>
                      </a:r>
                      <a:br>
                        <a:rPr lang="nb-NO" sz="1400" b="1" dirty="0" smtClean="0"/>
                      </a:br>
                      <a:r>
                        <a:rPr lang="nb-NO" sz="1400" b="1" dirty="0" smtClean="0"/>
                        <a:t>Datateknologi</a:t>
                      </a:r>
                      <a:br>
                        <a:rPr lang="nb-NO" sz="1400" b="1" dirty="0" smtClean="0"/>
                      </a:br>
                      <a:r>
                        <a:rPr lang="nb-NO" sz="1400" b="1" dirty="0" smtClean="0"/>
                        <a:t>(</a:t>
                      </a:r>
                      <a:r>
                        <a:rPr lang="nb-NO" sz="1400" b="1" dirty="0" err="1" smtClean="0"/>
                        <a:t>siv.ing</a:t>
                      </a:r>
                      <a:r>
                        <a:rPr lang="nb-NO" sz="1400" b="1" dirty="0" smtClean="0"/>
                        <a:t>.)</a:t>
                      </a:r>
                      <a:endParaRPr lang="nb-NO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400" b="1" dirty="0" smtClean="0"/>
                        <a:t>Master</a:t>
                      </a:r>
                      <a:br>
                        <a:rPr lang="nb-NO" sz="1400" b="1" dirty="0" smtClean="0"/>
                      </a:br>
                      <a:r>
                        <a:rPr lang="nb-NO" sz="1400" b="1" dirty="0" smtClean="0"/>
                        <a:t>IKT-basert samhandling</a:t>
                      </a:r>
                      <a:endParaRPr lang="nb-NO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400" b="1" dirty="0" smtClean="0"/>
                        <a:t>Master</a:t>
                      </a:r>
                      <a:br>
                        <a:rPr lang="nb-NO" sz="1400" b="1" dirty="0" smtClean="0"/>
                      </a:br>
                      <a:r>
                        <a:rPr lang="nb-NO" sz="1400" b="1" dirty="0" smtClean="0"/>
                        <a:t>Informatikk</a:t>
                      </a:r>
                      <a:endParaRPr lang="nb-NO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 b="1" dirty="0" smtClean="0">
                          <a:solidFill>
                            <a:schemeClr val="bg1"/>
                          </a:solidFill>
                        </a:rPr>
                        <a:t>Dataingeniør</a:t>
                      </a:r>
                      <a:endParaRPr lang="nb-NO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b-NO" sz="1400" b="0" dirty="0" smtClean="0"/>
                        <a:t>Valgfag TDAT3024 Matematikk og fysikk, 10 </a:t>
                      </a:r>
                      <a:r>
                        <a:rPr lang="nb-NO" sz="1400" b="0" dirty="0" err="1" smtClean="0"/>
                        <a:t>sp</a:t>
                      </a:r>
                      <a:endParaRPr lang="nb-NO" sz="14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 b="1" dirty="0" smtClean="0">
                          <a:solidFill>
                            <a:schemeClr val="bg1"/>
                          </a:solidFill>
                        </a:rPr>
                        <a:t>Informatikk</a:t>
                      </a:r>
                      <a:endParaRPr lang="nb-NO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b-NO" sz="1400" b="0" dirty="0" smtClean="0"/>
                        <a:t>Valgfag …</a:t>
                      </a:r>
                      <a:endParaRPr lang="nb-NO" sz="1400" b="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 b="1" dirty="0" smtClean="0">
                          <a:solidFill>
                            <a:schemeClr val="bg1"/>
                          </a:solidFill>
                        </a:rPr>
                        <a:t>Informatikk, drift</a:t>
                      </a:r>
                      <a:endParaRPr lang="nb-NO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 b="1" dirty="0" smtClean="0">
                          <a:solidFill>
                            <a:schemeClr val="bg1"/>
                          </a:solidFill>
                        </a:rPr>
                        <a:t>Informatikk, informasjons-behandling</a:t>
                      </a:r>
                      <a:endParaRPr lang="nb-NO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sz="1400" b="1" dirty="0" smtClean="0">
                          <a:solidFill>
                            <a:schemeClr val="bg1"/>
                          </a:solidFill>
                        </a:rPr>
                        <a:t>IT-støttet bedriftsutvikling</a:t>
                      </a:r>
                      <a:endParaRPr lang="nb-NO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sz="1400" b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28650" y="524481"/>
            <a:ext cx="7886700" cy="1357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nn-NO" sz="2400" dirty="0"/>
              <a:t>Institutt for Informatikk og </a:t>
            </a:r>
            <a:r>
              <a:rPr lang="nn-NO" sz="2400" dirty="0" err="1" smtClean="0"/>
              <a:t>eLæring</a:t>
            </a:r>
            <a:r>
              <a:rPr lang="nn-NO" sz="2400" dirty="0" smtClean="0"/>
              <a:t/>
            </a:r>
            <a:br>
              <a:rPr lang="nn-NO" sz="2400" dirty="0" smtClean="0"/>
            </a:br>
            <a:r>
              <a:rPr lang="nb-NO" dirty="0" smtClean="0"/>
              <a:t>Nøkkeltall – ansatte og økonomi</a:t>
            </a:r>
            <a:endParaRPr lang="nb-NO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8650" y="2282082"/>
            <a:ext cx="8122886" cy="3104470"/>
          </a:xfrm>
        </p:spPr>
        <p:txBody>
          <a:bodyPr/>
          <a:lstStyle/>
          <a:p>
            <a:r>
              <a:rPr lang="nb-NO" dirty="0" smtClean="0"/>
              <a:t>35 vitenskapelig tilsatte, 60 % førstekompetanse</a:t>
            </a:r>
          </a:p>
          <a:p>
            <a:r>
              <a:rPr lang="nb-NO" dirty="0" smtClean="0"/>
              <a:t>3 stipendiatstillinger</a:t>
            </a:r>
          </a:p>
          <a:p>
            <a:r>
              <a:rPr lang="nb-NO" dirty="0" smtClean="0"/>
              <a:t>5 teknisk tilsatte, 5 administrativt tilsatte</a:t>
            </a:r>
          </a:p>
          <a:p>
            <a:endParaRPr lang="nb-NO" dirty="0"/>
          </a:p>
          <a:p>
            <a:r>
              <a:rPr lang="nb-NO" dirty="0" smtClean="0"/>
              <a:t>Budsjett </a:t>
            </a:r>
            <a:r>
              <a:rPr lang="nb-NO" dirty="0" err="1" smtClean="0"/>
              <a:t>ca</a:t>
            </a:r>
            <a:r>
              <a:rPr lang="nb-NO" dirty="0" smtClean="0"/>
              <a:t> 34 MNOK</a:t>
            </a:r>
          </a:p>
          <a:p>
            <a:r>
              <a:rPr lang="nb-NO" dirty="0" smtClean="0"/>
              <a:t>Ekstern finansiering FoU, kursvirksomhet og oppdrag </a:t>
            </a:r>
            <a:r>
              <a:rPr lang="nb-NO" dirty="0" err="1" smtClean="0"/>
              <a:t>ca</a:t>
            </a:r>
            <a:r>
              <a:rPr lang="nb-NO" dirty="0" smtClean="0"/>
              <a:t> 4 MNOK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13256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28650" y="350745"/>
            <a:ext cx="7886700" cy="1357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nn-NO" sz="2400" dirty="0"/>
              <a:t>Institutt for Informatikk og </a:t>
            </a:r>
            <a:r>
              <a:rPr lang="nn-NO" sz="2400" dirty="0" err="1"/>
              <a:t>eLæring</a:t>
            </a:r>
            <a:r>
              <a:rPr lang="nn-NO" sz="2400" dirty="0"/>
              <a:t/>
            </a:r>
            <a:br>
              <a:rPr lang="nn-NO" sz="2400" dirty="0"/>
            </a:br>
            <a:r>
              <a:rPr lang="nb-NO" dirty="0" smtClean="0"/>
              <a:t>Nøkkeltall studenter</a:t>
            </a:r>
            <a:endParaRPr lang="nb-NO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28650" y="2108346"/>
            <a:ext cx="8098610" cy="3104470"/>
          </a:xfrm>
        </p:spPr>
        <p:txBody>
          <a:bodyPr/>
          <a:lstStyle/>
          <a:p>
            <a:r>
              <a:rPr lang="nb-NO" dirty="0" smtClean="0"/>
              <a:t>Antall studenter i KD-finansierte program </a:t>
            </a:r>
            <a:r>
              <a:rPr lang="nb-NO" dirty="0" err="1" smtClean="0"/>
              <a:t>ca</a:t>
            </a:r>
            <a:r>
              <a:rPr lang="nb-NO" dirty="0" smtClean="0"/>
              <a:t> 600</a:t>
            </a:r>
          </a:p>
          <a:p>
            <a:pPr lvl="1"/>
            <a:r>
              <a:rPr lang="nb-NO" dirty="0" smtClean="0"/>
              <a:t>campus: 500</a:t>
            </a:r>
          </a:p>
          <a:p>
            <a:pPr lvl="1"/>
            <a:r>
              <a:rPr lang="nb-NO" dirty="0"/>
              <a:t>n</a:t>
            </a:r>
            <a:r>
              <a:rPr lang="nb-NO" dirty="0" smtClean="0"/>
              <a:t>ett: 100 </a:t>
            </a:r>
          </a:p>
          <a:p>
            <a:r>
              <a:rPr lang="nb-NO" dirty="0" smtClean="0"/>
              <a:t>Antall studenter i eksternt finansierte kurs</a:t>
            </a:r>
          </a:p>
          <a:p>
            <a:pPr lvl="1"/>
            <a:r>
              <a:rPr lang="nb-NO" dirty="0" smtClean="0"/>
              <a:t>400 kurspåmeldinger pr semester a 5 SP tilsvarer </a:t>
            </a:r>
            <a:r>
              <a:rPr lang="nb-NO" dirty="0" err="1" smtClean="0"/>
              <a:t>ca</a:t>
            </a:r>
            <a:r>
              <a:rPr lang="nb-NO" dirty="0" smtClean="0"/>
              <a:t> 70 fulltidsstudenter</a:t>
            </a:r>
          </a:p>
          <a:p>
            <a:r>
              <a:rPr lang="nb-NO" dirty="0" smtClean="0"/>
              <a:t>Deltakere i MOOC «IKT i læring», </a:t>
            </a:r>
            <a:r>
              <a:rPr lang="nb-NO" dirty="0" err="1" smtClean="0"/>
              <a:t>ultrafleksibelt</a:t>
            </a:r>
            <a:r>
              <a:rPr lang="nb-NO" dirty="0" smtClean="0"/>
              <a:t> (15 SP)</a:t>
            </a:r>
          </a:p>
          <a:p>
            <a:pPr lvl="1"/>
            <a:r>
              <a:rPr lang="nb-NO" dirty="0" smtClean="0"/>
              <a:t>1250 deltakere, 106 eksamener a 5 SP på første halvår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6603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910108" y="408700"/>
            <a:ext cx="7299960" cy="1357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nn-NO" sz="2600" dirty="0"/>
              <a:t>Institutt for Informatikk og </a:t>
            </a:r>
            <a:r>
              <a:rPr lang="nn-NO" sz="2600" dirty="0" err="1"/>
              <a:t>eLæring</a:t>
            </a:r>
            <a:r>
              <a:rPr lang="nn-NO" sz="2600" dirty="0"/>
              <a:t/>
            </a:r>
            <a:br>
              <a:rPr lang="nn-NO" sz="2600" dirty="0"/>
            </a:br>
            <a:r>
              <a:rPr lang="nb-NO" dirty="0" smtClean="0"/>
              <a:t>Interfaces to </a:t>
            </a:r>
            <a:r>
              <a:rPr lang="nb-NO" dirty="0" err="1" smtClean="0"/>
              <a:t>other</a:t>
            </a:r>
            <a:r>
              <a:rPr lang="nb-NO" dirty="0" smtClean="0"/>
              <a:t> </a:t>
            </a:r>
            <a:r>
              <a:rPr lang="nb-NO" dirty="0" err="1" smtClean="0"/>
              <a:t>main</a:t>
            </a:r>
            <a:r>
              <a:rPr lang="nb-NO" dirty="0" smtClean="0"/>
              <a:t> areas</a:t>
            </a:r>
            <a:endParaRPr lang="nb-NO" dirty="0"/>
          </a:p>
        </p:txBody>
      </p:sp>
      <p:grpSp>
        <p:nvGrpSpPr>
          <p:cNvPr id="20" name="Gruppe 19"/>
          <p:cNvGrpSpPr/>
          <p:nvPr/>
        </p:nvGrpSpPr>
        <p:grpSpPr>
          <a:xfrm>
            <a:off x="1557264" y="4235491"/>
            <a:ext cx="2836792" cy="1687227"/>
            <a:chOff x="1290564" y="3932402"/>
            <a:chExt cx="3022781" cy="2074733"/>
          </a:xfrm>
        </p:grpSpPr>
        <p:sp>
          <p:nvSpPr>
            <p:cNvPr id="21" name="Avrundet rektangel 10"/>
            <p:cNvSpPr/>
            <p:nvPr/>
          </p:nvSpPr>
          <p:spPr>
            <a:xfrm>
              <a:off x="1290564" y="3932402"/>
              <a:ext cx="3022781" cy="2074733"/>
            </a:xfrm>
            <a:prstGeom prst="roundRect">
              <a:avLst/>
            </a:prstGeom>
            <a:solidFill>
              <a:srgbClr val="009FE0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TekstSylinder 14"/>
            <p:cNvSpPr txBox="1"/>
            <p:nvPr/>
          </p:nvSpPr>
          <p:spPr>
            <a:xfrm>
              <a:off x="1374319" y="5119295"/>
              <a:ext cx="1410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Health</a:t>
              </a:r>
              <a:r>
                <a:rPr kumimoji="0" lang="nb-NO" sz="16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 and Healthcare</a:t>
              </a:r>
              <a:endParaRPr kumimoji="0" lang="nb-NO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23" name="Gruppe 29"/>
          <p:cNvGrpSpPr/>
          <p:nvPr/>
        </p:nvGrpSpPr>
        <p:grpSpPr>
          <a:xfrm>
            <a:off x="25178" y="2125377"/>
            <a:ext cx="4369563" cy="1666471"/>
            <a:chOff x="0" y="1594177"/>
            <a:chExt cx="4377770" cy="2323716"/>
          </a:xfrm>
        </p:grpSpPr>
        <p:grpSp>
          <p:nvGrpSpPr>
            <p:cNvPr id="24" name="Gruppe 17"/>
            <p:cNvGrpSpPr/>
            <p:nvPr/>
          </p:nvGrpSpPr>
          <p:grpSpPr>
            <a:xfrm>
              <a:off x="1513303" y="1594177"/>
              <a:ext cx="2864467" cy="2323716"/>
              <a:chOff x="1391698" y="1594177"/>
              <a:chExt cx="2864467" cy="2323716"/>
            </a:xfrm>
          </p:grpSpPr>
          <p:sp>
            <p:nvSpPr>
              <p:cNvPr id="26" name="Avrundet rektangel 7"/>
              <p:cNvSpPr/>
              <p:nvPr/>
            </p:nvSpPr>
            <p:spPr>
              <a:xfrm>
                <a:off x="1391698" y="1594177"/>
                <a:ext cx="2864467" cy="2323716"/>
              </a:xfrm>
              <a:prstGeom prst="roundRect">
                <a:avLst/>
              </a:prstGeom>
              <a:gradFill rotWithShape="1">
                <a:gsLst>
                  <a:gs pos="0">
                    <a:srgbClr val="6AB251">
                      <a:shade val="51000"/>
                      <a:satMod val="130000"/>
                    </a:srgbClr>
                  </a:gs>
                  <a:gs pos="80000">
                    <a:srgbClr val="6AB251">
                      <a:shade val="93000"/>
                      <a:satMod val="130000"/>
                    </a:srgbClr>
                  </a:gs>
                  <a:gs pos="100000">
                    <a:srgbClr val="6AB251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b-N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7" name="TekstSylinder 11"/>
              <p:cNvSpPr txBox="1"/>
              <p:nvPr/>
            </p:nvSpPr>
            <p:spPr>
              <a:xfrm>
                <a:off x="1495600" y="1791965"/>
                <a:ext cx="1102086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nb-NO" sz="1600" kern="0" dirty="0" smtClean="0">
                    <a:solidFill>
                      <a:prstClr val="black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rPr>
                  <a:t>Technology</a:t>
                </a:r>
                <a:endParaRPr kumimoji="0" lang="nb-N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25" name="TekstSylinder 24"/>
            <p:cNvSpPr txBox="1"/>
            <p:nvPr/>
          </p:nvSpPr>
          <p:spPr>
            <a:xfrm>
              <a:off x="0" y="1848727"/>
              <a:ext cx="1638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28" name="Gruppe 18"/>
          <p:cNvGrpSpPr/>
          <p:nvPr/>
        </p:nvGrpSpPr>
        <p:grpSpPr>
          <a:xfrm>
            <a:off x="4988958" y="2125377"/>
            <a:ext cx="2604835" cy="1673550"/>
            <a:chOff x="4230922" y="2084332"/>
            <a:chExt cx="2864467" cy="2323716"/>
          </a:xfrm>
        </p:grpSpPr>
        <p:sp>
          <p:nvSpPr>
            <p:cNvPr id="29" name="Avrundet rektangel 8"/>
            <p:cNvSpPr/>
            <p:nvPr/>
          </p:nvSpPr>
          <p:spPr>
            <a:xfrm>
              <a:off x="4230922" y="2084332"/>
              <a:ext cx="2864467" cy="2323716"/>
            </a:xfrm>
            <a:prstGeom prst="roundRect">
              <a:avLst/>
            </a:prstGeom>
            <a:solidFill>
              <a:srgbClr val="F0AB00">
                <a:lumMod val="60000"/>
                <a:lumOff val="4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TekstSylinder 13"/>
            <p:cNvSpPr txBox="1"/>
            <p:nvPr/>
          </p:nvSpPr>
          <p:spPr>
            <a:xfrm>
              <a:off x="5677279" y="2281283"/>
              <a:ext cx="1384151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Learning,</a:t>
              </a:r>
              <a:r>
                <a:rPr kumimoji="0" lang="nb-NO" sz="16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 </a:t>
              </a:r>
              <a:r>
                <a:rPr lang="nb-NO" sz="1600" kern="0" dirty="0" err="1">
                  <a:solidFill>
                    <a:prstClr val="black"/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M</a:t>
              </a:r>
              <a:r>
                <a:rPr kumimoji="0" lang="nb-NO" sz="1600" b="0" i="0" u="none" strike="noStrike" kern="0" cap="none" spc="0" normalizeH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ethods</a:t>
              </a:r>
              <a:r>
                <a:rPr kumimoji="0" lang="nb-NO" sz="1600" b="0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 and Technology</a:t>
              </a:r>
              <a:endParaRPr kumimoji="0" lang="nb-NO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31" name="Gruppe 19"/>
          <p:cNvGrpSpPr/>
          <p:nvPr/>
        </p:nvGrpSpPr>
        <p:grpSpPr>
          <a:xfrm>
            <a:off x="4988959" y="4236504"/>
            <a:ext cx="2817662" cy="1636677"/>
            <a:chOff x="4250198" y="3911963"/>
            <a:chExt cx="3096946" cy="2323716"/>
          </a:xfrm>
        </p:grpSpPr>
        <p:sp>
          <p:nvSpPr>
            <p:cNvPr id="32" name="Avrundet rektangel 9"/>
            <p:cNvSpPr/>
            <p:nvPr/>
          </p:nvSpPr>
          <p:spPr>
            <a:xfrm>
              <a:off x="4250198" y="3911963"/>
              <a:ext cx="2864467" cy="2323716"/>
            </a:xfrm>
            <a:prstGeom prst="roundRect">
              <a:avLst/>
            </a:prstGeom>
            <a:solidFill>
              <a:srgbClr val="F79646">
                <a:lumMod val="75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TekstSylinder 12"/>
            <p:cNvSpPr txBox="1"/>
            <p:nvPr/>
          </p:nvSpPr>
          <p:spPr>
            <a:xfrm>
              <a:off x="5101951" y="4926675"/>
              <a:ext cx="22451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Cooperative </a:t>
              </a:r>
              <a:r>
                <a:rPr kumimoji="0" lang="nb-NO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Work</a:t>
              </a:r>
              <a:r>
                <a:rPr kumimoji="0" lang="nb-N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      </a:t>
              </a:r>
              <a:r>
                <a:rPr kumimoji="0" lang="nb-NO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Economics</a:t>
              </a:r>
              <a:r>
                <a:rPr kumimoji="0" lang="nb-NO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MS PGothic" panose="020B0600070205080204" pitchFamily="34" charset="-128"/>
                </a:rPr>
                <a:t> Administration</a:t>
              </a:r>
            </a:p>
          </p:txBody>
        </p:sp>
      </p:grpSp>
      <p:sp>
        <p:nvSpPr>
          <p:cNvPr id="34" name="Ellipse 6"/>
          <p:cNvSpPr/>
          <p:nvPr/>
        </p:nvSpPr>
        <p:spPr>
          <a:xfrm>
            <a:off x="3157746" y="2566466"/>
            <a:ext cx="2804684" cy="2725411"/>
          </a:xfrm>
          <a:prstGeom prst="ellipse">
            <a:avLst/>
          </a:prstGeom>
          <a:gradFill rotWithShape="1">
            <a:gsLst>
              <a:gs pos="0">
                <a:srgbClr val="009FE0">
                  <a:shade val="51000"/>
                  <a:satMod val="130000"/>
                  <a:alpha val="44000"/>
                </a:srgbClr>
              </a:gs>
              <a:gs pos="80000">
                <a:srgbClr val="009FE0">
                  <a:shade val="93000"/>
                  <a:satMod val="130000"/>
                </a:srgbClr>
              </a:gs>
              <a:gs pos="100000">
                <a:srgbClr val="009FE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009FE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Informatics</a:t>
            </a:r>
          </a:p>
        </p:txBody>
      </p:sp>
      <p:sp>
        <p:nvSpPr>
          <p:cNvPr id="35" name="Oval 35"/>
          <p:cNvSpPr/>
          <p:nvPr/>
        </p:nvSpPr>
        <p:spPr>
          <a:xfrm>
            <a:off x="2189361" y="3448644"/>
            <a:ext cx="1715160" cy="1091919"/>
          </a:xfrm>
          <a:prstGeom prst="ellipse">
            <a:avLst/>
          </a:prstGeom>
          <a:solidFill>
            <a:srgbClr val="6AB251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Welfare</a:t>
            </a:r>
            <a:r>
              <a:rPr kumimoji="0" lang="nb-NO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nb-NO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</a:t>
            </a:r>
            <a:endParaRPr kumimoji="0" lang="nb-NO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Oval 36"/>
          <p:cNvSpPr/>
          <p:nvPr/>
        </p:nvSpPr>
        <p:spPr>
          <a:xfrm>
            <a:off x="3459852" y="4807589"/>
            <a:ext cx="2001941" cy="1077987"/>
          </a:xfrm>
          <a:prstGeom prst="ellipse">
            <a:avLst/>
          </a:prstGeom>
          <a:solidFill>
            <a:srgbClr val="F79646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Collaboration in Healthcare</a:t>
            </a:r>
          </a:p>
        </p:txBody>
      </p:sp>
    </p:spTree>
    <p:extLst>
      <p:ext uri="{BB962C8B-B14F-4D97-AF65-F5344CB8AC3E}">
        <p14:creationId xmlns:p14="http://schemas.microsoft.com/office/powerpoint/2010/main" val="325821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n-NO" sz="2700" dirty="0"/>
              <a:t>Institutt for Informatikk og </a:t>
            </a:r>
            <a:r>
              <a:rPr lang="nn-NO" sz="2700" dirty="0" err="1"/>
              <a:t>eLæring</a:t>
            </a:r>
            <a:r>
              <a:rPr lang="nn-NO" sz="2700" dirty="0"/>
              <a:t/>
            </a:r>
            <a:br>
              <a:rPr lang="nn-NO" sz="2700" dirty="0"/>
            </a:br>
            <a:r>
              <a:rPr lang="nb-NO" dirty="0" smtClean="0"/>
              <a:t>Fokusområder for utdanning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dirty="0" smtClean="0"/>
              <a:t>Informatikk-studier</a:t>
            </a:r>
          </a:p>
          <a:p>
            <a:pPr marL="457200" lvl="1" indent="0">
              <a:buNone/>
            </a:pPr>
            <a:r>
              <a:rPr lang="nb-NO" dirty="0" smtClean="0"/>
              <a:t>Campusstudier: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 smtClean="0"/>
              <a:t>3 bachelorstudier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 smtClean="0"/>
              <a:t>1 master</a:t>
            </a:r>
          </a:p>
          <a:p>
            <a:endParaRPr lang="nb-NO" dirty="0" smtClean="0"/>
          </a:p>
          <a:p>
            <a:r>
              <a:rPr lang="nb-NO" dirty="0" err="1" smtClean="0"/>
              <a:t>eLæring</a:t>
            </a:r>
            <a:endParaRPr lang="nb-NO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/>
              <a:t>1 Bachelorstudium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/>
              <a:t>Kurs: IT-fag (itfag.no)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/>
              <a:t>MOOC</a:t>
            </a:r>
          </a:p>
          <a:p>
            <a:endParaRPr lang="nb-NO" dirty="0" smtClean="0"/>
          </a:p>
          <a:p>
            <a:r>
              <a:rPr lang="nb-NO" dirty="0" smtClean="0"/>
              <a:t>Samhandling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/>
              <a:t>IKT-basert samhandling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/>
              <a:t>CCD</a:t>
            </a:r>
          </a:p>
          <a:p>
            <a:pPr marL="457200" lvl="1" indent="0">
              <a:buNone/>
            </a:pPr>
            <a:r>
              <a:rPr lang="nb-NO" dirty="0" smtClean="0"/>
              <a:t>	</a:t>
            </a:r>
            <a:endParaRPr lang="nb-NO" dirty="0"/>
          </a:p>
        </p:txBody>
      </p:sp>
      <p:sp>
        <p:nvSpPr>
          <p:cNvPr id="4" name="Pil mot venstre og høyre 5"/>
          <p:cNvSpPr>
            <a:spLocks noChangeArrowheads="1"/>
          </p:cNvSpPr>
          <p:nvPr/>
        </p:nvSpPr>
        <p:spPr bwMode="auto">
          <a:xfrm>
            <a:off x="5669280" y="2310593"/>
            <a:ext cx="2540800" cy="168468"/>
          </a:xfrm>
          <a:prstGeom prst="leftRightArrow">
            <a:avLst>
              <a:gd name="adj1" fmla="val 50000"/>
              <a:gd name="adj2" fmla="val 50089"/>
            </a:avLst>
          </a:prstGeom>
          <a:gradFill rotWithShape="1">
            <a:gsLst>
              <a:gs pos="0">
                <a:srgbClr val="00ABFF"/>
              </a:gs>
              <a:gs pos="20000">
                <a:srgbClr val="00A7F9"/>
              </a:gs>
              <a:gs pos="100000">
                <a:srgbClr val="007FBF"/>
              </a:gs>
            </a:gsLst>
            <a:lin ang="5400000"/>
          </a:gradFill>
          <a:ln w="9525">
            <a:solidFill>
              <a:srgbClr val="009EE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nb-NO" sz="1350">
              <a:solidFill>
                <a:schemeClr val="lt1"/>
              </a:solidFill>
            </a:endParaRPr>
          </a:p>
        </p:txBody>
      </p:sp>
      <p:sp>
        <p:nvSpPr>
          <p:cNvPr id="5" name="TekstSylinder 13"/>
          <p:cNvSpPr txBox="1">
            <a:spLocks noChangeArrowheads="1"/>
          </p:cNvSpPr>
          <p:nvPr/>
        </p:nvSpPr>
        <p:spPr bwMode="auto">
          <a:xfrm>
            <a:off x="4886069" y="1490110"/>
            <a:ext cx="169373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800" dirty="0">
                <a:solidFill>
                  <a:schemeClr val="accent1"/>
                </a:solidFill>
              </a:rPr>
              <a:t>Konstruksjon </a:t>
            </a:r>
            <a:br>
              <a:rPr lang="nb-NO" altLang="nb-NO" sz="1800" dirty="0">
                <a:solidFill>
                  <a:schemeClr val="accent1"/>
                </a:solidFill>
              </a:rPr>
            </a:br>
            <a:r>
              <a:rPr lang="nb-NO" altLang="nb-NO" sz="1800" dirty="0">
                <a:solidFill>
                  <a:schemeClr val="accent1"/>
                </a:solidFill>
              </a:rPr>
              <a:t>av IT systemer</a:t>
            </a:r>
          </a:p>
        </p:txBody>
      </p:sp>
      <p:sp>
        <p:nvSpPr>
          <p:cNvPr id="6" name="TekstSylinder 14"/>
          <p:cNvSpPr txBox="1">
            <a:spLocks noChangeArrowheads="1"/>
          </p:cNvSpPr>
          <p:nvPr/>
        </p:nvSpPr>
        <p:spPr bwMode="auto">
          <a:xfrm>
            <a:off x="7704648" y="1426048"/>
            <a:ext cx="13003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800" dirty="0">
                <a:solidFill>
                  <a:schemeClr val="accent1"/>
                </a:solidFill>
              </a:rPr>
              <a:t>Anvendt </a:t>
            </a:r>
            <a:br>
              <a:rPr lang="nb-NO" altLang="nb-NO" sz="1800" dirty="0">
                <a:solidFill>
                  <a:schemeClr val="accent1"/>
                </a:solidFill>
              </a:rPr>
            </a:br>
            <a:r>
              <a:rPr lang="nb-NO" altLang="nb-NO" sz="1800" dirty="0">
                <a:solidFill>
                  <a:schemeClr val="accent1"/>
                </a:solidFill>
              </a:rPr>
              <a:t>informatikk</a:t>
            </a:r>
          </a:p>
        </p:txBody>
      </p:sp>
      <p:sp>
        <p:nvSpPr>
          <p:cNvPr id="8" name="Rektangel 7"/>
          <p:cNvSpPr/>
          <p:nvPr/>
        </p:nvSpPr>
        <p:spPr>
          <a:xfrm>
            <a:off x="4727448" y="4379976"/>
            <a:ext cx="4277556" cy="15727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b-NO" dirty="0" smtClean="0">
                <a:solidFill>
                  <a:schemeClr val="accent1"/>
                </a:solidFill>
              </a:rPr>
              <a:t>Totalt: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4 </a:t>
            </a:r>
            <a:r>
              <a:rPr lang="nb-NO" dirty="0" err="1" smtClean="0">
                <a:solidFill>
                  <a:schemeClr val="accent1"/>
                </a:solidFill>
              </a:rPr>
              <a:t>bachelorstudiuer</a:t>
            </a:r>
            <a:endParaRPr lang="nb-NO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1 masterstudium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&gt; 40 kurs på </a:t>
            </a:r>
            <a:r>
              <a:rPr lang="nb-NO" dirty="0" err="1" smtClean="0">
                <a:solidFill>
                  <a:schemeClr val="accent1"/>
                </a:solidFill>
              </a:rPr>
              <a:t>itfag</a:t>
            </a:r>
            <a:endParaRPr lang="nb-NO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2 MOOC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>
              <a:solidFill>
                <a:schemeClr val="accent1"/>
              </a:solidFill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4727448" y="1280160"/>
            <a:ext cx="4277556" cy="1728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705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28650" y="405609"/>
            <a:ext cx="7886700" cy="1357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nn-NO" sz="2400" dirty="0"/>
              <a:t>Institutt for Informatikk og </a:t>
            </a:r>
            <a:r>
              <a:rPr lang="nn-NO" sz="2400" dirty="0" err="1"/>
              <a:t>eLæring</a:t>
            </a:r>
            <a:r>
              <a:rPr lang="nn-NO" sz="2400" dirty="0"/>
              <a:t/>
            </a:r>
            <a:br>
              <a:rPr lang="nn-NO" sz="2400" dirty="0"/>
            </a:br>
            <a:r>
              <a:rPr lang="nb-NO" dirty="0" smtClean="0"/>
              <a:t>Studieprogram og kurs</a:t>
            </a:r>
            <a:endParaRPr lang="nb-NO" dirty="0"/>
          </a:p>
        </p:txBody>
      </p:sp>
      <p:sp>
        <p:nvSpPr>
          <p:cNvPr id="5" name="Pil mot venstre og høyre 5"/>
          <p:cNvSpPr>
            <a:spLocks noChangeArrowheads="1"/>
          </p:cNvSpPr>
          <p:nvPr/>
        </p:nvSpPr>
        <p:spPr bwMode="auto">
          <a:xfrm>
            <a:off x="1446654" y="2483287"/>
            <a:ext cx="5327818" cy="168468"/>
          </a:xfrm>
          <a:prstGeom prst="leftRightArrow">
            <a:avLst>
              <a:gd name="adj1" fmla="val 50000"/>
              <a:gd name="adj2" fmla="val 50089"/>
            </a:avLst>
          </a:prstGeom>
          <a:gradFill rotWithShape="1">
            <a:gsLst>
              <a:gs pos="0">
                <a:srgbClr val="00ABFF"/>
              </a:gs>
              <a:gs pos="20000">
                <a:srgbClr val="00A7F9"/>
              </a:gs>
              <a:gs pos="100000">
                <a:srgbClr val="007FBF"/>
              </a:gs>
            </a:gsLst>
            <a:lin ang="5400000"/>
          </a:gradFill>
          <a:ln w="9525">
            <a:solidFill>
              <a:srgbClr val="009EE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nb-NO" sz="1350">
              <a:solidFill>
                <a:schemeClr val="lt1"/>
              </a:solidFill>
            </a:endParaRPr>
          </a:p>
        </p:txBody>
      </p:sp>
      <p:sp>
        <p:nvSpPr>
          <p:cNvPr id="6" name="Avrundet rektangel 32"/>
          <p:cNvSpPr/>
          <p:nvPr/>
        </p:nvSpPr>
        <p:spPr>
          <a:xfrm>
            <a:off x="1445120" y="2874632"/>
            <a:ext cx="5327633" cy="71589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0" scaled="1"/>
            <a:tileRect/>
          </a:gra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nb-NO" sz="1350" dirty="0">
                <a:solidFill>
                  <a:schemeClr val="tx1"/>
                </a:solidFill>
              </a:rPr>
              <a:t>Master i IKT</a:t>
            </a:r>
            <a:br>
              <a:rPr lang="nb-NO" sz="1350" dirty="0">
                <a:solidFill>
                  <a:schemeClr val="tx1"/>
                </a:solidFill>
              </a:rPr>
            </a:br>
            <a:r>
              <a:rPr lang="nb-NO" sz="1350" dirty="0">
                <a:solidFill>
                  <a:schemeClr val="tx1"/>
                </a:solidFill>
              </a:rPr>
              <a:t>basert samhandling</a:t>
            </a:r>
          </a:p>
        </p:txBody>
      </p:sp>
      <p:sp>
        <p:nvSpPr>
          <p:cNvPr id="7" name="Avrundet rektangel 6"/>
          <p:cNvSpPr/>
          <p:nvPr/>
        </p:nvSpPr>
        <p:spPr>
          <a:xfrm>
            <a:off x="1446653" y="3749223"/>
            <a:ext cx="1228986" cy="79775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nb-NO" altLang="nb-NO" sz="1050" dirty="0"/>
              <a:t>Dataingeniør</a:t>
            </a:r>
          </a:p>
        </p:txBody>
      </p:sp>
      <p:sp>
        <p:nvSpPr>
          <p:cNvPr id="8" name="Avrundet rektangel 7"/>
          <p:cNvSpPr/>
          <p:nvPr/>
        </p:nvSpPr>
        <p:spPr>
          <a:xfrm>
            <a:off x="2779699" y="3750462"/>
            <a:ext cx="1228986" cy="79647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b-NO" sz="1050" dirty="0">
                <a:solidFill>
                  <a:schemeClr val="tx1"/>
                </a:solidFill>
              </a:rPr>
              <a:t>Drift av datasystemer</a:t>
            </a:r>
          </a:p>
        </p:txBody>
      </p:sp>
      <p:sp>
        <p:nvSpPr>
          <p:cNvPr id="9" name="Avrundet rektangel 8"/>
          <p:cNvSpPr/>
          <p:nvPr/>
        </p:nvSpPr>
        <p:spPr>
          <a:xfrm>
            <a:off x="4111100" y="3750462"/>
            <a:ext cx="1228986" cy="79647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b-NO" sz="1050" dirty="0">
                <a:solidFill>
                  <a:schemeClr val="tx1"/>
                </a:solidFill>
              </a:rPr>
              <a:t>Informasjons-behandling</a:t>
            </a:r>
          </a:p>
        </p:txBody>
      </p:sp>
      <p:sp>
        <p:nvSpPr>
          <p:cNvPr id="10" name="Avrundet rektangel 9"/>
          <p:cNvSpPr/>
          <p:nvPr/>
        </p:nvSpPr>
        <p:spPr>
          <a:xfrm>
            <a:off x="5442502" y="3750461"/>
            <a:ext cx="1331969" cy="79445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nb-NO" altLang="nb-NO" sz="1050" dirty="0"/>
              <a:t>IT støttet bedriftsutvikling</a:t>
            </a:r>
          </a:p>
        </p:txBody>
      </p:sp>
      <p:sp>
        <p:nvSpPr>
          <p:cNvPr id="11" name="TekstSylinder 19"/>
          <p:cNvSpPr txBox="1">
            <a:spLocks noChangeArrowheads="1"/>
          </p:cNvSpPr>
          <p:nvPr/>
        </p:nvSpPr>
        <p:spPr bwMode="auto">
          <a:xfrm>
            <a:off x="89081" y="3982754"/>
            <a:ext cx="86754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350" dirty="0"/>
              <a:t>Bachelor</a:t>
            </a:r>
          </a:p>
        </p:txBody>
      </p:sp>
      <p:sp>
        <p:nvSpPr>
          <p:cNvPr id="12" name="TekstSylinder 20"/>
          <p:cNvSpPr txBox="1">
            <a:spLocks noChangeArrowheads="1"/>
          </p:cNvSpPr>
          <p:nvPr/>
        </p:nvSpPr>
        <p:spPr bwMode="auto">
          <a:xfrm>
            <a:off x="89081" y="2991142"/>
            <a:ext cx="713657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350" dirty="0" smtClean="0"/>
              <a:t>Master</a:t>
            </a:r>
            <a:endParaRPr lang="nb-NO" altLang="nb-NO" sz="1350" dirty="0"/>
          </a:p>
        </p:txBody>
      </p:sp>
      <p:sp>
        <p:nvSpPr>
          <p:cNvPr id="13" name="TekstSylinder 31"/>
          <p:cNvSpPr txBox="1">
            <a:spLocks noChangeArrowheads="1"/>
          </p:cNvSpPr>
          <p:nvPr/>
        </p:nvSpPr>
        <p:spPr bwMode="auto">
          <a:xfrm>
            <a:off x="2051416" y="4337169"/>
            <a:ext cx="673582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75 Campus</a:t>
            </a:r>
          </a:p>
        </p:txBody>
      </p:sp>
      <p:sp>
        <p:nvSpPr>
          <p:cNvPr id="14" name="TekstSylinder 32"/>
          <p:cNvSpPr txBox="1">
            <a:spLocks noChangeArrowheads="1"/>
          </p:cNvSpPr>
          <p:nvPr/>
        </p:nvSpPr>
        <p:spPr bwMode="auto">
          <a:xfrm>
            <a:off x="3359094" y="4335984"/>
            <a:ext cx="673582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40 Campus</a:t>
            </a:r>
          </a:p>
        </p:txBody>
      </p:sp>
      <p:sp>
        <p:nvSpPr>
          <p:cNvPr id="15" name="TekstSylinder 33"/>
          <p:cNvSpPr txBox="1">
            <a:spLocks noChangeArrowheads="1"/>
          </p:cNvSpPr>
          <p:nvPr/>
        </p:nvSpPr>
        <p:spPr bwMode="auto">
          <a:xfrm>
            <a:off x="6108486" y="4331560"/>
            <a:ext cx="673582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55 Campus</a:t>
            </a:r>
          </a:p>
        </p:txBody>
      </p:sp>
      <p:sp>
        <p:nvSpPr>
          <p:cNvPr id="16" name="TekstSylinder 34"/>
          <p:cNvSpPr txBox="1">
            <a:spLocks noChangeArrowheads="1"/>
          </p:cNvSpPr>
          <p:nvPr/>
        </p:nvSpPr>
        <p:spPr bwMode="auto">
          <a:xfrm>
            <a:off x="4659089" y="4330449"/>
            <a:ext cx="760144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30 Nettbasert</a:t>
            </a:r>
          </a:p>
        </p:txBody>
      </p:sp>
      <p:sp>
        <p:nvSpPr>
          <p:cNvPr id="17" name="TekstSylinder 35"/>
          <p:cNvSpPr txBox="1">
            <a:spLocks noChangeArrowheads="1"/>
          </p:cNvSpPr>
          <p:nvPr/>
        </p:nvSpPr>
        <p:spPr bwMode="auto">
          <a:xfrm>
            <a:off x="7599100" y="4231807"/>
            <a:ext cx="70243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/>
              <a:t>500 x 2 Nett</a:t>
            </a:r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3392331" y="4888001"/>
            <a:ext cx="20104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050" dirty="0"/>
              <a:t>Bachelor = 200 </a:t>
            </a:r>
            <a:r>
              <a:rPr lang="nb-NO" altLang="nb-NO" sz="1050" dirty="0" smtClean="0"/>
              <a:t>studenter pr år</a:t>
            </a:r>
            <a:endParaRPr lang="nb-NO" altLang="nb-NO" sz="1050" dirty="0"/>
          </a:p>
        </p:txBody>
      </p:sp>
      <p:cxnSp>
        <p:nvCxnSpPr>
          <p:cNvPr id="19" name="Straight Connector 22"/>
          <p:cNvCxnSpPr/>
          <p:nvPr/>
        </p:nvCxnSpPr>
        <p:spPr>
          <a:xfrm flipV="1">
            <a:off x="1445120" y="4886798"/>
            <a:ext cx="5327633" cy="26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3"/>
          <p:cNvCxnSpPr/>
          <p:nvPr/>
        </p:nvCxnSpPr>
        <p:spPr>
          <a:xfrm>
            <a:off x="6782068" y="4791370"/>
            <a:ext cx="0" cy="184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vrundet rektangel 20"/>
          <p:cNvSpPr/>
          <p:nvPr/>
        </p:nvSpPr>
        <p:spPr>
          <a:xfrm>
            <a:off x="7112134" y="3573529"/>
            <a:ext cx="1189401" cy="651641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b-NO" sz="1350" dirty="0" err="1">
                <a:solidFill>
                  <a:schemeClr val="tx1"/>
                </a:solidFill>
              </a:rPr>
              <a:t>Itfag</a:t>
            </a:r>
            <a:endParaRPr lang="nb-NO" sz="135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b-NO" sz="135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nb-NO" sz="1350" dirty="0">
              <a:solidFill>
                <a:schemeClr val="tx1"/>
              </a:solidFill>
            </a:endParaRPr>
          </a:p>
        </p:txBody>
      </p:sp>
      <p:sp>
        <p:nvSpPr>
          <p:cNvPr id="22" name="TekstSylinder 35"/>
          <p:cNvSpPr txBox="1">
            <a:spLocks noChangeArrowheads="1"/>
          </p:cNvSpPr>
          <p:nvPr/>
        </p:nvSpPr>
        <p:spPr bwMode="auto">
          <a:xfrm>
            <a:off x="7509144" y="3771141"/>
            <a:ext cx="87716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400 x 2 Network</a:t>
            </a:r>
          </a:p>
        </p:txBody>
      </p:sp>
      <p:sp>
        <p:nvSpPr>
          <p:cNvPr id="23" name="Avrundet rektangel 12"/>
          <p:cNvSpPr/>
          <p:nvPr/>
        </p:nvSpPr>
        <p:spPr>
          <a:xfrm>
            <a:off x="7260796" y="3942934"/>
            <a:ext cx="1208375" cy="6855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nb-NO" sz="1050" dirty="0">
                <a:solidFill>
                  <a:schemeClr val="tx1"/>
                </a:solidFill>
              </a:rPr>
              <a:t>MOOC </a:t>
            </a:r>
          </a:p>
          <a:p>
            <a:pPr algn="ctr">
              <a:defRPr/>
            </a:pPr>
            <a:r>
              <a:rPr lang="nb-NO" sz="1050" dirty="0">
                <a:solidFill>
                  <a:schemeClr val="tx1"/>
                </a:solidFill>
              </a:rPr>
              <a:t>IKT i læring</a:t>
            </a:r>
          </a:p>
        </p:txBody>
      </p:sp>
      <p:sp>
        <p:nvSpPr>
          <p:cNvPr id="24" name="TekstSylinder 35"/>
          <p:cNvSpPr txBox="1">
            <a:spLocks noChangeArrowheads="1"/>
          </p:cNvSpPr>
          <p:nvPr/>
        </p:nvSpPr>
        <p:spPr bwMode="auto">
          <a:xfrm>
            <a:off x="7661318" y="4278431"/>
            <a:ext cx="86594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1200 Nettbasert</a:t>
            </a:r>
          </a:p>
        </p:txBody>
      </p:sp>
      <p:sp>
        <p:nvSpPr>
          <p:cNvPr id="25" name="Avrundet rektangel 10"/>
          <p:cNvSpPr/>
          <p:nvPr/>
        </p:nvSpPr>
        <p:spPr>
          <a:xfrm>
            <a:off x="845455" y="6128428"/>
            <a:ext cx="787377" cy="19767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b-NO" sz="900" dirty="0" smtClean="0">
                <a:solidFill>
                  <a:schemeClr val="tx1"/>
                </a:solidFill>
              </a:rPr>
              <a:t>Nettbasert</a:t>
            </a:r>
            <a:endParaRPr lang="nb-NO" sz="900" dirty="0">
              <a:solidFill>
                <a:schemeClr val="tx1"/>
              </a:solidFill>
            </a:endParaRPr>
          </a:p>
        </p:txBody>
      </p:sp>
      <p:sp>
        <p:nvSpPr>
          <p:cNvPr id="26" name="Avrundet rektangel 11"/>
          <p:cNvSpPr/>
          <p:nvPr/>
        </p:nvSpPr>
        <p:spPr>
          <a:xfrm>
            <a:off x="81895" y="6140240"/>
            <a:ext cx="763560" cy="18586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nb-NO" altLang="nb-NO" sz="900" dirty="0"/>
              <a:t>Campus</a:t>
            </a:r>
          </a:p>
        </p:txBody>
      </p:sp>
      <p:sp>
        <p:nvSpPr>
          <p:cNvPr id="27" name="Avrundet rektangel 16"/>
          <p:cNvSpPr/>
          <p:nvPr/>
        </p:nvSpPr>
        <p:spPr>
          <a:xfrm>
            <a:off x="89081" y="5945005"/>
            <a:ext cx="1543752" cy="18334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b-NO" sz="900" dirty="0">
                <a:solidFill>
                  <a:schemeClr val="tx1"/>
                </a:solidFill>
              </a:rPr>
              <a:t>Master Campus</a:t>
            </a:r>
          </a:p>
        </p:txBody>
      </p:sp>
      <p:sp>
        <p:nvSpPr>
          <p:cNvPr id="28" name="Avrundet rektangel 12"/>
          <p:cNvSpPr/>
          <p:nvPr/>
        </p:nvSpPr>
        <p:spPr>
          <a:xfrm>
            <a:off x="7377516" y="4458614"/>
            <a:ext cx="1228002" cy="76178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b-NO" sz="1050" dirty="0">
                <a:solidFill>
                  <a:schemeClr val="tx1"/>
                </a:solidFill>
              </a:rPr>
              <a:t>MOOC </a:t>
            </a:r>
          </a:p>
          <a:p>
            <a:pPr algn="ctr">
              <a:defRPr/>
            </a:pPr>
            <a:r>
              <a:rPr lang="nb-NO" sz="1050" dirty="0" err="1">
                <a:solidFill>
                  <a:schemeClr val="tx1"/>
                </a:solidFill>
              </a:rPr>
              <a:t>Entrepreneurship</a:t>
            </a:r>
            <a:r>
              <a:rPr lang="nb-NO" sz="1050" dirty="0">
                <a:solidFill>
                  <a:schemeClr val="tx1"/>
                </a:solidFill>
              </a:rPr>
              <a:t> and </a:t>
            </a:r>
            <a:r>
              <a:rPr lang="nb-NO" sz="1050" dirty="0" err="1">
                <a:solidFill>
                  <a:schemeClr val="tx1"/>
                </a:solidFill>
              </a:rPr>
              <a:t>Innovation</a:t>
            </a:r>
            <a:endParaRPr lang="nb-NO" sz="1050" dirty="0">
              <a:solidFill>
                <a:schemeClr val="tx1"/>
              </a:solidFill>
            </a:endParaRPr>
          </a:p>
        </p:txBody>
      </p:sp>
      <p:sp>
        <p:nvSpPr>
          <p:cNvPr id="29" name="TekstSylinder 35"/>
          <p:cNvSpPr txBox="1">
            <a:spLocks noChangeArrowheads="1"/>
          </p:cNvSpPr>
          <p:nvPr/>
        </p:nvSpPr>
        <p:spPr bwMode="auto">
          <a:xfrm>
            <a:off x="7730745" y="5082477"/>
            <a:ext cx="86594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1550 Nettbasert</a:t>
            </a:r>
          </a:p>
        </p:txBody>
      </p:sp>
      <p:sp>
        <p:nvSpPr>
          <p:cNvPr id="30" name="TekstSylinder 13"/>
          <p:cNvSpPr txBox="1">
            <a:spLocks noChangeArrowheads="1"/>
          </p:cNvSpPr>
          <p:nvPr/>
        </p:nvSpPr>
        <p:spPr bwMode="auto">
          <a:xfrm>
            <a:off x="295781" y="1846726"/>
            <a:ext cx="169373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800" dirty="0"/>
              <a:t>Konstruksjon </a:t>
            </a:r>
            <a:br>
              <a:rPr lang="nb-NO" altLang="nb-NO" sz="1800" dirty="0"/>
            </a:br>
            <a:r>
              <a:rPr lang="nb-NO" altLang="nb-NO" sz="1800" dirty="0"/>
              <a:t>av IT systemer</a:t>
            </a:r>
          </a:p>
        </p:txBody>
      </p:sp>
      <p:sp>
        <p:nvSpPr>
          <p:cNvPr id="31" name="TekstSylinder 14"/>
          <p:cNvSpPr txBox="1">
            <a:spLocks noChangeArrowheads="1"/>
          </p:cNvSpPr>
          <p:nvPr/>
        </p:nvSpPr>
        <p:spPr bwMode="auto">
          <a:xfrm>
            <a:off x="6406478" y="1809778"/>
            <a:ext cx="13003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b-NO" altLang="nb-NO" sz="1800" dirty="0"/>
              <a:t>Anvendt </a:t>
            </a:r>
            <a:br>
              <a:rPr lang="nb-NO" altLang="nb-NO" sz="1800" dirty="0"/>
            </a:br>
            <a:r>
              <a:rPr lang="nb-NO" altLang="nb-NO" sz="1800" dirty="0"/>
              <a:t>informatikk</a:t>
            </a:r>
          </a:p>
        </p:txBody>
      </p:sp>
      <p:sp>
        <p:nvSpPr>
          <p:cNvPr id="32" name="TekstSylinder 31"/>
          <p:cNvSpPr txBox="1"/>
          <p:nvPr/>
        </p:nvSpPr>
        <p:spPr>
          <a:xfrm>
            <a:off x="6046982" y="3375306"/>
            <a:ext cx="73786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nb-NO" altLang="nb-NO" sz="750" dirty="0"/>
              <a:t>24 studenter</a:t>
            </a:r>
          </a:p>
        </p:txBody>
      </p:sp>
      <p:cxnSp>
        <p:nvCxnSpPr>
          <p:cNvPr id="33" name="Straight Connector 23"/>
          <p:cNvCxnSpPr/>
          <p:nvPr/>
        </p:nvCxnSpPr>
        <p:spPr>
          <a:xfrm>
            <a:off x="1433025" y="4791370"/>
            <a:ext cx="0" cy="184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18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b-NO" dirty="0" smtClean="0"/>
              <a:t>Dataingeniør</a:t>
            </a:r>
            <a:br>
              <a:rPr lang="nb-NO" dirty="0" smtClean="0"/>
            </a:br>
            <a:r>
              <a:rPr lang="nb-NO" sz="2400" dirty="0" smtClean="0"/>
              <a:t>3-årig bachelorutdanning</a:t>
            </a:r>
            <a:endParaRPr lang="nb-NO" sz="2400" dirty="0"/>
          </a:p>
        </p:txBody>
      </p:sp>
      <p:sp>
        <p:nvSpPr>
          <p:cNvPr id="5" name="TekstSylinder 4"/>
          <p:cNvSpPr txBox="1"/>
          <p:nvPr/>
        </p:nvSpPr>
        <p:spPr>
          <a:xfrm>
            <a:off x="259080" y="1865737"/>
            <a:ext cx="62996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Et studium med vekt på praktisk utvikling av programvare.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Mye </a:t>
            </a:r>
            <a:r>
              <a:rPr lang="nb-NO" dirty="0"/>
              <a:t>gruppe- og prosjektarbeid. Avsluttes med bacheloroppgave,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som </a:t>
            </a:r>
            <a:r>
              <a:rPr lang="nb-NO" dirty="0"/>
              <a:t>oftest med ekstern oppgavestiller.</a:t>
            </a:r>
          </a:p>
          <a:p>
            <a:endParaRPr lang="nb-NO" dirty="0"/>
          </a:p>
        </p:txBody>
      </p:sp>
      <p:sp>
        <p:nvSpPr>
          <p:cNvPr id="10" name="Rektangel 9"/>
          <p:cNvSpPr/>
          <p:nvPr/>
        </p:nvSpPr>
        <p:spPr>
          <a:xfrm>
            <a:off x="678180" y="2937140"/>
            <a:ext cx="6420612" cy="22730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b-NO" dirty="0" smtClean="0">
                <a:solidFill>
                  <a:schemeClr val="accent1"/>
                </a:solidFill>
              </a:rPr>
              <a:t>Fakta om studiet: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Campus: Kalvskinnet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Antall studieplasser: 70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accent1"/>
                </a:solidFill>
              </a:rPr>
              <a:t>Opptakskrav: GENS + R1 + </a:t>
            </a:r>
            <a:r>
              <a:rPr lang="nb-NO" dirty="0" smtClean="0">
                <a:solidFill>
                  <a:schemeClr val="accent1"/>
                </a:solidFill>
              </a:rPr>
              <a:t>R2 + F1, eller </a:t>
            </a:r>
            <a:br>
              <a:rPr lang="nb-NO" dirty="0" smtClean="0">
                <a:solidFill>
                  <a:schemeClr val="accent1"/>
                </a:solidFill>
              </a:rPr>
            </a:br>
            <a:r>
              <a:rPr lang="nb-NO" dirty="0" smtClean="0">
                <a:solidFill>
                  <a:schemeClr val="accent1"/>
                </a:solidFill>
              </a:rPr>
              <a:t>                        GENS + realfagskurs, eller </a:t>
            </a:r>
            <a:br>
              <a:rPr lang="nb-NO" dirty="0" smtClean="0">
                <a:solidFill>
                  <a:schemeClr val="accent1"/>
                </a:solidFill>
              </a:rPr>
            </a:br>
            <a:r>
              <a:rPr lang="nb-NO" dirty="0" smtClean="0">
                <a:solidFill>
                  <a:schemeClr val="accent1"/>
                </a:solidFill>
              </a:rPr>
              <a:t>                        Forkurs for ingeniørutdanning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Karakterkrav: Nei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 smtClean="0">
                <a:solidFill>
                  <a:schemeClr val="accent1"/>
                </a:solidFill>
              </a:rPr>
              <a:t>Poenggrenser 2015: Primær 43, 2. Ordinær: 49,7.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b-NO" dirty="0">
              <a:solidFill>
                <a:schemeClr val="accent1"/>
              </a:solidFill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572000" y="5447894"/>
            <a:ext cx="4099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b-NO" i="1" dirty="0">
                <a:solidFill>
                  <a:prstClr val="black"/>
                </a:solidFill>
              </a:rPr>
              <a:t>Kontaktinformasjon:</a:t>
            </a:r>
            <a:br>
              <a:rPr lang="nb-NO" i="1" dirty="0">
                <a:solidFill>
                  <a:prstClr val="black"/>
                </a:solidFill>
              </a:rPr>
            </a:br>
            <a:r>
              <a:rPr lang="nb-NO" i="1" dirty="0">
                <a:solidFill>
                  <a:prstClr val="black"/>
                </a:solidFill>
              </a:rPr>
              <a:t>Else Lervik, 3.etasje </a:t>
            </a:r>
            <a:r>
              <a:rPr lang="nb-NO" i="1" dirty="0" smtClean="0">
                <a:solidFill>
                  <a:prstClr val="black"/>
                </a:solidFill>
              </a:rPr>
              <a:t>Brygghuset</a:t>
            </a:r>
            <a:br>
              <a:rPr lang="nb-NO" i="1" dirty="0" smtClean="0">
                <a:solidFill>
                  <a:prstClr val="black"/>
                </a:solidFill>
              </a:rPr>
            </a:br>
            <a:r>
              <a:rPr lang="nb-NO" i="1" dirty="0" smtClean="0">
                <a:solidFill>
                  <a:prstClr val="black"/>
                </a:solidFill>
                <a:hlinkClick r:id="rId2"/>
              </a:rPr>
              <a:t>else.lervik@ntnu.no</a:t>
            </a:r>
            <a:r>
              <a:rPr lang="nb-NO" i="1" dirty="0">
                <a:solidFill>
                  <a:prstClr val="black"/>
                </a:solidFill>
              </a:rPr>
              <a:t>, </a:t>
            </a:r>
            <a:r>
              <a:rPr lang="nb-NO" i="1" dirty="0" err="1">
                <a:solidFill>
                  <a:prstClr val="black"/>
                </a:solidFill>
              </a:rPr>
              <a:t>tlf</a:t>
            </a:r>
            <a:r>
              <a:rPr lang="nb-NO" i="1" dirty="0">
                <a:solidFill>
                  <a:prstClr val="black"/>
                </a:solidFill>
              </a:rPr>
              <a:t> 73 55 95 50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78180" y="5851906"/>
            <a:ext cx="97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Nettside</a:t>
            </a:r>
            <a:endParaRPr lang="nb-N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8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2"/>
          <a:srcRect l="2480" t="27914" r="4387"/>
          <a:stretch/>
        </p:blipFill>
        <p:spPr>
          <a:xfrm>
            <a:off x="200316" y="603078"/>
            <a:ext cx="8702298" cy="6234516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8153400" y="625938"/>
            <a:ext cx="68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hlinkClick r:id="rId3"/>
              </a:rPr>
              <a:t>lenke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7196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Egendefiner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2063</TotalTime>
  <Words>732</Words>
  <Application>Microsoft Office PowerPoint</Application>
  <PresentationFormat>Skjermfremvisning (4:3)</PresentationFormat>
  <Paragraphs>202</Paragraphs>
  <Slides>26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26</vt:i4>
      </vt:variant>
    </vt:vector>
  </HeadingPairs>
  <TitlesOfParts>
    <vt:vector size="31" baseType="lpstr">
      <vt:lpstr>MS PGothic</vt:lpstr>
      <vt:lpstr>Arial</vt:lpstr>
      <vt:lpstr>Calibri</vt:lpstr>
      <vt:lpstr>Wingdings</vt:lpstr>
      <vt:lpstr>Office-tema</vt:lpstr>
      <vt:lpstr>IT-studier</vt:lpstr>
      <vt:lpstr>Agenda</vt:lpstr>
      <vt:lpstr>PowerPoint-presentasjon</vt:lpstr>
      <vt:lpstr>PowerPoint-presentasjon</vt:lpstr>
      <vt:lpstr>PowerPoint-presentasjon</vt:lpstr>
      <vt:lpstr>Institutt for Informatikk og eLæring Fokusområder for utdanning</vt:lpstr>
      <vt:lpstr>PowerPoint-presentasjon</vt:lpstr>
      <vt:lpstr>Dataingeniør 3-årig bachelorutdanning</vt:lpstr>
      <vt:lpstr>PowerPoint-presentasjon</vt:lpstr>
      <vt:lpstr>Drift av datasystemer 3-årig bachelorutdanning</vt:lpstr>
      <vt:lpstr>PowerPoint-presentasjon</vt:lpstr>
      <vt:lpstr>Studieprogram 1. årstrinn</vt:lpstr>
      <vt:lpstr>Studieprogram 2. årstrinn</vt:lpstr>
      <vt:lpstr>Studieprogram 3. årstrinn</vt:lpstr>
      <vt:lpstr>  2-årig Master</vt:lpstr>
      <vt:lpstr>Informasjonsbehandling 3-årig bachelorutdanning</vt:lpstr>
      <vt:lpstr>PowerPoint-presentasjon</vt:lpstr>
      <vt:lpstr>PowerPoint-presentasjon</vt:lpstr>
      <vt:lpstr>It-støttet bedriftsutvikling 3-årig bachelorutdanning</vt:lpstr>
      <vt:lpstr>PowerPoint-presentasjon</vt:lpstr>
      <vt:lpstr>IKT-basert samhandling 2-årig master</vt:lpstr>
      <vt:lpstr>PowerPoint-presentasjon</vt:lpstr>
      <vt:lpstr>Studieprogram IT Gløshaugen</vt:lpstr>
      <vt:lpstr>Opptakskrav </vt:lpstr>
      <vt:lpstr>PowerPoint-presentasjon</vt:lpstr>
      <vt:lpstr>Bachelor  2-årig Master</vt:lpstr>
    </vt:vector>
  </TitlesOfParts>
  <Company>NTNU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Kolbjørn Skarpnes</dc:creator>
  <cp:lastModifiedBy>elsemal</cp:lastModifiedBy>
  <cp:revision>153</cp:revision>
  <dcterms:created xsi:type="dcterms:W3CDTF">2013-06-10T16:56:09Z</dcterms:created>
  <dcterms:modified xsi:type="dcterms:W3CDTF">2016-04-18T09:46:15Z</dcterms:modified>
</cp:coreProperties>
</file>