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8"/>
  </p:notesMasterIdLst>
  <p:sldIdLst>
    <p:sldId id="258" r:id="rId2"/>
    <p:sldId id="268" r:id="rId3"/>
    <p:sldId id="269" r:id="rId4"/>
    <p:sldId id="281" r:id="rId5"/>
    <p:sldId id="261" r:id="rId6"/>
    <p:sldId id="283" r:id="rId7"/>
    <p:sldId id="284" r:id="rId8"/>
    <p:sldId id="282" r:id="rId9"/>
    <p:sldId id="266" r:id="rId10"/>
    <p:sldId id="262" r:id="rId11"/>
    <p:sldId id="285" r:id="rId12"/>
    <p:sldId id="308" r:id="rId13"/>
    <p:sldId id="286" r:id="rId14"/>
    <p:sldId id="288" r:id="rId15"/>
    <p:sldId id="265" r:id="rId16"/>
    <p:sldId id="263" r:id="rId17"/>
    <p:sldId id="275" r:id="rId18"/>
    <p:sldId id="27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</p:sldIdLst>
  <p:sldSz cx="9144000" cy="6858000" type="screen4x3"/>
  <p:notesSz cx="6858000" cy="9144000"/>
  <p:defaultTextStyle>
    <a:defPPr>
      <a:defRPr lang="nn-NO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DEEEFD"/>
    <a:srgbClr val="FFFFFF"/>
    <a:srgbClr val="BFD9E6"/>
    <a:srgbClr val="000000"/>
    <a:srgbClr val="0D2B88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39" autoAdjust="0"/>
    <p:restoredTop sz="95909" autoAdjust="0"/>
  </p:normalViewPr>
  <p:slideViewPr>
    <p:cSldViewPr>
      <p:cViewPr varScale="1">
        <p:scale>
          <a:sx n="73" d="100"/>
          <a:sy n="73" d="100"/>
        </p:scale>
        <p:origin x="169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n-NO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n-NO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n-NO"/>
              <a:t>Click to edit Master text styles</a:t>
            </a:r>
          </a:p>
          <a:p>
            <a:pPr lvl="1"/>
            <a:r>
              <a:rPr lang="nn-NO"/>
              <a:t>Second level</a:t>
            </a:r>
          </a:p>
          <a:p>
            <a:pPr lvl="2"/>
            <a:r>
              <a:rPr lang="nn-NO"/>
              <a:t>Third level</a:t>
            </a:r>
          </a:p>
          <a:p>
            <a:pPr lvl="3"/>
            <a:r>
              <a:rPr lang="nn-NO"/>
              <a:t>Fourth level</a:t>
            </a:r>
          </a:p>
          <a:p>
            <a:pPr lvl="4"/>
            <a:r>
              <a:rPr lang="nn-NO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n-NO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64BC32-B77A-A54E-BD76-488E35D8ACEB}" type="slidenum">
              <a:rPr lang="nn-NO"/>
              <a:pPr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325982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4BC32-B77A-A54E-BD76-488E35D8ACEB}" type="slidenum">
              <a:rPr lang="nn-NO" smtClean="0"/>
              <a:pPr/>
              <a:t>25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0630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812104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422426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75400" y="533400"/>
            <a:ext cx="1943100" cy="4870450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533400"/>
            <a:ext cx="5676900" cy="4870450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372442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rows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F5DB7-DA96-4C21-B9E4-E02BF7E583AE}" type="datetime3">
              <a:rPr lang="en-US" noProof="0" smtClean="0"/>
              <a:pPr>
                <a:defRPr/>
              </a:pPr>
              <a:t>28 August 2017</a:t>
            </a:fld>
            <a:endParaRPr lang="en-US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428596" y="1000108"/>
            <a:ext cx="8286808" cy="785818"/>
          </a:xfrm>
        </p:spPr>
        <p:txBody>
          <a:bodyPr wrap="square" lIns="0" tIns="46800" anchor="t" anchorCtr="0">
            <a:noAutofit/>
          </a:bodyPr>
          <a:lstStyle>
            <a:lvl1pPr marL="0" indent="0">
              <a:buNone/>
              <a:defRPr sz="4000" b="1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insert text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23" hasCustomPrompt="1"/>
          </p:nvPr>
        </p:nvSpPr>
        <p:spPr>
          <a:xfrm>
            <a:off x="428596" y="2214554"/>
            <a:ext cx="8286808" cy="3786214"/>
          </a:xfrm>
        </p:spPr>
        <p:txBody>
          <a:bodyPr wrap="square" lIns="0" tIns="46800" anchor="t" anchorCtr="0">
            <a:noAutofit/>
          </a:bodyPr>
          <a:lstStyle>
            <a:lvl1pPr marL="0" indent="0">
              <a:buFont typeface="Arial" pitchFamily="34" charset="0"/>
              <a:buChar char="•"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insert text</a:t>
            </a:r>
          </a:p>
        </p:txBody>
      </p:sp>
    </p:spTree>
    <p:extLst>
      <p:ext uri="{BB962C8B-B14F-4D97-AF65-F5344CB8AC3E}">
        <p14:creationId xmlns:p14="http://schemas.microsoft.com/office/powerpoint/2010/main" val="156807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56157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7048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0" y="1971675"/>
            <a:ext cx="3810000" cy="343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0" y="1971675"/>
            <a:ext cx="3810000" cy="343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19808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2820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343252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903098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067203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635379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9" name="Picture 115" descr="eng_alle.jpg                                                   00073EC8Macintosh HD                   C076225C: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9" name="Rectangle 105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533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n-NO"/>
              <a:t>Click to edit Master title style</a:t>
            </a:r>
          </a:p>
        </p:txBody>
      </p:sp>
      <p:sp>
        <p:nvSpPr>
          <p:cNvPr id="1130" name="Rectangle 10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0" y="1971675"/>
            <a:ext cx="7772400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n-NO" dirty="0" err="1"/>
              <a:t>Click</a:t>
            </a:r>
            <a:r>
              <a:rPr lang="nn-NO" dirty="0"/>
              <a:t> to </a:t>
            </a:r>
            <a:r>
              <a:rPr lang="nn-NO" dirty="0" err="1"/>
              <a:t>edit</a:t>
            </a:r>
            <a:r>
              <a:rPr lang="nn-NO" dirty="0"/>
              <a:t> Master </a:t>
            </a:r>
            <a:r>
              <a:rPr lang="nn-NO" dirty="0" err="1"/>
              <a:t>text</a:t>
            </a:r>
            <a:r>
              <a:rPr lang="nn-NO" dirty="0"/>
              <a:t> </a:t>
            </a:r>
            <a:r>
              <a:rPr lang="nn-NO" dirty="0" err="1"/>
              <a:t>styles</a:t>
            </a:r>
            <a:endParaRPr lang="nn-NO" dirty="0"/>
          </a:p>
          <a:p>
            <a:pPr lvl="1"/>
            <a:r>
              <a:rPr lang="nn-NO" dirty="0"/>
              <a:t>Second </a:t>
            </a:r>
            <a:r>
              <a:rPr lang="nn-NO" dirty="0" err="1"/>
              <a:t>level</a:t>
            </a:r>
            <a:endParaRPr lang="nn-NO" dirty="0"/>
          </a:p>
          <a:p>
            <a:pPr lvl="2"/>
            <a:r>
              <a:rPr lang="nn-NO" dirty="0"/>
              <a:t>Third </a:t>
            </a:r>
            <a:r>
              <a:rPr lang="nn-NO" dirty="0" err="1"/>
              <a:t>level</a:t>
            </a:r>
            <a:endParaRPr lang="nn-NO" dirty="0"/>
          </a:p>
          <a:p>
            <a:pPr lvl="3"/>
            <a:r>
              <a:rPr lang="nn-NO" dirty="0" err="1"/>
              <a:t>Fourth</a:t>
            </a:r>
            <a:r>
              <a:rPr lang="nn-NO" dirty="0"/>
              <a:t> </a:t>
            </a:r>
            <a:r>
              <a:rPr lang="nn-NO" dirty="0" err="1"/>
              <a:t>level</a:t>
            </a:r>
            <a:endParaRPr lang="nn-NO" dirty="0"/>
          </a:p>
          <a:p>
            <a:pPr lvl="4"/>
            <a:r>
              <a:rPr lang="nn-NO" dirty="0"/>
              <a:t>Fifth </a:t>
            </a:r>
            <a:r>
              <a:rPr lang="nn-NO" dirty="0" err="1"/>
              <a:t>level</a:t>
            </a:r>
            <a:endParaRPr lang="nn-NO" dirty="0"/>
          </a:p>
        </p:txBody>
      </p:sp>
      <p:sp>
        <p:nvSpPr>
          <p:cNvPr id="1131" name="Rectangle 10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81400" y="6008688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nn-NO"/>
          </a:p>
        </p:txBody>
      </p:sp>
      <p:sp>
        <p:nvSpPr>
          <p:cNvPr id="1132" name="Rectangle 10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01345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n-NO"/>
          </a:p>
        </p:txBody>
      </p:sp>
      <p:sp>
        <p:nvSpPr>
          <p:cNvPr id="1133" name="Rectangle 109"/>
          <p:cNvSpPr>
            <a:spLocks noChangeArrowheads="1"/>
          </p:cNvSpPr>
          <p:nvPr userDrawn="1"/>
        </p:nvSpPr>
        <p:spPr bwMode="auto">
          <a:xfrm>
            <a:off x="0" y="0"/>
            <a:ext cx="4206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fld id="{F6F982B4-113F-914B-97F1-ACBB08224980}" type="slidenum">
              <a:rPr lang="nn-NO" sz="1400" b="1">
                <a:solidFill>
                  <a:srgbClr val="BFD9E6"/>
                </a:solidFill>
              </a:rPr>
              <a:pPr algn="ctr"/>
              <a:t>‹#›</a:t>
            </a:fld>
            <a:endParaRPr lang="nn-NO" sz="1400">
              <a:solidFill>
                <a:srgbClr val="BFD9E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84" name="Picture 28" descr="eng_fors.jpg                                                   00073EC8Macintosh HD                   C076225C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1565275" y="3203575"/>
            <a:ext cx="636584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 smtClean="0"/>
              <a:t>Kick-off  </a:t>
            </a:r>
          </a:p>
          <a:p>
            <a:r>
              <a:rPr lang="en-US" sz="3600" dirty="0" smtClean="0"/>
              <a:t>Customer Driven Project 2016</a:t>
            </a:r>
            <a:endParaRPr lang="nb-NO" sz="3600" dirty="0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7444382" y="6553200"/>
            <a:ext cx="154721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nb-NO" sz="1000" b="1" dirty="0" smtClean="0">
                <a:solidFill>
                  <a:schemeClr val="bg1"/>
                </a:solidFill>
              </a:rPr>
              <a:t>TDT4290 Kick-off 2015</a:t>
            </a:r>
            <a:endParaRPr lang="nb-NO" sz="1000" b="1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339752" y="4437112"/>
            <a:ext cx="6552728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buNone/>
            </a:pPr>
            <a:r>
              <a:rPr lang="en-US" dirty="0" smtClean="0"/>
              <a:t>Jon Atle Gulla</a:t>
            </a:r>
          </a:p>
          <a:p>
            <a:pPr marL="0" indent="0" algn="r">
              <a:buNone/>
            </a:pPr>
            <a:r>
              <a:rPr lang="en-US" dirty="0" smtClean="0"/>
              <a:t>Letizia Jaccheri</a:t>
            </a:r>
            <a:endParaRPr lang="en-US" dirty="0"/>
          </a:p>
          <a:p>
            <a:pPr marL="0" indent="0" algn="r">
              <a:buNone/>
            </a:pPr>
            <a:r>
              <a:rPr lang="en-US" dirty="0" smtClean="0"/>
              <a:t>Course responsible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100" y="1971675"/>
            <a:ext cx="7772400" cy="376158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800" dirty="0" smtClean="0">
                <a:latin typeface="Arial" charset="0"/>
                <a:cs typeface="Times New Roman" charset="0"/>
              </a:rPr>
              <a:t>Customer defines the project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>
                <a:latin typeface="Arial" charset="0"/>
                <a:cs typeface="Times New Roman" charset="0"/>
              </a:rPr>
              <a:t>Customer needs to: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dirty="0" smtClean="0">
                <a:latin typeface="Arial" charset="0"/>
                <a:cs typeface="Times New Roman" charset="0"/>
              </a:rPr>
              <a:t>Allocate time to meet the group and ensure that the students know what to do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dirty="0" smtClean="0">
                <a:latin typeface="Arial" charset="0"/>
                <a:cs typeface="Times New Roman" charset="0"/>
              </a:rPr>
              <a:t>Make available necessary information/documentation to the group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dirty="0" smtClean="0">
                <a:latin typeface="Arial" charset="0"/>
                <a:cs typeface="Times New Roman" charset="0"/>
              </a:rPr>
              <a:t>Allocate time to read phase documents and provide timely feedback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dirty="0" smtClean="0">
                <a:latin typeface="Arial" charset="0"/>
                <a:cs typeface="Times New Roman" charset="0"/>
              </a:rPr>
              <a:t>Allocate time to answer questions within reasonable time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dirty="0" smtClean="0">
                <a:latin typeface="Arial" charset="0"/>
                <a:cs typeface="Times New Roman" charset="0"/>
              </a:rPr>
              <a:t>Make available special software or hardware before end of September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dirty="0" smtClean="0">
                <a:latin typeface="Arial" charset="0"/>
                <a:cs typeface="Times New Roman" charset="0"/>
              </a:rPr>
              <a:t>Show up at NTNU for the final presentation of project results</a:t>
            </a:r>
            <a:endParaRPr lang="en-GB" sz="2800" dirty="0" smtClean="0">
              <a:latin typeface="Arial" charset="0"/>
              <a:cs typeface="Times New Roman" charset="0"/>
            </a:endParaRP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3587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116632"/>
            <a:ext cx="7772400" cy="1143000"/>
          </a:xfrm>
        </p:spPr>
        <p:txBody>
          <a:bodyPr/>
          <a:lstStyle/>
          <a:p>
            <a:r>
              <a:rPr lang="nb-NO" dirty="0" smtClean="0"/>
              <a:t>Projects for 2017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007" y="1259632"/>
            <a:ext cx="3810000" cy="3432175"/>
          </a:xfrm>
        </p:spPr>
        <p:txBody>
          <a:bodyPr/>
          <a:lstStyle/>
          <a:p>
            <a:r>
              <a:rPr lang="nb-NO" dirty="0" err="1" smtClean="0"/>
              <a:t>Received</a:t>
            </a:r>
            <a:r>
              <a:rPr lang="nb-NO" dirty="0" smtClean="0"/>
              <a:t> XX proposals</a:t>
            </a:r>
          </a:p>
          <a:p>
            <a:r>
              <a:rPr lang="nb-NO" dirty="0" smtClean="0"/>
              <a:t>YY </a:t>
            </a:r>
            <a:r>
              <a:rPr lang="nb-NO" dirty="0" err="1" smtClean="0"/>
              <a:t>proposals</a:t>
            </a:r>
            <a:r>
              <a:rPr lang="nb-NO" dirty="0" smtClean="0"/>
              <a:t> </a:t>
            </a:r>
            <a:r>
              <a:rPr lang="nb-NO" dirty="0" err="1" smtClean="0"/>
              <a:t>selected</a:t>
            </a:r>
            <a:endParaRPr lang="nb-NO" dirty="0"/>
          </a:p>
          <a:p>
            <a:r>
              <a:rPr lang="nb-NO" dirty="0" smtClean="0"/>
              <a:t>ZZ students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b-NO" dirty="0"/>
              <a:t>Norwegian students, ERASMUS students (from European </a:t>
            </a:r>
            <a:r>
              <a:rPr lang="nb-NO" dirty="0" err="1"/>
              <a:t>universities</a:t>
            </a:r>
            <a:r>
              <a:rPr lang="nb-NO" dirty="0"/>
              <a:t>), </a:t>
            </a:r>
            <a:r>
              <a:rPr lang="nb-NO" dirty="0" err="1"/>
              <a:t>international</a:t>
            </a:r>
            <a:r>
              <a:rPr lang="nb-NO" dirty="0"/>
              <a:t> Master students (from all over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world</a:t>
            </a:r>
            <a:r>
              <a:rPr lang="nb-NO" dirty="0"/>
              <a:t>), and a </a:t>
            </a:r>
            <a:r>
              <a:rPr lang="nb-NO" dirty="0" err="1"/>
              <a:t>few</a:t>
            </a:r>
            <a:r>
              <a:rPr lang="nb-NO" dirty="0"/>
              <a:t> </a:t>
            </a:r>
            <a:r>
              <a:rPr lang="nb-NO" dirty="0" err="1"/>
              <a:t>others</a:t>
            </a:r>
            <a:r>
              <a:rPr lang="nb-NO" dirty="0" smtClean="0"/>
              <a:t>…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2588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Previous</a:t>
            </a:r>
            <a:r>
              <a:rPr lang="nb-NO" dirty="0"/>
              <a:t> </a:t>
            </a:r>
            <a:r>
              <a:rPr lang="nb-NO" dirty="0" err="1" smtClean="0"/>
              <a:t>years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0" y="1971675"/>
            <a:ext cx="6690196" cy="3432175"/>
          </a:xfrm>
        </p:spPr>
        <p:txBody>
          <a:bodyPr/>
          <a:lstStyle/>
          <a:p>
            <a:pPr lvl="1"/>
            <a:r>
              <a:rPr lang="nb-NO" dirty="0" smtClean="0"/>
              <a:t>2011</a:t>
            </a:r>
            <a:r>
              <a:rPr lang="nb-NO" dirty="0"/>
              <a:t>: 13 </a:t>
            </a:r>
            <a:r>
              <a:rPr lang="nb-NO" dirty="0" err="1"/>
              <a:t>projects</a:t>
            </a:r>
            <a:r>
              <a:rPr lang="nb-NO" dirty="0"/>
              <a:t> / 92 students</a:t>
            </a:r>
          </a:p>
          <a:p>
            <a:pPr lvl="1"/>
            <a:r>
              <a:rPr lang="nb-NO" dirty="0"/>
              <a:t>2012: 13 </a:t>
            </a:r>
            <a:r>
              <a:rPr lang="nb-NO" dirty="0" err="1"/>
              <a:t>projects</a:t>
            </a:r>
            <a:r>
              <a:rPr lang="nb-NO" dirty="0"/>
              <a:t> / 77 students </a:t>
            </a:r>
          </a:p>
          <a:p>
            <a:pPr lvl="1"/>
            <a:r>
              <a:rPr lang="nb-NO" dirty="0"/>
              <a:t>2013: 17 </a:t>
            </a:r>
            <a:r>
              <a:rPr lang="nb-NO" dirty="0" err="1"/>
              <a:t>projects</a:t>
            </a:r>
            <a:r>
              <a:rPr lang="nb-NO" dirty="0"/>
              <a:t> / 66 students</a:t>
            </a:r>
          </a:p>
          <a:p>
            <a:pPr lvl="1"/>
            <a:r>
              <a:rPr lang="fi-FI" dirty="0"/>
              <a:t>2014: 13 projects / 82 students</a:t>
            </a:r>
          </a:p>
          <a:p>
            <a:pPr lvl="1"/>
            <a:r>
              <a:rPr lang="fi-FI" dirty="0"/>
              <a:t>2015:  12 projects / 73 students</a:t>
            </a:r>
          </a:p>
          <a:p>
            <a:pPr lvl="1"/>
            <a:r>
              <a:rPr lang="fi-FI" dirty="0"/>
              <a:t>2016: 12 (out of 27) / 80+</a:t>
            </a:r>
            <a:endParaRPr lang="nb-NO" dirty="0"/>
          </a:p>
          <a:p>
            <a:pPr marL="0" indent="0">
              <a:buNone/>
            </a:pP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41778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72400" cy="1143000"/>
          </a:xfrm>
        </p:spPr>
        <p:txBody>
          <a:bodyPr/>
          <a:lstStyle/>
          <a:p>
            <a:r>
              <a:rPr lang="nb-NO" dirty="0" smtClean="0"/>
              <a:t>Projects and Advisors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3365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Guest</a:t>
            </a:r>
            <a:r>
              <a:rPr lang="nb-NO" dirty="0" smtClean="0"/>
              <a:t> </a:t>
            </a:r>
            <a:r>
              <a:rPr lang="nb-NO" dirty="0" err="1" smtClean="0"/>
              <a:t>Lectures</a:t>
            </a:r>
            <a:endParaRPr lang="nb-NO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46100" y="1700808"/>
            <a:ext cx="7772400" cy="3432175"/>
          </a:xfrm>
        </p:spPr>
        <p:txBody>
          <a:bodyPr/>
          <a:lstStyle/>
          <a:p>
            <a:r>
              <a:rPr lang="nb-NO" sz="2000" dirty="0" err="1" smtClean="0"/>
              <a:t>Guest</a:t>
            </a:r>
            <a:r>
              <a:rPr lang="nb-NO" sz="2000" dirty="0" smtClean="0"/>
              <a:t> </a:t>
            </a:r>
            <a:r>
              <a:rPr lang="nb-NO" sz="2000" dirty="0" err="1" smtClean="0"/>
              <a:t>lectures</a:t>
            </a:r>
            <a:r>
              <a:rPr lang="nb-NO" sz="2000" dirty="0" smtClean="0"/>
              <a:t> </a:t>
            </a:r>
            <a:r>
              <a:rPr lang="nb-NO" sz="2000" dirty="0" err="1" smtClean="0"/>
              <a:t>are</a:t>
            </a:r>
            <a:r>
              <a:rPr lang="nb-NO" sz="2000" dirty="0" smtClean="0"/>
              <a:t> </a:t>
            </a:r>
            <a:r>
              <a:rPr lang="nb-NO" sz="2000" dirty="0" err="1" smtClean="0"/>
              <a:t>obligatory</a:t>
            </a:r>
            <a:endParaRPr lang="nb-NO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11559" y="2204864"/>
          <a:ext cx="7992888" cy="3565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7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3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18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8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Theme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Presenter 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Time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8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Group dynamics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Endre Sjøvold, NTNU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Monday 29/8 12:15-16:00, Drivhuset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Project management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Inger Hansen, Accenture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Friday 2/9  12:15-14:00, Drivhuset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8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IT security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Inger Anne Tøndel, SINTEF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7/9 15:15-17:00, R5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3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Technical writing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Eli Skaug Rønning, NTNU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Friday 9/9  13:15-16:00, S1</a:t>
                      </a:r>
                      <a:endParaRPr lang="nb-NO" sz="14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Friday 16/9 13:15-16:00, G1 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8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Agile/ Scrum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Pekka Abrahamsson, NTNU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Wednesday 14/9 15:15-17:00,  R5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Presentation skills 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Mikkel Berg, SiT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19/10 15:15-17:00, R5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099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Report</a:t>
            </a:r>
          </a:p>
          <a:p>
            <a:pPr lvl="1"/>
            <a:r>
              <a:rPr lang="en-US" dirty="0" smtClean="0"/>
              <a:t>&lt; 150 pages + appendices</a:t>
            </a:r>
          </a:p>
          <a:p>
            <a:pPr lvl="1"/>
            <a:r>
              <a:rPr lang="en-US" dirty="0" smtClean="0"/>
              <a:t>Thorough documentation of all project phases</a:t>
            </a:r>
          </a:p>
          <a:p>
            <a:r>
              <a:rPr lang="en-US" dirty="0" smtClean="0"/>
              <a:t>Prototype of (parts of) solution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Final report and prototype to be presented to customer and external examiner on the 23</a:t>
            </a:r>
            <a:r>
              <a:rPr lang="en-US" baseline="30000" dirty="0" smtClean="0"/>
              <a:t>th</a:t>
            </a:r>
            <a:r>
              <a:rPr lang="en-US" dirty="0" smtClean="0"/>
              <a:t> of Nov.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0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Confidentiality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emphasis is on open projects</a:t>
            </a:r>
          </a:p>
          <a:p>
            <a:r>
              <a:rPr lang="en-US" dirty="0" smtClean="0"/>
              <a:t>Normally the report will be publicly available afterwards, but we can withhold the electronic version if needed</a:t>
            </a:r>
          </a:p>
          <a:p>
            <a:r>
              <a:rPr lang="en-US" dirty="0" smtClean="0"/>
              <a:t>IPR normally regulated by NTNUs regulations</a:t>
            </a:r>
          </a:p>
          <a:p>
            <a:endParaRPr lang="en-US" dirty="0"/>
          </a:p>
          <a:p>
            <a:r>
              <a:rPr lang="en-US" dirty="0" smtClean="0"/>
              <a:t>Usually </a:t>
            </a:r>
            <a:r>
              <a:rPr lang="en-US" i="1" dirty="0" smtClean="0"/>
              <a:t>not</a:t>
            </a:r>
            <a:r>
              <a:rPr lang="en-US" dirty="0" smtClean="0"/>
              <a:t> a problem!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77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BEKK Fagpris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100" y="1628800"/>
            <a:ext cx="7772400" cy="3432175"/>
          </a:xfrm>
        </p:spPr>
        <p:txBody>
          <a:bodyPr/>
          <a:lstStyle/>
          <a:p>
            <a:r>
              <a:rPr lang="nb-NO" dirty="0" err="1" smtClean="0"/>
              <a:t>Introduced</a:t>
            </a:r>
            <a:r>
              <a:rPr lang="nb-NO" dirty="0" smtClean="0"/>
              <a:t> in 2011</a:t>
            </a:r>
          </a:p>
          <a:p>
            <a:r>
              <a:rPr lang="nb-NO" dirty="0" err="1" smtClean="0"/>
              <a:t>Award</a:t>
            </a:r>
            <a:r>
              <a:rPr lang="nb-NO" dirty="0" smtClean="0"/>
              <a:t> to best student </a:t>
            </a:r>
            <a:r>
              <a:rPr lang="nb-NO" dirty="0" err="1" smtClean="0"/>
              <a:t>group</a:t>
            </a:r>
            <a:r>
              <a:rPr lang="nb-NO" dirty="0" smtClean="0"/>
              <a:t> </a:t>
            </a:r>
            <a:r>
              <a:rPr lang="nb-NO" dirty="0" err="1" smtClean="0"/>
              <a:t>based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evaluation</a:t>
            </a:r>
            <a:r>
              <a:rPr lang="nb-NO" dirty="0" smtClean="0"/>
              <a:t> from </a:t>
            </a:r>
            <a:r>
              <a:rPr lang="nb-NO" dirty="0" err="1" smtClean="0"/>
              <a:t>external</a:t>
            </a:r>
            <a:r>
              <a:rPr lang="nb-NO" dirty="0" smtClean="0"/>
              <a:t> </a:t>
            </a:r>
            <a:r>
              <a:rPr lang="nb-NO" dirty="0" err="1" smtClean="0"/>
              <a:t>examiners</a:t>
            </a:r>
            <a:endParaRPr lang="nb-NO" dirty="0" smtClean="0"/>
          </a:p>
          <a:p>
            <a:r>
              <a:rPr lang="nb-NO" dirty="0" smtClean="0"/>
              <a:t>Jury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members</a:t>
            </a:r>
            <a:r>
              <a:rPr lang="nb-NO" dirty="0" smtClean="0"/>
              <a:t> from </a:t>
            </a:r>
            <a:r>
              <a:rPr lang="nb-NO" dirty="0" err="1" smtClean="0"/>
              <a:t>both</a:t>
            </a:r>
            <a:r>
              <a:rPr lang="nb-NO" dirty="0" smtClean="0"/>
              <a:t> NTNU and BEKK</a:t>
            </a:r>
          </a:p>
          <a:p>
            <a:r>
              <a:rPr lang="nb-NO" dirty="0" smtClean="0"/>
              <a:t>Final </a:t>
            </a:r>
            <a:r>
              <a:rPr lang="nb-NO" dirty="0" err="1" smtClean="0"/>
              <a:t>approval</a:t>
            </a:r>
            <a:r>
              <a:rPr lang="nb-NO" dirty="0" smtClean="0"/>
              <a:t> from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faculty</a:t>
            </a:r>
            <a:r>
              <a:rPr lang="nb-NO" dirty="0" smtClean="0"/>
              <a:t> Dean</a:t>
            </a:r>
          </a:p>
          <a:p>
            <a:r>
              <a:rPr lang="nb-NO" dirty="0" err="1" smtClean="0"/>
              <a:t>Awarded</a:t>
            </a:r>
            <a:r>
              <a:rPr lang="nb-NO" dirty="0" smtClean="0"/>
              <a:t> 23rd November </a:t>
            </a:r>
          </a:p>
          <a:p>
            <a:pPr marL="0" indent="0">
              <a:buNone/>
            </a:pP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2296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sz="3600" i="1" dirty="0" err="1" smtClean="0"/>
              <a:t>Then</a:t>
            </a:r>
            <a:r>
              <a:rPr lang="nb-NO" sz="3600" i="1" dirty="0" smtClean="0"/>
              <a:t> </a:t>
            </a:r>
            <a:r>
              <a:rPr lang="nb-NO" sz="3600" i="1" dirty="0" err="1" smtClean="0"/>
              <a:t>the</a:t>
            </a:r>
            <a:r>
              <a:rPr lang="nb-NO" sz="3600" i="1" dirty="0" smtClean="0"/>
              <a:t> most </a:t>
            </a:r>
            <a:r>
              <a:rPr lang="nb-NO" sz="3600" i="1" dirty="0" err="1" smtClean="0"/>
              <a:t>important</a:t>
            </a:r>
            <a:r>
              <a:rPr lang="nb-NO" sz="3600" i="1" dirty="0" smtClean="0"/>
              <a:t> </a:t>
            </a:r>
            <a:r>
              <a:rPr lang="nb-NO" sz="3600" i="1" dirty="0" err="1" smtClean="0"/>
              <a:t>thing</a:t>
            </a:r>
            <a:r>
              <a:rPr lang="nb-NO" sz="3600" i="1" dirty="0" smtClean="0"/>
              <a:t>…</a:t>
            </a:r>
            <a:endParaRPr lang="nb-NO" sz="3600" i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sz="4800" dirty="0" err="1" smtClean="0">
                <a:solidFill>
                  <a:schemeClr val="accent2">
                    <a:lumMod val="75000"/>
                  </a:schemeClr>
                </a:solidFill>
              </a:rPr>
              <a:t>Allocation</a:t>
            </a:r>
            <a:r>
              <a:rPr lang="nb-NO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b-NO" sz="4800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nb-NO" sz="4800" dirty="0" smtClean="0">
                <a:solidFill>
                  <a:schemeClr val="accent2">
                    <a:lumMod val="75000"/>
                  </a:schemeClr>
                </a:solidFill>
              </a:rPr>
              <a:t> students to </a:t>
            </a:r>
            <a:r>
              <a:rPr lang="nb-NO" sz="4800" dirty="0" err="1" smtClean="0">
                <a:solidFill>
                  <a:schemeClr val="accent2">
                    <a:lumMod val="75000"/>
                  </a:schemeClr>
                </a:solidFill>
              </a:rPr>
              <a:t>project</a:t>
            </a:r>
            <a:r>
              <a:rPr lang="nb-NO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b-NO" sz="4800" dirty="0" err="1" smtClean="0">
                <a:solidFill>
                  <a:schemeClr val="accent2">
                    <a:lumMod val="75000"/>
                  </a:schemeClr>
                </a:solidFill>
              </a:rPr>
              <a:t>groups</a:t>
            </a:r>
            <a:endParaRPr lang="nb-NO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4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84" name="Picture 28" descr="eng_fors.jpg                                                   00073EC8Macintosh HD                   C076225C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539552" y="3114570"/>
            <a:ext cx="48965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/>
              <a:t>Kick-off  - Customer Driven Project 2016</a:t>
            </a:r>
            <a:endParaRPr lang="nb-NO" sz="2000" dirty="0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7444382" y="6553200"/>
            <a:ext cx="154721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nb-NO" sz="1000" b="1" dirty="0">
                <a:solidFill>
                  <a:schemeClr val="bg1"/>
                </a:solidFill>
              </a:rPr>
              <a:t>TDT4290 Kick-off 2015</a:t>
            </a:r>
          </a:p>
        </p:txBody>
      </p:sp>
      <p:sp>
        <p:nvSpPr>
          <p:cNvPr id="6" name="Subtitle 3"/>
          <p:cNvSpPr txBox="1">
            <a:spLocks/>
          </p:cNvSpPr>
          <p:nvPr/>
        </p:nvSpPr>
        <p:spPr>
          <a:xfrm>
            <a:off x="1043608" y="3645024"/>
            <a:ext cx="7560840" cy="175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nb-NO" sz="4800" dirty="0" err="1">
                <a:solidFill>
                  <a:schemeClr val="accent2">
                    <a:lumMod val="75000"/>
                  </a:schemeClr>
                </a:solidFill>
              </a:rPr>
              <a:t>Allocation</a:t>
            </a:r>
            <a:r>
              <a:rPr lang="nb-NO" sz="4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b-NO" sz="4800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nb-NO" sz="4800" dirty="0">
                <a:solidFill>
                  <a:schemeClr val="accent2">
                    <a:lumMod val="75000"/>
                  </a:schemeClr>
                </a:solidFill>
              </a:rPr>
              <a:t> students to </a:t>
            </a:r>
            <a:r>
              <a:rPr lang="nb-NO" sz="4800" dirty="0" err="1">
                <a:solidFill>
                  <a:schemeClr val="accent2">
                    <a:lumMod val="75000"/>
                  </a:schemeClr>
                </a:solidFill>
              </a:rPr>
              <a:t>project</a:t>
            </a:r>
            <a:r>
              <a:rPr lang="nb-NO" sz="4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b-NO" sz="4800" dirty="0" err="1">
                <a:solidFill>
                  <a:schemeClr val="accent2">
                    <a:lumMod val="75000"/>
                  </a:schemeClr>
                </a:solidFill>
              </a:rPr>
              <a:t>groups</a:t>
            </a:r>
            <a:r>
              <a:rPr lang="nb-NO" sz="48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nb-NO" sz="4800" dirty="0" err="1">
                <a:solidFill>
                  <a:schemeClr val="accent2">
                    <a:lumMod val="75000"/>
                  </a:schemeClr>
                </a:solidFill>
              </a:rPr>
              <a:t>customers</a:t>
            </a:r>
            <a:r>
              <a:rPr lang="nb-NO" sz="4800" dirty="0">
                <a:solidFill>
                  <a:schemeClr val="accent2">
                    <a:lumMod val="75000"/>
                  </a:schemeClr>
                </a:solidFill>
              </a:rPr>
              <a:t> and supervisors</a:t>
            </a:r>
          </a:p>
        </p:txBody>
      </p:sp>
    </p:spTree>
    <p:extLst>
      <p:ext uri="{BB962C8B-B14F-4D97-AF65-F5344CB8AC3E}">
        <p14:creationId xmlns:p14="http://schemas.microsoft.com/office/powerpoint/2010/main" val="509222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100" y="1971675"/>
            <a:ext cx="7772400" cy="3833589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GB" sz="2000" b="1" dirty="0" smtClean="0">
                <a:latin typeface="Times New Roman" charset="0"/>
              </a:rPr>
              <a:t>Practical real-world software projects as part of educational programs:</a:t>
            </a:r>
          </a:p>
          <a:p>
            <a:pPr marL="0" indent="0">
              <a:spcBef>
                <a:spcPct val="0"/>
              </a:spcBef>
              <a:buNone/>
            </a:pPr>
            <a:endParaRPr lang="en-GB" sz="2000" b="1" dirty="0">
              <a:latin typeface="Times New Roman" charset="0"/>
            </a:endParaRPr>
          </a:p>
          <a:p>
            <a:pPr lvl="1">
              <a:spcBef>
                <a:spcPct val="0"/>
              </a:spcBef>
            </a:pPr>
            <a:r>
              <a:rPr lang="nb-NO" sz="2000" b="1" dirty="0" smtClean="0">
                <a:latin typeface="Times New Roman" charset="0"/>
              </a:rPr>
              <a:t>IDI </a:t>
            </a:r>
            <a:r>
              <a:rPr lang="nb-NO" sz="2000" dirty="0" err="1" smtClean="0">
                <a:latin typeface="Times New Roman" charset="0"/>
              </a:rPr>
              <a:t>regards</a:t>
            </a:r>
            <a:r>
              <a:rPr lang="nb-NO" sz="2000" dirty="0" smtClean="0">
                <a:latin typeface="Times New Roman" charset="0"/>
              </a:rPr>
              <a:t> TDT4290 </a:t>
            </a:r>
            <a:r>
              <a:rPr lang="nb-NO" sz="2000" dirty="0" err="1" smtClean="0">
                <a:latin typeface="Times New Roman" charset="0"/>
              </a:rPr>
              <a:t>Customer</a:t>
            </a:r>
            <a:r>
              <a:rPr lang="nb-NO" sz="2000" dirty="0" smtClean="0">
                <a:latin typeface="Times New Roman" charset="0"/>
              </a:rPr>
              <a:t> Driven Project as </a:t>
            </a:r>
            <a:r>
              <a:rPr lang="nb-NO" sz="2000" dirty="0" err="1" smtClean="0">
                <a:latin typeface="Times New Roman" charset="0"/>
              </a:rPr>
              <a:t>its</a:t>
            </a:r>
            <a:r>
              <a:rPr lang="nb-NO" sz="2000" dirty="0" smtClean="0">
                <a:latin typeface="Times New Roman" charset="0"/>
              </a:rPr>
              <a:t> most ”formative” </a:t>
            </a:r>
            <a:r>
              <a:rPr lang="nb-NO" sz="2000" dirty="0" err="1" smtClean="0">
                <a:latin typeface="Times New Roman" charset="0"/>
              </a:rPr>
              <a:t>course</a:t>
            </a:r>
            <a:r>
              <a:rPr lang="en-GB" sz="2000" dirty="0" smtClean="0">
                <a:latin typeface="Times New Roman" charset="0"/>
              </a:rPr>
              <a:t>:</a:t>
            </a:r>
            <a:r>
              <a:rPr lang="en-GB" sz="2000" b="1" dirty="0" smtClean="0">
                <a:latin typeface="Times New Roman" charset="0"/>
              </a:rPr>
              <a:t> </a:t>
            </a:r>
            <a:r>
              <a:rPr lang="en-GB" sz="2000" dirty="0" smtClean="0">
                <a:latin typeface="Times New Roman" charset="0"/>
              </a:rPr>
              <a:t>"</a:t>
            </a:r>
            <a:r>
              <a:rPr lang="en-GB" sz="2000" i="1" dirty="0" smtClean="0">
                <a:latin typeface="Times New Roman" charset="0"/>
              </a:rPr>
              <a:t>learning by doing</a:t>
            </a:r>
            <a:r>
              <a:rPr lang="en-GB" sz="2000" dirty="0" smtClean="0">
                <a:latin typeface="Times New Roman" charset="0"/>
              </a:rPr>
              <a:t>" </a:t>
            </a:r>
            <a:br>
              <a:rPr lang="en-GB" sz="2000" dirty="0" smtClean="0">
                <a:latin typeface="Times New Roman" charset="0"/>
              </a:rPr>
            </a:br>
            <a:r>
              <a:rPr lang="nb-NO" sz="2000" dirty="0" smtClean="0">
                <a:latin typeface="Times New Roman" charset="0"/>
              </a:rPr>
              <a:t> </a:t>
            </a:r>
            <a:r>
              <a:rPr lang="en-GB" sz="2000" dirty="0" smtClean="0">
                <a:latin typeface="Times New Roman" charset="0"/>
              </a:rPr>
              <a:t>(not just “</a:t>
            </a:r>
            <a:r>
              <a:rPr lang="en-GB" sz="2000" i="1" dirty="0" smtClean="0">
                <a:latin typeface="Times New Roman" charset="0"/>
              </a:rPr>
              <a:t>by reading, listening, and seeing</a:t>
            </a:r>
            <a:r>
              <a:rPr lang="en-GB" sz="2000" dirty="0" smtClean="0">
                <a:latin typeface="Times New Roman" charset="0"/>
              </a:rPr>
              <a:t>").</a:t>
            </a:r>
          </a:p>
          <a:p>
            <a:pPr lvl="1">
              <a:spcBef>
                <a:spcPct val="0"/>
              </a:spcBef>
            </a:pPr>
            <a:r>
              <a:rPr lang="en-GB" sz="2000" b="1" dirty="0" smtClean="0">
                <a:latin typeface="Times New Roman" charset="0"/>
              </a:rPr>
              <a:t>Previous students: </a:t>
            </a:r>
            <a:r>
              <a:rPr lang="nb-NO" sz="2000" dirty="0" smtClean="0">
                <a:latin typeface="Times New Roman" charset="0"/>
              </a:rPr>
              <a:t> </a:t>
            </a:r>
            <a:r>
              <a:rPr lang="en-GB" sz="2000" dirty="0" smtClean="0">
                <a:latin typeface="Times New Roman" charset="0"/>
              </a:rPr>
              <a:t>“</a:t>
            </a:r>
            <a:r>
              <a:rPr lang="en-GB" sz="2000" i="1" dirty="0" smtClean="0">
                <a:latin typeface="Times New Roman" charset="0"/>
              </a:rPr>
              <a:t>This was the course I learned most from</a:t>
            </a:r>
            <a:r>
              <a:rPr lang="en-GB" sz="2000" dirty="0" smtClean="0">
                <a:latin typeface="Times New Roman" charset="0"/>
              </a:rPr>
              <a:t>”.</a:t>
            </a:r>
          </a:p>
          <a:p>
            <a:pPr lvl="1">
              <a:spcBef>
                <a:spcPct val="0"/>
              </a:spcBef>
            </a:pPr>
            <a:r>
              <a:rPr lang="en-GB" sz="2000" b="1" dirty="0" smtClean="0">
                <a:latin typeface="Times New Roman" charset="0"/>
              </a:rPr>
              <a:t>Industry: </a:t>
            </a:r>
            <a:r>
              <a:rPr lang="en-GB" sz="2000" dirty="0" smtClean="0">
                <a:latin typeface="Times New Roman" charset="0"/>
              </a:rPr>
              <a:t>“</a:t>
            </a:r>
            <a:r>
              <a:rPr lang="en-GB" sz="2000" i="1" dirty="0" smtClean="0">
                <a:latin typeface="Times New Roman" charset="0"/>
              </a:rPr>
              <a:t>Nobody can do more in 3 months than such a student group</a:t>
            </a:r>
            <a:r>
              <a:rPr lang="en-GB" sz="2000" dirty="0" smtClean="0">
                <a:latin typeface="Times New Roman" charset="0"/>
              </a:rPr>
              <a:t>”.</a:t>
            </a:r>
            <a:r>
              <a:rPr lang="nb-NO" sz="2000" dirty="0" smtClean="0">
                <a:latin typeface="Times New Roman" charset="0"/>
              </a:rPr>
              <a:t> </a:t>
            </a:r>
            <a:r>
              <a:rPr lang="en-GB" sz="2000" dirty="0" smtClean="0">
                <a:latin typeface="Times New Roman" charset="0"/>
              </a:rPr>
              <a:t>"</a:t>
            </a:r>
            <a:r>
              <a:rPr lang="en-GB" sz="2000" i="1" dirty="0" err="1" smtClean="0">
                <a:latin typeface="Times New Roman" charset="0"/>
              </a:rPr>
              <a:t>Datateknikk-siv.ing</a:t>
            </a:r>
            <a:r>
              <a:rPr lang="en-GB" sz="2000" i="1" dirty="0" smtClean="0">
                <a:latin typeface="Times New Roman" charset="0"/>
              </a:rPr>
              <a:t>. are useful from day one in their first job, trained to work in groups etc.</a:t>
            </a:r>
            <a:r>
              <a:rPr lang="en-GB" sz="2000" dirty="0" smtClean="0">
                <a:latin typeface="Times New Roman" charset="0"/>
              </a:rPr>
              <a:t>“</a:t>
            </a:r>
            <a:endParaRPr lang="en-GB" sz="2000" b="1" dirty="0" smtClean="0">
              <a:latin typeface="Times New Roman" charset="0"/>
            </a:endParaRPr>
          </a:p>
          <a:p>
            <a:endParaRPr lang="en-US" sz="2000" dirty="0" smtClean="0"/>
          </a:p>
          <a:p>
            <a:r>
              <a:rPr lang="en-US" sz="2000" dirty="0" smtClean="0"/>
              <a:t>IDI’s most prestigious course for more than 35 years!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3799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692696"/>
            <a:ext cx="6832848" cy="2304256"/>
          </a:xfrm>
        </p:spPr>
        <p:txBody>
          <a:bodyPr/>
          <a:lstStyle/>
          <a:p>
            <a:pPr algn="l"/>
            <a:r>
              <a:rPr lang="nb-NO" dirty="0"/>
              <a:t>12 </a:t>
            </a:r>
            <a:r>
              <a:rPr lang="nb-NO" dirty="0" err="1"/>
              <a:t>project</a:t>
            </a:r>
            <a:r>
              <a:rPr lang="nb-NO" dirty="0"/>
              <a:t> </a:t>
            </a:r>
            <a:r>
              <a:rPr lang="nb-NO" dirty="0" err="1"/>
              <a:t>groups</a:t>
            </a:r>
            <a:endParaRPr lang="nb-NO" dirty="0"/>
          </a:p>
          <a:p>
            <a:pPr algn="l"/>
            <a:r>
              <a:rPr lang="nb-NO" dirty="0"/>
              <a:t>12 </a:t>
            </a:r>
            <a:r>
              <a:rPr lang="nb-NO" dirty="0" err="1"/>
              <a:t>customers</a:t>
            </a:r>
            <a:endParaRPr lang="nb-NO" dirty="0"/>
          </a:p>
          <a:p>
            <a:pPr algn="l"/>
            <a:r>
              <a:rPr lang="nb-NO" dirty="0"/>
              <a:t>8 supervisors</a:t>
            </a:r>
          </a:p>
          <a:p>
            <a:pPr algn="l"/>
            <a:r>
              <a:rPr lang="nb-NO" dirty="0"/>
              <a:t>1 </a:t>
            </a:r>
            <a:r>
              <a:rPr lang="nb-NO" dirty="0" err="1"/>
              <a:t>compendium</a:t>
            </a:r>
            <a:r>
              <a:rPr lang="nb-NO" dirty="0"/>
              <a:t> : </a:t>
            </a:r>
            <a:r>
              <a:rPr lang="nb-NO" dirty="0">
                <a:solidFill>
                  <a:schemeClr val="accent2"/>
                </a:solidFill>
              </a:rPr>
              <a:t>http://www.idi.ntnu.no/emner/tdt4290 </a:t>
            </a:r>
          </a:p>
          <a:p>
            <a:pPr algn="l"/>
            <a:endParaRPr lang="nb-NO" dirty="0"/>
          </a:p>
          <a:p>
            <a:pPr algn="l"/>
            <a:r>
              <a:rPr lang="nb-NO" sz="2000" dirty="0">
                <a:solidFill>
                  <a:srgbClr val="FF0000"/>
                </a:solidFill>
              </a:rPr>
              <a:t>To </a:t>
            </a:r>
            <a:r>
              <a:rPr lang="nb-NO" sz="2000" dirty="0" err="1">
                <a:solidFill>
                  <a:srgbClr val="FF0000"/>
                </a:solidFill>
              </a:rPr>
              <a:t>day</a:t>
            </a:r>
            <a:r>
              <a:rPr lang="nb-NO" sz="2000" dirty="0">
                <a:solidFill>
                  <a:srgbClr val="FF0000"/>
                </a:solidFill>
              </a:rPr>
              <a:t> at 16:15:</a:t>
            </a:r>
          </a:p>
          <a:p>
            <a:pPr algn="l"/>
            <a:r>
              <a:rPr lang="nb-NO" sz="2000" dirty="0"/>
              <a:t>The </a:t>
            </a:r>
            <a:r>
              <a:rPr lang="nb-NO" sz="2000" dirty="0" err="1"/>
              <a:t>project</a:t>
            </a:r>
            <a:r>
              <a:rPr lang="nb-NO" sz="2000" dirty="0"/>
              <a:t> </a:t>
            </a:r>
            <a:r>
              <a:rPr lang="nb-NO" sz="2000" dirty="0" err="1"/>
              <a:t>groups</a:t>
            </a:r>
            <a:r>
              <a:rPr lang="nb-NO" sz="2000" dirty="0"/>
              <a:t> </a:t>
            </a:r>
            <a:r>
              <a:rPr lang="nb-NO" sz="2000" dirty="0" err="1"/>
              <a:t>will</a:t>
            </a:r>
            <a:r>
              <a:rPr lang="nb-NO" sz="2000" dirty="0"/>
              <a:t> </a:t>
            </a:r>
            <a:r>
              <a:rPr lang="nb-NO" sz="2000" dirty="0" err="1"/>
              <a:t>meet</a:t>
            </a:r>
            <a:r>
              <a:rPr lang="nb-NO" sz="2000" dirty="0"/>
              <a:t> </a:t>
            </a:r>
            <a:r>
              <a:rPr lang="nb-NO" sz="2000" dirty="0" err="1"/>
              <a:t>their</a:t>
            </a:r>
            <a:r>
              <a:rPr lang="nb-NO" sz="2000" dirty="0"/>
              <a:t> </a:t>
            </a:r>
            <a:r>
              <a:rPr lang="nb-NO" sz="2000" dirty="0" err="1"/>
              <a:t>customer</a:t>
            </a:r>
            <a:r>
              <a:rPr lang="nb-NO" sz="2000" dirty="0"/>
              <a:t> and </a:t>
            </a:r>
            <a:r>
              <a:rPr lang="nb-NO" sz="2000" dirty="0" err="1"/>
              <a:t>their</a:t>
            </a:r>
            <a:r>
              <a:rPr lang="nb-NO" sz="2000" dirty="0"/>
              <a:t> supervisor. </a:t>
            </a:r>
            <a:r>
              <a:rPr lang="nb-NO" sz="2000" dirty="0" err="1"/>
              <a:t>Some</a:t>
            </a:r>
            <a:r>
              <a:rPr lang="nb-NO" sz="2000" dirty="0"/>
              <a:t> supervisors have more </a:t>
            </a:r>
            <a:r>
              <a:rPr lang="nb-NO" sz="2000" dirty="0" err="1"/>
              <a:t>than</a:t>
            </a:r>
            <a:r>
              <a:rPr lang="nb-NO" sz="2000" dirty="0"/>
              <a:t> </a:t>
            </a:r>
            <a:r>
              <a:rPr lang="nb-NO" sz="2000" dirty="0" err="1"/>
              <a:t>one</a:t>
            </a:r>
            <a:r>
              <a:rPr lang="nb-NO" sz="2000" dirty="0"/>
              <a:t> </a:t>
            </a:r>
            <a:r>
              <a:rPr lang="nb-NO" sz="2000" dirty="0" err="1"/>
              <a:t>group</a:t>
            </a:r>
            <a:r>
              <a:rPr lang="nb-NO" sz="2000" dirty="0"/>
              <a:t>.</a:t>
            </a:r>
          </a:p>
          <a:p>
            <a:pPr algn="l"/>
            <a:endParaRPr lang="nb-NO" sz="2000" dirty="0"/>
          </a:p>
          <a:p>
            <a:pPr algn="l"/>
            <a:r>
              <a:rPr lang="nb-NO" sz="2000" dirty="0"/>
              <a:t>(3 supervisors </a:t>
            </a:r>
            <a:r>
              <a:rPr lang="nb-NO" sz="2000" dirty="0" err="1"/>
              <a:t>are</a:t>
            </a:r>
            <a:r>
              <a:rPr lang="nb-NO" sz="2000" dirty="0"/>
              <a:t> absent </a:t>
            </a:r>
            <a:r>
              <a:rPr lang="nb-NO" sz="2000" dirty="0" err="1"/>
              <a:t>today</a:t>
            </a:r>
            <a:r>
              <a:rPr lang="nb-NO" sz="2000" dirty="0"/>
              <a:t>: </a:t>
            </a:r>
            <a:r>
              <a:rPr lang="nb-NO" sz="2000" dirty="0" err="1"/>
              <a:t>Lemei</a:t>
            </a:r>
            <a:r>
              <a:rPr lang="nb-NO" sz="2000" dirty="0"/>
              <a:t>, Peng and </a:t>
            </a:r>
            <a:r>
              <a:rPr lang="nb-NO" sz="2000" dirty="0" err="1"/>
              <a:t>Ahn</a:t>
            </a:r>
            <a:r>
              <a:rPr lang="nb-NO" sz="2000" dirty="0"/>
              <a:t>   </a:t>
            </a:r>
          </a:p>
          <a:p>
            <a:pPr algn="l"/>
            <a:r>
              <a:rPr lang="nb-NO" sz="2000" dirty="0"/>
              <a:t>         – Jon Atle and John </a:t>
            </a:r>
            <a:r>
              <a:rPr lang="nb-NO" sz="2000" dirty="0" err="1"/>
              <a:t>will</a:t>
            </a:r>
            <a:r>
              <a:rPr lang="nb-NO" sz="2000" dirty="0"/>
              <a:t> stop by </a:t>
            </a:r>
            <a:r>
              <a:rPr lang="nb-NO" sz="2000" dirty="0" err="1"/>
              <a:t>group</a:t>
            </a:r>
            <a:r>
              <a:rPr lang="nb-NO" sz="2000" dirty="0"/>
              <a:t> 1, 4 and 6) </a:t>
            </a:r>
          </a:p>
          <a:p>
            <a:pPr algn="l"/>
            <a:endParaRPr lang="nb-NO" sz="2000" dirty="0"/>
          </a:p>
        </p:txBody>
      </p:sp>
    </p:spTree>
    <p:extLst>
      <p:ext uri="{BB962C8B-B14F-4D97-AF65-F5344CB8AC3E}">
        <p14:creationId xmlns:p14="http://schemas.microsoft.com/office/powerpoint/2010/main" val="81001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>
                <a:solidFill>
                  <a:schemeClr val="accent2"/>
                </a:solidFill>
              </a:rPr>
              <a:t>The </a:t>
            </a:r>
            <a:r>
              <a:rPr lang="nb-NO" dirty="0" err="1">
                <a:solidFill>
                  <a:schemeClr val="accent2"/>
                </a:solidFill>
              </a:rPr>
              <a:t>groups</a:t>
            </a:r>
            <a:r>
              <a:rPr lang="nb-NO" dirty="0">
                <a:solidFill>
                  <a:schemeClr val="accent2"/>
                </a:solidFill>
              </a:rPr>
              <a:t> and </a:t>
            </a:r>
            <a:r>
              <a:rPr lang="nb-NO" dirty="0" err="1">
                <a:solidFill>
                  <a:schemeClr val="accent2"/>
                </a:solidFill>
              </a:rPr>
              <a:t>their</a:t>
            </a:r>
            <a:r>
              <a:rPr lang="nb-NO" dirty="0">
                <a:solidFill>
                  <a:schemeClr val="accent2"/>
                </a:solidFill>
              </a:rPr>
              <a:t> supervisors </a:t>
            </a:r>
            <a:r>
              <a:rPr lang="nb-NO" dirty="0" err="1">
                <a:solidFill>
                  <a:schemeClr val="accent2"/>
                </a:solidFill>
              </a:rPr>
              <a:t>should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set</a:t>
            </a:r>
            <a:r>
              <a:rPr lang="nb-NO" dirty="0">
                <a:solidFill>
                  <a:schemeClr val="accent2"/>
                </a:solidFill>
              </a:rPr>
              <a:t> up a </a:t>
            </a:r>
            <a:r>
              <a:rPr lang="nb-NO" dirty="0" err="1">
                <a:solidFill>
                  <a:schemeClr val="accent2"/>
                </a:solidFill>
              </a:rPr>
              <a:t>weekly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meeting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schedule</a:t>
            </a:r>
            <a:r>
              <a:rPr lang="nb-NO" dirty="0">
                <a:solidFill>
                  <a:schemeClr val="accent2"/>
                </a:solidFill>
              </a:rPr>
              <a:t> for </a:t>
            </a:r>
            <a:r>
              <a:rPr lang="nb-NO" dirty="0" err="1">
                <a:solidFill>
                  <a:schemeClr val="accent2"/>
                </a:solidFill>
              </a:rPr>
              <a:t>supervision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meetings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already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today</a:t>
            </a:r>
            <a:r>
              <a:rPr lang="nb-NO" dirty="0">
                <a:solidFill>
                  <a:schemeClr val="accent2"/>
                </a:solidFill>
              </a:rPr>
              <a:t>.  </a:t>
            </a:r>
          </a:p>
          <a:p>
            <a:endParaRPr lang="nb-NO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nb-NO" dirty="0">
                <a:solidFill>
                  <a:schemeClr val="accent2"/>
                </a:solidFill>
              </a:rPr>
              <a:t>The absent supervisors </a:t>
            </a:r>
            <a:r>
              <a:rPr lang="nb-NO" dirty="0" err="1">
                <a:solidFill>
                  <a:schemeClr val="accent2"/>
                </a:solidFill>
              </a:rPr>
              <a:t>should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contact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the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groups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about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this</a:t>
            </a:r>
            <a:r>
              <a:rPr lang="nb-NO" dirty="0">
                <a:solidFill>
                  <a:schemeClr val="accent2"/>
                </a:solidFill>
              </a:rPr>
              <a:t> by email or </a:t>
            </a:r>
            <a:r>
              <a:rPr lang="nb-NO" dirty="0" err="1">
                <a:solidFill>
                  <a:schemeClr val="accent2"/>
                </a:solidFill>
              </a:rPr>
              <a:t>tomorrow</a:t>
            </a:r>
            <a:r>
              <a:rPr lang="nb-NO" dirty="0">
                <a:solidFill>
                  <a:schemeClr val="accent2"/>
                </a:solidFill>
              </a:rPr>
              <a:t>.</a:t>
            </a:r>
            <a:r>
              <a:rPr lang="nb-NO" dirty="0"/>
              <a:t/>
            </a:r>
            <a:br>
              <a:rPr lang="nb-NO" dirty="0"/>
            </a:b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39542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6888" y="260648"/>
            <a:ext cx="712879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3200" dirty="0"/>
              <a:t>Groups, </a:t>
            </a:r>
            <a:r>
              <a:rPr lang="nb-NO" sz="3200" dirty="0" err="1"/>
              <a:t>customers</a:t>
            </a:r>
            <a:r>
              <a:rPr lang="nb-NO" sz="3200" dirty="0"/>
              <a:t> and supervisors</a:t>
            </a:r>
          </a:p>
          <a:p>
            <a:endParaRPr lang="nb-NO" sz="2400" dirty="0">
              <a:solidFill>
                <a:schemeClr val="accent2"/>
              </a:solidFill>
            </a:endParaRPr>
          </a:p>
          <a:p>
            <a:r>
              <a:rPr lang="nb-NO" sz="2000" dirty="0">
                <a:solidFill>
                  <a:schemeClr val="accent2"/>
                </a:solidFill>
              </a:rPr>
              <a:t>NB! The </a:t>
            </a:r>
            <a:r>
              <a:rPr lang="nb-NO" sz="2000" dirty="0" err="1">
                <a:solidFill>
                  <a:schemeClr val="accent2"/>
                </a:solidFill>
              </a:rPr>
              <a:t>allocation</a:t>
            </a:r>
            <a:r>
              <a:rPr lang="nb-NO" sz="2000" dirty="0">
                <a:solidFill>
                  <a:schemeClr val="accent2"/>
                </a:solidFill>
              </a:rPr>
              <a:t> is </a:t>
            </a:r>
            <a:r>
              <a:rPr lang="nb-NO" sz="2000" dirty="0" err="1">
                <a:solidFill>
                  <a:schemeClr val="accent2"/>
                </a:solidFill>
              </a:rPr>
              <a:t>based</a:t>
            </a:r>
            <a:r>
              <a:rPr lang="nb-NO" sz="2000" dirty="0">
                <a:solidFill>
                  <a:schemeClr val="accent2"/>
                </a:solidFill>
              </a:rPr>
              <a:t> </a:t>
            </a:r>
            <a:r>
              <a:rPr lang="nb-NO" sz="2000" dirty="0" err="1">
                <a:solidFill>
                  <a:schemeClr val="accent2"/>
                </a:solidFill>
              </a:rPr>
              <a:t>on</a:t>
            </a:r>
            <a:r>
              <a:rPr lang="nb-NO" sz="2000" dirty="0">
                <a:solidFill>
                  <a:schemeClr val="accent2"/>
                </a:solidFill>
              </a:rPr>
              <a:t> students </a:t>
            </a:r>
            <a:r>
              <a:rPr lang="nb-NO" sz="2000" dirty="0" err="1">
                <a:solidFill>
                  <a:schemeClr val="accent2"/>
                </a:solidFill>
              </a:rPr>
              <a:t>that</a:t>
            </a:r>
            <a:r>
              <a:rPr lang="nb-NO" sz="2000" dirty="0">
                <a:solidFill>
                  <a:schemeClr val="accent2"/>
                </a:solidFill>
              </a:rPr>
              <a:t> </a:t>
            </a:r>
            <a:r>
              <a:rPr lang="nb-NO" sz="2000" dirty="0" err="1">
                <a:solidFill>
                  <a:schemeClr val="accent2"/>
                </a:solidFill>
              </a:rPr>
              <a:t>are</a:t>
            </a:r>
            <a:r>
              <a:rPr lang="nb-NO" sz="2000" dirty="0">
                <a:solidFill>
                  <a:schemeClr val="accent2"/>
                </a:solidFill>
              </a:rPr>
              <a:t> </a:t>
            </a:r>
            <a:r>
              <a:rPr lang="nb-NO" sz="2000" dirty="0" err="1">
                <a:solidFill>
                  <a:schemeClr val="accent2"/>
                </a:solidFill>
              </a:rPr>
              <a:t>registered</a:t>
            </a:r>
            <a:r>
              <a:rPr lang="nb-NO" sz="2000" dirty="0">
                <a:solidFill>
                  <a:schemeClr val="accent2"/>
                </a:solidFill>
              </a:rPr>
              <a:t> for </a:t>
            </a:r>
            <a:r>
              <a:rPr lang="nb-NO" sz="2000" dirty="0" err="1">
                <a:solidFill>
                  <a:schemeClr val="accent2"/>
                </a:solidFill>
              </a:rPr>
              <a:t>the</a:t>
            </a:r>
            <a:r>
              <a:rPr lang="nb-NO" sz="2000" dirty="0">
                <a:solidFill>
                  <a:schemeClr val="accent2"/>
                </a:solidFill>
              </a:rPr>
              <a:t> </a:t>
            </a:r>
            <a:r>
              <a:rPr lang="nb-NO" sz="2000" dirty="0" err="1">
                <a:solidFill>
                  <a:schemeClr val="accent2"/>
                </a:solidFill>
              </a:rPr>
              <a:t>course</a:t>
            </a:r>
            <a:r>
              <a:rPr lang="nb-NO" sz="2000" dirty="0">
                <a:solidFill>
                  <a:schemeClr val="accent2"/>
                </a:solidFill>
              </a:rPr>
              <a:t>.</a:t>
            </a:r>
          </a:p>
          <a:p>
            <a:endParaRPr lang="nb-NO" sz="2000" dirty="0">
              <a:solidFill>
                <a:schemeClr val="accent2"/>
              </a:solidFill>
            </a:endParaRPr>
          </a:p>
          <a:p>
            <a:r>
              <a:rPr lang="nb-NO" sz="2000" dirty="0">
                <a:solidFill>
                  <a:schemeClr val="accent2"/>
                </a:solidFill>
              </a:rPr>
              <a:t>The </a:t>
            </a:r>
            <a:r>
              <a:rPr lang="nb-NO" sz="2000" dirty="0" err="1">
                <a:solidFill>
                  <a:schemeClr val="accent2"/>
                </a:solidFill>
              </a:rPr>
              <a:t>top</a:t>
            </a:r>
            <a:r>
              <a:rPr lang="nb-NO" sz="2000" dirty="0">
                <a:solidFill>
                  <a:schemeClr val="accent2"/>
                </a:solidFill>
              </a:rPr>
              <a:t> </a:t>
            </a:r>
            <a:r>
              <a:rPr lang="nb-NO" sz="2000" dirty="0" err="1">
                <a:solidFill>
                  <a:schemeClr val="accent2"/>
                </a:solidFill>
              </a:rPr>
              <a:t>name</a:t>
            </a:r>
            <a:r>
              <a:rPr lang="nb-NO" sz="2000" dirty="0">
                <a:solidFill>
                  <a:schemeClr val="accent2"/>
                </a:solidFill>
              </a:rPr>
              <a:t> </a:t>
            </a:r>
            <a:r>
              <a:rPr lang="nb-NO" sz="2000" dirty="0" err="1">
                <a:solidFill>
                  <a:schemeClr val="accent2"/>
                </a:solidFill>
              </a:rPr>
              <a:t>of</a:t>
            </a:r>
            <a:r>
              <a:rPr lang="nb-NO" sz="2000" dirty="0">
                <a:solidFill>
                  <a:schemeClr val="accent2"/>
                </a:solidFill>
              </a:rPr>
              <a:t> </a:t>
            </a:r>
            <a:r>
              <a:rPr lang="nb-NO" sz="2000" dirty="0" err="1">
                <a:solidFill>
                  <a:schemeClr val="accent2"/>
                </a:solidFill>
              </a:rPr>
              <a:t>each</a:t>
            </a:r>
            <a:r>
              <a:rPr lang="nb-NO" sz="2000" dirty="0">
                <a:solidFill>
                  <a:schemeClr val="accent2"/>
                </a:solidFill>
              </a:rPr>
              <a:t> </a:t>
            </a:r>
            <a:r>
              <a:rPr lang="nb-NO" sz="2000" dirty="0" err="1">
                <a:solidFill>
                  <a:schemeClr val="accent2"/>
                </a:solidFill>
              </a:rPr>
              <a:t>group</a:t>
            </a:r>
            <a:r>
              <a:rPr lang="nb-NO" sz="2000" dirty="0">
                <a:solidFill>
                  <a:schemeClr val="accent2"/>
                </a:solidFill>
              </a:rPr>
              <a:t> is </a:t>
            </a:r>
            <a:r>
              <a:rPr lang="nb-NO" sz="2000" dirty="0" err="1">
                <a:solidFill>
                  <a:schemeClr val="accent2"/>
                </a:solidFill>
              </a:rPr>
              <a:t>the</a:t>
            </a:r>
            <a:r>
              <a:rPr lang="nb-NO" sz="2000" dirty="0">
                <a:solidFill>
                  <a:schemeClr val="accent2"/>
                </a:solidFill>
              </a:rPr>
              <a:t> </a:t>
            </a:r>
            <a:r>
              <a:rPr lang="nb-NO" sz="2000" dirty="0" err="1">
                <a:solidFill>
                  <a:schemeClr val="accent2"/>
                </a:solidFill>
              </a:rPr>
              <a:t>group</a:t>
            </a:r>
            <a:r>
              <a:rPr lang="nb-NO" sz="2000" dirty="0">
                <a:solidFill>
                  <a:schemeClr val="accent2"/>
                </a:solidFill>
              </a:rPr>
              <a:t> leader.</a:t>
            </a:r>
          </a:p>
        </p:txBody>
      </p:sp>
      <p:graphicFrame>
        <p:nvGraphicFramePr>
          <p:cNvPr id="6" name="Tabell 5"/>
          <p:cNvGraphicFramePr>
            <a:graphicFrameLocks noGrp="1"/>
          </p:cNvGraphicFramePr>
          <p:nvPr>
            <p:extLst/>
          </p:nvPr>
        </p:nvGraphicFramePr>
        <p:xfrm>
          <a:off x="1046888" y="2636912"/>
          <a:ext cx="7269529" cy="32898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680">
                  <a:extLst>
                    <a:ext uri="{9D8B030D-6E8A-4147-A177-3AD203B41FA5}">
                      <a16:colId xmlns:a16="http://schemas.microsoft.com/office/drawing/2014/main" val="2432909926"/>
                    </a:ext>
                  </a:extLst>
                </a:gridCol>
                <a:gridCol w="2482084">
                  <a:extLst>
                    <a:ext uri="{9D8B030D-6E8A-4147-A177-3AD203B41FA5}">
                      <a16:colId xmlns:a16="http://schemas.microsoft.com/office/drawing/2014/main" val="3946496897"/>
                    </a:ext>
                  </a:extLst>
                </a:gridCol>
                <a:gridCol w="3634765">
                  <a:extLst>
                    <a:ext uri="{9D8B030D-6E8A-4147-A177-3AD203B41FA5}">
                      <a16:colId xmlns:a16="http://schemas.microsoft.com/office/drawing/2014/main" val="3171084984"/>
                    </a:ext>
                  </a:extLst>
                </a:gridCol>
              </a:tblGrid>
              <a:tr h="1368152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Group 1: A National Internet-based Knowledge Center for </a:t>
                      </a:r>
                      <a:r>
                        <a:rPr lang="en-US" sz="1400" b="1" dirty="0" err="1">
                          <a:effectLst/>
                        </a:rPr>
                        <a:t>Stormwater</a:t>
                      </a:r>
                      <a:r>
                        <a:rPr lang="en-US" sz="1400" b="1" dirty="0">
                          <a:effectLst/>
                        </a:rPr>
                        <a:t> Technology</a:t>
                      </a:r>
                      <a:endParaRPr lang="nb-NO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Customer: </a:t>
                      </a:r>
                      <a:r>
                        <a:rPr lang="en-US" sz="1400" dirty="0" err="1">
                          <a:effectLst/>
                        </a:rPr>
                        <a:t>Overvannssenteret</a:t>
                      </a:r>
                      <a:r>
                        <a:rPr lang="en-US" sz="1400" dirty="0">
                          <a:effectLst/>
                        </a:rPr>
                        <a:t> Ovase.no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Contact:  </a:t>
                      </a:r>
                      <a:r>
                        <a:rPr lang="en-US" sz="1400" dirty="0" err="1">
                          <a:effectLst/>
                        </a:rPr>
                        <a:t>Anine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Drageset</a:t>
                      </a:r>
                      <a:r>
                        <a:rPr lang="en-US" sz="1400" dirty="0">
                          <a:effectLst/>
                        </a:rPr>
                        <a:t> and Peder Voldnes Langdal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Supervisor: </a:t>
                      </a:r>
                      <a:r>
                        <a:rPr lang="en-US" sz="1400" dirty="0" err="1">
                          <a:effectLst/>
                        </a:rPr>
                        <a:t>Lemei</a:t>
                      </a:r>
                      <a:r>
                        <a:rPr lang="en-US" sz="1400" dirty="0">
                          <a:effectLst/>
                        </a:rPr>
                        <a:t> Zhang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Meets at room: 122, IT-</a:t>
                      </a:r>
                      <a:r>
                        <a:rPr lang="en-US" sz="1400" dirty="0" err="1">
                          <a:effectLst/>
                        </a:rPr>
                        <a:t>bygget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308148"/>
                  </a:ext>
                </a:extLst>
              </a:tr>
              <a:tr h="254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solidFill>
                            <a:srgbClr val="FF0000"/>
                          </a:solidFill>
                          <a:effectLst/>
                        </a:rPr>
                        <a:t>Sævig</a:t>
                      </a:r>
                      <a:endParaRPr lang="nb-NO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solidFill>
                            <a:srgbClr val="FF0000"/>
                          </a:solidFill>
                          <a:effectLst/>
                        </a:rPr>
                        <a:t>Silje Nordahl</a:t>
                      </a:r>
                      <a:endParaRPr lang="nb-NO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 </a:t>
                      </a:r>
                      <a:r>
                        <a:rPr lang="nb-NO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siljensa@stud.ntnu.no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270414632"/>
                  </a:ext>
                </a:extLst>
              </a:tr>
              <a:tr h="254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Laskemoen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Jonas el Fezani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 </a:t>
                      </a:r>
                      <a:r>
                        <a:rPr lang="nb-NO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jelaskem@stud.ntnu.no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501719532"/>
                  </a:ext>
                </a:extLst>
              </a:tr>
              <a:tr h="254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Lie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Ken Siva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 </a:t>
                      </a:r>
                      <a:r>
                        <a:rPr lang="nb-NO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kensl@stud.ntnu.no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58798048"/>
                  </a:ext>
                </a:extLst>
              </a:tr>
              <a:tr h="291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Bergerskogen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Pål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 </a:t>
                      </a:r>
                      <a:r>
                        <a:rPr lang="nb-NO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paalbe@stud.ntnu.no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623755941"/>
                  </a:ext>
                </a:extLst>
              </a:tr>
              <a:tr h="254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Bugge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Vegard Bjerkli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 </a:t>
                      </a:r>
                      <a:r>
                        <a:rPr lang="nb-NO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vegardbb@stud.ntnu.no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7354969"/>
                  </a:ext>
                </a:extLst>
              </a:tr>
              <a:tr h="254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Olsen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Thomas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 </a:t>
                      </a:r>
                      <a:r>
                        <a:rPr lang="nb-NO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thomol@stud.ntnu.no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490899768"/>
                  </a:ext>
                </a:extLst>
              </a:tr>
              <a:tr h="254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>
                          <a:effectLst/>
                        </a:rPr>
                        <a:t>Chitikela</a:t>
                      </a:r>
                      <a:endParaRPr lang="nb-N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Vikas </a:t>
                      </a:r>
                      <a:r>
                        <a:rPr lang="nb-NO" sz="1400" dirty="0" err="1">
                          <a:effectLst/>
                        </a:rPr>
                        <a:t>reddy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400" dirty="0">
                          <a:effectLst/>
                        </a:rPr>
                        <a:t> </a:t>
                      </a:r>
                      <a:r>
                        <a:rPr lang="nb-NO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vikasreddy.chitikela@gmail.com</a:t>
                      </a:r>
                      <a:endParaRPr lang="nb-N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075411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7289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 2"/>
          <p:cNvGraphicFramePr>
            <a:graphicFrameLocks noGrp="1"/>
          </p:cNvGraphicFramePr>
          <p:nvPr>
            <p:extLst/>
          </p:nvPr>
        </p:nvGraphicFramePr>
        <p:xfrm>
          <a:off x="971600" y="1124744"/>
          <a:ext cx="7200800" cy="43216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21386628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507437045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503122429"/>
                    </a:ext>
                  </a:extLst>
                </a:gridCol>
              </a:tblGrid>
              <a:tr h="129614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2: Support tool for safety argument review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Institute for Energy Technology (IFE)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Peter Karpati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Soudabeh Khodambashi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242, IT-</a:t>
                      </a:r>
                      <a:r>
                        <a:rPr lang="en-US" sz="1600" dirty="0" err="1">
                          <a:effectLst/>
                        </a:rPr>
                        <a:t>bygget</a:t>
                      </a:r>
                      <a:endParaRPr lang="en-US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356364"/>
                  </a:ext>
                </a:extLst>
              </a:tr>
              <a:tr h="3805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solidFill>
                            <a:srgbClr val="FF0000"/>
                          </a:solidFill>
                          <a:effectLst/>
                        </a:rPr>
                        <a:t>Livgard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solidFill>
                            <a:srgbClr val="FF0000"/>
                          </a:solidFill>
                          <a:effectLst/>
                        </a:rPr>
                        <a:t>Signe Elise</a:t>
                      </a:r>
                      <a:endParaRPr lang="nb-NO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signeel@stud.ntnu.no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392622144"/>
                  </a:ext>
                </a:extLst>
              </a:tr>
              <a:tr h="3805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Arslan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Mikail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mikaila@stud.ntnu.no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489776451"/>
                  </a:ext>
                </a:extLst>
              </a:tr>
              <a:tr h="3805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Bø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Kristian Elset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kristieb@stud.ntnu.no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319309180"/>
                  </a:ext>
                </a:extLst>
              </a:tr>
              <a:tr h="3711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E Silva Janoti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William Cesar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williace@stud.ntnu.no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1259302"/>
                  </a:ext>
                </a:extLst>
              </a:tr>
              <a:tr h="3805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Rognø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Eirik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eirirog@stud.ntnu.no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000305011"/>
                  </a:ext>
                </a:extLst>
              </a:tr>
              <a:tr h="3805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Vassøy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Bjørnar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bjorva@stud.ntnu.no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37277464"/>
                  </a:ext>
                </a:extLst>
              </a:tr>
              <a:tr h="3805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Reinsve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Øyvind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 oyvre@stud.ntnu.no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1986620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37547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899592" y="1196752"/>
          <a:ext cx="7152198" cy="39604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4157">
                  <a:extLst>
                    <a:ext uri="{9D8B030D-6E8A-4147-A177-3AD203B41FA5}">
                      <a16:colId xmlns:a16="http://schemas.microsoft.com/office/drawing/2014/main" val="1567176132"/>
                    </a:ext>
                  </a:extLst>
                </a:gridCol>
                <a:gridCol w="1936690">
                  <a:extLst>
                    <a:ext uri="{9D8B030D-6E8A-4147-A177-3AD203B41FA5}">
                      <a16:colId xmlns:a16="http://schemas.microsoft.com/office/drawing/2014/main" val="4253675377"/>
                    </a:ext>
                  </a:extLst>
                </a:gridCol>
                <a:gridCol w="3201351">
                  <a:extLst>
                    <a:ext uri="{9D8B030D-6E8A-4147-A177-3AD203B41FA5}">
                      <a16:colId xmlns:a16="http://schemas.microsoft.com/office/drawing/2014/main" val="3155596243"/>
                    </a:ext>
                  </a:extLst>
                </a:gridCol>
              </a:tblGrid>
              <a:tr h="160323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3: Experienced based learning system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</a:t>
                      </a:r>
                      <a:r>
                        <a:rPr lang="en-US" sz="1600" dirty="0" err="1">
                          <a:effectLst/>
                        </a:rPr>
                        <a:t>Stamdata</a:t>
                      </a:r>
                      <a:r>
                        <a:rPr lang="en-US" sz="1600" dirty="0">
                          <a:effectLst/>
                        </a:rPr>
                        <a:t> AS / Nordic Trustee ASA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</a:t>
                      </a:r>
                      <a:r>
                        <a:rPr lang="en-US" sz="1600" dirty="0" err="1">
                          <a:effectLst/>
                        </a:rPr>
                        <a:t>Thies</a:t>
                      </a:r>
                      <a:r>
                        <a:rPr lang="en-US" sz="1600" dirty="0">
                          <a:effectLst/>
                        </a:rPr>
                        <a:t> Schrader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Francesco Gianni 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354, IT-</a:t>
                      </a:r>
                      <a:r>
                        <a:rPr lang="en-US" sz="1600" dirty="0" err="1">
                          <a:effectLst/>
                        </a:rPr>
                        <a:t>bygget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088459"/>
                  </a:ext>
                </a:extLst>
              </a:tr>
              <a:tr h="336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solidFill>
                            <a:srgbClr val="FF0000"/>
                          </a:solidFill>
                          <a:effectLst/>
                        </a:rPr>
                        <a:t>Schmidt-Hanssen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solidFill>
                            <a:srgbClr val="FF0000"/>
                          </a:solidFill>
                          <a:effectLst/>
                        </a:rPr>
                        <a:t>Frida Meland</a:t>
                      </a:r>
                      <a:endParaRPr lang="nb-NO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fridas@stud.ntnu.no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523863044"/>
                  </a:ext>
                </a:extLst>
              </a:tr>
              <a:tr h="336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Husum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Harald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harahu@stud.ntnu.no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669402137"/>
                  </a:ext>
                </a:extLst>
              </a:tr>
              <a:tr h="336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Indrebø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Anders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anderind@stud.ntnu.no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213920822"/>
                  </a:ext>
                </a:extLst>
              </a:tr>
              <a:tr h="336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Løvgren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Dag Erik Homdrum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delovgre@stud.ntnu.no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212102546"/>
                  </a:ext>
                </a:extLst>
              </a:tr>
              <a:tr h="336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 err="1">
                          <a:effectLst/>
                        </a:rPr>
                        <a:t>Wenhaug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Anders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wenhaug@stud.ntnu.no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139783111"/>
                  </a:ext>
                </a:extLst>
              </a:tr>
              <a:tr h="336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Mariussen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Vilde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vildema@stud.ntnu.no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504062236"/>
                  </a:ext>
                </a:extLst>
              </a:tr>
              <a:tr h="336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Kong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Tom Xiang-Kun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txkong@stud.ntnu.no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973180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471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1043608" y="1196752"/>
          <a:ext cx="6768752" cy="3840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3275">
                  <a:extLst>
                    <a:ext uri="{9D8B030D-6E8A-4147-A177-3AD203B41FA5}">
                      <a16:colId xmlns:a16="http://schemas.microsoft.com/office/drawing/2014/main" val="2486991683"/>
                    </a:ext>
                  </a:extLst>
                </a:gridCol>
                <a:gridCol w="2311101">
                  <a:extLst>
                    <a:ext uri="{9D8B030D-6E8A-4147-A177-3AD203B41FA5}">
                      <a16:colId xmlns:a16="http://schemas.microsoft.com/office/drawing/2014/main" val="775267156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4234041629"/>
                    </a:ext>
                  </a:extLst>
                </a:gridCol>
              </a:tblGrid>
              <a:tr h="1570434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4: Big Data tools for analysis of operational data from fishing vessels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SINTEF Fisheries and Aquaculture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Karl-Johan </a:t>
                      </a:r>
                      <a:r>
                        <a:rPr lang="en-US" sz="1600" dirty="0" err="1">
                          <a:effectLst/>
                        </a:rPr>
                        <a:t>Reite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Peng Liu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</a:t>
                      </a:r>
                      <a:r>
                        <a:rPr lang="en-US" sz="1600" dirty="0" err="1">
                          <a:effectLst/>
                        </a:rPr>
                        <a:t>Oasen</a:t>
                      </a:r>
                      <a:r>
                        <a:rPr lang="en-US" sz="1600" dirty="0">
                          <a:effectLst/>
                        </a:rPr>
                        <a:t> 3. </a:t>
                      </a:r>
                      <a:r>
                        <a:rPr lang="en-US" sz="1600" dirty="0" err="1">
                          <a:effectLst/>
                        </a:rPr>
                        <a:t>etg</a:t>
                      </a:r>
                      <a:r>
                        <a:rPr lang="en-US" sz="1600" dirty="0">
                          <a:effectLst/>
                        </a:rPr>
                        <a:t>., IT-</a:t>
                      </a:r>
                      <a:r>
                        <a:rPr lang="en-US" sz="1600" dirty="0" err="1">
                          <a:effectLst/>
                        </a:rPr>
                        <a:t>bygget</a:t>
                      </a:r>
                      <a:endParaRPr lang="en-US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923749"/>
                  </a:ext>
                </a:extLst>
              </a:tr>
              <a:tr h="273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</a:rPr>
                        <a:t>Stavland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Stine 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effectLst/>
                        </a:rPr>
                        <a:t>Sele</a:t>
                      </a:r>
                      <a:endParaRPr lang="nb-NO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stiness@stud.ntnu.no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615601663"/>
                  </a:ext>
                </a:extLst>
              </a:tr>
              <a:tr h="273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Anthonisen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Fredrik Valde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fredrvan@stud.ntnu.no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011371348"/>
                  </a:ext>
                </a:extLst>
              </a:tr>
              <a:tr h="273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Baklid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Martin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marbakl@stud.ntnu.no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632750091"/>
                  </a:ext>
                </a:extLst>
              </a:tr>
              <a:tr h="273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Fossan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Øivind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oivinf@stud.ntnu.no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809131899"/>
                  </a:ext>
                </a:extLst>
              </a:tr>
              <a:tr h="273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Elisha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Shedrach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e.shedrach@yahoo.com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965252628"/>
                  </a:ext>
                </a:extLst>
              </a:tr>
              <a:tr h="273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Stenberg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Erlend Stople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erlensst@stud.ntnu.no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02999890"/>
                  </a:ext>
                </a:extLst>
              </a:tr>
              <a:tr h="273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510629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76226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1187624" y="1268760"/>
          <a:ext cx="6783526" cy="35468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5618">
                  <a:extLst>
                    <a:ext uri="{9D8B030D-6E8A-4147-A177-3AD203B41FA5}">
                      <a16:colId xmlns:a16="http://schemas.microsoft.com/office/drawing/2014/main" val="1990979"/>
                    </a:ext>
                  </a:extLst>
                </a:gridCol>
                <a:gridCol w="2316145">
                  <a:extLst>
                    <a:ext uri="{9D8B030D-6E8A-4147-A177-3AD203B41FA5}">
                      <a16:colId xmlns:a16="http://schemas.microsoft.com/office/drawing/2014/main" val="727400921"/>
                    </a:ext>
                  </a:extLst>
                </a:gridCol>
                <a:gridCol w="3391763">
                  <a:extLst>
                    <a:ext uri="{9D8B030D-6E8A-4147-A177-3AD203B41FA5}">
                      <a16:colId xmlns:a16="http://schemas.microsoft.com/office/drawing/2014/main" val="3883240518"/>
                    </a:ext>
                  </a:extLst>
                </a:gridCol>
              </a:tblGrid>
              <a:tr h="1512168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5: Text classification of ad-hoc written messages to NAV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</a:t>
                      </a:r>
                      <a:r>
                        <a:rPr lang="en-US" sz="1600" dirty="0" err="1">
                          <a:effectLst/>
                        </a:rPr>
                        <a:t>Arbeids</a:t>
                      </a:r>
                      <a:r>
                        <a:rPr lang="en-US" sz="1600" dirty="0">
                          <a:effectLst/>
                        </a:rPr>
                        <a:t>- og </a:t>
                      </a:r>
                      <a:r>
                        <a:rPr lang="en-US" sz="1600" dirty="0" err="1">
                          <a:effectLst/>
                        </a:rPr>
                        <a:t>velferdsdirektoratet</a:t>
                      </a:r>
                      <a:r>
                        <a:rPr lang="en-US" sz="1600" dirty="0">
                          <a:effectLst/>
                        </a:rPr>
                        <a:t> (NAV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Tov Are Jacobsen, Christian Haslund and </a:t>
                      </a:r>
                      <a:r>
                        <a:rPr lang="en-US" sz="1600" dirty="0" err="1">
                          <a:effectLst/>
                        </a:rPr>
                        <a:t>Parastoo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Mohagheghi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Jon Atle Gulla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</a:t>
                      </a:r>
                      <a:r>
                        <a:rPr lang="en-US" sz="1600" dirty="0" err="1">
                          <a:effectLst/>
                        </a:rPr>
                        <a:t>Oasen</a:t>
                      </a:r>
                      <a:r>
                        <a:rPr lang="en-US" sz="1600" dirty="0">
                          <a:effectLst/>
                        </a:rPr>
                        <a:t> 4. </a:t>
                      </a:r>
                      <a:r>
                        <a:rPr lang="en-US" sz="1600" dirty="0" err="1">
                          <a:effectLst/>
                        </a:rPr>
                        <a:t>etg</a:t>
                      </a:r>
                      <a:r>
                        <a:rPr lang="en-US" sz="1600" dirty="0">
                          <a:effectLst/>
                        </a:rPr>
                        <a:t>., IT-</a:t>
                      </a:r>
                      <a:r>
                        <a:rPr lang="en-US" sz="1600" dirty="0" err="1">
                          <a:effectLst/>
                        </a:rPr>
                        <a:t>bygget</a:t>
                      </a:r>
                      <a:r>
                        <a:rPr lang="en-US" sz="1600" dirty="0">
                          <a:effectLst/>
                        </a:rPr>
                        <a:t> (TV with VGA)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668451"/>
                  </a:ext>
                </a:extLst>
              </a:tr>
              <a:tr h="29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solidFill>
                            <a:srgbClr val="FF0000"/>
                          </a:solidFill>
                          <a:effectLst/>
                        </a:rPr>
                        <a:t>Kastet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solidFill>
                            <a:srgbClr val="FF0000"/>
                          </a:solidFill>
                          <a:effectLst/>
                        </a:rPr>
                        <a:t>Anna</a:t>
                      </a:r>
                      <a:endParaRPr lang="nb-NO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annakast@stud.ntnu.no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30497230"/>
                  </a:ext>
                </a:extLst>
              </a:tr>
              <a:tr h="29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Andresen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Kristoffer Ravik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krisrand@stud.ntnu.no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441950867"/>
                  </a:ext>
                </a:extLst>
              </a:tr>
              <a:tr h="29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Bækken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August Landgraff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augustlb@stud.ntnu.no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58401870"/>
                  </a:ext>
                </a:extLst>
              </a:tr>
              <a:tr h="29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Hansen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Tobias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tobiah@stud.ntnu.no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575409670"/>
                  </a:ext>
                </a:extLst>
              </a:tr>
              <a:tr h="29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Nguyen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Alex Hoang Hai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hoanghn@stud.ntnu.no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577208247"/>
                  </a:ext>
                </a:extLst>
              </a:tr>
              <a:tr h="29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Ottesen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Birk Midtbø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birkmo@stud.ntnu.no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120292619"/>
                  </a:ext>
                </a:extLst>
              </a:tr>
              <a:tr h="2901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Borg</a:t>
                      </a:r>
                      <a:r>
                        <a:rPr lang="nb-NO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	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Stefan Artur </a:t>
                      </a:r>
                      <a:r>
                        <a:rPr lang="nb-NO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Sobczyszyn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stefanab@stud.ntnu.no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99885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5623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1187624" y="980727"/>
          <a:ext cx="6696744" cy="4212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1857">
                  <a:extLst>
                    <a:ext uri="{9D8B030D-6E8A-4147-A177-3AD203B41FA5}">
                      <a16:colId xmlns:a16="http://schemas.microsoft.com/office/drawing/2014/main" val="3165806174"/>
                    </a:ext>
                  </a:extLst>
                </a:gridCol>
                <a:gridCol w="2286515">
                  <a:extLst>
                    <a:ext uri="{9D8B030D-6E8A-4147-A177-3AD203B41FA5}">
                      <a16:colId xmlns:a16="http://schemas.microsoft.com/office/drawing/2014/main" val="687393783"/>
                    </a:ext>
                  </a:extLst>
                </a:gridCol>
                <a:gridCol w="3348372">
                  <a:extLst>
                    <a:ext uri="{9D8B030D-6E8A-4147-A177-3AD203B41FA5}">
                      <a16:colId xmlns:a16="http://schemas.microsoft.com/office/drawing/2014/main" val="2008244645"/>
                    </a:ext>
                  </a:extLst>
                </a:gridCol>
              </a:tblGrid>
              <a:tr h="1800201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6: App for dragonflies and damselflies (</a:t>
                      </a:r>
                      <a:r>
                        <a:rPr lang="en-US" sz="1600" b="1" dirty="0" err="1">
                          <a:effectLst/>
                        </a:rPr>
                        <a:t>øyenstikkere</a:t>
                      </a:r>
                      <a:r>
                        <a:rPr lang="en-US" sz="1600" b="1" dirty="0">
                          <a:effectLst/>
                        </a:rPr>
                        <a:t>)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Norwegian Biodiversity Information Centre (NBIC)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Wouter Koch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Anh Nguyen Duc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260, IT-</a:t>
                      </a:r>
                      <a:r>
                        <a:rPr lang="en-US" sz="1600" dirty="0" err="1">
                          <a:effectLst/>
                        </a:rPr>
                        <a:t>bygget</a:t>
                      </a:r>
                      <a:r>
                        <a:rPr lang="en-US" sz="1600" dirty="0">
                          <a:effectLst/>
                        </a:rPr>
                        <a:t> (contact IDI’s reception if you need a projector)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075846"/>
                  </a:ext>
                </a:extLst>
              </a:tr>
              <a:tr h="3445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solidFill>
                            <a:srgbClr val="FF0000"/>
                          </a:solidFill>
                          <a:effectLst/>
                        </a:rPr>
                        <a:t>Norrhall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solidFill>
                            <a:srgbClr val="FF0000"/>
                          </a:solidFill>
                          <a:effectLst/>
                        </a:rPr>
                        <a:t>Sara </a:t>
                      </a:r>
                      <a:r>
                        <a:rPr lang="nb-NO" sz="1600" dirty="0" err="1">
                          <a:solidFill>
                            <a:srgbClr val="FF0000"/>
                          </a:solidFill>
                          <a:effectLst/>
                        </a:rPr>
                        <a:t>Phrida</a:t>
                      </a:r>
                      <a:r>
                        <a:rPr lang="nb-NO" sz="1600" dirty="0">
                          <a:solidFill>
                            <a:srgbClr val="FF0000"/>
                          </a:solidFill>
                          <a:effectLst/>
                        </a:rPr>
                        <a:t> Kristina</a:t>
                      </a:r>
                      <a:endParaRPr lang="nb-NO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spnorrha@stud.ntnu.no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655877286"/>
                  </a:ext>
                </a:extLst>
              </a:tr>
              <a:tr h="3445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Egedal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Mats Henrik de </a:t>
                      </a:r>
                      <a:r>
                        <a:rPr lang="nb-NO" sz="1600" dirty="0" err="1">
                          <a:effectLst/>
                        </a:rPr>
                        <a:t>Carvalho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mhegedal@stud.ntnu.no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771687481"/>
                  </a:ext>
                </a:extLst>
              </a:tr>
              <a:tr h="3445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Bayoumy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Yara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yarab@stud.ntnu.no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902021344"/>
                  </a:ext>
                </a:extLst>
              </a:tr>
              <a:tr h="3445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Wilberg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Simen </a:t>
                      </a:r>
                      <a:r>
                        <a:rPr lang="nb-NO" sz="1600" dirty="0" err="1">
                          <a:effectLst/>
                        </a:rPr>
                        <a:t>Davanger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simendw@stud.ntnu.no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702806377"/>
                  </a:ext>
                </a:extLst>
              </a:tr>
              <a:tr h="3445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Cappelen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Odd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oddca@stud.ntnu.no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64760479"/>
                  </a:ext>
                </a:extLst>
              </a:tr>
              <a:tr h="3445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Løchsen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Jonas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jonasloc@stud.ntnu.no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234174816"/>
                  </a:ext>
                </a:extLst>
              </a:tr>
              <a:tr h="3445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Groos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Daniel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daniegr@stud.ntnu.no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131547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07967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683568" y="764704"/>
          <a:ext cx="7272808" cy="38941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3200">
                  <a:extLst>
                    <a:ext uri="{9D8B030D-6E8A-4147-A177-3AD203B41FA5}">
                      <a16:colId xmlns:a16="http://schemas.microsoft.com/office/drawing/2014/main" val="3682828093"/>
                    </a:ext>
                  </a:extLst>
                </a:gridCol>
                <a:gridCol w="2483204">
                  <a:extLst>
                    <a:ext uri="{9D8B030D-6E8A-4147-A177-3AD203B41FA5}">
                      <a16:colId xmlns:a16="http://schemas.microsoft.com/office/drawing/2014/main" val="3382306969"/>
                    </a:ext>
                  </a:extLst>
                </a:gridCol>
                <a:gridCol w="3636404">
                  <a:extLst>
                    <a:ext uri="{9D8B030D-6E8A-4147-A177-3AD203B41FA5}">
                      <a16:colId xmlns:a16="http://schemas.microsoft.com/office/drawing/2014/main" val="57632865"/>
                    </a:ext>
                  </a:extLst>
                </a:gridCol>
              </a:tblGrid>
              <a:tr h="1584176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7: </a:t>
                      </a:r>
                      <a:r>
                        <a:rPr lang="en-US" sz="1600" b="1" dirty="0" err="1">
                          <a:effectLst/>
                        </a:rPr>
                        <a:t>Autotrack</a:t>
                      </a:r>
                      <a:r>
                        <a:rPr lang="en-US" sz="1600" b="1" dirty="0">
                          <a:effectLst/>
                        </a:rPr>
                        <a:t> sub-surface salt structures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Schlumberger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Olesya Zimina and </a:t>
                      </a:r>
                      <a:r>
                        <a:rPr lang="en-US" sz="1600" dirty="0" err="1">
                          <a:effectLst/>
                        </a:rPr>
                        <a:t>Qiang</a:t>
                      </a:r>
                      <a:r>
                        <a:rPr lang="en-US" sz="1600" dirty="0">
                          <a:effectLst/>
                        </a:rPr>
                        <a:t> Fu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Francesco Gianni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157, IT-</a:t>
                      </a:r>
                      <a:r>
                        <a:rPr lang="en-US" sz="1600" dirty="0" err="1">
                          <a:effectLst/>
                        </a:rPr>
                        <a:t>bygget</a:t>
                      </a:r>
                      <a:r>
                        <a:rPr lang="en-US" sz="1600" dirty="0">
                          <a:effectLst/>
                        </a:rPr>
                        <a:t> (contact IDI’s reception if you need a projector)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1571811"/>
                  </a:ext>
                </a:extLst>
              </a:tr>
              <a:tr h="329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FF0000"/>
                          </a:solidFill>
                          <a:effectLst/>
                        </a:rPr>
                        <a:t>Tran</a:t>
                      </a:r>
                      <a:endParaRPr lang="nb-NO" sz="16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</a:t>
                      </a:r>
                      <a:r>
                        <a:rPr lang="en-US" sz="160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Nhu</a:t>
                      </a:r>
                      <a:r>
                        <a:rPr lang="en-US" sz="16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Camilla</a:t>
                      </a:r>
                      <a:endParaRPr lang="nb-NO" sz="16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yntran@stud.ntnu.no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185165830"/>
                  </a:ext>
                </a:extLst>
              </a:tr>
              <a:tr h="329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Ask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Tobias</a:t>
                      </a:r>
                      <a:endParaRPr lang="nb-NO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tobiaas@stud.ntnu.no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04528500"/>
                  </a:ext>
                </a:extLst>
              </a:tr>
              <a:tr h="329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Aunrønning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Ola</a:t>
                      </a:r>
                      <a:endParaRPr lang="nb-NO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olaaun@stud.ntnu.no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76004641"/>
                  </a:ext>
                </a:extLst>
              </a:tr>
              <a:tr h="329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Frøysa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Thomas Drabløs</a:t>
                      </a:r>
                      <a:endParaRPr lang="nb-NO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thomasdf@stud.ntnu.no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590374212"/>
                  </a:ext>
                </a:extLst>
              </a:tr>
              <a:tr h="329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Skjærar 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</a:t>
                      </a:r>
                      <a:endParaRPr lang="nb-NO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magneskj@stud.ntnu.no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532467981"/>
                  </a:ext>
                </a:extLst>
              </a:tr>
              <a:tr h="329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Wold</a:t>
                      </a:r>
                      <a:endParaRPr lang="nb-NO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Ida</a:t>
                      </a:r>
                      <a:endParaRPr lang="nb-NO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idawol@stud.ntnu.no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958556482"/>
                  </a:ext>
                </a:extLst>
              </a:tr>
              <a:tr h="329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Mølnå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Martin</a:t>
                      </a:r>
                      <a:endParaRPr lang="nb-NO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martmol@stud.ntnu.no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52937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61574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971600" y="1268760"/>
          <a:ext cx="7128792" cy="38826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86072683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4222952892"/>
                    </a:ext>
                  </a:extLst>
                </a:gridCol>
                <a:gridCol w="3564396">
                  <a:extLst>
                    <a:ext uri="{9D8B030D-6E8A-4147-A177-3AD203B41FA5}">
                      <a16:colId xmlns:a16="http://schemas.microsoft.com/office/drawing/2014/main" val="1797979008"/>
                    </a:ext>
                  </a:extLst>
                </a:gridCol>
              </a:tblGrid>
              <a:tr h="1800200"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8: Federated catalogue service for open transport data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Customer: SINTEF ICT with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Statens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vegvesen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Contact: 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Shanshan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Jiang and Hilde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Austlid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Supervisor: John Krogstie</a:t>
                      </a:r>
                      <a:b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Meets at room: F204,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Elektro-bygget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(contact IDI’s reception if you need a projector)</a:t>
                      </a: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658229"/>
                  </a:ext>
                </a:extLst>
              </a:tr>
              <a:tr h="2810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solidFill>
                            <a:srgbClr val="FF0000"/>
                          </a:solidFill>
                          <a:effectLst/>
                        </a:rPr>
                        <a:t>Hay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Aileen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aileenh@stud.ntnu.no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15021733"/>
                  </a:ext>
                </a:extLst>
              </a:tr>
              <a:tr h="2810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Kruke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Anders Marstein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andersmk@stud.ntnu.no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072528627"/>
                  </a:ext>
                </a:extLst>
              </a:tr>
              <a:tr h="2810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Larsen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Kristoffer Kjørlaug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krisklar@stud.ntnu.no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563856310"/>
                  </a:ext>
                </a:extLst>
              </a:tr>
              <a:tr h="2810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Nermark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Magnus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magnne@stud.ntnu.no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88450133"/>
                  </a:ext>
                </a:extLst>
              </a:tr>
              <a:tr h="2810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Reiersen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Magnus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magnurei@stud.ntnu.no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127742159"/>
                  </a:ext>
                </a:extLst>
              </a:tr>
              <a:tr h="2810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Rasmussen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Sindre Osmundsen</a:t>
                      </a: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sindreor@stud.ntnu.no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604864871"/>
                  </a:ext>
                </a:extLst>
              </a:tr>
              <a:tr h="396058">
                <a:tc>
                  <a:txBody>
                    <a:bodyPr/>
                    <a:lstStyle/>
                    <a:p>
                      <a:r>
                        <a:rPr lang="nb-NO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Yogalingam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Thuvarahan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thuvaray@stud.ntnu.no	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123689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1908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7772400" cy="4032448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nb-NO" sz="1200" dirty="0" smtClean="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nb-NO" sz="2800" b="1" dirty="0" smtClean="0">
                <a:latin typeface="Times New Roman" charset="0"/>
              </a:rPr>
              <a:t>The </a:t>
            </a:r>
            <a:r>
              <a:rPr lang="nb-NO" sz="2800" b="1" dirty="0" err="1" smtClean="0">
                <a:latin typeface="Times New Roman" charset="0"/>
              </a:rPr>
              <a:t>course</a:t>
            </a:r>
            <a:r>
              <a:rPr lang="nb-NO" sz="2800" b="1" dirty="0" smtClean="0">
                <a:latin typeface="Times New Roman" charset="0"/>
              </a:rPr>
              <a:t> </a:t>
            </a:r>
            <a:r>
              <a:rPr lang="nb-NO" sz="2800" b="1" dirty="0" err="1" smtClean="0">
                <a:latin typeface="Times New Roman" charset="0"/>
              </a:rPr>
              <a:t>combines</a:t>
            </a:r>
            <a:r>
              <a:rPr lang="nb-NO" sz="2800" b="1" dirty="0" smtClean="0">
                <a:latin typeface="Times New Roman" charset="0"/>
              </a:rPr>
              <a:t> </a:t>
            </a:r>
            <a:r>
              <a:rPr lang="nb-NO" sz="2800" b="1" smtClean="0">
                <a:latin typeface="Times New Roman" charset="0"/>
              </a:rPr>
              <a:t>in 12</a:t>
            </a:r>
            <a:r>
              <a:rPr lang="en-GB" sz="2800" b="1" smtClean="0">
                <a:latin typeface="Times New Roman" charset="0"/>
              </a:rPr>
              <a:t> </a:t>
            </a:r>
            <a:r>
              <a:rPr lang="en-GB" sz="2800" b="1" dirty="0" smtClean="0">
                <a:latin typeface="Times New Roman" charset="0"/>
              </a:rPr>
              <a:t>weeks: </a:t>
            </a:r>
          </a:p>
          <a:p>
            <a:pPr lvl="2">
              <a:lnSpc>
                <a:spcPct val="80000"/>
              </a:lnSpc>
              <a:spcBef>
                <a:spcPct val="50000"/>
              </a:spcBef>
            </a:pPr>
            <a:r>
              <a:rPr lang="en-GB" sz="2000" dirty="0" smtClean="0">
                <a:latin typeface="Times New Roman" charset="0"/>
              </a:rPr>
              <a:t>Bachelor level curriculum as platform.</a:t>
            </a:r>
          </a:p>
          <a:p>
            <a:pPr lvl="2">
              <a:lnSpc>
                <a:spcPct val="80000"/>
              </a:lnSpc>
              <a:spcBef>
                <a:spcPct val="50000"/>
              </a:spcBef>
            </a:pPr>
            <a:r>
              <a:rPr lang="en-GB" sz="2000" dirty="0" smtClean="0">
                <a:latin typeface="Times New Roman" charset="0"/>
              </a:rPr>
              <a:t>350 hours from each student</a:t>
            </a:r>
          </a:p>
          <a:p>
            <a:pPr lvl="2">
              <a:lnSpc>
                <a:spcPct val="80000"/>
              </a:lnSpc>
              <a:spcBef>
                <a:spcPct val="50000"/>
              </a:spcBef>
            </a:pPr>
            <a:r>
              <a:rPr lang="en-GB" sz="2000" dirty="0" smtClean="0">
                <a:latin typeface="Times New Roman" charset="0"/>
              </a:rPr>
              <a:t>System/program development from pre-study to simple prototype.</a:t>
            </a:r>
          </a:p>
          <a:p>
            <a:pPr lvl="2">
              <a:lnSpc>
                <a:spcPct val="80000"/>
              </a:lnSpc>
              <a:spcBef>
                <a:spcPct val="50000"/>
              </a:spcBef>
            </a:pPr>
            <a:r>
              <a:rPr lang="en-GB" sz="2000" dirty="0" smtClean="0">
                <a:latin typeface="Times New Roman" charset="0"/>
              </a:rPr>
              <a:t>Practical and hectic group work under time/resource pressure - training in group processes.</a:t>
            </a:r>
          </a:p>
          <a:p>
            <a:pPr lvl="2">
              <a:lnSpc>
                <a:spcPct val="80000"/>
              </a:lnSpc>
              <a:spcBef>
                <a:spcPct val="50000"/>
              </a:spcBef>
            </a:pPr>
            <a:r>
              <a:rPr lang="en-GB" sz="2000" dirty="0" smtClean="0">
                <a:latin typeface="Times New Roman" charset="0"/>
              </a:rPr>
              <a:t>Realistic and useful “product” with external customer.</a:t>
            </a:r>
          </a:p>
          <a:p>
            <a:pPr lvl="2">
              <a:lnSpc>
                <a:spcPct val="80000"/>
              </a:lnSpc>
              <a:spcBef>
                <a:spcPct val="50000"/>
              </a:spcBef>
            </a:pPr>
            <a:r>
              <a:rPr lang="en-GB" sz="2000" dirty="0" smtClean="0">
                <a:latin typeface="Times New Roman" charset="0"/>
              </a:rPr>
              <a:t>Written English report of about 150 pages</a:t>
            </a:r>
          </a:p>
          <a:p>
            <a:pPr lvl="2">
              <a:lnSpc>
                <a:spcPct val="80000"/>
              </a:lnSpc>
              <a:spcBef>
                <a:spcPct val="50000"/>
              </a:spcBef>
            </a:pPr>
            <a:r>
              <a:rPr lang="en-GB" sz="2000" dirty="0" smtClean="0">
                <a:latin typeface="Times New Roman" charset="0"/>
              </a:rPr>
              <a:t>Presentation of results to customers and examiners</a:t>
            </a:r>
            <a:endParaRPr lang="nb-NO" sz="2000" dirty="0" smtClean="0">
              <a:latin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17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1403648" y="980728"/>
          <a:ext cx="6840759" cy="4133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4546">
                  <a:extLst>
                    <a:ext uri="{9D8B030D-6E8A-4147-A177-3AD203B41FA5}">
                      <a16:colId xmlns:a16="http://schemas.microsoft.com/office/drawing/2014/main" val="2453876143"/>
                    </a:ext>
                  </a:extLst>
                </a:gridCol>
                <a:gridCol w="2081970">
                  <a:extLst>
                    <a:ext uri="{9D8B030D-6E8A-4147-A177-3AD203B41FA5}">
                      <a16:colId xmlns:a16="http://schemas.microsoft.com/office/drawing/2014/main" val="2939319853"/>
                    </a:ext>
                  </a:extLst>
                </a:gridCol>
                <a:gridCol w="2974243">
                  <a:extLst>
                    <a:ext uri="{9D8B030D-6E8A-4147-A177-3AD203B41FA5}">
                      <a16:colId xmlns:a16="http://schemas.microsoft.com/office/drawing/2014/main" val="3479257634"/>
                    </a:ext>
                  </a:extLst>
                </a:gridCol>
              </a:tblGrid>
              <a:tr h="1800200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9: Atomic Order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</a:t>
                      </a:r>
                      <a:r>
                        <a:rPr lang="en-US" sz="1600" dirty="0" err="1">
                          <a:effectLst/>
                        </a:rPr>
                        <a:t>GridSky</a:t>
                      </a:r>
                      <a:r>
                        <a:rPr lang="en-US" sz="1600" dirty="0">
                          <a:effectLst/>
                        </a:rPr>
                        <a:t> Software AS 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Ole-Ivar </a:t>
                      </a:r>
                      <a:r>
                        <a:rPr lang="en-US" sz="1600" dirty="0" err="1">
                          <a:effectLst/>
                        </a:rPr>
                        <a:t>Holthe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Inger Anne Tøndel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E304, </a:t>
                      </a:r>
                      <a:r>
                        <a:rPr lang="en-US" sz="1600" dirty="0" err="1">
                          <a:effectLst/>
                        </a:rPr>
                        <a:t>Elektro-bygget</a:t>
                      </a:r>
                      <a:r>
                        <a:rPr lang="en-US" sz="1600" dirty="0">
                          <a:effectLst/>
                        </a:rPr>
                        <a:t> (contact IDI’s reception if you need a projector)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452900"/>
                  </a:ext>
                </a:extLst>
              </a:tr>
              <a:tr h="333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solidFill>
                            <a:srgbClr val="FF0000"/>
                          </a:solidFill>
                          <a:effectLst/>
                        </a:rPr>
                        <a:t>Berg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solidFill>
                            <a:srgbClr val="FF0000"/>
                          </a:solidFill>
                          <a:effectLst/>
                        </a:rPr>
                        <a:t>Anna Margareta</a:t>
                      </a:r>
                      <a:endParaRPr lang="nb-NO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annambe@stud.ntnu.no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944434144"/>
                  </a:ext>
                </a:extLst>
              </a:tr>
              <a:tr h="333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Hamnvik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Eirik Solberg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eiriksh@stud.ntnu.no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051959701"/>
                  </a:ext>
                </a:extLst>
              </a:tr>
              <a:tr h="333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Lyngby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Andreas Schatvet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andresly@stud.ntnu.no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69470852"/>
                  </a:ext>
                </a:extLst>
              </a:tr>
              <a:tr h="333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Schattenkirchner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Daniel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danisch@stud.ntnu.no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92447495"/>
                  </a:ext>
                </a:extLst>
              </a:tr>
              <a:tr h="333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Svendsen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Lærke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laerkes@stud.ntnu.no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821366700"/>
                  </a:ext>
                </a:extLst>
              </a:tr>
              <a:tr h="333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Sylliaas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Eirik Martiniussen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eirikmsy@stud.ntnu.no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02917300"/>
                  </a:ext>
                </a:extLst>
              </a:tr>
              <a:tr h="333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907130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78546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899592" y="1052736"/>
          <a:ext cx="7848872" cy="43734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7778">
                  <a:extLst>
                    <a:ext uri="{9D8B030D-6E8A-4147-A177-3AD203B41FA5}">
                      <a16:colId xmlns:a16="http://schemas.microsoft.com/office/drawing/2014/main" val="3624871432"/>
                    </a:ext>
                  </a:extLst>
                </a:gridCol>
                <a:gridCol w="2436658">
                  <a:extLst>
                    <a:ext uri="{9D8B030D-6E8A-4147-A177-3AD203B41FA5}">
                      <a16:colId xmlns:a16="http://schemas.microsoft.com/office/drawing/2014/main" val="1978437621"/>
                    </a:ext>
                  </a:extLst>
                </a:gridCol>
                <a:gridCol w="3924436">
                  <a:extLst>
                    <a:ext uri="{9D8B030D-6E8A-4147-A177-3AD203B41FA5}">
                      <a16:colId xmlns:a16="http://schemas.microsoft.com/office/drawing/2014/main" val="887580735"/>
                    </a:ext>
                  </a:extLst>
                </a:gridCol>
              </a:tblGrid>
              <a:tr h="1872208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10: A digital tool to improve social skills &amp; learning in the classroom – version 2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</a:t>
                      </a:r>
                      <a:r>
                        <a:rPr lang="en-US" sz="1600" dirty="0" err="1">
                          <a:effectLst/>
                        </a:rPr>
                        <a:t>PeopleUKnow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Marianne Johnsen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Soudabeh Khodambashi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054, IT-</a:t>
                      </a:r>
                      <a:r>
                        <a:rPr lang="en-US" sz="1600" dirty="0" err="1">
                          <a:effectLst/>
                        </a:rPr>
                        <a:t>bygget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818494"/>
                  </a:ext>
                </a:extLst>
              </a:tr>
              <a:tr h="3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solidFill>
                            <a:srgbClr val="FF0000"/>
                          </a:solidFill>
                          <a:effectLst/>
                        </a:rPr>
                        <a:t>Tomas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solidFill>
                            <a:srgbClr val="FF0000"/>
                          </a:solidFill>
                          <a:effectLst/>
                        </a:rPr>
                        <a:t>Nora</a:t>
                      </a:r>
                      <a:endParaRPr lang="nb-NO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norat@stud.ntnu.no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969363391"/>
                  </a:ext>
                </a:extLst>
              </a:tr>
              <a:tr h="3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Finckenhagen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Johan Morten Kristoffer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jmfincke@stud.ntnu.no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393122887"/>
                  </a:ext>
                </a:extLst>
              </a:tr>
              <a:tr h="3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Hessevik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Ivar Helland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ivarhh@stud.ntnu.no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764090292"/>
                  </a:ext>
                </a:extLst>
              </a:tr>
              <a:tr h="3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Roligheten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Christian Barth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chribrol@stud.ntnu.no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103264486"/>
                  </a:ext>
                </a:extLst>
              </a:tr>
              <a:tr h="3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Lund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Vigleik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vigleikl@stud.ntnu.no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013281463"/>
                  </a:ext>
                </a:extLst>
              </a:tr>
              <a:tr h="3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Unsvåg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Matias Halsteinli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matiashu@stud.ntnu.no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002001489"/>
                  </a:ext>
                </a:extLst>
              </a:tr>
              <a:tr h="3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Bui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June Kieu-van Thi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jkbui@stud.ntnu.no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773253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8932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755576" y="908718"/>
          <a:ext cx="7488832" cy="44319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9532">
                  <a:extLst>
                    <a:ext uri="{9D8B030D-6E8A-4147-A177-3AD203B41FA5}">
                      <a16:colId xmlns:a16="http://schemas.microsoft.com/office/drawing/2014/main" val="3932437323"/>
                    </a:ext>
                  </a:extLst>
                </a:gridCol>
                <a:gridCol w="2324884">
                  <a:extLst>
                    <a:ext uri="{9D8B030D-6E8A-4147-A177-3AD203B41FA5}">
                      <a16:colId xmlns:a16="http://schemas.microsoft.com/office/drawing/2014/main" val="2296484102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063879234"/>
                    </a:ext>
                  </a:extLst>
                </a:gridCol>
              </a:tblGrid>
              <a:tr h="1800202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11: Solar planning aided by computer vision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</a:t>
                      </a:r>
                      <a:r>
                        <a:rPr lang="en-US" sz="1600" dirty="0" err="1">
                          <a:effectLst/>
                        </a:rPr>
                        <a:t>Otovo</a:t>
                      </a:r>
                      <a:r>
                        <a:rPr lang="en-US" sz="1600" dirty="0">
                          <a:effectLst/>
                        </a:rPr>
                        <a:t> AS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Simen </a:t>
                      </a:r>
                      <a:r>
                        <a:rPr lang="en-US" sz="1600" dirty="0" err="1">
                          <a:effectLst/>
                        </a:rPr>
                        <a:t>Fure</a:t>
                      </a:r>
                      <a:r>
                        <a:rPr lang="en-US" sz="1600" dirty="0">
                          <a:effectLst/>
                        </a:rPr>
                        <a:t> Jørgensen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Soudabeh Khodambashi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E204, </a:t>
                      </a:r>
                      <a:r>
                        <a:rPr lang="en-US" sz="1600" dirty="0" err="1">
                          <a:effectLst/>
                        </a:rPr>
                        <a:t>Elektro-bygget</a:t>
                      </a:r>
                      <a:r>
                        <a:rPr lang="en-US" sz="1600" dirty="0">
                          <a:effectLst/>
                        </a:rPr>
                        <a:t> (contact IDI’s reception if you need a projector)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410392"/>
                  </a:ext>
                </a:extLst>
              </a:tr>
              <a:tr h="3516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solidFill>
                            <a:srgbClr val="FF0000"/>
                          </a:solidFill>
                          <a:effectLst/>
                        </a:rPr>
                        <a:t>Haavik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solidFill>
                            <a:srgbClr val="FF0000"/>
                          </a:solidFill>
                          <a:effectLst/>
                        </a:rPr>
                        <a:t>Line Baumann</a:t>
                      </a:r>
                      <a:endParaRPr lang="nb-NO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linebh@stud.ntnu.no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646466394"/>
                  </a:ext>
                </a:extLst>
              </a:tr>
              <a:tr h="3516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Warlo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Hans-Wilhelm Kirsch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hanswilw@stud.ntnu.no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070002468"/>
                  </a:ext>
                </a:extLst>
              </a:tr>
              <a:tr h="3516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Lien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Reidar Kjøs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egillil@stud.ntnu.no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219776067"/>
                  </a:ext>
                </a:extLst>
              </a:tr>
              <a:tr h="3516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Lillehaug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Egil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egillil@stud.ntnu.no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584911986"/>
                  </a:ext>
                </a:extLst>
              </a:tr>
              <a:tr h="3516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Nygård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Boye Borg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boye.b.nygard@ntnu.no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704120222"/>
                  </a:ext>
                </a:extLst>
              </a:tr>
              <a:tr h="3516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Olofsson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Alexander Martin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alexando@stud.ntnu.no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195425054"/>
                  </a:ext>
                </a:extLst>
              </a:tr>
              <a:tr h="35164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fr-FR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Wille	</a:t>
                      </a:r>
                      <a:endParaRPr lang="nb-NO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fr-FR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Alexander Sanchez Jenssen	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fr-FR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alexansw@stud.ntnu.no	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25412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0024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/>
          </p:nvPr>
        </p:nvGraphicFramePr>
        <p:xfrm>
          <a:off x="539552" y="1052736"/>
          <a:ext cx="8136904" cy="42738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2376">
                  <a:extLst>
                    <a:ext uri="{9D8B030D-6E8A-4147-A177-3AD203B41FA5}">
                      <a16:colId xmlns:a16="http://schemas.microsoft.com/office/drawing/2014/main" val="2747901826"/>
                    </a:ext>
                  </a:extLst>
                </a:gridCol>
                <a:gridCol w="2526076">
                  <a:extLst>
                    <a:ext uri="{9D8B030D-6E8A-4147-A177-3AD203B41FA5}">
                      <a16:colId xmlns:a16="http://schemas.microsoft.com/office/drawing/2014/main" val="578022800"/>
                    </a:ext>
                  </a:extLst>
                </a:gridCol>
                <a:gridCol w="4068452">
                  <a:extLst>
                    <a:ext uri="{9D8B030D-6E8A-4147-A177-3AD203B41FA5}">
                      <a16:colId xmlns:a16="http://schemas.microsoft.com/office/drawing/2014/main" val="2280408439"/>
                    </a:ext>
                  </a:extLst>
                </a:gridCol>
              </a:tblGrid>
              <a:tr h="1584178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</a:rPr>
                        <a:t>Group 12: The building history of </a:t>
                      </a:r>
                      <a:r>
                        <a:rPr lang="en-US" sz="1600" b="1" dirty="0" err="1">
                          <a:effectLst/>
                        </a:rPr>
                        <a:t>Nidaros</a:t>
                      </a:r>
                      <a:r>
                        <a:rPr lang="en-US" sz="1600" b="1" dirty="0">
                          <a:effectLst/>
                        </a:rPr>
                        <a:t> Cathedral in 3D</a:t>
                      </a:r>
                      <a:r>
                        <a:rPr lang="en-US" sz="1600" dirty="0">
                          <a:effectLst/>
                        </a:rPr>
                        <a:t/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Customer: </a:t>
                      </a:r>
                      <a:r>
                        <a:rPr lang="en-US" sz="1600" dirty="0" err="1">
                          <a:effectLst/>
                        </a:rPr>
                        <a:t>Nidaros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Domkirkes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Restaureringsarbeider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Contact:  Inge Sørgård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Supervisor: Soudabeh Khodambashi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Meets at room: A161, </a:t>
                      </a:r>
                      <a:r>
                        <a:rPr lang="en-US" sz="1600" dirty="0" err="1">
                          <a:effectLst/>
                        </a:rPr>
                        <a:t>Elektro-bygget</a:t>
                      </a:r>
                      <a:r>
                        <a:rPr lang="en-US" sz="1600" dirty="0">
                          <a:effectLst/>
                        </a:rPr>
                        <a:t> (contact IDI’s reception if you need a projector)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206041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solidFill>
                            <a:srgbClr val="FF0000"/>
                          </a:solidFill>
                          <a:effectLst/>
                        </a:rPr>
                        <a:t>Fredriksen</a:t>
                      </a:r>
                      <a:endParaRPr lang="nb-NO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solidFill>
                            <a:srgbClr val="FF0000"/>
                          </a:solidFill>
                          <a:effectLst/>
                        </a:rPr>
                        <a:t>Kamilla Kristine</a:t>
                      </a:r>
                      <a:endParaRPr lang="nb-NO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kamillkf@stud.ntnu.no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4139039542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Barsch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dirty="0">
                          <a:effectLst/>
                        </a:rPr>
                        <a:t>Ole Øystein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oleob@stud.ntnu.no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275818161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Eide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Øystein Aas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oysteiae@stud.ntnu.no</a:t>
                      </a:r>
                      <a:endParaRPr lang="nb-NO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499771914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Eilertsen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Odin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odinei@stud.ntnu.no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282112586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Ragunathan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Janusa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janusar@stud.ntnu.no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509145391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Sjursen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>
                          <a:effectLst/>
                        </a:rPr>
                        <a:t>Bjarte</a:t>
                      </a:r>
                      <a:endParaRPr lang="nb-N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b-NO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bjartesj@stud.ntnu.no</a:t>
                      </a: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120920705"/>
                  </a:ext>
                </a:extLst>
              </a:tr>
              <a:tr h="35588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Bruvold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nb-NO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Hans-Kristian	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nb-NO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hanskrib@stud.ntnu.no</a:t>
                      </a:r>
                      <a:endParaRPr lang="nb-N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043447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7271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sz="3200" b="1" dirty="0">
                <a:solidFill>
                  <a:schemeClr val="accent2"/>
                </a:solidFill>
              </a:rPr>
              <a:t>Is </a:t>
            </a:r>
            <a:r>
              <a:rPr lang="nb-NO" sz="3200" b="1" dirty="0" err="1">
                <a:solidFill>
                  <a:schemeClr val="accent2"/>
                </a:solidFill>
              </a:rPr>
              <a:t>there</a:t>
            </a:r>
            <a:r>
              <a:rPr lang="nb-NO" sz="3200" b="1" dirty="0">
                <a:solidFill>
                  <a:schemeClr val="accent2"/>
                </a:solidFill>
              </a:rPr>
              <a:t> </a:t>
            </a:r>
            <a:r>
              <a:rPr lang="nb-NO" sz="3200" b="1" dirty="0" err="1">
                <a:solidFill>
                  <a:schemeClr val="accent2"/>
                </a:solidFill>
              </a:rPr>
              <a:t>anyone</a:t>
            </a:r>
            <a:r>
              <a:rPr lang="nb-NO" sz="3200" b="1" dirty="0">
                <a:solidFill>
                  <a:schemeClr val="accent2"/>
                </a:solidFill>
              </a:rPr>
              <a:t> </a:t>
            </a:r>
            <a:r>
              <a:rPr lang="nb-NO" sz="3200" b="1" dirty="0" err="1">
                <a:solidFill>
                  <a:schemeClr val="accent2"/>
                </a:solidFill>
              </a:rPr>
              <a:t>who</a:t>
            </a:r>
            <a:r>
              <a:rPr lang="nb-NO" sz="3200" b="1" dirty="0">
                <a:solidFill>
                  <a:schemeClr val="accent2"/>
                </a:solidFill>
              </a:rPr>
              <a:t> is not </a:t>
            </a:r>
            <a:r>
              <a:rPr lang="nb-NO" sz="3200" b="1" dirty="0" err="1">
                <a:solidFill>
                  <a:schemeClr val="accent2"/>
                </a:solidFill>
              </a:rPr>
              <a:t>allocated</a:t>
            </a:r>
            <a:r>
              <a:rPr lang="nb-NO" sz="3200" b="1" dirty="0">
                <a:solidFill>
                  <a:schemeClr val="accent2"/>
                </a:solidFill>
              </a:rPr>
              <a:t> to </a:t>
            </a:r>
            <a:r>
              <a:rPr lang="nb-NO" sz="3200" b="1" dirty="0" err="1">
                <a:solidFill>
                  <a:schemeClr val="accent2"/>
                </a:solidFill>
              </a:rPr>
              <a:t>any</a:t>
            </a:r>
            <a:r>
              <a:rPr lang="nb-NO" sz="3200" b="1" dirty="0">
                <a:solidFill>
                  <a:schemeClr val="accent2"/>
                </a:solidFill>
              </a:rPr>
              <a:t> </a:t>
            </a:r>
            <a:r>
              <a:rPr lang="nb-NO" sz="3200" b="1" dirty="0" err="1">
                <a:solidFill>
                  <a:schemeClr val="accent2"/>
                </a:solidFill>
              </a:rPr>
              <a:t>of</a:t>
            </a:r>
            <a:r>
              <a:rPr lang="nb-NO" sz="3200" b="1" dirty="0">
                <a:solidFill>
                  <a:schemeClr val="accent2"/>
                </a:solidFill>
              </a:rPr>
              <a:t> </a:t>
            </a:r>
            <a:r>
              <a:rPr lang="nb-NO" sz="3200" b="1" dirty="0" err="1">
                <a:solidFill>
                  <a:schemeClr val="accent2"/>
                </a:solidFill>
              </a:rPr>
              <a:t>the</a:t>
            </a:r>
            <a:r>
              <a:rPr lang="nb-NO" sz="3200" b="1" dirty="0">
                <a:solidFill>
                  <a:schemeClr val="accent2"/>
                </a:solidFill>
              </a:rPr>
              <a:t> </a:t>
            </a:r>
            <a:r>
              <a:rPr lang="nb-NO" sz="3200" b="1" dirty="0" err="1">
                <a:solidFill>
                  <a:schemeClr val="accent2"/>
                </a:solidFill>
              </a:rPr>
              <a:t>groups</a:t>
            </a:r>
            <a:r>
              <a:rPr lang="nb-NO" sz="3200" b="1" dirty="0">
                <a:solidFill>
                  <a:schemeClr val="accent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128678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/>
            </a:r>
            <a:br>
              <a:rPr lang="nb-NO" dirty="0"/>
            </a:br>
            <a:endParaRPr lang="nb-NO" dirty="0"/>
          </a:p>
        </p:txBody>
      </p:sp>
      <p:sp>
        <p:nvSpPr>
          <p:cNvPr id="2" name="TekstSylinder 1"/>
          <p:cNvSpPr txBox="1"/>
          <p:nvPr/>
        </p:nvSpPr>
        <p:spPr>
          <a:xfrm>
            <a:off x="687884" y="834845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rgbClr val="0D2B88"/>
                </a:solidFill>
              </a:rPr>
              <a:t>Group </a:t>
            </a:r>
            <a:r>
              <a:rPr lang="nb-NO" dirty="0" err="1">
                <a:solidFill>
                  <a:srgbClr val="0D2B88"/>
                </a:solidFill>
              </a:rPr>
              <a:t>rooms</a:t>
            </a:r>
            <a:r>
              <a:rPr lang="nb-NO" dirty="0">
                <a:solidFill>
                  <a:srgbClr val="0D2B88"/>
                </a:solidFill>
              </a:rPr>
              <a:t> </a:t>
            </a:r>
            <a:r>
              <a:rPr lang="nb-NO" dirty="0" err="1">
                <a:solidFill>
                  <a:srgbClr val="0D2B88"/>
                </a:solidFill>
              </a:rPr>
              <a:t>available</a:t>
            </a:r>
            <a:r>
              <a:rPr lang="nb-NO" dirty="0">
                <a:solidFill>
                  <a:srgbClr val="0D2B88"/>
                </a:solidFill>
              </a:rPr>
              <a:t> for TDT4290 </a:t>
            </a:r>
          </a:p>
        </p:txBody>
      </p:sp>
      <p:graphicFrame>
        <p:nvGraphicFramePr>
          <p:cNvPr id="4" name="Tabell 3"/>
          <p:cNvGraphicFramePr>
            <a:graphicFrameLocks noGrp="1"/>
          </p:cNvGraphicFramePr>
          <p:nvPr/>
        </p:nvGraphicFramePr>
        <p:xfrm>
          <a:off x="1173912" y="2132856"/>
          <a:ext cx="6706762" cy="16326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7341">
                  <a:extLst>
                    <a:ext uri="{9D8B030D-6E8A-4147-A177-3AD203B41FA5}">
                      <a16:colId xmlns:a16="http://schemas.microsoft.com/office/drawing/2014/main" val="4097660880"/>
                    </a:ext>
                  </a:extLst>
                </a:gridCol>
                <a:gridCol w="1117341">
                  <a:extLst>
                    <a:ext uri="{9D8B030D-6E8A-4147-A177-3AD203B41FA5}">
                      <a16:colId xmlns:a16="http://schemas.microsoft.com/office/drawing/2014/main" val="968951811"/>
                    </a:ext>
                  </a:extLst>
                </a:gridCol>
                <a:gridCol w="1118020">
                  <a:extLst>
                    <a:ext uri="{9D8B030D-6E8A-4147-A177-3AD203B41FA5}">
                      <a16:colId xmlns:a16="http://schemas.microsoft.com/office/drawing/2014/main" val="3149507695"/>
                    </a:ext>
                  </a:extLst>
                </a:gridCol>
                <a:gridCol w="1118020">
                  <a:extLst>
                    <a:ext uri="{9D8B030D-6E8A-4147-A177-3AD203B41FA5}">
                      <a16:colId xmlns:a16="http://schemas.microsoft.com/office/drawing/2014/main" val="1308986217"/>
                    </a:ext>
                  </a:extLst>
                </a:gridCol>
                <a:gridCol w="1118020">
                  <a:extLst>
                    <a:ext uri="{9D8B030D-6E8A-4147-A177-3AD203B41FA5}">
                      <a16:colId xmlns:a16="http://schemas.microsoft.com/office/drawing/2014/main" val="1505192505"/>
                    </a:ext>
                  </a:extLst>
                </a:gridCol>
                <a:gridCol w="1118020">
                  <a:extLst>
                    <a:ext uri="{9D8B030D-6E8A-4147-A177-3AD203B41FA5}">
                      <a16:colId xmlns:a16="http://schemas.microsoft.com/office/drawing/2014/main" val="312788841"/>
                    </a:ext>
                  </a:extLst>
                </a:gridCol>
              </a:tblGrid>
              <a:tr h="40815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Mondays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Tuesdays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Wednesdays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Thursdays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Fridays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9969924"/>
                  </a:ext>
                </a:extLst>
              </a:tr>
              <a:tr h="40815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ITV-260</a:t>
                      </a:r>
                      <a:endParaRPr lang="nb-NO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Group 1</a:t>
                      </a:r>
                      <a:endParaRPr lang="nb-NO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 2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 3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 4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Group 7</a:t>
                      </a:r>
                      <a:endParaRPr lang="nb-NO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nb-NO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7320785"/>
                  </a:ext>
                </a:extLst>
              </a:tr>
              <a:tr h="40815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ITV-157</a:t>
                      </a:r>
                      <a:endParaRPr lang="nb-NO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 6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Group 5</a:t>
                      </a:r>
                      <a:endParaRPr lang="nb-NO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 8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 9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 10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6053585"/>
                  </a:ext>
                </a:extLst>
              </a:tr>
              <a:tr h="40815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ITV-054</a:t>
                      </a:r>
                      <a:endParaRPr lang="nb-NO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nb-NO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Group 11</a:t>
                      </a:r>
                      <a:endParaRPr lang="nb-NO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937959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73913" y="3978992"/>
            <a:ext cx="57023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nb-NO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NB! Group 12 has allocated a room at </a:t>
            </a:r>
            <a:r>
              <a:rPr kumimoji="0" lang="en-US" altLang="nb-NO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Nidaros</a:t>
            </a:r>
            <a:r>
              <a:rPr kumimoji="0" lang="en-US" altLang="nb-NO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nb-NO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Domkirkes</a:t>
            </a:r>
            <a:r>
              <a:rPr kumimoji="0" lang="en-US" altLang="nb-NO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nb-NO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Restaureringsarbeider</a:t>
            </a:r>
            <a:endParaRPr kumimoji="0" lang="en-US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6241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100" y="404665"/>
            <a:ext cx="7772400" cy="4999186"/>
          </a:xfrm>
        </p:spPr>
        <p:txBody>
          <a:bodyPr/>
          <a:lstStyle/>
          <a:p>
            <a:pPr marL="0" indent="0">
              <a:buNone/>
            </a:pPr>
            <a:r>
              <a:rPr lang="nb-NO" dirty="0">
                <a:solidFill>
                  <a:schemeClr val="accent2"/>
                </a:solidFill>
              </a:rPr>
              <a:t>Group </a:t>
            </a:r>
            <a:r>
              <a:rPr lang="nb-NO" dirty="0" err="1">
                <a:solidFill>
                  <a:schemeClr val="accent2"/>
                </a:solidFill>
              </a:rPr>
              <a:t>room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allocation</a:t>
            </a:r>
            <a:r>
              <a:rPr lang="nb-NO" dirty="0">
                <a:solidFill>
                  <a:schemeClr val="accent2"/>
                </a:solidFill>
              </a:rPr>
              <a:t> for </a:t>
            </a:r>
            <a:r>
              <a:rPr lang="nb-NO" dirty="0" err="1">
                <a:solidFill>
                  <a:schemeClr val="accent2"/>
                </a:solidFill>
              </a:rPr>
              <a:t>the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meeting</a:t>
            </a:r>
            <a:r>
              <a:rPr lang="nb-NO" dirty="0">
                <a:solidFill>
                  <a:schemeClr val="accent2"/>
                </a:solidFill>
              </a:rPr>
              <a:t> </a:t>
            </a:r>
            <a:r>
              <a:rPr lang="nb-NO" dirty="0" err="1">
                <a:solidFill>
                  <a:schemeClr val="accent2"/>
                </a:solidFill>
              </a:rPr>
              <a:t>with</a:t>
            </a:r>
            <a:r>
              <a:rPr lang="nb-NO" dirty="0">
                <a:solidFill>
                  <a:schemeClr val="accent2"/>
                </a:solidFill>
              </a:rPr>
              <a:t> supervisors </a:t>
            </a:r>
            <a:r>
              <a:rPr lang="nb-NO" dirty="0" err="1">
                <a:solidFill>
                  <a:schemeClr val="accent2"/>
                </a:solidFill>
              </a:rPr>
              <a:t>tomorrow</a:t>
            </a:r>
            <a:r>
              <a:rPr lang="nb-NO" dirty="0">
                <a:solidFill>
                  <a:schemeClr val="accent2"/>
                </a:solidFill>
              </a:rPr>
              <a:t> at 15.15 – 17:00:</a:t>
            </a:r>
          </a:p>
          <a:p>
            <a:pPr marL="0" indent="0">
              <a:buNone/>
            </a:pPr>
            <a:endParaRPr lang="nb-NO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nb-NO" sz="1800" dirty="0"/>
              <a:t>Group 1:  BU1-104 (Realfagbiblioteket)</a:t>
            </a:r>
          </a:p>
          <a:p>
            <a:pPr marL="0" indent="0">
              <a:buNone/>
            </a:pPr>
            <a:r>
              <a:rPr lang="nb-NO" sz="1800" dirty="0"/>
              <a:t>Group 2:  EL-304</a:t>
            </a:r>
          </a:p>
          <a:p>
            <a:pPr marL="0" indent="0">
              <a:buNone/>
            </a:pPr>
            <a:r>
              <a:rPr lang="nb-NO" sz="1800" dirty="0"/>
              <a:t>Group 3:  Oasen 3. </a:t>
            </a:r>
            <a:r>
              <a:rPr lang="nb-NO" sz="1800" dirty="0" err="1"/>
              <a:t>etg</a:t>
            </a:r>
            <a:r>
              <a:rPr lang="nb-NO" sz="1800" dirty="0"/>
              <a:t>.</a:t>
            </a:r>
          </a:p>
          <a:p>
            <a:pPr marL="0" indent="0">
              <a:buNone/>
            </a:pPr>
            <a:r>
              <a:rPr lang="nb-NO" sz="1800" dirty="0"/>
              <a:t>Group 4:  Oasen 4. </a:t>
            </a:r>
            <a:r>
              <a:rPr lang="nb-NO" sz="1800" dirty="0" err="1"/>
              <a:t>etg</a:t>
            </a:r>
            <a:r>
              <a:rPr lang="nb-NO" sz="1800" dirty="0"/>
              <a:t>.</a:t>
            </a:r>
          </a:p>
          <a:p>
            <a:pPr marL="0" indent="0">
              <a:buNone/>
            </a:pPr>
            <a:r>
              <a:rPr lang="nb-NO" sz="1800" dirty="0"/>
              <a:t>Group 5:  ITV-122</a:t>
            </a:r>
          </a:p>
          <a:p>
            <a:pPr marL="0" indent="0">
              <a:buNone/>
            </a:pPr>
            <a:r>
              <a:rPr lang="nb-NO" sz="1800" dirty="0"/>
              <a:t>Group 6:  ITV-260</a:t>
            </a:r>
          </a:p>
          <a:p>
            <a:pPr marL="0" indent="0">
              <a:buNone/>
            </a:pPr>
            <a:r>
              <a:rPr lang="nb-NO" sz="1800" dirty="0"/>
              <a:t>Group 7:  ITV-157</a:t>
            </a:r>
          </a:p>
          <a:p>
            <a:pPr marL="0" indent="0">
              <a:buNone/>
            </a:pPr>
            <a:r>
              <a:rPr lang="nb-NO" sz="1800" dirty="0"/>
              <a:t>Group 8:  ITV-242</a:t>
            </a:r>
          </a:p>
          <a:p>
            <a:pPr marL="0" indent="0">
              <a:buNone/>
            </a:pPr>
            <a:r>
              <a:rPr lang="nb-NO" sz="1800" dirty="0"/>
              <a:t>Group 9:  ITV-054</a:t>
            </a:r>
          </a:p>
          <a:p>
            <a:pPr marL="0" indent="0">
              <a:buNone/>
            </a:pPr>
            <a:r>
              <a:rPr lang="nb-NO" sz="1800" dirty="0"/>
              <a:t>Group 10: ITV-454</a:t>
            </a:r>
          </a:p>
          <a:p>
            <a:pPr marL="0" indent="0">
              <a:buNone/>
            </a:pPr>
            <a:r>
              <a:rPr lang="nb-NO" sz="1800" dirty="0"/>
              <a:t>Group 11: ITV-454</a:t>
            </a:r>
          </a:p>
          <a:p>
            <a:pPr marL="0" indent="0">
              <a:buNone/>
            </a:pPr>
            <a:r>
              <a:rPr lang="nb-NO" sz="1800" dirty="0"/>
              <a:t>Group 12: ITV-354</a:t>
            </a:r>
          </a:p>
          <a:p>
            <a:endParaRPr lang="nb-NO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nb-NO" dirty="0"/>
              <a:t/>
            </a:r>
            <a:br>
              <a:rPr lang="nb-NO" dirty="0"/>
            </a:b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94027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-99392"/>
            <a:ext cx="7772400" cy="1143000"/>
          </a:xfrm>
        </p:spPr>
        <p:txBody>
          <a:bodyPr/>
          <a:lstStyle/>
          <a:p>
            <a:r>
              <a:rPr lang="nb-NO" sz="3600" dirty="0" smtClean="0"/>
              <a:t>Inspirational Work Environment</a:t>
            </a:r>
            <a:endParaRPr lang="nb-NO" sz="3600" dirty="0"/>
          </a:p>
        </p:txBody>
      </p:sp>
      <p:graphicFrame>
        <p:nvGraphicFramePr>
          <p:cNvPr id="2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523654"/>
              </p:ext>
            </p:extLst>
          </p:nvPr>
        </p:nvGraphicFramePr>
        <p:xfrm>
          <a:off x="323528" y="99868"/>
          <a:ext cx="8424936" cy="644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Presentation" r:id="rId3" imgW="4943475" imgH="3419475" progId="PowerPoint.Show.8">
                  <p:embed/>
                </p:oleObj>
              </mc:Choice>
              <mc:Fallback>
                <p:oleObj name="Presentation" r:id="rId3" imgW="4943475" imgH="3419475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933" r="6088"/>
                      <a:stretch>
                        <a:fillRect/>
                      </a:stretch>
                    </p:blipFill>
                    <p:spPr bwMode="auto">
                      <a:xfrm>
                        <a:off x="323528" y="99868"/>
                        <a:ext cx="8424936" cy="6441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768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>
                <a:latin typeface="Times New Roman" charset="0"/>
              </a:rPr>
              <a:t>General Course </a:t>
            </a:r>
            <a:r>
              <a:rPr lang="nb-NO" dirty="0" err="1" smtClean="0">
                <a:latin typeface="Times New Roman" charset="0"/>
              </a:rPr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dirty="0" smtClean="0">
                <a:latin typeface="Arial" charset="0"/>
                <a:cs typeface="Times New Roman" charset="0"/>
              </a:rPr>
              <a:t>The entire project life cycle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latin typeface="Arial" charset="0"/>
                <a:cs typeface="Times New Roman" charset="0"/>
              </a:rPr>
              <a:t>While focus on early phases (Analysis &amp; requirements specification) target is to get the software running.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latin typeface="Arial" charset="0"/>
                <a:cs typeface="Times New Roman" charset="0"/>
              </a:rPr>
              <a:t>Product to be considered a prototype or a part of the full deliverable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latin typeface="Arial" charset="0"/>
                <a:cs typeface="Times New Roman" charset="0"/>
              </a:rPr>
              <a:t>Project methodology: You decide!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latin typeface="Arial" charset="0"/>
                <a:cs typeface="Times New Roman" charset="0"/>
              </a:rPr>
              <a:t>Project meetings and coaching every week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GB" dirty="0" smtClean="0">
              <a:latin typeface="Arial" charset="0"/>
              <a:cs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en-GB" dirty="0" smtClean="0">
              <a:latin typeface="Arial" charset="0"/>
              <a:cs typeface="Times New Roman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77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F93853-A138-4850-B468-8426E412E826}" type="datetime3">
              <a:rPr lang="en-US" noProof="0" smtClean="0"/>
              <a:pPr>
                <a:defRPr/>
              </a:pPr>
              <a:t>28 August 2017</a:t>
            </a:fld>
            <a:endParaRPr lang="en-US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2"/>
          </p:nvPr>
        </p:nvSpPr>
        <p:spPr/>
        <p:txBody>
          <a:bodyPr/>
          <a:lstStyle/>
          <a:p>
            <a:r>
              <a:rPr lang="nb-NO" dirty="0" smtClean="0"/>
              <a:t>New: Software </a:t>
            </a:r>
            <a:r>
              <a:rPr lang="nb-NO" dirty="0" err="1" smtClean="0"/>
              <a:t>security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23"/>
          </p:nvPr>
        </p:nvSpPr>
        <p:spPr/>
        <p:txBody>
          <a:bodyPr/>
          <a:lstStyle/>
          <a:p>
            <a:pPr marL="285750" indent="-285750"/>
            <a:r>
              <a:rPr lang="nb-NO" dirty="0" err="1" smtClean="0"/>
              <a:t>Today</a:t>
            </a:r>
            <a:r>
              <a:rPr lang="nb-NO" dirty="0" smtClean="0"/>
              <a:t> </a:t>
            </a:r>
            <a:r>
              <a:rPr lang="nb-NO" dirty="0" err="1" smtClean="0"/>
              <a:t>software</a:t>
            </a:r>
            <a:r>
              <a:rPr lang="nb-NO" dirty="0" smtClean="0"/>
              <a:t> </a:t>
            </a:r>
            <a:r>
              <a:rPr lang="nb-NO" dirty="0" err="1" smtClean="0"/>
              <a:t>security</a:t>
            </a:r>
            <a:r>
              <a:rPr lang="nb-NO" dirty="0" smtClean="0"/>
              <a:t> </a:t>
            </a:r>
            <a:r>
              <a:rPr lang="nb-NO" dirty="0" err="1" smtClean="0"/>
              <a:t>needs</a:t>
            </a:r>
            <a:r>
              <a:rPr lang="nb-NO" dirty="0" smtClean="0"/>
              <a:t> to be </a:t>
            </a:r>
            <a:r>
              <a:rPr lang="nb-NO" dirty="0" err="1" smtClean="0"/>
              <a:t>considered</a:t>
            </a:r>
            <a:r>
              <a:rPr lang="nb-NO" dirty="0" smtClean="0"/>
              <a:t> by all systems, not </a:t>
            </a:r>
            <a:r>
              <a:rPr lang="nb-NO" dirty="0" err="1" smtClean="0"/>
              <a:t>only</a:t>
            </a:r>
            <a:r>
              <a:rPr lang="nb-NO" dirty="0" smtClean="0"/>
              <a:t> </a:t>
            </a:r>
            <a:r>
              <a:rPr lang="nb-NO" dirty="0" err="1" smtClean="0"/>
              <a:t>security-critical</a:t>
            </a:r>
            <a:r>
              <a:rPr lang="nb-NO" dirty="0" smtClean="0"/>
              <a:t> </a:t>
            </a:r>
            <a:r>
              <a:rPr lang="nb-NO" dirty="0" err="1" smtClean="0"/>
              <a:t>software</a:t>
            </a:r>
            <a:endParaRPr lang="nb-NO" dirty="0" smtClean="0"/>
          </a:p>
          <a:p>
            <a:pPr marL="285750" indent="-285750"/>
            <a:r>
              <a:rPr lang="en-GB" dirty="0" smtClean="0"/>
              <a:t>The investment in software security needs to be cost-effective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Impossible to achieve 100 % secure </a:t>
            </a:r>
            <a:r>
              <a:rPr lang="en-GB" dirty="0" smtClean="0"/>
              <a:t>software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Need </a:t>
            </a:r>
            <a:r>
              <a:rPr lang="en-GB" dirty="0"/>
              <a:t>to pay attention to high risk </a:t>
            </a:r>
            <a:r>
              <a:rPr lang="en-GB" dirty="0" smtClean="0"/>
              <a:t>functionality</a:t>
            </a:r>
          </a:p>
          <a:p>
            <a:pPr marL="285750" indent="-285750"/>
            <a:r>
              <a:rPr lang="en-GB" dirty="0" smtClean="0"/>
              <a:t>Students need to know how to build security into software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GB" dirty="0" smtClean="0"/>
              <a:t>evelop an awareness of software security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</a:t>
            </a:r>
            <a:r>
              <a:rPr lang="en-GB" dirty="0" smtClean="0"/>
              <a:t>e able to identify the main security risks</a:t>
            </a:r>
            <a:endParaRPr lang="en-GB" dirty="0"/>
          </a:p>
          <a:p>
            <a:pPr marL="285750" indent="-285750"/>
            <a:endParaRPr lang="nb-NO" dirty="0" smtClean="0"/>
          </a:p>
          <a:p>
            <a:pPr marL="285750" indent="-285750"/>
            <a:endParaRPr lang="nb-NO" dirty="0" smtClean="0"/>
          </a:p>
          <a:p>
            <a:pPr marL="285750" indent="-285750"/>
            <a:endParaRPr lang="nb-NO" dirty="0" smtClean="0"/>
          </a:p>
          <a:p>
            <a:pPr marL="285750" indent="-285750"/>
            <a:endParaRPr lang="nb-NO" dirty="0" smtClean="0"/>
          </a:p>
          <a:p>
            <a:pPr marL="285750" indent="-285750"/>
            <a:endParaRPr lang="nb-NO" dirty="0" smtClean="0"/>
          </a:p>
        </p:txBody>
      </p:sp>
    </p:spTree>
    <p:extLst>
      <p:ext uri="{BB962C8B-B14F-4D97-AF65-F5344CB8AC3E}">
        <p14:creationId xmlns:p14="http://schemas.microsoft.com/office/powerpoint/2010/main" val="297224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5F5DB7-DA96-4C21-B9E4-E02BF7E583AE}" type="datetime3">
              <a:rPr lang="en-US" noProof="0" smtClean="0"/>
              <a:pPr>
                <a:defRPr/>
              </a:pPr>
              <a:t>28 August 2017</a:t>
            </a:fld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2"/>
          </p:nvPr>
        </p:nvSpPr>
        <p:spPr/>
        <p:txBody>
          <a:bodyPr/>
          <a:lstStyle/>
          <a:p>
            <a:r>
              <a:rPr lang="nb-NO" dirty="0" smtClean="0"/>
              <a:t>Software </a:t>
            </a:r>
            <a:r>
              <a:rPr lang="nb-NO" dirty="0" err="1" smtClean="0"/>
              <a:t>security</a:t>
            </a:r>
            <a:r>
              <a:rPr lang="nb-NO" dirty="0" smtClean="0"/>
              <a:t> </a:t>
            </a:r>
            <a:r>
              <a:rPr lang="nb-NO" dirty="0" err="1" smtClean="0"/>
              <a:t>activities</a:t>
            </a:r>
            <a:r>
              <a:rPr lang="nb-NO" dirty="0" smtClean="0"/>
              <a:t> </a:t>
            </a:r>
            <a:r>
              <a:rPr lang="nb-NO" dirty="0" err="1" smtClean="0"/>
              <a:t>included</a:t>
            </a:r>
            <a:r>
              <a:rPr lang="nb-NO" dirty="0" smtClean="0"/>
              <a:t> in </a:t>
            </a:r>
            <a:r>
              <a:rPr lang="nb-NO" dirty="0" err="1" smtClean="0"/>
              <a:t>this</a:t>
            </a:r>
            <a:r>
              <a:rPr lang="nb-NO" dirty="0" smtClean="0"/>
              <a:t> </a:t>
            </a:r>
            <a:r>
              <a:rPr lang="nb-NO" dirty="0" err="1" smtClean="0"/>
              <a:t>year's</a:t>
            </a:r>
            <a:r>
              <a:rPr lang="nb-NO" dirty="0" smtClean="0"/>
              <a:t> </a:t>
            </a:r>
            <a:r>
              <a:rPr lang="nb-NO" dirty="0" err="1" smtClean="0"/>
              <a:t>course</a:t>
            </a:r>
            <a:endParaRPr lang="nb-N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3"/>
          </p:nvPr>
        </p:nvSpPr>
        <p:spPr>
          <a:xfrm>
            <a:off x="428596" y="2492896"/>
            <a:ext cx="8286808" cy="3507872"/>
          </a:xfrm>
        </p:spPr>
        <p:txBody>
          <a:bodyPr/>
          <a:lstStyle/>
          <a:p>
            <a:pPr marL="285750" indent="-285750"/>
            <a:r>
              <a:rPr lang="nb-NO" dirty="0" smtClean="0"/>
              <a:t>Students </a:t>
            </a:r>
            <a:r>
              <a:rPr lang="nb-NO" dirty="0" err="1" smtClean="0"/>
              <a:t>will</a:t>
            </a:r>
            <a:r>
              <a:rPr lang="nb-NO" dirty="0" smtClean="0"/>
              <a:t> be </a:t>
            </a:r>
            <a:r>
              <a:rPr lang="nb-NO" dirty="0" err="1" smtClean="0"/>
              <a:t>introduced</a:t>
            </a:r>
            <a:r>
              <a:rPr lang="nb-NO" dirty="0" smtClean="0"/>
              <a:t> to </a:t>
            </a:r>
            <a:r>
              <a:rPr lang="nb-NO" dirty="0" err="1" smtClean="0"/>
              <a:t>techniques</a:t>
            </a:r>
            <a:r>
              <a:rPr lang="nb-NO" dirty="0" smtClean="0"/>
              <a:t> for </a:t>
            </a:r>
            <a:r>
              <a:rPr lang="nb-NO" dirty="0" err="1" smtClean="0"/>
              <a:t>identifying</a:t>
            </a:r>
            <a:r>
              <a:rPr lang="nb-NO" dirty="0" smtClean="0"/>
              <a:t> and </a:t>
            </a:r>
            <a:r>
              <a:rPr lang="nb-NO" dirty="0" err="1" smtClean="0"/>
              <a:t>discussing</a:t>
            </a:r>
            <a:r>
              <a:rPr lang="nb-NO" dirty="0" smtClean="0"/>
              <a:t> </a:t>
            </a:r>
            <a:r>
              <a:rPr lang="nb-NO" dirty="0" err="1" smtClean="0"/>
              <a:t>security</a:t>
            </a:r>
            <a:r>
              <a:rPr lang="nb-NO" dirty="0" smtClean="0"/>
              <a:t> </a:t>
            </a:r>
            <a:r>
              <a:rPr lang="nb-NO" dirty="0" err="1" smtClean="0"/>
              <a:t>needs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software</a:t>
            </a:r>
            <a:r>
              <a:rPr lang="nb-NO" dirty="0" smtClean="0"/>
              <a:t> </a:t>
            </a:r>
            <a:r>
              <a:rPr lang="nb-NO" dirty="0" err="1" smtClean="0"/>
              <a:t>products</a:t>
            </a:r>
            <a:endParaRPr lang="nb-NO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dirty="0" smtClean="0"/>
              <a:t>The </a:t>
            </a:r>
            <a:r>
              <a:rPr lang="nb-NO" dirty="0" err="1" smtClean="0"/>
              <a:t>Protection</a:t>
            </a:r>
            <a:r>
              <a:rPr lang="nb-NO" dirty="0" smtClean="0"/>
              <a:t> Poker game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dirty="0" smtClean="0"/>
              <a:t>The Microsoft </a:t>
            </a:r>
            <a:r>
              <a:rPr lang="nb-NO" dirty="0" err="1" smtClean="0"/>
              <a:t>Elevation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Privilege</a:t>
            </a:r>
            <a:r>
              <a:rPr lang="nb-NO" dirty="0" smtClean="0"/>
              <a:t> (</a:t>
            </a:r>
            <a:r>
              <a:rPr lang="nb-NO" dirty="0" err="1" smtClean="0"/>
              <a:t>EoP</a:t>
            </a:r>
            <a:r>
              <a:rPr lang="nb-NO" dirty="0" smtClean="0"/>
              <a:t>) Game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dirty="0"/>
          </a:p>
          <a:p>
            <a:pPr marL="285750" indent="-285750"/>
            <a:r>
              <a:rPr lang="nb-NO" dirty="0" smtClean="0"/>
              <a:t>The </a:t>
            </a:r>
            <a:r>
              <a:rPr lang="nb-NO" dirty="0" err="1" smtClean="0"/>
              <a:t>groups</a:t>
            </a:r>
            <a:r>
              <a:rPr lang="nb-NO" dirty="0" smtClean="0"/>
              <a:t> </a:t>
            </a:r>
            <a:r>
              <a:rPr lang="nb-NO" dirty="0" err="1" smtClean="0"/>
              <a:t>are</a:t>
            </a:r>
            <a:r>
              <a:rPr lang="nb-NO" dirty="0" smtClean="0"/>
              <a:t> </a:t>
            </a:r>
            <a:r>
              <a:rPr lang="nb-NO" dirty="0" err="1" smtClean="0"/>
              <a:t>expected</a:t>
            </a:r>
            <a:r>
              <a:rPr lang="nb-NO" dirty="0" smtClean="0"/>
              <a:t>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identify key security requirements to their </a:t>
            </a:r>
            <a:r>
              <a:rPr lang="en-GB" dirty="0" smtClean="0"/>
              <a:t>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discuss </a:t>
            </a:r>
            <a:r>
              <a:rPr lang="en-GB" dirty="0"/>
              <a:t>the security implications of the functionality of the </a:t>
            </a:r>
            <a:r>
              <a:rPr lang="en-GB" dirty="0" smtClean="0"/>
              <a:t>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assess </a:t>
            </a:r>
            <a:r>
              <a:rPr lang="en-GB" dirty="0"/>
              <a:t>how attackers may go about attacking their </a:t>
            </a:r>
            <a:r>
              <a:rPr lang="en-GB" dirty="0" smtClean="0"/>
              <a:t>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discuss </a:t>
            </a:r>
            <a:r>
              <a:rPr lang="en-GB" dirty="0"/>
              <a:t>security related to their </a:t>
            </a:r>
            <a:r>
              <a:rPr lang="en-GB" dirty="0" smtClean="0"/>
              <a:t>architecture</a:t>
            </a:r>
            <a:endParaRPr lang="nb-NO" dirty="0" smtClean="0"/>
          </a:p>
          <a:p>
            <a:pPr marL="285750" indent="-285750"/>
            <a:endParaRPr lang="nb-NO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b-NO" dirty="0"/>
          </a:p>
          <a:p>
            <a:pPr marL="285750" indent="-285750"/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996952"/>
            <a:ext cx="1806815" cy="163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3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>
                <a:latin typeface="Times New Roman" charset="0"/>
              </a:rPr>
              <a:t>Important!</a:t>
            </a:r>
            <a:endParaRPr lang="en-US" dirty="0"/>
          </a:p>
        </p:txBody>
      </p:sp>
      <p:pic>
        <p:nvPicPr>
          <p:cNvPr id="3078" name="Picture 6" descr="http://www.womenscollege.du.edu/media/images/leaders_deli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885698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59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Advisors, coaches &amp; mentors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group is allocated an advisor from IDI</a:t>
            </a:r>
          </a:p>
          <a:p>
            <a:r>
              <a:rPr lang="en-US" dirty="0" smtClean="0"/>
              <a:t>Advisor’s roles:</a:t>
            </a:r>
          </a:p>
          <a:p>
            <a:pPr lvl="1"/>
            <a:r>
              <a:rPr lang="en-US" dirty="0" smtClean="0"/>
              <a:t>Coaching</a:t>
            </a:r>
          </a:p>
          <a:p>
            <a:pPr lvl="1"/>
            <a:r>
              <a:rPr lang="en-US" dirty="0" smtClean="0"/>
              <a:t>Project progression</a:t>
            </a:r>
          </a:p>
          <a:p>
            <a:pPr lvl="1"/>
            <a:r>
              <a:rPr lang="en-US" dirty="0" smtClean="0"/>
              <a:t>Correction and crisis management</a:t>
            </a:r>
          </a:p>
          <a:p>
            <a:pPr lvl="1"/>
            <a:r>
              <a:rPr lang="en-US" dirty="0" smtClean="0"/>
              <a:t>Running verification of documentation and progression</a:t>
            </a:r>
          </a:p>
          <a:p>
            <a:r>
              <a:rPr lang="en-US" dirty="0" smtClean="0"/>
              <a:t>Weekly meetings between students and advisors</a:t>
            </a:r>
          </a:p>
          <a:p>
            <a:pPr lvl="1"/>
            <a:r>
              <a:rPr lang="en-US" dirty="0" smtClean="0"/>
              <a:t>Advisor responsible for setting  up a supervision meeting plan and reserve meeting rooms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59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m_liggende">
  <a:themeElements>
    <a:clrScheme name="tom_liggen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om_liggend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n-NO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n-NO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tom_liggen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_liggend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_liggend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_liggend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_liggen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_liggen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_liggen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E:\maler\info\tom_liggende.pot</Template>
  <TotalTime>0</TotalTime>
  <Words>1309</Words>
  <Application>Microsoft Office PowerPoint</Application>
  <PresentationFormat>On-screen Show (4:3)</PresentationFormat>
  <Paragraphs>464</Paragraphs>
  <Slides>36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ＭＳ Ｐゴシック</vt:lpstr>
      <vt:lpstr>Arial</vt:lpstr>
      <vt:lpstr>Calibri</vt:lpstr>
      <vt:lpstr>Times New Roman</vt:lpstr>
      <vt:lpstr>tom_liggende</vt:lpstr>
      <vt:lpstr>Presentation</vt:lpstr>
      <vt:lpstr>PowerPoint Presentation</vt:lpstr>
      <vt:lpstr>Course Motivation</vt:lpstr>
      <vt:lpstr>Course Motivation</vt:lpstr>
      <vt:lpstr>Inspirational Work Environment</vt:lpstr>
      <vt:lpstr>General Course Characteristics</vt:lpstr>
      <vt:lpstr>PowerPoint Presentation</vt:lpstr>
      <vt:lpstr>PowerPoint Presentation</vt:lpstr>
      <vt:lpstr>Important!</vt:lpstr>
      <vt:lpstr>Advisors, coaches &amp; mentors</vt:lpstr>
      <vt:lpstr>Customers</vt:lpstr>
      <vt:lpstr>Projects for 2017</vt:lpstr>
      <vt:lpstr>Previous years</vt:lpstr>
      <vt:lpstr>Projects and Advisors</vt:lpstr>
      <vt:lpstr>Guest Lectures</vt:lpstr>
      <vt:lpstr>Project Deliverables</vt:lpstr>
      <vt:lpstr>Confidentiality</vt:lpstr>
      <vt:lpstr>BEKK Fagpris</vt:lpstr>
      <vt:lpstr>Then the most important thing…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NTNU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 lysbildetittel</dc:title>
  <dc:creator>Even Gran</dc:creator>
  <cp:lastModifiedBy>Letizia Jaccheri</cp:lastModifiedBy>
  <cp:revision>118</cp:revision>
  <cp:lastPrinted>2005-02-28T10:56:27Z</cp:lastPrinted>
  <dcterms:created xsi:type="dcterms:W3CDTF">2002-08-16T11:58:11Z</dcterms:created>
  <dcterms:modified xsi:type="dcterms:W3CDTF">2017-08-28T11:38:22Z</dcterms:modified>
</cp:coreProperties>
</file>