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35"/>
  </p:notesMasterIdLst>
  <p:handoutMasterIdLst>
    <p:handoutMasterId r:id="rId36"/>
  </p:handoutMasterIdLst>
  <p:sldIdLst>
    <p:sldId id="258" r:id="rId2"/>
    <p:sldId id="316" r:id="rId3"/>
    <p:sldId id="265" r:id="rId4"/>
    <p:sldId id="331" r:id="rId5"/>
    <p:sldId id="332" r:id="rId6"/>
    <p:sldId id="333" r:id="rId7"/>
    <p:sldId id="308" r:id="rId8"/>
    <p:sldId id="309" r:id="rId9"/>
    <p:sldId id="310" r:id="rId10"/>
    <p:sldId id="294" r:id="rId11"/>
    <p:sldId id="295" r:id="rId12"/>
    <p:sldId id="296" r:id="rId13"/>
    <p:sldId id="297" r:id="rId14"/>
    <p:sldId id="304" r:id="rId15"/>
    <p:sldId id="314" r:id="rId16"/>
    <p:sldId id="315" r:id="rId17"/>
    <p:sldId id="305" r:id="rId18"/>
    <p:sldId id="307" r:id="rId19"/>
    <p:sldId id="298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25" r:id="rId29"/>
    <p:sldId id="326" r:id="rId30"/>
    <p:sldId id="327" r:id="rId31"/>
    <p:sldId id="328" r:id="rId32"/>
    <p:sldId id="329" r:id="rId33"/>
    <p:sldId id="330" r:id="rId34"/>
  </p:sldIdLst>
  <p:sldSz cx="9144000" cy="6858000" type="screen4x3"/>
  <p:notesSz cx="6858000" cy="9144000"/>
  <p:defaultTextStyle>
    <a:defPPr>
      <a:defRPr lang="nn-NO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339933"/>
    <a:srgbClr val="00CC66"/>
    <a:srgbClr val="000000"/>
    <a:srgbClr val="0D2B88"/>
    <a:srgbClr val="009900"/>
    <a:srgbClr val="FF0000"/>
    <a:srgbClr val="BFBFBF"/>
    <a:srgbClr val="DEEE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sfarg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39" autoAdjust="0"/>
    <p:restoredTop sz="90929"/>
  </p:normalViewPr>
  <p:slideViewPr>
    <p:cSldViewPr>
      <p:cViewPr varScale="1">
        <p:scale>
          <a:sx n="100" d="100"/>
          <a:sy n="100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36" d="100"/>
        <a:sy n="23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163DD8-288F-44FA-AECC-F3C08811B6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03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n-NO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n-NO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n-NO"/>
              <a:t>Click to edit Master text styles</a:t>
            </a:r>
          </a:p>
          <a:p>
            <a:pPr lvl="1"/>
            <a:r>
              <a:rPr lang="nn-NO"/>
              <a:t>Second level</a:t>
            </a:r>
          </a:p>
          <a:p>
            <a:pPr lvl="2"/>
            <a:r>
              <a:rPr lang="nn-NO"/>
              <a:t>Third level</a:t>
            </a:r>
          </a:p>
          <a:p>
            <a:pPr lvl="3"/>
            <a:r>
              <a:rPr lang="nn-NO"/>
              <a:t>Fourth level</a:t>
            </a:r>
          </a:p>
          <a:p>
            <a:pPr lvl="4"/>
            <a:r>
              <a:rPr lang="nn-NO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n-NO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818691-4C25-44A2-BD64-F66227D0A396}" type="slidenum">
              <a:rPr lang="nn-NO"/>
              <a:pPr/>
              <a:t>‹#›</a:t>
            </a:fld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37481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4CE932-CA5E-46E7-9A22-1FCF1C668792}" type="slidenum">
              <a:rPr lang="nn-NO"/>
              <a:pPr/>
              <a:t>1</a:t>
            </a:fld>
            <a:endParaRPr lang="nn-NO" dirty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97C74-6712-964A-9DE4-05B493F40737}" type="slidenum">
              <a:rPr lang="nn-NO" sz="1200"/>
              <a:pPr/>
              <a:t>2</a:t>
            </a:fld>
            <a:endParaRPr lang="nn-NO" sz="1200" dirty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b-NO" dirty="0">
                <a:latin typeface="Arial" charset="0"/>
              </a:rPr>
              <a:t>Oppfordr studentene til å bruke</a:t>
            </a:r>
            <a:r>
              <a:rPr lang="nb-NO" baseline="0" dirty="0">
                <a:latin typeface="Arial" charset="0"/>
              </a:rPr>
              <a:t> piazza mer. Dette er en rask og enkel måte å få hjelp til alles nytte.</a:t>
            </a:r>
            <a:endParaRPr lang="nb-NO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18691-4C25-44A2-BD64-F66227D0A396}" type="slidenum">
              <a:rPr lang="nn-NO" smtClean="0"/>
              <a:pPr/>
              <a:t>19</a:t>
            </a:fld>
            <a:endParaRPr lang="nn-NO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45ED3E2-4AED-2D4C-A564-9E7A44E2B38C}" type="slidenum">
              <a:rPr lang="nn-NO" sz="1200"/>
              <a:pPr/>
              <a:t>21</a:t>
            </a:fld>
            <a:endParaRPr lang="nn-NO" sz="1200" dirty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b-NO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97C74-6712-964A-9DE4-05B493F40737}" type="slidenum">
              <a:rPr lang="nn-NO" sz="1200"/>
              <a:pPr/>
              <a:t>22</a:t>
            </a:fld>
            <a:endParaRPr lang="nn-NO" sz="1200" dirty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b-NO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568801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252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912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0051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5334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46100" y="1971675"/>
            <a:ext cx="3810000" cy="3432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508500" y="1971675"/>
            <a:ext cx="3810000" cy="3432175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nb-NO" noProof="0" dirty="0"/>
          </a:p>
        </p:txBody>
      </p:sp>
      <p:sp>
        <p:nvSpPr>
          <p:cNvPr id="5" name="Rectangle 107"/>
          <p:cNvSpPr>
            <a:spLocks noGrp="1" noChangeArrowheads="1"/>
          </p:cNvSpPr>
          <p:nvPr>
            <p:ph type="dt" sz="half" idx="10"/>
          </p:nvPr>
        </p:nvSpPr>
        <p:spPr>
          <a:xfrm>
            <a:off x="3581400" y="6008688"/>
            <a:ext cx="1752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n-NO" dirty="0"/>
          </a:p>
        </p:txBody>
      </p:sp>
      <p:sp>
        <p:nvSpPr>
          <p:cNvPr id="6" name="Rectangle 108"/>
          <p:cNvSpPr>
            <a:spLocks noGrp="1" noChangeArrowheads="1"/>
          </p:cNvSpPr>
          <p:nvPr>
            <p:ph type="ftr" sz="quarter" idx="11"/>
          </p:nvPr>
        </p:nvSpPr>
        <p:spPr>
          <a:xfrm>
            <a:off x="533400" y="601345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492705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5"/>
          <p:cNvSpPr txBox="1">
            <a:spLocks/>
          </p:cNvSpPr>
          <p:nvPr/>
        </p:nvSpPr>
        <p:spPr>
          <a:xfrm>
            <a:off x="115888" y="6537325"/>
            <a:ext cx="341312" cy="252413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647F553-621E-4917-AFE4-1D327D6ED3E0}" type="slidenum">
              <a:rPr lang="nb-NO" b="1" smtClean="0">
                <a:latin typeface="Arial"/>
                <a:cs typeface="Arial"/>
              </a:rPr>
              <a:pPr algn="ctr">
                <a:defRPr/>
              </a:pPr>
              <a:t>‹#›</a:t>
            </a:fld>
            <a:endParaRPr lang="nb-NO" b="1" dirty="0">
              <a:latin typeface="Arial"/>
              <a:cs typeface="Arial"/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196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lassholder for lysbildenummer 5"/>
          <p:cNvSpPr>
            <a:spLocks noGrp="1"/>
          </p:cNvSpPr>
          <p:nvPr>
            <p:ph type="sldNum" sz="quarter" idx="10"/>
          </p:nvPr>
        </p:nvSpPr>
        <p:spPr>
          <a:xfrm>
            <a:off x="8240713" y="6421438"/>
            <a:ext cx="427037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Arial"/>
                <a:cs typeface="Arial"/>
              </a:defRPr>
            </a:lvl1pPr>
          </a:lstStyle>
          <a:p>
            <a:pPr>
              <a:defRPr/>
            </a:pPr>
            <a:fld id="{78C5432E-1C8A-4A59-A0F8-429AF09C657E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391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359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224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873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10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46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4254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ssholder for tit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tittelstil</a:t>
            </a:r>
          </a:p>
        </p:txBody>
      </p:sp>
      <p:sp>
        <p:nvSpPr>
          <p:cNvPr id="1027" name="Plassholder f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/>
              <a:t>Klikk for å redigere tekststiler i malen</a:t>
            </a:r>
          </a:p>
          <a:p>
            <a:pPr lvl="1"/>
            <a:r>
              <a:rPr lang="nb-NO" altLang="nb-NO"/>
              <a:t>Andre nivå</a:t>
            </a:r>
          </a:p>
          <a:p>
            <a:pPr lvl="2"/>
            <a:r>
              <a:rPr lang="nb-NO" altLang="nb-NO"/>
              <a:t>Tredje nivå</a:t>
            </a:r>
          </a:p>
          <a:p>
            <a:pPr lvl="3"/>
            <a:r>
              <a:rPr lang="nb-NO" altLang="nb-NO"/>
              <a:t>Fjerde nivå</a:t>
            </a:r>
          </a:p>
          <a:p>
            <a:pPr lvl="4"/>
            <a:r>
              <a:rPr lang="nb-NO" altLang="nb-NO"/>
              <a:t>Femte nivå</a:t>
            </a:r>
          </a:p>
        </p:txBody>
      </p:sp>
      <p:pic>
        <p:nvPicPr>
          <p:cNvPr id="1028" name="Bilde 3" descr="hor_blaa_stripe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7638"/>
            <a:ext cx="91440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09"/>
          <p:cNvSpPr>
            <a:spLocks noChangeArrowheads="1"/>
          </p:cNvSpPr>
          <p:nvPr/>
        </p:nvSpPr>
        <p:spPr bwMode="auto">
          <a:xfrm>
            <a:off x="0" y="0"/>
            <a:ext cx="42068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fld id="{F3480693-A6BA-42CD-B7B0-C1D43D4DF562}" type="slidenum">
              <a:rPr lang="nn-NO" altLang="nb-NO" sz="1400" b="1" smtClean="0">
                <a:solidFill>
                  <a:srgbClr val="BFD9E6"/>
                </a:solidFill>
              </a:rPr>
              <a:pPr algn="ctr">
                <a:defRPr/>
              </a:pPr>
              <a:t>‹#›</a:t>
            </a:fld>
            <a:endParaRPr lang="nn-NO" altLang="nb-NO" sz="1400">
              <a:solidFill>
                <a:srgbClr val="BFD9E6"/>
              </a:solidFill>
            </a:endParaRPr>
          </a:p>
        </p:txBody>
      </p:sp>
      <p:pic>
        <p:nvPicPr>
          <p:cNvPr id="1030" name="Bilde 3" descr="tekst_bm.jp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050" y="230188"/>
            <a:ext cx="2349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Arial"/>
          <a:ea typeface="+mj-ea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tre@idi.ntnu.n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nders@idi.ntnu.no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satre@idi.ntnu.no" TargetMode="External"/><Relationship Id="rId4" Type="http://schemas.openxmlformats.org/officeDocument/2006/relationships/hyperlink" Target="mailto:anders@idi.ntnu.no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no.wikipedia.org/wiki/Euklids_algoritm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1785918" y="3357562"/>
            <a:ext cx="7053282" cy="309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normAutofit lnSpcReduction="10000"/>
          </a:bodyPr>
          <a:lstStyle/>
          <a:p>
            <a:r>
              <a:rPr lang="nb-NO" sz="2400" b="1" dirty="0"/>
              <a:t>TDT4105 Informasjonsteknologi, grunnkurs</a:t>
            </a:r>
          </a:p>
          <a:p>
            <a:endParaRPr lang="nb-NO" sz="2400" dirty="0"/>
          </a:p>
          <a:p>
            <a:pPr marL="457200" indent="-457200"/>
            <a:endParaRPr lang="nb-NO" sz="2400" b="1" dirty="0"/>
          </a:p>
          <a:p>
            <a:pPr marL="457200" indent="-457200"/>
            <a:r>
              <a:rPr lang="nb-NO" sz="2400" b="1" dirty="0"/>
              <a:t>Matlab 5: Løkker (FOR og WHILE)</a:t>
            </a:r>
          </a:p>
          <a:p>
            <a:pPr marL="457200" indent="-457200"/>
            <a:r>
              <a:rPr lang="nb-NO" sz="2400" b="1" dirty="0"/>
              <a:t>Matlab 6: Problemløsning / Algoritmer</a:t>
            </a:r>
          </a:p>
          <a:p>
            <a:pPr marL="457200" indent="-457200"/>
            <a:endParaRPr lang="nb-NO" sz="2400" b="1" dirty="0"/>
          </a:p>
          <a:p>
            <a:pPr marL="457200" indent="-457200"/>
            <a:endParaRPr lang="nb-NO" sz="1400" dirty="0"/>
          </a:p>
          <a:p>
            <a:pPr marL="457200" indent="-457200"/>
            <a:r>
              <a:rPr lang="nb-NO" sz="2118" dirty="0"/>
              <a:t>Rune Sætre (</a:t>
            </a:r>
            <a:r>
              <a:rPr lang="nb-NO" sz="2118" dirty="0">
                <a:hlinkClick r:id="rId3"/>
              </a:rPr>
              <a:t>satre@idi.ntnu.no</a:t>
            </a:r>
            <a:r>
              <a:rPr lang="nb-NO" sz="2118" dirty="0"/>
              <a:t>)</a:t>
            </a:r>
          </a:p>
          <a:p>
            <a:pPr marL="457200" indent="-457200"/>
            <a:r>
              <a:rPr lang="nb-NO" sz="2118" dirty="0"/>
              <a:t>Anders Christensen (</a:t>
            </a:r>
            <a:r>
              <a:rPr lang="nb-NO" sz="2118" dirty="0">
                <a:hlinkClick r:id="rId4"/>
              </a:rPr>
              <a:t>anders@idi.ntnu.no</a:t>
            </a:r>
            <a:r>
              <a:rPr lang="nb-NO" sz="2118" dirty="0"/>
              <a:t>)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4067944" y="6558906"/>
            <a:ext cx="231345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normAutofit/>
          </a:bodyPr>
          <a:lstStyle/>
          <a:p>
            <a:pPr algn="r"/>
            <a:r>
              <a:rPr lang="nb-NO" sz="1000" b="1" dirty="0">
                <a:solidFill>
                  <a:schemeClr val="bg1"/>
                </a:solidFill>
              </a:rPr>
              <a:t>TDT4105 IT Grunnkurs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WHILE-løkken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46100" y="1971675"/>
            <a:ext cx="7772400" cy="3667125"/>
          </a:xfrm>
        </p:spPr>
        <p:txBody>
          <a:bodyPr/>
          <a:lstStyle/>
          <a:p>
            <a:pPr>
              <a:buNone/>
            </a:pPr>
            <a:r>
              <a:rPr lang="nb-NO" dirty="0">
                <a:latin typeface="Courier"/>
              </a:rPr>
              <a:t>WHILE &lt;logisk betingelse&gt;</a:t>
            </a:r>
          </a:p>
          <a:p>
            <a:pPr>
              <a:buNone/>
            </a:pPr>
            <a:r>
              <a:rPr lang="nb-NO" dirty="0">
                <a:latin typeface="Courier"/>
              </a:rPr>
              <a:t>    &lt;setninger&gt;</a:t>
            </a:r>
          </a:p>
          <a:p>
            <a:pPr>
              <a:buNone/>
            </a:pPr>
            <a:r>
              <a:rPr lang="nb-NO" dirty="0">
                <a:latin typeface="Courier"/>
              </a:rPr>
              <a:t>END</a:t>
            </a:r>
          </a:p>
          <a:p>
            <a:pPr>
              <a:buNone/>
            </a:pPr>
            <a:endParaRPr lang="nb-NO" dirty="0"/>
          </a:p>
          <a:p>
            <a:pPr>
              <a:buFont typeface="Arial"/>
              <a:buChar char="•"/>
            </a:pPr>
            <a:r>
              <a:rPr lang="nb-NO" dirty="0"/>
              <a:t>Løkke-kroppen gjentas 0-N ganger</a:t>
            </a:r>
          </a:p>
          <a:p>
            <a:pPr lvl="1">
              <a:buFont typeface="Arial"/>
              <a:buChar char="•"/>
            </a:pPr>
            <a:r>
              <a:rPr lang="nb-NO" dirty="0"/>
              <a:t>Hvis og så lenge betingelsen er sann</a:t>
            </a:r>
          </a:p>
          <a:p>
            <a:pPr lvl="1">
              <a:buFont typeface="Arial"/>
              <a:buChar char="•"/>
            </a:pPr>
            <a:r>
              <a:rPr lang="nb-NO" dirty="0"/>
              <a:t>Løkkekroppen må </a:t>
            </a:r>
            <a:r>
              <a:rPr lang="nb-NO" i="1" dirty="0"/>
              <a:t>påvirke </a:t>
            </a:r>
            <a:r>
              <a:rPr lang="nb-NO" dirty="0"/>
              <a:t>betingelsen (etter hvert)</a:t>
            </a:r>
          </a:p>
          <a:p>
            <a:pPr lvl="1">
              <a:buFont typeface="Arial"/>
              <a:buChar char="•"/>
            </a:pPr>
            <a:r>
              <a:rPr lang="nb-NO" dirty="0"/>
              <a:t>Antall </a:t>
            </a:r>
            <a:r>
              <a:rPr lang="nb-NO" i="1" dirty="0"/>
              <a:t>iterasjoner </a:t>
            </a:r>
            <a:r>
              <a:rPr lang="nb-NO" dirty="0"/>
              <a:t>er ofte ukjent på forhånd</a:t>
            </a:r>
          </a:p>
          <a:p>
            <a:pPr>
              <a:buFont typeface="Arial"/>
              <a:buChar char="•"/>
            </a:pPr>
            <a:r>
              <a:rPr lang="nb-NO" dirty="0"/>
              <a:t>WHILE er mer generell enn FOR-løkken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7020272" y="116632"/>
            <a:ext cx="203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>
                <a:solidFill>
                  <a:schemeClr val="bg1">
                    <a:lumMod val="50000"/>
                  </a:schemeClr>
                </a:solidFill>
                <a:latin typeface="Courier"/>
              </a:rPr>
              <a:t>gjett_tall.m</a:t>
            </a:r>
          </a:p>
        </p:txBody>
      </p:sp>
      <p:sp>
        <p:nvSpPr>
          <p:cNvPr id="6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Gjett et hemmelig tall</a:t>
            </a: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10" y="1844824"/>
            <a:ext cx="8712968" cy="459631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124743"/>
            <a:ext cx="5832648" cy="445123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WHILE flytdiagram</a:t>
            </a:r>
          </a:p>
        </p:txBody>
      </p:sp>
      <p:pic>
        <p:nvPicPr>
          <p:cNvPr id="4" name="Bilde 3" descr="WHI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543992"/>
            <a:ext cx="4343400" cy="484170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Beregne pi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Leibniz’ formel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Går i løkke, legger til et nytt ledd for hver iterasjon</a:t>
            </a:r>
          </a:p>
          <a:p>
            <a:r>
              <a:rPr lang="nb-NO" dirty="0"/>
              <a:t>Når kan vi stoppe?</a:t>
            </a:r>
          </a:p>
          <a:p>
            <a:pPr lvl="1"/>
            <a:r>
              <a:rPr lang="nb-NO" dirty="0"/>
              <a:t>Når vi har lagt til et (fast) antall ledd.</a:t>
            </a:r>
          </a:p>
          <a:p>
            <a:pPr lvl="1"/>
            <a:r>
              <a:rPr lang="nb-NO" dirty="0"/>
              <a:t>Når det blir liten nok forskjell på to etterfølgende estimater.</a:t>
            </a:r>
          </a:p>
          <a:p>
            <a:pPr lvl="1"/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636912"/>
            <a:ext cx="47244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17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piFunksjon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780" y="1631528"/>
            <a:ext cx="6743700" cy="474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75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2400" cy="1143000"/>
          </a:xfrm>
        </p:spPr>
        <p:txBody>
          <a:bodyPr>
            <a:normAutofit/>
          </a:bodyPr>
          <a:lstStyle/>
          <a:p>
            <a:r>
              <a:rPr lang="nb-NO" dirty="0"/>
              <a:t>Test-skript: testPiFunksjonen.m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64" y="2032992"/>
            <a:ext cx="8051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77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533400"/>
            <a:ext cx="7772400" cy="591344"/>
          </a:xfrm>
        </p:spPr>
        <p:txBody>
          <a:bodyPr/>
          <a:lstStyle/>
          <a:p>
            <a:r>
              <a:rPr lang="nb-NO" dirty="0"/>
              <a:t>Testkjøring</a:t>
            </a: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222500"/>
            <a:ext cx="70104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905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Tidtaking i Matlab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tic – starter klokka</a:t>
            </a:r>
          </a:p>
          <a:p>
            <a:r>
              <a:rPr lang="nb-NO" dirty="0"/>
              <a:t>toc – stopper klokka</a:t>
            </a:r>
          </a:p>
          <a:p>
            <a:r>
              <a:rPr lang="nb-NO" dirty="0"/>
              <a:t>Se help tic / toc for mer informasjon</a:t>
            </a:r>
          </a:p>
          <a:p>
            <a:r>
              <a:rPr lang="nb-NO" dirty="0"/>
              <a:t>NB! Ikke veldig nøyaktig.</a:t>
            </a:r>
          </a:p>
          <a:p>
            <a:pPr lvl="1"/>
            <a:r>
              <a:rPr lang="nb-NO" dirty="0"/>
              <a:t>Datamaskinen kan bruke tid på noe annet.</a:t>
            </a:r>
          </a:p>
        </p:txBody>
      </p:sp>
    </p:spTree>
    <p:extLst>
      <p:ext uri="{BB962C8B-B14F-4D97-AF65-F5344CB8AC3E}">
        <p14:creationId xmlns:p14="http://schemas.microsoft.com/office/powerpoint/2010/main" val="533400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Evige løkker	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Løkker som </a:t>
            </a:r>
            <a:r>
              <a:rPr lang="nb-NO" i="1" dirty="0"/>
              <a:t>aldri </a:t>
            </a:r>
            <a:r>
              <a:rPr lang="nb-NO" dirty="0"/>
              <a:t>terminerer (avslutter)</a:t>
            </a:r>
          </a:p>
          <a:p>
            <a:pPr lvl="1"/>
            <a:r>
              <a:rPr lang="nb-NO" dirty="0">
                <a:latin typeface="Courier"/>
              </a:rPr>
              <a:t>while true</a:t>
            </a:r>
          </a:p>
          <a:p>
            <a:pPr lvl="1"/>
            <a:r>
              <a:rPr lang="nb-NO" dirty="0">
                <a:latin typeface="Courier"/>
              </a:rPr>
              <a:t>while &lt;noe som aldri blir usant&gt;</a:t>
            </a:r>
          </a:p>
          <a:p>
            <a:r>
              <a:rPr lang="nb-NO" dirty="0"/>
              <a:t>ctrl-C (trykk ned både ctrl og C, samtidig)</a:t>
            </a:r>
          </a:p>
          <a:p>
            <a:pPr lvl="1"/>
            <a:r>
              <a:rPr lang="nb-NO" dirty="0"/>
              <a:t>Avslutter det som kjører i Matlab</a:t>
            </a:r>
          </a:p>
          <a:p>
            <a:r>
              <a:rPr lang="nb-NO" dirty="0"/>
              <a:t>Ting å passe på:</a:t>
            </a:r>
          </a:p>
          <a:p>
            <a:pPr lvl="1"/>
            <a:r>
              <a:rPr lang="nb-NO" dirty="0"/>
              <a:t>Oppsett av ”tilstand” før løkka</a:t>
            </a:r>
          </a:p>
          <a:p>
            <a:pPr lvl="1"/>
            <a:r>
              <a:rPr lang="nb-NO" dirty="0"/>
              <a:t>Endring av ”tilstand” i løkkekroppen</a:t>
            </a:r>
          </a:p>
          <a:p>
            <a:pPr lvl="1"/>
            <a:r>
              <a:rPr lang="nb-NO" dirty="0"/>
              <a:t>MÅ ha et resonnement for terminering etter hvert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533400"/>
            <a:ext cx="7772400" cy="1295400"/>
          </a:xfrm>
        </p:spPr>
        <p:txBody>
          <a:bodyPr/>
          <a:lstStyle/>
          <a:p>
            <a:r>
              <a:rPr lang="nb-NO" dirty="0">
                <a:latin typeface="Arial" charset="0"/>
              </a:rPr>
              <a:t>Bruk piazza for å få rask hjelp  til alles nytte!</a:t>
            </a:r>
          </a:p>
        </p:txBody>
      </p:sp>
      <p:pic>
        <p:nvPicPr>
          <p:cNvPr id="4" name="Bilde 3" descr="i want yo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1484784"/>
            <a:ext cx="3374571" cy="4724400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304800" y="3276600"/>
            <a:ext cx="243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/>
              <a:t>Ikke registrert deg? </a:t>
            </a:r>
            <a:r>
              <a:rPr lang="nb-NO" sz="2000" dirty="0"/>
              <a:t>Gå inn på piazza.com og trykk på ’Sign up’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6553200" y="3429000"/>
            <a:ext cx="243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/>
              <a:t>Allerede registrert deg? </a:t>
            </a:r>
            <a:r>
              <a:rPr lang="nb-NO" sz="2000" dirty="0"/>
              <a:t>Gå inn på piazza.com og still spørsmål!</a:t>
            </a:r>
          </a:p>
        </p:txBody>
      </p:sp>
    </p:spTree>
    <p:extLst>
      <p:ext uri="{BB962C8B-B14F-4D97-AF65-F5344CB8AC3E}">
        <p14:creationId xmlns:p14="http://schemas.microsoft.com/office/powerpoint/2010/main" val="4213266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40714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7176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Text Box 20"/>
          <p:cNvSpPr txBox="1">
            <a:spLocks noChangeArrowheads="1"/>
          </p:cNvSpPr>
          <p:nvPr/>
        </p:nvSpPr>
        <p:spPr bwMode="auto">
          <a:xfrm>
            <a:off x="1565275" y="3203575"/>
            <a:ext cx="6029664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2200" b="1" dirty="0"/>
              <a:t>TDT4105 Informasjonsteknologi grunnkurs:</a:t>
            </a:r>
          </a:p>
          <a:p>
            <a:pPr>
              <a:buFont typeface="Times" charset="0"/>
              <a:buNone/>
            </a:pPr>
            <a:r>
              <a:rPr lang="nb-NO" sz="2200" dirty="0"/>
              <a:t>Uke 39/40 – Algoritmeformulering:</a:t>
            </a:r>
          </a:p>
          <a:p>
            <a:pPr>
              <a:buFont typeface="Times" charset="0"/>
              <a:buNone/>
            </a:pPr>
            <a:r>
              <a:rPr lang="nb-NO" sz="2200" dirty="0"/>
              <a:t>	- Flytskjema</a:t>
            </a:r>
          </a:p>
          <a:p>
            <a:pPr>
              <a:buFont typeface="Times" charset="0"/>
              <a:buNone/>
            </a:pPr>
            <a:r>
              <a:rPr lang="nb-NO" sz="2200" dirty="0"/>
              <a:t>	- Pseudokode</a:t>
            </a:r>
          </a:p>
          <a:p>
            <a:pPr>
              <a:buFont typeface="Times" charset="0"/>
              <a:buNone/>
            </a:pPr>
            <a:endParaRPr lang="nb-NO" sz="2200" dirty="0"/>
          </a:p>
          <a:p>
            <a:pPr>
              <a:buFont typeface="Times" charset="0"/>
              <a:buNone/>
            </a:pPr>
            <a:r>
              <a:rPr lang="nb-NO" sz="2200" dirty="0"/>
              <a:t>Anders Christensen	Rune Sætre</a:t>
            </a:r>
          </a:p>
          <a:p>
            <a:pPr>
              <a:buFont typeface="Times" charset="0"/>
              <a:buNone/>
            </a:pPr>
            <a:r>
              <a:rPr lang="nb-NO" sz="2200" dirty="0">
                <a:hlinkClick r:id="rId4"/>
              </a:rPr>
              <a:t>anders@idi.ntnu.no</a:t>
            </a:r>
            <a:r>
              <a:rPr lang="nb-NO" sz="2200" dirty="0"/>
              <a:t>	</a:t>
            </a:r>
            <a:r>
              <a:rPr lang="nb-NO" sz="2200" dirty="0">
                <a:hlinkClick r:id="rId5"/>
              </a:rPr>
              <a:t>satre@idi.ntnu.no</a:t>
            </a:r>
            <a:endParaRPr lang="nb-NO" sz="2200" dirty="0"/>
          </a:p>
        </p:txBody>
      </p:sp>
    </p:spTree>
    <p:extLst>
      <p:ext uri="{BB962C8B-B14F-4D97-AF65-F5344CB8AC3E}">
        <p14:creationId xmlns:p14="http://schemas.microsoft.com/office/powerpoint/2010/main" val="452019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 charset="0"/>
              </a:rPr>
              <a:t>Læringsmål og pensum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latin typeface="Arial" charset="0"/>
              </a:rPr>
              <a:t>Læringsmål</a:t>
            </a:r>
          </a:p>
          <a:p>
            <a:pPr lvl="1"/>
            <a:r>
              <a:rPr lang="nb-NO" dirty="0">
                <a:latin typeface="Arial" charset="0"/>
              </a:rPr>
              <a:t>Problemløsning: Fra problem til kjørende program</a:t>
            </a:r>
          </a:p>
          <a:p>
            <a:pPr lvl="1"/>
            <a:r>
              <a:rPr lang="nb-NO" dirty="0">
                <a:latin typeface="Arial" charset="0"/>
              </a:rPr>
              <a:t>Algoritmebegrepet</a:t>
            </a:r>
          </a:p>
          <a:p>
            <a:pPr lvl="1"/>
            <a:r>
              <a:rPr lang="nb-NO" dirty="0">
                <a:latin typeface="Arial" charset="0"/>
              </a:rPr>
              <a:t>Algoritmeformulering</a:t>
            </a:r>
          </a:p>
          <a:p>
            <a:pPr lvl="2"/>
            <a:r>
              <a:rPr lang="nb-NO" dirty="0">
                <a:latin typeface="Arial" charset="0"/>
              </a:rPr>
              <a:t>Flytskjema</a:t>
            </a:r>
          </a:p>
          <a:p>
            <a:pPr lvl="2"/>
            <a:r>
              <a:rPr lang="nb-NO" dirty="0">
                <a:latin typeface="Arial" charset="0"/>
              </a:rPr>
              <a:t>Pseudokode</a:t>
            </a:r>
          </a:p>
          <a:p>
            <a:r>
              <a:rPr lang="nb-NO" dirty="0">
                <a:latin typeface="Arial" charset="0"/>
              </a:rPr>
              <a:t>Pensum</a:t>
            </a:r>
          </a:p>
          <a:p>
            <a:pPr lvl="1"/>
            <a:r>
              <a:rPr lang="nb-NO" dirty="0">
                <a:latin typeface="Arial" charset="0"/>
                <a:ea typeface="ＭＳ Ｐゴシック" charset="0"/>
              </a:rPr>
              <a:t>Foilene, litt i algoritmedelen av teoriboka (kommer tilbake til det i uke 44 og 45.</a:t>
            </a:r>
          </a:p>
        </p:txBody>
      </p:sp>
    </p:spTree>
    <p:extLst>
      <p:ext uri="{BB962C8B-B14F-4D97-AF65-F5344CB8AC3E}">
        <p14:creationId xmlns:p14="http://schemas.microsoft.com/office/powerpoint/2010/main" val="2991486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Algoritme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000" dirty="0"/>
              <a:t>I matematikk og informatikk er en </a:t>
            </a:r>
            <a:r>
              <a:rPr lang="nb-NO" sz="2000" b="1" dirty="0"/>
              <a:t>algoritme</a:t>
            </a:r>
            <a:r>
              <a:rPr lang="nb-NO" sz="2000" dirty="0"/>
              <a:t> en presis beskrivelse av en endelig serie operasjoner som skal utføres for å løse et problem. (Wikipedia)</a:t>
            </a:r>
            <a:br>
              <a:rPr lang="nb-NO" sz="2000" dirty="0"/>
            </a:br>
            <a:endParaRPr lang="nb-NO" sz="2000" dirty="0"/>
          </a:p>
          <a:p>
            <a:r>
              <a:rPr lang="nb-NO" sz="2000" b="1" dirty="0"/>
              <a:t>Algoritme</a:t>
            </a:r>
            <a:r>
              <a:rPr lang="nb-NO" sz="2000" dirty="0"/>
              <a:t>, i matematikk og databehandling en fullstendig og nøyaktig beskrivelse av fremgangsmåten for løsning av en beregnings- eller annen oppgave. (Store norske leksikon)</a:t>
            </a:r>
            <a:br>
              <a:rPr lang="nb-NO" sz="2000" dirty="0"/>
            </a:br>
            <a:endParaRPr lang="nb-NO" sz="2000" dirty="0"/>
          </a:p>
          <a:p>
            <a:r>
              <a:rPr lang="nb-NO" sz="2000" dirty="0"/>
              <a:t>Omdannelse av navnet på den arabiske matematikeren </a:t>
            </a:r>
            <a:br>
              <a:rPr lang="nb-NO" sz="2000" dirty="0"/>
            </a:br>
            <a:r>
              <a:rPr lang="nb-NO" sz="2000" dirty="0"/>
              <a:t>al-Khwarizmî (ca. 820) i tilslutning til gresk </a:t>
            </a:r>
            <a:r>
              <a:rPr lang="nb-NO" sz="2000" i="1" dirty="0"/>
              <a:t>arithmós</a:t>
            </a:r>
            <a:r>
              <a:rPr lang="nb-NO" sz="2000" dirty="0"/>
              <a:t> (tall).</a:t>
            </a:r>
          </a:p>
          <a:p>
            <a:pPr marL="0" indent="0">
              <a:buNone/>
            </a:pPr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630725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Euklids algoritme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Euklids algoritme er en av de eldste kjente algoritmene, fra antikkens Hellas.</a:t>
            </a:r>
          </a:p>
          <a:p>
            <a:r>
              <a:rPr lang="nb-NO" dirty="0"/>
              <a:t>Euklids algoritme for største felles faktor for to heltall (største heltall som deler begge) – sff(a,b)</a:t>
            </a:r>
          </a:p>
          <a:p>
            <a:pPr lvl="1"/>
            <a:r>
              <a:rPr lang="nb-NO" dirty="0"/>
              <a:t>Hvis et av tallene er 0 har vi løsning: sff(a,0) = a</a:t>
            </a:r>
          </a:p>
          <a:p>
            <a:pPr lvl="1"/>
            <a:r>
              <a:rPr lang="nb-NO" dirty="0"/>
              <a:t>Ellers trekker vi det minste tallet fra det største tallet helt til ett av tallene er lik null, det andre tallet er da svaret.</a:t>
            </a:r>
            <a:br>
              <a:rPr lang="nb-NO" dirty="0"/>
            </a:br>
            <a:endParaRPr lang="nb-NO" dirty="0"/>
          </a:p>
          <a:p>
            <a:pPr lvl="1"/>
            <a:r>
              <a:rPr lang="nb-NO" dirty="0"/>
              <a:t>sff(35,21)=sff(14,21)=sff(14,7)=sff(7,7)=sff(7,0)</a:t>
            </a:r>
          </a:p>
          <a:p>
            <a:pPr lvl="1"/>
            <a:r>
              <a:rPr lang="nb-NO" dirty="0"/>
              <a:t>sff(9,11)=sff(9,2)=sff(7,2)=…=sff(1,2)=sff(1,1)=sff(1,0)</a:t>
            </a:r>
            <a:br>
              <a:rPr lang="nb-NO" dirty="0"/>
            </a:br>
            <a:endParaRPr lang="nb-NO" dirty="0"/>
          </a:p>
          <a:p>
            <a:r>
              <a:rPr lang="nb-NO" dirty="0"/>
              <a:t>NB! Finnes mer effektive algoritmer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27303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Problemløsni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5" t="8202" r="6339" b="10648"/>
          <a:stretch>
            <a:fillRect/>
          </a:stretch>
        </p:blipFill>
        <p:spPr bwMode="auto">
          <a:xfrm>
            <a:off x="0" y="1268760"/>
            <a:ext cx="8784976" cy="453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07504" y="188640"/>
            <a:ext cx="6624736" cy="85950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  <a:ea typeface="ＭＳ Ｐゴシック" charset="0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nb-NO" kern="0" dirty="0"/>
              <a:t>Problemløsningsprosess</a:t>
            </a:r>
          </a:p>
        </p:txBody>
      </p:sp>
    </p:spTree>
    <p:extLst>
      <p:ext uri="{BB962C8B-B14F-4D97-AF65-F5344CB8AC3E}">
        <p14:creationId xmlns:p14="http://schemas.microsoft.com/office/powerpoint/2010/main" val="931534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Problemløsningsprosess</a:t>
            </a:r>
          </a:p>
        </p:txBody>
      </p:sp>
      <p:pic>
        <p:nvPicPr>
          <p:cNvPr id="4" name="Picture 3" descr="problemløsnin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424" y="1484784"/>
            <a:ext cx="488145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9257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Pseudokode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Notasjon for å beskrive algoritmer som ligger mellom programmeringsspråk og naturlig språk.</a:t>
            </a:r>
          </a:p>
          <a:p>
            <a:r>
              <a:rPr lang="nb-NO" dirty="0"/>
              <a:t>Benytter kontrollstrukturer fra programmeringsspråk for å formulere valg og repetisjon.</a:t>
            </a:r>
          </a:p>
          <a:p>
            <a:r>
              <a:rPr lang="nb-NO" dirty="0"/>
              <a:t>Fordeler:</a:t>
            </a:r>
          </a:p>
          <a:p>
            <a:pPr lvl="1"/>
            <a:r>
              <a:rPr lang="nb-NO" dirty="0"/>
              <a:t>Tekst (kan skrives i editor)</a:t>
            </a:r>
          </a:p>
          <a:p>
            <a:pPr lvl="1"/>
            <a:r>
              <a:rPr lang="nb-NO" dirty="0"/>
              <a:t>Ligner strukturelt på løsning i programmeringsspråk</a:t>
            </a:r>
          </a:p>
          <a:p>
            <a:pPr lvl="1"/>
            <a:r>
              <a:rPr lang="nb-NO" dirty="0"/>
              <a:t>Raskt å skrive</a:t>
            </a:r>
          </a:p>
          <a:p>
            <a:pPr lvl="1"/>
            <a:r>
              <a:rPr lang="nb-NO" dirty="0"/>
              <a:t>Lett å endre</a:t>
            </a:r>
          </a:p>
          <a:p>
            <a:r>
              <a:rPr lang="nb-NO" dirty="0"/>
              <a:t>Ulemper:</a:t>
            </a:r>
          </a:p>
          <a:p>
            <a:pPr lvl="1"/>
            <a:r>
              <a:rPr lang="nb-NO" dirty="0"/>
              <a:t>For likt programmer, stimulerer ikke andre </a:t>
            </a:r>
            <a:br>
              <a:rPr lang="nb-NO" dirty="0"/>
            </a:br>
            <a:r>
              <a:rPr lang="nb-NO" dirty="0"/>
              <a:t>deler av hjernen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855243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sff i pseudokode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971675"/>
            <a:ext cx="7058868" cy="41216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b-NO" dirty="0"/>
              <a:t>Les inn a og b</a:t>
            </a:r>
          </a:p>
          <a:p>
            <a:pPr marL="0" indent="0">
              <a:buNone/>
            </a:pPr>
            <a:r>
              <a:rPr lang="nb-NO" dirty="0"/>
              <a:t> </a:t>
            </a:r>
          </a:p>
          <a:p>
            <a:pPr marL="0" indent="0">
              <a:buNone/>
            </a:pPr>
            <a:r>
              <a:rPr lang="nb-NO" dirty="0"/>
              <a:t>gjenta til a eller b er lik 0</a:t>
            </a:r>
          </a:p>
          <a:p>
            <a:pPr marL="0" indent="0">
              <a:buNone/>
            </a:pPr>
            <a:r>
              <a:rPr lang="nb-NO" dirty="0"/>
              <a:t>    hvis a &lt; b</a:t>
            </a:r>
          </a:p>
          <a:p>
            <a:pPr marL="0" indent="0">
              <a:buNone/>
            </a:pPr>
            <a:r>
              <a:rPr lang="nb-NO" dirty="0"/>
              <a:t>        b = b – a</a:t>
            </a:r>
          </a:p>
          <a:p>
            <a:pPr marL="0" indent="0">
              <a:buNone/>
            </a:pPr>
            <a:r>
              <a:rPr lang="nb-NO" dirty="0"/>
              <a:t>    ellers</a:t>
            </a:r>
          </a:p>
          <a:p>
            <a:pPr marL="0" indent="0">
              <a:buNone/>
            </a:pPr>
            <a:r>
              <a:rPr lang="nb-NO" dirty="0"/>
              <a:t>        a = a – b</a:t>
            </a:r>
          </a:p>
          <a:p>
            <a:pPr marL="0" indent="0">
              <a:buNone/>
            </a:pPr>
            <a:r>
              <a:rPr lang="nb-NO" dirty="0"/>
              <a:t>    slutthvis</a:t>
            </a:r>
          </a:p>
          <a:p>
            <a:pPr marL="0" indent="0">
              <a:buNone/>
            </a:pPr>
            <a:r>
              <a:rPr lang="nb-NO" dirty="0"/>
              <a:t>sluttgjenta</a:t>
            </a:r>
          </a:p>
          <a:p>
            <a:pPr marL="0" indent="0">
              <a:buNone/>
            </a:pPr>
            <a:r>
              <a:rPr lang="nb-NO" dirty="0"/>
              <a:t> </a:t>
            </a:r>
          </a:p>
          <a:p>
            <a:pPr marL="0" indent="0">
              <a:buNone/>
            </a:pPr>
            <a:r>
              <a:rPr lang="nb-NO" dirty="0"/>
              <a:t>svar = a + b</a:t>
            </a:r>
          </a:p>
          <a:p>
            <a:pPr marL="0" indent="0">
              <a:buNone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22732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sff i Matlab-kode (sff.m)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4478016"/>
            <a:ext cx="2362324" cy="19150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772816"/>
            <a:ext cx="574333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6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Læringsmål	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Løkker</a:t>
            </a:r>
          </a:p>
          <a:p>
            <a:pPr lvl="1"/>
            <a:r>
              <a:rPr lang="nb-NO" dirty="0"/>
              <a:t>FOR-setningen</a:t>
            </a:r>
          </a:p>
          <a:p>
            <a:pPr lvl="1"/>
            <a:r>
              <a:rPr lang="nb-NO" dirty="0"/>
              <a:t>WHILE-setningen</a:t>
            </a:r>
          </a:p>
          <a:p>
            <a:r>
              <a:rPr lang="nb-NO" dirty="0"/>
              <a:t>Kapittel 5 i Matlab-boka</a:t>
            </a:r>
          </a:p>
          <a:p>
            <a:endParaRPr lang="nb-NO" dirty="0"/>
          </a:p>
          <a:p>
            <a:r>
              <a:rPr lang="nb-NO" dirty="0"/>
              <a:t>Neste time: Algoritmeformulering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Flytskjema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4673972" cy="4752528"/>
          </a:xfrm>
        </p:spPr>
        <p:txBody>
          <a:bodyPr/>
          <a:lstStyle/>
          <a:p>
            <a:r>
              <a:rPr lang="nb-NO" dirty="0"/>
              <a:t>En </a:t>
            </a:r>
            <a:r>
              <a:rPr lang="nb-NO" b="1" dirty="0"/>
              <a:t>grafisk</a:t>
            </a:r>
            <a:r>
              <a:rPr lang="nb-NO" dirty="0"/>
              <a:t> representasjon av en algoritme</a:t>
            </a:r>
          </a:p>
          <a:p>
            <a:r>
              <a:rPr lang="nb-NO" dirty="0"/>
              <a:t>Nødvendige steg og kontrollstrukturer for å løse et  programmeringsproblem.</a:t>
            </a:r>
          </a:p>
          <a:p>
            <a:r>
              <a:rPr lang="nb-NO" dirty="0"/>
              <a:t>Et sett grafiske elementer</a:t>
            </a:r>
          </a:p>
          <a:p>
            <a:r>
              <a:rPr lang="nb-NO" dirty="0"/>
              <a:t>Fordeler:</a:t>
            </a:r>
          </a:p>
          <a:p>
            <a:pPr lvl="1"/>
            <a:r>
              <a:rPr lang="nb-NO" dirty="0"/>
              <a:t>Grafisk, noe annet enn tekst</a:t>
            </a:r>
          </a:p>
          <a:p>
            <a:r>
              <a:rPr lang="nb-NO" dirty="0"/>
              <a:t>Ulemper:</a:t>
            </a:r>
          </a:p>
          <a:p>
            <a:pPr lvl="1"/>
            <a:r>
              <a:rPr lang="nb-NO" dirty="0"/>
              <a:t>Grafisk: Tar tid, tungt å endre</a:t>
            </a:r>
          </a:p>
          <a:p>
            <a:pPr lvl="1"/>
            <a:r>
              <a:rPr lang="nb-NO" dirty="0"/>
              <a:t>Blir for store</a:t>
            </a:r>
          </a:p>
          <a:p>
            <a:pPr lvl="1"/>
            <a:r>
              <a:rPr lang="nb-NO" dirty="0"/>
              <a:t>Forskjellig fra programmer</a:t>
            </a:r>
          </a:p>
          <a:p>
            <a:endParaRPr lang="nb-NO" dirty="0"/>
          </a:p>
          <a:p>
            <a:endParaRPr lang="nb-NO" dirty="0"/>
          </a:p>
        </p:txBody>
      </p:sp>
      <p:pic>
        <p:nvPicPr>
          <p:cNvPr id="4" name="Picture 3" descr="gangetabell_flytdiagra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577" y="404664"/>
            <a:ext cx="3518551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748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Flytskjema: Symboler</a:t>
            </a:r>
          </a:p>
        </p:txBody>
      </p:sp>
      <p:pic>
        <p:nvPicPr>
          <p:cNvPr id="4" name="Picture 3" descr="flytdiagram_symbol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844824"/>
            <a:ext cx="758362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6647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44624"/>
            <a:ext cx="4889996" cy="839688"/>
          </a:xfrm>
        </p:spPr>
        <p:txBody>
          <a:bodyPr/>
          <a:lstStyle/>
          <a:p>
            <a:r>
              <a:rPr lang="nb-NO" dirty="0"/>
              <a:t>sff i flytskjema</a:t>
            </a:r>
          </a:p>
        </p:txBody>
      </p:sp>
      <p:pic>
        <p:nvPicPr>
          <p:cNvPr id="6" name="Picture 5" descr="sff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92696"/>
            <a:ext cx="5788152" cy="572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1893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Euklids algoritme, vurdering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Svært lite effektiv i enkelte tilfeller</a:t>
            </a:r>
          </a:p>
          <a:p>
            <a:pPr lvl="1"/>
            <a:r>
              <a:rPr lang="nb-NO" dirty="0"/>
              <a:t>sff(1, 1000000)</a:t>
            </a:r>
          </a:p>
          <a:p>
            <a:pPr lvl="1"/>
            <a:endParaRPr lang="nb-NO" dirty="0"/>
          </a:p>
          <a:p>
            <a:r>
              <a:rPr lang="nb-NO" dirty="0"/>
              <a:t>Finnes mye bedre variant</a:t>
            </a:r>
          </a:p>
          <a:p>
            <a:pPr lvl="1"/>
            <a:r>
              <a:rPr lang="nb-NO" dirty="0">
                <a:hlinkClick r:id="rId2"/>
              </a:rPr>
              <a:t>http://no.wikipedia.org/wiki/Euklids_algoritme</a:t>
            </a:r>
            <a:endParaRPr lang="nb-NO" dirty="0"/>
          </a:p>
          <a:p>
            <a:pPr lvl="1"/>
            <a:r>
              <a:rPr lang="nb-NO" dirty="0"/>
              <a:t>Trening: Implementer denne selv</a:t>
            </a:r>
          </a:p>
        </p:txBody>
      </p:sp>
    </p:spTree>
    <p:extLst>
      <p:ext uri="{BB962C8B-B14F-4D97-AF65-F5344CB8AC3E}">
        <p14:creationId xmlns:p14="http://schemas.microsoft.com/office/powerpoint/2010/main" val="415073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Telle forekomster </a:t>
            </a:r>
            <a:br>
              <a:rPr lang="nb-NO" dirty="0"/>
            </a:br>
            <a:r>
              <a:rPr lang="nb-NO" dirty="0"/>
              <a:t>av verdi i tabell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46100" y="2301081"/>
            <a:ext cx="7772400" cy="3432175"/>
          </a:xfrm>
        </p:spPr>
        <p:txBody>
          <a:bodyPr/>
          <a:lstStyle/>
          <a:p>
            <a:r>
              <a:rPr lang="nb-NO" dirty="0"/>
              <a:t>Finne størrelsen på tabellen (dimensjonene)</a:t>
            </a:r>
          </a:p>
          <a:p>
            <a:pPr lvl="1"/>
            <a:r>
              <a:rPr lang="nb-NO" dirty="0"/>
              <a:t>size(&lt;tabell&gt;) returnerer antall rader og kolonner i &lt;tabell&gt;.</a:t>
            </a:r>
          </a:p>
          <a:p>
            <a:pPr lvl="1"/>
            <a:r>
              <a:rPr lang="nb-NO" dirty="0"/>
              <a:t>[rader, kolonner] = size(&lt;tabell&gt;)</a:t>
            </a:r>
          </a:p>
          <a:p>
            <a:r>
              <a:rPr lang="nb-NO" dirty="0"/>
              <a:t>Ingen forekomster i utgangspunktet (antall = 0)</a:t>
            </a:r>
          </a:p>
          <a:p>
            <a:r>
              <a:rPr lang="nb-NO" dirty="0"/>
              <a:t>Gå så gjennom tabellen</a:t>
            </a:r>
          </a:p>
          <a:p>
            <a:pPr lvl="1"/>
            <a:r>
              <a:rPr lang="nb-NO" dirty="0"/>
              <a:t>Rad for rad, kolonne for kolonne</a:t>
            </a:r>
          </a:p>
          <a:p>
            <a:pPr lvl="1"/>
            <a:r>
              <a:rPr lang="nb-NO" dirty="0"/>
              <a:t>Øke antall med en for hvert ”treff”</a:t>
            </a:r>
          </a:p>
          <a:p>
            <a:r>
              <a:rPr lang="nb-NO" dirty="0"/>
              <a:t>Har resultatet (i antall) når alle elementene er sjekket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16632"/>
            <a:ext cx="358365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8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55109"/>
            <a:ext cx="7992888" cy="619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92696"/>
            <a:ext cx="8464337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823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FOR-løkker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46100" y="1971675"/>
            <a:ext cx="8445500" cy="3617565"/>
          </a:xfrm>
        </p:spPr>
        <p:txBody>
          <a:bodyPr/>
          <a:lstStyle/>
          <a:p>
            <a:pPr>
              <a:buNone/>
            </a:pPr>
            <a:r>
              <a:rPr lang="nb-NO" sz="2000" dirty="0">
                <a:latin typeface="Courier"/>
              </a:rPr>
              <a:t>FOR &lt;tellevariabel&gt; = &lt;start&gt;:&lt;inkrement&gt;:&lt;slutt&gt;</a:t>
            </a:r>
          </a:p>
          <a:p>
            <a:pPr>
              <a:buNone/>
            </a:pPr>
            <a:r>
              <a:rPr lang="nb-NO" sz="2000" dirty="0">
                <a:latin typeface="Courier"/>
              </a:rPr>
              <a:t>    &lt;setninger&gt;</a:t>
            </a:r>
          </a:p>
          <a:p>
            <a:pPr>
              <a:buNone/>
            </a:pPr>
            <a:r>
              <a:rPr lang="nb-NO" sz="2000" dirty="0">
                <a:latin typeface="Courier"/>
              </a:rPr>
              <a:t>END</a:t>
            </a:r>
          </a:p>
          <a:p>
            <a:pPr>
              <a:buFont typeface="Arial"/>
              <a:buChar char="•"/>
            </a:pPr>
            <a:r>
              <a:rPr lang="nb-NO" dirty="0"/>
              <a:t>Setningene i løkke-kroppen gjentas en gang for hver verdi av tellevariabelen</a:t>
            </a:r>
          </a:p>
          <a:p>
            <a:pPr>
              <a:buFont typeface="Arial"/>
              <a:buChar char="•"/>
            </a:pPr>
            <a:endParaRPr lang="nb-NO" dirty="0"/>
          </a:p>
          <a:p>
            <a:pPr>
              <a:buNone/>
            </a:pPr>
            <a:r>
              <a:rPr lang="nb-NO" sz="2000" dirty="0">
                <a:latin typeface="Courier"/>
              </a:rPr>
              <a:t>FOR &lt;tellevariabel&gt; = &lt;tabell&gt;</a:t>
            </a:r>
          </a:p>
          <a:p>
            <a:pPr>
              <a:buNone/>
            </a:pPr>
            <a:r>
              <a:rPr lang="nb-NO" sz="2000" dirty="0">
                <a:latin typeface="Courier"/>
              </a:rPr>
              <a:t>    &lt;setninger&gt;</a:t>
            </a:r>
          </a:p>
          <a:p>
            <a:pPr>
              <a:buNone/>
            </a:pPr>
            <a:r>
              <a:rPr lang="nb-NO" sz="2000" dirty="0">
                <a:latin typeface="Courier"/>
              </a:rPr>
              <a:t>END</a:t>
            </a:r>
          </a:p>
          <a:p>
            <a:pPr>
              <a:buFont typeface="Arial"/>
              <a:buChar char="•"/>
            </a:pPr>
            <a:r>
              <a:rPr lang="nb-NO" dirty="0"/>
              <a:t>Løkkekroppen utføres en gang for </a:t>
            </a:r>
            <a:br>
              <a:rPr lang="nb-NO" dirty="0"/>
            </a:br>
            <a:r>
              <a:rPr lang="nb-NO" dirty="0"/>
              <a:t>hvert element i tabell</a:t>
            </a:r>
          </a:p>
          <a:p>
            <a:pPr>
              <a:buFont typeface="Arial"/>
              <a:buChar char="•"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40559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Summerer de 10 minste primtallene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563281"/>
            <a:ext cx="7213600" cy="3860800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6444208" y="44624"/>
            <a:ext cx="2595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>
                <a:solidFill>
                  <a:schemeClr val="bg1">
                    <a:lumMod val="50000"/>
                  </a:schemeClr>
                </a:solidFill>
                <a:latin typeface="Courier"/>
              </a:rPr>
              <a:t>primtallSum.m</a:t>
            </a:r>
          </a:p>
        </p:txBody>
      </p:sp>
    </p:spTree>
    <p:extLst>
      <p:ext uri="{BB962C8B-B14F-4D97-AF65-F5344CB8AC3E}">
        <p14:creationId xmlns:p14="http://schemas.microsoft.com/office/powerpoint/2010/main" val="537069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Programkjøring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0" y="2273300"/>
            <a:ext cx="43942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737776"/>
      </p:ext>
    </p:extLst>
  </p:cSld>
  <p:clrMapOvr>
    <a:masterClrMapping/>
  </p:clrMapOvr>
</p:sld>
</file>

<file path=ppt/theme/theme1.xml><?xml version="1.0" encoding="utf-8"?>
<a:theme xmlns:a="http://schemas.openxmlformats.org/drawingml/2006/main" name="NTN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NTNU</Template>
  <TotalTime>3473</TotalTime>
  <Words>724</Words>
  <Application>Microsoft Office PowerPoint</Application>
  <PresentationFormat>On-screen Show (4:3)</PresentationFormat>
  <Paragraphs>161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ＭＳ Ｐゴシック</vt:lpstr>
      <vt:lpstr>Arial</vt:lpstr>
      <vt:lpstr>Calibri</vt:lpstr>
      <vt:lpstr>Courier</vt:lpstr>
      <vt:lpstr>Times</vt:lpstr>
      <vt:lpstr>NTNU</vt:lpstr>
      <vt:lpstr>PowerPoint Presentation</vt:lpstr>
      <vt:lpstr>Bruk piazza for å få rask hjelp  til alles nytte!</vt:lpstr>
      <vt:lpstr>Læringsmål </vt:lpstr>
      <vt:lpstr>Telle forekomster  av verdi i tabell</vt:lpstr>
      <vt:lpstr>PowerPoint Presentation</vt:lpstr>
      <vt:lpstr>PowerPoint Presentation</vt:lpstr>
      <vt:lpstr>FOR-løkker</vt:lpstr>
      <vt:lpstr>Summerer de 10 minste primtallene</vt:lpstr>
      <vt:lpstr>Programkjøring</vt:lpstr>
      <vt:lpstr>WHILE-løkken</vt:lpstr>
      <vt:lpstr>Gjett et hemmelig tall</vt:lpstr>
      <vt:lpstr>PowerPoint Presentation</vt:lpstr>
      <vt:lpstr>WHILE flytdiagram</vt:lpstr>
      <vt:lpstr>Beregne pi</vt:lpstr>
      <vt:lpstr>piFunksjon</vt:lpstr>
      <vt:lpstr>Test-skript: testPiFunksjonen.m</vt:lpstr>
      <vt:lpstr>Testkjøring</vt:lpstr>
      <vt:lpstr>Tidtaking i Matlab</vt:lpstr>
      <vt:lpstr>Evige løkker </vt:lpstr>
      <vt:lpstr>PowerPoint Presentation</vt:lpstr>
      <vt:lpstr>PowerPoint Presentation</vt:lpstr>
      <vt:lpstr>Læringsmål og pensum</vt:lpstr>
      <vt:lpstr>Algoritme</vt:lpstr>
      <vt:lpstr>Euklids algoritme</vt:lpstr>
      <vt:lpstr>PowerPoint Presentation</vt:lpstr>
      <vt:lpstr>Problemløsningsprosess</vt:lpstr>
      <vt:lpstr>Pseudokode</vt:lpstr>
      <vt:lpstr>sff i pseudokode</vt:lpstr>
      <vt:lpstr>sff i Matlab-kode (sff.m)</vt:lpstr>
      <vt:lpstr>Flytskjema</vt:lpstr>
      <vt:lpstr>Flytskjema: Symboler</vt:lpstr>
      <vt:lpstr>sff i flytskjema</vt:lpstr>
      <vt:lpstr>Euklids algoritme, vurdering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joskj</dc:creator>
  <cp:lastModifiedBy>Rune Sætre</cp:lastModifiedBy>
  <cp:revision>121</cp:revision>
  <cp:lastPrinted>2005-02-28T10:56:27Z</cp:lastPrinted>
  <dcterms:created xsi:type="dcterms:W3CDTF">2010-10-01T10:36:31Z</dcterms:created>
  <dcterms:modified xsi:type="dcterms:W3CDTF">2016-09-19T12:39:02Z</dcterms:modified>
</cp:coreProperties>
</file>