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0" r:id="rId3"/>
    <p:sldId id="264" r:id="rId4"/>
    <p:sldId id="261" r:id="rId5"/>
    <p:sldId id="265" r:id="rId6"/>
    <p:sldId id="263" r:id="rId7"/>
    <p:sldId id="262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4472C4"/>
    <a:srgbClr val="0150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CC17CA-6F01-4AAA-B8EB-C0FF4348E99A}" v="44" dt="2023-04-21T11:35:37.6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06F2F6-D410-437D-BD8A-FF00C85F428C}" type="datetimeFigureOut">
              <a:rPr lang="fr-FR" smtClean="0"/>
              <a:t>11/05/2023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1918A7-8F5B-47A0-A50B-3395703786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904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2AAB8D-D4D0-B210-31F0-22666345F0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9A74E1E-F790-93D7-1D3C-38197AD7C4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59FFD32-F371-0000-D5D0-7FF5256DA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59B7-8137-4FF0-BF02-F296AAEC7651}" type="datetime1">
              <a:rPr lang="fr-FR" smtClean="0"/>
              <a:t>11/05/2023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A8598F-4030-FE55-6DEC-377FD9208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4A926C-68C7-9E99-54C3-ABC4E0930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518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6DAE9B-872B-D13A-7CBE-A9C3945F6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67F7B1B-CAF8-AFA8-E59D-63758F7388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0F6CA77-DF5B-3695-A47A-1967E30E4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FC56-D101-42C2-9130-1AB64AEF0799}" type="datetime1">
              <a:rPr lang="fr-FR" smtClean="0"/>
              <a:t>11/05/2023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D3390B-C0B5-CC78-EF32-DF7080987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E96FE2-C231-AC61-C1DF-B471F1516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5390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86D10A4-A978-C5B0-4108-104A763A40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81D0E37-EA2E-4FDD-54A6-58D8A7C35E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B687E4F-D5FB-FCDC-A3D7-D24A5F236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BC71DB-0C25-496A-AA23-51B70277D7E9}" type="datetime1">
              <a:rPr lang="fr-FR" smtClean="0"/>
              <a:t>11/05/2023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AA52292-CC56-B14C-DADB-FB16D4BC3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3D565CE-00A4-3997-1D4A-4C65F1AE0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461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19D1AF-E689-7D0E-4124-3BB4927B4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F0219B9-D9ED-11AE-275E-8E475DE2C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7030DF4-AAE7-1F8D-C2FE-AEE7DE1F8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8A760-9510-4F61-96CD-8F3FBD681210}" type="datetime1">
              <a:rPr lang="fr-FR" smtClean="0"/>
              <a:t>11/05/2023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08C792-C91D-9460-256B-5B20DAB73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3E6AC5B-BB60-927B-389C-406710A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4217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B882EB-0142-7535-DFDA-8987B0FFA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F907D2-5EFC-9E20-A550-7A8DB969E0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DDFA2B-267D-8BCD-CAAB-985057C9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A93C-A332-4CF2-B935-471D404AC254}" type="datetime1">
              <a:rPr lang="fr-FR" smtClean="0"/>
              <a:t>11/05/2023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1AA744-F03C-7F0D-B32B-726F5FECF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CABDC9B-48FF-1656-A29A-1F415DC2D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2950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FC0F7-1FCB-1CEC-F5CB-DBAC886B4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0E5354D-91C1-7F58-3BE0-C35DEDF14B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D0E3417-576F-5BB0-4B11-08DCA89441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C90E431-33BA-CBB6-6782-91CBED604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F796-AB96-471C-AC9C-283BDB9F2EFE}" type="datetime1">
              <a:rPr lang="fr-FR" smtClean="0"/>
              <a:t>11/05/2023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EA0D899-2FE4-693B-D950-577F6BE52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5509C10-5EBD-F637-4992-357E29F2C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7038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C939E7-E0A3-97B8-2D76-FCCA09B8C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9DC43A-F332-9074-9A64-64181D68BE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83F17B2-706E-61AC-5E98-5E0D47CF48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752623C-5CFB-6F86-E436-5B160C7C68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3395475-6168-3FD1-C761-D8C3BE007B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BE510F5-F16E-9D28-AC5E-A93C36826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B07F2-42A8-4FDA-9CD1-C092B22D94E1}" type="datetime1">
              <a:rPr lang="fr-FR" smtClean="0"/>
              <a:t>11/05/2023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F8AD05D-13CB-2FBB-4CF0-F16F1D0F3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90C3527-0E00-8924-6603-D2071E99F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8717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F9A0F3-6234-740A-8FD7-C1D15C0EA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0B9D4E5-3254-A6DD-D3D5-08897875C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BFB4B-01E6-4B31-9CC3-2D64AF9137C4}" type="datetime1">
              <a:rPr lang="fr-FR" smtClean="0"/>
              <a:t>11/05/2023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9FA86B7-D18F-8925-F8D0-8AD8CFB610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84D199-B6C0-2DD2-D400-7DF0D01E5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26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46CCA4D-39A5-315B-1B46-8CE93B295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230D7-E009-4442-823A-03C9ADE2D99E}" type="datetime1">
              <a:rPr lang="fr-FR" smtClean="0"/>
              <a:t>11/05/2023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09A2AF1-D188-DC3C-3372-8C39C6BA9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63D4BF-E56A-E695-04DD-D0E1566169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9010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EE53B8-1616-9DEB-0847-FF7381388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995EA6-B320-F7C9-D5F9-641FF9BEAF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1313846-F896-B0F6-A0F7-CAB67D1868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FE7BCC1-40A3-1FC5-C671-7CA7AB5E6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8B50A-04AD-4766-834A-EA9E5F005B4A}" type="datetime1">
              <a:rPr lang="fr-FR" smtClean="0"/>
              <a:t>11/05/2023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02EDC0-40F0-63C4-6E05-1CC42C0DE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1C61EA3-28A7-7C8B-02A2-29C7CF2B39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6404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AB9107-A6BF-B53B-62A7-E54AC9882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6CF08A1-8B5A-B1BF-C965-830FF4EE9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46ECB7C-4E48-D2F2-9471-C27B8D8D20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4068F62-9124-5DF6-B6E6-3B94D208B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7E016-5C6F-4572-84D3-A124B7EC9B96}" type="datetime1">
              <a:rPr lang="fr-FR" smtClean="0"/>
              <a:t>11/05/2023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EC22F-49FA-C4C2-7FBB-8C3B000272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6F53F09-8345-9291-25CB-722540300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987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CE1062F-7264-D178-1544-88F440324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053E98-8227-CBDB-7251-73CF3243A3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CB6AAC-43C3-190D-2F7F-2065C2FA76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5BF03-F985-4326-B7E4-3EF3F732FC52}" type="datetime1">
              <a:rPr lang="fr-FR" smtClean="0"/>
              <a:t>11/05/2023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636DB5C-3778-02FA-204A-88288C9EE8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E6317B-9499-66AB-4EA3-4B3C165B2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C0836-3D91-4048-B135-C57A99E8F58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315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taespino@stud.ntnu.n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How to See the Northern Lights From Trondheim, Norway">
            <a:extLst>
              <a:ext uri="{FF2B5EF4-FFF2-40B4-BE49-F238E27FC236}">
                <a16:creationId xmlns:a16="http://schemas.microsoft.com/office/drawing/2014/main" id="{6B799568-6175-D5B5-D400-B280E9D92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19348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59B7DD42-7DC4-86C2-E9ED-DBDED56AC4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3172" y="3682753"/>
            <a:ext cx="9144000" cy="1655762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ESPINOSA Tom</a:t>
            </a:r>
          </a:p>
          <a:p>
            <a:r>
              <a:rPr lang="fr-FR">
                <a:solidFill>
                  <a:schemeClr val="bg1"/>
                </a:solidFill>
              </a:rPr>
              <a:t>11/05/2023</a:t>
            </a:r>
          </a:p>
          <a:p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01CDD9-BB77-D7A6-12FE-BA1243505A22}"/>
              </a:ext>
            </a:extLst>
          </p:cNvPr>
          <p:cNvSpPr/>
          <p:nvPr/>
        </p:nvSpPr>
        <p:spPr>
          <a:xfrm>
            <a:off x="2548502" y="866923"/>
            <a:ext cx="681334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7200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Self </a:t>
            </a:r>
            <a:r>
              <a:rPr lang="fr-FR" sz="7200" cap="none" spc="50" dirty="0" err="1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Presentation</a:t>
            </a:r>
            <a:endParaRPr lang="fr-FR" sz="7200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  <a:p>
            <a:pPr algn="ctr"/>
            <a:r>
              <a:rPr lang="fr-FR" sz="7200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RAMS Seminar</a:t>
            </a:r>
            <a:endParaRPr lang="fr-FR" sz="7200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11B5D82-D680-9B48-0DDD-132C12F59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4925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Découvrir la ville de Lyon">
            <a:extLst>
              <a:ext uri="{FF2B5EF4-FFF2-40B4-BE49-F238E27FC236}">
                <a16:creationId xmlns:a16="http://schemas.microsoft.com/office/drawing/2014/main" id="{1718E087-E3B9-8DB0-79B2-351645A24F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604" y="3477658"/>
            <a:ext cx="5066721" cy="3537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oster Lyon: Carte de France - département du Rhône - FR.PIXERS.CH">
            <a:extLst>
              <a:ext uri="{FF2B5EF4-FFF2-40B4-BE49-F238E27FC236}">
                <a16:creationId xmlns:a16="http://schemas.microsoft.com/office/drawing/2014/main" id="{EA657C6D-8CC7-EEF1-4AE5-8533855D8F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6" t="9265" r="10733" b="8147"/>
          <a:stretch/>
        </p:blipFill>
        <p:spPr bwMode="auto">
          <a:xfrm>
            <a:off x="441675" y="1238251"/>
            <a:ext cx="493395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uide touristique Lyon | Tourisme à Lyon - KAYAK">
            <a:extLst>
              <a:ext uri="{FF2B5EF4-FFF2-40B4-BE49-F238E27FC236}">
                <a16:creationId xmlns:a16="http://schemas.microsoft.com/office/drawing/2014/main" id="{EA06074F-5248-6251-2B6B-9DD5C691F5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604" y="283846"/>
            <a:ext cx="5680518" cy="319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81459F6-7358-4326-F5A4-176160C91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5F33451F-F446-F2EC-BD39-A3155AD0F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2</a:t>
            </a:fld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D3BD8D3-BF25-CC67-BEDA-200E612A4167}"/>
              </a:ext>
            </a:extLst>
          </p:cNvPr>
          <p:cNvSpPr/>
          <p:nvPr/>
        </p:nvSpPr>
        <p:spPr>
          <a:xfrm>
            <a:off x="5013231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39267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 descr="Une image contenant plein air, herbe, montagne, personne&#10;&#10;Description générée automatiquement">
            <a:extLst>
              <a:ext uri="{FF2B5EF4-FFF2-40B4-BE49-F238E27FC236}">
                <a16:creationId xmlns:a16="http://schemas.microsoft.com/office/drawing/2014/main" id="{4585A3BE-C702-27DB-4C15-BD8AE5FD33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" b="7327"/>
          <a:stretch/>
        </p:blipFill>
        <p:spPr>
          <a:xfrm>
            <a:off x="-27623" y="3526422"/>
            <a:ext cx="3208167" cy="3964388"/>
          </a:xfrm>
          <a:prstGeom prst="rect">
            <a:avLst/>
          </a:prstGeom>
        </p:spPr>
      </p:pic>
      <p:pic>
        <p:nvPicPr>
          <p:cNvPr id="7176" name="Picture 8" descr="Escalade Paris - Les meilleurs salles d'escalade pour grimper en île de  France !">
            <a:extLst>
              <a:ext uri="{FF2B5EF4-FFF2-40B4-BE49-F238E27FC236}">
                <a16:creationId xmlns:a16="http://schemas.microsoft.com/office/drawing/2014/main" id="{4CBE445A-7BBE-D40D-B13A-36CC9D7B9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7" y="2271844"/>
            <a:ext cx="3477660" cy="2313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 descr="Une image contenant chien, plein air, neige, mammifère&#10;&#10;Description générée automatiquement">
            <a:extLst>
              <a:ext uri="{FF2B5EF4-FFF2-40B4-BE49-F238E27FC236}">
                <a16:creationId xmlns:a16="http://schemas.microsoft.com/office/drawing/2014/main" id="{13F0823B-2B57-43E9-24BA-838719680A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7498" y="-435"/>
            <a:ext cx="5207794" cy="6858000"/>
          </a:xfrm>
          <a:prstGeom prst="rect">
            <a:avLst/>
          </a:prstGeom>
        </p:spPr>
      </p:pic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D3BD8D3-BF25-CC67-BEDA-200E612A4167}"/>
              </a:ext>
            </a:extLst>
          </p:cNvPr>
          <p:cNvSpPr/>
          <p:nvPr/>
        </p:nvSpPr>
        <p:spPr>
          <a:xfrm>
            <a:off x="5013231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170" name="Picture 2" descr="Peugeot 9X8: inside the Le Mans challenger and what it means for road cars  | Auto Express">
            <a:extLst>
              <a:ext uri="{FF2B5EF4-FFF2-40B4-BE49-F238E27FC236}">
                <a16:creationId xmlns:a16="http://schemas.microsoft.com/office/drawing/2014/main" id="{955993C3-6EF3-97A5-281F-C52811E86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012" y="282975"/>
            <a:ext cx="3635614" cy="204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5F33451F-F446-F2EC-BD39-A3155AD0F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3</a:t>
            </a:fld>
            <a:endParaRPr lang="fr-FR"/>
          </a:p>
        </p:txBody>
      </p:sp>
      <p:sp>
        <p:nvSpPr>
          <p:cNvPr id="14" name="Parallélogramme 13">
            <a:extLst>
              <a:ext uri="{FF2B5EF4-FFF2-40B4-BE49-F238E27FC236}">
                <a16:creationId xmlns:a16="http://schemas.microsoft.com/office/drawing/2014/main" id="{8B058A9C-C2F4-75FF-0A94-F95B4502BCCD}"/>
              </a:ext>
            </a:extLst>
          </p:cNvPr>
          <p:cNvSpPr/>
          <p:nvPr/>
        </p:nvSpPr>
        <p:spPr>
          <a:xfrm>
            <a:off x="2962419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8F402A5A-BD61-E7F1-007F-261455EE4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1401" y="2211946"/>
            <a:ext cx="4373808" cy="4396582"/>
          </a:xfrm>
        </p:spPr>
        <p:txBody>
          <a:bodyPr/>
          <a:lstStyle/>
          <a:p>
            <a:r>
              <a:rPr lang="fr-FR" dirty="0"/>
              <a:t>Automotive and </a:t>
            </a:r>
            <a:r>
              <a:rPr lang="fr-FR" dirty="0" err="1"/>
              <a:t>its</a:t>
            </a:r>
            <a:r>
              <a:rPr lang="fr-FR" dirty="0"/>
              <a:t> </a:t>
            </a:r>
            <a:r>
              <a:rPr lang="fr-FR" dirty="0" err="1"/>
              <a:t>evolution</a:t>
            </a:r>
            <a:endParaRPr lang="fr-FR" dirty="0"/>
          </a:p>
          <a:p>
            <a:r>
              <a:rPr lang="fr-FR" dirty="0" err="1"/>
              <a:t>Bouldering</a:t>
            </a:r>
            <a:endParaRPr lang="fr-FR" dirty="0"/>
          </a:p>
          <a:p>
            <a:r>
              <a:rPr lang="fr-FR" dirty="0" err="1"/>
              <a:t>Hiking</a:t>
            </a:r>
            <a:endParaRPr lang="fr-FR" dirty="0"/>
          </a:p>
          <a:p>
            <a:r>
              <a:rPr lang="fr-FR" dirty="0" err="1"/>
              <a:t>My</a:t>
            </a:r>
            <a:r>
              <a:rPr lang="fr-FR" dirty="0"/>
              <a:t> dog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781459F6-7358-4326-F5A4-176160C91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8640" y="319088"/>
            <a:ext cx="10515600" cy="1325563"/>
          </a:xfrm>
        </p:spPr>
        <p:txBody>
          <a:bodyPr/>
          <a:lstStyle/>
          <a:p>
            <a:r>
              <a:rPr lang="fr-FR" dirty="0"/>
              <a:t>Introduction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6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Environmental Engineering - TryEngineering.org Powered by IEEE">
            <a:extLst>
              <a:ext uri="{FF2B5EF4-FFF2-40B4-BE49-F238E27FC236}">
                <a16:creationId xmlns:a16="http://schemas.microsoft.com/office/drawing/2014/main" id="{FD84F63C-8DBA-9E65-25B2-D1C646D986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4"/>
          <a:stretch/>
        </p:blipFill>
        <p:spPr bwMode="auto">
          <a:xfrm>
            <a:off x="6696075" y="3336367"/>
            <a:ext cx="4657725" cy="3236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ydrogen Basics: Fuel of the Future Explained - Plug Power">
            <a:extLst>
              <a:ext uri="{FF2B5EF4-FFF2-40B4-BE49-F238E27FC236}">
                <a16:creationId xmlns:a16="http://schemas.microsoft.com/office/drawing/2014/main" id="{D4D03791-539B-125B-A270-A84110633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75" y="62419"/>
            <a:ext cx="7671778" cy="3653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EC0A07-95C0-A041-5E27-312E6636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Background 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AC78162-26AB-0CE3-82E8-93195B9974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899" y="5146576"/>
            <a:ext cx="2409825" cy="68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Parallélogramme 8">
            <a:extLst>
              <a:ext uri="{FF2B5EF4-FFF2-40B4-BE49-F238E27FC236}">
                <a16:creationId xmlns:a16="http://schemas.microsoft.com/office/drawing/2014/main" id="{247397C9-33B3-C7B6-C21B-8AF527024E0F}"/>
              </a:ext>
            </a:extLst>
          </p:cNvPr>
          <p:cNvSpPr/>
          <p:nvPr/>
        </p:nvSpPr>
        <p:spPr>
          <a:xfrm>
            <a:off x="5013231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BAA3D1-88B0-F9B8-AE10-7B0B94098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353550" cy="4351338"/>
          </a:xfrm>
        </p:spPr>
        <p:txBody>
          <a:bodyPr/>
          <a:lstStyle/>
          <a:p>
            <a:r>
              <a:rPr lang="fr-FR" dirty="0" err="1"/>
              <a:t>Bachelor’s</a:t>
            </a:r>
            <a:r>
              <a:rPr lang="fr-FR" dirty="0"/>
              <a:t> </a:t>
            </a:r>
            <a:r>
              <a:rPr lang="fr-FR" dirty="0" err="1"/>
              <a:t>degree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en-US" dirty="0"/>
              <a:t>STI2D energy and environment</a:t>
            </a:r>
          </a:p>
          <a:p>
            <a:r>
              <a:rPr lang="en-US" dirty="0"/>
              <a:t>Master’s degree</a:t>
            </a:r>
          </a:p>
          <a:p>
            <a:pPr marL="0" indent="0">
              <a:buNone/>
            </a:pPr>
            <a:r>
              <a:rPr lang="en-US" dirty="0"/>
              <a:t>Energy and Environmental Engineering</a:t>
            </a:r>
          </a:p>
          <a:p>
            <a:pPr marL="0" indent="0">
              <a:buNone/>
            </a:pPr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years INSA Lyon</a:t>
            </a:r>
          </a:p>
          <a:p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2FC4217C-6D11-9714-ECBA-85DB6917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4</a:t>
            </a:fld>
            <a:endParaRPr lang="fr-FR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977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Ouarzazate : Et la centrale &quot;Noor&quot; fut ! | le360.ma">
            <a:extLst>
              <a:ext uri="{FF2B5EF4-FFF2-40B4-BE49-F238E27FC236}">
                <a16:creationId xmlns:a16="http://schemas.microsoft.com/office/drawing/2014/main" id="{AF38E540-C0C0-BFFF-61CD-18A3F43BF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9237" y="282974"/>
            <a:ext cx="5335218" cy="3038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Train d'atterrissage — Wikipédia">
            <a:extLst>
              <a:ext uri="{FF2B5EF4-FFF2-40B4-BE49-F238E27FC236}">
                <a16:creationId xmlns:a16="http://schemas.microsoft.com/office/drawing/2014/main" id="{5685FDA0-55CA-D5C3-154F-86020BAFA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813" y="3300028"/>
            <a:ext cx="5351884" cy="3567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EC0A07-95C0-A041-5E27-312E6636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Experience</a:t>
            </a:r>
            <a:r>
              <a:rPr lang="fr-FR" dirty="0"/>
              <a:t> </a:t>
            </a:r>
          </a:p>
        </p:txBody>
      </p:sp>
      <p:sp>
        <p:nvSpPr>
          <p:cNvPr id="9" name="Parallélogramme 8">
            <a:extLst>
              <a:ext uri="{FF2B5EF4-FFF2-40B4-BE49-F238E27FC236}">
                <a16:creationId xmlns:a16="http://schemas.microsoft.com/office/drawing/2014/main" id="{247397C9-33B3-C7B6-C21B-8AF527024E0F}"/>
              </a:ext>
            </a:extLst>
          </p:cNvPr>
          <p:cNvSpPr/>
          <p:nvPr/>
        </p:nvSpPr>
        <p:spPr>
          <a:xfrm>
            <a:off x="5013231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BAA3D1-88B0-F9B8-AE10-7B0B94098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93024" cy="4351338"/>
          </a:xfrm>
        </p:spPr>
        <p:txBody>
          <a:bodyPr/>
          <a:lstStyle/>
          <a:p>
            <a:r>
              <a:rPr lang="fr-FR" dirty="0"/>
              <a:t>Energy Team </a:t>
            </a:r>
            <a:r>
              <a:rPr lang="fr-FR" dirty="0" err="1"/>
              <a:t>Projects</a:t>
            </a:r>
            <a:r>
              <a:rPr lang="fr-FR" dirty="0"/>
              <a:t> </a:t>
            </a:r>
          </a:p>
          <a:p>
            <a:pPr marL="0" indent="0">
              <a:buNone/>
            </a:pPr>
            <a:r>
              <a:rPr lang="en-US" dirty="0"/>
              <a:t>-sizing of a solar power plant</a:t>
            </a:r>
          </a:p>
          <a:p>
            <a:pPr marL="0" indent="0">
              <a:buNone/>
            </a:pPr>
            <a:r>
              <a:rPr lang="en-US" dirty="0"/>
              <a:t>-simulation of the heating of the brake discs of a landing aircraft</a:t>
            </a:r>
            <a:endParaRPr lang="fr-FR" dirty="0"/>
          </a:p>
          <a:p>
            <a:r>
              <a:rPr lang="fr-FR" dirty="0" err="1"/>
              <a:t>Internships</a:t>
            </a:r>
            <a:endParaRPr lang="fr-FR" dirty="0"/>
          </a:p>
          <a:p>
            <a:pPr marL="0" indent="0">
              <a:buNone/>
            </a:pPr>
            <a:r>
              <a:rPr lang="fr-FR" dirty="0"/>
              <a:t>-In </a:t>
            </a:r>
            <a:r>
              <a:rPr lang="fr-FR" dirty="0" err="1"/>
              <a:t>several</a:t>
            </a:r>
            <a:r>
              <a:rPr lang="fr-FR" dirty="0"/>
              <a:t> french engineering offices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2FC4217C-6D11-9714-ECBA-85DB69179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5</a:t>
            </a:fld>
            <a:endParaRPr lang="fr-FR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Eiffage Génie Civil | Origines">
            <a:extLst>
              <a:ext uri="{FF2B5EF4-FFF2-40B4-BE49-F238E27FC236}">
                <a16:creationId xmlns:a16="http://schemas.microsoft.com/office/drawing/2014/main" id="{2D5312D6-46B4-E995-AA8D-940D6A24FD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4" t="30379" r="21265" b="34529"/>
          <a:stretch/>
        </p:blipFill>
        <p:spPr bwMode="auto">
          <a:xfrm>
            <a:off x="23767" y="4972939"/>
            <a:ext cx="2254220" cy="1307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Accueil - EGA">
            <a:extLst>
              <a:ext uri="{FF2B5EF4-FFF2-40B4-BE49-F238E27FC236}">
                <a16:creationId xmlns:a16="http://schemas.microsoft.com/office/drawing/2014/main" id="{6555ADAA-52AE-640A-B5A5-40AC8AFEA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646" y="5269432"/>
            <a:ext cx="2536777" cy="738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0" name="Picture 14" descr="L'aménagement &amp; l'environnement | SCE">
            <a:extLst>
              <a:ext uri="{FF2B5EF4-FFF2-40B4-BE49-F238E27FC236}">
                <a16:creationId xmlns:a16="http://schemas.microsoft.com/office/drawing/2014/main" id="{53FD92BC-D1D5-D040-4663-48C46DD0F0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068" y="5090503"/>
            <a:ext cx="1086950" cy="947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4801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Using an existing gas pipeline to transport hydrogen - cefic.org">
            <a:extLst>
              <a:ext uri="{FF2B5EF4-FFF2-40B4-BE49-F238E27FC236}">
                <a16:creationId xmlns:a16="http://schemas.microsoft.com/office/drawing/2014/main" id="{8D7F15F3-3307-8E4C-46DE-02F432C08A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00"/>
          <a:stretch/>
        </p:blipFill>
        <p:spPr bwMode="auto">
          <a:xfrm>
            <a:off x="6096000" y="-170497"/>
            <a:ext cx="6800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6EC0A07-95C0-A041-5E27-312E6636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Internship</a:t>
            </a:r>
            <a:r>
              <a:rPr lang="fr-FR" dirty="0"/>
              <a:t> NTNU 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D425F50B-F546-168E-DE92-0F768CF99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6</a:t>
            </a:fld>
            <a:endParaRPr lang="fr-FR"/>
          </a:p>
        </p:txBody>
      </p:sp>
      <p:sp>
        <p:nvSpPr>
          <p:cNvPr id="9" name="Parallélogramme 8">
            <a:extLst>
              <a:ext uri="{FF2B5EF4-FFF2-40B4-BE49-F238E27FC236}">
                <a16:creationId xmlns:a16="http://schemas.microsoft.com/office/drawing/2014/main" id="{4E221530-7E17-745F-193F-AF38F682FDC7}"/>
              </a:ext>
            </a:extLst>
          </p:cNvPr>
          <p:cNvSpPr/>
          <p:nvPr/>
        </p:nvSpPr>
        <p:spPr>
          <a:xfrm>
            <a:off x="5013231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9BAA3D1-88B0-F9B8-AE10-7B0B940986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62700" cy="4351338"/>
          </a:xfrm>
        </p:spPr>
        <p:txBody>
          <a:bodyPr/>
          <a:lstStyle/>
          <a:p>
            <a:r>
              <a:rPr lang="en-US" dirty="0"/>
              <a:t>Safety protocol for the reuse of existing pipeline for the transport of hydrogen</a:t>
            </a:r>
          </a:p>
          <a:p>
            <a:r>
              <a:rPr lang="en-US" dirty="0"/>
              <a:t>Predicting the </a:t>
            </a:r>
            <a:r>
              <a:rPr lang="en-US" dirty="0" err="1"/>
              <a:t>behaviour</a:t>
            </a:r>
            <a:r>
              <a:rPr lang="en-US" dirty="0"/>
              <a:t> of steel in hydrogen</a:t>
            </a:r>
          </a:p>
          <a:p>
            <a:pPr marL="0" indent="0">
              <a:buNone/>
            </a:pPr>
            <a:r>
              <a:rPr lang="en-US" dirty="0"/>
              <a:t>Literature review and experimental analysis</a:t>
            </a:r>
          </a:p>
          <a:p>
            <a:r>
              <a:rPr lang="en-US" dirty="0"/>
              <a:t>Focus on the effect of hydrogen embrittlement on FCGR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152" name="Picture 8" descr="NTNU Energy Team Hydrogen - NTNU Energy - NTNU">
            <a:extLst>
              <a:ext uri="{FF2B5EF4-FFF2-40B4-BE49-F238E27FC236}">
                <a16:creationId xmlns:a16="http://schemas.microsoft.com/office/drawing/2014/main" id="{19CCF15B-6086-8C2C-4E36-0EB7B3D893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000" y="5363914"/>
            <a:ext cx="3376151" cy="101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32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" descr="How to See the Northern Lights From Trondheim, Norway">
            <a:extLst>
              <a:ext uri="{FF2B5EF4-FFF2-40B4-BE49-F238E27FC236}">
                <a16:creationId xmlns:a16="http://schemas.microsoft.com/office/drawing/2014/main" id="{8FF3BDB8-E8EF-8C33-11E0-CB7FAE3785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72318"/>
            <a:ext cx="11574412" cy="665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48453FE-7B99-84D9-FA07-BEED7180701B}"/>
              </a:ext>
            </a:extLst>
          </p:cNvPr>
          <p:cNvSpPr/>
          <p:nvPr/>
        </p:nvSpPr>
        <p:spPr>
          <a:xfrm>
            <a:off x="0" y="6574155"/>
            <a:ext cx="12192000" cy="28384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riangle rectangle 6">
            <a:extLst>
              <a:ext uri="{FF2B5EF4-FFF2-40B4-BE49-F238E27FC236}">
                <a16:creationId xmlns:a16="http://schemas.microsoft.com/office/drawing/2014/main" id="{7D5A9F5B-3CF9-7459-EED5-7E87CDDB1C95}"/>
              </a:ext>
            </a:extLst>
          </p:cNvPr>
          <p:cNvSpPr/>
          <p:nvPr/>
        </p:nvSpPr>
        <p:spPr>
          <a:xfrm rot="16200000" flipH="1">
            <a:off x="9835135" y="328720"/>
            <a:ext cx="2441235" cy="2272495"/>
          </a:xfrm>
          <a:prstGeom prst="rtTriangle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Triangle rectangle 5">
            <a:extLst>
              <a:ext uri="{FF2B5EF4-FFF2-40B4-BE49-F238E27FC236}">
                <a16:creationId xmlns:a16="http://schemas.microsoft.com/office/drawing/2014/main" id="{B15A4013-0833-58E0-F545-004C86DF84DC}"/>
              </a:ext>
            </a:extLst>
          </p:cNvPr>
          <p:cNvSpPr/>
          <p:nvPr/>
        </p:nvSpPr>
        <p:spPr>
          <a:xfrm rot="16200000">
            <a:off x="8612021" y="2992434"/>
            <a:ext cx="4718723" cy="2441236"/>
          </a:xfrm>
          <a:prstGeom prst="rtTriangle">
            <a:avLst/>
          </a:prstGeom>
          <a:solidFill>
            <a:srgbClr val="9DC3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87873D1-E5E5-B4E7-28C5-FC7D7192B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C0836-3D91-4048-B135-C57A99E8F589}" type="slidenum">
              <a:rPr lang="fr-FR" smtClean="0"/>
              <a:t>7</a:t>
            </a:fld>
            <a:endParaRPr lang="fr-FR"/>
          </a:p>
        </p:txBody>
      </p:sp>
      <p:sp>
        <p:nvSpPr>
          <p:cNvPr id="3" name="Parallélogramme 2">
            <a:extLst>
              <a:ext uri="{FF2B5EF4-FFF2-40B4-BE49-F238E27FC236}">
                <a16:creationId xmlns:a16="http://schemas.microsoft.com/office/drawing/2014/main" id="{19F98DC6-FC50-5A83-D967-21949013A035}"/>
              </a:ext>
            </a:extLst>
          </p:cNvPr>
          <p:cNvSpPr/>
          <p:nvPr/>
        </p:nvSpPr>
        <p:spPr>
          <a:xfrm>
            <a:off x="5013231" y="283845"/>
            <a:ext cx="2541121" cy="6289440"/>
          </a:xfrm>
          <a:prstGeom prst="parallelogram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28D5C9-BBA5-1AA3-AAE9-61D39A8367DF}"/>
              </a:ext>
            </a:extLst>
          </p:cNvPr>
          <p:cNvSpPr/>
          <p:nvPr/>
        </p:nvSpPr>
        <p:spPr>
          <a:xfrm>
            <a:off x="0" y="0"/>
            <a:ext cx="12192000" cy="283845"/>
          </a:xfrm>
          <a:prstGeom prst="rect">
            <a:avLst/>
          </a:prstGeom>
          <a:solidFill>
            <a:srgbClr val="01509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28" name="Picture 4" descr="Stream NTNU - University music | Listen to songs, albums, playlists for  free on SoundCloud">
            <a:extLst>
              <a:ext uri="{FF2B5EF4-FFF2-40B4-BE49-F238E27FC236}">
                <a16:creationId xmlns:a16="http://schemas.microsoft.com/office/drawing/2014/main" id="{07251F79-9CEE-FC9F-6DB2-ACB1273771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4" t="13654" r="18171" b="23401"/>
          <a:stretch/>
        </p:blipFill>
        <p:spPr bwMode="auto">
          <a:xfrm>
            <a:off x="10953749" y="0"/>
            <a:ext cx="1238251" cy="123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8">
            <a:extLst>
              <a:ext uri="{FF2B5EF4-FFF2-40B4-BE49-F238E27FC236}">
                <a16:creationId xmlns:a16="http://schemas.microsoft.com/office/drawing/2014/main" id="{278279C8-CBCF-434D-50E4-4A3F8D925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711438" y="1853690"/>
            <a:ext cx="8924813" cy="2263836"/>
          </a:xfrm>
        </p:spPr>
        <p:txBody>
          <a:bodyPr>
            <a:normAutofit/>
          </a:bodyPr>
          <a:lstStyle/>
          <a:p>
            <a:r>
              <a:rPr lang="en-US" sz="4800" b="0" i="0" dirty="0">
                <a:effectLst/>
              </a:rPr>
              <a:t>Thank</a:t>
            </a:r>
            <a:r>
              <a:rPr lang="en-US" sz="4800" dirty="0"/>
              <a:t> </a:t>
            </a:r>
            <a:r>
              <a:rPr lang="en-US" sz="4800" b="0" i="0" dirty="0">
                <a:effectLst/>
              </a:rPr>
              <a:t>you for the attention</a:t>
            </a:r>
            <a:br>
              <a:rPr lang="en-US" b="0" i="0" dirty="0">
                <a:effectLst/>
                <a:latin typeface="Arial" panose="020B0604020202020204" pitchFamily="34" charset="0"/>
              </a:rPr>
            </a:br>
            <a:endParaRPr lang="fr-FR" dirty="0"/>
          </a:p>
        </p:txBody>
      </p:sp>
      <p:sp>
        <p:nvSpPr>
          <p:cNvPr id="10" name="Sous-titre 9">
            <a:extLst>
              <a:ext uri="{FF2B5EF4-FFF2-40B4-BE49-F238E27FC236}">
                <a16:creationId xmlns:a16="http://schemas.microsoft.com/office/drawing/2014/main" id="{BC88737F-0DE9-997D-6723-A781C8C17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1413862" y="5134846"/>
            <a:ext cx="9144000" cy="1655762"/>
          </a:xfrm>
        </p:spPr>
        <p:txBody>
          <a:bodyPr/>
          <a:lstStyle/>
          <a:p>
            <a:r>
              <a:rPr lang="fr-FR" dirty="0"/>
              <a:t>ESPINOSA Tom</a:t>
            </a:r>
          </a:p>
          <a:p>
            <a:r>
              <a:rPr lang="fr-FR" dirty="0">
                <a:hlinkClick r:id="rId4"/>
              </a:rPr>
              <a:t>taespino@stud.ntnu.no</a:t>
            </a:r>
            <a:endParaRPr lang="fr-FR" dirty="0"/>
          </a:p>
          <a:p>
            <a:r>
              <a:rPr lang="fr-FR" dirty="0"/>
              <a:t>+337 68 39 18 69</a:t>
            </a:r>
          </a:p>
        </p:txBody>
      </p:sp>
    </p:spTree>
    <p:extLst>
      <p:ext uri="{BB962C8B-B14F-4D97-AF65-F5344CB8AC3E}">
        <p14:creationId xmlns:p14="http://schemas.microsoft.com/office/powerpoint/2010/main" val="16863001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129</Words>
  <Application>Microsoft Office PowerPoint</Application>
  <PresentationFormat>Grand écran</PresentationFormat>
  <Paragraphs>41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Thème Office</vt:lpstr>
      <vt:lpstr>Présentation PowerPoint</vt:lpstr>
      <vt:lpstr>Introduction</vt:lpstr>
      <vt:lpstr>Introduction</vt:lpstr>
      <vt:lpstr>Background </vt:lpstr>
      <vt:lpstr>Experience </vt:lpstr>
      <vt:lpstr>Internship NTNU </vt:lpstr>
      <vt:lpstr>Thank you for the attention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Tom Espinosa</dc:creator>
  <cp:lastModifiedBy>Tom Espinosa</cp:lastModifiedBy>
  <cp:revision>1</cp:revision>
  <dcterms:created xsi:type="dcterms:W3CDTF">2023-04-21T08:09:48Z</dcterms:created>
  <dcterms:modified xsi:type="dcterms:W3CDTF">2023-05-11T08:31:16Z</dcterms:modified>
</cp:coreProperties>
</file>