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77" r:id="rId4"/>
    <p:sldId id="265" r:id="rId5"/>
    <p:sldId id="272" r:id="rId6"/>
    <p:sldId id="273" r:id="rId7"/>
    <p:sldId id="274" r:id="rId8"/>
    <p:sldId id="276" r:id="rId9"/>
    <p:sldId id="275" r:id="rId10"/>
    <p:sldId id="267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4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A98E3-C852-46E9-A407-45D0D04ACA19}" type="datetimeFigureOut">
              <a:rPr lang="en-GB" smtClean="0"/>
              <a:t>08/09/2015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A5B37-FC85-418D-B57E-CE852E6918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087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9217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276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78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535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973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958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536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68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132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466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A5B37-FC85-418D-B57E-CE852E69189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99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491087" y="2677415"/>
            <a:ext cx="10363200" cy="901094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491087" y="3645154"/>
            <a:ext cx="103632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2879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75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059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14" name="Plassholder for lysbildenummer 5"/>
          <p:cNvSpPr txBox="1">
            <a:spLocks/>
          </p:cNvSpPr>
          <p:nvPr/>
        </p:nvSpPr>
        <p:spPr>
          <a:xfrm>
            <a:off x="153493" y="6537870"/>
            <a:ext cx="456108" cy="252102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sz="1000" b="1" i="0" smtClean="0">
                <a:solidFill>
                  <a:schemeClr val="bg1"/>
                </a:solidFill>
                <a:latin typeface="Arial"/>
                <a:cs typeface="Arial"/>
              </a:rPr>
              <a:pPr algn="ctr"/>
              <a:t>‹#›</a:t>
            </a:fld>
            <a:endParaRPr lang="nb-NO" sz="1000" b="1" i="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8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512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973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604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946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63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8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512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5" name="Bilde 4" descr="hor_blaa_stripe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8336"/>
            <a:ext cx="12192000" cy="35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3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see.gov/: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crm.berkeley.edu/pdfs_papers/bea_pdfs/dhsgfinalreport-march2011-tag.pdf" TargetMode="External"/><Relationship Id="rId5" Type="http://schemas.openxmlformats.org/officeDocument/2006/relationships/hyperlink" Target="http://www.psa.no/facilities/category400.html:" TargetMode="External"/><Relationship Id="rId4" Type="http://schemas.openxmlformats.org/officeDocument/2006/relationships/hyperlink" Target="http://www.psa.no/activities/category399.html: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#_ENREF_14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#_ENREF_15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087" y="2418335"/>
            <a:ext cx="10363200" cy="901094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Well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Safety.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Risk Control in the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well drilling phase: BOP system reliability assessment (M05_051)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1086" y="410465"/>
            <a:ext cx="10996063" cy="9010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nb-NO" dirty="0" smtClean="0">
                <a:solidFill>
                  <a:schemeClr val="bg1">
                    <a:lumMod val="8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Norwegian University of Science and Technology</a:t>
            </a:r>
          </a:p>
          <a:p>
            <a:pPr algn="ctr"/>
            <a:r>
              <a:rPr lang="en-GB" sz="2200" i="1" dirty="0">
                <a:solidFill>
                  <a:schemeClr val="bg1">
                    <a:lumMod val="8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Knowledge for a better world</a:t>
            </a:r>
          </a:p>
          <a:p>
            <a:pPr algn="ctr"/>
            <a:endParaRPr lang="en-GB" dirty="0" smtClean="0">
              <a:solidFill>
                <a:schemeClr val="bg1">
                  <a:lumMod val="8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91087" y="4563365"/>
            <a:ext cx="11700913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Presented by Geir-Ove Strand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Co-authored by Prof. Mary Ann Lundteigen</a:t>
            </a:r>
          </a:p>
          <a:p>
            <a:endParaRPr lang="nb-NO" dirty="0" smtClean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Many thanks to our reviewers</a:t>
            </a:r>
            <a:r>
              <a:rPr lang="nb-NO" dirty="0">
                <a:solidFill>
                  <a:schemeClr val="tx1"/>
                </a:solidFill>
              </a:rPr>
              <a:t>: Dr. Per </a:t>
            </a:r>
            <a:r>
              <a:rPr lang="nb-NO" dirty="0" smtClean="0">
                <a:solidFill>
                  <a:schemeClr val="tx1"/>
                </a:solidFill>
              </a:rPr>
              <a:t>Holand, Prof. Anne Barros </a:t>
            </a:r>
            <a:r>
              <a:rPr lang="nb-NO" dirty="0">
                <a:solidFill>
                  <a:schemeClr val="tx1"/>
                </a:solidFill>
              </a:rPr>
              <a:t>and Abraham </a:t>
            </a:r>
            <a:r>
              <a:rPr lang="nb-NO" dirty="0" smtClean="0">
                <a:solidFill>
                  <a:schemeClr val="tx1"/>
                </a:solidFill>
              </a:rPr>
              <a:t>Almaw Jigar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0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14476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nb-NO" dirty="0" smtClean="0"/>
              <a:t>New model for BOP system reliability assessment presented</a:t>
            </a:r>
          </a:p>
          <a:p>
            <a:pPr lvl="1"/>
            <a:r>
              <a:rPr lang="nb-NO" dirty="0" smtClean="0"/>
              <a:t>Models BOP stack with </a:t>
            </a:r>
            <a:r>
              <a:rPr lang="nb-NO" dirty="0" smtClean="0"/>
              <a:t>best precision</a:t>
            </a:r>
            <a:r>
              <a:rPr lang="nb-NO" dirty="0" smtClean="0"/>
              <a:t>, but may </a:t>
            </a:r>
            <a:r>
              <a:rPr lang="nb-NO" dirty="0"/>
              <a:t>also </a:t>
            </a:r>
            <a:r>
              <a:rPr lang="nb-NO" dirty="0" smtClean="0"/>
              <a:t>represent entire BOP system, including typical control system common cause failures </a:t>
            </a:r>
          </a:p>
          <a:p>
            <a:endParaRPr lang="en-GB" dirty="0" smtClean="0"/>
          </a:p>
          <a:p>
            <a:r>
              <a:rPr lang="en-GB" dirty="0" smtClean="0"/>
              <a:t>Allows more efficient </a:t>
            </a:r>
            <a:r>
              <a:rPr lang="en-GB" dirty="0"/>
              <a:t>explicit trade-off </a:t>
            </a:r>
            <a:r>
              <a:rPr lang="en-GB" dirty="0" smtClean="0"/>
              <a:t>analysis (over existing FTA / BBN); 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effect of different maintenance strategies </a:t>
            </a:r>
            <a:r>
              <a:rPr lang="en-GB" dirty="0" smtClean="0"/>
              <a:t>evaluated </a:t>
            </a:r>
            <a:r>
              <a:rPr lang="en-GB" dirty="0"/>
              <a:t>against typical safety availability </a:t>
            </a:r>
            <a:r>
              <a:rPr lang="en-GB" dirty="0" smtClean="0"/>
              <a:t>targets like for instance NOGA-070 (2004) on the use of IEC 61508/61511 in Norway.</a:t>
            </a:r>
          </a:p>
          <a:p>
            <a:endParaRPr lang="nb-NO" dirty="0"/>
          </a:p>
          <a:p>
            <a:r>
              <a:rPr lang="nb-NO" b="1" dirty="0" smtClean="0"/>
              <a:t>Note to paper</a:t>
            </a:r>
            <a:r>
              <a:rPr lang="nb-NO" dirty="0" smtClean="0"/>
              <a:t>: </a:t>
            </a:r>
          </a:p>
          <a:p>
            <a:pPr lvl="1"/>
            <a:r>
              <a:rPr lang="nb-NO" dirty="0" smtClean="0"/>
              <a:t>∆t ≤ 0.01 days in numerical </a:t>
            </a:r>
            <a:r>
              <a:rPr lang="nb-NO" dirty="0"/>
              <a:t>calculations </a:t>
            </a:r>
            <a:r>
              <a:rPr lang="nb-NO" dirty="0" smtClean="0"/>
              <a:t>typically </a:t>
            </a:r>
            <a:r>
              <a:rPr lang="nb-NO" dirty="0"/>
              <a:t>produce &lt;</a:t>
            </a:r>
            <a:r>
              <a:rPr lang="nb-NO" dirty="0" smtClean="0"/>
              <a:t>1% difference when including first transient test period in PFDavg calculation. This is ‘insignificant’ versus the &gt;10% difference produced with a larger </a:t>
            </a:r>
            <a:r>
              <a:rPr lang="nb-NO" dirty="0"/>
              <a:t>∆t </a:t>
            </a:r>
            <a:r>
              <a:rPr lang="nb-NO" dirty="0" smtClean="0"/>
              <a:t>as noted in the last paragraph of Chapter 5.</a:t>
            </a:r>
          </a:p>
        </p:txBody>
      </p:sp>
    </p:spTree>
    <p:extLst>
      <p:ext uri="{BB962C8B-B14F-4D97-AF65-F5344CB8AC3E}">
        <p14:creationId xmlns:p14="http://schemas.microsoft.com/office/powerpoint/2010/main" val="261155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Selected main references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>
            <a:noAutofit/>
          </a:bodyPr>
          <a:lstStyle/>
          <a:p>
            <a:pPr hangingPunct="0"/>
            <a:r>
              <a:rPr lang="en-US" sz="700" u="sng" dirty="0"/>
              <a:t>ACOSTA, C. &amp; SIU, N. 1993. Dynamic event trees in accident sequence analysis: application to steam generator tube rupture. Reliability Engineering &amp; System Safety, 41</a:t>
            </a:r>
            <a:r>
              <a:rPr lang="en-US" sz="700" b="1" u="sng" dirty="0"/>
              <a:t>,</a:t>
            </a:r>
            <a:r>
              <a:rPr lang="en-US" sz="700" u="sng" dirty="0"/>
              <a:t> 135-154.</a:t>
            </a:r>
            <a:endParaRPr lang="en-GB" sz="700" dirty="0"/>
          </a:p>
          <a:p>
            <a:pPr hangingPunct="0"/>
            <a:r>
              <a:rPr lang="en-US" sz="700" u="sng" dirty="0"/>
              <a:t>API 2004a. API Spec 16A / ISO 13533. Specification for Drill Through Equipment. American Petroleum Institute.</a:t>
            </a:r>
            <a:endParaRPr lang="en-GB" sz="700" dirty="0"/>
          </a:p>
          <a:p>
            <a:pPr hangingPunct="0"/>
            <a:r>
              <a:rPr lang="en-US" sz="700" u="sng" dirty="0"/>
              <a:t>API 2004b. </a:t>
            </a:r>
            <a:r>
              <a:rPr lang="en-US" sz="700" u="sng" dirty="0" err="1"/>
              <a:t>Api</a:t>
            </a:r>
            <a:r>
              <a:rPr lang="en-US" sz="700" u="sng" dirty="0"/>
              <a:t> Spec 16D. Specification for Control Systems for Drilling Well Control Equipment and Control Systems for Diverter Equipment Second Edition. American Petroleum Institute.</a:t>
            </a:r>
            <a:endParaRPr lang="en-GB" sz="700" dirty="0"/>
          </a:p>
          <a:p>
            <a:pPr hangingPunct="0"/>
            <a:r>
              <a:rPr lang="en-US" sz="700" u="sng" dirty="0"/>
              <a:t>API 2012. API Std 53. Blowout Prevention Equipment Systems for Drilling Wells, Fourth Edition. American Petroleum Institute.</a:t>
            </a:r>
            <a:endParaRPr lang="en-GB" sz="700" dirty="0"/>
          </a:p>
          <a:p>
            <a:pPr hangingPunct="0"/>
            <a:r>
              <a:rPr lang="en-US" sz="700" u="sng" dirty="0"/>
              <a:t>BSEE 2004. TAR report no. 455 - Review of Shear Ram Capabilities. West Engineering Services.</a:t>
            </a:r>
            <a:endParaRPr lang="en-GB" sz="700" dirty="0"/>
          </a:p>
          <a:p>
            <a:pPr hangingPunct="0"/>
            <a:r>
              <a:rPr lang="en-US" sz="700" u="sng" dirty="0"/>
              <a:t>BSEE. 2006. TAR project no. 540 - Risk Assessment of surface vs. subsurface BOP’s on MODU's. Texas A&amp;M University.</a:t>
            </a:r>
            <a:endParaRPr lang="en-GB" sz="700" dirty="0"/>
          </a:p>
          <a:p>
            <a:pPr hangingPunct="0"/>
            <a:r>
              <a:rPr lang="en-US" sz="700" u="sng" dirty="0"/>
              <a:t>BSEE 2013. Blowout Preventer (BOP) Failure Event and Maintenance, Inspection and Test (MIT) Data Analysis, 2650788-DAS-C1: American Bureau of Shipping and ABSG Consulting Inc. .</a:t>
            </a:r>
            <a:endParaRPr lang="en-GB" sz="700" dirty="0"/>
          </a:p>
          <a:p>
            <a:pPr hangingPunct="0"/>
            <a:r>
              <a:rPr lang="en-US" sz="700" u="sng" dirty="0"/>
              <a:t>BSEE 2014. Code of Federal Regulations. </a:t>
            </a:r>
            <a:r>
              <a:rPr lang="en-US" sz="700" u="sng" dirty="0">
                <a:hlinkClick r:id="rId3"/>
              </a:rPr>
              <a:t>http://www.bsee.gov/:</a:t>
            </a:r>
            <a:r>
              <a:rPr lang="en-US" sz="700" dirty="0"/>
              <a:t> Bureau of Safety and Environmental Enforcement.</a:t>
            </a:r>
            <a:endParaRPr lang="en-GB" sz="700" dirty="0"/>
          </a:p>
          <a:p>
            <a:pPr hangingPunct="0"/>
            <a:r>
              <a:rPr lang="nb-NO" sz="700" u="sng" dirty="0"/>
              <a:t>CAI, B., LIU, Y., ZHANG, Y., FAN, Q. &amp; YU, S. 2013. </a:t>
            </a:r>
            <a:r>
              <a:rPr lang="en-US" sz="700" dirty="0"/>
              <a:t>Dynamic Bayesian networks based performance evaluation of subsea blowout preventers in presence of imperfect repair. Expert Systems with Applications, 40</a:t>
            </a:r>
            <a:r>
              <a:rPr lang="en-US" sz="700" b="1" dirty="0"/>
              <a:t>,</a:t>
            </a:r>
            <a:r>
              <a:rPr lang="en-US" sz="700" dirty="0"/>
              <a:t> 7544-7554.</a:t>
            </a:r>
            <a:endParaRPr lang="en-GB" sz="700" dirty="0"/>
          </a:p>
          <a:p>
            <a:pPr hangingPunct="0"/>
            <a:r>
              <a:rPr lang="en-US" sz="700" u="sng" dirty="0"/>
              <a:t>ČEPIN, M. &amp; MAVKO, B. 2002. A dynamic fault tree. Reliability Engineering &amp; System Safety, 75</a:t>
            </a:r>
            <a:r>
              <a:rPr lang="en-US" sz="700" b="1" u="sng" dirty="0"/>
              <a:t>,</a:t>
            </a:r>
            <a:r>
              <a:rPr lang="en-US" sz="700" u="sng" dirty="0"/>
              <a:t> 83-91.</a:t>
            </a:r>
            <a:endParaRPr lang="en-GB" sz="700" dirty="0"/>
          </a:p>
          <a:p>
            <a:pPr hangingPunct="0"/>
            <a:r>
              <a:rPr lang="en-US" sz="700" u="sng" dirty="0"/>
              <a:t>DISTEFANO, S. &amp; PULIAFITO, A. 2009. Reliability and availability analysis of dependent–dynamic systems with DRBDs. Reliability Engineering &amp; System Safety, 94</a:t>
            </a:r>
            <a:r>
              <a:rPr lang="en-US" sz="700" b="1" u="sng" dirty="0"/>
              <a:t>,</a:t>
            </a:r>
            <a:r>
              <a:rPr lang="en-US" sz="700" u="sng" dirty="0"/>
              <a:t> 1381-1393.</a:t>
            </a:r>
            <a:endParaRPr lang="en-GB" sz="700" dirty="0"/>
          </a:p>
          <a:p>
            <a:pPr hangingPunct="0"/>
            <a:r>
              <a:rPr lang="en-US" sz="700" u="sng" dirty="0"/>
              <a:t>HASSAN, M. &amp; ALDEMIR, T. 1990. A data base oriented dynamic methodology for the failure analysis of closed loop control systems in process plant. Reliability Engineering &amp; System Safety, 27</a:t>
            </a:r>
            <a:r>
              <a:rPr lang="en-US" sz="700" b="1" u="sng" dirty="0"/>
              <a:t>,</a:t>
            </a:r>
            <a:r>
              <a:rPr lang="en-US" sz="700" u="sng" dirty="0"/>
              <a:t> 275-322.</a:t>
            </a:r>
            <a:endParaRPr lang="en-GB" sz="700" dirty="0"/>
          </a:p>
          <a:p>
            <a:pPr hangingPunct="0"/>
            <a:r>
              <a:rPr lang="en-US" sz="700" u="sng" dirty="0"/>
              <a:t>HOLAND, P. 1998. Evaluation of the Need for an Acoustic Backup Control System for the </a:t>
            </a:r>
            <a:r>
              <a:rPr lang="en-US" sz="700" u="sng" dirty="0" err="1"/>
              <a:t>Snorre</a:t>
            </a:r>
            <a:r>
              <a:rPr lang="en-US" sz="700" u="sng" dirty="0"/>
              <a:t> II BOP - Unrestricted version (2011). SINTEF report no. A21194.</a:t>
            </a:r>
            <a:endParaRPr lang="en-GB" sz="700" dirty="0"/>
          </a:p>
          <a:p>
            <a:pPr hangingPunct="0"/>
            <a:r>
              <a:rPr lang="en-US" sz="700" u="sng" dirty="0"/>
              <a:t>HOLAND, P. 1999. Reliability of subsea BOP systems for </a:t>
            </a:r>
            <a:r>
              <a:rPr lang="en-US" sz="700" u="sng" dirty="0" err="1"/>
              <a:t>deepwater</a:t>
            </a:r>
            <a:r>
              <a:rPr lang="en-US" sz="700" u="sng" dirty="0"/>
              <a:t> application, phase II DW - unrestricted version. SINTEF report no. STF38 A99426.</a:t>
            </a:r>
            <a:endParaRPr lang="en-GB" sz="700" dirty="0"/>
          </a:p>
          <a:p>
            <a:pPr hangingPunct="0"/>
            <a:r>
              <a:rPr lang="en-US" sz="700" u="sng" dirty="0"/>
              <a:t>HOLAND, P. &amp; AWAN, H. 2012. Reliability of subsea BOP and kicks unrestricted version - final </a:t>
            </a:r>
            <a:r>
              <a:rPr lang="en-US" sz="700" u="sng" dirty="0" err="1"/>
              <a:t>ver</a:t>
            </a:r>
            <a:r>
              <a:rPr lang="en-US" sz="700" u="sng" dirty="0"/>
              <a:t> 2. </a:t>
            </a:r>
            <a:r>
              <a:rPr lang="en-US" sz="700" u="sng" dirty="0" err="1"/>
              <a:t>ExproSoft</a:t>
            </a:r>
            <a:r>
              <a:rPr lang="en-US" sz="700" u="sng" dirty="0"/>
              <a:t> report no. ES 201252/02.</a:t>
            </a:r>
            <a:endParaRPr lang="en-GB" sz="700" dirty="0"/>
          </a:p>
          <a:p>
            <a:pPr hangingPunct="0"/>
            <a:r>
              <a:rPr lang="en-US" sz="700" u="sng" dirty="0"/>
              <a:t>HOLAND, P. &amp; RAUSAND, M. 1987. Reliability of Subsea BOP systems. Reliability Engineering, 19</a:t>
            </a:r>
            <a:r>
              <a:rPr lang="en-US" sz="700" b="1" u="sng" dirty="0"/>
              <a:t>,</a:t>
            </a:r>
            <a:r>
              <a:rPr lang="en-US" sz="700" u="sng" dirty="0"/>
              <a:t> 263-275.</a:t>
            </a:r>
            <a:endParaRPr lang="en-GB" sz="700" dirty="0"/>
          </a:p>
          <a:p>
            <a:pPr hangingPunct="0"/>
            <a:r>
              <a:rPr lang="en-US" sz="700" u="sng" dirty="0"/>
              <a:t>HOLAND, P. &amp; SKALLE, P. 2001. Deepwater kicks and BOP performance - unrestricted version. SINTEF report no. STF38 A01419.</a:t>
            </a:r>
            <a:endParaRPr lang="en-GB" sz="700" dirty="0"/>
          </a:p>
          <a:p>
            <a:pPr hangingPunct="0"/>
            <a:r>
              <a:rPr lang="en-US" sz="700" u="sng" dirty="0"/>
              <a:t>IEC 2010. 61508. Functional safety of electrical/electronic/programmable electronic safety-related systems. International </a:t>
            </a:r>
            <a:r>
              <a:rPr lang="en-US" sz="700" u="sng" dirty="0" err="1"/>
              <a:t>Electrotechnical</a:t>
            </a:r>
            <a:r>
              <a:rPr lang="en-US" sz="700" u="sng" dirty="0"/>
              <a:t> Commission.</a:t>
            </a:r>
            <a:endParaRPr lang="en-GB" sz="700" dirty="0"/>
          </a:p>
          <a:p>
            <a:pPr hangingPunct="0"/>
            <a:r>
              <a:rPr lang="en-US" sz="700" u="sng" dirty="0"/>
              <a:t>JORGE, N. D. M. On the reliability and risk analysis of subsea blowouts preventers with focused attention on DP rigs.  24th International Conference on Offshore Mechanics and Arctic Engineering, 2005 </a:t>
            </a:r>
            <a:r>
              <a:rPr lang="en-US" sz="700" u="sng" dirty="0" err="1"/>
              <a:t>Halkidiki</a:t>
            </a:r>
            <a:r>
              <a:rPr lang="en-US" sz="700" u="sng" dirty="0"/>
              <a:t>, Greece, June 12–17. ASME 2005 24th International Conference on Offshore Mechanics and Arctic Engineering.</a:t>
            </a:r>
            <a:endParaRPr lang="en-GB" sz="700" dirty="0"/>
          </a:p>
          <a:p>
            <a:pPr hangingPunct="0"/>
            <a:r>
              <a:rPr lang="en-US" sz="700" u="sng" dirty="0"/>
              <a:t>JORGE, N. D. M., WOLFRAM, J. &amp; CLARK, P. Reliability assessment of subsea blowout preventers International Conference on Offshore Mechanics and Artic Engineering, 2001 Rio de Janeiro.</a:t>
            </a:r>
            <a:endParaRPr lang="en-GB" sz="700" dirty="0"/>
          </a:p>
          <a:p>
            <a:pPr hangingPunct="0"/>
            <a:r>
              <a:rPr lang="en-US" sz="700" u="sng" dirty="0"/>
              <a:t>LU, J.-M. &amp; WU, X.-Y. 2014. Reliability evaluation of generalized phased-mission systems with repairable components. Reliability Engineering &amp; System Safety, 121</a:t>
            </a:r>
            <a:r>
              <a:rPr lang="en-US" sz="700" b="1" u="sng" dirty="0"/>
              <a:t>,</a:t>
            </a:r>
            <a:r>
              <a:rPr lang="en-US" sz="700" u="sng" dirty="0"/>
              <a:t> 136-145.</a:t>
            </a:r>
            <a:endParaRPr lang="en-GB" sz="700" dirty="0"/>
          </a:p>
          <a:p>
            <a:pPr hangingPunct="0"/>
            <a:r>
              <a:rPr lang="en-US" sz="700" u="sng" dirty="0"/>
              <a:t>NOGA 2004. Norwegian Oil and Gas Association (NOGA): 070 – Norwegian Oil and Gas Application of IEC 61508 and IEC 61511 in the Norwegian Petroleum Industry, Rev. 2</a:t>
            </a:r>
            <a:r>
              <a:rPr lang="en-US" sz="700" dirty="0"/>
              <a:t>.</a:t>
            </a:r>
            <a:endParaRPr lang="en-GB" sz="700" dirty="0"/>
          </a:p>
          <a:p>
            <a:pPr hangingPunct="0"/>
            <a:r>
              <a:rPr lang="en-US" sz="700" u="sng" dirty="0"/>
              <a:t>NORSOK 2012. D-001. Drilling facilities (Ed. 3, December 2012).</a:t>
            </a:r>
            <a:endParaRPr lang="en-GB" sz="700" dirty="0"/>
          </a:p>
          <a:p>
            <a:pPr hangingPunct="0"/>
            <a:r>
              <a:rPr lang="en-US" sz="700" u="sng" dirty="0"/>
              <a:t>NORSOK 2013. D-010. Well integrity in drilling and well operations. Rev. 4, June 2013.</a:t>
            </a:r>
            <a:endParaRPr lang="en-GB" sz="700" dirty="0"/>
          </a:p>
          <a:p>
            <a:pPr hangingPunct="0"/>
            <a:r>
              <a:rPr lang="en-US" sz="700" u="sng" dirty="0"/>
              <a:t>PSA 2014a. Regulations relating to conducting petroleum activities (The activities regulations). </a:t>
            </a:r>
            <a:r>
              <a:rPr lang="en-US" sz="700" u="sng" dirty="0">
                <a:hlinkClick r:id="rId4"/>
              </a:rPr>
              <a:t>http://www.psa.no/activities/category399.html:</a:t>
            </a:r>
            <a:r>
              <a:rPr lang="en-US" sz="700" dirty="0"/>
              <a:t> The Petroleum Safety Authority Norway.</a:t>
            </a:r>
            <a:endParaRPr lang="en-GB" sz="700" dirty="0"/>
          </a:p>
          <a:p>
            <a:pPr hangingPunct="0"/>
            <a:r>
              <a:rPr lang="en-US" sz="700" u="sng" dirty="0"/>
              <a:t>PSA 2014b. Regulations relating to design and outfitting of facilities, etc. in the petroleum activities (The facilities regulations). </a:t>
            </a:r>
            <a:r>
              <a:rPr lang="en-US" sz="700" u="sng" dirty="0">
                <a:hlinkClick r:id="rId5"/>
              </a:rPr>
              <a:t>http://www.psa.no/facilities/category400.html:</a:t>
            </a:r>
            <a:r>
              <a:rPr lang="en-US" sz="700" dirty="0"/>
              <a:t> The Petroleum Safety Authority Norway.</a:t>
            </a:r>
            <a:endParaRPr lang="en-GB" sz="700" dirty="0"/>
          </a:p>
          <a:p>
            <a:pPr hangingPunct="0"/>
            <a:r>
              <a:rPr lang="en-US" sz="700" u="sng" dirty="0"/>
              <a:t>QUILICI, M., ROCHE, T., FOUGERE, P. &amp; JUDA, D. 1998. Risk Assessment of a BOP and Control System for 10,000' Water Depths. Offshore Technology Conference. Houston, USA: Society of Petroleum Engineers.</a:t>
            </a:r>
            <a:endParaRPr lang="en-GB" sz="700" dirty="0"/>
          </a:p>
          <a:p>
            <a:pPr hangingPunct="0"/>
            <a:r>
              <a:rPr lang="en-US" sz="700" u="sng" dirty="0"/>
              <a:t>RASMUSSEN, J. 1997. Risk management in a dynamic society: a modelling problem. Safety Science, 27</a:t>
            </a:r>
            <a:r>
              <a:rPr lang="en-US" sz="700" b="1" u="sng" dirty="0"/>
              <a:t>,</a:t>
            </a:r>
            <a:r>
              <a:rPr lang="en-US" sz="700" u="sng" dirty="0"/>
              <a:t> 183-213.</a:t>
            </a:r>
            <a:endParaRPr lang="en-GB" sz="700" dirty="0"/>
          </a:p>
          <a:p>
            <a:pPr hangingPunct="0"/>
            <a:r>
              <a:rPr lang="en-US" sz="700" u="sng" dirty="0"/>
              <a:t>RAUSAND, M. 2014. Reliability of Safety Critical Systems - Theory and Applications, John Wiley &amp; Sons.</a:t>
            </a:r>
            <a:endParaRPr lang="en-GB" sz="700" dirty="0"/>
          </a:p>
          <a:p>
            <a:pPr hangingPunct="0"/>
            <a:r>
              <a:rPr lang="en-US" sz="700" u="sng" dirty="0"/>
              <a:t>RAUSAND, M. &amp; ENGEN, G. 1983. Reliability of Subsea BOP Systems. Offshore Technology Conference. Houston, USA: Society of Petroleum Engineers.</a:t>
            </a:r>
            <a:endParaRPr lang="en-GB" sz="700" dirty="0"/>
          </a:p>
          <a:p>
            <a:pPr hangingPunct="0"/>
            <a:r>
              <a:rPr lang="en-US" sz="700" u="sng" dirty="0"/>
              <a:t>RAUSAND, M. &amp; HØYLAND, A. 2004. System Reliability Theory Models, Statistical Methods, and Applications, John Wiley &amp; Sons, 2nd edition.</a:t>
            </a:r>
            <a:endParaRPr lang="en-GB" sz="700" dirty="0"/>
          </a:p>
          <a:p>
            <a:pPr hangingPunct="0"/>
            <a:r>
              <a:rPr lang="en-US" sz="700" u="sng" dirty="0"/>
              <a:t>SATTLER, J. &amp; GALLANDER, F. 2010. Just How Reliable Is Your BOP Today? Results From a JIP, US GOM 2004–2006, Presented at the IADC/SPE Drilling Conference and Exhibition, New Orleans, 2–4 February. SPE-128941-MS.</a:t>
            </a:r>
            <a:endParaRPr lang="en-GB" sz="700" dirty="0"/>
          </a:p>
          <a:p>
            <a:pPr hangingPunct="0"/>
            <a:r>
              <a:rPr lang="en-US" sz="700" u="sng" dirty="0"/>
              <a:t>SIU, N. 1994. Risk assessment for dynamic systems: An overview. Reliability Engineering &amp; System Safety, 43</a:t>
            </a:r>
            <a:r>
              <a:rPr lang="en-US" sz="700" b="1" u="sng" dirty="0"/>
              <a:t>,</a:t>
            </a:r>
            <a:r>
              <a:rPr lang="en-US" sz="700" u="sng" dirty="0"/>
              <a:t> 43-73.</a:t>
            </a:r>
            <a:endParaRPr lang="en-GB" sz="700" dirty="0"/>
          </a:p>
          <a:p>
            <a:pPr hangingPunct="0"/>
            <a:r>
              <a:rPr lang="en-US" sz="700" u="sng" dirty="0"/>
              <a:t>THE DEEPWATER HORIZON STUDY GROUP, D. 2011. Final Macondo investigation report. Retrieved from </a:t>
            </a:r>
            <a:r>
              <a:rPr lang="en-US" sz="700" u="sng" dirty="0">
                <a:hlinkClick r:id="rId6"/>
              </a:rPr>
              <a:t>http://ccrm.berkeley.edu/pdfs_papers/bea_pdfs/dhsgfinalreport-march2011-tag.pdf</a:t>
            </a:r>
            <a:r>
              <a:rPr lang="en-US" sz="700" dirty="0" smtClean="0"/>
              <a:t>.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28181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&amp;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" y="1630681"/>
            <a:ext cx="109728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Probabilistic risk assessments (PRA) vital in risk management of low probability-high consequence activities (NUREG 1855, 2009)</a:t>
            </a:r>
          </a:p>
          <a:p>
            <a:pPr lvl="1"/>
            <a:r>
              <a:rPr lang="en-GB" dirty="0" smtClean="0"/>
              <a:t>However</a:t>
            </a:r>
            <a:r>
              <a:rPr lang="en-GB" dirty="0" smtClean="0"/>
              <a:t>;</a:t>
            </a:r>
          </a:p>
          <a:p>
            <a:pPr lvl="2"/>
            <a:r>
              <a:rPr lang="en-GB" dirty="0" smtClean="0"/>
              <a:t>Failure of change management systems to upkeep risk indicators, i.e. upkeep a well PRA, is noted in </a:t>
            </a:r>
            <a:r>
              <a:rPr lang="en-GB" dirty="0" smtClean="0"/>
              <a:t>recent </a:t>
            </a:r>
            <a:r>
              <a:rPr lang="en-GB" dirty="0" smtClean="0"/>
              <a:t>well blowout investigation reports (e.g., Macondo 2010</a:t>
            </a:r>
            <a:r>
              <a:rPr lang="en-GB" dirty="0"/>
              <a:t>, Gullfaks </a:t>
            </a:r>
            <a:r>
              <a:rPr lang="en-GB" dirty="0" smtClean="0"/>
              <a:t>2010, Montara 2009, Snorre 2004)</a:t>
            </a:r>
          </a:p>
          <a:p>
            <a:endParaRPr lang="en-GB" dirty="0" smtClean="0"/>
          </a:p>
          <a:p>
            <a:r>
              <a:rPr lang="en-GB" dirty="0" smtClean="0"/>
              <a:t>The blowout preventer (BOP) may </a:t>
            </a:r>
            <a:r>
              <a:rPr lang="en-GB" dirty="0"/>
              <a:t>be regarded </a:t>
            </a:r>
            <a:r>
              <a:rPr lang="en-GB" dirty="0" smtClean="0"/>
              <a:t>as a </a:t>
            </a:r>
            <a:r>
              <a:rPr lang="en-GB" dirty="0"/>
              <a:t>dynamic </a:t>
            </a:r>
            <a:r>
              <a:rPr lang="en-GB" dirty="0" smtClean="0"/>
              <a:t>system</a:t>
            </a:r>
          </a:p>
          <a:p>
            <a:pPr lvl="1"/>
            <a:r>
              <a:rPr lang="en-GB" dirty="0" smtClean="0"/>
              <a:t>Different </a:t>
            </a:r>
            <a:r>
              <a:rPr lang="en-GB" dirty="0" smtClean="0"/>
              <a:t>usage scenario </a:t>
            </a:r>
            <a:r>
              <a:rPr lang="en-GB" dirty="0"/>
              <a:t>and </a:t>
            </a:r>
            <a:r>
              <a:rPr lang="en-GB" dirty="0" smtClean="0"/>
              <a:t>transitions </a:t>
            </a:r>
            <a:r>
              <a:rPr lang="en-GB" dirty="0"/>
              <a:t>of the BOP into </a:t>
            </a:r>
            <a:r>
              <a:rPr lang="en-GB" dirty="0" smtClean="0"/>
              <a:t>degraded states </a:t>
            </a:r>
            <a:r>
              <a:rPr lang="en-GB" dirty="0"/>
              <a:t>of operation</a:t>
            </a:r>
            <a:endParaRPr lang="en-GB" dirty="0" smtClean="0"/>
          </a:p>
          <a:p>
            <a:pPr lvl="1"/>
            <a:r>
              <a:rPr lang="en-GB" dirty="0" smtClean="0"/>
              <a:t>Existing </a:t>
            </a:r>
            <a:r>
              <a:rPr lang="en-GB" dirty="0"/>
              <a:t>BOP quantitative </a:t>
            </a:r>
            <a:r>
              <a:rPr lang="en-GB" dirty="0" smtClean="0"/>
              <a:t>analysis is “static”</a:t>
            </a:r>
            <a:endParaRPr lang="en-GB" dirty="0"/>
          </a:p>
          <a:p>
            <a:pPr lvl="2"/>
            <a:r>
              <a:rPr lang="nb-NO" dirty="0"/>
              <a:t>Primarily based on </a:t>
            </a:r>
            <a:r>
              <a:rPr lang="nb-NO" dirty="0" smtClean="0"/>
              <a:t>FT analysis </a:t>
            </a:r>
            <a:r>
              <a:rPr lang="nb-NO" dirty="0"/>
              <a:t>(e.g., Holand reports)</a:t>
            </a:r>
          </a:p>
          <a:p>
            <a:pPr lvl="2"/>
            <a:r>
              <a:rPr lang="nb-NO" dirty="0"/>
              <a:t>Analysis based on dynamic </a:t>
            </a:r>
            <a:r>
              <a:rPr lang="nb-NO" dirty="0" smtClean="0"/>
              <a:t>BBN </a:t>
            </a:r>
            <a:r>
              <a:rPr lang="nb-NO" dirty="0"/>
              <a:t>demonstrated converting </a:t>
            </a:r>
            <a:r>
              <a:rPr lang="nb-NO" dirty="0" smtClean="0"/>
              <a:t>Holands </a:t>
            </a:r>
            <a:r>
              <a:rPr lang="nb-NO" dirty="0"/>
              <a:t>FTA models (Cai et al. 2013</a:t>
            </a:r>
            <a:r>
              <a:rPr lang="nb-NO" dirty="0" smtClean="0"/>
              <a:t>)</a:t>
            </a:r>
          </a:p>
          <a:p>
            <a:pPr marL="114300" indent="0">
              <a:buNone/>
            </a:pPr>
            <a:endParaRPr lang="nb-NO" dirty="0"/>
          </a:p>
          <a:p>
            <a:pPr marL="457200">
              <a:buFont typeface="Wingdings" panose="05000000000000000000" pitchFamily="2" charset="2"/>
              <a:buChar char="Ø"/>
            </a:pPr>
            <a:r>
              <a:rPr lang="en-GB" dirty="0" smtClean="0"/>
              <a:t>Can we make improvements to the quantitative assessment of BOP systems safety </a:t>
            </a:r>
            <a:r>
              <a:rPr lang="en-GB" dirty="0" smtClean="0"/>
              <a:t>for </a:t>
            </a:r>
            <a:r>
              <a:rPr lang="en-GB" dirty="0" smtClean="0"/>
              <a:t>the </a:t>
            </a:r>
            <a:r>
              <a:rPr lang="en-GB" dirty="0" smtClean="0"/>
              <a:t>activities</a:t>
            </a:r>
            <a:r>
              <a:rPr lang="en-GB" dirty="0" smtClean="0"/>
              <a:t>?</a:t>
            </a:r>
            <a:endParaRPr lang="en-GB" dirty="0"/>
          </a:p>
          <a:p>
            <a:pPr marL="914400" lvl="2" indent="0">
              <a:buNone/>
            </a:pPr>
            <a:endParaRPr lang="nb-NO" dirty="0"/>
          </a:p>
          <a:p>
            <a:pPr lvl="1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955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Approach &amp; </a:t>
            </a:r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6825"/>
            <a:ext cx="10972800" cy="51435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0" y="1545402"/>
            <a:ext cx="10972800" cy="4923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nb-NO" sz="2400" dirty="0" smtClean="0">
                <a:latin typeface="Arial"/>
                <a:cs typeface="Arial"/>
              </a:rPr>
              <a:t>Approach</a:t>
            </a:r>
            <a:r>
              <a:rPr lang="nb-NO" sz="2400" dirty="0">
                <a:latin typeface="Arial"/>
                <a:cs typeface="Arial"/>
              </a:rPr>
              <a:t>:</a:t>
            </a:r>
          </a:p>
          <a:p>
            <a:pPr marL="742950" lvl="1" indent="-285750" defTabSz="457200">
              <a:spcBef>
                <a:spcPct val="20000"/>
              </a:spcBef>
              <a:buFont typeface="Arial"/>
              <a:buChar char="–"/>
            </a:pPr>
            <a:r>
              <a:rPr lang="nb-NO" sz="2000" dirty="0" smtClean="0">
                <a:latin typeface="Arial"/>
                <a:cs typeface="Arial"/>
              </a:rPr>
              <a:t>Review </a:t>
            </a:r>
            <a:r>
              <a:rPr lang="nb-NO" sz="2000" dirty="0">
                <a:latin typeface="Arial"/>
                <a:cs typeface="Arial"/>
              </a:rPr>
              <a:t>of </a:t>
            </a:r>
            <a:r>
              <a:rPr lang="nb-NO" sz="2000" dirty="0" smtClean="0">
                <a:latin typeface="Arial"/>
                <a:cs typeface="Arial"/>
              </a:rPr>
              <a:t>methods for </a:t>
            </a:r>
            <a:r>
              <a:rPr lang="nb-NO" sz="2000" dirty="0">
                <a:latin typeface="Arial"/>
                <a:cs typeface="Arial"/>
              </a:rPr>
              <a:t>modelling dynamic and degradable systems</a:t>
            </a:r>
          </a:p>
          <a:p>
            <a:pPr marL="742950" lvl="1" indent="-285750" defTabSz="457200">
              <a:spcBef>
                <a:spcPct val="20000"/>
              </a:spcBef>
              <a:buFont typeface="Arial"/>
              <a:buChar char="–"/>
            </a:pPr>
            <a:r>
              <a:rPr lang="nb-NO" sz="2000" dirty="0" smtClean="0">
                <a:latin typeface="Arial"/>
                <a:cs typeface="Arial"/>
              </a:rPr>
              <a:t>Review </a:t>
            </a:r>
            <a:r>
              <a:rPr lang="nb-NO" sz="2000" dirty="0">
                <a:latin typeface="Arial"/>
                <a:cs typeface="Arial"/>
              </a:rPr>
              <a:t>of regulations, standards, papers and industry experience data </a:t>
            </a:r>
            <a:r>
              <a:rPr lang="nb-NO" sz="2000" dirty="0" smtClean="0">
                <a:latin typeface="Arial"/>
                <a:cs typeface="Arial"/>
              </a:rPr>
              <a:t>as </a:t>
            </a:r>
            <a:r>
              <a:rPr lang="nb-NO" sz="2000" dirty="0">
                <a:latin typeface="Arial"/>
                <a:cs typeface="Arial"/>
              </a:rPr>
              <a:t>basis for </a:t>
            </a:r>
            <a:r>
              <a:rPr lang="nb-NO" sz="2000" dirty="0" smtClean="0">
                <a:latin typeface="Arial"/>
                <a:cs typeface="Arial"/>
              </a:rPr>
              <a:t>model </a:t>
            </a:r>
            <a:r>
              <a:rPr lang="nb-NO" sz="2000" dirty="0" smtClean="0">
                <a:latin typeface="Arial"/>
                <a:cs typeface="Arial"/>
              </a:rPr>
              <a:t>of BOP </a:t>
            </a:r>
            <a:r>
              <a:rPr lang="nb-NO" sz="2000" dirty="0" smtClean="0">
                <a:latin typeface="Arial"/>
                <a:cs typeface="Arial"/>
              </a:rPr>
              <a:t>systems:</a:t>
            </a:r>
          </a:p>
          <a:p>
            <a:pPr marL="1200150" lvl="2" indent="-285750" defTabSz="457200">
              <a:spcBef>
                <a:spcPct val="20000"/>
              </a:spcBef>
              <a:buFont typeface="Arial"/>
              <a:buChar char="–"/>
            </a:pPr>
            <a:r>
              <a:rPr lang="nb-NO" dirty="0" smtClean="0">
                <a:latin typeface="Arial"/>
                <a:cs typeface="Arial"/>
              </a:rPr>
              <a:t>Alternative (and better) method(s)? For example, to account for waivers on BOP element repairs sometimes given by the authorities.</a:t>
            </a:r>
          </a:p>
          <a:p>
            <a:pPr lvl="2" defTabSz="457200">
              <a:spcBef>
                <a:spcPct val="20000"/>
              </a:spcBef>
            </a:pPr>
            <a:endParaRPr lang="nb-NO" dirty="0" smtClean="0">
              <a:latin typeface="Arial"/>
              <a:cs typeface="Arial"/>
            </a:endParaRP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nb-NO" sz="2400" dirty="0">
                <a:latin typeface="Arial"/>
                <a:cs typeface="Arial"/>
              </a:rPr>
              <a:t>Main limitation</a:t>
            </a:r>
          </a:p>
          <a:p>
            <a:pPr marL="742950" lvl="1" indent="-285750" defTabSz="457200">
              <a:spcBef>
                <a:spcPct val="20000"/>
              </a:spcBef>
              <a:buFont typeface="Arial"/>
              <a:buChar char="–"/>
            </a:pPr>
            <a:r>
              <a:rPr lang="nb-NO" sz="2000" dirty="0">
                <a:latin typeface="Arial"/>
                <a:cs typeface="Arial"/>
              </a:rPr>
              <a:t>Study only the technical side </a:t>
            </a:r>
            <a:r>
              <a:rPr lang="nb-NO" sz="2000" dirty="0" smtClean="0">
                <a:latin typeface="Arial"/>
                <a:cs typeface="Arial"/>
              </a:rPr>
              <a:t>of </a:t>
            </a:r>
            <a:r>
              <a:rPr lang="nb-NO" sz="2000" dirty="0">
                <a:latin typeface="Arial"/>
                <a:cs typeface="Arial"/>
              </a:rPr>
              <a:t>BOP system</a:t>
            </a:r>
          </a:p>
          <a:p>
            <a:pPr marL="1200150" lvl="2" indent="-285750" defTabSz="457200">
              <a:spcBef>
                <a:spcPct val="20000"/>
              </a:spcBef>
              <a:buFont typeface="Arial"/>
              <a:buChar char="–"/>
            </a:pPr>
            <a:r>
              <a:rPr lang="nb-NO" sz="2000" dirty="0" smtClean="0">
                <a:latin typeface="Arial"/>
                <a:cs typeface="Arial"/>
              </a:rPr>
              <a:t>‘the push of the button</a:t>
            </a:r>
            <a:r>
              <a:rPr lang="nb-NO" sz="2000" dirty="0">
                <a:latin typeface="Arial"/>
                <a:cs typeface="Arial"/>
              </a:rPr>
              <a:t>’, human error, is </a:t>
            </a:r>
            <a:r>
              <a:rPr lang="nb-NO" sz="2000" dirty="0" smtClean="0">
                <a:latin typeface="Arial"/>
                <a:cs typeface="Arial"/>
              </a:rPr>
              <a:t>being worked </a:t>
            </a:r>
            <a:r>
              <a:rPr lang="nb-NO" sz="2000" dirty="0">
                <a:latin typeface="Arial"/>
                <a:cs typeface="Arial"/>
              </a:rPr>
              <a:t>as separate issue.</a:t>
            </a:r>
            <a:endParaRPr lang="nb-NO" sz="2400" dirty="0">
              <a:latin typeface="Arial"/>
              <a:cs typeface="Arial"/>
            </a:endParaRPr>
          </a:p>
          <a:p>
            <a:pPr marL="1200150" lvl="2" indent="-285750" defTabSz="457200">
              <a:spcBef>
                <a:spcPct val="20000"/>
              </a:spcBef>
              <a:buFont typeface="Arial"/>
              <a:buChar char="–"/>
            </a:pPr>
            <a:endParaRPr lang="nb-NO" dirty="0" smtClean="0">
              <a:latin typeface="Arial"/>
              <a:cs typeface="Arial"/>
            </a:endParaRPr>
          </a:p>
          <a:p>
            <a:pPr lvl="2" defTabSz="457200">
              <a:spcBef>
                <a:spcPct val="20000"/>
              </a:spcBef>
            </a:pPr>
            <a:endParaRPr lang="nb-NO" dirty="0" smtClean="0">
              <a:latin typeface="Arial"/>
              <a:cs typeface="Arial"/>
            </a:endParaRPr>
          </a:p>
          <a:p>
            <a:pPr marL="742950" lvl="1" indent="-285750" defTabSz="457200">
              <a:spcBef>
                <a:spcPct val="20000"/>
              </a:spcBef>
              <a:buFont typeface="Arial"/>
              <a:buChar char="–"/>
            </a:pPr>
            <a:endParaRPr lang="nb-NO" sz="2000" dirty="0">
              <a:latin typeface="Arial"/>
              <a:cs typeface="Arial"/>
            </a:endParaRPr>
          </a:p>
          <a:p>
            <a:pPr marL="1143000" lvl="2" indent="-228600" defTabSz="457200">
              <a:spcBef>
                <a:spcPct val="20000"/>
              </a:spcBef>
              <a:buFont typeface="Arial"/>
              <a:buChar char="•"/>
            </a:pPr>
            <a:endParaRPr lang="nb-NO" dirty="0">
              <a:latin typeface="Arial"/>
              <a:cs typeface="Arial"/>
            </a:endParaRPr>
          </a:p>
          <a:p>
            <a:pPr marL="1143000" lvl="2" indent="-228600" defTabSz="457200">
              <a:spcBef>
                <a:spcPct val="20000"/>
              </a:spcBef>
              <a:buFont typeface="Arial"/>
              <a:buChar char="•"/>
            </a:pPr>
            <a:endParaRPr lang="nb-NO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5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Model basis - design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350646"/>
            <a:ext cx="10713720" cy="5121894"/>
          </a:xfrm>
        </p:spPr>
        <p:txBody>
          <a:bodyPr>
            <a:normAutofit/>
          </a:bodyPr>
          <a:lstStyle/>
          <a:p>
            <a:pPr marL="342900" lvl="1" indent="-342900">
              <a:buFontTx/>
              <a:buChar char="-"/>
            </a:pPr>
            <a:r>
              <a:rPr lang="nb-NO" dirty="0" smtClean="0"/>
              <a:t>Design</a:t>
            </a:r>
            <a:endParaRPr lang="nb-NO" dirty="0"/>
          </a:p>
          <a:p>
            <a:pPr marL="742950" lvl="2" indent="-342900">
              <a:buFontTx/>
              <a:buChar char="-"/>
            </a:pPr>
            <a:r>
              <a:rPr lang="nb-NO" sz="1600" dirty="0" smtClean="0"/>
              <a:t>~20m high and ~400 ton</a:t>
            </a:r>
          </a:p>
          <a:p>
            <a:pPr marL="742950" lvl="2" indent="-342900">
              <a:buFontTx/>
              <a:buChar char="-"/>
            </a:pPr>
            <a:r>
              <a:rPr lang="nb-NO" sz="1600" dirty="0" smtClean="0"/>
              <a:t>Redundant, order of 2++ for main subsystems</a:t>
            </a:r>
          </a:p>
          <a:p>
            <a:pPr marL="342900" lvl="1" indent="-342900">
              <a:buFontTx/>
              <a:buChar char="-"/>
            </a:pPr>
            <a:r>
              <a:rPr lang="nb-NO" dirty="0" smtClean="0"/>
              <a:t>Usage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7 – 14 - 21 - 30 days testing. </a:t>
            </a:r>
            <a:r>
              <a:rPr lang="nb-NO" dirty="0" smtClean="0"/>
              <a:t>3-5 </a:t>
            </a:r>
            <a:r>
              <a:rPr lang="nb-NO" dirty="0" smtClean="0"/>
              <a:t>yr overhauls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Repair upon failure detection (pull to surface)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Typically used ~60 days per well</a:t>
            </a:r>
          </a:p>
          <a:p>
            <a:pPr marL="0" lvl="1" indent="0">
              <a:buNone/>
            </a:pPr>
            <a:endParaRPr lang="nb-NO" dirty="0"/>
          </a:p>
          <a:p>
            <a:pPr marL="742950" lvl="2" indent="-342900">
              <a:buFontTx/>
              <a:buChar char="-"/>
            </a:pPr>
            <a:endParaRPr lang="nb-NO" sz="1600" dirty="0" smtClean="0"/>
          </a:p>
          <a:p>
            <a:pPr lvl="2"/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083" y="412874"/>
            <a:ext cx="5442857" cy="58442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6455" y="3850942"/>
            <a:ext cx="3684035" cy="26215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6000" y="6257096"/>
            <a:ext cx="588264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2" algn="ctr"/>
            <a:r>
              <a:rPr lang="nb-NO" sz="800" dirty="0" smtClean="0"/>
              <a:t>Source; </a:t>
            </a:r>
            <a:endParaRPr lang="nb-NO" sz="800" dirty="0"/>
          </a:p>
        </p:txBody>
      </p:sp>
    </p:spTree>
    <p:extLst>
      <p:ext uri="{BB962C8B-B14F-4D97-AF65-F5344CB8AC3E}">
        <p14:creationId xmlns:p14="http://schemas.microsoft.com/office/powerpoint/2010/main" val="14632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Model basis - usage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350646"/>
            <a:ext cx="4930140" cy="5121894"/>
          </a:xfrm>
        </p:spPr>
        <p:txBody>
          <a:bodyPr>
            <a:normAutofit/>
          </a:bodyPr>
          <a:lstStyle/>
          <a:p>
            <a:pPr marL="342900" lvl="1" indent="-342900">
              <a:buFontTx/>
              <a:buChar char="-"/>
            </a:pPr>
            <a:r>
              <a:rPr lang="nb-NO" dirty="0" smtClean="0"/>
              <a:t>Safety functions primarily activated by drilling crew (manual)</a:t>
            </a:r>
          </a:p>
          <a:p>
            <a:pPr marL="342900" lvl="1" indent="-342900">
              <a:buFontTx/>
              <a:buChar char="-"/>
            </a:pPr>
            <a:r>
              <a:rPr lang="nb-NO" dirty="0" smtClean="0"/>
              <a:t>Many different well isolation scenario exist: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Auto or manual mode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Type of pipe through BOP, if any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Low or high pressure </a:t>
            </a:r>
            <a:r>
              <a:rPr lang="nb-NO" dirty="0" smtClean="0"/>
              <a:t>loads (detection)</a:t>
            </a:r>
            <a:endParaRPr lang="nb-NO" dirty="0" smtClean="0"/>
          </a:p>
          <a:p>
            <a:pPr marL="400050" lvl="2" indent="0">
              <a:buNone/>
            </a:pP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459" y="1417638"/>
            <a:ext cx="5650394" cy="493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4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Model basis – experience data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1350646"/>
            <a:ext cx="4533900" cy="5121894"/>
          </a:xfrm>
        </p:spPr>
        <p:txBody>
          <a:bodyPr>
            <a:normAutofit/>
          </a:bodyPr>
          <a:lstStyle/>
          <a:p>
            <a:pPr marL="342900" lvl="1" indent="-342900">
              <a:buFontTx/>
              <a:buChar char="-"/>
            </a:pPr>
            <a:r>
              <a:rPr lang="nb-NO" dirty="0" smtClean="0"/>
              <a:t>Critical BOP experience data show:</a:t>
            </a:r>
          </a:p>
          <a:p>
            <a:pPr marL="742950" lvl="2" indent="-342900">
              <a:buFontTx/>
              <a:buChar char="-"/>
            </a:pPr>
            <a:r>
              <a:rPr lang="nb-NO" dirty="0" smtClean="0"/>
              <a:t>Individual </a:t>
            </a:r>
            <a:r>
              <a:rPr lang="nb-NO" dirty="0" smtClean="0"/>
              <a:t>element failures</a:t>
            </a:r>
            <a:endParaRPr lang="nb-NO" dirty="0" smtClean="0"/>
          </a:p>
          <a:p>
            <a:pPr marL="742950" lvl="2" indent="-342900">
              <a:buFontTx/>
              <a:buChar char="-"/>
            </a:pPr>
            <a:r>
              <a:rPr lang="nb-NO" dirty="0" smtClean="0"/>
              <a:t>Common cause failures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999085"/>
              </p:ext>
            </p:extLst>
          </p:nvPr>
        </p:nvGraphicFramePr>
        <p:xfrm>
          <a:off x="5334000" y="1654460"/>
          <a:ext cx="6248400" cy="47057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6448"/>
                <a:gridCol w="1410121"/>
                <a:gridCol w="1241831"/>
              </a:tblGrid>
              <a:tr h="316232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Item and failure mode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/>
                </a:tc>
                <a:tc>
                  <a:txBody>
                    <a:bodyPr/>
                    <a:lstStyle/>
                    <a:p>
                      <a:pPr indent="180340" algn="l" fontAlgn="auto" hangingPunct="1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MTTF* (BOP days)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just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MTTF*</a:t>
                      </a:r>
                      <a:endParaRPr lang="en-GB" sz="1100">
                        <a:effectLst/>
                      </a:endParaRPr>
                    </a:p>
                    <a:p>
                      <a:pPr indent="180340" algn="just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(Item days)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fontAlgn="auto" hangingPunct="1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Wellhead connector - External leakage (2of)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LMRP connector - Spurious disconnect (2of)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LMRP connector - Failure to disconnect on command (3of)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7419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7419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316232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Control system - Total loss of BOP control (by the main control </a:t>
                      </a:r>
                      <a:r>
                        <a:rPr lang="en-US" sz="1000" dirty="0" smtClean="0">
                          <a:effectLst/>
                        </a:rPr>
                        <a:t>   system</a:t>
                      </a:r>
                      <a:r>
                        <a:rPr lang="en-US" sz="1000" dirty="0">
                          <a:effectLst/>
                        </a:rPr>
                        <a:t>) (7of)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3179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3179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288967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Control module ('POD'), single - Total loss of POD functions (20of)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316232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Control PODs (2of) - Simultaneous loss of one function in both PODs (6of)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3709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3709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BSR - Leakage in closed position (4of)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5564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6276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BSR - Failure to close on command (1of)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25104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BSR - Failure to shear pipe in LMRP disconnect situation (1of)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 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58116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BSR - Spurious closure (1of)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25104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PR/VBR - Leakage in closed position (7of)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3179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8613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PR/VBR - Failure to close on command (2of)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30147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PR/VBR - Failure to open on command (2of)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30147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AP - Leakage in closed position (11of)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3704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AP - Failure to close on command (1of)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40748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192645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Isolation valve on choke and kill line out-let - External leak (1of)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22256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385289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Choke and kill line - External leaks (Note; presumably downstream the isolation valves on BOP stack outlet) (13of)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1712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  <a:tr h="385289">
                <a:tc>
                  <a:txBody>
                    <a:bodyPr/>
                    <a:lstStyle/>
                    <a:p>
                      <a:pPr indent="180340" algn="l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Flexible joint (item is located above LMRP, and not part of well barrier envelope) - External leakage (2of)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11128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  <a:tc>
                  <a:txBody>
                    <a:bodyPr/>
                    <a:lstStyle/>
                    <a:p>
                      <a:pPr indent="180340" algn="r" hangingPunct="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11128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78" marR="41778" marT="0" marB="0" anchor="b"/>
                </a:tc>
              </a:tr>
            </a:tbl>
          </a:graphicData>
        </a:graphic>
      </p:graphicFrame>
      <p:sp>
        <p:nvSpPr>
          <p:cNvPr id="6" name="Text Box 92"/>
          <p:cNvSpPr txBox="1">
            <a:spLocks noChangeArrowheads="1"/>
          </p:cNvSpPr>
          <p:nvPr/>
        </p:nvSpPr>
        <p:spPr bwMode="auto">
          <a:xfrm>
            <a:off x="5311140" y="1257300"/>
            <a:ext cx="6210300" cy="33464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44145" indent="180340" algn="just" hangingPunct="0">
              <a:spcAft>
                <a:spcPts val="1000"/>
              </a:spcAft>
            </a:pPr>
            <a:r>
              <a:rPr lang="en-GB" sz="900" i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Table 1	Overview of critical subsea BOP system failure modes with relevant reliability data based on (</a:t>
            </a:r>
            <a:r>
              <a:rPr lang="en-GB" sz="900" i="1" u="none" strike="noStrike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 tooltip="Holand, 1999 #23"/>
              </a:rPr>
              <a:t>Holand, 1999</a:t>
            </a:r>
            <a:r>
              <a:rPr lang="en-GB" sz="900" i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900" i="1" u="none" strike="noStrike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 tooltip="Holand, 2012 #20"/>
              </a:rPr>
              <a:t>Holand and Awan, 2012</a:t>
            </a:r>
            <a:r>
              <a:rPr lang="en-GB" sz="900" i="1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12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498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Proposed new BOP reliability assessment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0075"/>
            <a:ext cx="4587240" cy="4766090"/>
          </a:xfrm>
        </p:spPr>
        <p:txBody>
          <a:bodyPr>
            <a:normAutofit/>
          </a:bodyPr>
          <a:lstStyle/>
          <a:p>
            <a:pPr lvl="1"/>
            <a:r>
              <a:rPr lang="nb-NO" dirty="0" smtClean="0"/>
              <a:t>Recursive multiphase Markov model</a:t>
            </a:r>
          </a:p>
          <a:p>
            <a:pPr lvl="2"/>
            <a:r>
              <a:rPr lang="nb-NO" dirty="0" smtClean="0"/>
              <a:t>N total redundant elements</a:t>
            </a:r>
          </a:p>
          <a:p>
            <a:pPr lvl="2"/>
            <a:r>
              <a:rPr lang="nb-NO" dirty="0" smtClean="0"/>
              <a:t>Repair at #ML or higher detected element </a:t>
            </a:r>
            <a:r>
              <a:rPr lang="nb-NO" dirty="0" smtClean="0"/>
              <a:t>failures</a:t>
            </a:r>
            <a:endParaRPr lang="nb-NO" dirty="0" smtClean="0"/>
          </a:p>
          <a:p>
            <a:pPr lvl="1"/>
            <a:r>
              <a:rPr lang="nb-NO" dirty="0" smtClean="0"/>
              <a:t>‘Ordinary’ Markov property between BOP inspections</a:t>
            </a:r>
          </a:p>
          <a:p>
            <a:pPr lvl="1"/>
            <a:r>
              <a:rPr lang="nb-NO" dirty="0" smtClean="0"/>
              <a:t>Primarily for BOP stack with several redundant elements</a:t>
            </a:r>
          </a:p>
          <a:p>
            <a:pPr lvl="1"/>
            <a:r>
              <a:rPr lang="nb-NO" dirty="0" smtClean="0"/>
              <a:t>Can be solved by numerical methods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840" y="1440498"/>
            <a:ext cx="4986250" cy="505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7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2258"/>
            <a:ext cx="10972800" cy="63214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BOP reliability assessment model results</a:t>
            </a:r>
            <a:endParaRPr lang="en-GB" dirty="0"/>
          </a:p>
        </p:txBody>
      </p:sp>
      <p:pic>
        <p:nvPicPr>
          <p:cNvPr id="5" name="BOP model video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2520" y="929640"/>
            <a:ext cx="8839973" cy="5524500"/>
          </a:xfrm>
        </p:spPr>
      </p:pic>
    </p:spTree>
    <p:extLst>
      <p:ext uri="{BB962C8B-B14F-4D97-AF65-F5344CB8AC3E}">
        <p14:creationId xmlns:p14="http://schemas.microsoft.com/office/powerpoint/2010/main" val="169251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498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/>
              <a:t>BOP reliability assessment </a:t>
            </a:r>
            <a:r>
              <a:rPr lang="en-GB" dirty="0" smtClean="0"/>
              <a:t>model results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0075"/>
            <a:ext cx="10972800" cy="4766090"/>
          </a:xfrm>
        </p:spPr>
        <p:txBody>
          <a:bodyPr>
            <a:normAutofit/>
          </a:bodyPr>
          <a:lstStyle/>
          <a:p>
            <a:pPr lvl="1"/>
            <a:r>
              <a:rPr lang="nb-NO" dirty="0" smtClean="0"/>
              <a:t>Example summary </a:t>
            </a:r>
            <a:r>
              <a:rPr lang="nb-NO" dirty="0" smtClean="0"/>
              <a:t>overlay to compare various </a:t>
            </a:r>
            <a:r>
              <a:rPr lang="nb-NO" dirty="0" smtClean="0"/>
              <a:t>BOP case study results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840" y="1779455"/>
            <a:ext cx="6850380" cy="453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ntnu_blaa_stripe_bunn_eng4</Template>
  <TotalTime>1287</TotalTime>
  <Words>1888</Words>
  <Application>Microsoft Office PowerPoint</Application>
  <PresentationFormat>Widescreen</PresentationFormat>
  <Paragraphs>179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Times New Roman</vt:lpstr>
      <vt:lpstr>Wingdings</vt:lpstr>
      <vt:lpstr>Office-tema</vt:lpstr>
      <vt:lpstr>Well Safety. Risk Control in the well drilling phase: BOP system reliability assessment (M05_051)</vt:lpstr>
      <vt:lpstr>Background &amp; Objectives</vt:lpstr>
      <vt:lpstr>Approach &amp; Limitations</vt:lpstr>
      <vt:lpstr>Model basis - design</vt:lpstr>
      <vt:lpstr>Model basis - usage</vt:lpstr>
      <vt:lpstr>Model basis – experience data</vt:lpstr>
      <vt:lpstr>Proposed new BOP reliability assessment model</vt:lpstr>
      <vt:lpstr>BOP reliability assessment model results</vt:lpstr>
      <vt:lpstr>BOP reliability assessment model results cont’d</vt:lpstr>
      <vt:lpstr>Summary</vt:lpstr>
      <vt:lpstr>Selected main 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Well Safety; Risk control in well drilling activities</dc:title>
  <dc:creator>Geir-Ove Strand</dc:creator>
  <cp:lastModifiedBy>Geir-Ove Strand</cp:lastModifiedBy>
  <cp:revision>220</cp:revision>
  <dcterms:created xsi:type="dcterms:W3CDTF">2014-09-24T18:03:59Z</dcterms:created>
  <dcterms:modified xsi:type="dcterms:W3CDTF">2015-09-08T19:05:46Z</dcterms:modified>
</cp:coreProperties>
</file>