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344" r:id="rId2"/>
    <p:sldId id="389" r:id="rId3"/>
    <p:sldId id="494" r:id="rId4"/>
    <p:sldId id="1284" r:id="rId5"/>
    <p:sldId id="1277" r:id="rId6"/>
    <p:sldId id="1276" r:id="rId7"/>
    <p:sldId id="1280" r:id="rId8"/>
    <p:sldId id="1279" r:id="rId9"/>
    <p:sldId id="1281" r:id="rId10"/>
    <p:sldId id="1282" r:id="rId11"/>
    <p:sldId id="1283" r:id="rId12"/>
    <p:sldId id="1278" r:id="rId13"/>
  </p:sldIdLst>
  <p:sldSz cx="9144000" cy="6858000" type="screen4x3"/>
  <p:notesSz cx="6858000" cy="9144000"/>
  <p:defaultTextStyle>
    <a:defPPr>
      <a:defRPr lang="nb-NO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7DEE9"/>
    <a:srgbClr val="0D3475"/>
    <a:srgbClr val="BBAC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91" autoAdjust="0"/>
    <p:restoredTop sz="92857" autoAdjust="0"/>
  </p:normalViewPr>
  <p:slideViewPr>
    <p:cSldViewPr snapToGrid="0" snapToObjects="1">
      <p:cViewPr varScale="1">
        <p:scale>
          <a:sx n="93" d="100"/>
          <a:sy n="93" d="100"/>
        </p:scale>
        <p:origin x="1050" y="3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71" d="100"/>
          <a:sy n="171" d="100"/>
        </p:scale>
        <p:origin x="421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EF7F4-3A36-5441-949A-00933CBC777F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04824-D2D1-C74A-A3A7-4E9D2FD37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29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04824-D2D1-C74A-A3A7-4E9D2FD375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54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368315" y="2677422"/>
            <a:ext cx="7772400" cy="901095"/>
          </a:xfrm>
        </p:spPr>
        <p:txBody>
          <a:bodyPr anchor="t" anchorCtr="0"/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368315" y="3645155"/>
            <a:ext cx="7772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1000159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983850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031831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51346"/>
            <a:ext cx="8229600" cy="1143000"/>
          </a:xfrm>
        </p:spPr>
        <p:txBody>
          <a:bodyPr/>
          <a:lstStyle>
            <a:lvl1pPr>
              <a:defRPr b="0" i="0" baseline="0">
                <a:latin typeface="Garamond (Headings)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1291845"/>
            <a:ext cx="8229600" cy="5055791"/>
          </a:xfrm>
        </p:spPr>
        <p:txBody>
          <a:bodyPr/>
          <a:lstStyle>
            <a:lvl1pPr marL="342882" indent="-342882">
              <a:buClr>
                <a:srgbClr val="C00000"/>
              </a:buClr>
              <a:buFont typeface="Wingdings" panose="05000000000000000000" pitchFamily="2" charset="2"/>
              <a:buChar char="§"/>
              <a:defRPr baseline="0">
                <a:latin typeface="Garamond (Body)"/>
              </a:defRPr>
            </a:lvl1pPr>
            <a:lvl2pPr>
              <a:buClrTx/>
              <a:defRPr baseline="0">
                <a:latin typeface="Garamond (Body)"/>
              </a:defRPr>
            </a:lvl2pPr>
            <a:lvl3pPr>
              <a:defRPr baseline="0">
                <a:latin typeface="Garamond (Body)"/>
              </a:defRPr>
            </a:lvl3pPr>
            <a:lvl4pPr>
              <a:defRPr baseline="0">
                <a:latin typeface="Garamond (Body)"/>
              </a:defRPr>
            </a:lvl4pPr>
            <a:lvl5pPr>
              <a:defRPr baseline="0">
                <a:latin typeface="Garamond (Body)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bk object 16">
            <a:extLst>
              <a:ext uri="{FF2B5EF4-FFF2-40B4-BE49-F238E27FC236}">
                <a16:creationId xmlns:a16="http://schemas.microsoft.com/office/drawing/2014/main" id="{F8F9E928-342C-4754-A509-1EF789E3C784}"/>
              </a:ext>
            </a:extLst>
          </p:cNvPr>
          <p:cNvSpPr/>
          <p:nvPr userDrawn="1"/>
        </p:nvSpPr>
        <p:spPr>
          <a:xfrm>
            <a:off x="462260" y="1141544"/>
            <a:ext cx="8190000" cy="0"/>
          </a:xfrm>
          <a:custGeom>
            <a:avLst/>
            <a:gdLst/>
            <a:ahLst/>
            <a:cxnLst/>
            <a:rect l="l" t="t" r="r" b="b"/>
            <a:pathLst>
              <a:path w="9385300">
                <a:moveTo>
                  <a:pt x="0" y="0"/>
                </a:moveTo>
                <a:lnTo>
                  <a:pt x="9384792" y="0"/>
                </a:lnTo>
              </a:path>
            </a:pathLst>
          </a:custGeom>
          <a:ln w="4419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 sz="1800"/>
          </a:p>
        </p:txBody>
      </p:sp>
    </p:spTree>
    <p:extLst>
      <p:ext uri="{BB962C8B-B14F-4D97-AF65-F5344CB8AC3E}">
        <p14:creationId xmlns:p14="http://schemas.microsoft.com/office/powerpoint/2010/main" val="2060019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982460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3729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702236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317224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971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5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3" y="273058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59648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45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53223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4" name="Bilde 3" descr="hor_blaa_stripe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0539"/>
            <a:ext cx="9144000" cy="34992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2048256" y="6497538"/>
            <a:ext cx="4855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aseline="0" dirty="0">
                <a:solidFill>
                  <a:schemeClr val="bg1"/>
                </a:solidFill>
              </a:rPr>
              <a:t>TDT01 – Architecture of Computing Systems</a:t>
            </a:r>
          </a:p>
        </p:txBody>
      </p:sp>
    </p:spTree>
    <p:extLst>
      <p:ext uri="{BB962C8B-B14F-4D97-AF65-F5344CB8AC3E}">
        <p14:creationId xmlns:p14="http://schemas.microsoft.com/office/powerpoint/2010/main" val="577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178" rtl="0" eaLnBrk="1" latinLnBrk="0" hangingPunct="1">
        <a:spcBef>
          <a:spcPct val="0"/>
        </a:spcBef>
        <a:buNone/>
        <a:defRPr sz="36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882" indent="-342882" algn="l" defTabSz="457178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13" indent="-285737" algn="l" defTabSz="457178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2942" indent="-228589" algn="l" defTabSz="457178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120" indent="-228589" algn="l" defTabSz="457178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298" indent="-228589" algn="l" defTabSz="457178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474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353294" y="1619631"/>
            <a:ext cx="8240543" cy="675821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TDT01: 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Architecture of Computing Systems</a:t>
            </a:r>
          </a:p>
        </p:txBody>
      </p:sp>
      <p:pic>
        <p:nvPicPr>
          <p:cNvPr id="6" name="Bilde 5" descr="tekst_en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943" y="835352"/>
            <a:ext cx="274413" cy="47653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65770" y="22347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C12E0332-A980-45B7-9291-87B08B336B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208" y="3901192"/>
            <a:ext cx="7772400" cy="2223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None/>
              <a:defRPr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w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w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w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w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7000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GB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MS PGothic" panose="020B0600070205080204" pitchFamily="34" charset="-128"/>
              </a:rPr>
              <a:t>Rakesh Kumar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70000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GB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MS PGothic" panose="020B060007020508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7000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GB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MS PGothic" panose="020B0600070205080204" pitchFamily="34" charset="-128"/>
              </a:rPr>
              <a:t>Computer Architecture Lab</a:t>
            </a:r>
          </a:p>
          <a:p>
            <a:pPr lvl="0" defTabSz="914400" eaLnBrk="1" hangingPunct="1">
              <a:buClr>
                <a:srgbClr val="D70000"/>
              </a:buClr>
            </a:pPr>
            <a:r>
              <a:rPr lang="en-GB" altLang="en-US" kern="0" dirty="0">
                <a:solidFill>
                  <a:srgbClr val="000000"/>
                </a:solidFill>
                <a:latin typeface="Garamond"/>
              </a:rPr>
              <a:t>Department of Computer Science</a:t>
            </a:r>
            <a:endParaRPr kumimoji="0" lang="en-US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17388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>
            <a:extLst>
              <a:ext uri="{FF2B5EF4-FFF2-40B4-BE49-F238E27FC236}">
                <a16:creationId xmlns:a16="http://schemas.microsoft.com/office/drawing/2014/main" id="{7F3FB2D5-D263-49C9-87B7-B98C19970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50092"/>
            <a:ext cx="9144000" cy="476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First pass: get a general idea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sz="2400" dirty="0"/>
              <a:t>Read Abstract, Introduction and Conclusion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sz="2400" dirty="0"/>
              <a:t>20-30 minutes</a:t>
            </a:r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Second pass: understand the content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sz="2400" dirty="0"/>
              <a:t>Read full paper, ignore details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sz="2400" dirty="0"/>
              <a:t>Find key points, check figures carefully, mark text for further reading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sz="2400"/>
              <a:t>1-2 hours</a:t>
            </a:r>
            <a:endParaRPr lang="en-US" sz="2400" dirty="0"/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Third pass: understand in depth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sz="2400" dirty="0"/>
              <a:t>Fully understand everything, question everything, attention to details.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sz="2400" dirty="0"/>
              <a:t>No time limits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FDAEA8B-65AC-4F0F-B39B-2D57AC67F890}"/>
              </a:ext>
            </a:extLst>
          </p:cNvPr>
          <p:cNvSpPr txBox="1">
            <a:spLocks/>
          </p:cNvSpPr>
          <p:nvPr/>
        </p:nvSpPr>
        <p:spPr bwMode="auto">
          <a:xfrm>
            <a:off x="462061" y="203200"/>
            <a:ext cx="826727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9pPr>
          </a:lstStyle>
          <a:p>
            <a:pPr defTabSz="1219170"/>
            <a:r>
              <a:rPr lang="en-US" altLang="en-US" sz="4000" kern="0" dirty="0">
                <a:solidFill>
                  <a:schemeClr val="tx1"/>
                </a:solidFill>
                <a:latin typeface="Garamond"/>
              </a:rPr>
              <a:t>How to read a paper: </a:t>
            </a:r>
            <a:r>
              <a:rPr lang="en-US" sz="3600" dirty="0">
                <a:solidFill>
                  <a:schemeClr val="tx1"/>
                </a:solidFill>
              </a:rPr>
              <a:t>Three pass approach</a:t>
            </a:r>
          </a:p>
        </p:txBody>
      </p:sp>
    </p:spTree>
    <p:extLst>
      <p:ext uri="{BB962C8B-B14F-4D97-AF65-F5344CB8AC3E}">
        <p14:creationId xmlns:p14="http://schemas.microsoft.com/office/powerpoint/2010/main" val="412803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>
            <a:extLst>
              <a:ext uri="{FF2B5EF4-FFF2-40B4-BE49-F238E27FC236}">
                <a16:creationId xmlns:a16="http://schemas.microsoft.com/office/drawing/2014/main" id="{7F3FB2D5-D263-49C9-87B7-B98C19970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685" y="1250092"/>
            <a:ext cx="8468139" cy="476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What is the research problem the paper addresses?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sz="2400" dirty="0"/>
              <a:t>What impact would solving the problem have?</a:t>
            </a:r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What are the key insights and ideas of the paper?</a:t>
            </a:r>
            <a:endParaRPr lang="en-US" sz="2400" dirty="0"/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What are the strengths of the papers?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sz="2400" dirty="0"/>
              <a:t>Why do you like the paper?</a:t>
            </a:r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What are the weaknesses of the paper?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sz="2400" dirty="0"/>
              <a:t>What didn’t you like about the paper? Think critically!</a:t>
            </a:r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How is it related to your work? Can you build on it?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endParaRPr lang="en-US" sz="1200" dirty="0"/>
          </a:p>
          <a:p>
            <a:pPr marL="0" indent="0" algn="ctr" defTabSz="914377">
              <a:spcBef>
                <a:spcPts val="975"/>
              </a:spcBef>
              <a:buClr>
                <a:srgbClr val="D70000"/>
              </a:buClr>
              <a:buNone/>
            </a:pPr>
            <a:r>
              <a:rPr lang="en-US" dirty="0">
                <a:solidFill>
                  <a:srgbClr val="C00000"/>
                </a:solidFill>
              </a:rPr>
              <a:t>Take-away:</a:t>
            </a:r>
            <a:r>
              <a:rPr lang="en-US" dirty="0"/>
              <a:t> What did you learn from the paper?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FDAEA8B-65AC-4F0F-B39B-2D57AC67F890}"/>
              </a:ext>
            </a:extLst>
          </p:cNvPr>
          <p:cNvSpPr txBox="1">
            <a:spLocks/>
          </p:cNvSpPr>
          <p:nvPr/>
        </p:nvSpPr>
        <p:spPr bwMode="auto">
          <a:xfrm>
            <a:off x="462061" y="203200"/>
            <a:ext cx="826727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9pPr>
          </a:lstStyle>
          <a:p>
            <a:pPr defTabSz="1219170"/>
            <a:r>
              <a:rPr lang="en-US" altLang="en-US" sz="4000" kern="0" dirty="0">
                <a:solidFill>
                  <a:schemeClr val="tx1"/>
                </a:solidFill>
                <a:latin typeface="Garamond"/>
              </a:rPr>
              <a:t>What to look for when reading papers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596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>
            <a:extLst>
              <a:ext uri="{FF2B5EF4-FFF2-40B4-BE49-F238E27FC236}">
                <a16:creationId xmlns:a16="http://schemas.microsoft.com/office/drawing/2014/main" id="{7F3FB2D5-D263-49C9-87B7-B98C19970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950" y="1319665"/>
            <a:ext cx="8406310" cy="476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S. </a:t>
            </a:r>
            <a:r>
              <a:rPr lang="en-US" sz="2800" dirty="0" err="1"/>
              <a:t>Keshav</a:t>
            </a:r>
            <a:r>
              <a:rPr lang="en-US" sz="2800" dirty="0"/>
              <a:t>, How to Read a Paper, ACM SIGCOMM Computer Communication Review, 2007</a:t>
            </a:r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Philip W. L. Fong, Reading a Computer Science Research Paper, SIGCSE 2009</a:t>
            </a:r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Amanda Stent, How to Read a Computer Science Research Paper, Technical Report.</a:t>
            </a:r>
            <a:endParaRPr lang="en-US" altLang="en-US" sz="2800" kern="0" dirty="0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FDAEA8B-65AC-4F0F-B39B-2D57AC67F890}"/>
              </a:ext>
            </a:extLst>
          </p:cNvPr>
          <p:cNvSpPr txBox="1">
            <a:spLocks/>
          </p:cNvSpPr>
          <p:nvPr/>
        </p:nvSpPr>
        <p:spPr bwMode="auto">
          <a:xfrm>
            <a:off x="462061" y="203200"/>
            <a:ext cx="826727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9pPr>
          </a:lstStyle>
          <a:p>
            <a:pPr defTabSz="1219170"/>
            <a:r>
              <a:rPr lang="en-US" altLang="en-US" sz="4000" kern="0" dirty="0">
                <a:solidFill>
                  <a:srgbClr val="000000"/>
                </a:solidFill>
                <a:latin typeface="Garamond"/>
              </a:rPr>
              <a:t>Reading on reading (CS) research papers</a:t>
            </a:r>
          </a:p>
        </p:txBody>
      </p:sp>
    </p:spTree>
    <p:extLst>
      <p:ext uri="{BB962C8B-B14F-4D97-AF65-F5344CB8AC3E}">
        <p14:creationId xmlns:p14="http://schemas.microsoft.com/office/powerpoint/2010/main" val="2543652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>
            <a:extLst>
              <a:ext uri="{FF2B5EF4-FFF2-40B4-BE49-F238E27FC236}">
                <a16:creationId xmlns:a16="http://schemas.microsoft.com/office/drawing/2014/main" id="{7F3FB2D5-D263-49C9-87B7-B98C19970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709" y="1223443"/>
            <a:ext cx="8761691" cy="476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800" kern="0" dirty="0">
                <a:solidFill>
                  <a:srgbClr val="000000"/>
                </a:solidFill>
                <a:latin typeface="Garamond"/>
              </a:rPr>
              <a:t>Coordinator</a:t>
            </a:r>
          </a:p>
          <a:p>
            <a:pPr lvl="1" defTabSz="914377">
              <a:spcBef>
                <a:spcPts val="375"/>
              </a:spcBef>
            </a:pPr>
            <a:r>
              <a:rPr lang="en-US" altLang="en-US" sz="2600" kern="0" dirty="0">
                <a:solidFill>
                  <a:srgbClr val="000000"/>
                </a:solidFill>
                <a:latin typeface="Garamond"/>
              </a:rPr>
              <a:t>Rakesh Kumar</a:t>
            </a:r>
          </a:p>
          <a:p>
            <a:pPr defTabSz="914377">
              <a:spcBef>
                <a:spcPts val="375"/>
              </a:spcBef>
            </a:pPr>
            <a:r>
              <a:rPr lang="en-US" altLang="en-US" sz="2800" kern="0" dirty="0">
                <a:solidFill>
                  <a:srgbClr val="000000"/>
                </a:solidFill>
                <a:latin typeface="Garamond"/>
              </a:rPr>
              <a:t>Instructors</a:t>
            </a:r>
            <a:r>
              <a:rPr lang="en-US" dirty="0">
                <a:latin typeface="Garamond" panose="02020404030301010803" pitchFamily="18" charset="0"/>
              </a:rPr>
              <a:t> </a:t>
            </a:r>
          </a:p>
          <a:p>
            <a:pPr lvl="1" defTabSz="914377">
              <a:spcBef>
                <a:spcPts val="375"/>
              </a:spcBef>
            </a:pPr>
            <a:r>
              <a:rPr lang="en-US" altLang="en-US" sz="2600" kern="0" dirty="0">
                <a:solidFill>
                  <a:srgbClr val="000000"/>
                </a:solidFill>
                <a:latin typeface="Garamond"/>
              </a:rPr>
              <a:t>Magnus </a:t>
            </a:r>
            <a:r>
              <a:rPr lang="en-US" altLang="en-US" sz="2600" kern="0" dirty="0" err="1">
                <a:solidFill>
                  <a:srgbClr val="000000"/>
                </a:solidFill>
                <a:latin typeface="Garamond"/>
              </a:rPr>
              <a:t>Sjalander</a:t>
            </a:r>
            <a:endParaRPr lang="en-US" altLang="en-US" sz="2600" kern="0" dirty="0">
              <a:solidFill>
                <a:srgbClr val="000000"/>
              </a:solidFill>
              <a:latin typeface="Garamond"/>
            </a:endParaRPr>
          </a:p>
          <a:p>
            <a:pPr lvl="1" defTabSz="914377">
              <a:spcBef>
                <a:spcPts val="375"/>
              </a:spcBef>
            </a:pPr>
            <a:r>
              <a:rPr lang="en-US" altLang="en-US" sz="2600" kern="0" dirty="0">
                <a:solidFill>
                  <a:srgbClr val="000000"/>
                </a:solidFill>
                <a:latin typeface="Garamond"/>
              </a:rPr>
              <a:t>Magnus Jahre</a:t>
            </a:r>
          </a:p>
          <a:p>
            <a:pPr lvl="1" defTabSz="914377">
              <a:spcBef>
                <a:spcPts val="375"/>
              </a:spcBef>
            </a:pPr>
            <a:r>
              <a:rPr lang="en-US" altLang="en-US" sz="2600" kern="0" dirty="0">
                <a:solidFill>
                  <a:srgbClr val="000000"/>
                </a:solidFill>
                <a:latin typeface="Garamond"/>
              </a:rPr>
              <a:t>Rakesh Kumar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FDAEA8B-65AC-4F0F-B39B-2D57AC67F890}"/>
              </a:ext>
            </a:extLst>
          </p:cNvPr>
          <p:cNvSpPr txBox="1">
            <a:spLocks/>
          </p:cNvSpPr>
          <p:nvPr/>
        </p:nvSpPr>
        <p:spPr bwMode="auto">
          <a:xfrm>
            <a:off x="462061" y="203200"/>
            <a:ext cx="826727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9pPr>
          </a:lstStyle>
          <a:p>
            <a:pPr defTabSz="1219170"/>
            <a:r>
              <a:rPr lang="en-US" altLang="en-US" sz="4000" kern="0" dirty="0">
                <a:solidFill>
                  <a:srgbClr val="000000"/>
                </a:solidFill>
                <a:latin typeface="Garamond"/>
              </a:rPr>
              <a:t>Course Staff</a:t>
            </a:r>
          </a:p>
        </p:txBody>
      </p:sp>
    </p:spTree>
    <p:extLst>
      <p:ext uri="{BB962C8B-B14F-4D97-AF65-F5344CB8AC3E}">
        <p14:creationId xmlns:p14="http://schemas.microsoft.com/office/powerpoint/2010/main" val="5788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>
            <a:extLst>
              <a:ext uri="{FF2B5EF4-FFF2-40B4-BE49-F238E27FC236}">
                <a16:creationId xmlns:a16="http://schemas.microsoft.com/office/drawing/2014/main" id="{7F3FB2D5-D263-49C9-87B7-B98C19970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278" y="1319665"/>
            <a:ext cx="8757139" cy="476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800" kern="0" dirty="0">
                <a:solidFill>
                  <a:srgbClr val="000000"/>
                </a:solidFill>
                <a:latin typeface="Garamond"/>
              </a:rPr>
              <a:t>Four meetings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600" kern="0" dirty="0">
                <a:solidFill>
                  <a:srgbClr val="000000"/>
                </a:solidFill>
                <a:latin typeface="Garamond"/>
              </a:rPr>
              <a:t>First one is today: course organization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600" kern="0" dirty="0">
                <a:solidFill>
                  <a:srgbClr val="000000"/>
                </a:solidFill>
                <a:latin typeface="Garamond"/>
              </a:rPr>
              <a:t>Three more to come: 2 or 3 weeks apart</a:t>
            </a:r>
          </a:p>
          <a:p>
            <a:pPr lvl="2"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kern="0" dirty="0">
                <a:solidFill>
                  <a:srgbClr val="000000"/>
                </a:solidFill>
                <a:latin typeface="Garamond"/>
              </a:rPr>
              <a:t>Group of two (or three) students presents a research paper</a:t>
            </a:r>
            <a:endParaRPr lang="en-US" altLang="en-US" sz="2000" kern="0" dirty="0">
              <a:solidFill>
                <a:srgbClr val="000000"/>
              </a:solidFill>
              <a:latin typeface="Garamond"/>
            </a:endParaRPr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800" kern="0" dirty="0">
                <a:solidFill>
                  <a:srgbClr val="000000"/>
                </a:solidFill>
                <a:latin typeface="Garamond"/>
              </a:rPr>
              <a:t>Structure of upcoming meetings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600" kern="0" dirty="0">
                <a:solidFill>
                  <a:srgbClr val="000000"/>
                </a:solidFill>
                <a:latin typeface="Garamond"/>
              </a:rPr>
              <a:t>Three presentations per meeting: 15 minutes each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600" kern="0" dirty="0">
                <a:solidFill>
                  <a:srgbClr val="000000"/>
                </a:solidFill>
                <a:latin typeface="Garamond"/>
              </a:rPr>
              <a:t>Discussion after each presentation: 15 minutes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endParaRPr lang="en-US" altLang="en-US" sz="1800" kern="0" dirty="0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FDAEA8B-65AC-4F0F-B39B-2D57AC67F890}"/>
              </a:ext>
            </a:extLst>
          </p:cNvPr>
          <p:cNvSpPr txBox="1">
            <a:spLocks/>
          </p:cNvSpPr>
          <p:nvPr/>
        </p:nvSpPr>
        <p:spPr bwMode="auto">
          <a:xfrm>
            <a:off x="462061" y="203200"/>
            <a:ext cx="826727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9pPr>
          </a:lstStyle>
          <a:p>
            <a:pPr defTabSz="1219170"/>
            <a:r>
              <a:rPr lang="en-US" altLang="en-US" sz="4000" kern="0" dirty="0">
                <a:solidFill>
                  <a:srgbClr val="000000"/>
                </a:solidFill>
                <a:latin typeface="Garamond"/>
              </a:rPr>
              <a:t>Course Structure</a:t>
            </a:r>
          </a:p>
        </p:txBody>
      </p:sp>
    </p:spTree>
    <p:extLst>
      <p:ext uri="{BB962C8B-B14F-4D97-AF65-F5344CB8AC3E}">
        <p14:creationId xmlns:p14="http://schemas.microsoft.com/office/powerpoint/2010/main" val="171886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>
            <a:extLst>
              <a:ext uri="{FF2B5EF4-FFF2-40B4-BE49-F238E27FC236}">
                <a16:creationId xmlns:a16="http://schemas.microsoft.com/office/drawing/2014/main" id="{7F3FB2D5-D263-49C9-87B7-B98C19970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278" y="1319665"/>
            <a:ext cx="8757139" cy="476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kern="0" dirty="0">
                <a:solidFill>
                  <a:srgbClr val="000000"/>
                </a:solidFill>
                <a:latin typeface="Garamond"/>
              </a:rPr>
              <a:t>20 students registered</a:t>
            </a:r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kern="0" dirty="0">
                <a:solidFill>
                  <a:srgbClr val="000000"/>
                </a:solidFill>
                <a:latin typeface="Garamond"/>
              </a:rPr>
              <a:t>9 papers</a:t>
            </a:r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kern="0" dirty="0">
                <a:solidFill>
                  <a:srgbClr val="000000"/>
                </a:solidFill>
                <a:latin typeface="Garamond"/>
              </a:rPr>
              <a:t>Form group of two or three students 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kern="0" dirty="0">
                <a:solidFill>
                  <a:srgbClr val="000000"/>
                </a:solidFill>
                <a:latin typeface="Garamond"/>
              </a:rPr>
              <a:t>7 groups of 2 students and 2 groups of 3 students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600" kern="0" dirty="0">
                <a:solidFill>
                  <a:srgbClr val="000000"/>
                </a:solidFill>
                <a:latin typeface="Garamond"/>
              </a:rPr>
              <a:t>You decide who you want to form a group with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600" kern="0" dirty="0">
                <a:solidFill>
                  <a:srgbClr val="000000"/>
                </a:solidFill>
                <a:latin typeface="Garamond"/>
              </a:rPr>
              <a:t>Send me the names of group member as soon as you can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600" kern="0" dirty="0">
                <a:solidFill>
                  <a:srgbClr val="000000"/>
                </a:solidFill>
                <a:latin typeface="Garamond"/>
              </a:rPr>
              <a:t>I will regroup if the number of groups exceeds from what is in the first sub-bullet above.</a:t>
            </a:r>
          </a:p>
          <a:p>
            <a:pPr lvl="2"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200" kern="0" dirty="0">
                <a:solidFill>
                  <a:srgbClr val="000000"/>
                </a:solidFill>
                <a:latin typeface="Garamond"/>
              </a:rPr>
              <a:t>I will reallocate students from the last groups that I receive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endParaRPr lang="en-US" altLang="en-US" sz="2600" kern="0" dirty="0">
              <a:solidFill>
                <a:srgbClr val="000000"/>
              </a:solidFill>
              <a:latin typeface="Garamond"/>
            </a:endParaRP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endParaRPr lang="en-US" altLang="en-US" sz="1800" kern="0" dirty="0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FDAEA8B-65AC-4F0F-B39B-2D57AC67F890}"/>
              </a:ext>
            </a:extLst>
          </p:cNvPr>
          <p:cNvSpPr txBox="1">
            <a:spLocks/>
          </p:cNvSpPr>
          <p:nvPr/>
        </p:nvSpPr>
        <p:spPr bwMode="auto">
          <a:xfrm>
            <a:off x="462061" y="203200"/>
            <a:ext cx="826727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9pPr>
          </a:lstStyle>
          <a:p>
            <a:pPr defTabSz="1219170"/>
            <a:r>
              <a:rPr lang="en-US" altLang="en-US" sz="4000" kern="0" dirty="0">
                <a:solidFill>
                  <a:srgbClr val="000000"/>
                </a:solidFill>
                <a:latin typeface="Garamond"/>
              </a:rPr>
              <a:t>Group Formation</a:t>
            </a:r>
          </a:p>
        </p:txBody>
      </p:sp>
    </p:spTree>
    <p:extLst>
      <p:ext uri="{BB962C8B-B14F-4D97-AF65-F5344CB8AC3E}">
        <p14:creationId xmlns:p14="http://schemas.microsoft.com/office/powerpoint/2010/main" val="121951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>
            <a:extLst>
              <a:ext uri="{FF2B5EF4-FFF2-40B4-BE49-F238E27FC236}">
                <a16:creationId xmlns:a16="http://schemas.microsoft.com/office/drawing/2014/main" id="{7F3FB2D5-D263-49C9-87B7-B98C19970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950" y="1319665"/>
            <a:ext cx="8406310" cy="476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800" kern="0" dirty="0">
                <a:solidFill>
                  <a:srgbClr val="000000"/>
                </a:solidFill>
                <a:latin typeface="Garamond"/>
              </a:rPr>
              <a:t>Paper list is already on the course webpage</a:t>
            </a:r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800" kern="0" dirty="0">
                <a:solidFill>
                  <a:srgbClr val="000000"/>
                </a:solidFill>
                <a:latin typeface="Garamond"/>
              </a:rPr>
              <a:t>Each group needs to choose a paper for presentation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600" kern="0" dirty="0">
                <a:solidFill>
                  <a:srgbClr val="000000"/>
                </a:solidFill>
                <a:latin typeface="Garamond"/>
              </a:rPr>
              <a:t>Read abstracts of all papers to get an  idea about them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600" kern="0" dirty="0">
                <a:solidFill>
                  <a:srgbClr val="000000"/>
                </a:solidFill>
                <a:latin typeface="Garamond"/>
              </a:rPr>
              <a:t>Choose the ones you are most enthusiastic about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600" kern="0" dirty="0">
                <a:solidFill>
                  <a:srgbClr val="000000"/>
                </a:solidFill>
                <a:latin typeface="Garamond"/>
              </a:rPr>
              <a:t>Papers will be allocated in </a:t>
            </a:r>
            <a:r>
              <a:rPr lang="en-US" altLang="en-US" sz="2600" b="1" kern="0" dirty="0">
                <a:solidFill>
                  <a:srgbClr val="000000"/>
                </a:solidFill>
                <a:latin typeface="Garamond"/>
              </a:rPr>
              <a:t>first-come first-serve basis</a:t>
            </a:r>
          </a:p>
          <a:p>
            <a:pPr marL="0" indent="0" defTabSz="914377">
              <a:spcBef>
                <a:spcPts val="975"/>
              </a:spcBef>
              <a:buClr>
                <a:srgbClr val="D70000"/>
              </a:buClr>
              <a:buNone/>
            </a:pPr>
            <a:endParaRPr lang="sv-SE" altLang="en-US" sz="3400" kern="0" dirty="0">
              <a:solidFill>
                <a:srgbClr val="000000"/>
              </a:solidFill>
              <a:latin typeface="Garamond"/>
            </a:endParaRPr>
          </a:p>
          <a:p>
            <a:pPr marL="0" indent="0" algn="ctr" defTabSz="914377">
              <a:spcBef>
                <a:spcPts val="975"/>
              </a:spcBef>
              <a:buClr>
                <a:srgbClr val="D70000"/>
              </a:buClr>
              <a:buNone/>
            </a:pPr>
            <a:r>
              <a:rPr lang="en-US" altLang="en-US" sz="3000" b="1" kern="0" dirty="0">
                <a:solidFill>
                  <a:srgbClr val="C00000"/>
                </a:solidFill>
                <a:latin typeface="Garamond"/>
              </a:rPr>
              <a:t>You can submit your paper choice from coming Tuesday 11:00 AM onwards. Wait for the link.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FDAEA8B-65AC-4F0F-B39B-2D57AC67F890}"/>
              </a:ext>
            </a:extLst>
          </p:cNvPr>
          <p:cNvSpPr txBox="1">
            <a:spLocks/>
          </p:cNvSpPr>
          <p:nvPr/>
        </p:nvSpPr>
        <p:spPr bwMode="auto">
          <a:xfrm>
            <a:off x="462061" y="203200"/>
            <a:ext cx="826727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9pPr>
          </a:lstStyle>
          <a:p>
            <a:pPr defTabSz="1219170"/>
            <a:r>
              <a:rPr lang="en-US" altLang="en-US" sz="4000" kern="0" dirty="0">
                <a:solidFill>
                  <a:srgbClr val="000000"/>
                </a:solidFill>
                <a:latin typeface="Garamond"/>
              </a:rPr>
              <a:t>Research papers for presentations</a:t>
            </a:r>
          </a:p>
        </p:txBody>
      </p:sp>
    </p:spTree>
    <p:extLst>
      <p:ext uri="{BB962C8B-B14F-4D97-AF65-F5344CB8AC3E}">
        <p14:creationId xmlns:p14="http://schemas.microsoft.com/office/powerpoint/2010/main" val="2613176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>
            <a:extLst>
              <a:ext uri="{FF2B5EF4-FFF2-40B4-BE49-F238E27FC236}">
                <a16:creationId xmlns:a16="http://schemas.microsoft.com/office/drawing/2014/main" id="{7F3FB2D5-D263-49C9-87B7-B98C19970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950" y="1319665"/>
            <a:ext cx="8406310" cy="476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800" kern="0" dirty="0">
                <a:solidFill>
                  <a:srgbClr val="000000"/>
                </a:solidFill>
                <a:latin typeface="Garamond"/>
              </a:rPr>
              <a:t>Presentation/discussion: P/F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600" kern="0" dirty="0">
                <a:solidFill>
                  <a:srgbClr val="000000"/>
                </a:solidFill>
                <a:latin typeface="Garamond"/>
              </a:rPr>
              <a:t>Prepare and practice your presentation well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600" kern="0" dirty="0">
                <a:solidFill>
                  <a:srgbClr val="000000"/>
                </a:solidFill>
                <a:latin typeface="Garamond"/>
              </a:rPr>
              <a:t>Participate in the discussion</a:t>
            </a:r>
          </a:p>
          <a:p>
            <a:pPr lvl="2"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kern="0" dirty="0">
                <a:solidFill>
                  <a:srgbClr val="000000"/>
                </a:solidFill>
                <a:latin typeface="Garamond"/>
              </a:rPr>
              <a:t>You need to read and understand each paper to contribute to the discussion</a:t>
            </a:r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altLang="en-US" sz="2800" kern="0" dirty="0">
                <a:solidFill>
                  <a:srgbClr val="000000"/>
                </a:solidFill>
                <a:latin typeface="Garamond"/>
              </a:rPr>
              <a:t>Final test: graded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FDAEA8B-65AC-4F0F-B39B-2D57AC67F890}"/>
              </a:ext>
            </a:extLst>
          </p:cNvPr>
          <p:cNvSpPr txBox="1">
            <a:spLocks/>
          </p:cNvSpPr>
          <p:nvPr/>
        </p:nvSpPr>
        <p:spPr bwMode="auto">
          <a:xfrm>
            <a:off x="462061" y="203200"/>
            <a:ext cx="826727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9pPr>
          </a:lstStyle>
          <a:p>
            <a:pPr defTabSz="1219170"/>
            <a:r>
              <a:rPr lang="en-US" altLang="en-US" sz="4000" kern="0" dirty="0">
                <a:solidFill>
                  <a:srgbClr val="000000"/>
                </a:solidFill>
                <a:latin typeface="Garamond"/>
              </a:rPr>
              <a:t>Grading</a:t>
            </a:r>
          </a:p>
        </p:txBody>
      </p:sp>
    </p:spTree>
    <p:extLst>
      <p:ext uri="{BB962C8B-B14F-4D97-AF65-F5344CB8AC3E}">
        <p14:creationId xmlns:p14="http://schemas.microsoft.com/office/powerpoint/2010/main" val="4188523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>
            <a:extLst>
              <a:ext uri="{FF2B5EF4-FFF2-40B4-BE49-F238E27FC236}">
                <a16:creationId xmlns:a16="http://schemas.microsoft.com/office/drawing/2014/main" id="{7F3FB2D5-D263-49C9-87B7-B98C19970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950" y="1319665"/>
            <a:ext cx="8406310" cy="476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377">
              <a:spcBef>
                <a:spcPts val="975"/>
              </a:spcBef>
              <a:buClr>
                <a:srgbClr val="D70000"/>
              </a:buClr>
            </a:pPr>
            <a:endParaRPr lang="en-US" altLang="en-US" sz="2800" kern="0" dirty="0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FDAEA8B-65AC-4F0F-B39B-2D57AC67F890}"/>
              </a:ext>
            </a:extLst>
          </p:cNvPr>
          <p:cNvSpPr txBox="1">
            <a:spLocks/>
          </p:cNvSpPr>
          <p:nvPr/>
        </p:nvSpPr>
        <p:spPr bwMode="auto">
          <a:xfrm>
            <a:off x="462061" y="203200"/>
            <a:ext cx="826727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9pPr>
          </a:lstStyle>
          <a:p>
            <a:pPr defTabSz="1219170"/>
            <a:r>
              <a:rPr lang="en-US" altLang="en-US" sz="4000" kern="0" dirty="0">
                <a:solidFill>
                  <a:srgbClr val="000000"/>
                </a:solidFill>
                <a:latin typeface="Garamond"/>
              </a:rPr>
              <a:t>Research Papers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159" y="1810785"/>
            <a:ext cx="3615980" cy="36159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90F081E-89DC-118D-007E-BC13F024B364}"/>
              </a:ext>
            </a:extLst>
          </p:cNvPr>
          <p:cNvSpPr txBox="1"/>
          <p:nvPr/>
        </p:nvSpPr>
        <p:spPr>
          <a:xfrm>
            <a:off x="2517167" y="6140260"/>
            <a:ext cx="66268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Next slides are based on talks from Prof. </a:t>
            </a:r>
            <a:r>
              <a:rPr lang="en-GB" sz="1600" dirty="0" err="1"/>
              <a:t>Hoefler</a:t>
            </a:r>
            <a:r>
              <a:rPr lang="en-GB" sz="1600" dirty="0"/>
              <a:t> and Prof. </a:t>
            </a:r>
            <a:r>
              <a:rPr lang="en-GB" sz="1600" dirty="0" err="1"/>
              <a:t>Mutlu</a:t>
            </a:r>
            <a:r>
              <a:rPr lang="en-GB" sz="1600" dirty="0"/>
              <a:t> at ETH Zurich </a:t>
            </a:r>
          </a:p>
        </p:txBody>
      </p:sp>
    </p:spTree>
    <p:extLst>
      <p:ext uri="{BB962C8B-B14F-4D97-AF65-F5344CB8AC3E}">
        <p14:creationId xmlns:p14="http://schemas.microsoft.com/office/powerpoint/2010/main" val="2290646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>
            <a:extLst>
              <a:ext uri="{FF2B5EF4-FFF2-40B4-BE49-F238E27FC236}">
                <a16:creationId xmlns:a16="http://schemas.microsoft.com/office/drawing/2014/main" id="{7F3FB2D5-D263-49C9-87B7-B98C19970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950" y="1319665"/>
            <a:ext cx="8406310" cy="476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Conference papers 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sz="2600" dirty="0"/>
              <a:t>Primary form of dissemination in CS </a:t>
            </a:r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Workshop papers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sz="2600" dirty="0"/>
              <a:t>Early results on hot topics</a:t>
            </a:r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Journal paper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sz="2600" dirty="0"/>
              <a:t>Longer and (usually) simpler to read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sz="2600" dirty="0"/>
              <a:t>More detailed than conference/workshop papers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FDAEA8B-65AC-4F0F-B39B-2D57AC67F890}"/>
              </a:ext>
            </a:extLst>
          </p:cNvPr>
          <p:cNvSpPr txBox="1">
            <a:spLocks/>
          </p:cNvSpPr>
          <p:nvPr/>
        </p:nvSpPr>
        <p:spPr bwMode="auto">
          <a:xfrm>
            <a:off x="462061" y="203200"/>
            <a:ext cx="826727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9pPr>
          </a:lstStyle>
          <a:p>
            <a:pPr defTabSz="1219170"/>
            <a:r>
              <a:rPr lang="en-US" altLang="en-US" sz="4000" kern="0" dirty="0">
                <a:solidFill>
                  <a:srgbClr val="000000"/>
                </a:solidFill>
                <a:latin typeface="Garamond"/>
              </a:rPr>
              <a:t>Types of CS research papers</a:t>
            </a:r>
          </a:p>
        </p:txBody>
      </p:sp>
    </p:spTree>
    <p:extLst>
      <p:ext uri="{BB962C8B-B14F-4D97-AF65-F5344CB8AC3E}">
        <p14:creationId xmlns:p14="http://schemas.microsoft.com/office/powerpoint/2010/main" val="257522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>
            <a:extLst>
              <a:ext uri="{FF2B5EF4-FFF2-40B4-BE49-F238E27FC236}">
                <a16:creationId xmlns:a16="http://schemas.microsoft.com/office/drawing/2014/main" id="{7F3FB2D5-D263-49C9-87B7-B98C19970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950" y="1319665"/>
            <a:ext cx="8848050" cy="476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w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To understand the latest developments</a:t>
            </a:r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Learn how to write and present ideas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sz="2600" dirty="0"/>
              <a:t>Very useful (and hard) skill. Make others believe it’s their idea!</a:t>
            </a:r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Start with other people’s ideas to feel the process</a:t>
            </a:r>
            <a:endParaRPr lang="en-US" sz="2600" dirty="0"/>
          </a:p>
          <a:p>
            <a:pPr defTabSz="914377">
              <a:spcBef>
                <a:spcPts val="975"/>
              </a:spcBef>
              <a:buClr>
                <a:srgbClr val="D70000"/>
              </a:buClr>
            </a:pPr>
            <a:r>
              <a:rPr lang="en-US" sz="2800" dirty="0"/>
              <a:t>Read critically</a:t>
            </a:r>
          </a:p>
          <a:p>
            <a:pPr lvl="1" defTabSz="914377">
              <a:spcBef>
                <a:spcPts val="975"/>
              </a:spcBef>
              <a:buClr>
                <a:srgbClr val="D70000"/>
              </a:buClr>
            </a:pPr>
            <a:r>
              <a:rPr lang="en-US" sz="2600" dirty="0"/>
              <a:t>Ask the right questions, challenge assumptions!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FDAEA8B-65AC-4F0F-B39B-2D57AC67F890}"/>
              </a:ext>
            </a:extLst>
          </p:cNvPr>
          <p:cNvSpPr txBox="1">
            <a:spLocks/>
          </p:cNvSpPr>
          <p:nvPr/>
        </p:nvSpPr>
        <p:spPr bwMode="auto">
          <a:xfrm>
            <a:off x="462061" y="203200"/>
            <a:ext cx="826727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9pPr>
          </a:lstStyle>
          <a:p>
            <a:pPr defTabSz="1219170"/>
            <a:r>
              <a:rPr lang="en-US" altLang="en-US" sz="4000" kern="0" dirty="0">
                <a:solidFill>
                  <a:srgbClr val="000000"/>
                </a:solidFill>
                <a:latin typeface="Garamond"/>
              </a:rPr>
              <a:t>Why read research papers</a:t>
            </a:r>
          </a:p>
        </p:txBody>
      </p:sp>
    </p:spTree>
    <p:extLst>
      <p:ext uri="{BB962C8B-B14F-4D97-AF65-F5344CB8AC3E}">
        <p14:creationId xmlns:p14="http://schemas.microsoft.com/office/powerpoint/2010/main" val="273604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32773</TotalTime>
  <Words>584</Words>
  <Application>Microsoft Office PowerPoint</Application>
  <PresentationFormat>On-screen Show (4:3)</PresentationFormat>
  <Paragraphs>87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Garamond</vt:lpstr>
      <vt:lpstr>Garamond (Body)</vt:lpstr>
      <vt:lpstr>Garamond (Headings)</vt:lpstr>
      <vt:lpstr>Wingdings</vt:lpstr>
      <vt:lpstr>Office-tema</vt:lpstr>
      <vt:lpstr>TDT01:  Architecture of Computing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NTNU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Kolbjørn Skarpnes</dc:creator>
  <cp:lastModifiedBy>Rakesh Kumar</cp:lastModifiedBy>
  <cp:revision>1440</cp:revision>
  <cp:lastPrinted>2018-01-12T07:10:10Z</cp:lastPrinted>
  <dcterms:created xsi:type="dcterms:W3CDTF">2013-06-10T16:56:09Z</dcterms:created>
  <dcterms:modified xsi:type="dcterms:W3CDTF">2024-09-13T10:53:59Z</dcterms:modified>
</cp:coreProperties>
</file>