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9">
  <p:sldMasterIdLst>
    <p:sldMasterId id="2147483765" r:id="rId1"/>
  </p:sldMasterIdLst>
  <p:notesMasterIdLst>
    <p:notesMasterId r:id="rId40"/>
  </p:notesMasterIdLst>
  <p:handoutMasterIdLst>
    <p:handoutMasterId r:id="rId41"/>
  </p:handoutMasterIdLst>
  <p:sldIdLst>
    <p:sldId id="336" r:id="rId2"/>
    <p:sldId id="374" r:id="rId3"/>
    <p:sldId id="376" r:id="rId4"/>
    <p:sldId id="377" r:id="rId5"/>
    <p:sldId id="378" r:id="rId6"/>
    <p:sldId id="379" r:id="rId7"/>
    <p:sldId id="380" r:id="rId8"/>
    <p:sldId id="381" r:id="rId9"/>
    <p:sldId id="382" r:id="rId10"/>
    <p:sldId id="383" r:id="rId11"/>
    <p:sldId id="384" r:id="rId12"/>
    <p:sldId id="385" r:id="rId13"/>
    <p:sldId id="386" r:id="rId14"/>
    <p:sldId id="387" r:id="rId15"/>
    <p:sldId id="388" r:id="rId16"/>
    <p:sldId id="389" r:id="rId17"/>
    <p:sldId id="390" r:id="rId18"/>
    <p:sldId id="391" r:id="rId19"/>
    <p:sldId id="392" r:id="rId20"/>
    <p:sldId id="393" r:id="rId21"/>
    <p:sldId id="394" r:id="rId22"/>
    <p:sldId id="396" r:id="rId23"/>
    <p:sldId id="395" r:id="rId24"/>
    <p:sldId id="397" r:id="rId25"/>
    <p:sldId id="398" r:id="rId26"/>
    <p:sldId id="399" r:id="rId27"/>
    <p:sldId id="407" r:id="rId28"/>
    <p:sldId id="408" r:id="rId29"/>
    <p:sldId id="409" r:id="rId30"/>
    <p:sldId id="410" r:id="rId31"/>
    <p:sldId id="411" r:id="rId32"/>
    <p:sldId id="412" r:id="rId33"/>
    <p:sldId id="413" r:id="rId34"/>
    <p:sldId id="403" r:id="rId35"/>
    <p:sldId id="404" r:id="rId36"/>
    <p:sldId id="405" r:id="rId37"/>
    <p:sldId id="406" r:id="rId38"/>
    <p:sldId id="414" r:id="rId3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udent" initials="s" lastIdx="1" clrIdx="0">
    <p:extLst>
      <p:ext uri="{19B8F6BF-5375-455C-9EA6-DF929625EA0E}">
        <p15:presenceInfo xmlns:p15="http://schemas.microsoft.com/office/powerpoint/2012/main" userId="studen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54321"/>
    <a:srgbClr val="CC6600"/>
    <a:srgbClr val="FFF0C1"/>
    <a:srgbClr val="8F2950"/>
    <a:srgbClr val="6F6F6F"/>
    <a:srgbClr val="666666"/>
    <a:srgbClr val="EEAF12"/>
    <a:srgbClr val="7EEA83"/>
    <a:srgbClr val="FF66CC"/>
    <a:srgbClr val="D729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48" autoAdjust="0"/>
    <p:restoredTop sz="90211" autoAdjust="0"/>
  </p:normalViewPr>
  <p:slideViewPr>
    <p:cSldViewPr>
      <p:cViewPr varScale="1">
        <p:scale>
          <a:sx n="124" d="100"/>
          <a:sy n="124" d="100"/>
        </p:scale>
        <p:origin x="139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280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ommentAuthors" Target="commentAuthors.xml"/><Relationship Id="rId47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3DE444-B61B-4201-A3DA-55831FD930D1}" type="datetimeFigureOut">
              <a:rPr lang="es-ES" smtClean="0"/>
              <a:t>05/02/2018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AD462F-6564-444B-95B9-B0EED2E7A84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53050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C0FB3D-806B-4B54-9BD5-7E5A3D352462}" type="datetimeFigureOut">
              <a:rPr lang="es-ES" smtClean="0"/>
              <a:t>05/02/2018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35916C-6115-4178-870A-167A83A8FCC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3668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5916C-6115-4178-870A-167A83A8FCC4}" type="slidenum">
              <a:rPr lang="es-ES" smtClean="0">
                <a:solidFill>
                  <a:prstClr val="black"/>
                </a:solidFill>
              </a:rPr>
              <a:pPr/>
              <a:t>1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263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5916C-6115-4178-870A-167A83A8FCC4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521071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5916C-6115-4178-870A-167A83A8FCC4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248472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5916C-6115-4178-870A-167A83A8FCC4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846055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5" name="Rectángulo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6109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77B67-B6DA-47E3-8905-5B5E026F15DE}" type="datetime1">
              <a:rPr lang="es-ES" smtClean="0"/>
              <a:t>05/02/2018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255FB-3FE8-4DC0-BB85-F4A3C0FA4E2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23069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A792E-9004-4E0A-80D0-B4996C3ADCCC}" type="datetime1">
              <a:rPr lang="es-ES" smtClean="0"/>
              <a:t>05/02/2018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255FB-3FE8-4DC0-BB85-F4A3C0FA4E2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6912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59877" y="79804"/>
            <a:ext cx="6959636" cy="792088"/>
          </a:xfrm>
        </p:spPr>
        <p:txBody>
          <a:bodyPr/>
          <a:lstStyle>
            <a:lvl1pPr algn="ctr">
              <a:defRPr b="1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s-ES" dirty="0"/>
              <a:t>Haga clic para modificar el estilo de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39553" y="1850236"/>
            <a:ext cx="7924602" cy="3960486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19" name="Marcador de número de diapositiva 3"/>
          <p:cNvSpPr txBox="1">
            <a:spLocks/>
          </p:cNvSpPr>
          <p:nvPr userDrawn="1"/>
        </p:nvSpPr>
        <p:spPr>
          <a:xfrm>
            <a:off x="8388424" y="6309320"/>
            <a:ext cx="5929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402255FB-3FE8-4DC0-BB85-F4A3C0FA4E2F}" type="slidenum">
              <a:rPr lang="es-ES" sz="1800" b="1" smtClean="0">
                <a:solidFill>
                  <a:schemeClr val="accent4">
                    <a:lumMod val="50000"/>
                  </a:schemeClr>
                </a:solidFill>
              </a:rPr>
              <a:pPr algn="ctr"/>
              <a:t>‹#›</a:t>
            </a:fld>
            <a:endParaRPr lang="es-ES" sz="1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4" name="AutoShape 6" descr="Resultado de imagen de dinero png"/>
          <p:cNvSpPr>
            <a:spLocks noChangeAspect="1" noChangeArrowheads="1"/>
          </p:cNvSpPr>
          <p:nvPr userDrawn="1"/>
        </p:nvSpPr>
        <p:spPr bwMode="auto">
          <a:xfrm>
            <a:off x="307975" y="1829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0323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83435-AB66-4B90-B769-C70EFD2BEA9F}" type="datetime1">
              <a:rPr lang="es-ES" smtClean="0"/>
              <a:t>05/02/2018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255FB-3FE8-4DC0-BB85-F4A3C0FA4E2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35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C1863-7DB5-41C5-B823-D71E72EFF29F}" type="datetime1">
              <a:rPr lang="es-ES" smtClean="0"/>
              <a:t>05/02/2018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255FB-3FE8-4DC0-BB85-F4A3C0FA4E2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5248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419F3-3756-460E-802C-82791355A82C}" type="datetime1">
              <a:rPr lang="es-ES" smtClean="0"/>
              <a:t>05/02/2018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255FB-3FE8-4DC0-BB85-F4A3C0FA4E2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16948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E0301-008A-4ADB-8D0E-CF53577DFA56}" type="datetime1">
              <a:rPr lang="es-ES" smtClean="0"/>
              <a:t>05/02/2018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255FB-3FE8-4DC0-BB85-F4A3C0FA4E2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3579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3436769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6E3D1-E980-4FC5-87D8-302E3AD088DA}" type="datetime1">
              <a:rPr lang="es-ES" smtClean="0"/>
              <a:t>05/02/2018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255FB-3FE8-4DC0-BB85-F4A3C0FA4E2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389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368BF-46ED-4589-9D1C-2C0CE499AF75}" type="datetime1">
              <a:rPr lang="es-ES" smtClean="0"/>
              <a:t>05/02/2018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255FB-3FE8-4DC0-BB85-F4A3C0FA4E2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80788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382125-2D11-4A4B-A976-80CE67FC48D4}" type="datetime1">
              <a:rPr lang="es-ES" smtClean="0"/>
              <a:t>05/02/2018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2255FB-3FE8-4DC0-BB85-F4A3C0FA4E2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1862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28304"/>
            <a:ext cx="9144000" cy="520139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828304"/>
            <a:ext cx="9144000" cy="5201392"/>
          </a:xfrm>
          <a:prstGeom prst="rect">
            <a:avLst/>
          </a:prstGeom>
          <a:solidFill>
            <a:schemeClr val="bg1">
              <a:alpha val="57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/>
          </a:p>
        </p:txBody>
      </p:sp>
      <p:sp>
        <p:nvSpPr>
          <p:cNvPr id="2" name="Rectángulo 1"/>
          <p:cNvSpPr/>
          <p:nvPr/>
        </p:nvSpPr>
        <p:spPr>
          <a:xfrm>
            <a:off x="0" y="2466762"/>
            <a:ext cx="9144000" cy="175432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accent5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s-ES" sz="5400" b="1" dirty="0">
                <a:ln>
                  <a:solidFill>
                    <a:schemeClr val="tx1"/>
                  </a:solidFill>
                </a:ln>
                <a:solidFill>
                  <a:schemeClr val="accent4">
                    <a:lumMod val="50000"/>
                  </a:schemeClr>
                </a:solidFill>
              </a:rPr>
              <a:t>Software-</a:t>
            </a:r>
            <a:r>
              <a:rPr lang="es-ES" sz="5400" b="1" dirty="0" err="1">
                <a:ln>
                  <a:solidFill>
                    <a:schemeClr val="tx1"/>
                  </a:solidFill>
                </a:ln>
                <a:solidFill>
                  <a:schemeClr val="accent4">
                    <a:lumMod val="50000"/>
                  </a:schemeClr>
                </a:solidFill>
              </a:rPr>
              <a:t>Defined</a:t>
            </a:r>
            <a:r>
              <a:rPr lang="es-ES" sz="5400" b="1" dirty="0">
                <a:ln>
                  <a:solidFill>
                    <a:schemeClr val="tx1"/>
                  </a:solidFill>
                </a:ln>
                <a:solidFill>
                  <a:schemeClr val="accent4">
                    <a:lumMod val="50000"/>
                  </a:schemeClr>
                </a:solidFill>
              </a:rPr>
              <a:t> Radios </a:t>
            </a:r>
            <a:r>
              <a:rPr lang="es-ES" sz="5400" b="1" dirty="0" err="1">
                <a:ln>
                  <a:solidFill>
                    <a:schemeClr val="tx1"/>
                  </a:solidFill>
                </a:ln>
                <a:solidFill>
                  <a:schemeClr val="accent4">
                    <a:lumMod val="50000"/>
                  </a:schemeClr>
                </a:solidFill>
              </a:rPr>
              <a:t>platforms</a:t>
            </a:r>
            <a:endParaRPr lang="es-ES" sz="5400" b="1" dirty="0">
              <a:ln>
                <a:solidFill>
                  <a:schemeClr val="tx1"/>
                </a:solidFill>
              </a:ln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24128" y="6093296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Gara Quintana </a:t>
            </a:r>
            <a:r>
              <a:rPr lang="nb-NO" dirty="0" err="1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Díaz</a:t>
            </a:r>
            <a:endParaRPr lang="nb-NO" dirty="0" smtClean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nb-NO" dirty="0" err="1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PhD</a:t>
            </a:r>
            <a:r>
              <a:rPr lang="nb-NO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dirty="0" err="1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candidate</a:t>
            </a:r>
            <a:r>
              <a:rPr lang="nb-NO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nb-NO" dirty="0" err="1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SmallSat</a:t>
            </a:r>
            <a:r>
              <a:rPr lang="nb-NO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Lab</a:t>
            </a:r>
            <a:endParaRPr lang="nb-NO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5926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067"/>
    </mc:Choice>
    <mc:Fallback xmlns="">
      <p:transition spd="slow" advTm="33067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nb-NO" dirty="0"/>
              <a:t>3. USRP N210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928" y="1268760"/>
            <a:ext cx="8140001" cy="509262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4082" t="7454" r="4062" b="10553"/>
          <a:stretch/>
        </p:blipFill>
        <p:spPr>
          <a:xfrm>
            <a:off x="5292080" y="4869160"/>
            <a:ext cx="3240361" cy="1584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0738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077275" y="138516"/>
            <a:ext cx="2177587" cy="3683302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nb-NO" dirty="0"/>
              <a:t>4. </a:t>
            </a:r>
            <a:r>
              <a:rPr lang="nb-NO" dirty="0" err="1"/>
              <a:t>LimeSDR</a:t>
            </a:r>
            <a:r>
              <a:rPr lang="nb-NO" dirty="0"/>
              <a:t>-USB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2889" y="3068960"/>
            <a:ext cx="1810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b-N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12160" y="1556792"/>
            <a:ext cx="2300630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200 €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Dim.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60 x 100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Weight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100-200 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space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proven</a:t>
            </a:r>
            <a:endParaRPr lang="nb-N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257975" y="3052345"/>
            <a:ext cx="2376264" cy="44866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RF 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capabilities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87641" y="3060954"/>
            <a:ext cx="2376264" cy="44866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Processing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012159" y="3052345"/>
            <a:ext cx="2818951" cy="44866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Software/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framework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819899" y="1013156"/>
            <a:ext cx="3131840" cy="44866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specifications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0799" y="3643569"/>
            <a:ext cx="30510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Altera</a:t>
            </a:r>
            <a:r>
              <a:rPr lang="nb-NO" b="1" baseline="30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Cyclone</a:t>
            </a: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IV EP4CE40F23C8N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nb-N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256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MBytes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DDR2 SDRAM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15816" y="3624047"/>
            <a:ext cx="314635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Freq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0.1 MHz to 3.8 GHz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 to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61.44 MHz bandwidth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TX x 2 RX channels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DAC: 640 MHz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ADC: 160 MHz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output: up to 10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dBm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Chip: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LMS7002M FPRF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Noise figure: 2-3.5 dB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RX control gain: 70 dB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23768" y="3530136"/>
            <a:ext cx="2927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GNU Radio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138188" y="5947824"/>
            <a:ext cx="1080120" cy="4441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b-NO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nb-N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Istanbul</a:t>
            </a:r>
          </a:p>
        </p:txBody>
      </p:sp>
    </p:spTree>
    <p:extLst>
      <p:ext uri="{BB962C8B-B14F-4D97-AF65-F5344CB8AC3E}">
        <p14:creationId xmlns:p14="http://schemas.microsoft.com/office/powerpoint/2010/main" val="22111419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crowdsupply.com/img/41d1/limesdr-mini-block-diagram_png_project-bod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33" y="1916832"/>
            <a:ext cx="417553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nb-NO" dirty="0"/>
              <a:t>4. </a:t>
            </a:r>
            <a:r>
              <a:rPr lang="nb-NO" dirty="0" err="1"/>
              <a:t>LimeSDR</a:t>
            </a:r>
            <a:r>
              <a:rPr lang="nb-NO" dirty="0"/>
              <a:t>-USB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6896" y="1106438"/>
            <a:ext cx="4867104" cy="5725269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2915816" y="1844824"/>
            <a:ext cx="576064" cy="648072"/>
          </a:xfrm>
          <a:prstGeom prst="roundRect">
            <a:avLst/>
          </a:prstGeom>
          <a:noFill/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16" name="Curved Connector 15"/>
          <p:cNvCxnSpPr>
            <a:stCxn id="4" idx="0"/>
          </p:cNvCxnSpPr>
          <p:nvPr/>
        </p:nvCxnSpPr>
        <p:spPr>
          <a:xfrm rot="5400000" flipH="1" flipV="1">
            <a:off x="3560352" y="1128280"/>
            <a:ext cx="360040" cy="1073048"/>
          </a:xfrm>
          <a:prstGeom prst="curvedConnector2">
            <a:avLst/>
          </a:prstGeom>
          <a:ln w="381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4241279" y="1034321"/>
            <a:ext cx="4879680" cy="5823679"/>
          </a:xfrm>
          <a:prstGeom prst="roundRect">
            <a:avLst>
              <a:gd name="adj" fmla="val 7298"/>
            </a:avLst>
          </a:prstGeom>
          <a:noFill/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837843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nb-NO" dirty="0"/>
              <a:t>5. </a:t>
            </a:r>
            <a:r>
              <a:rPr lang="nb-NO" dirty="0" err="1"/>
              <a:t>LimeSDR</a:t>
            </a:r>
            <a:r>
              <a:rPr lang="nb-NO" dirty="0"/>
              <a:t>-mini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2889" y="3068960"/>
            <a:ext cx="1810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b-N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12160" y="1556792"/>
            <a:ext cx="2358338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84 €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Dim.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69 x 31.4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Weight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space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proven</a:t>
            </a:r>
            <a:endParaRPr lang="nb-N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257975" y="3131676"/>
            <a:ext cx="2376264" cy="36933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RF 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capabilities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87641" y="3140285"/>
            <a:ext cx="2376264" cy="36933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Processing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012159" y="3131676"/>
            <a:ext cx="2939579" cy="36933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Software/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framework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012159" y="1045134"/>
            <a:ext cx="2939579" cy="36933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specifications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0799" y="3643569"/>
            <a:ext cx="305104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FPGA: Altera MAX 10 (10M16SAU169C8G)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nb-N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EEPROM memory: 2 x 128 KB for RF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x 4 MB flash memory  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915816" y="3624047"/>
            <a:ext cx="314635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Freq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0.01 MHz to 3.5 GHz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 to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30.72 MHz bandwidth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TX x 1 RX channels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DAC: 640 MHz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ADC: 160 MHz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output: up to 10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dBm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Chip: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LMS7002M FPRF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Noise figure: 2-3.5 dB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RX control gain: 70 dB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23768" y="3530136"/>
            <a:ext cx="2927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GNU Radio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832" y="1050748"/>
            <a:ext cx="5147328" cy="1383077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187641" y="1734300"/>
            <a:ext cx="3168352" cy="133466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numCol="2" rtlCol="0" anchor="ctr"/>
          <a:lstStyle/>
          <a:p>
            <a:pPr algn="just"/>
            <a:r>
              <a:rPr lang="nb-NO" sz="1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Differences</a:t>
            </a:r>
            <a:endParaRPr lang="nb-NO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nb-NO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FPGA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nb-NO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Frequency</a:t>
            </a:r>
            <a:endParaRPr lang="nb-NO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nb-NO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BW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nb-NO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Sample rate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nb-NO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No. Channels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nb-NO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No. Logic gates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nb-NO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Size</a:t>
            </a:r>
            <a:endParaRPr lang="nb-NO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nb-NO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Price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nb-NO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 </a:t>
            </a:r>
            <a:r>
              <a:rPr lang="nb-NO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connections</a:t>
            </a:r>
            <a:endParaRPr lang="nb-NO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39516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658"/>
          <a:stretch/>
        </p:blipFill>
        <p:spPr>
          <a:xfrm>
            <a:off x="35496" y="1772816"/>
            <a:ext cx="4241400" cy="2760369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nb-NO" dirty="0"/>
              <a:t>5. </a:t>
            </a:r>
            <a:r>
              <a:rPr lang="nb-NO" dirty="0" err="1"/>
              <a:t>LimeSDR</a:t>
            </a:r>
            <a:r>
              <a:rPr lang="nb-NO" dirty="0"/>
              <a:t>-mini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6896" y="1106438"/>
            <a:ext cx="4867104" cy="5725269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2904979" y="1866709"/>
            <a:ext cx="576064" cy="648072"/>
          </a:xfrm>
          <a:prstGeom prst="roundRect">
            <a:avLst/>
          </a:prstGeom>
          <a:noFill/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16" name="Curved Connector 15"/>
          <p:cNvCxnSpPr>
            <a:stCxn id="4" idx="0"/>
          </p:cNvCxnSpPr>
          <p:nvPr/>
        </p:nvCxnSpPr>
        <p:spPr>
          <a:xfrm rot="5400000" flipH="1" flipV="1">
            <a:off x="3549515" y="1150165"/>
            <a:ext cx="360040" cy="1073048"/>
          </a:xfrm>
          <a:prstGeom prst="curvedConnector2">
            <a:avLst/>
          </a:prstGeom>
          <a:ln w="381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4241279" y="1034321"/>
            <a:ext cx="4879680" cy="5823679"/>
          </a:xfrm>
          <a:prstGeom prst="roundRect">
            <a:avLst>
              <a:gd name="adj" fmla="val 7298"/>
            </a:avLst>
          </a:prstGeom>
          <a:noFill/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181441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nb-NO" dirty="0"/>
              <a:t>6. RTL-SDR </a:t>
            </a:r>
            <a:r>
              <a:rPr lang="nb-NO" dirty="0" err="1"/>
              <a:t>Blog</a:t>
            </a:r>
            <a:r>
              <a:rPr lang="nb-NO" dirty="0"/>
              <a:t> V3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012160" y="1556792"/>
            <a:ext cx="284552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26 €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Dim.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45 x 55 x 15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Weight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Not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space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proven</a:t>
            </a:r>
            <a:endParaRPr lang="nb-N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041951" y="3309626"/>
            <a:ext cx="2376264" cy="40740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RF 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capabilities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87641" y="3318235"/>
            <a:ext cx="2376264" cy="40740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Processing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012159" y="3309626"/>
            <a:ext cx="2939579" cy="40740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Software/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framework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012159" y="1007060"/>
            <a:ext cx="2939579" cy="40740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specifications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93800" y="3840071"/>
            <a:ext cx="30743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Freq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0.5 MHz to 1.766 GHz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 to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2.4 MHz bandwidth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DVB-T, DAB, FM, SDR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Chip: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R820T2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Noise figure: 3.5 dB</a:t>
            </a:r>
          </a:p>
          <a:p>
            <a:pPr lvl="1"/>
            <a:endParaRPr lang="nb-N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23768" y="3746160"/>
            <a:ext cx="29279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Compatible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most 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GNU Radio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258" y="1168858"/>
            <a:ext cx="5445848" cy="1843802"/>
          </a:xfrm>
          <a:prstGeom prst="rect">
            <a:avLst/>
          </a:prstGeom>
        </p:spPr>
      </p:pic>
      <p:sp>
        <p:nvSpPr>
          <p:cNvPr id="17" name="Rounded Rectangle 16"/>
          <p:cNvSpPr/>
          <p:nvPr/>
        </p:nvSpPr>
        <p:spPr>
          <a:xfrm>
            <a:off x="138188" y="5947824"/>
            <a:ext cx="1265460" cy="4441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b-NO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UPCatalunya</a:t>
            </a:r>
            <a:endParaRPr lang="nb-NO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6449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nb-NO" dirty="0"/>
              <a:t>6. RTL-SDR </a:t>
            </a:r>
            <a:r>
              <a:rPr lang="nb-NO" dirty="0" err="1"/>
              <a:t>Blog</a:t>
            </a:r>
            <a:r>
              <a:rPr lang="nb-NO" dirty="0"/>
              <a:t> V3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168" y="1233519"/>
            <a:ext cx="2656279" cy="8993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046703"/>
            <a:ext cx="4237484" cy="20634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7864" y="2494483"/>
            <a:ext cx="5280137" cy="3758431"/>
          </a:xfrm>
          <a:prstGeom prst="rect">
            <a:avLst/>
          </a:prstGeom>
        </p:spPr>
      </p:pic>
      <p:sp>
        <p:nvSpPr>
          <p:cNvPr id="18" name="Rounded Rectangle 17"/>
          <p:cNvSpPr/>
          <p:nvPr/>
        </p:nvSpPr>
        <p:spPr>
          <a:xfrm>
            <a:off x="899592" y="1846411"/>
            <a:ext cx="576064" cy="648072"/>
          </a:xfrm>
          <a:prstGeom prst="roundRect">
            <a:avLst/>
          </a:prstGeom>
          <a:noFill/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19" name="Curved Connector 18"/>
          <p:cNvCxnSpPr>
            <a:endCxn id="6" idx="1"/>
          </p:cNvCxnSpPr>
          <p:nvPr/>
        </p:nvCxnSpPr>
        <p:spPr>
          <a:xfrm>
            <a:off x="1153198" y="2489274"/>
            <a:ext cx="2194666" cy="1884425"/>
          </a:xfrm>
          <a:prstGeom prst="curvedConnector3">
            <a:avLst>
              <a:gd name="adj1" fmla="val 10490"/>
            </a:avLst>
          </a:prstGeom>
          <a:ln w="381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/>
        </p:nvSpPr>
        <p:spPr>
          <a:xfrm>
            <a:off x="3382289" y="2489274"/>
            <a:ext cx="5245711" cy="3763640"/>
          </a:xfrm>
          <a:prstGeom prst="roundRect">
            <a:avLst/>
          </a:prstGeom>
          <a:noFill/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371096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nb-NO" dirty="0"/>
              <a:t>7. SWIFT-UTX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12889" y="3451718"/>
            <a:ext cx="1810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b-N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868144" y="1556792"/>
            <a:ext cx="31683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Dim.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86 x 45 mm (0.25U)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Weight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7.5-40 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space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proven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designed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CubeSats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257975" y="3493817"/>
            <a:ext cx="2376264" cy="389949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RF 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capabilities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87641" y="3502426"/>
            <a:ext cx="2376264" cy="389949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Processing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5868143" y="3493817"/>
            <a:ext cx="2939579" cy="389949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Software/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framework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868143" y="1024517"/>
            <a:ext cx="2939579" cy="389949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specifications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09824" y="4006805"/>
            <a:ext cx="3074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Freq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 – 500 MHz,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MHz bandwidth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879752" y="3912894"/>
            <a:ext cx="29279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SWIFT-LINK: link-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layer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SW</a:t>
            </a:r>
            <a:endParaRPr lang="nb-N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3537" y="1024517"/>
            <a:ext cx="2564012" cy="2167056"/>
          </a:xfrm>
          <a:prstGeom prst="rect">
            <a:avLst/>
          </a:prstGeom>
        </p:spPr>
      </p:pic>
      <p:sp>
        <p:nvSpPr>
          <p:cNvPr id="16" name="Rounded Rectangle 15"/>
          <p:cNvSpPr/>
          <p:nvPr/>
        </p:nvSpPr>
        <p:spPr>
          <a:xfrm>
            <a:off x="755576" y="2721009"/>
            <a:ext cx="1720063" cy="47056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just"/>
            <a:r>
              <a:rPr lang="nb-NO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Lacking</a:t>
            </a:r>
            <a:r>
              <a:rPr lang="nb-NO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information</a:t>
            </a:r>
            <a:endParaRPr lang="nb-NO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15089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nb-NO" dirty="0"/>
              <a:t>7. SWIFT-UTX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12889" y="3284984"/>
            <a:ext cx="1810839" cy="2304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b-N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8344" y="991907"/>
            <a:ext cx="1378343" cy="11649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76872"/>
            <a:ext cx="9144000" cy="3902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6311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nb-NO" dirty="0"/>
              <a:t>8. SWIFT-SLX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12889" y="3284984"/>
            <a:ext cx="1810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b-N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600629" y="1526332"/>
            <a:ext cx="354337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Dim.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86 x 25-35 mm (0.25U)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Weight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200-250 g (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excluding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diplexer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2.5-15 W (modes)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Designed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pico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nanosats</a:t>
            </a:r>
            <a:endParaRPr lang="nb-N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257975" y="3379650"/>
            <a:ext cx="2376264" cy="33738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RF 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capabilities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87641" y="3388259"/>
            <a:ext cx="2376264" cy="33738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Processing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012159" y="3379650"/>
            <a:ext cx="3083595" cy="36651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Software/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framework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652120" y="1060830"/>
            <a:ext cx="3083595" cy="36651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specifications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09824" y="3840071"/>
            <a:ext cx="27863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Freq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1.5 – 2.5 GHz (TX), 1 -4 GHz (RX)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 to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56 MHz bandwidth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TX and 4 RX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Noise figure: 0.75 dB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Optional diplexer for full-duplex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b-N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23768" y="3746160"/>
            <a:ext cx="2927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SWIFT-LINK </a:t>
            </a:r>
            <a:endParaRPr lang="nb-N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8121" y="1099654"/>
            <a:ext cx="2382766" cy="2175569"/>
          </a:xfrm>
          <a:prstGeom prst="rect">
            <a:avLst/>
          </a:prstGeom>
        </p:spPr>
      </p:pic>
      <p:sp>
        <p:nvSpPr>
          <p:cNvPr id="17" name="Rounded Rectangle 16"/>
          <p:cNvSpPr/>
          <p:nvPr/>
        </p:nvSpPr>
        <p:spPr>
          <a:xfrm>
            <a:off x="603219" y="2348880"/>
            <a:ext cx="1720063" cy="47056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just"/>
            <a:r>
              <a:rPr lang="nb-NO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Lacking</a:t>
            </a:r>
            <a:r>
              <a:rPr lang="nb-NO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information</a:t>
            </a:r>
            <a:endParaRPr lang="nb-NO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406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/>
              <a:t>Table</a:t>
            </a:r>
            <a:r>
              <a:rPr lang="es-ES_tradnl" dirty="0"/>
              <a:t> of </a:t>
            </a:r>
            <a:r>
              <a:rPr lang="es-ES_tradnl" dirty="0" err="1"/>
              <a:t>Contents</a:t>
            </a:r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251520" y="1225689"/>
            <a:ext cx="9145016" cy="5632311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S_tradnl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GomSpace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SDR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USRP E310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USRP N210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S_tradnl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LimeSDR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-USB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S_tradnl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LimeSDR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-mini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RTL-SDR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SWIFT-UTX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SWIFT-SLX	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SWIFT-WRX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endParaRPr lang="es-ES_tradn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S_tradnl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FunCube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Dongle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S_tradnl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FunCube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Dongle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ProPlus</a:t>
            </a:r>
            <a:endParaRPr lang="es-ES_tradn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ASTROSDR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EPIQ </a:t>
            </a:r>
            <a:r>
              <a:rPr lang="es-ES_tradnl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solutions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Matchtiq</a:t>
            </a:r>
            <a:endParaRPr lang="es-ES_tradn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EPIQ </a:t>
            </a:r>
            <a:r>
              <a:rPr lang="es-ES_tradnl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Matchtiq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S10-S12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EPIQ </a:t>
            </a:r>
            <a:r>
              <a:rPr lang="es-ES_tradnl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Bitshark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Express </a:t>
            </a:r>
            <a:r>
              <a:rPr lang="es-ES_tradnl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Rx</a:t>
            </a:r>
            <a:endParaRPr lang="es-E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S_tradnl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BladeRF</a:t>
            </a:r>
            <a:endParaRPr lang="es-ES_tradn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S_tradnl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HackRF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One</a:t>
            </a:r>
            <a:endParaRPr lang="es-ES_tradn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557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nb-NO" dirty="0"/>
              <a:t>8. SWIFT-SLX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2071"/>
            <a:ext cx="7812360" cy="556546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8304" y="980728"/>
            <a:ext cx="1630700" cy="148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8265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nb-NO" dirty="0"/>
              <a:t>9. SWIFT-WRX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12889" y="3284984"/>
            <a:ext cx="1810839" cy="2304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b-NO" dirty="0"/>
          </a:p>
        </p:txBody>
      </p:sp>
      <p:sp>
        <p:nvSpPr>
          <p:cNvPr id="15" name="Rectangle 14"/>
          <p:cNvSpPr/>
          <p:nvPr/>
        </p:nvSpPr>
        <p:spPr>
          <a:xfrm>
            <a:off x="6012160" y="1556792"/>
            <a:ext cx="2578976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Dim.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Weight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Designed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CubeSats</a:t>
            </a:r>
            <a:endParaRPr lang="nb-N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257975" y="3355302"/>
            <a:ext cx="2376264" cy="36173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RF 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capabilities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87641" y="3363911"/>
            <a:ext cx="2376264" cy="36173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Processing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012159" y="3355302"/>
            <a:ext cx="2818951" cy="36173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Software/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framework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012160" y="1052736"/>
            <a:ext cx="2952328" cy="36173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specifications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09824" y="3840071"/>
            <a:ext cx="3074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Freq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 MHz to 7 GHz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816" y="1325624"/>
            <a:ext cx="1829569" cy="1407648"/>
          </a:xfrm>
          <a:prstGeom prst="rect">
            <a:avLst/>
          </a:prstGeom>
        </p:spPr>
      </p:pic>
      <p:sp>
        <p:nvSpPr>
          <p:cNvPr id="16" name="Rounded Rectangle 15"/>
          <p:cNvSpPr/>
          <p:nvPr/>
        </p:nvSpPr>
        <p:spPr>
          <a:xfrm>
            <a:off x="1537912" y="2385747"/>
            <a:ext cx="1720063" cy="47056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just"/>
            <a:r>
              <a:rPr lang="nb-NO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Lacking</a:t>
            </a:r>
            <a:r>
              <a:rPr lang="nb-NO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information</a:t>
            </a:r>
            <a:endParaRPr lang="nb-NO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4430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nb-NO" dirty="0"/>
              <a:t>10. </a:t>
            </a:r>
            <a:r>
              <a:rPr lang="nb-NO" dirty="0" err="1"/>
              <a:t>FunCube</a:t>
            </a:r>
            <a:r>
              <a:rPr lang="nb-NO" dirty="0"/>
              <a:t> </a:t>
            </a:r>
            <a:r>
              <a:rPr lang="nb-NO" dirty="0" err="1"/>
              <a:t>Dongle</a:t>
            </a:r>
            <a:r>
              <a:rPr lang="nb-NO" dirty="0"/>
              <a:t> Pro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12889" y="3284984"/>
            <a:ext cx="1810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b-N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384949" y="1556792"/>
            <a:ext cx="2120517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135 €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Dim.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Weight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space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proven</a:t>
            </a:r>
            <a:endParaRPr lang="nb-N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257975" y="3355302"/>
            <a:ext cx="2376264" cy="36173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RF 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capabilities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87641" y="3363911"/>
            <a:ext cx="2376264" cy="36173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Processing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084168" y="3355302"/>
            <a:ext cx="2939579" cy="36173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Software/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framework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084168" y="1052736"/>
            <a:ext cx="2939579" cy="36173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specifications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0799" y="3859593"/>
            <a:ext cx="30510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PIC24FJ32GB002 </a:t>
            </a:r>
            <a:r>
              <a:rPr lang="nb-NO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processor</a:t>
            </a:r>
            <a:endParaRPr lang="nb-N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09823" y="3840071"/>
            <a:ext cx="32311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Freq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0.64 MHz-1.1 GHz (TX), 1.27 - 1.7 GHz (RX)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 to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96 KHz bandwidth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Sample rate: 96 KHz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Flexible IF amplifier and channel filter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USB Dongle powered by PC’s USB port</a:t>
            </a:r>
            <a:endParaRPr lang="nb-N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96557" y="3746160"/>
            <a:ext cx="24959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Compatible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most 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Controlled by its own µC and 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Programmed by PC</a:t>
            </a:r>
            <a:endParaRPr lang="nb-N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3515" y="1220503"/>
            <a:ext cx="3676650" cy="191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4353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nb-NO" dirty="0"/>
              <a:t>10. </a:t>
            </a:r>
            <a:r>
              <a:rPr lang="nb-NO" dirty="0" err="1"/>
              <a:t>FunCube</a:t>
            </a:r>
            <a:r>
              <a:rPr lang="nb-NO" dirty="0"/>
              <a:t> </a:t>
            </a:r>
            <a:r>
              <a:rPr lang="nb-NO" dirty="0" err="1"/>
              <a:t>Dongle</a:t>
            </a:r>
            <a:r>
              <a:rPr lang="nb-NO" dirty="0"/>
              <a:t> Pro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242" y="1340768"/>
            <a:ext cx="3676650" cy="19145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1920" y="1605671"/>
            <a:ext cx="5126065" cy="119608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2346" y="4373699"/>
            <a:ext cx="6559939" cy="683444"/>
          </a:xfrm>
          <a:prstGeom prst="rect">
            <a:avLst/>
          </a:prstGeom>
        </p:spPr>
      </p:pic>
      <p:sp>
        <p:nvSpPr>
          <p:cNvPr id="17" name="Rounded Rectangle 16"/>
          <p:cNvSpPr/>
          <p:nvPr/>
        </p:nvSpPr>
        <p:spPr>
          <a:xfrm>
            <a:off x="4211960" y="1879676"/>
            <a:ext cx="907134" cy="564162"/>
          </a:xfrm>
          <a:prstGeom prst="roundRect">
            <a:avLst/>
          </a:prstGeom>
          <a:noFill/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18" name="Curved Connector 17"/>
          <p:cNvCxnSpPr>
            <a:stCxn id="17" idx="2"/>
          </p:cNvCxnSpPr>
          <p:nvPr/>
        </p:nvCxnSpPr>
        <p:spPr>
          <a:xfrm rot="5400000">
            <a:off x="3221785" y="2929958"/>
            <a:ext cx="1929863" cy="957623"/>
          </a:xfrm>
          <a:prstGeom prst="curved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>
            <a:off x="1547664" y="4373699"/>
            <a:ext cx="6471849" cy="783494"/>
          </a:xfrm>
          <a:prstGeom prst="roundRect">
            <a:avLst/>
          </a:prstGeom>
          <a:noFill/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927385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nb-NO" dirty="0"/>
              <a:t>11. </a:t>
            </a:r>
            <a:r>
              <a:rPr lang="nb-NO" dirty="0" err="1"/>
              <a:t>FunCube</a:t>
            </a:r>
            <a:r>
              <a:rPr lang="nb-NO" dirty="0"/>
              <a:t> </a:t>
            </a:r>
            <a:r>
              <a:rPr lang="nb-NO" dirty="0" err="1"/>
              <a:t>Dongle</a:t>
            </a:r>
            <a:r>
              <a:rPr lang="nb-NO" dirty="0"/>
              <a:t> Pro+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12889" y="3284984"/>
            <a:ext cx="1810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b-N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012160" y="1556792"/>
            <a:ext cx="284552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167 €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Dim.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Weight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Not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space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proven</a:t>
            </a:r>
            <a:endParaRPr lang="nb-N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257975" y="3327083"/>
            <a:ext cx="2376264" cy="389949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RF 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capabilities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87641" y="3335692"/>
            <a:ext cx="2376264" cy="389949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Processing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012160" y="3327083"/>
            <a:ext cx="2952328" cy="389949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Software/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framework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012160" y="1024517"/>
            <a:ext cx="2952328" cy="389949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specifications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09824" y="3840071"/>
            <a:ext cx="30743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Freq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150 - 260 GHz (TX), 410 – 2.15 GHz (RX)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 to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56 MHz bandwidth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Sample rate: 192 KHz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8308" y="1024517"/>
            <a:ext cx="3505200" cy="208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8728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nb-NO" dirty="0"/>
              <a:t>12. ASTROSDR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12889" y="3284984"/>
            <a:ext cx="1810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b-N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012160" y="1556792"/>
            <a:ext cx="30243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Dim.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90 x 90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Weight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95 g (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without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heatsink or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daughter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card</a:t>
            </a:r>
            <a:endParaRPr lang="nb-N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4-40 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Space Plug-and-Play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257975" y="3330405"/>
            <a:ext cx="2376264" cy="386627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RF 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capabilities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87641" y="3339014"/>
            <a:ext cx="2376264" cy="386627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Processing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012159" y="3330405"/>
            <a:ext cx="2939579" cy="386627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Software/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framework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012159" y="1027839"/>
            <a:ext cx="2939579" cy="386627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specifications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0799" y="3859593"/>
            <a:ext cx="305104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Xilinx </a:t>
            </a:r>
            <a:r>
              <a:rPr lang="nb-NO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Zynq</a:t>
            </a: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Z-7045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Dual-core ARM Cortex A9 with NEON, up to 800 MHz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Kintex-7 FPGA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512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Mbyte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DDR3 RAM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GByte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Flash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09824" y="3840071"/>
            <a:ext cx="30743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Freq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MHz to 6 GHz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56 MHz (single) and 25 MHz (dual) bandwidth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Dual RX and dual TX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Chip: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AD9361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TX: 47-70 MHz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RX:70 M-6 GHz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TDD, FDD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F=2 dB at 800 MHz LO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b-N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23768" y="3746160"/>
            <a:ext cx="2927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Embedded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linux</a:t>
            </a:r>
            <a:endParaRPr lang="nb-N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1126434"/>
            <a:ext cx="1963841" cy="1939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523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nb-NO" dirty="0"/>
              <a:t>12. ASTROSDR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56" y="871893"/>
            <a:ext cx="1495823" cy="14769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3779" y="2420888"/>
            <a:ext cx="6696744" cy="412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9400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nb-NO" dirty="0"/>
              <a:t>13. EPIQ Solutions </a:t>
            </a:r>
            <a:r>
              <a:rPr lang="nb-NO" dirty="0" err="1"/>
              <a:t>Matchstiq</a:t>
            </a:r>
            <a:endParaRPr lang="nb-NO" dirty="0"/>
          </a:p>
        </p:txBody>
      </p:sp>
      <p:sp>
        <p:nvSpPr>
          <p:cNvPr id="2" name="TextBox 1"/>
          <p:cNvSpPr txBox="1"/>
          <p:nvPr/>
        </p:nvSpPr>
        <p:spPr>
          <a:xfrm>
            <a:off x="312889" y="2996952"/>
            <a:ext cx="1810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b-N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140897" y="1556792"/>
            <a:ext cx="3099951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3 900 €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Dim.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112 x 50.8 x 36.3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Weight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142 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&lt; 3 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space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proven</a:t>
            </a:r>
            <a:endParaRPr lang="nb-N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257975" y="2996952"/>
            <a:ext cx="2376264" cy="43204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RF 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capabilities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87641" y="3005561"/>
            <a:ext cx="2376264" cy="43204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Processing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012160" y="2996952"/>
            <a:ext cx="3003675" cy="43204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Software/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framework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023768" y="986835"/>
            <a:ext cx="3003675" cy="43204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specifications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0799" y="3571561"/>
            <a:ext cx="305104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Xilinx Spartan®6 LX45T FPGA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Quad</a:t>
            </a:r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-core </a:t>
            </a:r>
            <a:r>
              <a:rPr lang="pt-B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ARM </a:t>
            </a:r>
            <a:r>
              <a:rPr lang="pt-BR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Cortex</a:t>
            </a:r>
            <a:r>
              <a:rPr lang="pt-B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A9 </a:t>
            </a:r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CPU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32 GB non-volatile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memory</a:t>
            </a:r>
            <a:endParaRPr lang="nb-N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512 MB LPDDR2 RAM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09824" y="3552039"/>
            <a:ext cx="31463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Freq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MHz to 6 GHz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1.5-28 MHz bandwidth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Zero-IF (direct conversion)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Sampling rate: Up to 40 MHz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Output power: 10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dBm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Noise figure: &lt; 8 dB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b-N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80533" y="3458128"/>
            <a:ext cx="29279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SDK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available</a:t>
            </a:r>
            <a:endParaRPr lang="nb-N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Runs Linux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 10</a:t>
            </a:r>
            <a:endParaRPr lang="nb-N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988444"/>
            <a:ext cx="3003675" cy="1874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1676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36" y="696564"/>
            <a:ext cx="1372211" cy="856380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nb-NO" dirty="0"/>
              <a:t>13. EPIQ Solutions </a:t>
            </a:r>
            <a:r>
              <a:rPr lang="nb-NO" dirty="0" err="1"/>
              <a:t>Matchstiq</a:t>
            </a:r>
            <a:endParaRPr lang="nb-NO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08230"/>
            <a:ext cx="9144000" cy="4505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3048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nb-NO" dirty="0"/>
              <a:t>14. </a:t>
            </a:r>
            <a:r>
              <a:rPr lang="nb-NO" dirty="0" err="1"/>
              <a:t>Matchtiq</a:t>
            </a:r>
            <a:r>
              <a:rPr lang="nb-NO" dirty="0"/>
              <a:t> S10-S12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12889" y="2924944"/>
            <a:ext cx="1810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b-N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012160" y="1404736"/>
            <a:ext cx="3039615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 err="1"/>
              <a:t>Cost</a:t>
            </a:r>
            <a:r>
              <a:rPr lang="nb-NO" dirty="0"/>
              <a:t>: 3 900€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/>
              <a:t>Dim.</a:t>
            </a:r>
            <a:r>
              <a:rPr lang="nb-NO" dirty="0"/>
              <a:t>: 112 x 50.8 x 36.3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 err="1"/>
              <a:t>Weight</a:t>
            </a:r>
            <a:r>
              <a:rPr lang="nb-NO" dirty="0"/>
              <a:t>: 160-215 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/>
              <a:t>Power</a:t>
            </a:r>
            <a:r>
              <a:rPr lang="nb-NO" dirty="0"/>
              <a:t>: 2-6 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Not </a:t>
            </a:r>
            <a:r>
              <a:rPr lang="nb-NO" dirty="0" err="1"/>
              <a:t>space</a:t>
            </a:r>
            <a:r>
              <a:rPr lang="nb-NO" dirty="0"/>
              <a:t> </a:t>
            </a:r>
            <a:r>
              <a:rPr lang="nb-NO" dirty="0" err="1"/>
              <a:t>proven</a:t>
            </a:r>
            <a:endParaRPr lang="nb-NO" dirty="0"/>
          </a:p>
        </p:txBody>
      </p:sp>
      <p:sp>
        <p:nvSpPr>
          <p:cNvPr id="7" name="Rounded Rectangle 6"/>
          <p:cNvSpPr/>
          <p:nvPr/>
        </p:nvSpPr>
        <p:spPr>
          <a:xfrm>
            <a:off x="3257975" y="3003302"/>
            <a:ext cx="2376264" cy="35369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RF 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capabilities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87641" y="3011911"/>
            <a:ext cx="2376264" cy="35369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Processing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012159" y="2995262"/>
            <a:ext cx="2939579" cy="30713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Software/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framework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012159" y="908720"/>
            <a:ext cx="2939579" cy="30713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specifications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0799" y="3499553"/>
            <a:ext cx="305104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Xilinx </a:t>
            </a:r>
            <a:r>
              <a:rPr lang="nb-NO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Zynq</a:t>
            </a: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7020 </a:t>
            </a:r>
            <a:r>
              <a:rPr lang="nb-NO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SoC</a:t>
            </a:r>
            <a:endParaRPr lang="nb-N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ARM </a:t>
            </a:r>
            <a:r>
              <a:rPr lang="nb-NO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Cortex</a:t>
            </a: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A9 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866 MHz dual-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core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GB RAM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GB FLASH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09824" y="3480031"/>
            <a:ext cx="307434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Freq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1-70 MHz to 6 GHz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 to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 MHz bandwidth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Output power: 10-13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dBm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Sampling rate: Up to 61.44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MSps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Chip: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AD9361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TX: 47-70 MHz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RX:70 M-6 GHz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TDD, FDD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F=2 dB at 800 MHz LO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b-N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23768" y="3378080"/>
            <a:ext cx="2927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Runs Linux</a:t>
            </a:r>
            <a:endParaRPr lang="nb-NO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959" y="965803"/>
            <a:ext cx="4224478" cy="1887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136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nb-NO" dirty="0"/>
              <a:t>1. </a:t>
            </a:r>
            <a:r>
              <a:rPr lang="nb-NO" dirty="0" err="1"/>
              <a:t>GomSpace</a:t>
            </a:r>
            <a:endParaRPr lang="nb-NO" dirty="0"/>
          </a:p>
        </p:txBody>
      </p:sp>
      <p:pic>
        <p:nvPicPr>
          <p:cNvPr id="1026" name="Picture 2" descr="satalit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08" r="642" b="21113"/>
          <a:stretch/>
        </p:blipFill>
        <p:spPr bwMode="auto">
          <a:xfrm>
            <a:off x="3067993" y="4423384"/>
            <a:ext cx="3312368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66661"/>
            <a:ext cx="2234811" cy="18498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0860" y="1043188"/>
            <a:ext cx="2454417" cy="169678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17980" y="6453336"/>
            <a:ext cx="24513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GomSpace</a:t>
            </a:r>
            <a:r>
              <a:rPr lang="nb-NO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SDR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14138" y="2726601"/>
            <a:ext cx="31980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NanoMind</a:t>
            </a:r>
            <a:r>
              <a:rPr lang="nb-N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Z7000: FPGA </a:t>
            </a:r>
            <a:r>
              <a:rPr lang="nb-NO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module</a:t>
            </a:r>
            <a:endParaRPr lang="nb-N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2889" y="2772324"/>
            <a:ext cx="19736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NanoDock</a:t>
            </a:r>
            <a:r>
              <a:rPr lang="nb-N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SDR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63924" y="2726601"/>
            <a:ext cx="30800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NanoCom</a:t>
            </a:r>
            <a:r>
              <a:rPr lang="nb-N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TR-600: transceiver</a:t>
            </a:r>
          </a:p>
        </p:txBody>
      </p:sp>
      <p:sp>
        <p:nvSpPr>
          <p:cNvPr id="7" name="Equal 6"/>
          <p:cNvSpPr/>
          <p:nvPr/>
        </p:nvSpPr>
        <p:spPr>
          <a:xfrm rot="5400000">
            <a:off x="4139952" y="3472791"/>
            <a:ext cx="936104" cy="704506"/>
          </a:xfrm>
          <a:prstGeom prst="mathEqual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Plus 8"/>
          <p:cNvSpPr/>
          <p:nvPr/>
        </p:nvSpPr>
        <p:spPr>
          <a:xfrm>
            <a:off x="2228602" y="1600419"/>
            <a:ext cx="695541" cy="720080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Plus 15"/>
          <p:cNvSpPr/>
          <p:nvPr/>
        </p:nvSpPr>
        <p:spPr>
          <a:xfrm>
            <a:off x="5678115" y="1567518"/>
            <a:ext cx="695541" cy="720080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1028" name="Picture 4" descr="Resultado de imagen de TR-600 gomspac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017236"/>
            <a:ext cx="2085360" cy="1564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6409363" y="4797152"/>
            <a:ext cx="2179186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lang="nb-N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30 000 €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Dim.</a:t>
            </a:r>
            <a:r>
              <a:rPr lang="nb-N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0.3U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Weight</a:t>
            </a:r>
            <a:r>
              <a:rPr lang="nb-N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100 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lang="nb-N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3 W </a:t>
            </a:r>
            <a:r>
              <a:rPr lang="nb-NO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idle</a:t>
            </a:r>
            <a:endParaRPr lang="nb-N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Space </a:t>
            </a:r>
            <a:r>
              <a:rPr lang="nb-NO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proven</a:t>
            </a:r>
            <a:endParaRPr lang="nb-N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6369328" y="3873491"/>
            <a:ext cx="2376264" cy="77001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specifications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9354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nb-NO" dirty="0"/>
              <a:t>14. </a:t>
            </a:r>
            <a:r>
              <a:rPr lang="nb-NO" dirty="0" err="1"/>
              <a:t>Matchtiq</a:t>
            </a:r>
            <a:r>
              <a:rPr lang="nb-NO" dirty="0"/>
              <a:t> S10-S12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880656"/>
            <a:ext cx="7700649" cy="26816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3562328"/>
            <a:ext cx="8128033" cy="2902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4749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nb-NO" dirty="0"/>
              <a:t>14. </a:t>
            </a:r>
            <a:r>
              <a:rPr lang="nb-NO" dirty="0" err="1"/>
              <a:t>Matchtiq</a:t>
            </a:r>
            <a:r>
              <a:rPr lang="nb-NO" dirty="0"/>
              <a:t> S10-S12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23203"/>
            <a:ext cx="9144000" cy="3211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506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nb-NO" dirty="0"/>
              <a:t>15. EPIQ Bitshark Express Rx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12889" y="3284984"/>
            <a:ext cx="1810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b-N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012160" y="1556792"/>
            <a:ext cx="2428870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3 650 – 5320 €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Dim.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Weight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space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proven</a:t>
            </a:r>
            <a:endParaRPr lang="nb-N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257975" y="3268369"/>
            <a:ext cx="2376264" cy="44866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RF 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capabilities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87641" y="3276978"/>
            <a:ext cx="2376264" cy="44866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Processing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012159" y="3268369"/>
            <a:ext cx="3074343" cy="44866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Software/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framework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012159" y="965803"/>
            <a:ext cx="3074343" cy="44866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specifications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0799" y="3859593"/>
            <a:ext cx="30510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Xilinx</a:t>
            </a: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® </a:t>
            </a:r>
            <a:r>
              <a:rPr lang="fr-FR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Spartan</a:t>
            </a: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®-6 LX45T FPGA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128MB DDR3 Memory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09824" y="3840071"/>
            <a:ext cx="30743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Freq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300 MHz to 4 GHz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 to 50 MHz bandwidth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Smapling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rate 105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MSps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b-N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23768" y="3746160"/>
            <a:ext cx="29279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Windows and Linux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compatible</a:t>
            </a:r>
            <a:endParaRPr lang="nb-N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6001" y="1321731"/>
            <a:ext cx="2543948" cy="1706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32147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nb-NO" dirty="0"/>
              <a:t>15. EPIQ Bitshark Express Rx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12889" y="3284984"/>
            <a:ext cx="1810839" cy="2304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b-NO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1270137"/>
            <a:ext cx="2543948" cy="170686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6151" y="3717032"/>
            <a:ext cx="6107088" cy="2401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25102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nb-NO" dirty="0"/>
              <a:t>16. </a:t>
            </a:r>
            <a:r>
              <a:rPr lang="nb-NO" dirty="0" err="1"/>
              <a:t>BladeRF</a:t>
            </a:r>
            <a:endParaRPr lang="nb-NO" dirty="0"/>
          </a:p>
        </p:txBody>
      </p:sp>
      <p:sp>
        <p:nvSpPr>
          <p:cNvPr id="2" name="TextBox 1"/>
          <p:cNvSpPr txBox="1"/>
          <p:nvPr/>
        </p:nvSpPr>
        <p:spPr>
          <a:xfrm>
            <a:off x="312889" y="3068960"/>
            <a:ext cx="1810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b-N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012160" y="1556792"/>
            <a:ext cx="2762295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360 €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Dim.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87 x 131 x 18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Weight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space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proven</a:t>
            </a:r>
            <a:endParaRPr lang="nb-N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257975" y="3139884"/>
            <a:ext cx="2376264" cy="361124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RF 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capabilities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87641" y="3148493"/>
            <a:ext cx="2376264" cy="361124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Processing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012159" y="3139884"/>
            <a:ext cx="2939579" cy="361124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Software/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framework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012159" y="1053342"/>
            <a:ext cx="2939579" cy="361124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specifications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0799" y="3643569"/>
            <a:ext cx="30510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Altera </a:t>
            </a:r>
            <a:r>
              <a:rPr lang="nb-NO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Cyclone</a:t>
            </a: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ARM926EJ-S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09824" y="3624047"/>
            <a:ext cx="30743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Freq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300 MHz to 3.8 GHz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Output power: 6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dBm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Chip: </a:t>
            </a:r>
            <a:r>
              <a:rPr lang="en-US" b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LMS6002D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TX: 47-70 MHz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RX:70 M-6 GHz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BW: Up to 28 MHz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TDD, FDD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F=3.5-10 dB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b-N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23768" y="3530136"/>
            <a:ext cx="29279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GNU Radio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Compatible </a:t>
            </a:r>
            <a:r>
              <a:rPr lang="nb-NO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most OS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8308" y="1126434"/>
            <a:ext cx="3707904" cy="201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36576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243" y="3369730"/>
            <a:ext cx="4531235" cy="3488270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nb-NO" dirty="0"/>
              <a:t> 16. </a:t>
            </a:r>
            <a:r>
              <a:rPr lang="nb-NO" dirty="0" err="1"/>
              <a:t>BladeRF</a:t>
            </a:r>
            <a:endParaRPr lang="nb-N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980728"/>
            <a:ext cx="1985540" cy="107817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b="4675"/>
          <a:stretch/>
        </p:blipFill>
        <p:spPr>
          <a:xfrm>
            <a:off x="2555776" y="871892"/>
            <a:ext cx="6298672" cy="2917148"/>
          </a:xfrm>
          <a:prstGeom prst="rect">
            <a:avLst/>
          </a:prstGeom>
        </p:spPr>
      </p:pic>
      <p:sp>
        <p:nvSpPr>
          <p:cNvPr id="16" name="Rounded Rectangle 15"/>
          <p:cNvSpPr/>
          <p:nvPr/>
        </p:nvSpPr>
        <p:spPr>
          <a:xfrm>
            <a:off x="6300192" y="2060826"/>
            <a:ext cx="1224136" cy="1080141"/>
          </a:xfrm>
          <a:prstGeom prst="roundRect">
            <a:avLst/>
          </a:prstGeom>
          <a:noFill/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17" name="Curved Connector 16"/>
          <p:cNvCxnSpPr>
            <a:stCxn id="16" idx="2"/>
          </p:cNvCxnSpPr>
          <p:nvPr/>
        </p:nvCxnSpPr>
        <p:spPr>
          <a:xfrm rot="5400000">
            <a:off x="5001854" y="2742731"/>
            <a:ext cx="1512171" cy="2308643"/>
          </a:xfrm>
          <a:prstGeom prst="curvedConnector2">
            <a:avLst/>
          </a:prstGeom>
          <a:ln w="381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373" y="3369730"/>
            <a:ext cx="4571628" cy="3454197"/>
          </a:xfrm>
          <a:prstGeom prst="roundRect">
            <a:avLst/>
          </a:prstGeom>
          <a:noFill/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725741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nb-NO" dirty="0"/>
              <a:t>17. HACKRF One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12889" y="3068960"/>
            <a:ext cx="1810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b-N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012160" y="1556792"/>
            <a:ext cx="2300630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280€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Dim.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120 x 75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Weight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space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proven</a:t>
            </a:r>
            <a:endParaRPr lang="nb-N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257975" y="3052345"/>
            <a:ext cx="2376264" cy="44866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RF 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capabilities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87641" y="3060954"/>
            <a:ext cx="2376264" cy="44866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Processing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012159" y="3052345"/>
            <a:ext cx="3074343" cy="44866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Software/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framework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012159" y="965803"/>
            <a:ext cx="3074343" cy="44866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specifications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0799" y="3643569"/>
            <a:ext cx="30510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LPC43xx ARM Cortex-M4 µC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09824" y="3624047"/>
            <a:ext cx="307434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Freq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MHz to 6 GHz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1.75 – 28 MHz </a:t>
            </a:r>
            <a:r>
              <a:rPr lang="nb-NO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bandwidth</a:t>
            </a:r>
            <a:endParaRPr lang="nb-N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Sample rate: 2-20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Msps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Output power: -10 to 15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dBm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depending on freq.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Chip: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MAX2837 transceiver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2.3 - 2.7 GHz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Noise figure: 2.3 dB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b-N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23768" y="3530136"/>
            <a:ext cx="2927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GNU Radio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8308" y="980728"/>
            <a:ext cx="3707904" cy="201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77917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nb-NO" dirty="0"/>
              <a:t>17. HACKRF One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880" y="1107341"/>
            <a:ext cx="2516432" cy="136646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026" y="2780928"/>
            <a:ext cx="4923820" cy="30233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4088" y="2790937"/>
            <a:ext cx="3527246" cy="277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64583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nb-NO" dirty="0" err="1" smtClean="0"/>
              <a:t>Conclusions</a:t>
            </a:r>
            <a:endParaRPr lang="nb-NO" dirty="0"/>
          </a:p>
        </p:txBody>
      </p:sp>
      <p:sp>
        <p:nvSpPr>
          <p:cNvPr id="2" name="TextBox 1"/>
          <p:cNvSpPr txBox="1"/>
          <p:nvPr/>
        </p:nvSpPr>
        <p:spPr>
          <a:xfrm>
            <a:off x="312889" y="3068960"/>
            <a:ext cx="1810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b-N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1600" y="1484784"/>
            <a:ext cx="748883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nb-N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 SDR </a:t>
            </a:r>
            <a:r>
              <a:rPr lang="nb-NO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platforms</a:t>
            </a:r>
            <a:r>
              <a:rPr lang="nb-N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studied</a:t>
            </a:r>
            <a:endParaRPr lang="nb-NO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nb-NO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lang="nb-N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nb-N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26-30,000 €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nb-N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Space </a:t>
            </a:r>
            <a:r>
              <a:rPr lang="nb-NO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proven</a:t>
            </a:r>
            <a:r>
              <a:rPr lang="nb-N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nb-N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nb-NO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Weights</a:t>
            </a:r>
            <a:r>
              <a:rPr lang="nb-N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nb-N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95 g-1.2 Kg (most </a:t>
            </a:r>
            <a:r>
              <a:rPr lang="nb-NO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nb-N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them</a:t>
            </a:r>
            <a:r>
              <a:rPr lang="nb-N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don’t</a:t>
            </a:r>
            <a:r>
              <a:rPr lang="nb-N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include</a:t>
            </a:r>
            <a:r>
              <a:rPr lang="nb-N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cases)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nb-N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</a:t>
            </a:r>
            <a:r>
              <a:rPr lang="nb-NO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consumption</a:t>
            </a:r>
            <a:r>
              <a:rPr lang="nb-N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nb-N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W (</a:t>
            </a:r>
            <a:r>
              <a:rPr lang="nb-NO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idle</a:t>
            </a:r>
            <a:r>
              <a:rPr lang="nb-N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)-40 W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nb-N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Processing units</a:t>
            </a:r>
          </a:p>
          <a:p>
            <a:pPr marL="1200150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nb-N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Xilinx </a:t>
            </a:r>
            <a:r>
              <a:rPr lang="nb-NO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Zynq</a:t>
            </a:r>
            <a:endParaRPr lang="nb-N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0150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nb-N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Altera </a:t>
            </a:r>
            <a:r>
              <a:rPr lang="nb-NO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Cyclone</a:t>
            </a:r>
            <a:r>
              <a:rPr lang="nb-N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IV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nb-N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Transceiver chips</a:t>
            </a:r>
          </a:p>
          <a:p>
            <a:pPr marL="1200150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nb-N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AD4361</a:t>
            </a:r>
          </a:p>
          <a:p>
            <a:pPr marL="1200150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nb-N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Lime chips</a:t>
            </a:r>
            <a:endParaRPr lang="nb-N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391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4368" y="4588988"/>
            <a:ext cx="1006656" cy="754992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nb-NO" dirty="0"/>
              <a:t>1. </a:t>
            </a:r>
            <a:r>
              <a:rPr lang="nb-NO" dirty="0" err="1"/>
              <a:t>GomSpace</a:t>
            </a:r>
            <a:endParaRPr lang="nb-N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66661"/>
            <a:ext cx="2234811" cy="18498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0860" y="1043188"/>
            <a:ext cx="2454417" cy="169678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603458" y="2741783"/>
            <a:ext cx="3559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NanoMind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Z7000: FPGA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module</a:t>
            </a:r>
            <a:endParaRPr lang="nb-N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2888" y="2772324"/>
            <a:ext cx="1987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NanoDock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SDR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63924" y="2726601"/>
            <a:ext cx="3080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NanoCom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TR-600: transceiver</a:t>
            </a:r>
          </a:p>
        </p:txBody>
      </p:sp>
      <p:sp>
        <p:nvSpPr>
          <p:cNvPr id="9" name="Plus 8"/>
          <p:cNvSpPr/>
          <p:nvPr/>
        </p:nvSpPr>
        <p:spPr>
          <a:xfrm>
            <a:off x="2228602" y="1600419"/>
            <a:ext cx="695541" cy="720080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Plus 15"/>
          <p:cNvSpPr/>
          <p:nvPr/>
        </p:nvSpPr>
        <p:spPr>
          <a:xfrm>
            <a:off x="5678115" y="1567518"/>
            <a:ext cx="695541" cy="720080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Resultado de imagen de TR-600 gomspac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282" y="1145548"/>
            <a:ext cx="2085360" cy="1564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2889" y="3501008"/>
            <a:ext cx="1810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b-N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347" y="3744997"/>
            <a:ext cx="292797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Centralized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40 MHz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clock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Fits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standard PC104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MicroSD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card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connector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USB to UART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console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Op. temp.: -20°C to +60°C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Mass: 74.2 g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987824" y="3834914"/>
            <a:ext cx="29279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Xilinx </a:t>
            </a:r>
            <a:r>
              <a:rPr lang="nb-NO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Zynq</a:t>
            </a:r>
            <a:r>
              <a:rPr lang="nb-NO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7030 </a:t>
            </a:r>
            <a:r>
              <a:rPr lang="nb-NO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SoC</a:t>
            </a:r>
            <a:endParaRPr lang="nb-NO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Dual </a:t>
            </a:r>
            <a:r>
              <a:rPr lang="nb-NO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ARM </a:t>
            </a:r>
            <a:r>
              <a:rPr lang="nb-NO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Cortex</a:t>
            </a:r>
            <a:r>
              <a:rPr lang="nb-NO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A9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MPCore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up to 800 MHz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FPGA– 125K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logic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cells</a:t>
            </a:r>
            <a:endParaRPr lang="nb-N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GB DDR3 RAM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32 GB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storage</a:t>
            </a:r>
            <a:endParaRPr lang="nb-N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40898" y="3744996"/>
            <a:ext cx="310310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Freq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MHz to 6 GHz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 to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56 MHz bandwidth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x TX/RX channels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Chip: </a:t>
            </a:r>
            <a:r>
              <a:rPr lang="en-US" b="1" u="sng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AD9361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TX: 47-70 MHz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RX:70 M-6 GHz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TDD, FDD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F=2 dB at 800 MHz LO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b-N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270378" y="3356992"/>
            <a:ext cx="2376264" cy="36933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RF 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capabilities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3097206" y="3356992"/>
            <a:ext cx="2376264" cy="36933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Processing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3097205" y="5661248"/>
            <a:ext cx="2834847" cy="36933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Software/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framework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08770" y="6018379"/>
            <a:ext cx="2927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Linux OS</a:t>
            </a:r>
          </a:p>
        </p:txBody>
      </p:sp>
    </p:spTree>
    <p:extLst>
      <p:ext uri="{BB962C8B-B14F-4D97-AF65-F5344CB8AC3E}">
        <p14:creationId xmlns:p14="http://schemas.microsoft.com/office/powerpoint/2010/main" val="2331369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nb-NO" dirty="0"/>
              <a:t>1. </a:t>
            </a:r>
            <a:r>
              <a:rPr lang="nb-NO" dirty="0" err="1"/>
              <a:t>GomSpace</a:t>
            </a:r>
            <a:endParaRPr lang="nb-N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66661"/>
            <a:ext cx="2234811" cy="18498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0860" y="1043188"/>
            <a:ext cx="2454417" cy="169678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814137" y="2726601"/>
            <a:ext cx="3325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NanoMind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Z7000: FPGA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module</a:t>
            </a:r>
            <a:endParaRPr lang="nb-N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2889" y="2772324"/>
            <a:ext cx="1722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NanoDock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SDR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63924" y="2726601"/>
            <a:ext cx="3203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NanoCom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TR-600: transceiver</a:t>
            </a:r>
          </a:p>
        </p:txBody>
      </p:sp>
      <p:sp>
        <p:nvSpPr>
          <p:cNvPr id="9" name="Plus 8"/>
          <p:cNvSpPr/>
          <p:nvPr/>
        </p:nvSpPr>
        <p:spPr>
          <a:xfrm>
            <a:off x="2228602" y="1600419"/>
            <a:ext cx="695541" cy="720080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6" name="Plus 15"/>
          <p:cNvSpPr/>
          <p:nvPr/>
        </p:nvSpPr>
        <p:spPr>
          <a:xfrm>
            <a:off x="5678115" y="1567518"/>
            <a:ext cx="695541" cy="720080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1028" name="Picture 4" descr="Resultado de imagen de TR-600 gomspac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282" y="1145548"/>
            <a:ext cx="2085360" cy="1564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2889" y="3501008"/>
            <a:ext cx="1810839" cy="2304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b-NO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9166" y="3836757"/>
            <a:ext cx="3398872" cy="22772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68907" y="3251972"/>
            <a:ext cx="2798102" cy="29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3085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8949" y="806062"/>
            <a:ext cx="4442363" cy="2497595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nb-NO" dirty="0"/>
              <a:t>2. USRP E310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12889" y="3284984"/>
            <a:ext cx="1810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b-N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012160" y="1556792"/>
            <a:ext cx="2935419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3 000€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Dim.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133 x 68 x 26.4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Weight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375 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2-6 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space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proven</a:t>
            </a:r>
            <a:endParaRPr lang="nb-N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257975" y="3429000"/>
            <a:ext cx="2376264" cy="28803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RF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capabilities</a:t>
            </a:r>
            <a:endParaRPr lang="nb-N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87641" y="3356308"/>
            <a:ext cx="2376264" cy="36933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Processing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012160" y="3429000"/>
            <a:ext cx="2376264" cy="28803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Software/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framework</a:t>
            </a:r>
            <a:endParaRPr lang="nb-N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012159" y="1045133"/>
            <a:ext cx="2935419" cy="36933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specifications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0799" y="3859593"/>
            <a:ext cx="305104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u="sng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Xilinx </a:t>
            </a:r>
            <a:r>
              <a:rPr lang="nb-NO" b="1" u="sng" dirty="0" err="1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Zynq</a:t>
            </a:r>
            <a:r>
              <a:rPr lang="nb-NO" b="1" u="sng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b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7020 </a:t>
            </a:r>
            <a:r>
              <a:rPr lang="nb-NO" b="1" dirty="0" err="1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</a:t>
            </a:r>
            <a:r>
              <a:rPr lang="nb-NO" b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b="1" baseline="30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ARM </a:t>
            </a:r>
            <a:r>
              <a:rPr lang="nb-NO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Cortex</a:t>
            </a:r>
            <a:r>
              <a:rPr lang="nb-NO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A9 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866 MHz dual-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core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Series FPGA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GB DDR3 RAM for ARM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512 MB DDR3 RAM for FPGA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 to 10 MS/s to ARM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09824" y="3840071"/>
            <a:ext cx="30743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Freq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MHz to 6 GHz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 to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56 MHz bandwidth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RX, 2 TX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Filter banks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Chip: </a:t>
            </a:r>
            <a:r>
              <a:rPr lang="en-US" b="1" u="sng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AD9361</a:t>
            </a:r>
            <a:r>
              <a:rPr lang="en-US" b="1" baseline="30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b="1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TX: 47-70 MHz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RX:70 M-6 GHz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TDD, FDD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F=2 dB at 800 MHz LO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b-N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23768" y="3746160"/>
            <a:ext cx="29279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UHD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version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3.8.0/+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RFNOC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GNU Radio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C/C++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Python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6436490" y="5654524"/>
            <a:ext cx="2167957" cy="1026785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b-NO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nb-N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-Aerospace &amp; Michigan</a:t>
            </a:r>
          </a:p>
          <a:p>
            <a:r>
              <a:rPr lang="nb-N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-</a:t>
            </a:r>
            <a:r>
              <a:rPr lang="nb-NO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Surrey</a:t>
            </a:r>
            <a:endParaRPr lang="nb-NO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nb-NO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nb-N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nb-NO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Surrey</a:t>
            </a:r>
            <a:endParaRPr lang="nb-NO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nb-NO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269583" y="3340304"/>
            <a:ext cx="2376264" cy="36933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RF 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capabilities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6023768" y="3340304"/>
            <a:ext cx="2923810" cy="36933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Software/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framework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025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nb-NO" dirty="0"/>
              <a:t>2. USRP E310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12" y="1844824"/>
            <a:ext cx="9144000" cy="4262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194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nb-NO" dirty="0"/>
              <a:t>2. USRP E310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363" r="1896"/>
          <a:stretch/>
        </p:blipFill>
        <p:spPr>
          <a:xfrm>
            <a:off x="903291" y="1484784"/>
            <a:ext cx="7272808" cy="4973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2443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nb-NO" dirty="0"/>
              <a:t>3. USRP N210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124744"/>
            <a:ext cx="3527673" cy="193207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2889" y="3284984"/>
            <a:ext cx="1810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b-N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40152" y="1556792"/>
            <a:ext cx="2899255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1 600 €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Dim.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220 x 160 x 50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Weight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1 200 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consump</a:t>
            </a: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1.3 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space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proven</a:t>
            </a:r>
            <a:endParaRPr lang="nb-N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437819" y="3268369"/>
            <a:ext cx="2376264" cy="44866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RF 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capabilities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87641" y="3276978"/>
            <a:ext cx="2376264" cy="44866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Processing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6168924" y="3268369"/>
            <a:ext cx="2851443" cy="44866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Software/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framework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946025" y="1021376"/>
            <a:ext cx="3074343" cy="44866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</a:t>
            </a:r>
            <a:r>
              <a:rPr lang="nb-N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specifications</a:t>
            </a:r>
            <a:endParaRPr lang="nb-N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0799" y="3859593"/>
            <a:ext cx="305104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 err="1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Spartan</a:t>
            </a:r>
            <a:r>
              <a:rPr lang="nb-NO" b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3A</a:t>
            </a:r>
            <a:r>
              <a:rPr lang="nb-NO" b="1" baseline="30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-DSP 3400 FPGA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Microblaze</a:t>
            </a: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nb-NO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picoblaze</a:t>
            </a: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cores</a:t>
            </a:r>
            <a:endParaRPr lang="nb-N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MB High-Speed SRAM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DDC/DUC with 25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mHz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Resolution</a:t>
            </a:r>
            <a:endParaRPr lang="nb-N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89668" y="3840071"/>
            <a:ext cx="30743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Freq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nb-N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DC to 6 GHz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Dual 100 MS/s, 14-bit ADC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Dual 400 MS/s, 16-bit DAC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w/WBX Daughter board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output: 15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dBm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IIP3: 0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dBm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RX noise figure: 5 dB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b-N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80533" y="3746160"/>
            <a:ext cx="29279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GNU Radio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LabVIEW™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Simulink™</a:t>
            </a:r>
            <a:endParaRPr lang="nb-N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6421004" y="5085185"/>
            <a:ext cx="2108698" cy="131912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b-N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-Carolina &amp; North Dakota</a:t>
            </a:r>
          </a:p>
          <a:p>
            <a:r>
              <a:rPr lang="nb-N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nb-NO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Warsaw</a:t>
            </a:r>
            <a:endParaRPr lang="nb-NO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nb-N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-Bologna</a:t>
            </a:r>
          </a:p>
          <a:p>
            <a:r>
              <a:rPr lang="nb-NO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nb-N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Worcester</a:t>
            </a:r>
          </a:p>
          <a:p>
            <a:endParaRPr lang="nb-NO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40850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Azul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8852</TotalTime>
  <Words>1563</Words>
  <Application>Microsoft Office PowerPoint</Application>
  <PresentationFormat>On-screen Show (4:3)</PresentationFormat>
  <Paragraphs>441</Paragraphs>
  <Slides>38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4" baseType="lpstr">
      <vt:lpstr>Arial</vt:lpstr>
      <vt:lpstr>Calibri</vt:lpstr>
      <vt:lpstr>Calibri Light</vt:lpstr>
      <vt:lpstr>Cambria</vt:lpstr>
      <vt:lpstr>Times New Roman</vt:lpstr>
      <vt:lpstr>Tema de Office</vt:lpstr>
      <vt:lpstr>PowerPoint Presentation</vt:lpstr>
      <vt:lpstr>Table of Contents</vt:lpstr>
      <vt:lpstr>1. GomSpace</vt:lpstr>
      <vt:lpstr>1. GomSpace</vt:lpstr>
      <vt:lpstr>1. GomSpace</vt:lpstr>
      <vt:lpstr>2. USRP E310</vt:lpstr>
      <vt:lpstr>2. USRP E310</vt:lpstr>
      <vt:lpstr>2. USRP E310</vt:lpstr>
      <vt:lpstr>3. USRP N210</vt:lpstr>
      <vt:lpstr>3. USRP N210</vt:lpstr>
      <vt:lpstr>4. LimeSDR-USB</vt:lpstr>
      <vt:lpstr>4. LimeSDR-USB</vt:lpstr>
      <vt:lpstr>5. LimeSDR-mini</vt:lpstr>
      <vt:lpstr>5. LimeSDR-mini</vt:lpstr>
      <vt:lpstr>6. RTL-SDR Blog V3</vt:lpstr>
      <vt:lpstr>6. RTL-SDR Blog V3</vt:lpstr>
      <vt:lpstr>7. SWIFT-UTX</vt:lpstr>
      <vt:lpstr>7. SWIFT-UTX</vt:lpstr>
      <vt:lpstr>8. SWIFT-SLX</vt:lpstr>
      <vt:lpstr>8. SWIFT-SLX</vt:lpstr>
      <vt:lpstr>9. SWIFT-WRX</vt:lpstr>
      <vt:lpstr>10. FunCube Dongle Pro</vt:lpstr>
      <vt:lpstr>10. FunCube Dongle Pro</vt:lpstr>
      <vt:lpstr>11. FunCube Dongle Pro+</vt:lpstr>
      <vt:lpstr>12. ASTROSDR</vt:lpstr>
      <vt:lpstr>12. ASTROSDR</vt:lpstr>
      <vt:lpstr>13. EPIQ Solutions Matchstiq</vt:lpstr>
      <vt:lpstr>13. EPIQ Solutions Matchstiq</vt:lpstr>
      <vt:lpstr>14. Matchtiq S10-S12</vt:lpstr>
      <vt:lpstr>14. Matchtiq S10-S12</vt:lpstr>
      <vt:lpstr>14. Matchtiq S10-S12</vt:lpstr>
      <vt:lpstr>15. EPIQ Bitshark Express Rx</vt:lpstr>
      <vt:lpstr>15. EPIQ Bitshark Express Rx</vt:lpstr>
      <vt:lpstr>16. BladeRF</vt:lpstr>
      <vt:lpstr> 16. BladeRF</vt:lpstr>
      <vt:lpstr>17. HACKRF One</vt:lpstr>
      <vt:lpstr>17. HACKRF One</vt:lpstr>
      <vt:lpstr>Conclusions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Medidas, caracterización y modelado del canal submarino en aguas poco profundas mediante propagación de ondas electromagnéticas.</dc:title>
  <dc:creator>usuario</dc:creator>
  <cp:lastModifiedBy>student</cp:lastModifiedBy>
  <cp:revision>1011</cp:revision>
  <dcterms:created xsi:type="dcterms:W3CDTF">2015-06-09T16:04:34Z</dcterms:created>
  <dcterms:modified xsi:type="dcterms:W3CDTF">2018-02-05T16:07:06Z</dcterms:modified>
</cp:coreProperties>
</file>