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28"/>
  </p:notesMasterIdLst>
  <p:handoutMasterIdLst>
    <p:handoutMasterId r:id="rId29"/>
  </p:handoutMasterIdLst>
  <p:sldIdLst>
    <p:sldId id="328" r:id="rId2"/>
    <p:sldId id="342" r:id="rId3"/>
    <p:sldId id="484" r:id="rId4"/>
    <p:sldId id="485" r:id="rId5"/>
    <p:sldId id="486" r:id="rId6"/>
    <p:sldId id="487" r:id="rId7"/>
    <p:sldId id="488" r:id="rId8"/>
    <p:sldId id="489" r:id="rId9"/>
    <p:sldId id="509" r:id="rId10"/>
    <p:sldId id="490" r:id="rId11"/>
    <p:sldId id="491" r:id="rId12"/>
    <p:sldId id="492" r:id="rId13"/>
    <p:sldId id="508" r:id="rId14"/>
    <p:sldId id="494" r:id="rId15"/>
    <p:sldId id="495" r:id="rId16"/>
    <p:sldId id="496" r:id="rId17"/>
    <p:sldId id="506" r:id="rId18"/>
    <p:sldId id="497" r:id="rId19"/>
    <p:sldId id="498" r:id="rId20"/>
    <p:sldId id="500" r:id="rId21"/>
    <p:sldId id="501" r:id="rId22"/>
    <p:sldId id="502" r:id="rId23"/>
    <p:sldId id="503" r:id="rId24"/>
    <p:sldId id="507" r:id="rId25"/>
    <p:sldId id="505" r:id="rId26"/>
    <p:sldId id="483" r:id="rId27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C646249-E579-E246-B5A7-18CAF3702C5A}">
          <p14:sldIdLst>
            <p14:sldId id="328"/>
            <p14:sldId id="342"/>
            <p14:sldId id="484"/>
            <p14:sldId id="485"/>
            <p14:sldId id="486"/>
            <p14:sldId id="487"/>
            <p14:sldId id="488"/>
            <p14:sldId id="489"/>
            <p14:sldId id="509"/>
            <p14:sldId id="490"/>
            <p14:sldId id="491"/>
            <p14:sldId id="492"/>
            <p14:sldId id="508"/>
            <p14:sldId id="494"/>
            <p14:sldId id="495"/>
            <p14:sldId id="496"/>
            <p14:sldId id="506"/>
            <p14:sldId id="497"/>
            <p14:sldId id="498"/>
            <p14:sldId id="500"/>
            <p14:sldId id="501"/>
            <p14:sldId id="502"/>
            <p14:sldId id="503"/>
            <p14:sldId id="507"/>
            <p14:sldId id="505"/>
            <p14:sldId id="4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mei Zhang" initials="LZ" lastIdx="1" clrIdx="0">
    <p:extLst/>
  </p:cmAuthor>
  <p:cmAuthor id="2" name="Lemei Zhang" initials="LZ [2]" lastIdx="0" clrIdx="1">
    <p:extLst/>
  </p:cmAuthor>
  <p:cmAuthor id="3" name="Lemei Zhang" initials="LZ [3]" lastIdx="0" clrIdx="2">
    <p:extLst/>
  </p:cmAuthor>
  <p:cmAuthor id="4" name="Lemei Zhang" initials="LZ [4]" lastIdx="0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CCCCFF"/>
    <a:srgbClr val="FF6900"/>
    <a:srgbClr val="00FF00"/>
    <a:srgbClr val="0066FF"/>
    <a:srgbClr val="66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383" autoAdjust="0"/>
    <p:restoredTop sz="89555" autoAdjust="0"/>
  </p:normalViewPr>
  <p:slideViewPr>
    <p:cSldViewPr>
      <p:cViewPr>
        <p:scale>
          <a:sx n="110" d="100"/>
          <a:sy n="110" d="100"/>
        </p:scale>
        <p:origin x="8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4056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commentAuthors" Target="commentAuthors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oleObject" Target="file:////Users/zhanglemei/Downloads/mydoc/ntnu/summer%20school/Workbook1.xlsx" TargetMode="Externa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4" Type="http://schemas.openxmlformats.org/officeDocument/2006/relationships/oleObject" Target="file:////Users/zhanglemei/Downloads/mydoc/ntnu/summer%20school/Workbook1.xlsx" TargetMode="External"/><Relationship Id="rId1" Type="http://schemas.microsoft.com/office/2011/relationships/chartStyle" Target="style2.xml"/><Relationship Id="rId2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196763484035"/>
          <c:y val="0.0744907407407407"/>
          <c:w val="0.861105664772036"/>
          <c:h val="0.691673957421989"/>
        </c:manualLayout>
      </c:layout>
      <c:lineChart>
        <c:grouping val="standard"/>
        <c:varyColors val="0"/>
        <c:ser>
          <c:idx val="0"/>
          <c:order val="0"/>
          <c:tx>
            <c:strRef>
              <c:f>[Workbook1.xlsx]Sheet1!$D$10</c:f>
              <c:strCache>
                <c:ptCount val="1"/>
                <c:pt idx="0">
                  <c:v>Predicted Trends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[Workbook1.xlsx]Sheet1!$E$9:$AD$9</c:f>
              <c:numCache>
                <c:formatCode>dd\/mm</c:formatCode>
                <c:ptCount val="26"/>
                <c:pt idx="0">
                  <c:v>42541.0</c:v>
                </c:pt>
                <c:pt idx="1">
                  <c:v>42542.0</c:v>
                </c:pt>
                <c:pt idx="2">
                  <c:v>42543.0</c:v>
                </c:pt>
                <c:pt idx="3">
                  <c:v>42544.0</c:v>
                </c:pt>
                <c:pt idx="4">
                  <c:v>42545.0</c:v>
                </c:pt>
                <c:pt idx="5">
                  <c:v>42546.0</c:v>
                </c:pt>
                <c:pt idx="6">
                  <c:v>42547.0</c:v>
                </c:pt>
                <c:pt idx="7">
                  <c:v>42548.0</c:v>
                </c:pt>
                <c:pt idx="8">
                  <c:v>42549.0</c:v>
                </c:pt>
                <c:pt idx="9">
                  <c:v>42550.0</c:v>
                </c:pt>
                <c:pt idx="10">
                  <c:v>42551.0</c:v>
                </c:pt>
                <c:pt idx="11">
                  <c:v>42552.0</c:v>
                </c:pt>
                <c:pt idx="12">
                  <c:v>42553.0</c:v>
                </c:pt>
                <c:pt idx="13">
                  <c:v>42554.0</c:v>
                </c:pt>
                <c:pt idx="14">
                  <c:v>42555.0</c:v>
                </c:pt>
                <c:pt idx="15">
                  <c:v>42556.0</c:v>
                </c:pt>
                <c:pt idx="16">
                  <c:v>42557.0</c:v>
                </c:pt>
                <c:pt idx="17">
                  <c:v>42558.0</c:v>
                </c:pt>
                <c:pt idx="18">
                  <c:v>42559.0</c:v>
                </c:pt>
                <c:pt idx="19">
                  <c:v>42560.0</c:v>
                </c:pt>
                <c:pt idx="20">
                  <c:v>42561.0</c:v>
                </c:pt>
                <c:pt idx="21">
                  <c:v>42562.0</c:v>
                </c:pt>
                <c:pt idx="22">
                  <c:v>42563.0</c:v>
                </c:pt>
                <c:pt idx="23">
                  <c:v>42564.0</c:v>
                </c:pt>
                <c:pt idx="24">
                  <c:v>42565.0</c:v>
                </c:pt>
                <c:pt idx="25">
                  <c:v>42566.0</c:v>
                </c:pt>
              </c:numCache>
            </c:numRef>
          </c:cat>
          <c:val>
            <c:numRef>
              <c:f>[Workbook1.xlsx]Sheet1!$E$10:$AD$10</c:f>
              <c:numCache>
                <c:formatCode>General</c:formatCode>
                <c:ptCount val="26"/>
                <c:pt idx="0">
                  <c:v>0.13</c:v>
                </c:pt>
                <c:pt idx="1">
                  <c:v>0.21</c:v>
                </c:pt>
                <c:pt idx="2">
                  <c:v>0.17</c:v>
                </c:pt>
                <c:pt idx="3">
                  <c:v>0.31</c:v>
                </c:pt>
                <c:pt idx="4" formatCode="0.00">
                  <c:v>0.25</c:v>
                </c:pt>
                <c:pt idx="5" formatCode="0.00">
                  <c:v>0.21</c:v>
                </c:pt>
                <c:pt idx="6" formatCode="0.00">
                  <c:v>0.3</c:v>
                </c:pt>
                <c:pt idx="7" formatCode="0.00">
                  <c:v>0.25</c:v>
                </c:pt>
                <c:pt idx="8" formatCode="0.00">
                  <c:v>0.2</c:v>
                </c:pt>
                <c:pt idx="9" formatCode="0.00">
                  <c:v>0.15</c:v>
                </c:pt>
                <c:pt idx="10" formatCode="0.00">
                  <c:v>0.12</c:v>
                </c:pt>
                <c:pt idx="11" formatCode="0.00">
                  <c:v>0.13</c:v>
                </c:pt>
                <c:pt idx="12" formatCode="0.00">
                  <c:v>0.16</c:v>
                </c:pt>
                <c:pt idx="13" formatCode="0.00">
                  <c:v>0.21</c:v>
                </c:pt>
                <c:pt idx="14" formatCode="0.00">
                  <c:v>0.25</c:v>
                </c:pt>
                <c:pt idx="15" formatCode="0.00">
                  <c:v>0.29</c:v>
                </c:pt>
                <c:pt idx="16" formatCode="0.00">
                  <c:v>0.36</c:v>
                </c:pt>
                <c:pt idx="17" formatCode="0.00">
                  <c:v>0.54</c:v>
                </c:pt>
                <c:pt idx="18" formatCode="0.00">
                  <c:v>0.62</c:v>
                </c:pt>
                <c:pt idx="19" formatCode="0.00">
                  <c:v>0.7</c:v>
                </c:pt>
                <c:pt idx="20" formatCode="0.00">
                  <c:v>0.75</c:v>
                </c:pt>
                <c:pt idx="21" formatCode="0.00">
                  <c:v>0.63</c:v>
                </c:pt>
                <c:pt idx="22" formatCode="0.00">
                  <c:v>0.5</c:v>
                </c:pt>
                <c:pt idx="23" formatCode="0.00">
                  <c:v>0.41</c:v>
                </c:pt>
                <c:pt idx="24" formatCode="0.00">
                  <c:v>0.35</c:v>
                </c:pt>
                <c:pt idx="25" formatCode="0.00">
                  <c:v>0.39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[Workbook1.xlsx]Sheet1!$D$11</c:f>
              <c:strCache>
                <c:ptCount val="1"/>
                <c:pt idx="0">
                  <c:v>Actual Trends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[Workbook1.xlsx]Sheet1!$E$9:$AD$9</c:f>
              <c:numCache>
                <c:formatCode>dd\/mm</c:formatCode>
                <c:ptCount val="26"/>
                <c:pt idx="0">
                  <c:v>42541.0</c:v>
                </c:pt>
                <c:pt idx="1">
                  <c:v>42542.0</c:v>
                </c:pt>
                <c:pt idx="2">
                  <c:v>42543.0</c:v>
                </c:pt>
                <c:pt idx="3">
                  <c:v>42544.0</c:v>
                </c:pt>
                <c:pt idx="4">
                  <c:v>42545.0</c:v>
                </c:pt>
                <c:pt idx="5">
                  <c:v>42546.0</c:v>
                </c:pt>
                <c:pt idx="6">
                  <c:v>42547.0</c:v>
                </c:pt>
                <c:pt idx="7">
                  <c:v>42548.0</c:v>
                </c:pt>
                <c:pt idx="8">
                  <c:v>42549.0</c:v>
                </c:pt>
                <c:pt idx="9">
                  <c:v>42550.0</c:v>
                </c:pt>
                <c:pt idx="10">
                  <c:v>42551.0</c:v>
                </c:pt>
                <c:pt idx="11">
                  <c:v>42552.0</c:v>
                </c:pt>
                <c:pt idx="12">
                  <c:v>42553.0</c:v>
                </c:pt>
                <c:pt idx="13">
                  <c:v>42554.0</c:v>
                </c:pt>
                <c:pt idx="14">
                  <c:v>42555.0</c:v>
                </c:pt>
                <c:pt idx="15">
                  <c:v>42556.0</c:v>
                </c:pt>
                <c:pt idx="16">
                  <c:v>42557.0</c:v>
                </c:pt>
                <c:pt idx="17">
                  <c:v>42558.0</c:v>
                </c:pt>
                <c:pt idx="18">
                  <c:v>42559.0</c:v>
                </c:pt>
                <c:pt idx="19">
                  <c:v>42560.0</c:v>
                </c:pt>
                <c:pt idx="20">
                  <c:v>42561.0</c:v>
                </c:pt>
                <c:pt idx="21">
                  <c:v>42562.0</c:v>
                </c:pt>
                <c:pt idx="22">
                  <c:v>42563.0</c:v>
                </c:pt>
                <c:pt idx="23">
                  <c:v>42564.0</c:v>
                </c:pt>
                <c:pt idx="24">
                  <c:v>42565.0</c:v>
                </c:pt>
                <c:pt idx="25">
                  <c:v>42566.0</c:v>
                </c:pt>
              </c:numCache>
            </c:numRef>
          </c:cat>
          <c:val>
            <c:numRef>
              <c:f>[Workbook1.xlsx]Sheet1!$E$11:$AD$11</c:f>
              <c:numCache>
                <c:formatCode>General</c:formatCode>
                <c:ptCount val="26"/>
                <c:pt idx="0">
                  <c:v>0.2</c:v>
                </c:pt>
                <c:pt idx="1">
                  <c:v>0.24</c:v>
                </c:pt>
                <c:pt idx="2">
                  <c:v>0.15</c:v>
                </c:pt>
                <c:pt idx="3">
                  <c:v>0.26</c:v>
                </c:pt>
                <c:pt idx="4">
                  <c:v>0.24</c:v>
                </c:pt>
                <c:pt idx="5">
                  <c:v>0.23</c:v>
                </c:pt>
                <c:pt idx="6">
                  <c:v>0.32</c:v>
                </c:pt>
                <c:pt idx="7">
                  <c:v>0.27</c:v>
                </c:pt>
                <c:pt idx="8">
                  <c:v>0.23</c:v>
                </c:pt>
                <c:pt idx="9">
                  <c:v>0.17</c:v>
                </c:pt>
                <c:pt idx="10">
                  <c:v>0.15</c:v>
                </c:pt>
                <c:pt idx="11">
                  <c:v>0.16</c:v>
                </c:pt>
                <c:pt idx="12">
                  <c:v>0.18</c:v>
                </c:pt>
                <c:pt idx="13">
                  <c:v>0.25</c:v>
                </c:pt>
                <c:pt idx="14">
                  <c:v>0.28</c:v>
                </c:pt>
                <c:pt idx="15">
                  <c:v>0.34</c:v>
                </c:pt>
                <c:pt idx="16">
                  <c:v>0.39</c:v>
                </c:pt>
                <c:pt idx="17">
                  <c:v>0.6</c:v>
                </c:pt>
                <c:pt idx="18">
                  <c:v>0.74</c:v>
                </c:pt>
                <c:pt idx="19">
                  <c:v>0.63</c:v>
                </c:pt>
                <c:pt idx="20">
                  <c:v>0.57</c:v>
                </c:pt>
                <c:pt idx="21">
                  <c:v>0.51</c:v>
                </c:pt>
                <c:pt idx="22">
                  <c:v>0.43</c:v>
                </c:pt>
                <c:pt idx="23">
                  <c:v>0.37</c:v>
                </c:pt>
                <c:pt idx="24">
                  <c:v>0.31</c:v>
                </c:pt>
                <c:pt idx="25">
                  <c:v>0.35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7969120"/>
        <c:axId val="753740656"/>
      </c:lineChart>
      <c:dateAx>
        <c:axId val="1137969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Date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dd\/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3740656"/>
        <c:crosses val="autoZero"/>
        <c:auto val="1"/>
        <c:lblOffset val="100"/>
        <c:baseTimeUnit val="days"/>
      </c:dateAx>
      <c:valAx>
        <c:axId val="753740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Normalized Attention Score</a:t>
                </a:r>
              </a:p>
            </c:rich>
          </c:tx>
          <c:layout>
            <c:manualLayout>
              <c:xMode val="edge"/>
              <c:yMode val="edge"/>
              <c:x val="0.0132450331125828"/>
              <c:y val="0.183359944590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7969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8465279868185"/>
          <c:y val="0.0144670457859434"/>
          <c:w val="0.207932318319365"/>
          <c:h val="0.1290514727325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196763484035"/>
          <c:y val="0.0744907407407407"/>
          <c:w val="0.861105664772036"/>
          <c:h val="0.691673957421989"/>
        </c:manualLayout>
      </c:layout>
      <c:lineChart>
        <c:grouping val="standard"/>
        <c:varyColors val="0"/>
        <c:ser>
          <c:idx val="0"/>
          <c:order val="0"/>
          <c:tx>
            <c:strRef>
              <c:f>[Workbook1.xlsx]Sheet1!$D$10</c:f>
              <c:strCache>
                <c:ptCount val="1"/>
                <c:pt idx="0">
                  <c:v>Predicted Trends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[Workbook1.xlsx]Sheet1!$E$9:$AD$9</c:f>
              <c:numCache>
                <c:formatCode>dd\/mm</c:formatCode>
                <c:ptCount val="26"/>
                <c:pt idx="0">
                  <c:v>42541.0</c:v>
                </c:pt>
                <c:pt idx="1">
                  <c:v>42542.0</c:v>
                </c:pt>
                <c:pt idx="2">
                  <c:v>42543.0</c:v>
                </c:pt>
                <c:pt idx="3">
                  <c:v>42544.0</c:v>
                </c:pt>
                <c:pt idx="4">
                  <c:v>42545.0</c:v>
                </c:pt>
                <c:pt idx="5">
                  <c:v>42546.0</c:v>
                </c:pt>
                <c:pt idx="6">
                  <c:v>42547.0</c:v>
                </c:pt>
                <c:pt idx="7">
                  <c:v>42548.0</c:v>
                </c:pt>
                <c:pt idx="8">
                  <c:v>42549.0</c:v>
                </c:pt>
                <c:pt idx="9">
                  <c:v>42550.0</c:v>
                </c:pt>
                <c:pt idx="10">
                  <c:v>42551.0</c:v>
                </c:pt>
                <c:pt idx="11">
                  <c:v>42552.0</c:v>
                </c:pt>
                <c:pt idx="12">
                  <c:v>42553.0</c:v>
                </c:pt>
                <c:pt idx="13">
                  <c:v>42554.0</c:v>
                </c:pt>
                <c:pt idx="14">
                  <c:v>42555.0</c:v>
                </c:pt>
                <c:pt idx="15">
                  <c:v>42556.0</c:v>
                </c:pt>
                <c:pt idx="16">
                  <c:v>42557.0</c:v>
                </c:pt>
                <c:pt idx="17">
                  <c:v>42558.0</c:v>
                </c:pt>
                <c:pt idx="18">
                  <c:v>42559.0</c:v>
                </c:pt>
                <c:pt idx="19">
                  <c:v>42560.0</c:v>
                </c:pt>
                <c:pt idx="20">
                  <c:v>42561.0</c:v>
                </c:pt>
                <c:pt idx="21">
                  <c:v>42562.0</c:v>
                </c:pt>
                <c:pt idx="22">
                  <c:v>42563.0</c:v>
                </c:pt>
                <c:pt idx="23">
                  <c:v>42564.0</c:v>
                </c:pt>
                <c:pt idx="24">
                  <c:v>42565.0</c:v>
                </c:pt>
                <c:pt idx="25">
                  <c:v>42566.0</c:v>
                </c:pt>
              </c:numCache>
            </c:numRef>
          </c:cat>
          <c:val>
            <c:numRef>
              <c:f>[Workbook1.xlsx]Sheet1!$E$10:$AD$10</c:f>
              <c:numCache>
                <c:formatCode>General</c:formatCode>
                <c:ptCount val="26"/>
                <c:pt idx="0">
                  <c:v>0.13</c:v>
                </c:pt>
                <c:pt idx="1">
                  <c:v>0.21</c:v>
                </c:pt>
                <c:pt idx="2">
                  <c:v>0.17</c:v>
                </c:pt>
                <c:pt idx="3">
                  <c:v>0.31</c:v>
                </c:pt>
                <c:pt idx="4" formatCode="0.00">
                  <c:v>0.25</c:v>
                </c:pt>
                <c:pt idx="5" formatCode="0.00">
                  <c:v>0.21</c:v>
                </c:pt>
                <c:pt idx="6" formatCode="0.00">
                  <c:v>0.3</c:v>
                </c:pt>
                <c:pt idx="7" formatCode="0.00">
                  <c:v>0.25</c:v>
                </c:pt>
                <c:pt idx="8" formatCode="0.00">
                  <c:v>0.2</c:v>
                </c:pt>
                <c:pt idx="9" formatCode="0.00">
                  <c:v>0.15</c:v>
                </c:pt>
                <c:pt idx="10" formatCode="0.00">
                  <c:v>0.12</c:v>
                </c:pt>
                <c:pt idx="11" formatCode="0.00">
                  <c:v>0.13</c:v>
                </c:pt>
                <c:pt idx="12" formatCode="0.00">
                  <c:v>0.16</c:v>
                </c:pt>
                <c:pt idx="13" formatCode="0.00">
                  <c:v>0.21</c:v>
                </c:pt>
                <c:pt idx="14" formatCode="0.00">
                  <c:v>0.25</c:v>
                </c:pt>
                <c:pt idx="15" formatCode="0.00">
                  <c:v>0.29</c:v>
                </c:pt>
                <c:pt idx="16" formatCode="0.00">
                  <c:v>0.36</c:v>
                </c:pt>
                <c:pt idx="17" formatCode="0.00">
                  <c:v>0.54</c:v>
                </c:pt>
                <c:pt idx="18" formatCode="0.00">
                  <c:v>0.62</c:v>
                </c:pt>
                <c:pt idx="19" formatCode="0.00">
                  <c:v>0.7</c:v>
                </c:pt>
                <c:pt idx="20" formatCode="0.00">
                  <c:v>0.75</c:v>
                </c:pt>
                <c:pt idx="21" formatCode="0.00">
                  <c:v>0.63</c:v>
                </c:pt>
                <c:pt idx="22" formatCode="0.00">
                  <c:v>0.5</c:v>
                </c:pt>
                <c:pt idx="23" formatCode="0.00">
                  <c:v>0.41</c:v>
                </c:pt>
                <c:pt idx="24" formatCode="0.00">
                  <c:v>0.35</c:v>
                </c:pt>
                <c:pt idx="25" formatCode="0.00">
                  <c:v>0.39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[Workbook1.xlsx]Sheet1!$D$11</c:f>
              <c:strCache>
                <c:ptCount val="1"/>
                <c:pt idx="0">
                  <c:v>Actual Trends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[Workbook1.xlsx]Sheet1!$E$9:$AD$9</c:f>
              <c:numCache>
                <c:formatCode>dd\/mm</c:formatCode>
                <c:ptCount val="26"/>
                <c:pt idx="0">
                  <c:v>42541.0</c:v>
                </c:pt>
                <c:pt idx="1">
                  <c:v>42542.0</c:v>
                </c:pt>
                <c:pt idx="2">
                  <c:v>42543.0</c:v>
                </c:pt>
                <c:pt idx="3">
                  <c:v>42544.0</c:v>
                </c:pt>
                <c:pt idx="4">
                  <c:v>42545.0</c:v>
                </c:pt>
                <c:pt idx="5">
                  <c:v>42546.0</c:v>
                </c:pt>
                <c:pt idx="6">
                  <c:v>42547.0</c:v>
                </c:pt>
                <c:pt idx="7">
                  <c:v>42548.0</c:v>
                </c:pt>
                <c:pt idx="8">
                  <c:v>42549.0</c:v>
                </c:pt>
                <c:pt idx="9">
                  <c:v>42550.0</c:v>
                </c:pt>
                <c:pt idx="10">
                  <c:v>42551.0</c:v>
                </c:pt>
                <c:pt idx="11">
                  <c:v>42552.0</c:v>
                </c:pt>
                <c:pt idx="12">
                  <c:v>42553.0</c:v>
                </c:pt>
                <c:pt idx="13">
                  <c:v>42554.0</c:v>
                </c:pt>
                <c:pt idx="14">
                  <c:v>42555.0</c:v>
                </c:pt>
                <c:pt idx="15">
                  <c:v>42556.0</c:v>
                </c:pt>
                <c:pt idx="16">
                  <c:v>42557.0</c:v>
                </c:pt>
                <c:pt idx="17">
                  <c:v>42558.0</c:v>
                </c:pt>
                <c:pt idx="18">
                  <c:v>42559.0</c:v>
                </c:pt>
                <c:pt idx="19">
                  <c:v>42560.0</c:v>
                </c:pt>
                <c:pt idx="20">
                  <c:v>42561.0</c:v>
                </c:pt>
                <c:pt idx="21">
                  <c:v>42562.0</c:v>
                </c:pt>
                <c:pt idx="22">
                  <c:v>42563.0</c:v>
                </c:pt>
                <c:pt idx="23">
                  <c:v>42564.0</c:v>
                </c:pt>
                <c:pt idx="24">
                  <c:v>42565.0</c:v>
                </c:pt>
                <c:pt idx="25">
                  <c:v>42566.0</c:v>
                </c:pt>
              </c:numCache>
            </c:numRef>
          </c:cat>
          <c:val>
            <c:numRef>
              <c:f>[Workbook1.xlsx]Sheet1!$E$11:$AD$11</c:f>
              <c:numCache>
                <c:formatCode>General</c:formatCode>
                <c:ptCount val="26"/>
                <c:pt idx="0">
                  <c:v>0.2</c:v>
                </c:pt>
                <c:pt idx="1">
                  <c:v>0.24</c:v>
                </c:pt>
                <c:pt idx="2">
                  <c:v>0.15</c:v>
                </c:pt>
                <c:pt idx="3">
                  <c:v>0.26</c:v>
                </c:pt>
                <c:pt idx="4">
                  <c:v>0.24</c:v>
                </c:pt>
                <c:pt idx="5">
                  <c:v>0.23</c:v>
                </c:pt>
                <c:pt idx="6">
                  <c:v>0.32</c:v>
                </c:pt>
                <c:pt idx="7">
                  <c:v>0.27</c:v>
                </c:pt>
                <c:pt idx="8">
                  <c:v>0.23</c:v>
                </c:pt>
                <c:pt idx="9">
                  <c:v>0.17</c:v>
                </c:pt>
                <c:pt idx="10">
                  <c:v>0.15</c:v>
                </c:pt>
                <c:pt idx="11">
                  <c:v>0.16</c:v>
                </c:pt>
                <c:pt idx="12">
                  <c:v>0.18</c:v>
                </c:pt>
                <c:pt idx="13">
                  <c:v>0.25</c:v>
                </c:pt>
                <c:pt idx="14">
                  <c:v>0.28</c:v>
                </c:pt>
                <c:pt idx="15">
                  <c:v>0.34</c:v>
                </c:pt>
                <c:pt idx="16">
                  <c:v>0.39</c:v>
                </c:pt>
                <c:pt idx="17">
                  <c:v>0.6</c:v>
                </c:pt>
                <c:pt idx="18">
                  <c:v>0.74</c:v>
                </c:pt>
                <c:pt idx="19">
                  <c:v>0.63</c:v>
                </c:pt>
                <c:pt idx="20">
                  <c:v>0.57</c:v>
                </c:pt>
                <c:pt idx="21">
                  <c:v>0.51</c:v>
                </c:pt>
                <c:pt idx="22">
                  <c:v>0.43</c:v>
                </c:pt>
                <c:pt idx="23">
                  <c:v>0.37</c:v>
                </c:pt>
                <c:pt idx="24">
                  <c:v>0.31</c:v>
                </c:pt>
                <c:pt idx="25">
                  <c:v>0.35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6864608"/>
        <c:axId val="1156867312"/>
      </c:lineChart>
      <c:dateAx>
        <c:axId val="11568646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Date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dd\/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6867312"/>
        <c:crosses val="autoZero"/>
        <c:auto val="1"/>
        <c:lblOffset val="100"/>
        <c:baseTimeUnit val="days"/>
      </c:dateAx>
      <c:valAx>
        <c:axId val="115686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Normalized Attention Score</a:t>
                </a:r>
              </a:p>
            </c:rich>
          </c:tx>
          <c:layout>
            <c:manualLayout>
              <c:xMode val="edge"/>
              <c:yMode val="edge"/>
              <c:x val="0.0132450331125828"/>
              <c:y val="0.183359944590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6864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8465279868185"/>
          <c:y val="0.0144670457859434"/>
          <c:w val="0.207932318319365"/>
          <c:h val="0.1290514727325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BCF20B8-F279-7648-8C2B-84466D356DC4}" type="datetimeFigureOut">
              <a:rPr lang="en-US" altLang="zh-CN"/>
              <a:pPr>
                <a:defRPr/>
              </a:pPr>
              <a:t>8/21/17</a:t>
            </a:fld>
            <a:endParaRPr lang="en-US" altLang="zh-CN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82D6C52-5A38-0F46-88B6-683966A6E4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724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351D2BF-CA4F-BE46-B354-910F10E4694D}" type="datetimeFigureOut">
              <a:rPr lang="en-US" altLang="zh-CN"/>
              <a:pPr>
                <a:defRPr/>
              </a:pPr>
              <a:t>8/21/17</a:t>
            </a:fld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1E00E91-C5F1-F340-8AB5-C9083EB5C5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6521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1292993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1969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1662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4335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4681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4239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6372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123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5870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38591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0780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36860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771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63738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917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56490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733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60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054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6955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8561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161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0600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28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E00E91-C5F1-F340-8AB5-C9083EB5C561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30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51938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570913" y="6510338"/>
            <a:ext cx="4206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fld id="{D51BE3D6-576D-4C43-9CC9-E4D6245DB23B}" type="slidenum">
              <a:rPr lang="nb-NO" altLang="nn-NO" sz="1000" b="1" smtClean="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endParaRPr lang="nb-NO" altLang="nn-NO" sz="1000" b="1" smtClean="0">
              <a:solidFill>
                <a:schemeClr val="bg1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1143000" y="6553200"/>
            <a:ext cx="77152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1200" b="1" smtClean="0">
                <a:solidFill>
                  <a:srgbClr val="FFFFFF"/>
                </a:solidFill>
                <a:ea typeface="宋体" panose="02010600030101010101" pitchFamily="2" charset="-122"/>
              </a:rPr>
              <a:t>Department of Computer and Information Science, IME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nb-NO"/>
              <a:t>Klikk for å redigere tittelstil i malen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952915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3863" y="304800"/>
            <a:ext cx="8439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3863" y="1524000"/>
            <a:ext cx="84391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/>
              <a:t>Click to edit Master text styles</a:t>
            </a:r>
          </a:p>
          <a:p>
            <a:pPr lvl="1"/>
            <a:r>
              <a:rPr lang="nb-NO" altLang="nn-NO"/>
              <a:t>Second level</a:t>
            </a:r>
          </a:p>
          <a:p>
            <a:pPr lvl="2"/>
            <a:r>
              <a:rPr lang="nb-NO" altLang="nn-NO"/>
              <a:t>Third level</a:t>
            </a:r>
          </a:p>
          <a:p>
            <a:pPr lvl="3"/>
            <a:r>
              <a:rPr lang="nb-NO" altLang="nn-NO"/>
              <a:t>Fourth level</a:t>
            </a:r>
          </a:p>
          <a:p>
            <a:pPr lvl="4"/>
            <a:r>
              <a:rPr lang="nb-NO" altLang="nn-NO"/>
              <a:t>Fifth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 b="1" i="1">
          <a:solidFill>
            <a:srgbClr val="FFFFFF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 b="1" i="1">
          <a:solidFill>
            <a:srgbClr val="FFFFFF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 b="1" i="1">
          <a:solidFill>
            <a:srgbClr val="FFFFFF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 b="1" i="1">
          <a:solidFill>
            <a:srgbClr val="FFFFFF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 b="1" i="1">
          <a:solidFill>
            <a:srgbClr val="FFFFFF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Trebuchet M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Trebuchet M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Trebuchet M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3366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6" Type="http://schemas.openxmlformats.org/officeDocument/2006/relationships/image" Target="../media/image8.tiff"/><Relationship Id="rId7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olk.ntnu.no/ozlemo/one_week.tar.gz" TargetMode="External"/><Relationship Id="rId4" Type="http://schemas.openxmlformats.org/officeDocument/2006/relationships/hyperlink" Target="https://research.idi.ntnu.no/SmartMedia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09600"/>
            <a:ext cx="8686800" cy="2438400"/>
          </a:xfrm>
        </p:spPr>
        <p:txBody>
          <a:bodyPr/>
          <a:lstStyle/>
          <a:p>
            <a:pPr algn="ctr"/>
            <a:r>
              <a:rPr lang="en-US" altLang="zh-CN" sz="32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</a:t>
            </a:r>
            <a:r>
              <a:rPr lang="en-US" altLang="zh-CN" sz="3200" i="0" dirty="0" err="1" smtClean="0">
                <a:solidFill>
                  <a:schemeClr val="tx1"/>
                </a:solidFill>
                <a:latin typeface="Arial" charset="0"/>
                <a:ea typeface="宋体" charset="0"/>
              </a:rPr>
              <a:t>Adressa</a:t>
            </a:r>
            <a:r>
              <a:rPr lang="en-US" altLang="zh-CN" sz="32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 Dataset </a:t>
            </a:r>
            <a:br>
              <a:rPr lang="en-US" altLang="zh-CN" sz="32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</a:br>
            <a:r>
              <a:rPr lang="en-US" altLang="zh-CN" sz="32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for News Recommendation</a:t>
            </a:r>
            <a:endParaRPr lang="en-US" altLang="zh-CN" sz="3200" b="0" i="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866775" y="3581400"/>
            <a:ext cx="7162800" cy="45720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Jon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Atle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Gulla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, Lemei Zhang, Peng Liu</a:t>
            </a:r>
            <a:r>
              <a:rPr lang="en-US" altLang="zh-CN" b="1" dirty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Özlem</a:t>
            </a:r>
            <a:r>
              <a:rPr lang="en-US" altLang="zh-CN" b="1" dirty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Özgöbek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Xiaomeng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 Su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altLang="zh-CN" b="1" dirty="0" smtClean="0">
              <a:solidFill>
                <a:schemeClr val="tx1"/>
              </a:solidFill>
              <a:latin typeface="Arial" charset="0"/>
              <a:ea typeface="宋体" charset="0"/>
              <a:cs typeface="Arial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 {jag,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lemei.zhang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peng.liu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ozlem.ozgobek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xiaomeng.su</a:t>
            </a:r>
            <a:r>
              <a:rPr lang="en-US" altLang="zh-CN" b="1" dirty="0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}@</a:t>
            </a:r>
            <a:r>
              <a:rPr lang="en-US" altLang="zh-CN" b="1" dirty="0" err="1" smtClean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idi.ntnu.no</a:t>
            </a:r>
            <a:endParaRPr lang="en-US" altLang="zh-CN" b="1" dirty="0">
              <a:solidFill>
                <a:schemeClr val="tx1"/>
              </a:solidFill>
              <a:latin typeface="Arial" charset="0"/>
              <a:ea typeface="宋体" charset="0"/>
              <a:cs typeface="Arial" charset="0"/>
            </a:endParaRP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altLang="zh-CN" b="1" dirty="0"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rPr>
              <a:t>Web Intelligence and Semantics 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</a:t>
            </a:r>
            <a:r>
              <a:rPr lang="en-US" altLang="zh-CN" sz="3000" i="0" dirty="0" err="1" smtClean="0">
                <a:solidFill>
                  <a:schemeClr val="tx1"/>
                </a:solidFill>
                <a:latin typeface="Arial" charset="0"/>
                <a:ea typeface="宋体" charset="0"/>
              </a:rPr>
              <a:t>RecTech</a:t>
            </a:r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 Project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838200"/>
            <a:ext cx="75438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err="1" smtClean="0"/>
              <a:t>Adressa</a:t>
            </a:r>
            <a:r>
              <a:rPr lang="en-US" sz="2000" dirty="0" smtClean="0"/>
              <a:t> dataset is part of the </a:t>
            </a:r>
            <a:r>
              <a:rPr lang="en-US" sz="2000" dirty="0" err="1" smtClean="0"/>
              <a:t>RecTech</a:t>
            </a:r>
            <a:r>
              <a:rPr lang="en-US" sz="2000" dirty="0" smtClean="0"/>
              <a:t> project on </a:t>
            </a:r>
            <a:r>
              <a:rPr lang="en-US" sz="2000" dirty="0"/>
              <a:t>r</a:t>
            </a:r>
            <a:r>
              <a:rPr lang="en-US" sz="2000" dirty="0" smtClean="0"/>
              <a:t>ecommendation strategies (from 2016)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dirty="0" smtClean="0"/>
              <a:t>Project owner and partner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dirty="0" smtClean="0"/>
              <a:t>Objective: develop the next generation recommender systems for online news recommendation.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514600"/>
            <a:ext cx="2266950" cy="477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2438400"/>
            <a:ext cx="2530966" cy="106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7325" y="1845298"/>
            <a:ext cx="1816100" cy="1816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5859" y="3214604"/>
            <a:ext cx="2210291" cy="7936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2590800"/>
            <a:ext cx="1933926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04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838200"/>
            <a:ext cx="75438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Collected from </a:t>
            </a:r>
            <a:r>
              <a:rPr lang="en-US" sz="2000" dirty="0" err="1" smtClean="0"/>
              <a:t>Cxense</a:t>
            </a:r>
            <a:r>
              <a:rPr lang="en-US" sz="2000" dirty="0" smtClean="0"/>
              <a:t> platform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Users: subscribers and non-subscribers: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2000" dirty="0" smtClean="0"/>
              <a:t>Subscribers can access articles behind the pay wall, and their sessions can be followed consistently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2000" dirty="0" smtClean="0"/>
              <a:t>Non-subscribers : </a:t>
            </a:r>
          </a:p>
          <a:p>
            <a:pPr marL="1371600" lvl="2" indent="-457200">
              <a:lnSpc>
                <a:spcPct val="125000"/>
              </a:lnSpc>
              <a:buFont typeface="+mj-lt"/>
              <a:buAutoNum type="alphaLcPeriod"/>
            </a:pPr>
            <a:r>
              <a:rPr lang="en-US" sz="2000" dirty="0" smtClean="0"/>
              <a:t>The articles behind the pay wall are not available, and there is no reading or clicking session for them</a:t>
            </a:r>
          </a:p>
          <a:p>
            <a:pPr marL="1371600" lvl="2" indent="-457200">
              <a:lnSpc>
                <a:spcPct val="125000"/>
              </a:lnSpc>
              <a:buFont typeface="+mj-lt"/>
              <a:buAutoNum type="alphaLcPeriod"/>
            </a:pPr>
            <a:r>
              <a:rPr lang="en-US" sz="2000" dirty="0"/>
              <a:t>A</a:t>
            </a:r>
            <a:r>
              <a:rPr lang="en-US" sz="2000" dirty="0" smtClean="0"/>
              <a:t> new user ID will be allocated to them whenever they start a new session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Article views: 2,717,915</a:t>
            </a:r>
          </a:p>
          <a:p>
            <a:pPr lvl="1">
              <a:lnSpc>
                <a:spcPct val="125000"/>
              </a:lnSpc>
            </a:pPr>
            <a:r>
              <a:rPr lang="en-US" sz="2000" dirty="0" smtClean="0"/>
              <a:t>Density: 0.19%</a:t>
            </a:r>
          </a:p>
          <a:p>
            <a:pPr lvl="1">
              <a:lnSpc>
                <a:spcPct val="125000"/>
              </a:lnSpc>
            </a:pPr>
            <a:r>
              <a:rPr lang="en-US" sz="2000" dirty="0" smtClean="0"/>
              <a:t>Density per day varies from 0.21% to 0.11%</a:t>
            </a:r>
          </a:p>
        </p:txBody>
      </p:sp>
    </p:spTree>
    <p:extLst>
      <p:ext uri="{BB962C8B-B14F-4D97-AF65-F5344CB8AC3E}">
        <p14:creationId xmlns:p14="http://schemas.microsoft.com/office/powerpoint/2010/main" val="1328535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Structure of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838200"/>
            <a:ext cx="75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dirty="0" smtClean="0"/>
              <a:t>Raw data is saved in three separate folders and contains a wide range of attributes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Compact dataset consists 2 parts:</a:t>
            </a:r>
          </a:p>
          <a:p>
            <a:pPr marL="914400" lvl="1" indent="-457200">
              <a:lnSpc>
                <a:spcPct val="125000"/>
              </a:lnSpc>
              <a:buFont typeface="Wingdings" charset="2"/>
              <a:buChar char="v"/>
            </a:pPr>
            <a:r>
              <a:rPr lang="en-US" sz="2000" dirty="0" smtClean="0"/>
              <a:t>A table of reading events</a:t>
            </a:r>
          </a:p>
          <a:p>
            <a:pPr marL="914400" lvl="1" indent="-457200">
              <a:lnSpc>
                <a:spcPct val="125000"/>
              </a:lnSpc>
              <a:buFont typeface="Wingdings" charset="2"/>
              <a:buChar char="v"/>
            </a:pPr>
            <a:r>
              <a:rPr lang="en-US" sz="2000" dirty="0" smtClean="0"/>
              <a:t>Additional data about the article, e.g. keywords, Named Entities.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3576996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Structure of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1219200"/>
          <a:ext cx="7315200" cy="4863502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591323"/>
                <a:gridCol w="2799324"/>
                <a:gridCol w="2924553"/>
              </a:tblGrid>
              <a:tr h="12800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Attribute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Description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Example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eventID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Id of reading event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1082287123 (integer)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Time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time of the event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1487572383 (Unix time)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40428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sessionStart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Indicates if the event is the first event in the session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False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40428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sessionStop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Indicates if the event is the last event in the session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False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activeTime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active time spent on a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23 (seconds)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canonicalURL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URL of the visited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“http://adressa.no”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referrerURL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URL of the referrer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“www.facebook.com”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documentId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Internal ID of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“9757814edc2d346dfcf6f54e349f404c4e9775cf”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Title of the article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“Test av 19 grovbrød”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Category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News category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“sport”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wordCount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Number of words on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545 (words)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publishTime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Date of publication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“2017-02-20T09:45:47.000Z”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userID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cross-site user identifier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“cx:i8i85z793m9j4yy0:cv8ghy3v45j8”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City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City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“Verdal”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Region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“Nord-Trøndelag”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Country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Country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“no”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Operating system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“Windows”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deviceType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type of device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“Desktop”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971800" y="7620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dirty="0" smtClean="0">
                <a:latin typeface="Linux Libertine" charset="0"/>
                <a:ea typeface="Calibri" charset="0"/>
              </a:rPr>
              <a:t>Table 2. </a:t>
            </a:r>
            <a:r>
              <a:rPr lang="en-US" sz="1600" b="1" dirty="0">
                <a:latin typeface="Linux Libertine" charset="0"/>
                <a:ea typeface="Calibri" charset="0"/>
              </a:rPr>
              <a:t>Fields of the </a:t>
            </a:r>
            <a:r>
              <a:rPr lang="en-US" sz="1600" b="1" dirty="0" err="1">
                <a:latin typeface="Linux Libertine" charset="0"/>
                <a:ea typeface="Calibri" charset="0"/>
              </a:rPr>
              <a:t>Adressa</a:t>
            </a:r>
            <a:r>
              <a:rPr lang="en-US" sz="1600" b="1" dirty="0">
                <a:latin typeface="Linux Libertine" charset="0"/>
                <a:ea typeface="Calibri" charset="0"/>
              </a:rPr>
              <a:t> compact dataset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 rot="16200000">
            <a:off x="-296912" y="2598688"/>
            <a:ext cx="2057400" cy="1279624"/>
          </a:xfrm>
          <a:prstGeom prst="wedgeRoundRectCallout">
            <a:avLst>
              <a:gd name="adj1" fmla="val 24979"/>
              <a:gd name="adj2" fmla="val 63416"/>
              <a:gd name="adj3" fmla="val 16667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0" tIns="0" rIns="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The time spent reading the particular article;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Could be used as implicit signal of interest of users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766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Structure of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1219200"/>
          <a:ext cx="7315200" cy="4863502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591323"/>
                <a:gridCol w="2799324"/>
                <a:gridCol w="2924553"/>
              </a:tblGrid>
              <a:tr h="12800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Attribute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Description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Example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eventID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Id of reading event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1082287123 (integer)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Time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time of the event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1487572383 (Unix time)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40428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sessionStart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Indicates if the event is the first event in the session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False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40428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sessionStop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Indicates if the event is the last event in the session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False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activeTime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active time spent on a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23 (seconds)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canonicalURL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URL of the visited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“http://adressa.no”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referrerURL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URL of the referrer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“www.facebook.com”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documentId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Internal ID of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“9757814edc2d346dfcf6f54e349f404c4e9775cf”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Title of the article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“Test av 19 grovbrød”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Category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News category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“sport”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wordCount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Number of words on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545 (words)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publishTime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Date of publication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“2017-02-20T09:45:47.000Z”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userID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cross-site user identifier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“cx:i8i85z793m9j4yy0:cv8ghy3v45j8”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City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City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“Verdal”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Region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“Nord-Trøndelag”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Country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Country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“no”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Operating system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“Windows”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deviceType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type of device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“Desktop”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971800" y="7620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dirty="0" smtClean="0">
                <a:latin typeface="Linux Libertine" charset="0"/>
                <a:ea typeface="Calibri" charset="0"/>
              </a:rPr>
              <a:t>Table 2. </a:t>
            </a:r>
            <a:r>
              <a:rPr lang="en-US" sz="1600" b="1" dirty="0">
                <a:latin typeface="Linux Libertine" charset="0"/>
                <a:ea typeface="Calibri" charset="0"/>
              </a:rPr>
              <a:t>Fields of the </a:t>
            </a:r>
            <a:r>
              <a:rPr lang="en-US" sz="1600" b="1" dirty="0" err="1">
                <a:latin typeface="Linux Libertine" charset="0"/>
                <a:ea typeface="Calibri" charset="0"/>
              </a:rPr>
              <a:t>Adressa</a:t>
            </a:r>
            <a:r>
              <a:rPr lang="en-US" sz="1600" b="1" dirty="0">
                <a:latin typeface="Linux Libertine" charset="0"/>
                <a:ea typeface="Calibri" charset="0"/>
              </a:rPr>
              <a:t> compact dataset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 rot="16200000">
            <a:off x="220712" y="2461991"/>
            <a:ext cx="990600" cy="1279624"/>
          </a:xfrm>
          <a:prstGeom prst="wedgeRoundRectCallout">
            <a:avLst>
              <a:gd name="adj1" fmla="val -13067"/>
              <a:gd name="adj2" fmla="val 67997"/>
              <a:gd name="adj3" fmla="val 16667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0" tIns="0" rIns="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smtClean="0"/>
              <a:t>Identify the web page that the user came from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670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Structure of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1219200"/>
          <a:ext cx="7315200" cy="4863502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591323"/>
                <a:gridCol w="2799324"/>
                <a:gridCol w="2924553"/>
              </a:tblGrid>
              <a:tr h="12800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Attribute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Description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Example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eventID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Id of reading event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1082287123 (integer)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Time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time of the event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1487572383 (Unix time)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40428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sessionStart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Indicates if the event is the first event in the session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False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40428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sessionStop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Indicates if the event is the last event in the session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False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activeTime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active time spent on a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23 (seconds)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canonicalURL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URL of the visited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“http://adressa.no”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referrerURL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URL of the referrer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“www.facebook.com”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documentId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Internal ID of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“9757814edc2d346dfcf6f54e349f404c4e9775cf”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Title of the article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“Test av 19 grovbrød”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Category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News category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“sport”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wordCount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Number of words on page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545 (words)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publishTime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Date of publication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“2017-02-20T09:45:47.000Z”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userID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cross-site user identifier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“cx:i8i85z793m9j4yy0:cv8ghy3v45j8”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City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City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“Verdal”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Region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“Nord-Trøndelag”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661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Country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Country inferred from user’s IP address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“no”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Operating system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“Windows”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12800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deviceType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The type of device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“Desktop”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971800" y="7620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dirty="0" smtClean="0">
                <a:latin typeface="Linux Libertine" charset="0"/>
                <a:ea typeface="Calibri" charset="0"/>
              </a:rPr>
              <a:t>Table 2. </a:t>
            </a:r>
            <a:r>
              <a:rPr lang="en-US" sz="1600" b="1" dirty="0">
                <a:latin typeface="Linux Libertine" charset="0"/>
                <a:ea typeface="Calibri" charset="0"/>
              </a:rPr>
              <a:t>Fields of the </a:t>
            </a:r>
            <a:r>
              <a:rPr lang="en-US" sz="1600" b="1" dirty="0" err="1">
                <a:latin typeface="Linux Libertine" charset="0"/>
                <a:ea typeface="Calibri" charset="0"/>
              </a:rPr>
              <a:t>Adressa</a:t>
            </a:r>
            <a:r>
              <a:rPr lang="en-US" sz="1600" b="1" dirty="0">
                <a:latin typeface="Linux Libertine" charset="0"/>
                <a:ea typeface="Calibri" charset="0"/>
              </a:rPr>
              <a:t> compact dataset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 rot="16200000">
            <a:off x="220712" y="4427488"/>
            <a:ext cx="990600" cy="1279624"/>
          </a:xfrm>
          <a:prstGeom prst="wedgeRoundRectCallout">
            <a:avLst>
              <a:gd name="adj1" fmla="val -13067"/>
              <a:gd name="adj2" fmla="val 67997"/>
              <a:gd name="adj3" fmla="val 16667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0" tIns="0" rIns="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Identify where the user accessed the news article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4455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Structure of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76338" y="990600"/>
            <a:ext cx="6934200" cy="2362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2000" dirty="0" smtClean="0"/>
              <a:t>Other attributes on news content: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i="1" dirty="0" smtClean="0"/>
              <a:t>Author</a:t>
            </a:r>
            <a:r>
              <a:rPr lang="en-US" sz="2000" dirty="0" smtClean="0"/>
              <a:t>: the author of the news articles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i="1" dirty="0" smtClean="0"/>
              <a:t>Keywords</a:t>
            </a:r>
            <a:r>
              <a:rPr lang="en-US" sz="2000" dirty="0" smtClean="0"/>
              <a:t>: keywords or tags annotated with the article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i="1" dirty="0" smtClean="0"/>
              <a:t>Named Entities</a:t>
            </a:r>
            <a:r>
              <a:rPr lang="en-US" sz="2000" dirty="0" smtClean="0"/>
              <a:t>: entities and prominent terms from news article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000" i="1" dirty="0" smtClean="0"/>
              <a:t>Body</a:t>
            </a:r>
            <a:r>
              <a:rPr lang="en-US" sz="2000" dirty="0" smtClean="0"/>
              <a:t>: the entire test of the news articles in Norwegian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02579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The Structure of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2" y="838200"/>
            <a:ext cx="4157515" cy="28586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842" y="3696808"/>
            <a:ext cx="4878694" cy="265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43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147368"/>
              </p:ext>
            </p:extLst>
          </p:nvPr>
        </p:nvGraphicFramePr>
        <p:xfrm>
          <a:off x="152400" y="566446"/>
          <a:ext cx="6172200" cy="5758154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2176377"/>
                <a:gridCol w="1296291"/>
                <a:gridCol w="1275674"/>
                <a:gridCol w="1423858"/>
              </a:tblGrid>
              <a:tr h="4186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Category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No. of articles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% of articles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Average no. of entities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“Nyheter” (news)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397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43.0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5.86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2060"/>
                          </a:solidFill>
                          <a:effectLst/>
                        </a:rPr>
                        <a:t>“100sport” (100sport)</a:t>
                      </a:r>
                      <a:endParaRPr lang="en-GB" sz="1100" dirty="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136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14.7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7.53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“Kultur” (culture)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91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9.9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11.0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“Pluss” (paid content)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60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2060"/>
                          </a:solidFill>
                          <a:effectLst/>
                        </a:rPr>
                        <a:t>6.5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2060"/>
                          </a:solidFill>
                          <a:effectLst/>
                        </a:rPr>
                        <a:t>9.59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2060"/>
                          </a:solidFill>
                          <a:effectLst/>
                        </a:rPr>
                        <a:t>“Meni</a:t>
                      </a: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nger” (opinions)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56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6.1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8.84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“Forbruker” (consumer)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41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4.4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5.92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“Familie og oppvekst” (family)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24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2.6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8.05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“Bolig” (housing)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2.5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6.3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“Bil” (car)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8.63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“Sport” (sport)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5.88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“Reise” (travel)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11.94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“Været” (weather)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1.2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7.11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“Digital” (digital)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0.9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10.38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“Folk” (people)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0.7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10.83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“Live studio”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0.4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1.67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“Student”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0.2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3.0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“Video”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0.2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“Tjenester” (services)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“Kamera” (camera)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9.0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“Nyttig” (useful)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14.0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“Jobb” (job)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3.0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“Tema” (theme)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4.0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“Migration catalog”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2.0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“Incoming”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1.0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75583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2060"/>
                          </a:solidFill>
                          <a:effectLst/>
                        </a:rPr>
                        <a:t>Average per category</a:t>
                      </a:r>
                      <a:endParaRPr lang="en-GB" sz="110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2060"/>
                          </a:solidFill>
                          <a:effectLst/>
                        </a:rPr>
                        <a:t>38.5</a:t>
                      </a:r>
                      <a:endParaRPr lang="en-GB" sz="1100" dirty="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2060"/>
                          </a:solidFill>
                          <a:effectLst/>
                        </a:rPr>
                        <a:t>4.2</a:t>
                      </a:r>
                      <a:endParaRPr lang="en-GB" sz="1100" dirty="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2060"/>
                          </a:solidFill>
                          <a:effectLst/>
                        </a:rPr>
                        <a:t>6.6</a:t>
                      </a:r>
                      <a:endParaRPr lang="en-GB" sz="1100" dirty="0">
                        <a:solidFill>
                          <a:srgbClr val="002060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6200" y="0"/>
            <a:ext cx="6172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Linux Libertine" charset="0"/>
                <a:ea typeface="Calibri" charset="0"/>
                <a:cs typeface="Times New Roman" charset="0"/>
              </a:rPr>
              <a:t>Table 3. </a:t>
            </a:r>
            <a:r>
              <a:rPr lang="en-US" sz="1600" dirty="0">
                <a:latin typeface="Linux Libertine" charset="0"/>
                <a:ea typeface="Calibri" charset="0"/>
                <a:cs typeface="Times New Roman" charset="0"/>
              </a:rPr>
              <a:t>Number of articles per news category and average number of entities per article per category</a:t>
            </a:r>
            <a:r>
              <a:rPr lang="en-GB" sz="1600" dirty="0"/>
              <a:t> 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143000"/>
            <a:ext cx="2667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Normal news articles take up about 43% of the articles in dataset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Sports and culture articles have more entities then normal news, but a little less than travel articles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“</a:t>
            </a:r>
            <a:r>
              <a:rPr lang="en-US" sz="1600" dirty="0" err="1" smtClean="0"/>
              <a:t>Pluss</a:t>
            </a:r>
            <a:r>
              <a:rPr lang="en-US" sz="1600" dirty="0" smtClean="0"/>
              <a:t>” represents the articles are behind the pay wall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98909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3352800"/>
            <a:ext cx="411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Figure </a:t>
            </a:r>
            <a:r>
              <a:rPr lang="en-US" sz="1400" dirty="0"/>
              <a:t>2</a:t>
            </a:r>
            <a:r>
              <a:rPr lang="en-US" sz="1400" dirty="0" smtClean="0"/>
              <a:t>. </a:t>
            </a:r>
            <a:r>
              <a:rPr lang="en-US" sz="1400" dirty="0"/>
              <a:t>Number of article views per article</a:t>
            </a:r>
            <a:endParaRPr lang="en-GB" sz="1400" dirty="0"/>
          </a:p>
        </p:txBody>
      </p:sp>
      <p:pic>
        <p:nvPicPr>
          <p:cNvPr id="6" name="Picture 5" descr="C:\Users\Jon Atle Gulla\Documents\NTNU\Papers\2017\INRA\Background info\plot articleview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5029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62000" y="3810000"/>
            <a:ext cx="76962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Some articles are very popular, but a very large share of the articles have been viewed only a handful times.</a:t>
            </a:r>
          </a:p>
          <a:p>
            <a:pPr marL="285750" indent="-285750">
              <a:buFont typeface="Arial" charset="0"/>
              <a:buChar char="•"/>
            </a:pPr>
            <a:endParaRPr lang="en-US" sz="11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Only 392 articles (32.34%) are viewed more than one time, and no more than 22 articles (18.15%) are viewed more than 100 times.</a:t>
            </a:r>
          </a:p>
          <a:p>
            <a:pPr marL="285750" indent="-285750">
              <a:buFont typeface="Arial" charset="0"/>
              <a:buChar char="•"/>
            </a:pPr>
            <a:endParaRPr lang="en-US" sz="11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The two most popular articles are viewed 3,929 and 2,436 times within 7 days, and they all come from “news” category.</a:t>
            </a:r>
          </a:p>
          <a:p>
            <a:pPr marL="285750" indent="-285750">
              <a:buFont typeface="Arial" charset="0"/>
              <a:buChar char="•"/>
            </a:pPr>
            <a:endParaRPr lang="en-US" sz="11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Unbalance problem: reading times per article, the number </a:t>
            </a:r>
          </a:p>
          <a:p>
            <a:pPr lvl="1"/>
            <a:r>
              <a:rPr lang="en-US" sz="1600" dirty="0" smtClean="0"/>
              <a:t>of articles per category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93704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BACKGROUND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1430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i="1" dirty="0" smtClean="0">
                <a:latin typeface="Kokonor" charset="0"/>
                <a:ea typeface="Kokonor" charset="0"/>
                <a:cs typeface="Kokonor" charset="0"/>
              </a:rPr>
              <a:t>Readers prefer online news rather than traditional paper-based newspapers, and many news companies have started </a:t>
            </a:r>
            <a:r>
              <a:rPr lang="en-US" i="1" smtClean="0">
                <a:latin typeface="Kokonor" charset="0"/>
                <a:ea typeface="Kokonor" charset="0"/>
                <a:cs typeface="Kokonor" charset="0"/>
              </a:rPr>
              <a:t>personalized services</a:t>
            </a:r>
            <a:endParaRPr lang="en-US" i="1" dirty="0" smtClean="0">
              <a:latin typeface="Kokonor" charset="0"/>
              <a:ea typeface="Kokonor" charset="0"/>
              <a:cs typeface="Kokonor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0" y="2667000"/>
            <a:ext cx="3759200" cy="2819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337" y="3657600"/>
            <a:ext cx="3924443" cy="299238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Analyzing 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1219200"/>
            <a:ext cx="6934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i="1" dirty="0" smtClean="0"/>
              <a:t>Subscriber and non-subscriber</a:t>
            </a:r>
            <a:r>
              <a:rPr lang="en-US" dirty="0" smtClean="0"/>
              <a:t>: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Can be differentiated through </a:t>
            </a:r>
            <a:r>
              <a:rPr lang="en-US" sz="1800" i="1" dirty="0" err="1" smtClean="0"/>
              <a:t>CanonicalURL</a:t>
            </a:r>
            <a:endParaRPr lang="en-US" sz="1800" i="1" dirty="0" smtClean="0"/>
          </a:p>
          <a:p>
            <a:pPr lvl="1">
              <a:lnSpc>
                <a:spcPct val="125000"/>
              </a:lnSpc>
            </a:pPr>
            <a:r>
              <a:rPr lang="en-US" sz="1800" i="1" dirty="0" smtClean="0"/>
              <a:t>Example 1 (non-subscribers or subscribers): </a:t>
            </a:r>
            <a:r>
              <a:rPr lang="en-US" sz="1800" dirty="0"/>
              <a:t>http://</a:t>
            </a:r>
            <a:r>
              <a:rPr lang="en-US" sz="1800" dirty="0" err="1"/>
              <a:t>www.adressa.no</a:t>
            </a:r>
            <a:r>
              <a:rPr lang="en-US" sz="1800" dirty="0"/>
              <a:t>/</a:t>
            </a:r>
            <a:r>
              <a:rPr lang="en-US" sz="1800" dirty="0" err="1"/>
              <a:t>meninger</a:t>
            </a:r>
            <a:r>
              <a:rPr lang="en-US" sz="1800" dirty="0"/>
              <a:t>/</a:t>
            </a:r>
            <a:r>
              <a:rPr lang="en-US" sz="1800" dirty="0" err="1"/>
              <a:t>kronikker</a:t>
            </a:r>
            <a:r>
              <a:rPr lang="en-US" sz="1800" dirty="0"/>
              <a:t>/2017/02/06/</a:t>
            </a:r>
            <a:r>
              <a:rPr lang="en-US" sz="1800" dirty="0" err="1"/>
              <a:t>Nav</a:t>
            </a:r>
            <a:r>
              <a:rPr lang="en-US" sz="1800" dirty="0"/>
              <a:t>-</a:t>
            </a:r>
            <a:r>
              <a:rPr lang="en-US" sz="1800" dirty="0" err="1"/>
              <a:t>og</a:t>
            </a:r>
            <a:r>
              <a:rPr lang="en-US" sz="1800" dirty="0"/>
              <a:t>-</a:t>
            </a:r>
            <a:r>
              <a:rPr lang="en-US" sz="1800" dirty="0" err="1"/>
              <a:t>velferdsordningene</a:t>
            </a:r>
            <a:r>
              <a:rPr lang="en-US" sz="1800" dirty="0"/>
              <a:t>-</a:t>
            </a:r>
            <a:r>
              <a:rPr lang="en-US" sz="1800" dirty="0" err="1"/>
              <a:t>er</a:t>
            </a:r>
            <a:r>
              <a:rPr lang="en-US" sz="1800" dirty="0"/>
              <a:t>-</a:t>
            </a:r>
            <a:r>
              <a:rPr lang="en-US" sz="1800" dirty="0" err="1"/>
              <a:t>livsviktige</a:t>
            </a:r>
            <a:r>
              <a:rPr lang="en-US" sz="1800" dirty="0"/>
              <a:t>.-</a:t>
            </a:r>
            <a:r>
              <a:rPr lang="en-US" sz="1800" dirty="0" err="1"/>
              <a:t>Systemet</a:t>
            </a:r>
            <a:r>
              <a:rPr lang="en-US" sz="1800" dirty="0"/>
              <a:t>-</a:t>
            </a:r>
            <a:r>
              <a:rPr lang="en-US" sz="1800" dirty="0" err="1"/>
              <a:t>har</a:t>
            </a:r>
            <a:r>
              <a:rPr lang="en-US" sz="1800" dirty="0"/>
              <a:t>-bare-%c3%a9n-stor-feil-14174815.ece</a:t>
            </a:r>
            <a:r>
              <a:rPr lang="en-US" sz="1800" i="1" dirty="0" smtClean="0"/>
              <a:t> </a:t>
            </a:r>
          </a:p>
          <a:p>
            <a:pPr lvl="1">
              <a:lnSpc>
                <a:spcPct val="125000"/>
              </a:lnSpc>
            </a:pPr>
            <a:r>
              <a:rPr lang="en-US" sz="1800" i="1" dirty="0" smtClean="0"/>
              <a:t>Example 2 (subscribers): </a:t>
            </a:r>
            <a:r>
              <a:rPr lang="en-US" sz="1800" dirty="0"/>
              <a:t>http://</a:t>
            </a:r>
            <a:r>
              <a:rPr lang="en-US" sz="1800" dirty="0" err="1"/>
              <a:t>www.adressa.no</a:t>
            </a:r>
            <a:r>
              <a:rPr lang="en-US" sz="1800" dirty="0"/>
              <a:t>/</a:t>
            </a:r>
            <a:r>
              <a:rPr lang="en-US" sz="1800" dirty="0" err="1">
                <a:solidFill>
                  <a:srgbClr val="FF0000"/>
                </a:solidFill>
              </a:rPr>
              <a:t>pluss</a:t>
            </a:r>
            <a:r>
              <a:rPr lang="en-US" sz="1800" dirty="0"/>
              <a:t>/</a:t>
            </a:r>
            <a:r>
              <a:rPr lang="en-US" sz="1800" dirty="0" err="1"/>
              <a:t>magasin</a:t>
            </a:r>
            <a:r>
              <a:rPr lang="en-US" sz="1800" dirty="0"/>
              <a:t>/2017/02/06/Fjellseter-1907-og-2017-14156717.ece</a:t>
            </a:r>
            <a:r>
              <a:rPr lang="en-GB" sz="1800" dirty="0"/>
              <a:t> </a:t>
            </a:r>
            <a:endParaRPr lang="en-US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2044608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Analyzing 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1219200"/>
            <a:ext cx="693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i="1" dirty="0" smtClean="0"/>
              <a:t>Location</a:t>
            </a:r>
            <a:r>
              <a:rPr lang="en-US" dirty="0" smtClean="0"/>
              <a:t>: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Geographical location attributes identify the location of the users according to their IP address;</a:t>
            </a:r>
            <a:endParaRPr lang="en-US" sz="1800" i="1" dirty="0"/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Some entities in articles may indicate the location where the news stories happened.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3200" y="334387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City</a:t>
            </a:r>
            <a:r>
              <a:rPr lang="en-US" sz="1800" dirty="0"/>
              <a:t>: 	</a:t>
            </a:r>
            <a:r>
              <a:rPr lang="en-US" sz="1800" dirty="0" smtClean="0"/>
              <a:t>  “</a:t>
            </a:r>
            <a:r>
              <a:rPr lang="en-US" sz="1800" dirty="0" err="1"/>
              <a:t>bjugn</a:t>
            </a:r>
            <a:r>
              <a:rPr lang="en-US" sz="1800" dirty="0"/>
              <a:t>”</a:t>
            </a:r>
            <a:br>
              <a:rPr lang="en-US" sz="1800" dirty="0"/>
            </a:br>
            <a:r>
              <a:rPr lang="en-US" sz="1800" i="1" dirty="0" smtClean="0"/>
              <a:t>Region</a:t>
            </a:r>
            <a:r>
              <a:rPr lang="en-US" sz="1800" dirty="0"/>
              <a:t>: 	</a:t>
            </a:r>
            <a:r>
              <a:rPr lang="en-US" sz="1800" dirty="0" smtClean="0"/>
              <a:t>  “</a:t>
            </a:r>
            <a:r>
              <a:rPr lang="en-US" sz="1800" dirty="0" err="1"/>
              <a:t>sor-trondelag</a:t>
            </a:r>
            <a:r>
              <a:rPr lang="en-US" sz="1800" dirty="0"/>
              <a:t>”</a:t>
            </a:r>
            <a:endParaRPr lang="en-GB" sz="1800" dirty="0"/>
          </a:p>
          <a:p>
            <a:r>
              <a:rPr lang="en-US" sz="1800" i="1" dirty="0" smtClean="0"/>
              <a:t>Country</a:t>
            </a:r>
            <a:r>
              <a:rPr lang="en-US" sz="1800" dirty="0"/>
              <a:t>: </a:t>
            </a:r>
            <a:r>
              <a:rPr lang="en-US" sz="1800" dirty="0" smtClean="0"/>
              <a:t>  “</a:t>
            </a:r>
            <a:r>
              <a:rPr lang="en-US" sz="1800" dirty="0"/>
              <a:t>no</a:t>
            </a:r>
            <a:r>
              <a:rPr lang="en-US" sz="1800" dirty="0" smtClean="0"/>
              <a:t>”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94390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Analyzing 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143000"/>
            <a:ext cx="6934200" cy="305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i="1" dirty="0" smtClean="0"/>
              <a:t>Time</a:t>
            </a:r>
            <a:r>
              <a:rPr lang="en-US" dirty="0" smtClean="0"/>
              <a:t>: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The life span of news articles is much shorter than that of books, movies and other items on online shopping sites;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endParaRPr lang="en-US" sz="1100" i="1" dirty="0"/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Most conventional news stories last only 1-2 days;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endParaRPr lang="en-US" sz="1100" dirty="0" smtClean="0"/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The age of an article is computed by comparing its publication time (</a:t>
            </a:r>
            <a:r>
              <a:rPr lang="en-US" sz="1800" i="1" dirty="0" err="1" smtClean="0"/>
              <a:t>publishTime</a:t>
            </a:r>
            <a:r>
              <a:rPr lang="en-US" sz="1800" dirty="0" smtClean="0"/>
              <a:t>) with the time the user was reading the article (</a:t>
            </a:r>
            <a:r>
              <a:rPr lang="en-US" sz="1800" i="1" dirty="0" smtClean="0"/>
              <a:t>Time</a:t>
            </a:r>
            <a:r>
              <a:rPr lang="en-US" sz="1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6447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Analyzing 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990600"/>
            <a:ext cx="69342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i="1" dirty="0" smtClean="0"/>
              <a:t>Identify a session</a:t>
            </a:r>
            <a:r>
              <a:rPr lang="en-US" dirty="0" smtClean="0"/>
              <a:t>: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dirty="0" smtClean="0"/>
              <a:t>No explicit information to identify a session, but we can use the attributes </a:t>
            </a:r>
            <a:r>
              <a:rPr lang="en-US" sz="1800" dirty="0" err="1" smtClean="0"/>
              <a:t>userID</a:t>
            </a:r>
            <a:r>
              <a:rPr lang="en-US" sz="1800" dirty="0" smtClean="0"/>
              <a:t>, Time, </a:t>
            </a:r>
            <a:r>
              <a:rPr lang="en-US" sz="1800" dirty="0" err="1" smtClean="0"/>
              <a:t>sessionStart</a:t>
            </a:r>
            <a:r>
              <a:rPr lang="en-US" sz="1800" dirty="0" smtClean="0"/>
              <a:t>, and </a:t>
            </a:r>
            <a:r>
              <a:rPr lang="en-US" sz="1800" dirty="0" err="1" smtClean="0"/>
              <a:t>sessionStop</a:t>
            </a:r>
            <a:r>
              <a:rPr lang="en-US" sz="1800" dirty="0" smtClean="0"/>
              <a:t> to combine events together into a session  </a:t>
            </a:r>
            <a:endParaRPr lang="en-US" sz="1800" i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743200"/>
            <a:ext cx="2667000" cy="308399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295400" y="598794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dirty="0">
                <a:latin typeface="Linux Libertine" charset="0"/>
                <a:ea typeface="Calibri" charset="0"/>
              </a:rPr>
              <a:t>Figure </a:t>
            </a:r>
            <a:r>
              <a:rPr lang="en-US" sz="1600" dirty="0" smtClean="0">
                <a:latin typeface="Linux Libertine" charset="0"/>
                <a:ea typeface="Calibri" charset="0"/>
              </a:rPr>
              <a:t>3. </a:t>
            </a:r>
            <a:r>
              <a:rPr lang="en-US" sz="1600" dirty="0">
                <a:latin typeface="Linux Libertine" charset="0"/>
                <a:ea typeface="Calibri" charset="0"/>
              </a:rPr>
              <a:t>Constructing a session form reading events</a:t>
            </a:r>
            <a:endParaRPr lang="en-GB" sz="1600" dirty="0">
              <a:effectLst/>
              <a:latin typeface="Linux Libertine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104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>
                <a:solidFill>
                  <a:schemeClr val="tx1"/>
                </a:solidFill>
                <a:latin typeface="Arial" charset="0"/>
                <a:ea typeface="宋体" charset="0"/>
              </a:rPr>
              <a:t>Analyzing 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143000"/>
            <a:ext cx="6934200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i="1" dirty="0" smtClean="0"/>
              <a:t>Implicit information</a:t>
            </a:r>
            <a:r>
              <a:rPr lang="en-US" dirty="0" smtClean="0"/>
              <a:t>:</a:t>
            </a:r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i="1" dirty="0" smtClean="0"/>
              <a:t>Click counts</a:t>
            </a:r>
            <a:r>
              <a:rPr lang="en-US" sz="1800" dirty="0" smtClean="0"/>
              <a:t>: each event represents a clicking action of the user, and to some extent, reading an article may be interpreted as an interest in the article topic;</a:t>
            </a:r>
            <a:endParaRPr lang="en-US" sz="1800" i="1" dirty="0"/>
          </a:p>
          <a:p>
            <a:pPr marL="800100" lvl="1" indent="-342900">
              <a:lnSpc>
                <a:spcPct val="125000"/>
              </a:lnSpc>
              <a:buFont typeface="Wingdings" charset="2"/>
              <a:buChar char="v"/>
            </a:pPr>
            <a:r>
              <a:rPr lang="en-US" sz="1800" i="1" dirty="0" smtClean="0"/>
              <a:t>Reading time</a:t>
            </a:r>
            <a:r>
              <a:rPr lang="en-US" sz="1800" dirty="0" smtClean="0"/>
              <a:t>: the </a:t>
            </a:r>
            <a:r>
              <a:rPr lang="en-US" sz="1800" dirty="0" err="1" smtClean="0"/>
              <a:t>activeTime</a:t>
            </a:r>
            <a:r>
              <a:rPr lang="en-US" sz="1800" dirty="0" smtClean="0"/>
              <a:t> attribute records the time the user spent on a specific news article</a:t>
            </a:r>
          </a:p>
        </p:txBody>
      </p:sp>
    </p:spTree>
    <p:extLst>
      <p:ext uri="{BB962C8B-B14F-4D97-AF65-F5344CB8AC3E}">
        <p14:creationId xmlns:p14="http://schemas.microsoft.com/office/powerpoint/2010/main" val="848262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>
                <a:solidFill>
                  <a:schemeClr val="tx1"/>
                </a:solidFill>
                <a:latin typeface="Arial" charset="0"/>
                <a:ea typeface="宋体" charset="0"/>
              </a:rPr>
              <a:t>Accessing the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066800"/>
            <a:ext cx="6934200" cy="542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300" dirty="0" smtClean="0"/>
              <a:t>The dataset (without the body of news articles) can be download </a:t>
            </a:r>
            <a:r>
              <a:rPr lang="en-US" sz="2300" dirty="0">
                <a:hlinkClick r:id="rId3"/>
              </a:rPr>
              <a:t>http://</a:t>
            </a:r>
            <a:r>
              <a:rPr lang="en-US" sz="2300" dirty="0" smtClean="0">
                <a:hlinkClick r:id="rId3"/>
              </a:rPr>
              <a:t>folk.ntnu.no/ozlemo/one_week.tar.gz</a:t>
            </a:r>
            <a:r>
              <a:rPr lang="en-US" sz="2300" dirty="0" smtClean="0"/>
              <a:t>--- </a:t>
            </a:r>
            <a:r>
              <a:rPr lang="en-US" sz="2300" dirty="0" err="1" smtClean="0"/>
              <a:t>one_week</a:t>
            </a:r>
            <a:r>
              <a:rPr lang="en-US" sz="2300" dirty="0" smtClean="0"/>
              <a:t> dataset;</a:t>
            </a:r>
            <a:endParaRPr lang="en-US" sz="23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300" dirty="0" smtClean="0"/>
              <a:t>Additional article content data (including the body) can be available on request;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sz="2300" dirty="0" smtClean="0"/>
              <a:t>We are in the process of preparing the </a:t>
            </a:r>
            <a:r>
              <a:rPr lang="en-US" sz="2300" dirty="0" err="1" smtClean="0"/>
              <a:t>Adressa</a:t>
            </a:r>
            <a:r>
              <a:rPr lang="en-US" sz="2300" dirty="0" smtClean="0"/>
              <a:t> </a:t>
            </a:r>
            <a:r>
              <a:rPr lang="en-US" sz="2300" dirty="0" smtClean="0"/>
              <a:t>3 month </a:t>
            </a:r>
            <a:r>
              <a:rPr lang="en-US" sz="2300" dirty="0" smtClean="0"/>
              <a:t>dataset and it will be published very soon</a:t>
            </a:r>
            <a:r>
              <a:rPr lang="en-US" sz="2300" dirty="0" smtClean="0"/>
              <a:t>.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 altLang="zh-CN" sz="2300" dirty="0" err="1" smtClean="0"/>
              <a:t>SmartMedia</a:t>
            </a:r>
            <a:r>
              <a:rPr lang="en-US" altLang="zh-CN" sz="2300" dirty="0"/>
              <a:t> webpage: </a:t>
            </a:r>
            <a:r>
              <a:rPr lang="en-US" altLang="zh-CN" sz="2300" dirty="0">
                <a:hlinkClick r:id="rId4"/>
              </a:rPr>
              <a:t>https</a:t>
            </a:r>
            <a:r>
              <a:rPr lang="en-US" altLang="zh-CN" sz="2300" dirty="0" smtClean="0">
                <a:hlinkClick r:id="rId4"/>
              </a:rPr>
              <a:t>://research.idi.ntnu.no/SmartMedia/</a:t>
            </a:r>
            <a:endParaRPr lang="en-US" altLang="zh-CN" sz="23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altLang="zh-CN" sz="2300" dirty="0" smtClean="0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9011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82" name="Rectangle 6"/>
          <p:cNvSpPr>
            <a:spLocks noChangeArrowheads="1"/>
          </p:cNvSpPr>
          <p:nvPr/>
        </p:nvSpPr>
        <p:spPr bwMode="auto">
          <a:xfrm>
            <a:off x="381000" y="2667000"/>
            <a:ext cx="8439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Trebuchet MS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Trebuchet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Trebuchet MS" charset="0"/>
              </a:defRPr>
            </a:lvl3pPr>
            <a:lvl4pPr marL="15621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Trebuchet MS" charset="0"/>
              </a:defRPr>
            </a:lvl4pPr>
            <a:lvl5pPr marL="19812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Trebuchet MS" charset="0"/>
              </a:defRPr>
            </a:lvl5pPr>
            <a:lvl6pPr marL="24384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Trebuchet MS" charset="0"/>
              </a:defRPr>
            </a:lvl6pPr>
            <a:lvl7pPr marL="2895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Trebuchet MS" charset="0"/>
              </a:defRPr>
            </a:lvl7pPr>
            <a:lvl8pPr marL="3352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Trebuchet MS" charset="0"/>
              </a:defRPr>
            </a:lvl8pPr>
            <a:lvl9pPr marL="3810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Trebuchet MS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3600" b="1" i="1" dirty="0">
                <a:solidFill>
                  <a:srgbClr val="0070C0"/>
                </a:solidFill>
                <a:latin typeface="Arial" charset="0"/>
                <a:ea typeface="宋体" charset="0"/>
                <a:cs typeface="Arial" charset="0"/>
              </a:rPr>
              <a:t>Thank </a:t>
            </a:r>
            <a:r>
              <a:rPr lang="en-US" altLang="zh-CN" sz="3600" b="1" i="1" dirty="0" smtClean="0">
                <a:solidFill>
                  <a:srgbClr val="0070C0"/>
                </a:solidFill>
                <a:latin typeface="Arial" charset="0"/>
                <a:ea typeface="宋体" charset="0"/>
                <a:cs typeface="Arial" charset="0"/>
              </a:rPr>
              <a:t>you!</a:t>
            </a:r>
            <a:endParaRPr lang="en-US" altLang="zh-CN" sz="3600" b="1" i="1" dirty="0">
              <a:solidFill>
                <a:srgbClr val="0070C0"/>
              </a:solidFill>
              <a:latin typeface="Arial" charset="0"/>
              <a:ea typeface="宋体" charset="0"/>
              <a:cs typeface="Arial" charset="0"/>
            </a:endParaRP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546100" y="10623550"/>
            <a:ext cx="6667500" cy="2336800"/>
            <a:chOff x="7869021" y="9785583"/>
            <a:chExt cx="6667500" cy="2336800"/>
          </a:xfrm>
        </p:grpSpPr>
        <p:graphicFrame>
          <p:nvGraphicFramePr>
            <p:cNvPr id="4" name="Chart 3"/>
            <p:cNvGraphicFramePr/>
            <p:nvPr/>
          </p:nvGraphicFramePr>
          <p:xfrm>
            <a:off x="7869021" y="9785583"/>
            <a:ext cx="6667500" cy="2336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0718584" y="9830033"/>
              <a:ext cx="1119187" cy="129857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b="1" dirty="0"/>
                <a:t>Emerging</a:t>
              </a:r>
              <a:r>
                <a:rPr lang="zh-CN" altLang="en-US" b="1" dirty="0"/>
                <a:t> </a:t>
              </a:r>
              <a:r>
                <a:rPr lang="en-US" altLang="zh-CN" b="1" dirty="0"/>
                <a:t>Topic:</a:t>
              </a:r>
            </a:p>
            <a:p>
              <a:pPr algn="ctr">
                <a:defRPr/>
              </a:pPr>
              <a:r>
                <a:rPr lang="en-US" dirty="0"/>
                <a:t>Dallas</a:t>
              </a:r>
            </a:p>
            <a:p>
              <a:pPr algn="ctr">
                <a:defRPr/>
              </a:pPr>
              <a:r>
                <a:rPr lang="en-US" dirty="0"/>
                <a:t>police</a:t>
              </a:r>
            </a:p>
            <a:p>
              <a:pPr algn="ctr">
                <a:defRPr/>
              </a:pPr>
              <a:r>
                <a:rPr lang="en-US" dirty="0"/>
                <a:t>attack</a:t>
              </a:r>
            </a:p>
            <a:p>
              <a:pPr algn="ctr">
                <a:defRPr/>
              </a:pPr>
              <a:r>
                <a:rPr lang="en-US" dirty="0"/>
                <a:t>terror</a:t>
              </a:r>
            </a:p>
            <a:p>
              <a:pPr algn="ctr">
                <a:defRPr/>
              </a:pPr>
              <a:r>
                <a:rPr lang="en-US" dirty="0"/>
                <a:t>shooting</a:t>
              </a:r>
            </a:p>
            <a:p>
              <a:pPr algn="ctr">
                <a:defRPr/>
              </a:pPr>
              <a:r>
                <a:rPr lang="en-US" dirty="0"/>
                <a:t>ambush</a:t>
              </a:r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698500" y="10775950"/>
            <a:ext cx="6667500" cy="2336800"/>
            <a:chOff x="7869021" y="9785583"/>
            <a:chExt cx="6667500" cy="2336800"/>
          </a:xfrm>
        </p:grpSpPr>
        <p:graphicFrame>
          <p:nvGraphicFramePr>
            <p:cNvPr id="7" name="Chart 6"/>
            <p:cNvGraphicFramePr/>
            <p:nvPr/>
          </p:nvGraphicFramePr>
          <p:xfrm>
            <a:off x="7869021" y="9785583"/>
            <a:ext cx="6667500" cy="2336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10718584" y="9830033"/>
              <a:ext cx="1119187" cy="129857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b="1" dirty="0"/>
                <a:t>Emerging</a:t>
              </a:r>
              <a:r>
                <a:rPr lang="zh-CN" altLang="en-US" b="1" dirty="0"/>
                <a:t> </a:t>
              </a:r>
              <a:r>
                <a:rPr lang="en-US" altLang="zh-CN" b="1" dirty="0"/>
                <a:t>Topic:</a:t>
              </a:r>
            </a:p>
            <a:p>
              <a:pPr algn="ctr">
                <a:defRPr/>
              </a:pPr>
              <a:r>
                <a:rPr lang="en-US" dirty="0"/>
                <a:t>Dallas</a:t>
              </a:r>
            </a:p>
            <a:p>
              <a:pPr algn="ctr">
                <a:defRPr/>
              </a:pPr>
              <a:r>
                <a:rPr lang="en-US" dirty="0"/>
                <a:t>police</a:t>
              </a:r>
            </a:p>
            <a:p>
              <a:pPr algn="ctr">
                <a:defRPr/>
              </a:pPr>
              <a:r>
                <a:rPr lang="en-US" dirty="0"/>
                <a:t>attack</a:t>
              </a:r>
            </a:p>
            <a:p>
              <a:pPr algn="ctr">
                <a:defRPr/>
              </a:pPr>
              <a:r>
                <a:rPr lang="en-US" dirty="0"/>
                <a:t>terror</a:t>
              </a:r>
            </a:p>
            <a:p>
              <a:pPr algn="ctr">
                <a:defRPr/>
              </a:pPr>
              <a:r>
                <a:rPr lang="en-US" dirty="0"/>
                <a:t>shooting</a:t>
              </a:r>
            </a:p>
            <a:p>
              <a:pPr algn="ctr">
                <a:defRPr/>
              </a:pPr>
              <a:r>
                <a:rPr lang="en-US" dirty="0"/>
                <a:t>ambush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784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i="1" dirty="0" smtClean="0">
                <a:latin typeface="Kokonor" charset="0"/>
                <a:ea typeface="Kokonor" charset="0"/>
                <a:cs typeface="Kokonor" charset="0"/>
              </a:rPr>
              <a:t>News Recommendations are more complex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v"/>
            </a:pPr>
            <a:r>
              <a:rPr lang="en-US" sz="1800" i="1" dirty="0" smtClean="0">
                <a:latin typeface="Abadi MT Condensed Light" charset="0"/>
                <a:ea typeface="Abadi MT Condensed Light" charset="0"/>
                <a:cs typeface="Abadi MT Condensed Light" charset="0"/>
              </a:rPr>
              <a:t>Unstructured data</a:t>
            </a:r>
          </a:p>
          <a:p>
            <a:pPr lvl="2">
              <a:lnSpc>
                <a:spcPct val="150000"/>
              </a:lnSpc>
            </a:pPr>
            <a:r>
              <a:rPr lang="en-US" sz="1600" dirty="0">
                <a:ea typeface="Arial" charset="0"/>
                <a:cs typeface="Arial" charset="0"/>
              </a:rPr>
              <a:t>Incomplete, inconsistent, overlapping in content and hard to </a:t>
            </a:r>
            <a:r>
              <a:rPr lang="en-US" sz="1600" dirty="0" smtClean="0">
                <a:ea typeface="Arial" charset="0"/>
                <a:cs typeface="Arial" charset="0"/>
              </a:rPr>
              <a:t>interpret</a:t>
            </a:r>
            <a:endParaRPr lang="en-US" sz="1800" i="1" dirty="0">
              <a:latin typeface="Abadi MT Condensed Light" charset="0"/>
              <a:ea typeface="Abadi MT Condensed Light" charset="0"/>
              <a:cs typeface="Abadi MT Condensed Light" charset="0"/>
            </a:endParaRPr>
          </a:p>
          <a:p>
            <a:pPr marL="800100" lvl="1" indent="-342900">
              <a:lnSpc>
                <a:spcPct val="150000"/>
              </a:lnSpc>
              <a:buFont typeface="Wingdings" charset="2"/>
              <a:buChar char="v"/>
            </a:pPr>
            <a:r>
              <a:rPr lang="en-US" sz="1800" i="1" dirty="0" smtClean="0">
                <a:latin typeface="Abadi MT Condensed Light" charset="0"/>
                <a:ea typeface="Abadi MT Condensed Light" charset="0"/>
                <a:cs typeface="Abadi MT Condensed Light" charset="0"/>
              </a:rPr>
              <a:t>Time and geographical limitations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>
                <a:ea typeface="Arial" charset="0"/>
                <a:cs typeface="Arial" charset="0"/>
              </a:rPr>
              <a:t>Short life spans and often of interest to a modest geographical area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v"/>
            </a:pPr>
            <a:r>
              <a:rPr lang="en-US" sz="1800" i="1" dirty="0" smtClean="0">
                <a:latin typeface="Abadi MT Condensed Light" charset="0"/>
                <a:ea typeface="Abadi MT Condensed Light" charset="0"/>
                <a:cs typeface="Abadi MT Condensed Light" charset="0"/>
              </a:rPr>
              <a:t>Users’ intentions vary unsystematically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>
                <a:ea typeface="Arial" charset="0"/>
                <a:cs typeface="Arial" charset="0"/>
              </a:rPr>
              <a:t>Personal interests, friends’ reading and public’s attention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v"/>
            </a:pPr>
            <a:r>
              <a:rPr lang="en-US" sz="1800" i="1" dirty="0" smtClean="0">
                <a:latin typeface="Abadi MT Condensed Light" charset="0"/>
                <a:ea typeface="Abadi MT Condensed Light" charset="0"/>
                <a:cs typeface="Abadi MT Condensed Light" charset="0"/>
              </a:rPr>
              <a:t>Lack of rating of online news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>
                <a:ea typeface="Arial" charset="0"/>
                <a:cs typeface="Arial" charset="0"/>
              </a:rPr>
              <a:t>Users are usually unwilling to rate online news, and we have to </a:t>
            </a:r>
            <a:r>
              <a:rPr lang="en-US" sz="1600" dirty="0" smtClean="0">
                <a:ea typeface="Arial" charset="0"/>
                <a:cs typeface="Arial" charset="0"/>
              </a:rPr>
              <a:t>interpret </a:t>
            </a:r>
            <a:r>
              <a:rPr lang="en-US" sz="1600" dirty="0" smtClean="0">
                <a:ea typeface="Arial" charset="0"/>
                <a:cs typeface="Arial" charset="0"/>
              </a:rPr>
              <a:t>various implicit signals to second-guess their interests and satisfaction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6769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Modern Recommender System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219200"/>
            <a:ext cx="7848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i="1" dirty="0" smtClean="0">
                <a:latin typeface="Kokonor" charset="0"/>
                <a:ea typeface="Kokonor" charset="0"/>
                <a:cs typeface="Kokonor" charset="0"/>
              </a:rPr>
              <a:t>Hybrid solutions (CF + Content-based Recommendations)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3013710" cy="354139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85800" y="5410200"/>
            <a:ext cx="441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Figure 1. Architecture of advanced news recommender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0" y="2586335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mtClean="0"/>
              <a:t>Fresh news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958862" y="3272135"/>
            <a:ext cx="250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mtClean="0"/>
              <a:t>Popular news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76447" y="3957935"/>
            <a:ext cx="3353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mtClean="0"/>
              <a:t>Neighborhood news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00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Online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388624"/>
              </p:ext>
            </p:extLst>
          </p:nvPr>
        </p:nvGraphicFramePr>
        <p:xfrm>
          <a:off x="228601" y="1301744"/>
          <a:ext cx="6172199" cy="4489456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068265"/>
                <a:gridCol w="830872"/>
                <a:gridCol w="949569"/>
                <a:gridCol w="1305658"/>
                <a:gridCol w="834830"/>
                <a:gridCol w="1183005"/>
              </a:tblGrid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Dataset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Items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Users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Density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scale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8098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3,883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6,040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1,000,209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4.26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10M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10,682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71,567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10,000,054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1.31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MovieLens 20M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27,278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138,493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20,000,263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0.53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Netflix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17,770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480,189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100,480,507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1.18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MoviePilot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25,058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105,137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4,544,409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Last.fm 360K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294,015 artists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359,347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17,559,530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Yahoo Music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624,961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1,000,990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262,810,175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0.042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Jester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 jokes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124,113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5,865,235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31.5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[-10, 10]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Book-crossing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271,379 books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92,107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1,031,175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10]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YOW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5,921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10010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6.0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Plista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70,353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14,897,978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84,210,795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Click counts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Adressa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1.3G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compact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15,514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2,717,915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Click counts, reading times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990600" y="8382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smtClean="0">
                <a:latin typeface="Linux Libertine" charset="0"/>
                <a:ea typeface="Calibri" charset="0"/>
              </a:rPr>
              <a:t>Table 1.  </a:t>
            </a:r>
            <a:r>
              <a:rPr lang="en-US" sz="1600" b="1" dirty="0">
                <a:latin typeface="Linux Libertine" charset="0"/>
                <a:ea typeface="Calibri" charset="0"/>
              </a:rPr>
              <a:t>Comparison of some well-known datasets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 rot="5400000">
            <a:off x="5942775" y="2214589"/>
            <a:ext cx="3833082" cy="2007393"/>
          </a:xfrm>
          <a:prstGeom prst="wedgeRoundRectCallout">
            <a:avLst>
              <a:gd name="adj1" fmla="val -20528"/>
              <a:gd name="adj2" fmla="val 71260"/>
              <a:gd name="adj3" fmla="val 16667"/>
            </a:avLst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0" tIns="0" rIns="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From January 1996 to March 2015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Users rated at least 20 movies are included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Movies that have at least one rating was included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Movie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title and genres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baseline="0" dirty="0" smtClean="0"/>
              <a:t>Too</a:t>
            </a:r>
            <a:r>
              <a:rPr lang="en-US" sz="1400" dirty="0" smtClean="0"/>
              <a:t> little context features to support content-based or context aware recommendations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2589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Online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75391"/>
              </p:ext>
            </p:extLst>
          </p:nvPr>
        </p:nvGraphicFramePr>
        <p:xfrm>
          <a:off x="228601" y="1301744"/>
          <a:ext cx="6172199" cy="4489456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068265"/>
                <a:gridCol w="830872"/>
                <a:gridCol w="949569"/>
                <a:gridCol w="1305658"/>
                <a:gridCol w="834830"/>
                <a:gridCol w="1183005"/>
              </a:tblGrid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Dataset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Items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Users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Density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scale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8098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3,883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6,040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1,000,209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4.26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10M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10,682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71,567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10,000,054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1.31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MovieLens 20M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27,278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138,493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20,000,263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0.53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Netflix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17,770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480,189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100,480,507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1.18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MoviePilot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25,058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105,137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4,544,409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Last.fm 360K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294,015 artists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359,347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17,559,530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Yahoo Music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624,961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1,000,990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262,810,175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0.042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Jester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 jokes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124,113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5,865,235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31.5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[-10, 10]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Book-crossing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271,379 books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92,107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1,031,175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10]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YOW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5,921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10010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6.0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Plista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70,353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14,897,978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84,210,795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Click counts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Adressa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1.3G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compact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15,514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2,717,915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Click counts, reading times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990600" y="8382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smtClean="0">
                <a:latin typeface="Linux Libertine" charset="0"/>
                <a:ea typeface="Calibri" charset="0"/>
              </a:rPr>
              <a:t>Table 1.  </a:t>
            </a:r>
            <a:r>
              <a:rPr lang="en-US" sz="1600" b="1" dirty="0">
                <a:latin typeface="Linux Libertine" charset="0"/>
                <a:ea typeface="Calibri" charset="0"/>
              </a:rPr>
              <a:t>Comparison of some well-known datasets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 rot="5400000">
            <a:off x="6224187" y="1933177"/>
            <a:ext cx="3270257" cy="2007393"/>
          </a:xfrm>
          <a:prstGeom prst="wedgeRoundRectCallout">
            <a:avLst>
              <a:gd name="adj1" fmla="val -3730"/>
              <a:gd name="adj2" fmla="val 72427"/>
              <a:gd name="adj3" fmla="val 16667"/>
            </a:avLst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0" tIns="0" rIns="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From December 1999 to December 2005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Movie IDs are included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Text content such as titles and genres, are not included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Suitable for CF, but not for content-based recommendation strategies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75760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Online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66487"/>
              </p:ext>
            </p:extLst>
          </p:nvPr>
        </p:nvGraphicFramePr>
        <p:xfrm>
          <a:off x="228601" y="1301744"/>
          <a:ext cx="6172199" cy="4489456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068265"/>
                <a:gridCol w="830872"/>
                <a:gridCol w="949569"/>
                <a:gridCol w="1305658"/>
                <a:gridCol w="834830"/>
                <a:gridCol w="1183005"/>
              </a:tblGrid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Dataset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Items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Users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Density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scale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8098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3,883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6,040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1,000,209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4.26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10M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10,682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71,567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10,000,054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1.31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MovieLens 20M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27,278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138,493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20,000,263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0.53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Netflix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17,770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480,189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100,480,507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1.18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MoviePilot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25,058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105,137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4,544,409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Last.fm 360K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294,015 artists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359,347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17,559,530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Yahoo Music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624,961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1,000,990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262,810,175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0.042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Jester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 jokes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124,113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5,865,235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31.5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[-10, 10]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Book-crossing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271,379 books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92,107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1,031,175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10]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YOW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5,921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10010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6.0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Plista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70,353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14,897,978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84,210,795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Click counts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Adressa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1.3G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compact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15,514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2,717,915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Click counts, reading times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990600" y="8382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smtClean="0">
                <a:latin typeface="Linux Libertine" charset="0"/>
                <a:ea typeface="Calibri" charset="0"/>
              </a:rPr>
              <a:t>Table 1.  </a:t>
            </a:r>
            <a:r>
              <a:rPr lang="en-US" sz="1600" b="1" dirty="0">
                <a:latin typeface="Linux Libertine" charset="0"/>
                <a:ea typeface="Calibri" charset="0"/>
              </a:rPr>
              <a:t>Comparison of some well-known datasets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 rot="5400000">
            <a:off x="6224187" y="2771375"/>
            <a:ext cx="3270257" cy="2007393"/>
          </a:xfrm>
          <a:prstGeom prst="wedgeRoundRectCallout">
            <a:avLst>
              <a:gd name="adj1" fmla="val 32476"/>
              <a:gd name="adj2" fmla="val 72427"/>
              <a:gd name="adj3" fmla="val 16667"/>
            </a:avLst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0" tIns="0" rIns="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A small dataset contains both explicit ratings and implicit signals such as mouse and keyboard scrolling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News categories are also included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The contextual part is too small to allow full-fledged user profiles to be extracted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24474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Online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1" y="1301744"/>
          <a:ext cx="6172199" cy="4489456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068265"/>
                <a:gridCol w="830872"/>
                <a:gridCol w="949569"/>
                <a:gridCol w="1305658"/>
                <a:gridCol w="834830"/>
                <a:gridCol w="1183005"/>
              </a:tblGrid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Dataset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Items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Users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Density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scale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8098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3,883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6,040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1,000,209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4.26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10M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10,682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71,567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10,000,054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1.31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MovieLens 20M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27,278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138,493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20,000,263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0.53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Netflix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17,770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480,189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100,480,507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1.18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MoviePilot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25,058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105,137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4,544,409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Last.fm 360K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294,015 artists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359,347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17,559,530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Yahoo Music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624,961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1,000,990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262,810,175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0.042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Jester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 jokes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124,113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5,865,235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31.5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[-10, 10]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Book-crossing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271,379 books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92,107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1,031,175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10]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YOW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5,921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10010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6.0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Plista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70,353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14,897,978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84,210,795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Click counts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Adressa</a:t>
                      </a: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smtClean="0">
                          <a:solidFill>
                            <a:schemeClr val="tx1"/>
                          </a:solidFill>
                          <a:effectLst/>
                        </a:rPr>
                        <a:t>1.3G compact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15,514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2,717,915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Click counts, reading times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990600" y="8382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dirty="0" smtClean="0">
                <a:latin typeface="Linux Libertine" charset="0"/>
                <a:ea typeface="Calibri" charset="0"/>
              </a:rPr>
              <a:t>Table 1.  </a:t>
            </a:r>
            <a:r>
              <a:rPr lang="en-US" sz="1600" b="1" dirty="0">
                <a:latin typeface="Linux Libertine" charset="0"/>
                <a:ea typeface="Calibri" charset="0"/>
              </a:rPr>
              <a:t>Comparison of some well-known datasets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 rot="5400000">
            <a:off x="6106715" y="2806304"/>
            <a:ext cx="3505200" cy="2007393"/>
          </a:xfrm>
          <a:prstGeom prst="wedgeRoundRectCallout">
            <a:avLst>
              <a:gd name="adj1" fmla="val 40004"/>
              <a:gd name="adj2" fmla="val 72427"/>
              <a:gd name="adj3" fmla="val 16667"/>
            </a:avLst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0" tIns="0" rIns="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Collect logs from 13 German news portals for 4 weeks in June 2013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More than 84 million article views (contextual data)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No explicit ratings and reading times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Publication date are included but no geographical locations </a:t>
            </a:r>
          </a:p>
        </p:txBody>
      </p:sp>
    </p:spTree>
    <p:extLst>
      <p:ext uri="{BB962C8B-B14F-4D97-AF65-F5344CB8AC3E}">
        <p14:creationId xmlns:p14="http://schemas.microsoft.com/office/powerpoint/2010/main" val="19347512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3863" y="0"/>
            <a:ext cx="8439150" cy="914400"/>
          </a:xfrm>
        </p:spPr>
        <p:txBody>
          <a:bodyPr/>
          <a:lstStyle/>
          <a:p>
            <a:pPr algn="ctr"/>
            <a:r>
              <a:rPr lang="en-US" altLang="zh-CN" sz="3000" i="0" dirty="0" smtClean="0">
                <a:solidFill>
                  <a:schemeClr val="tx1"/>
                </a:solidFill>
                <a:latin typeface="Arial" charset="0"/>
                <a:ea typeface="宋体" charset="0"/>
              </a:rPr>
              <a:t>Online Dataset</a:t>
            </a:r>
            <a:endParaRPr lang="en-US" altLang="zh-CN" sz="3000" i="0" baseline="30000" dirty="0">
              <a:solidFill>
                <a:schemeClr val="tx1"/>
              </a:solidFill>
              <a:latin typeface="Arial" charset="0"/>
              <a:ea typeface="宋体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08282"/>
              </p:ext>
            </p:extLst>
          </p:nvPr>
        </p:nvGraphicFramePr>
        <p:xfrm>
          <a:off x="228601" y="1301744"/>
          <a:ext cx="6172199" cy="4462532"/>
        </p:xfrm>
        <a:graphic>
          <a:graphicData uri="http://schemas.openxmlformats.org/drawingml/2006/table">
            <a:tbl>
              <a:tblPr firstRow="1" firstCol="1" bandRow="1">
                <a:tableStyleId>{E8034E78-7F5D-4C2E-B375-FC64B27BC917}</a:tableStyleId>
              </a:tblPr>
              <a:tblGrid>
                <a:gridCol w="1068265"/>
                <a:gridCol w="830872"/>
                <a:gridCol w="949569"/>
                <a:gridCol w="1305658"/>
                <a:gridCol w="834830"/>
                <a:gridCol w="1183005"/>
              </a:tblGrid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Dataset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Items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Users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Density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</a:rPr>
                        <a:t>Ratings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scale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8098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3,883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6,040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1,000,209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4.26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MovieLens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10M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10,682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71,567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10,000,054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1.31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MovieLens 20M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27,278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138,493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20,000,263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0.53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Netflix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17,770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480,189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100,480,507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1.18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MoviePilot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25,058 movies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105,137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4,544,409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[1-5]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Last.fm 360K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294,015 artists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359,347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17,559,530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0.017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Yahoo Music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624,961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1,000,990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262,810,175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0.042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25241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Jester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150 jokes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124,113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5,865,235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31.5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[-10, 10]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Book-crossing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271,379 books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92,107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1,031,175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10]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YOW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5,921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10010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6.0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[1, 5] + implicit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Plista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70,353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14,897,978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84,210,795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0.008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Click counts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  <a:tr h="37432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Adressa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1.3G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compact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923 articles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15,514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2,717,915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0.19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Click counts, reading times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Linux Libertine" charset="0"/>
                        <a:ea typeface="Calibri" charset="0"/>
                        <a:cs typeface="Times New Roman" charset="0"/>
                      </a:endParaRPr>
                    </a:p>
                  </a:txBody>
                  <a:tcPr marL="36830" marR="3683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990600" y="8382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00"/>
              </a:spcBef>
              <a:spcAft>
                <a:spcPts val="1200"/>
              </a:spcAft>
            </a:pPr>
            <a:r>
              <a:rPr lang="en-US" sz="1600" b="1" dirty="0" smtClean="0">
                <a:latin typeface="Linux Libertine" charset="0"/>
                <a:ea typeface="Calibri" charset="0"/>
              </a:rPr>
              <a:t>Table 1.  </a:t>
            </a:r>
            <a:r>
              <a:rPr lang="en-US" sz="1600" b="1" dirty="0">
                <a:latin typeface="Linux Libertine" charset="0"/>
                <a:ea typeface="Calibri" charset="0"/>
              </a:rPr>
              <a:t>Comparison of some well-known datasets</a:t>
            </a:r>
            <a:endParaRPr lang="en-GB" sz="1600" b="1" dirty="0">
              <a:effectLst/>
              <a:latin typeface="Linux Libertine" charset="0"/>
              <a:ea typeface="Calibri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 rot="5400000">
            <a:off x="6449615" y="3149204"/>
            <a:ext cx="2819399" cy="2007393"/>
          </a:xfrm>
          <a:prstGeom prst="wedgeRoundRectCallout">
            <a:avLst>
              <a:gd name="adj1" fmla="val 49250"/>
              <a:gd name="adj2" fmla="val 71850"/>
              <a:gd name="adj3" fmla="val 16667"/>
            </a:avLst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0" tIns="0" rIns="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Collected from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January 2017 to 31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March 2017 </a:t>
            </a:r>
            <a:endParaRPr lang="en-US" sz="1400" dirty="0" smtClean="0"/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1.3G</a:t>
            </a:r>
            <a:r>
              <a:rPr lang="en-US" sz="1400" dirty="0" smtClean="0"/>
              <a:t> dataset covers only one week data within February 2017</a:t>
            </a:r>
            <a:endParaRPr lang="en-US" sz="1400" dirty="0"/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1400" dirty="0" smtClean="0"/>
              <a:t>Contains a lot of contextual attributes, e.g. named entities, title, category etc.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767365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Gas Technology Center NTNU - SINTEF, 22.08.2003">
  <a:themeElements>
    <a:clrScheme name="Gas Technology Center NTNU - SINTEF, 22.08.2003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Gas Technology Center NTNU - SINTEF, 22.08.2003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s Technology Center NTNU - SINTEF, 22.08.20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s Technology Center NTNU - SINTEF, 22.08.200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s Technology Center NTNU - SINTEF, 22.08.200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s Technology Center NTNU - SINTEF, 22.08.200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s Technology Center NTNU - SINTEF, 22.08.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s Technology Center NTNU - SINTEF, 22.08.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s Technology Center NTNU - SINTEF, 22.08.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14477</TotalTime>
  <Words>2624</Words>
  <Application>Microsoft Macintosh PowerPoint</Application>
  <PresentationFormat>On-screen Show (4:3)</PresentationFormat>
  <Paragraphs>848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Abadi MT Condensed Light</vt:lpstr>
      <vt:lpstr>Calibri</vt:lpstr>
      <vt:lpstr>Kokonor</vt:lpstr>
      <vt:lpstr>Linux Libertine</vt:lpstr>
      <vt:lpstr>Times New Roman</vt:lpstr>
      <vt:lpstr>Trebuchet MS</vt:lpstr>
      <vt:lpstr>Wingdings</vt:lpstr>
      <vt:lpstr>宋体</vt:lpstr>
      <vt:lpstr>Arial</vt:lpstr>
      <vt:lpstr>2_Gas Technology Center NTNU - SINTEF, 22.08.2003</vt:lpstr>
      <vt:lpstr>The Adressa Dataset  for News Recommendation</vt:lpstr>
      <vt:lpstr>BACKGROUND</vt:lpstr>
      <vt:lpstr>PowerPoint Presentation</vt:lpstr>
      <vt:lpstr>Modern Recommender System</vt:lpstr>
      <vt:lpstr>Online Dataset</vt:lpstr>
      <vt:lpstr>Online Dataset</vt:lpstr>
      <vt:lpstr>Online Dataset</vt:lpstr>
      <vt:lpstr>Online Dataset</vt:lpstr>
      <vt:lpstr>Online Dataset</vt:lpstr>
      <vt:lpstr>The RecTech Project</vt:lpstr>
      <vt:lpstr>The Dataset</vt:lpstr>
      <vt:lpstr>The Structure of Dataset</vt:lpstr>
      <vt:lpstr>The Structure of Dataset</vt:lpstr>
      <vt:lpstr>The Structure of Dataset</vt:lpstr>
      <vt:lpstr>The Structure of Dataset</vt:lpstr>
      <vt:lpstr>The Structure of Dataset</vt:lpstr>
      <vt:lpstr>The Structure of Dataset</vt:lpstr>
      <vt:lpstr>PowerPoint Presentation</vt:lpstr>
      <vt:lpstr>PowerPoint Presentation</vt:lpstr>
      <vt:lpstr>Analyzing the Dataset</vt:lpstr>
      <vt:lpstr>Analyzing the Dataset</vt:lpstr>
      <vt:lpstr>Analyzing the Dataset</vt:lpstr>
      <vt:lpstr>Analyzing the Dataset</vt:lpstr>
      <vt:lpstr>Analyzing the Dataset</vt:lpstr>
      <vt:lpstr>Accessing the Dataset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PhD Research Plan</dc:title>
  <dc:creator>Peng Liu</dc:creator>
  <cp:lastModifiedBy>Lemei Zhang</cp:lastModifiedBy>
  <cp:revision>380</cp:revision>
  <dcterms:created xsi:type="dcterms:W3CDTF">2015-12-08T21:28:51Z</dcterms:created>
  <dcterms:modified xsi:type="dcterms:W3CDTF">2017-08-23T10:03:21Z</dcterms:modified>
</cp:coreProperties>
</file>