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8"/>
  </p:notesMasterIdLst>
  <p:handoutMasterIdLst>
    <p:handoutMasterId r:id="rId69"/>
  </p:handoutMasterIdLst>
  <p:sldIdLst>
    <p:sldId id="289" r:id="rId2"/>
    <p:sldId id="500" r:id="rId3"/>
    <p:sldId id="555" r:id="rId4"/>
    <p:sldId id="556" r:id="rId5"/>
    <p:sldId id="546" r:id="rId6"/>
    <p:sldId id="557" r:id="rId7"/>
    <p:sldId id="561" r:id="rId8"/>
    <p:sldId id="551" r:id="rId9"/>
    <p:sldId id="314" r:id="rId10"/>
    <p:sldId id="553" r:id="rId11"/>
    <p:sldId id="315" r:id="rId12"/>
    <p:sldId id="316" r:id="rId13"/>
    <p:sldId id="554" r:id="rId14"/>
    <p:sldId id="562" r:id="rId15"/>
    <p:sldId id="558" r:id="rId16"/>
    <p:sldId id="302" r:id="rId17"/>
    <p:sldId id="369" r:id="rId18"/>
    <p:sldId id="550" r:id="rId19"/>
    <p:sldId id="549" r:id="rId20"/>
    <p:sldId id="578" r:id="rId21"/>
    <p:sldId id="580" r:id="rId22"/>
    <p:sldId id="579" r:id="rId23"/>
    <p:sldId id="337" r:id="rId24"/>
    <p:sldId id="330" r:id="rId25"/>
    <p:sldId id="483" r:id="rId26"/>
    <p:sldId id="581" r:id="rId27"/>
    <p:sldId id="471" r:id="rId28"/>
    <p:sldId id="573" r:id="rId29"/>
    <p:sldId id="574" r:id="rId30"/>
    <p:sldId id="575" r:id="rId31"/>
    <p:sldId id="576" r:id="rId32"/>
    <p:sldId id="577" r:id="rId33"/>
    <p:sldId id="563" r:id="rId34"/>
    <p:sldId id="559" r:id="rId35"/>
    <p:sldId id="560" r:id="rId36"/>
    <p:sldId id="566" r:id="rId37"/>
    <p:sldId id="567" r:id="rId38"/>
    <p:sldId id="565" r:id="rId39"/>
    <p:sldId id="568" r:id="rId40"/>
    <p:sldId id="569" r:id="rId41"/>
    <p:sldId id="446" r:id="rId42"/>
    <p:sldId id="340" r:id="rId43"/>
    <p:sldId id="341" r:id="rId44"/>
    <p:sldId id="342" r:id="rId45"/>
    <p:sldId id="343" r:id="rId46"/>
    <p:sldId id="345" r:id="rId47"/>
    <p:sldId id="582" r:id="rId48"/>
    <p:sldId id="584" r:id="rId49"/>
    <p:sldId id="583" r:id="rId50"/>
    <p:sldId id="585" r:id="rId51"/>
    <p:sldId id="586" r:id="rId52"/>
    <p:sldId id="587" r:id="rId53"/>
    <p:sldId id="588" r:id="rId54"/>
    <p:sldId id="594" r:id="rId55"/>
    <p:sldId id="589" r:id="rId56"/>
    <p:sldId id="590" r:id="rId57"/>
    <p:sldId id="591" r:id="rId58"/>
    <p:sldId id="592" r:id="rId59"/>
    <p:sldId id="525" r:id="rId60"/>
    <p:sldId id="593" r:id="rId61"/>
    <p:sldId id="536" r:id="rId62"/>
    <p:sldId id="537" r:id="rId63"/>
    <p:sldId id="538" r:id="rId64"/>
    <p:sldId id="539" r:id="rId65"/>
    <p:sldId id="540" r:id="rId66"/>
    <p:sldId id="595" r:id="rId67"/>
  </p:sldIdLst>
  <p:sldSz cx="9144000" cy="6858000" type="screen4x3"/>
  <p:notesSz cx="6870700" cy="9774238"/>
  <p:defaultTextStyle>
    <a:defPPr>
      <a:defRPr lang="en-GB"/>
    </a:defPPr>
    <a:lvl1pPr algn="l" defTabSz="449263" rtl="0" fontAlgn="base">
      <a:spcBef>
        <a:spcPct val="0"/>
      </a:spcBef>
      <a:spcAft>
        <a:spcPct val="0"/>
      </a:spcAft>
      <a:defRPr sz="2400" kern="1200">
        <a:solidFill>
          <a:schemeClr val="bg1"/>
        </a:solidFill>
        <a:latin typeface="Times"/>
        <a:ea typeface="+mn-ea"/>
        <a:cs typeface="+mn-cs"/>
      </a:defRPr>
    </a:lvl1pPr>
    <a:lvl2pPr marL="457200" algn="l" defTabSz="449263" rtl="0" fontAlgn="base">
      <a:spcBef>
        <a:spcPct val="0"/>
      </a:spcBef>
      <a:spcAft>
        <a:spcPct val="0"/>
      </a:spcAft>
      <a:defRPr sz="2400" kern="1200">
        <a:solidFill>
          <a:schemeClr val="bg1"/>
        </a:solidFill>
        <a:latin typeface="Times"/>
        <a:ea typeface="+mn-ea"/>
        <a:cs typeface="+mn-cs"/>
      </a:defRPr>
    </a:lvl2pPr>
    <a:lvl3pPr marL="914400" algn="l" defTabSz="449263" rtl="0" fontAlgn="base">
      <a:spcBef>
        <a:spcPct val="0"/>
      </a:spcBef>
      <a:spcAft>
        <a:spcPct val="0"/>
      </a:spcAft>
      <a:defRPr sz="2400" kern="1200">
        <a:solidFill>
          <a:schemeClr val="bg1"/>
        </a:solidFill>
        <a:latin typeface="Times"/>
        <a:ea typeface="+mn-ea"/>
        <a:cs typeface="+mn-cs"/>
      </a:defRPr>
    </a:lvl3pPr>
    <a:lvl4pPr marL="1371600" algn="l" defTabSz="449263" rtl="0" fontAlgn="base">
      <a:spcBef>
        <a:spcPct val="0"/>
      </a:spcBef>
      <a:spcAft>
        <a:spcPct val="0"/>
      </a:spcAft>
      <a:defRPr sz="2400" kern="1200">
        <a:solidFill>
          <a:schemeClr val="bg1"/>
        </a:solidFill>
        <a:latin typeface="Times"/>
        <a:ea typeface="+mn-ea"/>
        <a:cs typeface="+mn-cs"/>
      </a:defRPr>
    </a:lvl4pPr>
    <a:lvl5pPr marL="1828800" algn="l" defTabSz="449263" rtl="0" fontAlgn="base">
      <a:spcBef>
        <a:spcPct val="0"/>
      </a:spcBef>
      <a:spcAft>
        <a:spcPct val="0"/>
      </a:spcAft>
      <a:defRPr sz="2400" kern="1200">
        <a:solidFill>
          <a:schemeClr val="bg1"/>
        </a:solidFill>
        <a:latin typeface="Times"/>
        <a:ea typeface="+mn-ea"/>
        <a:cs typeface="+mn-cs"/>
      </a:defRPr>
    </a:lvl5pPr>
    <a:lvl6pPr marL="2286000" algn="l" defTabSz="914400" rtl="0" eaLnBrk="1" latinLnBrk="0" hangingPunct="1">
      <a:defRPr sz="2400" kern="1200">
        <a:solidFill>
          <a:schemeClr val="bg1"/>
        </a:solidFill>
        <a:latin typeface="Times"/>
        <a:ea typeface="+mn-ea"/>
        <a:cs typeface="+mn-cs"/>
      </a:defRPr>
    </a:lvl6pPr>
    <a:lvl7pPr marL="2743200" algn="l" defTabSz="914400" rtl="0" eaLnBrk="1" latinLnBrk="0" hangingPunct="1">
      <a:defRPr sz="2400" kern="1200">
        <a:solidFill>
          <a:schemeClr val="bg1"/>
        </a:solidFill>
        <a:latin typeface="Times"/>
        <a:ea typeface="+mn-ea"/>
        <a:cs typeface="+mn-cs"/>
      </a:defRPr>
    </a:lvl7pPr>
    <a:lvl8pPr marL="3200400" algn="l" defTabSz="914400" rtl="0" eaLnBrk="1" latinLnBrk="0" hangingPunct="1">
      <a:defRPr sz="2400" kern="1200">
        <a:solidFill>
          <a:schemeClr val="bg1"/>
        </a:solidFill>
        <a:latin typeface="Times"/>
        <a:ea typeface="+mn-ea"/>
        <a:cs typeface="+mn-cs"/>
      </a:defRPr>
    </a:lvl8pPr>
    <a:lvl9pPr marL="3657600" algn="l" defTabSz="914400" rtl="0" eaLnBrk="1" latinLnBrk="0" hangingPunct="1">
      <a:defRPr sz="2400" kern="1200">
        <a:solidFill>
          <a:schemeClr val="bg1"/>
        </a:solidFill>
        <a:latin typeface="Times"/>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79">
          <p15:clr>
            <a:srgbClr val="A4A3A4"/>
          </p15:clr>
        </p15:guide>
        <p15:guide id="2" pos="216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62F"/>
    <a:srgbClr val="0000FF"/>
    <a:srgbClr val="00FF00"/>
    <a:srgbClr val="00FFFF"/>
    <a:srgbClr val="CE02A7"/>
    <a:srgbClr val="EC9514"/>
    <a:srgbClr val="FF00FF"/>
    <a:srgbClr val="CD33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94" autoAdjust="0"/>
    <p:restoredTop sz="89204" autoAdjust="0"/>
  </p:normalViewPr>
  <p:slideViewPr>
    <p:cSldViewPr snapToGrid="0">
      <p:cViewPr varScale="1">
        <p:scale>
          <a:sx n="56" d="100"/>
          <a:sy n="56" d="100"/>
        </p:scale>
        <p:origin x="780" y="52"/>
      </p:cViewPr>
      <p:guideLst>
        <p:guide orient="horz" pos="2160"/>
        <p:guide pos="2880"/>
      </p:guideLst>
    </p:cSldViewPr>
  </p:slideViewPr>
  <p:outlineViewPr>
    <p:cViewPr varScale="1">
      <p:scale>
        <a:sx n="170" d="200"/>
        <a:sy n="170" d="200"/>
      </p:scale>
      <p:origin x="0" y="33312"/>
    </p:cViewPr>
  </p:outlineViewPr>
  <p:notesTextViewPr>
    <p:cViewPr>
      <p:scale>
        <a:sx n="100" d="100"/>
        <a:sy n="100" d="100"/>
      </p:scale>
      <p:origin x="0" y="0"/>
    </p:cViewPr>
  </p:notesTextViewPr>
  <p:notesViewPr>
    <p:cSldViewPr snapToGrid="0">
      <p:cViewPr varScale="1">
        <p:scale>
          <a:sx n="53" d="100"/>
          <a:sy n="53" d="100"/>
        </p:scale>
        <p:origin x="-2610" y="-96"/>
      </p:cViewPr>
      <p:guideLst>
        <p:guide orient="horz" pos="3079"/>
        <p:guide pos="216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6563" cy="488950"/>
          </a:xfrm>
          <a:prstGeom prst="rect">
            <a:avLst/>
          </a:prstGeom>
          <a:noFill/>
          <a:ln w="9525">
            <a:noFill/>
            <a:miter lim="800000"/>
            <a:headEnd/>
            <a:tailEnd/>
          </a:ln>
          <a:effectLst/>
        </p:spPr>
        <p:txBody>
          <a:bodyPr vert="horz" wrap="square" lIns="95107" tIns="47553" rIns="95107" bIns="47553" numCol="1" anchor="t" anchorCtr="0" compatLnSpc="1">
            <a:prstTxWarp prst="textNoShape">
              <a:avLst/>
            </a:prstTxWarp>
          </a:bodyPr>
          <a:lstStyle>
            <a:lvl1pPr eaLnBrk="0" hangingPunct="0">
              <a:lnSpc>
                <a:spcPct val="81000"/>
              </a:lnSpc>
              <a:buClr>
                <a:srgbClr val="000000"/>
              </a:buClr>
              <a:buSzPct val="100000"/>
              <a:buFont typeface="Times" pitchFamily="16" charset="0"/>
              <a:buNone/>
              <a:defRPr sz="1200">
                <a:solidFill>
                  <a:srgbClr val="000000"/>
                </a:solidFill>
                <a:latin typeface="Times" pitchFamily="16" charset="0"/>
              </a:defRPr>
            </a:lvl1pPr>
          </a:lstStyle>
          <a:p>
            <a:pPr>
              <a:defRPr/>
            </a:pPr>
            <a:endParaRPr lang="nb-NO"/>
          </a:p>
        </p:txBody>
      </p:sp>
      <p:sp>
        <p:nvSpPr>
          <p:cNvPr id="63491" name="Rectangle 3"/>
          <p:cNvSpPr>
            <a:spLocks noGrp="1" noChangeArrowheads="1"/>
          </p:cNvSpPr>
          <p:nvPr>
            <p:ph type="dt" sz="quarter" idx="1"/>
          </p:nvPr>
        </p:nvSpPr>
        <p:spPr bwMode="auto">
          <a:xfrm>
            <a:off x="3892550" y="0"/>
            <a:ext cx="2976563" cy="488950"/>
          </a:xfrm>
          <a:prstGeom prst="rect">
            <a:avLst/>
          </a:prstGeom>
          <a:noFill/>
          <a:ln w="9525">
            <a:noFill/>
            <a:miter lim="800000"/>
            <a:headEnd/>
            <a:tailEnd/>
          </a:ln>
          <a:effectLst/>
        </p:spPr>
        <p:txBody>
          <a:bodyPr vert="horz" wrap="square" lIns="95107" tIns="47553" rIns="95107" bIns="47553" numCol="1" anchor="t" anchorCtr="0" compatLnSpc="1">
            <a:prstTxWarp prst="textNoShape">
              <a:avLst/>
            </a:prstTxWarp>
          </a:bodyPr>
          <a:lstStyle>
            <a:lvl1pPr algn="r" eaLnBrk="0" hangingPunct="0">
              <a:lnSpc>
                <a:spcPct val="81000"/>
              </a:lnSpc>
              <a:buClr>
                <a:srgbClr val="000000"/>
              </a:buClr>
              <a:buSzPct val="100000"/>
              <a:buFont typeface="Times" pitchFamily="16" charset="0"/>
              <a:buNone/>
              <a:defRPr sz="1200">
                <a:solidFill>
                  <a:srgbClr val="000000"/>
                </a:solidFill>
                <a:latin typeface="Times" pitchFamily="16" charset="0"/>
              </a:defRPr>
            </a:lvl1pPr>
          </a:lstStyle>
          <a:p>
            <a:pPr>
              <a:defRPr/>
            </a:pPr>
            <a:endParaRPr lang="nb-NO"/>
          </a:p>
        </p:txBody>
      </p:sp>
      <p:sp>
        <p:nvSpPr>
          <p:cNvPr id="63492" name="Rectangle 4"/>
          <p:cNvSpPr>
            <a:spLocks noGrp="1" noChangeArrowheads="1"/>
          </p:cNvSpPr>
          <p:nvPr>
            <p:ph type="ftr" sz="quarter" idx="2"/>
          </p:nvPr>
        </p:nvSpPr>
        <p:spPr bwMode="auto">
          <a:xfrm>
            <a:off x="0" y="9283700"/>
            <a:ext cx="2976563" cy="488950"/>
          </a:xfrm>
          <a:prstGeom prst="rect">
            <a:avLst/>
          </a:prstGeom>
          <a:noFill/>
          <a:ln w="9525">
            <a:noFill/>
            <a:miter lim="800000"/>
            <a:headEnd/>
            <a:tailEnd/>
          </a:ln>
          <a:effectLst/>
        </p:spPr>
        <p:txBody>
          <a:bodyPr vert="horz" wrap="square" lIns="95107" tIns="47553" rIns="95107" bIns="47553" numCol="1" anchor="b" anchorCtr="0" compatLnSpc="1">
            <a:prstTxWarp prst="textNoShape">
              <a:avLst/>
            </a:prstTxWarp>
          </a:bodyPr>
          <a:lstStyle>
            <a:lvl1pPr eaLnBrk="0" hangingPunct="0">
              <a:lnSpc>
                <a:spcPct val="81000"/>
              </a:lnSpc>
              <a:buClr>
                <a:srgbClr val="000000"/>
              </a:buClr>
              <a:buSzPct val="100000"/>
              <a:buFont typeface="Times" pitchFamily="16" charset="0"/>
              <a:buNone/>
              <a:defRPr sz="1200">
                <a:solidFill>
                  <a:srgbClr val="000000"/>
                </a:solidFill>
                <a:latin typeface="Times" pitchFamily="16" charset="0"/>
              </a:defRPr>
            </a:lvl1pPr>
          </a:lstStyle>
          <a:p>
            <a:pPr>
              <a:defRPr/>
            </a:pPr>
            <a:endParaRPr lang="nb-NO"/>
          </a:p>
        </p:txBody>
      </p:sp>
      <p:sp>
        <p:nvSpPr>
          <p:cNvPr id="63493" name="Rectangle 5"/>
          <p:cNvSpPr>
            <a:spLocks noGrp="1" noChangeArrowheads="1"/>
          </p:cNvSpPr>
          <p:nvPr>
            <p:ph type="sldNum" sz="quarter" idx="3"/>
          </p:nvPr>
        </p:nvSpPr>
        <p:spPr bwMode="auto">
          <a:xfrm>
            <a:off x="3892550" y="9283700"/>
            <a:ext cx="2976563" cy="488950"/>
          </a:xfrm>
          <a:prstGeom prst="rect">
            <a:avLst/>
          </a:prstGeom>
          <a:noFill/>
          <a:ln w="9525">
            <a:noFill/>
            <a:miter lim="800000"/>
            <a:headEnd/>
            <a:tailEnd/>
          </a:ln>
          <a:effectLst/>
        </p:spPr>
        <p:txBody>
          <a:bodyPr vert="horz" wrap="square" lIns="95107" tIns="47553" rIns="95107" bIns="47553" numCol="1" anchor="b" anchorCtr="0" compatLnSpc="1">
            <a:prstTxWarp prst="textNoShape">
              <a:avLst/>
            </a:prstTxWarp>
          </a:bodyPr>
          <a:lstStyle>
            <a:lvl1pPr algn="r" eaLnBrk="0" hangingPunct="0">
              <a:lnSpc>
                <a:spcPct val="81000"/>
              </a:lnSpc>
              <a:buClr>
                <a:srgbClr val="000000"/>
              </a:buClr>
              <a:buSzPct val="100000"/>
              <a:buFont typeface="Times" pitchFamily="16" charset="0"/>
              <a:buNone/>
              <a:defRPr sz="1200">
                <a:solidFill>
                  <a:srgbClr val="000000"/>
                </a:solidFill>
                <a:latin typeface="Times" pitchFamily="16" charset="0"/>
              </a:defRPr>
            </a:lvl1pPr>
          </a:lstStyle>
          <a:p>
            <a:pPr>
              <a:defRPr/>
            </a:pPr>
            <a:fld id="{738ABC7D-7D3F-4E72-A2D2-F09FC5D650B0}" type="slidenum">
              <a:rPr lang="nb-NO"/>
              <a:pPr>
                <a:defRPr/>
              </a:pPr>
              <a:t>‹#›</a:t>
            </a:fld>
            <a:endParaRPr lang="nb-NO"/>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70700" cy="9774238"/>
          </a:xfrm>
          <a:prstGeom prst="roundRect">
            <a:avLst>
              <a:gd name="adj" fmla="val 23"/>
            </a:avLst>
          </a:prstGeom>
          <a:solidFill>
            <a:srgbClr val="FFFFFF"/>
          </a:solidFill>
          <a:ln w="9360">
            <a:noFill/>
            <a:miter lim="800000"/>
            <a:headEnd/>
            <a:tailEnd/>
          </a:ln>
          <a:effectLst/>
        </p:spPr>
        <p:txBody>
          <a:bodyPr wrap="none" lIns="95107" tIns="47553" rIns="95107" bIns="47553" anchor="ct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sp>
        <p:nvSpPr>
          <p:cNvPr id="2050" name="AutoShape 2"/>
          <p:cNvSpPr>
            <a:spLocks noChangeArrowheads="1"/>
          </p:cNvSpPr>
          <p:nvPr/>
        </p:nvSpPr>
        <p:spPr bwMode="auto">
          <a:xfrm>
            <a:off x="0" y="0"/>
            <a:ext cx="6870700" cy="9774238"/>
          </a:xfrm>
          <a:prstGeom prst="roundRect">
            <a:avLst>
              <a:gd name="adj" fmla="val 23"/>
            </a:avLst>
          </a:prstGeom>
          <a:solidFill>
            <a:srgbClr val="FFFFFF"/>
          </a:solidFill>
          <a:ln w="9525">
            <a:noFill/>
            <a:round/>
            <a:headEnd/>
            <a:tailEnd/>
          </a:ln>
          <a:effectLst/>
        </p:spPr>
        <p:txBody>
          <a:bodyPr wrap="none" lIns="95107" tIns="47553" rIns="95107" bIns="47553" anchor="ct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sp>
        <p:nvSpPr>
          <p:cNvPr id="2051" name="AutoShape 3"/>
          <p:cNvSpPr>
            <a:spLocks noChangeArrowheads="1"/>
          </p:cNvSpPr>
          <p:nvPr/>
        </p:nvSpPr>
        <p:spPr bwMode="auto">
          <a:xfrm>
            <a:off x="0" y="0"/>
            <a:ext cx="6870700" cy="9774238"/>
          </a:xfrm>
          <a:prstGeom prst="roundRect">
            <a:avLst>
              <a:gd name="adj" fmla="val 23"/>
            </a:avLst>
          </a:prstGeom>
          <a:solidFill>
            <a:srgbClr val="FFFFFF"/>
          </a:solidFill>
          <a:ln w="9525">
            <a:noFill/>
            <a:round/>
            <a:headEnd/>
            <a:tailEnd/>
          </a:ln>
          <a:effectLst/>
        </p:spPr>
        <p:txBody>
          <a:bodyPr wrap="none" lIns="95107" tIns="47553" rIns="95107" bIns="47553" anchor="ct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sp>
        <p:nvSpPr>
          <p:cNvPr id="2052" name="Rectangle 4"/>
          <p:cNvSpPr>
            <a:spLocks noGrp="1" noChangeArrowheads="1"/>
          </p:cNvSpPr>
          <p:nvPr>
            <p:ph type="hdr"/>
          </p:nvPr>
        </p:nvSpPr>
        <p:spPr bwMode="auto">
          <a:xfrm>
            <a:off x="0" y="0"/>
            <a:ext cx="2971800" cy="487363"/>
          </a:xfrm>
          <a:prstGeom prst="rect">
            <a:avLst/>
          </a:prstGeom>
          <a:noFill/>
          <a:ln w="9525">
            <a:noFill/>
            <a:round/>
            <a:headEnd/>
            <a:tailEnd/>
          </a:ln>
          <a:effectLst/>
        </p:spPr>
        <p:txBody>
          <a:bodyPr vert="horz" wrap="square" lIns="93609" tIns="48677" rIns="93609" bIns="48677" numCol="1" anchor="t" anchorCtr="0" compatLnSpc="1">
            <a:prstTxWarp prst="textNoShape">
              <a:avLst/>
            </a:prstTxWarp>
          </a:bodyPr>
          <a:lstStyle>
            <a:lvl1pPr eaLnBrk="0" hangingPunct="0">
              <a:lnSpc>
                <a:spcPct val="100000"/>
              </a:lnSpc>
              <a:buClr>
                <a:srgbClr val="000000"/>
              </a:buClr>
              <a:buSzPct val="100000"/>
              <a:buFont typeface="Times" pitchFamily="16" charset="0"/>
              <a:buNone/>
              <a:tabLst>
                <a:tab pos="0" algn="l"/>
                <a:tab pos="465627" algn="l"/>
                <a:tab pos="932905" algn="l"/>
                <a:tab pos="1400183" algn="l"/>
                <a:tab pos="1867461" algn="l"/>
                <a:tab pos="2334738" algn="l"/>
                <a:tab pos="2802017" algn="l"/>
                <a:tab pos="3269294" algn="l"/>
                <a:tab pos="3736573" algn="l"/>
                <a:tab pos="4203850" algn="l"/>
                <a:tab pos="4671129" algn="l"/>
                <a:tab pos="5138406" algn="l"/>
                <a:tab pos="5605684" algn="l"/>
                <a:tab pos="6072962" algn="l"/>
                <a:tab pos="6540240" algn="l"/>
                <a:tab pos="7007518" algn="l"/>
                <a:tab pos="7474796" algn="l"/>
                <a:tab pos="7942074" algn="l"/>
                <a:tab pos="8409352" algn="l"/>
                <a:tab pos="8876629" algn="l"/>
                <a:tab pos="9343908" algn="l"/>
              </a:tabLst>
              <a:defRPr sz="1200">
                <a:solidFill>
                  <a:srgbClr val="000000"/>
                </a:solidFill>
                <a:latin typeface="Times" pitchFamily="16" charset="0"/>
              </a:defRPr>
            </a:lvl1pPr>
          </a:lstStyle>
          <a:p>
            <a:pPr>
              <a:defRPr/>
            </a:pPr>
            <a:endParaRPr lang="en-GB"/>
          </a:p>
        </p:txBody>
      </p:sp>
      <p:sp>
        <p:nvSpPr>
          <p:cNvPr id="2053" name="Rectangle 5"/>
          <p:cNvSpPr>
            <a:spLocks noGrp="1" noChangeArrowheads="1"/>
          </p:cNvSpPr>
          <p:nvPr>
            <p:ph type="dt"/>
          </p:nvPr>
        </p:nvSpPr>
        <p:spPr bwMode="auto">
          <a:xfrm>
            <a:off x="3894138" y="0"/>
            <a:ext cx="2971800" cy="487363"/>
          </a:xfrm>
          <a:prstGeom prst="rect">
            <a:avLst/>
          </a:prstGeom>
          <a:noFill/>
          <a:ln w="9525">
            <a:noFill/>
            <a:round/>
            <a:headEnd/>
            <a:tailEnd/>
          </a:ln>
          <a:effectLst/>
        </p:spPr>
        <p:txBody>
          <a:bodyPr vert="horz" wrap="square" lIns="93609" tIns="48677" rIns="93609" bIns="48677" numCol="1" anchor="t" anchorCtr="0" compatLnSpc="1">
            <a:prstTxWarp prst="textNoShape">
              <a:avLst/>
            </a:prstTxWarp>
          </a:bodyPr>
          <a:lstStyle>
            <a:lvl1pPr algn="r" eaLnBrk="0" hangingPunct="0">
              <a:lnSpc>
                <a:spcPct val="100000"/>
              </a:lnSpc>
              <a:buClr>
                <a:srgbClr val="000000"/>
              </a:buClr>
              <a:buSzPct val="100000"/>
              <a:buFont typeface="Times" pitchFamily="16" charset="0"/>
              <a:buNone/>
              <a:tabLst>
                <a:tab pos="0" algn="l"/>
                <a:tab pos="465627" algn="l"/>
                <a:tab pos="932905" algn="l"/>
                <a:tab pos="1400183" algn="l"/>
                <a:tab pos="1867461" algn="l"/>
                <a:tab pos="2334738" algn="l"/>
                <a:tab pos="2802017" algn="l"/>
                <a:tab pos="3269294" algn="l"/>
                <a:tab pos="3736573" algn="l"/>
                <a:tab pos="4203850" algn="l"/>
                <a:tab pos="4671129" algn="l"/>
                <a:tab pos="5138406" algn="l"/>
                <a:tab pos="5605684" algn="l"/>
                <a:tab pos="6072962" algn="l"/>
                <a:tab pos="6540240" algn="l"/>
                <a:tab pos="7007518" algn="l"/>
                <a:tab pos="7474796" algn="l"/>
                <a:tab pos="7942074" algn="l"/>
                <a:tab pos="8409352" algn="l"/>
                <a:tab pos="8876629" algn="l"/>
                <a:tab pos="9343908" algn="l"/>
              </a:tabLst>
              <a:defRPr sz="1200">
                <a:solidFill>
                  <a:srgbClr val="000000"/>
                </a:solidFill>
                <a:latin typeface="Times" pitchFamily="16" charset="0"/>
              </a:defRPr>
            </a:lvl1pPr>
          </a:lstStyle>
          <a:p>
            <a:pPr>
              <a:defRPr/>
            </a:pPr>
            <a:endParaRPr lang="en-GB"/>
          </a:p>
        </p:txBody>
      </p:sp>
      <p:sp>
        <p:nvSpPr>
          <p:cNvPr id="84999" name="Rectangle 6"/>
          <p:cNvSpPr>
            <a:spLocks noGrp="1" noRot="1" noChangeAspect="1" noChangeArrowheads="1"/>
          </p:cNvSpPr>
          <p:nvPr>
            <p:ph type="sldImg"/>
          </p:nvPr>
        </p:nvSpPr>
        <p:spPr bwMode="auto">
          <a:xfrm>
            <a:off x="990600" y="733425"/>
            <a:ext cx="4884738" cy="3663950"/>
          </a:xfrm>
          <a:prstGeom prst="rect">
            <a:avLst/>
          </a:prstGeom>
          <a:solidFill>
            <a:srgbClr val="FFFFFF"/>
          </a:solidFill>
          <a:ln w="9360">
            <a:solidFill>
              <a:srgbClr val="000000"/>
            </a:solidFill>
            <a:miter lim="800000"/>
            <a:headEnd/>
            <a:tailEnd/>
          </a:ln>
        </p:spPr>
      </p:sp>
      <p:sp>
        <p:nvSpPr>
          <p:cNvPr id="2055" name="Rectangle 7"/>
          <p:cNvSpPr>
            <a:spLocks noGrp="1" noChangeArrowheads="1"/>
          </p:cNvSpPr>
          <p:nvPr>
            <p:ph type="body"/>
          </p:nvPr>
        </p:nvSpPr>
        <p:spPr bwMode="auto">
          <a:xfrm>
            <a:off x="915988" y="4643438"/>
            <a:ext cx="5033962" cy="4395787"/>
          </a:xfrm>
          <a:prstGeom prst="rect">
            <a:avLst/>
          </a:prstGeom>
          <a:noFill/>
          <a:ln w="9525">
            <a:noFill/>
            <a:round/>
            <a:headEnd/>
            <a:tailEnd/>
          </a:ln>
          <a:effectLst/>
        </p:spPr>
        <p:txBody>
          <a:bodyPr vert="horz" wrap="square" lIns="93609" tIns="48677" rIns="93609" bIns="48677" numCol="1" anchor="t" anchorCtr="0" compatLnSpc="1">
            <a:prstTxWarp prst="textNoShape">
              <a:avLst/>
            </a:prstTxWarp>
          </a:bodyPr>
          <a:lstStyle/>
          <a:p>
            <a:pPr lvl="0"/>
            <a:endParaRPr lang="nb-NO" noProof="0"/>
          </a:p>
        </p:txBody>
      </p:sp>
      <p:sp>
        <p:nvSpPr>
          <p:cNvPr id="2056" name="Rectangle 8"/>
          <p:cNvSpPr>
            <a:spLocks noGrp="1" noChangeArrowheads="1"/>
          </p:cNvSpPr>
          <p:nvPr>
            <p:ph type="ftr"/>
          </p:nvPr>
        </p:nvSpPr>
        <p:spPr bwMode="auto">
          <a:xfrm>
            <a:off x="0" y="9285288"/>
            <a:ext cx="2971800" cy="487362"/>
          </a:xfrm>
          <a:prstGeom prst="rect">
            <a:avLst/>
          </a:prstGeom>
          <a:noFill/>
          <a:ln w="9525">
            <a:noFill/>
            <a:round/>
            <a:headEnd/>
            <a:tailEnd/>
          </a:ln>
          <a:effectLst/>
        </p:spPr>
        <p:txBody>
          <a:bodyPr vert="horz" wrap="square" lIns="93609" tIns="48677" rIns="93609" bIns="48677" numCol="1" anchor="b" anchorCtr="0" compatLnSpc="1">
            <a:prstTxWarp prst="textNoShape">
              <a:avLst/>
            </a:prstTxWarp>
          </a:bodyPr>
          <a:lstStyle>
            <a:lvl1pPr eaLnBrk="0" hangingPunct="0">
              <a:lnSpc>
                <a:spcPct val="100000"/>
              </a:lnSpc>
              <a:buClr>
                <a:srgbClr val="000000"/>
              </a:buClr>
              <a:buSzPct val="100000"/>
              <a:buFont typeface="Times" pitchFamily="16" charset="0"/>
              <a:buNone/>
              <a:tabLst>
                <a:tab pos="0" algn="l"/>
                <a:tab pos="465627" algn="l"/>
                <a:tab pos="932905" algn="l"/>
                <a:tab pos="1400183" algn="l"/>
                <a:tab pos="1867461" algn="l"/>
                <a:tab pos="2334738" algn="l"/>
                <a:tab pos="2802017" algn="l"/>
                <a:tab pos="3269294" algn="l"/>
                <a:tab pos="3736573" algn="l"/>
                <a:tab pos="4203850" algn="l"/>
                <a:tab pos="4671129" algn="l"/>
                <a:tab pos="5138406" algn="l"/>
                <a:tab pos="5605684" algn="l"/>
                <a:tab pos="6072962" algn="l"/>
                <a:tab pos="6540240" algn="l"/>
                <a:tab pos="7007518" algn="l"/>
                <a:tab pos="7474796" algn="l"/>
                <a:tab pos="7942074" algn="l"/>
                <a:tab pos="8409352" algn="l"/>
                <a:tab pos="8876629" algn="l"/>
                <a:tab pos="9343908" algn="l"/>
              </a:tabLst>
              <a:defRPr sz="1200">
                <a:solidFill>
                  <a:srgbClr val="000000"/>
                </a:solidFill>
                <a:latin typeface="Times" pitchFamily="16" charset="0"/>
              </a:defRPr>
            </a:lvl1pPr>
          </a:lstStyle>
          <a:p>
            <a:pPr>
              <a:defRPr/>
            </a:pPr>
            <a:endParaRPr lang="en-GB"/>
          </a:p>
        </p:txBody>
      </p:sp>
      <p:sp>
        <p:nvSpPr>
          <p:cNvPr id="2057" name="Rectangle 9"/>
          <p:cNvSpPr>
            <a:spLocks noGrp="1" noChangeArrowheads="1"/>
          </p:cNvSpPr>
          <p:nvPr>
            <p:ph type="sldNum"/>
          </p:nvPr>
        </p:nvSpPr>
        <p:spPr bwMode="auto">
          <a:xfrm>
            <a:off x="3894138" y="9285288"/>
            <a:ext cx="2971800" cy="487362"/>
          </a:xfrm>
          <a:prstGeom prst="rect">
            <a:avLst/>
          </a:prstGeom>
          <a:noFill/>
          <a:ln w="9525">
            <a:noFill/>
            <a:round/>
            <a:headEnd/>
            <a:tailEnd/>
          </a:ln>
          <a:effectLst/>
        </p:spPr>
        <p:txBody>
          <a:bodyPr vert="horz" wrap="square" lIns="93609" tIns="48677" rIns="93609" bIns="48677" numCol="1" anchor="b" anchorCtr="0" compatLnSpc="1">
            <a:prstTxWarp prst="textNoShape">
              <a:avLst/>
            </a:prstTxWarp>
          </a:bodyPr>
          <a:lstStyle>
            <a:lvl1pPr algn="r" eaLnBrk="0" hangingPunct="0">
              <a:lnSpc>
                <a:spcPct val="100000"/>
              </a:lnSpc>
              <a:buClr>
                <a:srgbClr val="000000"/>
              </a:buClr>
              <a:buSzPct val="100000"/>
              <a:buFont typeface="Times" pitchFamily="16" charset="0"/>
              <a:buNone/>
              <a:tabLst>
                <a:tab pos="0" algn="l"/>
                <a:tab pos="465627" algn="l"/>
                <a:tab pos="932905" algn="l"/>
                <a:tab pos="1400183" algn="l"/>
                <a:tab pos="1867461" algn="l"/>
                <a:tab pos="2334738" algn="l"/>
                <a:tab pos="2802017" algn="l"/>
                <a:tab pos="3269294" algn="l"/>
                <a:tab pos="3736573" algn="l"/>
                <a:tab pos="4203850" algn="l"/>
                <a:tab pos="4671129" algn="l"/>
                <a:tab pos="5138406" algn="l"/>
                <a:tab pos="5605684" algn="l"/>
                <a:tab pos="6072962" algn="l"/>
                <a:tab pos="6540240" algn="l"/>
                <a:tab pos="7007518" algn="l"/>
                <a:tab pos="7474796" algn="l"/>
                <a:tab pos="7942074" algn="l"/>
                <a:tab pos="8409352" algn="l"/>
                <a:tab pos="8876629" algn="l"/>
                <a:tab pos="9343908" algn="l"/>
              </a:tabLst>
              <a:defRPr sz="1200">
                <a:solidFill>
                  <a:srgbClr val="000000"/>
                </a:solidFill>
                <a:latin typeface="Times" pitchFamily="16" charset="0"/>
              </a:defRPr>
            </a:lvl1pPr>
          </a:lstStyle>
          <a:p>
            <a:pPr>
              <a:defRPr/>
            </a:pPr>
            <a:fld id="{48842C1E-3913-4BFB-B952-F7577537B694}"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9"/>
          <p:cNvSpPr>
            <a:spLocks noGrp="1" noChangeArrowheads="1"/>
          </p:cNvSpPr>
          <p:nvPr>
            <p:ph type="sldNum" sz="quarter"/>
          </p:nvPr>
        </p:nvSpPr>
        <p:spPr>
          <a:noFill/>
        </p:spPr>
        <p:txBody>
          <a:bodyPr/>
          <a:lstStyle/>
          <a:p>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fld id="{C2B306B7-E4C0-4546-AA8A-35A13399E907}" type="slidenum">
              <a:rPr lang="en-GB" smtClean="0">
                <a:latin typeface="Times"/>
              </a:rPr>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t>1</a:t>
            </a:fld>
            <a:endParaRPr lang="en-GB">
              <a:latin typeface="Times"/>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nb-N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Plassholder for lysbilde 1"/>
          <p:cNvSpPr>
            <a:spLocks noGrp="1" noRot="1" noChangeAspect="1" noTextEdit="1"/>
          </p:cNvSpPr>
          <p:nvPr>
            <p:ph type="sldImg"/>
          </p:nvPr>
        </p:nvSpPr>
        <p:spPr>
          <a:ln/>
        </p:spPr>
      </p:sp>
      <p:sp>
        <p:nvSpPr>
          <p:cNvPr id="88067" name="Plassholder for notater 2"/>
          <p:cNvSpPr>
            <a:spLocks noGrp="1"/>
          </p:cNvSpPr>
          <p:nvPr>
            <p:ph type="body" idx="1"/>
          </p:nvPr>
        </p:nvSpPr>
        <p:spPr>
          <a:noFill/>
          <a:ln/>
        </p:spPr>
        <p:txBody>
          <a:bodyPr/>
          <a:lstStyle/>
          <a:p>
            <a:endParaRPr lang="nb-NO"/>
          </a:p>
        </p:txBody>
      </p:sp>
      <p:sp>
        <p:nvSpPr>
          <p:cNvPr id="88068" name="Plassholder for lysbildenummer 3"/>
          <p:cNvSpPr>
            <a:spLocks noGrp="1"/>
          </p:cNvSpPr>
          <p:nvPr>
            <p:ph type="sldNum" sz="quarter"/>
          </p:nvPr>
        </p:nvSpPr>
        <p:spPr>
          <a:noFill/>
        </p:spPr>
        <p:txBody>
          <a:bodyPr/>
          <a:lstStyle/>
          <a:p>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fld id="{756886FB-1F3E-45A2-A41C-D52904ACF413}" type="slidenum">
              <a:rPr lang="en-GB" smtClean="0">
                <a:latin typeface="Times"/>
              </a:rPr>
              <a:pPr>
                <a:buFont typeface="Times"/>
                <a:buNone/>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pPr>
              <a:t>5</a:t>
            </a:fld>
            <a:endParaRPr lang="en-GB">
              <a:latin typeface="Time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Plassholder for lysbilde 1">
            <a:extLst>
              <a:ext uri="{FF2B5EF4-FFF2-40B4-BE49-F238E27FC236}">
                <a16:creationId xmlns:a16="http://schemas.microsoft.com/office/drawing/2014/main" id="{55CF896B-9220-B61F-F303-142587490F5E}"/>
              </a:ext>
            </a:extLst>
          </p:cNvPr>
          <p:cNvSpPr>
            <a:spLocks noGrp="1" noRot="1" noChangeAspect="1" noTextEdit="1"/>
          </p:cNvSpPr>
          <p:nvPr>
            <p:ph type="sldImg"/>
          </p:nvPr>
        </p:nvSpPr>
        <p:spPr>
          <a:ln/>
        </p:spPr>
      </p:sp>
      <p:sp>
        <p:nvSpPr>
          <p:cNvPr id="144387" name="Plassholder for notater 2">
            <a:extLst>
              <a:ext uri="{FF2B5EF4-FFF2-40B4-BE49-F238E27FC236}">
                <a16:creationId xmlns:a16="http://schemas.microsoft.com/office/drawing/2014/main" id="{60A5FAFB-7060-7FAF-3D68-3D6DCD7769E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i="1"/>
              <a:t>Psykometeret</a:t>
            </a:r>
          </a:p>
          <a:p>
            <a:endParaRPr lang="nb-NO" altLang="nb-NO" i="1"/>
          </a:p>
          <a:p>
            <a:r>
              <a:rPr lang="nb-NO" altLang="nb-NO" i="1"/>
              <a:t>Den tradisjonelle måten å måle relativ fuktighet på er ved hjelp av to termometre. Et er nakent slik at glasskappen har direkte kontakt med den fuktige lufta. Det andre termometeret, som er plassert tett ved, er pakket inn i et vått hylster hvor det kan skje fordampning. Prinsippet bygger på den kjensgjerning at fordampning av fuktighet krever varme. Dersom termometrene befinner seg i tørr luft, vil fordampningen skje fort og vi får en betydelig temperaturforskjell mellom de to termometerne. Termometeret med omslag vil vise flere grader lavere temperatur enn det uten.</a:t>
            </a:r>
          </a:p>
          <a:p>
            <a:r>
              <a:rPr lang="nb-NO" altLang="nb-NO" i="1"/>
              <a:t>Dersom termometrene befinner seg i luft med 100 % fuktighet vil ingenting kunne fordampe og temperaturen i de to termometrene er like. Temperaturforskjellen mellom disse to ytterpunktene vil være et mål for luftas relative fuktighet.</a:t>
            </a:r>
          </a:p>
          <a:p>
            <a:endParaRPr lang="nb-NO" altLang="nb-NO"/>
          </a:p>
        </p:txBody>
      </p:sp>
      <p:sp>
        <p:nvSpPr>
          <p:cNvPr id="144388" name="Plassholder for lysbildenummer 3">
            <a:extLst>
              <a:ext uri="{FF2B5EF4-FFF2-40B4-BE49-F238E27FC236}">
                <a16:creationId xmlns:a16="http://schemas.microsoft.com/office/drawing/2014/main" id="{2D9A607B-A7C9-2E5F-0500-CB13F23C1B8E}"/>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1pPr>
            <a:lvl2pPr marL="742950" indent="-285750"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2pPr>
            <a:lvl3pPr marL="1143000" indent="-228600"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3pPr>
            <a:lvl4pPr marL="1600200" indent="-228600"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4pPr>
            <a:lvl5pPr marL="2057400" indent="-228600"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9pPr>
          </a:lstStyle>
          <a:p>
            <a:fld id="{B3E3223B-ACCD-49EB-BFA0-3EDE3CB6792F}" type="slidenum">
              <a:rPr lang="en-GB" altLang="nb-NO" sz="1200">
                <a:solidFill>
                  <a:srgbClr val="000000"/>
                </a:solidFill>
              </a:rPr>
              <a:pPr/>
              <a:t>11</a:t>
            </a:fld>
            <a:endParaRPr lang="en-GB" altLang="nb-NO"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Plassholder for lysbilde 1">
            <a:extLst>
              <a:ext uri="{FF2B5EF4-FFF2-40B4-BE49-F238E27FC236}">
                <a16:creationId xmlns:a16="http://schemas.microsoft.com/office/drawing/2014/main" id="{C03DF47B-E61F-B3B6-52D6-EBF2D7AAE6B1}"/>
              </a:ext>
            </a:extLst>
          </p:cNvPr>
          <p:cNvSpPr>
            <a:spLocks noGrp="1" noRot="1" noChangeAspect="1" noTextEdit="1"/>
          </p:cNvSpPr>
          <p:nvPr>
            <p:ph type="sldImg"/>
          </p:nvPr>
        </p:nvSpPr>
        <p:spPr>
          <a:ln/>
        </p:spPr>
      </p:sp>
      <p:sp>
        <p:nvSpPr>
          <p:cNvPr id="145411" name="Plassholder for notater 2">
            <a:extLst>
              <a:ext uri="{FF2B5EF4-FFF2-40B4-BE49-F238E27FC236}">
                <a16:creationId xmlns:a16="http://schemas.microsoft.com/office/drawing/2014/main" id="{6A439D23-D01E-56AE-E084-4F5F27024A0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a:t>Leser av krysningspunktet mellom temperaturen avlest på tørt og fuktig termometer. Den røde kurven som passerer gjennom krysningspunktet angir relativ fuktighet.</a:t>
            </a:r>
          </a:p>
        </p:txBody>
      </p:sp>
      <p:sp>
        <p:nvSpPr>
          <p:cNvPr id="145412" name="Plassholder for lysbildenummer 3">
            <a:extLst>
              <a:ext uri="{FF2B5EF4-FFF2-40B4-BE49-F238E27FC236}">
                <a16:creationId xmlns:a16="http://schemas.microsoft.com/office/drawing/2014/main" id="{71086D6A-EE2D-4E03-919E-B6D7F5503E49}"/>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1pPr>
            <a:lvl2pPr marL="742950" indent="-285750"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2pPr>
            <a:lvl3pPr marL="1143000" indent="-228600"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3pPr>
            <a:lvl4pPr marL="1600200" indent="-228600"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4pPr>
            <a:lvl5pPr marL="2057400" indent="-228600" eaLnBrk="0" hangingPunct="0">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tabLst>
                <a:tab pos="0" algn="l"/>
                <a:tab pos="465138" algn="l"/>
                <a:tab pos="931863" algn="l"/>
                <a:tab pos="1400175" algn="l"/>
                <a:tab pos="1866900" algn="l"/>
                <a:tab pos="2333625" algn="l"/>
                <a:tab pos="2801938" algn="l"/>
                <a:tab pos="3268663" algn="l"/>
                <a:tab pos="3735388" algn="l"/>
                <a:tab pos="4203700" algn="l"/>
                <a:tab pos="4670425" algn="l"/>
                <a:tab pos="5137150" algn="l"/>
                <a:tab pos="5605463" algn="l"/>
                <a:tab pos="6072188" algn="l"/>
                <a:tab pos="6538913" algn="l"/>
                <a:tab pos="7007225" algn="l"/>
                <a:tab pos="7473950" algn="l"/>
                <a:tab pos="7940675" algn="l"/>
                <a:tab pos="8408988" algn="l"/>
                <a:tab pos="8875713" algn="l"/>
                <a:tab pos="9342438" algn="l"/>
              </a:tabLst>
              <a:defRPr sz="2400">
                <a:solidFill>
                  <a:schemeClr val="bg1"/>
                </a:solidFill>
                <a:latin typeface="Times" panose="02020603050405020304" pitchFamily="18" charset="0"/>
              </a:defRPr>
            </a:lvl9pPr>
          </a:lstStyle>
          <a:p>
            <a:fld id="{E49335CB-AB27-41C1-9FE3-1AD1DD8360E9}" type="slidenum">
              <a:rPr lang="en-GB" altLang="nb-NO" sz="1200">
                <a:solidFill>
                  <a:srgbClr val="000000"/>
                </a:solidFill>
              </a:rPr>
              <a:pPr/>
              <a:t>12</a:t>
            </a:fld>
            <a:endParaRPr lang="en-GB" altLang="nb-NO" sz="12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Hvorfor ikke gå rett på sak og få det overstått.</a:t>
            </a:r>
            <a:r>
              <a:rPr lang="nb-NO" baseline="0"/>
              <a:t> Her er formelen.</a:t>
            </a:r>
          </a:p>
          <a:p>
            <a:r>
              <a:rPr lang="nb-NO"/>
              <a:t>Hvorfor denne</a:t>
            </a:r>
            <a:r>
              <a:rPr lang="nb-NO" baseline="0"/>
              <a:t> brutale åpningen og hva skal vi med denne?</a:t>
            </a:r>
          </a:p>
          <a:p>
            <a:r>
              <a:rPr lang="nb-NO" baseline="0"/>
              <a:t>Er det noen som drar kjensel på formelen?</a:t>
            </a:r>
            <a:br>
              <a:rPr lang="nb-NO" baseline="0"/>
            </a:br>
            <a:r>
              <a:rPr lang="nb-NO" baseline="0"/>
              <a:t>Det handler om å modellere et naturvitenskapelig fenomen</a:t>
            </a:r>
          </a:p>
          <a:p>
            <a:endParaRPr lang="nb-NO" baseline="0"/>
          </a:p>
          <a:p>
            <a:r>
              <a:rPr lang="nb-NO" baseline="0"/>
              <a:t>Jo denne modellerer sammenhengen mellom lufttrykk og høyde.</a:t>
            </a:r>
            <a:br>
              <a:rPr lang="nb-NO" baseline="0"/>
            </a:br>
            <a:r>
              <a:rPr lang="nb-NO" baseline="0"/>
              <a:t>p er lufttrykk</a:t>
            </a:r>
            <a:br>
              <a:rPr lang="nb-NO" baseline="0"/>
            </a:br>
            <a:r>
              <a:rPr lang="nb-NO" baseline="0"/>
              <a:t>h er høyden</a:t>
            </a:r>
            <a:br>
              <a:rPr lang="nb-NO" baseline="0"/>
            </a:br>
            <a:r>
              <a:rPr lang="nb-NO" baseline="0"/>
              <a:t>R er den spesifikke gasskonstanten for luft</a:t>
            </a:r>
          </a:p>
          <a:p>
            <a:r>
              <a:rPr lang="nb-NO" baseline="0"/>
              <a:t>g0 er tyngdeakselerasjonen</a:t>
            </a:r>
          </a:p>
          <a:p>
            <a:r>
              <a:rPr lang="nb-NO" baseline="0"/>
              <a:t>a sier noe om hvordan temperaturen endrer seg med høyden</a:t>
            </a:r>
            <a:br>
              <a:rPr lang="nb-NO" baseline="0"/>
            </a:br>
            <a:endParaRPr lang="nb-NO"/>
          </a:p>
        </p:txBody>
      </p:sp>
      <p:sp>
        <p:nvSpPr>
          <p:cNvPr id="4" name="Plassholder for lysbildenummer 3"/>
          <p:cNvSpPr>
            <a:spLocks noGrp="1"/>
          </p:cNvSpPr>
          <p:nvPr>
            <p:ph type="sldNum" sz="quarter" idx="10"/>
          </p:nvPr>
        </p:nvSpPr>
        <p:spPr/>
        <p:txBody>
          <a:bodyPr/>
          <a:lstStyle/>
          <a:p>
            <a:fld id="{F21FAB00-1ACE-4B72-948B-67BA2D7EBCE9}" type="slidenum">
              <a:rPr lang="nb-NO" smtClean="0"/>
              <a:pPr/>
              <a:t>24</a:t>
            </a:fld>
            <a:endParaRPr lang="nb-NO"/>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idx="10"/>
          </p:nvPr>
        </p:nvSpPr>
        <p:spPr/>
        <p:txBody>
          <a:bodyPr/>
          <a:lstStyle/>
          <a:p>
            <a:pPr>
              <a:defRPr/>
            </a:pPr>
            <a:fld id="{48842C1E-3913-4BFB-B952-F7577537B694}" type="slidenum">
              <a:rPr lang="en-GB" smtClean="0"/>
              <a:pPr>
                <a:defRPr/>
              </a:pPr>
              <a:t>53</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idx="10"/>
          </p:nvPr>
        </p:nvSpPr>
        <p:spPr/>
        <p:txBody>
          <a:bodyPr/>
          <a:lstStyle/>
          <a:p>
            <a:pPr>
              <a:defRPr/>
            </a:pPr>
            <a:fld id="{48842C1E-3913-4BFB-B952-F7577537B694}" type="slidenum">
              <a:rPr lang="en-GB" smtClean="0"/>
              <a:pPr>
                <a:defRPr/>
              </a:pPr>
              <a:t>54</a:t>
            </a:fld>
            <a:endParaRPr lang="en-GB"/>
          </a:p>
        </p:txBody>
      </p:sp>
    </p:spTree>
    <p:extLst>
      <p:ext uri="{BB962C8B-B14F-4D97-AF65-F5344CB8AC3E}">
        <p14:creationId xmlns:p14="http://schemas.microsoft.com/office/powerpoint/2010/main" val="2820422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a:t>Klikk for å redigere tittelstil</a:t>
            </a:r>
          </a:p>
        </p:txBody>
      </p:sp>
      <p:sp>
        <p:nvSpPr>
          <p:cNvPr id="3" name="Undertit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Rectangle 4"/>
          <p:cNvSpPr>
            <a:spLocks noGrp="1" noChangeArrowheads="1"/>
          </p:cNvSpPr>
          <p:nvPr>
            <p:ph type="dt" idx="10"/>
          </p:nvPr>
        </p:nvSpPr>
        <p:spPr>
          <a:ln/>
        </p:spPr>
        <p:txBody>
          <a:bodyPr/>
          <a:lstStyle>
            <a:lvl1pPr>
              <a:defRPr/>
            </a:lvl1pPr>
          </a:lstStyle>
          <a:p>
            <a:pPr>
              <a:defRPr/>
            </a:pPr>
            <a:endParaRPr lang="en-GB"/>
          </a:p>
        </p:txBody>
      </p:sp>
      <p:sp>
        <p:nvSpPr>
          <p:cNvPr id="6" name="Plassholder for bunntekst 3">
            <a:extLst>
              <a:ext uri="{FF2B5EF4-FFF2-40B4-BE49-F238E27FC236}">
                <a16:creationId xmlns:a16="http://schemas.microsoft.com/office/drawing/2014/main" id="{1652634D-87BA-12C1-F4B5-A155A120246F}"/>
              </a:ext>
            </a:extLst>
          </p:cNvPr>
          <p:cNvSpPr>
            <a:spLocks noGrp="1"/>
          </p:cNvSpPr>
          <p:nvPr>
            <p:ph type="ftr" idx="3"/>
          </p:nvPr>
        </p:nvSpPr>
        <p:spPr>
          <a:xfrm>
            <a:off x="609600" y="6570801"/>
            <a:ext cx="2789584" cy="301487"/>
          </a:xfrm>
          <a:prstGeom prst="rect">
            <a:avLst/>
          </a:prstGeom>
        </p:spPr>
        <p:txBody>
          <a:bodyPr/>
          <a:lstStyle>
            <a:lvl1pPr>
              <a:defRPr sz="1200">
                <a:solidFill>
                  <a:schemeClr val="tx1"/>
                </a:solidFill>
                <a:latin typeface="Times" pitchFamily="-108" charset="0"/>
              </a:defRPr>
            </a:lvl1pPr>
          </a:lstStyle>
          <a:p>
            <a:pPr>
              <a:defRPr/>
            </a:pPr>
            <a:r>
              <a:rPr lang="en-GB" dirty="0" err="1"/>
              <a:t>CanSat</a:t>
            </a:r>
            <a:r>
              <a:rPr lang="en-GB" dirty="0"/>
              <a:t> – 11. </a:t>
            </a:r>
            <a:r>
              <a:rPr lang="en-GB" dirty="0" err="1"/>
              <a:t>nov.</a:t>
            </a:r>
            <a:r>
              <a:rPr lang="en-GB" dirty="0"/>
              <a:t> 22 – Nils Kr. Rossing</a:t>
            </a: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p:cNvSpPr>
            <a:spLocks noGrp="1" noChangeArrowheads="1"/>
          </p:cNvSpPr>
          <p:nvPr>
            <p:ph type="dt" idx="10"/>
          </p:nvPr>
        </p:nvSpPr>
        <p:spPr/>
        <p:txBody>
          <a:bodyPr/>
          <a:lstStyle>
            <a:lvl1pPr>
              <a:defRPr/>
            </a:lvl1pPr>
          </a:lstStyle>
          <a:p>
            <a:pPr>
              <a:defRPr/>
            </a:pPr>
            <a:endParaRPr lang="en-GB"/>
          </a:p>
        </p:txBody>
      </p:sp>
      <p:sp>
        <p:nvSpPr>
          <p:cNvPr id="6" name="Plassholder for bunntekst 3">
            <a:extLst>
              <a:ext uri="{FF2B5EF4-FFF2-40B4-BE49-F238E27FC236}">
                <a16:creationId xmlns:a16="http://schemas.microsoft.com/office/drawing/2014/main" id="{325CACAE-6728-5F52-6243-673B175EB4B8}"/>
              </a:ext>
            </a:extLst>
          </p:cNvPr>
          <p:cNvSpPr>
            <a:spLocks noGrp="1"/>
          </p:cNvSpPr>
          <p:nvPr>
            <p:ph type="ftr" idx="3"/>
          </p:nvPr>
        </p:nvSpPr>
        <p:spPr>
          <a:xfrm>
            <a:off x="609600" y="6570801"/>
            <a:ext cx="2789584" cy="301487"/>
          </a:xfrm>
          <a:prstGeom prst="rect">
            <a:avLst/>
          </a:prstGeom>
        </p:spPr>
        <p:txBody>
          <a:bodyPr/>
          <a:lstStyle>
            <a:lvl1pPr>
              <a:defRPr sz="1200">
                <a:solidFill>
                  <a:schemeClr val="tx1"/>
                </a:solidFill>
                <a:latin typeface="Times" pitchFamily="-108" charset="0"/>
              </a:defRPr>
            </a:lvl1pPr>
          </a:lstStyle>
          <a:p>
            <a:pPr>
              <a:defRPr/>
            </a:pPr>
            <a:r>
              <a:rPr lang="en-GB" dirty="0" err="1"/>
              <a:t>CanSat</a:t>
            </a:r>
            <a:r>
              <a:rPr lang="en-GB" dirty="0"/>
              <a:t> – 11. </a:t>
            </a:r>
            <a:r>
              <a:rPr lang="en-GB" dirty="0" err="1"/>
              <a:t>nov.</a:t>
            </a:r>
            <a:r>
              <a:rPr lang="en-GB" dirty="0"/>
              <a:t> 22 – Nils Kr. Rossing</a:t>
            </a: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905625" y="539750"/>
            <a:ext cx="1941513" cy="5548313"/>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1079500" y="539750"/>
            <a:ext cx="5673725" cy="5548313"/>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p:cNvSpPr>
            <a:spLocks noGrp="1" noChangeArrowheads="1"/>
          </p:cNvSpPr>
          <p:nvPr>
            <p:ph type="dt" idx="10"/>
          </p:nvPr>
        </p:nvSpPr>
        <p:spPr/>
        <p:txBody>
          <a:bodyPr/>
          <a:lstStyle>
            <a:lvl1pPr>
              <a:defRPr/>
            </a:lvl1pPr>
          </a:lstStyle>
          <a:p>
            <a:pPr>
              <a:defRPr/>
            </a:pPr>
            <a:endParaRPr lang="en-GB"/>
          </a:p>
        </p:txBody>
      </p:sp>
      <p:sp>
        <p:nvSpPr>
          <p:cNvPr id="6" name="Plassholder for bunntekst 3">
            <a:extLst>
              <a:ext uri="{FF2B5EF4-FFF2-40B4-BE49-F238E27FC236}">
                <a16:creationId xmlns:a16="http://schemas.microsoft.com/office/drawing/2014/main" id="{8C98D5D8-05CB-602B-84B1-1209CE18C913}"/>
              </a:ext>
            </a:extLst>
          </p:cNvPr>
          <p:cNvSpPr>
            <a:spLocks noGrp="1"/>
          </p:cNvSpPr>
          <p:nvPr>
            <p:ph type="ftr" idx="3"/>
          </p:nvPr>
        </p:nvSpPr>
        <p:spPr>
          <a:xfrm>
            <a:off x="609600" y="6570801"/>
            <a:ext cx="2789584" cy="301487"/>
          </a:xfrm>
          <a:prstGeom prst="rect">
            <a:avLst/>
          </a:prstGeom>
        </p:spPr>
        <p:txBody>
          <a:bodyPr/>
          <a:lstStyle>
            <a:lvl1pPr>
              <a:defRPr sz="1200">
                <a:solidFill>
                  <a:schemeClr val="tx1"/>
                </a:solidFill>
                <a:latin typeface="Times" pitchFamily="-108" charset="0"/>
              </a:defRPr>
            </a:lvl1pPr>
          </a:lstStyle>
          <a:p>
            <a:pPr>
              <a:defRPr/>
            </a:pPr>
            <a:r>
              <a:rPr lang="en-GB" dirty="0" err="1"/>
              <a:t>CanSat</a:t>
            </a:r>
            <a:r>
              <a:rPr lang="en-GB" dirty="0"/>
              <a:t> – 11. </a:t>
            </a:r>
            <a:r>
              <a:rPr lang="en-GB" dirty="0" err="1"/>
              <a:t>nov.</a:t>
            </a:r>
            <a:r>
              <a:rPr lang="en-GB" dirty="0"/>
              <a:t> 22 – Nils Kr. Rossing</a:t>
            </a:r>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1079500" y="539750"/>
            <a:ext cx="7767638" cy="1141413"/>
          </a:xfrm>
        </p:spPr>
        <p:txBody>
          <a:bodyPr/>
          <a:lstStyle/>
          <a:p>
            <a:r>
              <a:rPr lang="nb-NO"/>
              <a:t>Klikk for å redigere tittelstil</a:t>
            </a:r>
          </a:p>
        </p:txBody>
      </p:sp>
      <p:sp>
        <p:nvSpPr>
          <p:cNvPr id="3" name="Rectangle 4"/>
          <p:cNvSpPr>
            <a:spLocks noGrp="1" noChangeArrowheads="1"/>
          </p:cNvSpPr>
          <p:nvPr>
            <p:ph type="dt" idx="10"/>
          </p:nvPr>
        </p:nvSpPr>
        <p:spPr/>
        <p:txBody>
          <a:bodyPr/>
          <a:lstStyle>
            <a:lvl1pPr>
              <a:defRPr/>
            </a:lvl1pPr>
          </a:lstStyle>
          <a:p>
            <a:pPr>
              <a:defRPr/>
            </a:pPr>
            <a:endParaRPr lang="en-GB"/>
          </a:p>
        </p:txBody>
      </p:sp>
      <p:sp>
        <p:nvSpPr>
          <p:cNvPr id="5" name="Plassholder for bunntekst 3">
            <a:extLst>
              <a:ext uri="{FF2B5EF4-FFF2-40B4-BE49-F238E27FC236}">
                <a16:creationId xmlns:a16="http://schemas.microsoft.com/office/drawing/2014/main" id="{DE0FEEA2-0AB8-751E-2890-10BA432ADC1A}"/>
              </a:ext>
            </a:extLst>
          </p:cNvPr>
          <p:cNvSpPr>
            <a:spLocks noGrp="1"/>
          </p:cNvSpPr>
          <p:nvPr>
            <p:ph type="ftr" idx="3"/>
          </p:nvPr>
        </p:nvSpPr>
        <p:spPr>
          <a:xfrm>
            <a:off x="609600" y="6570801"/>
            <a:ext cx="2789584" cy="301487"/>
          </a:xfrm>
          <a:prstGeom prst="rect">
            <a:avLst/>
          </a:prstGeom>
        </p:spPr>
        <p:txBody>
          <a:bodyPr/>
          <a:lstStyle>
            <a:lvl1pPr>
              <a:defRPr sz="1200">
                <a:solidFill>
                  <a:schemeClr val="tx1"/>
                </a:solidFill>
                <a:latin typeface="Times" pitchFamily="-108" charset="0"/>
              </a:defRPr>
            </a:lvl1pPr>
          </a:lstStyle>
          <a:p>
            <a:pPr>
              <a:defRPr/>
            </a:pPr>
            <a:r>
              <a:rPr lang="en-GB" dirty="0" err="1"/>
              <a:t>CanSat</a:t>
            </a:r>
            <a:r>
              <a:rPr lang="en-GB" dirty="0"/>
              <a:t> – 11. </a:t>
            </a:r>
            <a:r>
              <a:rPr lang="en-GB" dirty="0" err="1"/>
              <a:t>nov.</a:t>
            </a:r>
            <a:r>
              <a:rPr lang="en-GB" dirty="0"/>
              <a:t> 22 – Nils Kr. Rossing</a:t>
            </a: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p:cNvSpPr>
            <a:spLocks noGrp="1" noChangeArrowheads="1"/>
          </p:cNvSpPr>
          <p:nvPr>
            <p:ph type="dt" idx="10"/>
          </p:nvPr>
        </p:nvSpPr>
        <p:spPr>
          <a:ln/>
        </p:spPr>
        <p:txBody>
          <a:bodyPr/>
          <a:lstStyle>
            <a:lvl1pPr>
              <a:defRPr/>
            </a:lvl1pPr>
          </a:lstStyle>
          <a:p>
            <a:pPr>
              <a:defRPr/>
            </a:pPr>
            <a:endParaRPr lang="en-GB"/>
          </a:p>
        </p:txBody>
      </p:sp>
      <p:sp>
        <p:nvSpPr>
          <p:cNvPr id="6" name="Plassholder for bunntekst 3">
            <a:extLst>
              <a:ext uri="{FF2B5EF4-FFF2-40B4-BE49-F238E27FC236}">
                <a16:creationId xmlns:a16="http://schemas.microsoft.com/office/drawing/2014/main" id="{9E7B0165-E119-D812-5663-20A4571FBB9B}"/>
              </a:ext>
            </a:extLst>
          </p:cNvPr>
          <p:cNvSpPr>
            <a:spLocks noGrp="1"/>
          </p:cNvSpPr>
          <p:nvPr>
            <p:ph type="ftr" idx="3"/>
          </p:nvPr>
        </p:nvSpPr>
        <p:spPr>
          <a:xfrm>
            <a:off x="609600" y="6570801"/>
            <a:ext cx="2789584" cy="301487"/>
          </a:xfrm>
          <a:prstGeom prst="rect">
            <a:avLst/>
          </a:prstGeom>
        </p:spPr>
        <p:txBody>
          <a:bodyPr/>
          <a:lstStyle>
            <a:lvl1pPr>
              <a:defRPr sz="1200">
                <a:solidFill>
                  <a:schemeClr val="tx1"/>
                </a:solidFill>
                <a:latin typeface="Times" pitchFamily="-108" charset="0"/>
              </a:defRPr>
            </a:lvl1pPr>
          </a:lstStyle>
          <a:p>
            <a:pPr>
              <a:defRPr/>
            </a:pPr>
            <a:r>
              <a:rPr lang="en-GB" dirty="0" err="1"/>
              <a:t>CanSat</a:t>
            </a:r>
            <a:r>
              <a:rPr lang="en-GB" dirty="0"/>
              <a:t> – 11. </a:t>
            </a:r>
            <a:r>
              <a:rPr lang="en-GB" dirty="0" err="1"/>
              <a:t>nov.</a:t>
            </a:r>
            <a:r>
              <a:rPr lang="en-GB" dirty="0"/>
              <a:t> 22 – Nils Kr. Rossing</a:t>
            </a: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4"/>
          <p:cNvSpPr>
            <a:spLocks noGrp="1" noChangeArrowheads="1"/>
          </p:cNvSpPr>
          <p:nvPr>
            <p:ph type="dt" idx="10"/>
          </p:nvPr>
        </p:nvSpPr>
        <p:spPr/>
        <p:txBody>
          <a:bodyPr/>
          <a:lstStyle>
            <a:lvl1pPr>
              <a:defRPr/>
            </a:lvl1pPr>
          </a:lstStyle>
          <a:p>
            <a:pPr>
              <a:defRPr/>
            </a:pPr>
            <a:endParaRPr lang="en-GB"/>
          </a:p>
        </p:txBody>
      </p:sp>
      <p:sp>
        <p:nvSpPr>
          <p:cNvPr id="6" name="Plassholder for bunntekst 3">
            <a:extLst>
              <a:ext uri="{FF2B5EF4-FFF2-40B4-BE49-F238E27FC236}">
                <a16:creationId xmlns:a16="http://schemas.microsoft.com/office/drawing/2014/main" id="{9AC8F089-9317-30D1-8F25-6CC04BC12788}"/>
              </a:ext>
            </a:extLst>
          </p:cNvPr>
          <p:cNvSpPr>
            <a:spLocks noGrp="1"/>
          </p:cNvSpPr>
          <p:nvPr>
            <p:ph type="ftr" idx="3"/>
          </p:nvPr>
        </p:nvSpPr>
        <p:spPr>
          <a:xfrm>
            <a:off x="609600" y="6570801"/>
            <a:ext cx="2789584" cy="301487"/>
          </a:xfrm>
          <a:prstGeom prst="rect">
            <a:avLst/>
          </a:prstGeom>
        </p:spPr>
        <p:txBody>
          <a:bodyPr/>
          <a:lstStyle>
            <a:lvl1pPr>
              <a:defRPr sz="1200">
                <a:solidFill>
                  <a:schemeClr val="tx1"/>
                </a:solidFill>
                <a:latin typeface="Times" pitchFamily="-108" charset="0"/>
              </a:defRPr>
            </a:lvl1pPr>
          </a:lstStyle>
          <a:p>
            <a:pPr>
              <a:defRPr/>
            </a:pPr>
            <a:r>
              <a:rPr lang="en-GB" dirty="0" err="1"/>
              <a:t>CanSat</a:t>
            </a:r>
            <a:r>
              <a:rPr lang="en-GB" dirty="0"/>
              <a:t> – 11. </a:t>
            </a:r>
            <a:r>
              <a:rPr lang="en-GB" dirty="0" err="1"/>
              <a:t>nov.</a:t>
            </a:r>
            <a:r>
              <a:rPr lang="en-GB" dirty="0"/>
              <a:t> 22 – Nils Kr. Rossing</a:t>
            </a: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79500" y="1978025"/>
            <a:ext cx="3806825" cy="4110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5038725" y="1978025"/>
            <a:ext cx="3808413" cy="4110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4"/>
          <p:cNvSpPr>
            <a:spLocks noGrp="1" noChangeArrowheads="1"/>
          </p:cNvSpPr>
          <p:nvPr>
            <p:ph type="dt" idx="10"/>
          </p:nvPr>
        </p:nvSpPr>
        <p:spPr/>
        <p:txBody>
          <a:bodyPr/>
          <a:lstStyle>
            <a:lvl1pPr>
              <a:defRPr/>
            </a:lvl1pPr>
          </a:lstStyle>
          <a:p>
            <a:pPr>
              <a:defRPr/>
            </a:pPr>
            <a:endParaRPr lang="en-GB"/>
          </a:p>
        </p:txBody>
      </p:sp>
      <p:sp>
        <p:nvSpPr>
          <p:cNvPr id="7" name="Plassholder for bunntekst 3">
            <a:extLst>
              <a:ext uri="{FF2B5EF4-FFF2-40B4-BE49-F238E27FC236}">
                <a16:creationId xmlns:a16="http://schemas.microsoft.com/office/drawing/2014/main" id="{E157EE33-9F1F-3B3C-6EDE-77365AB8E597}"/>
              </a:ext>
            </a:extLst>
          </p:cNvPr>
          <p:cNvSpPr>
            <a:spLocks noGrp="1"/>
          </p:cNvSpPr>
          <p:nvPr>
            <p:ph type="ftr" idx="3"/>
          </p:nvPr>
        </p:nvSpPr>
        <p:spPr>
          <a:xfrm>
            <a:off x="609600" y="6570801"/>
            <a:ext cx="2789584" cy="301487"/>
          </a:xfrm>
          <a:prstGeom prst="rect">
            <a:avLst/>
          </a:prstGeom>
        </p:spPr>
        <p:txBody>
          <a:bodyPr/>
          <a:lstStyle>
            <a:lvl1pPr>
              <a:defRPr sz="1200">
                <a:solidFill>
                  <a:schemeClr val="tx1"/>
                </a:solidFill>
                <a:latin typeface="Times" pitchFamily="-108" charset="0"/>
              </a:defRPr>
            </a:lvl1pPr>
          </a:lstStyle>
          <a:p>
            <a:pPr>
              <a:defRPr/>
            </a:pPr>
            <a:r>
              <a:rPr lang="en-GB" dirty="0" err="1"/>
              <a:t>CanSat</a:t>
            </a:r>
            <a:r>
              <a:rPr lang="en-GB" dirty="0"/>
              <a:t> – 11. </a:t>
            </a:r>
            <a:r>
              <a:rPr lang="en-GB" dirty="0" err="1"/>
              <a:t>nov.</a:t>
            </a:r>
            <a:r>
              <a:rPr lang="en-GB" dirty="0"/>
              <a:t> 22 – Nils Kr. Rossing</a:t>
            </a: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4"/>
          <p:cNvSpPr>
            <a:spLocks noGrp="1" noChangeArrowheads="1"/>
          </p:cNvSpPr>
          <p:nvPr>
            <p:ph type="dt" idx="10"/>
          </p:nvPr>
        </p:nvSpPr>
        <p:spPr/>
        <p:txBody>
          <a:bodyPr/>
          <a:lstStyle>
            <a:lvl1pPr>
              <a:defRPr/>
            </a:lvl1pPr>
          </a:lstStyle>
          <a:p>
            <a:pPr>
              <a:defRPr/>
            </a:pPr>
            <a:endParaRPr lang="en-GB"/>
          </a:p>
        </p:txBody>
      </p:sp>
      <p:sp>
        <p:nvSpPr>
          <p:cNvPr id="9" name="Plassholder for bunntekst 3">
            <a:extLst>
              <a:ext uri="{FF2B5EF4-FFF2-40B4-BE49-F238E27FC236}">
                <a16:creationId xmlns:a16="http://schemas.microsoft.com/office/drawing/2014/main" id="{B1008410-BAD8-9FAF-39AC-2B82FC29096D}"/>
              </a:ext>
            </a:extLst>
          </p:cNvPr>
          <p:cNvSpPr>
            <a:spLocks noGrp="1"/>
          </p:cNvSpPr>
          <p:nvPr>
            <p:ph type="ftr" idx="11"/>
          </p:nvPr>
        </p:nvSpPr>
        <p:spPr>
          <a:xfrm>
            <a:off x="609600" y="6570801"/>
            <a:ext cx="2789584" cy="301487"/>
          </a:xfrm>
          <a:prstGeom prst="rect">
            <a:avLst/>
          </a:prstGeom>
        </p:spPr>
        <p:txBody>
          <a:bodyPr/>
          <a:lstStyle>
            <a:lvl1pPr>
              <a:defRPr sz="1200">
                <a:solidFill>
                  <a:schemeClr val="tx1"/>
                </a:solidFill>
                <a:latin typeface="Times" pitchFamily="-108" charset="0"/>
              </a:defRPr>
            </a:lvl1pPr>
          </a:lstStyle>
          <a:p>
            <a:pPr>
              <a:defRPr/>
            </a:pPr>
            <a:r>
              <a:rPr lang="en-GB" dirty="0" err="1"/>
              <a:t>CanSat</a:t>
            </a:r>
            <a:r>
              <a:rPr lang="en-GB" dirty="0"/>
              <a:t> – 11. </a:t>
            </a:r>
            <a:r>
              <a:rPr lang="en-GB" dirty="0" err="1"/>
              <a:t>nov.</a:t>
            </a:r>
            <a:r>
              <a:rPr lang="en-GB" dirty="0"/>
              <a:t> 22 – Nils Kr. Rossing</a:t>
            </a: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Rectangle 4"/>
          <p:cNvSpPr>
            <a:spLocks noGrp="1" noChangeArrowheads="1"/>
          </p:cNvSpPr>
          <p:nvPr>
            <p:ph type="dt" idx="10"/>
          </p:nvPr>
        </p:nvSpPr>
        <p:spPr/>
        <p:txBody>
          <a:bodyPr/>
          <a:lstStyle>
            <a:lvl1pPr>
              <a:defRPr/>
            </a:lvl1pPr>
          </a:lstStyle>
          <a:p>
            <a:pPr>
              <a:defRPr/>
            </a:pPr>
            <a:endParaRPr lang="en-GB"/>
          </a:p>
        </p:txBody>
      </p:sp>
      <p:sp>
        <p:nvSpPr>
          <p:cNvPr id="5" name="Plassholder for bunntekst 3">
            <a:extLst>
              <a:ext uri="{FF2B5EF4-FFF2-40B4-BE49-F238E27FC236}">
                <a16:creationId xmlns:a16="http://schemas.microsoft.com/office/drawing/2014/main" id="{DCAAF386-29A8-7E61-60C6-982A756C53D3}"/>
              </a:ext>
            </a:extLst>
          </p:cNvPr>
          <p:cNvSpPr>
            <a:spLocks noGrp="1"/>
          </p:cNvSpPr>
          <p:nvPr>
            <p:ph type="ftr" idx="3"/>
          </p:nvPr>
        </p:nvSpPr>
        <p:spPr>
          <a:xfrm>
            <a:off x="609600" y="6570801"/>
            <a:ext cx="2789584" cy="301487"/>
          </a:xfrm>
          <a:prstGeom prst="rect">
            <a:avLst/>
          </a:prstGeom>
        </p:spPr>
        <p:txBody>
          <a:bodyPr/>
          <a:lstStyle>
            <a:lvl1pPr>
              <a:defRPr sz="1200">
                <a:solidFill>
                  <a:schemeClr val="tx1"/>
                </a:solidFill>
                <a:latin typeface="Times" pitchFamily="-108" charset="0"/>
              </a:defRPr>
            </a:lvl1pPr>
          </a:lstStyle>
          <a:p>
            <a:pPr>
              <a:defRPr/>
            </a:pPr>
            <a:r>
              <a:rPr lang="en-GB" dirty="0" err="1"/>
              <a:t>CanSat</a:t>
            </a:r>
            <a:r>
              <a:rPr lang="en-GB" dirty="0"/>
              <a:t> – 11. </a:t>
            </a:r>
            <a:r>
              <a:rPr lang="en-GB" dirty="0" err="1"/>
              <a:t>nov.</a:t>
            </a:r>
            <a:r>
              <a:rPr lang="en-GB" dirty="0"/>
              <a:t> 22 – Nils Kr. Rossing</a:t>
            </a: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p:txBody>
          <a:bodyPr/>
          <a:lstStyle>
            <a:lvl1pPr>
              <a:defRPr/>
            </a:lvl1pPr>
          </a:lstStyle>
          <a:p>
            <a:pPr>
              <a:defRPr/>
            </a:pPr>
            <a:endParaRPr lang="en-GB"/>
          </a:p>
        </p:txBody>
      </p:sp>
      <p:sp>
        <p:nvSpPr>
          <p:cNvPr id="4" name="Plassholder for bunntekst 3">
            <a:extLst>
              <a:ext uri="{FF2B5EF4-FFF2-40B4-BE49-F238E27FC236}">
                <a16:creationId xmlns:a16="http://schemas.microsoft.com/office/drawing/2014/main" id="{EDBEB991-A562-7958-602A-A6FC4E0BC7A3}"/>
              </a:ext>
            </a:extLst>
          </p:cNvPr>
          <p:cNvSpPr>
            <a:spLocks noGrp="1"/>
          </p:cNvSpPr>
          <p:nvPr>
            <p:ph type="ftr" idx="3"/>
          </p:nvPr>
        </p:nvSpPr>
        <p:spPr>
          <a:xfrm>
            <a:off x="609600" y="6570801"/>
            <a:ext cx="2789584" cy="301487"/>
          </a:xfrm>
          <a:prstGeom prst="rect">
            <a:avLst/>
          </a:prstGeom>
        </p:spPr>
        <p:txBody>
          <a:bodyPr/>
          <a:lstStyle>
            <a:lvl1pPr>
              <a:defRPr sz="1200">
                <a:solidFill>
                  <a:schemeClr val="tx1"/>
                </a:solidFill>
                <a:latin typeface="Times" pitchFamily="-108" charset="0"/>
              </a:defRPr>
            </a:lvl1pPr>
          </a:lstStyle>
          <a:p>
            <a:pPr>
              <a:defRPr/>
            </a:pPr>
            <a:r>
              <a:rPr lang="en-GB" dirty="0" err="1"/>
              <a:t>CanSat</a:t>
            </a:r>
            <a:r>
              <a:rPr lang="en-GB" dirty="0"/>
              <a:t> – 11. </a:t>
            </a:r>
            <a:r>
              <a:rPr lang="en-GB" dirty="0" err="1"/>
              <a:t>nov.</a:t>
            </a:r>
            <a:r>
              <a:rPr lang="en-GB" dirty="0"/>
              <a:t> 22 – Nils Kr. Rossing</a:t>
            </a: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4"/>
          <p:cNvSpPr>
            <a:spLocks noGrp="1" noChangeArrowheads="1"/>
          </p:cNvSpPr>
          <p:nvPr>
            <p:ph type="dt" idx="10"/>
          </p:nvPr>
        </p:nvSpPr>
        <p:spPr/>
        <p:txBody>
          <a:bodyPr/>
          <a:lstStyle>
            <a:lvl1pPr>
              <a:defRPr/>
            </a:lvl1pPr>
          </a:lstStyle>
          <a:p>
            <a:pPr>
              <a:defRPr/>
            </a:pPr>
            <a:endParaRPr lang="en-GB"/>
          </a:p>
        </p:txBody>
      </p:sp>
      <p:sp>
        <p:nvSpPr>
          <p:cNvPr id="7" name="Plassholder for bunntekst 3">
            <a:extLst>
              <a:ext uri="{FF2B5EF4-FFF2-40B4-BE49-F238E27FC236}">
                <a16:creationId xmlns:a16="http://schemas.microsoft.com/office/drawing/2014/main" id="{7975DA42-3448-2333-2B10-BB51D2B99E72}"/>
              </a:ext>
            </a:extLst>
          </p:cNvPr>
          <p:cNvSpPr>
            <a:spLocks noGrp="1"/>
          </p:cNvSpPr>
          <p:nvPr>
            <p:ph type="ftr" idx="3"/>
          </p:nvPr>
        </p:nvSpPr>
        <p:spPr>
          <a:xfrm>
            <a:off x="609600" y="6570801"/>
            <a:ext cx="2789584" cy="301487"/>
          </a:xfrm>
          <a:prstGeom prst="rect">
            <a:avLst/>
          </a:prstGeom>
        </p:spPr>
        <p:txBody>
          <a:bodyPr/>
          <a:lstStyle>
            <a:lvl1pPr>
              <a:defRPr sz="1200">
                <a:solidFill>
                  <a:schemeClr val="tx1"/>
                </a:solidFill>
                <a:latin typeface="Times" pitchFamily="-108" charset="0"/>
              </a:defRPr>
            </a:lvl1pPr>
          </a:lstStyle>
          <a:p>
            <a:pPr>
              <a:defRPr/>
            </a:pPr>
            <a:r>
              <a:rPr lang="en-GB" dirty="0" err="1"/>
              <a:t>CanSat</a:t>
            </a:r>
            <a:r>
              <a:rPr lang="en-GB" dirty="0"/>
              <a:t> – 11. </a:t>
            </a:r>
            <a:r>
              <a:rPr lang="en-GB" dirty="0" err="1"/>
              <a:t>nov.</a:t>
            </a:r>
            <a:r>
              <a:rPr lang="en-GB" dirty="0"/>
              <a:t> 22 – Nils Kr. Rossing</a:t>
            </a: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4"/>
          <p:cNvSpPr>
            <a:spLocks noGrp="1" noChangeArrowheads="1"/>
          </p:cNvSpPr>
          <p:nvPr>
            <p:ph type="dt" idx="10"/>
          </p:nvPr>
        </p:nvSpPr>
        <p:spPr/>
        <p:txBody>
          <a:bodyPr/>
          <a:lstStyle>
            <a:lvl1pPr>
              <a:defRPr/>
            </a:lvl1pPr>
          </a:lstStyle>
          <a:p>
            <a:pPr>
              <a:defRPr/>
            </a:pPr>
            <a:endParaRPr lang="en-GB"/>
          </a:p>
        </p:txBody>
      </p:sp>
      <p:sp>
        <p:nvSpPr>
          <p:cNvPr id="7" name="Plassholder for bunntekst 3">
            <a:extLst>
              <a:ext uri="{FF2B5EF4-FFF2-40B4-BE49-F238E27FC236}">
                <a16:creationId xmlns:a16="http://schemas.microsoft.com/office/drawing/2014/main" id="{21DF74A0-BF1C-ED1A-66BE-B3B02E9E5DDB}"/>
              </a:ext>
            </a:extLst>
          </p:cNvPr>
          <p:cNvSpPr>
            <a:spLocks noGrp="1"/>
          </p:cNvSpPr>
          <p:nvPr>
            <p:ph type="ftr" idx="3"/>
          </p:nvPr>
        </p:nvSpPr>
        <p:spPr>
          <a:xfrm>
            <a:off x="609600" y="6570801"/>
            <a:ext cx="2789584" cy="301487"/>
          </a:xfrm>
          <a:prstGeom prst="rect">
            <a:avLst/>
          </a:prstGeom>
        </p:spPr>
        <p:txBody>
          <a:bodyPr/>
          <a:lstStyle>
            <a:lvl1pPr>
              <a:defRPr sz="1200">
                <a:solidFill>
                  <a:schemeClr val="tx1"/>
                </a:solidFill>
                <a:latin typeface="Times" pitchFamily="-108" charset="0"/>
              </a:defRPr>
            </a:lvl1pPr>
          </a:lstStyle>
          <a:p>
            <a:pPr>
              <a:defRPr/>
            </a:pPr>
            <a:r>
              <a:rPr lang="en-GB" dirty="0" err="1"/>
              <a:t>CanSat</a:t>
            </a:r>
            <a:r>
              <a:rPr lang="en-GB" dirty="0"/>
              <a:t> – 11. </a:t>
            </a:r>
            <a:r>
              <a:rPr lang="en-GB" dirty="0" err="1"/>
              <a:t>nov.</a:t>
            </a:r>
            <a:r>
              <a:rPr lang="en-GB" dirty="0"/>
              <a:t> 22 – Nils Kr. Rossing</a:t>
            </a: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4"/>
          <a:srcRect/>
          <a:stretch>
            <a:fillRect/>
          </a:stretch>
        </p:blipFill>
        <p:spPr bwMode="auto">
          <a:xfrm>
            <a:off x="0" y="0"/>
            <a:ext cx="609600" cy="6865938"/>
          </a:xfrm>
          <a:prstGeom prst="rect">
            <a:avLst/>
          </a:prstGeom>
          <a:noFill/>
          <a:ln w="9525">
            <a:noFill/>
            <a:round/>
            <a:headEnd/>
            <a:tailEnd/>
          </a:ln>
        </p:spPr>
      </p:pic>
      <p:sp>
        <p:nvSpPr>
          <p:cNvPr id="1027" name="Rectangle 2"/>
          <p:cNvSpPr>
            <a:spLocks noGrp="1" noChangeArrowheads="1"/>
          </p:cNvSpPr>
          <p:nvPr>
            <p:ph type="title"/>
          </p:nvPr>
        </p:nvSpPr>
        <p:spPr bwMode="auto">
          <a:xfrm>
            <a:off x="1079500" y="539750"/>
            <a:ext cx="7767638" cy="1141413"/>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a:t>Klikk for å redigere titteltekstformatet</a:t>
            </a:r>
          </a:p>
        </p:txBody>
      </p:sp>
      <p:sp>
        <p:nvSpPr>
          <p:cNvPr id="1028" name="Rectangle 3"/>
          <p:cNvSpPr>
            <a:spLocks noGrp="1" noChangeArrowheads="1"/>
          </p:cNvSpPr>
          <p:nvPr>
            <p:ph type="body" idx="1"/>
          </p:nvPr>
        </p:nvSpPr>
        <p:spPr bwMode="auto">
          <a:xfrm>
            <a:off x="1079500" y="1978025"/>
            <a:ext cx="7767638" cy="4110038"/>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dirty="0" err="1"/>
              <a:t>Klikk</a:t>
            </a:r>
            <a:r>
              <a:rPr lang="en-GB" dirty="0"/>
              <a:t> for å </a:t>
            </a:r>
            <a:r>
              <a:rPr lang="en-GB" dirty="0" err="1"/>
              <a:t>redigere</a:t>
            </a:r>
            <a:r>
              <a:rPr lang="en-GB" dirty="0"/>
              <a:t> </a:t>
            </a:r>
            <a:r>
              <a:rPr lang="en-GB" dirty="0" err="1"/>
              <a:t>formatet</a:t>
            </a:r>
            <a:r>
              <a:rPr lang="en-GB" dirty="0"/>
              <a:t> på </a:t>
            </a:r>
            <a:r>
              <a:rPr lang="en-GB" dirty="0" err="1"/>
              <a:t>disposisjonsteksten</a:t>
            </a:r>
            <a:endParaRPr lang="en-GB" dirty="0"/>
          </a:p>
          <a:p>
            <a:pPr lvl="1"/>
            <a:r>
              <a:rPr lang="en-GB" dirty="0"/>
              <a:t>Andre </a:t>
            </a:r>
            <a:r>
              <a:rPr lang="en-GB" dirty="0" err="1"/>
              <a:t>disposisjonsnivå</a:t>
            </a:r>
            <a:endParaRPr lang="en-GB" dirty="0"/>
          </a:p>
          <a:p>
            <a:pPr lvl="2"/>
            <a:r>
              <a:rPr lang="en-GB" dirty="0" err="1"/>
              <a:t>Tredje</a:t>
            </a:r>
            <a:r>
              <a:rPr lang="en-GB" dirty="0"/>
              <a:t> </a:t>
            </a:r>
            <a:r>
              <a:rPr lang="en-GB" dirty="0" err="1"/>
              <a:t>disposisjonsnivå</a:t>
            </a:r>
            <a:endParaRPr lang="en-GB" dirty="0"/>
          </a:p>
          <a:p>
            <a:pPr lvl="3"/>
            <a:r>
              <a:rPr lang="en-GB" dirty="0" err="1"/>
              <a:t>Fjerde</a:t>
            </a:r>
            <a:r>
              <a:rPr lang="en-GB" dirty="0"/>
              <a:t> </a:t>
            </a:r>
            <a:r>
              <a:rPr lang="en-GB" dirty="0" err="1"/>
              <a:t>disposisjonsnivå</a:t>
            </a:r>
            <a:endParaRPr lang="en-GB" dirty="0"/>
          </a:p>
          <a:p>
            <a:pPr lvl="4"/>
            <a:r>
              <a:rPr lang="en-GB" dirty="0" err="1"/>
              <a:t>Femte</a:t>
            </a:r>
            <a:r>
              <a:rPr lang="en-GB" dirty="0"/>
              <a:t> </a:t>
            </a:r>
            <a:r>
              <a:rPr lang="en-GB" dirty="0" err="1"/>
              <a:t>disposisjonsnivå</a:t>
            </a:r>
            <a:endParaRPr lang="en-GB" dirty="0"/>
          </a:p>
          <a:p>
            <a:pPr lvl="4"/>
            <a:r>
              <a:rPr lang="en-GB" dirty="0" err="1"/>
              <a:t>Sjette</a:t>
            </a:r>
            <a:r>
              <a:rPr lang="en-GB" dirty="0"/>
              <a:t> </a:t>
            </a:r>
            <a:r>
              <a:rPr lang="en-GB" dirty="0" err="1"/>
              <a:t>disposisjonsnivå</a:t>
            </a:r>
            <a:endParaRPr lang="en-GB" dirty="0"/>
          </a:p>
          <a:p>
            <a:pPr lvl="4"/>
            <a:r>
              <a:rPr lang="en-GB" dirty="0" err="1"/>
              <a:t>Sjuende</a:t>
            </a:r>
            <a:r>
              <a:rPr lang="en-GB" dirty="0"/>
              <a:t> </a:t>
            </a:r>
            <a:r>
              <a:rPr lang="en-GB" dirty="0" err="1"/>
              <a:t>disposisjonsnivå</a:t>
            </a:r>
            <a:endParaRPr lang="en-GB" dirty="0"/>
          </a:p>
          <a:p>
            <a:pPr lvl="4"/>
            <a:r>
              <a:rPr lang="en-GB" dirty="0" err="1"/>
              <a:t>Åttende</a:t>
            </a:r>
            <a:r>
              <a:rPr lang="en-GB" dirty="0"/>
              <a:t> </a:t>
            </a:r>
            <a:r>
              <a:rPr lang="en-GB" dirty="0" err="1"/>
              <a:t>disposisjonsnivå</a:t>
            </a:r>
            <a:endParaRPr lang="en-GB" dirty="0"/>
          </a:p>
          <a:p>
            <a:pPr lvl="4"/>
            <a:r>
              <a:rPr lang="en-GB" dirty="0" err="1"/>
              <a:t>Niende</a:t>
            </a:r>
            <a:r>
              <a:rPr lang="en-GB" dirty="0"/>
              <a:t> </a:t>
            </a:r>
            <a:r>
              <a:rPr lang="en-GB" dirty="0" err="1"/>
              <a:t>disposisjonsnivå</a:t>
            </a:r>
            <a:endParaRPr lang="en-GB" dirty="0"/>
          </a:p>
        </p:txBody>
      </p:sp>
      <p:sp>
        <p:nvSpPr>
          <p:cNvPr id="2" name="Rectangle 4"/>
          <p:cNvSpPr>
            <a:spLocks noGrp="1" noChangeArrowheads="1"/>
          </p:cNvSpPr>
          <p:nvPr>
            <p:ph type="dt"/>
          </p:nvPr>
        </p:nvSpPr>
        <p:spPr bwMode="auto">
          <a:xfrm>
            <a:off x="6934200" y="6243638"/>
            <a:ext cx="1900238" cy="455612"/>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0" hangingPunct="0">
              <a:lnSpc>
                <a:spcPct val="100000"/>
              </a:lnSpc>
              <a:buClr>
                <a:srgbClr val="000000"/>
              </a:buClr>
              <a:buSzPct val="100000"/>
              <a:buFont typeface="Times"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pitchFamily="16" charset="0"/>
              </a:defRPr>
            </a:lvl1pPr>
          </a:lstStyle>
          <a:p>
            <a:pPr>
              <a:defRPr/>
            </a:pPr>
            <a:endParaRPr lang="en-GB"/>
          </a:p>
        </p:txBody>
      </p:sp>
      <p:sp>
        <p:nvSpPr>
          <p:cNvPr id="1030" name="Rectangle 6"/>
          <p:cNvSpPr>
            <a:spLocks noChangeArrowheads="1"/>
          </p:cNvSpPr>
          <p:nvPr/>
        </p:nvSpPr>
        <p:spPr bwMode="auto">
          <a:xfrm>
            <a:off x="0" y="0"/>
            <a:ext cx="9144000" cy="6858000"/>
          </a:xfrm>
          <a:prstGeom prst="rect">
            <a:avLst/>
          </a:prstGeom>
          <a:noFill/>
          <a:ln w="28440">
            <a:solidFill>
              <a:srgbClr val="0D2B88"/>
            </a:solidFill>
            <a:miter lim="800000"/>
            <a:headEnd/>
            <a:tailEnd/>
          </a:ln>
          <a:effectLst/>
        </p:spPr>
        <p:txBody>
          <a:bodyPr wrap="none" lIns="90000" tIns="46800" rIns="90000" bIns="46800" anchor="ctr"/>
          <a:lstStyle/>
          <a:p>
            <a:pPr algn="ctr" eaLnBrk="0" hangingPunct="0">
              <a:buClr>
                <a:srgbClr val="000000"/>
              </a:buClr>
              <a:buSzPct val="100000"/>
              <a:buFont typeface="Times"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defRPr/>
            </a:pPr>
            <a:r>
              <a:rPr lang="en-GB" sz="3600">
                <a:solidFill>
                  <a:srgbClr val="000000"/>
                </a:solidFill>
                <a:latin typeface="Times" pitchFamily="16" charset="0"/>
              </a:rPr>
              <a:t>		</a:t>
            </a:r>
          </a:p>
        </p:txBody>
      </p:sp>
      <p:sp>
        <p:nvSpPr>
          <p:cNvPr id="1031" name="Rectangle 7"/>
          <p:cNvSpPr>
            <a:spLocks noChangeArrowheads="1"/>
          </p:cNvSpPr>
          <p:nvPr/>
        </p:nvSpPr>
        <p:spPr bwMode="auto">
          <a:xfrm>
            <a:off x="76200" y="6315075"/>
            <a:ext cx="420688" cy="381000"/>
          </a:xfrm>
          <a:prstGeom prst="rect">
            <a:avLst/>
          </a:prstGeom>
          <a:noFill/>
          <a:ln w="9525">
            <a:noFill/>
            <a:round/>
            <a:headEnd/>
            <a:tailEnd/>
          </a:ln>
          <a:effectLst/>
        </p:spPr>
        <p:txBody>
          <a:bodyPr lIns="90000" tIns="46800" rIns="90000" bIns="46800"/>
          <a:lstStyle/>
          <a:p>
            <a:pPr algn="ctr" eaLnBrk="0" hangingPunct="0">
              <a:buClr>
                <a:srgbClr val="FFFFFF"/>
              </a:buClr>
              <a:buSzPct val="100000"/>
              <a:buFont typeface="Times"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CFB93C2C-9257-425C-B6CE-D7051CD3EC44}" type="slidenum">
              <a:rPr lang="en-GB" sz="1400">
                <a:solidFill>
                  <a:srgbClr val="FFFFFF"/>
                </a:solidFill>
                <a:latin typeface="Times" pitchFamily="16" charset="0"/>
              </a:rPr>
              <a:pPr algn="ctr" eaLnBrk="0" hangingPunct="0">
                <a:buClr>
                  <a:srgbClr val="FFFFFF"/>
                </a:buClr>
                <a:buSzPct val="100000"/>
                <a:buFont typeface="Times"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a:t>
            </a:fld>
            <a:endParaRPr lang="en-GB" sz="1400">
              <a:solidFill>
                <a:srgbClr val="FFFFFF"/>
              </a:solidFill>
              <a:latin typeface="Times" pitchFamily="16" charset="0"/>
            </a:endParaRPr>
          </a:p>
        </p:txBody>
      </p:sp>
      <p:pic>
        <p:nvPicPr>
          <p:cNvPr id="1032" name="Picture 8"/>
          <p:cNvPicPr>
            <a:picLocks noChangeAspect="1" noChangeArrowheads="1"/>
          </p:cNvPicPr>
          <p:nvPr/>
        </p:nvPicPr>
        <p:blipFill>
          <a:blip r:embed="rId15"/>
          <a:srcRect/>
          <a:stretch>
            <a:fillRect/>
          </a:stretch>
        </p:blipFill>
        <p:spPr bwMode="auto">
          <a:xfrm>
            <a:off x="0" y="-6350"/>
            <a:ext cx="609600" cy="6864350"/>
          </a:xfrm>
          <a:prstGeom prst="rect">
            <a:avLst/>
          </a:prstGeom>
          <a:noFill/>
          <a:ln w="9525">
            <a:noFill/>
            <a:round/>
            <a:headEnd/>
            <a:tailEnd/>
          </a:ln>
        </p:spPr>
      </p:pic>
      <p:sp>
        <p:nvSpPr>
          <p:cNvPr id="3" name="AutoShape 9"/>
          <p:cNvSpPr>
            <a:spLocks noChangeArrowheads="1"/>
          </p:cNvSpPr>
          <p:nvPr/>
        </p:nvSpPr>
        <p:spPr bwMode="auto">
          <a:xfrm>
            <a:off x="71438" y="3743325"/>
            <a:ext cx="447675" cy="1795463"/>
          </a:xfrm>
          <a:prstGeom prst="roundRect">
            <a:avLst>
              <a:gd name="adj" fmla="val 352"/>
            </a:avLst>
          </a:prstGeom>
          <a:solidFill>
            <a:srgbClr val="280099"/>
          </a:solidFill>
          <a:ln w="9360">
            <a:solidFill>
              <a:srgbClr val="280099"/>
            </a:solidFill>
            <a:round/>
            <a:headEnd/>
            <a:tailEnd/>
          </a:ln>
          <a:effectLst/>
        </p:spPr>
        <p:txBody>
          <a:bodyPr wrap="none" anchor="ct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sp>
        <p:nvSpPr>
          <p:cNvPr id="1034" name="Text Box 10"/>
          <p:cNvSpPr txBox="1">
            <a:spLocks noChangeArrowheads="1"/>
          </p:cNvSpPr>
          <p:nvPr/>
        </p:nvSpPr>
        <p:spPr bwMode="auto">
          <a:xfrm rot="16200000">
            <a:off x="-1273969" y="4945857"/>
            <a:ext cx="3135313" cy="374650"/>
          </a:xfrm>
          <a:prstGeom prst="rect">
            <a:avLst/>
          </a:prstGeom>
          <a:noFill/>
          <a:ln w="9525">
            <a:noFill/>
            <a:round/>
            <a:headEnd/>
            <a:tailEnd/>
          </a:ln>
          <a:effectLst/>
        </p:spPr>
        <p:txBody>
          <a:bodyPr wrap="none" lIns="90000" tIns="45000" rIns="90000" bIns="45000">
            <a:spAutoFit/>
          </a:bodyPr>
          <a:lstStyle/>
          <a:p>
            <a:pPr eaLnBrk="0" hangingPunct="0">
              <a:lnSpc>
                <a:spcPct val="93000"/>
              </a:lnSpc>
              <a:buClr>
                <a:srgbClr val="000000"/>
              </a:buClr>
              <a:buSzPct val="100000"/>
              <a:buFont typeface="Times"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000" b="1">
                <a:solidFill>
                  <a:srgbClr val="FFFFFF"/>
                </a:solidFill>
                <a:latin typeface="Times" pitchFamily="16" charset="0"/>
              </a:rPr>
              <a:t>SKOLELABORATORIET</a:t>
            </a:r>
          </a:p>
        </p:txBody>
      </p:sp>
      <p:sp>
        <p:nvSpPr>
          <p:cNvPr id="12" name="Plassholder for bunntekst 3"/>
          <p:cNvSpPr>
            <a:spLocks noGrp="1"/>
          </p:cNvSpPr>
          <p:nvPr>
            <p:ph type="ftr" idx="3"/>
          </p:nvPr>
        </p:nvSpPr>
        <p:spPr>
          <a:xfrm>
            <a:off x="609600" y="6570801"/>
            <a:ext cx="2789584" cy="301487"/>
          </a:xfrm>
          <a:prstGeom prst="rect">
            <a:avLst/>
          </a:prstGeom>
        </p:spPr>
        <p:txBody>
          <a:bodyPr/>
          <a:lstStyle>
            <a:lvl1pPr>
              <a:defRPr sz="1200">
                <a:solidFill>
                  <a:schemeClr val="tx1"/>
                </a:solidFill>
                <a:latin typeface="Times" pitchFamily="-108" charset="0"/>
              </a:defRPr>
            </a:lvl1pPr>
          </a:lstStyle>
          <a:p>
            <a:pPr>
              <a:defRPr/>
            </a:pPr>
            <a:r>
              <a:rPr lang="en-GB" dirty="0" err="1"/>
              <a:t>CanSat</a:t>
            </a:r>
            <a:r>
              <a:rPr lang="en-GB" dirty="0"/>
              <a:t> – 11. </a:t>
            </a:r>
            <a:r>
              <a:rPr lang="en-GB" dirty="0" err="1"/>
              <a:t>nov.</a:t>
            </a:r>
            <a:r>
              <a:rPr lang="en-GB" dirty="0"/>
              <a:t> 22 – Nils Kr. Rossing</a:t>
            </a:r>
          </a:p>
        </p:txBody>
      </p:sp>
    </p:spTree>
  </p:cSld>
  <p:clrMap bg1="lt1" tx1="dk1" bg2="lt2" tx2="dk2" accent1="accent1" accent2="accent2" accent3="accent3" accent4="accent4" accent5="accent5" accent6="accent6" hlink="hlink" folHlink="folHlink"/>
  <p:sldLayoutIdLst>
    <p:sldLayoutId id="2147484843" r:id="rId1"/>
    <p:sldLayoutId id="2147484844" r:id="rId2"/>
    <p:sldLayoutId id="2147484845" r:id="rId3"/>
    <p:sldLayoutId id="2147484846" r:id="rId4"/>
    <p:sldLayoutId id="2147484847" r:id="rId5"/>
    <p:sldLayoutId id="2147484848" r:id="rId6"/>
    <p:sldLayoutId id="2147484849" r:id="rId7"/>
    <p:sldLayoutId id="2147484850" r:id="rId8"/>
    <p:sldLayoutId id="2147484851" r:id="rId9"/>
    <p:sldLayoutId id="2147484852" r:id="rId10"/>
    <p:sldLayoutId id="2147484853" r:id="rId11"/>
    <p:sldLayoutId id="2147484854" r:id="rId12"/>
  </p:sldLayoutIdLst>
  <p:transition spd="med">
    <p:fade/>
  </p:transition>
  <p:hf sldNum="0" hdr="0" dt="0"/>
  <p:txStyles>
    <p:titleStyle>
      <a:lvl1pPr algn="l" defTabSz="449263" rtl="0" eaLnBrk="0" fontAlgn="base" hangingPunct="0">
        <a:lnSpc>
          <a:spcPct val="81000"/>
        </a:lnSpc>
        <a:spcBef>
          <a:spcPct val="0"/>
        </a:spcBef>
        <a:spcAft>
          <a:spcPct val="0"/>
        </a:spcAft>
        <a:buClr>
          <a:srgbClr val="000000"/>
        </a:buClr>
        <a:buSzPct val="100000"/>
        <a:buFont typeface="Times"/>
        <a:defRPr sz="3600">
          <a:solidFill>
            <a:srgbClr val="000000"/>
          </a:solidFill>
          <a:latin typeface="+mj-lt"/>
          <a:ea typeface="+mj-ea"/>
          <a:cs typeface="+mj-cs"/>
        </a:defRPr>
      </a:lvl1pPr>
      <a:lvl2pPr algn="l" defTabSz="449263" rtl="0" eaLnBrk="0" fontAlgn="base" hangingPunct="0">
        <a:lnSpc>
          <a:spcPct val="81000"/>
        </a:lnSpc>
        <a:spcBef>
          <a:spcPct val="0"/>
        </a:spcBef>
        <a:spcAft>
          <a:spcPct val="0"/>
        </a:spcAft>
        <a:buClr>
          <a:srgbClr val="000000"/>
        </a:buClr>
        <a:buSzPct val="100000"/>
        <a:buFont typeface="Times"/>
        <a:defRPr sz="3600">
          <a:solidFill>
            <a:srgbClr val="000000"/>
          </a:solidFill>
          <a:latin typeface="Times" pitchFamily="16" charset="0"/>
        </a:defRPr>
      </a:lvl2pPr>
      <a:lvl3pPr algn="l" defTabSz="449263" rtl="0" eaLnBrk="0" fontAlgn="base" hangingPunct="0">
        <a:lnSpc>
          <a:spcPct val="81000"/>
        </a:lnSpc>
        <a:spcBef>
          <a:spcPct val="0"/>
        </a:spcBef>
        <a:spcAft>
          <a:spcPct val="0"/>
        </a:spcAft>
        <a:buClr>
          <a:srgbClr val="000000"/>
        </a:buClr>
        <a:buSzPct val="100000"/>
        <a:buFont typeface="Times"/>
        <a:defRPr sz="3600">
          <a:solidFill>
            <a:srgbClr val="000000"/>
          </a:solidFill>
          <a:latin typeface="Times" pitchFamily="16" charset="0"/>
        </a:defRPr>
      </a:lvl3pPr>
      <a:lvl4pPr algn="l" defTabSz="449263" rtl="0" eaLnBrk="0" fontAlgn="base" hangingPunct="0">
        <a:lnSpc>
          <a:spcPct val="81000"/>
        </a:lnSpc>
        <a:spcBef>
          <a:spcPct val="0"/>
        </a:spcBef>
        <a:spcAft>
          <a:spcPct val="0"/>
        </a:spcAft>
        <a:buClr>
          <a:srgbClr val="000000"/>
        </a:buClr>
        <a:buSzPct val="100000"/>
        <a:buFont typeface="Times"/>
        <a:defRPr sz="3600">
          <a:solidFill>
            <a:srgbClr val="000000"/>
          </a:solidFill>
          <a:latin typeface="Times" pitchFamily="16" charset="0"/>
        </a:defRPr>
      </a:lvl4pPr>
      <a:lvl5pPr algn="l" defTabSz="449263" rtl="0" eaLnBrk="0" fontAlgn="base" hangingPunct="0">
        <a:lnSpc>
          <a:spcPct val="81000"/>
        </a:lnSpc>
        <a:spcBef>
          <a:spcPct val="0"/>
        </a:spcBef>
        <a:spcAft>
          <a:spcPct val="0"/>
        </a:spcAft>
        <a:buClr>
          <a:srgbClr val="000000"/>
        </a:buClr>
        <a:buSzPct val="100000"/>
        <a:buFont typeface="Times"/>
        <a:defRPr sz="3600">
          <a:solidFill>
            <a:srgbClr val="000000"/>
          </a:solidFill>
          <a:latin typeface="Times" pitchFamily="16" charset="0"/>
        </a:defRPr>
      </a:lvl5pPr>
      <a:lvl6pPr marL="457200" algn="l" defTabSz="449263" rtl="0" eaLnBrk="0" fontAlgn="base" hangingPunct="0">
        <a:spcBef>
          <a:spcPct val="0"/>
        </a:spcBef>
        <a:spcAft>
          <a:spcPct val="0"/>
        </a:spcAft>
        <a:buClr>
          <a:srgbClr val="000000"/>
        </a:buClr>
        <a:buSzPct val="100000"/>
        <a:buFont typeface="Times" pitchFamily="16" charset="0"/>
        <a:defRPr sz="4400">
          <a:solidFill>
            <a:srgbClr val="000000"/>
          </a:solidFill>
          <a:latin typeface="Times New Roman" pitchFamily="18" charset="0"/>
        </a:defRPr>
      </a:lvl6pPr>
      <a:lvl7pPr marL="914400" algn="l" defTabSz="449263" rtl="0" eaLnBrk="0" fontAlgn="base" hangingPunct="0">
        <a:spcBef>
          <a:spcPct val="0"/>
        </a:spcBef>
        <a:spcAft>
          <a:spcPct val="0"/>
        </a:spcAft>
        <a:buClr>
          <a:srgbClr val="000000"/>
        </a:buClr>
        <a:buSzPct val="100000"/>
        <a:buFont typeface="Times" pitchFamily="16" charset="0"/>
        <a:defRPr sz="4400">
          <a:solidFill>
            <a:srgbClr val="000000"/>
          </a:solidFill>
          <a:latin typeface="Times New Roman" pitchFamily="18" charset="0"/>
        </a:defRPr>
      </a:lvl7pPr>
      <a:lvl8pPr marL="1371600" algn="l" defTabSz="449263" rtl="0" eaLnBrk="0" fontAlgn="base" hangingPunct="0">
        <a:spcBef>
          <a:spcPct val="0"/>
        </a:spcBef>
        <a:spcAft>
          <a:spcPct val="0"/>
        </a:spcAft>
        <a:buClr>
          <a:srgbClr val="000000"/>
        </a:buClr>
        <a:buSzPct val="100000"/>
        <a:buFont typeface="Times" pitchFamily="16" charset="0"/>
        <a:defRPr sz="4400">
          <a:solidFill>
            <a:srgbClr val="000000"/>
          </a:solidFill>
          <a:latin typeface="Times New Roman" pitchFamily="18" charset="0"/>
        </a:defRPr>
      </a:lvl8pPr>
      <a:lvl9pPr marL="1828800" algn="l" defTabSz="449263" rtl="0" eaLnBrk="0" fontAlgn="base" hangingPunct="0">
        <a:spcBef>
          <a:spcPct val="0"/>
        </a:spcBef>
        <a:spcAft>
          <a:spcPct val="0"/>
        </a:spcAft>
        <a:buClr>
          <a:srgbClr val="000000"/>
        </a:buClr>
        <a:buSzPct val="100000"/>
        <a:buFont typeface="Times" pitchFamily="16" charset="0"/>
        <a:defRPr sz="4400">
          <a:solidFill>
            <a:srgbClr val="000000"/>
          </a:solidFill>
          <a:latin typeface="Times New Roman" pitchFamily="18" charset="0"/>
        </a:defRPr>
      </a:lvl9pPr>
    </p:titleStyle>
    <p:bodyStyle>
      <a:lvl1pPr marL="338138" indent="-338138" algn="l" defTabSz="449263" rtl="0" eaLnBrk="0" fontAlgn="base" hangingPunct="0">
        <a:lnSpc>
          <a:spcPct val="81000"/>
        </a:lnSpc>
        <a:spcBef>
          <a:spcPts val="500"/>
        </a:spcBef>
        <a:spcAft>
          <a:spcPct val="0"/>
        </a:spcAft>
        <a:buClr>
          <a:srgbClr val="000000"/>
        </a:buClr>
        <a:buSzPct val="100000"/>
        <a:buFont typeface="Times"/>
        <a:buChar char="•"/>
        <a:defRPr sz="2000">
          <a:solidFill>
            <a:srgbClr val="000000"/>
          </a:solidFill>
          <a:latin typeface="+mn-lt"/>
          <a:ea typeface="+mn-ea"/>
          <a:cs typeface="+mn-cs"/>
        </a:defRPr>
      </a:lvl1pPr>
      <a:lvl2pPr marL="738188" indent="-280988" algn="l" defTabSz="449263" rtl="0" eaLnBrk="0" fontAlgn="base" hangingPunct="0">
        <a:lnSpc>
          <a:spcPct val="81000"/>
        </a:lnSpc>
        <a:spcBef>
          <a:spcPts val="450"/>
        </a:spcBef>
        <a:spcAft>
          <a:spcPct val="0"/>
        </a:spcAft>
        <a:buClr>
          <a:srgbClr val="000000"/>
        </a:buClr>
        <a:buSzPct val="100000"/>
        <a:buFont typeface="Times"/>
        <a:buChar char="–"/>
        <a:defRPr sz="2800">
          <a:solidFill>
            <a:srgbClr val="000000"/>
          </a:solidFill>
          <a:latin typeface="+mn-lt"/>
        </a:defRPr>
      </a:lvl2pPr>
      <a:lvl3pPr marL="1143000" indent="-228600" algn="l" defTabSz="449263" rtl="0" eaLnBrk="0" fontAlgn="base" hangingPunct="0">
        <a:lnSpc>
          <a:spcPct val="81000"/>
        </a:lnSpc>
        <a:spcBef>
          <a:spcPts val="400"/>
        </a:spcBef>
        <a:spcAft>
          <a:spcPct val="0"/>
        </a:spcAft>
        <a:buClr>
          <a:srgbClr val="000000"/>
        </a:buClr>
        <a:buSzPct val="100000"/>
        <a:buFont typeface="Times"/>
        <a:buChar char="•"/>
        <a:defRPr sz="1600">
          <a:solidFill>
            <a:srgbClr val="000000"/>
          </a:solidFill>
          <a:latin typeface="+mn-lt"/>
        </a:defRPr>
      </a:lvl3pPr>
      <a:lvl4pPr marL="1557338" indent="-228600" algn="l" defTabSz="449263" rtl="0" eaLnBrk="0" fontAlgn="base" hangingPunct="0">
        <a:lnSpc>
          <a:spcPct val="81000"/>
        </a:lnSpc>
        <a:spcBef>
          <a:spcPts val="400"/>
        </a:spcBef>
        <a:spcAft>
          <a:spcPct val="0"/>
        </a:spcAft>
        <a:buClr>
          <a:srgbClr val="000000"/>
        </a:buClr>
        <a:buSzPct val="100000"/>
        <a:buFont typeface="Times"/>
        <a:buChar char="–"/>
        <a:defRPr sz="1600">
          <a:solidFill>
            <a:srgbClr val="000000"/>
          </a:solidFill>
          <a:latin typeface="+mn-lt"/>
        </a:defRPr>
      </a:lvl4pPr>
      <a:lvl5pPr marL="1976438" indent="-228600" algn="l" defTabSz="449263" rtl="0" eaLnBrk="0" fontAlgn="base" hangingPunct="0">
        <a:lnSpc>
          <a:spcPct val="81000"/>
        </a:lnSpc>
        <a:spcBef>
          <a:spcPts val="400"/>
        </a:spcBef>
        <a:spcAft>
          <a:spcPct val="0"/>
        </a:spcAft>
        <a:buClr>
          <a:srgbClr val="000000"/>
        </a:buClr>
        <a:buSzPct val="100000"/>
        <a:buFont typeface="Times"/>
        <a:buChar char="•"/>
        <a:defRPr sz="1600">
          <a:solidFill>
            <a:srgbClr val="000000"/>
          </a:solidFill>
          <a:latin typeface="+mn-lt"/>
        </a:defRPr>
      </a:lvl5pPr>
      <a:lvl6pPr marL="2433638" indent="-228600" algn="l" defTabSz="449263" rtl="0" eaLnBrk="0" fontAlgn="base" hangingPunct="0">
        <a:lnSpc>
          <a:spcPct val="81000"/>
        </a:lnSpc>
        <a:spcBef>
          <a:spcPts val="400"/>
        </a:spcBef>
        <a:spcAft>
          <a:spcPct val="0"/>
        </a:spcAft>
        <a:buClr>
          <a:srgbClr val="000000"/>
        </a:buClr>
        <a:buSzPct val="100000"/>
        <a:buFont typeface="Times" pitchFamily="16" charset="0"/>
        <a:buChar char="•"/>
        <a:defRPr sz="1600">
          <a:solidFill>
            <a:srgbClr val="000000"/>
          </a:solidFill>
          <a:latin typeface="+mn-lt"/>
        </a:defRPr>
      </a:lvl6pPr>
      <a:lvl7pPr marL="2890838" indent="-228600" algn="l" defTabSz="449263" rtl="0" eaLnBrk="0" fontAlgn="base" hangingPunct="0">
        <a:lnSpc>
          <a:spcPct val="81000"/>
        </a:lnSpc>
        <a:spcBef>
          <a:spcPts val="400"/>
        </a:spcBef>
        <a:spcAft>
          <a:spcPct val="0"/>
        </a:spcAft>
        <a:buClr>
          <a:srgbClr val="000000"/>
        </a:buClr>
        <a:buSzPct val="100000"/>
        <a:buFont typeface="Times" pitchFamily="16" charset="0"/>
        <a:buChar char="•"/>
        <a:defRPr sz="1600">
          <a:solidFill>
            <a:srgbClr val="000000"/>
          </a:solidFill>
          <a:latin typeface="+mn-lt"/>
        </a:defRPr>
      </a:lvl7pPr>
      <a:lvl8pPr marL="3348038" indent="-228600" algn="l" defTabSz="449263" rtl="0" eaLnBrk="0" fontAlgn="base" hangingPunct="0">
        <a:lnSpc>
          <a:spcPct val="81000"/>
        </a:lnSpc>
        <a:spcBef>
          <a:spcPts val="400"/>
        </a:spcBef>
        <a:spcAft>
          <a:spcPct val="0"/>
        </a:spcAft>
        <a:buClr>
          <a:srgbClr val="000000"/>
        </a:buClr>
        <a:buSzPct val="100000"/>
        <a:buFont typeface="Times" pitchFamily="16" charset="0"/>
        <a:buChar char="•"/>
        <a:defRPr sz="1600">
          <a:solidFill>
            <a:srgbClr val="000000"/>
          </a:solidFill>
          <a:latin typeface="+mn-lt"/>
        </a:defRPr>
      </a:lvl8pPr>
      <a:lvl9pPr marL="3805238" indent="-228600" algn="l" defTabSz="449263" rtl="0" eaLnBrk="0" fontAlgn="base" hangingPunct="0">
        <a:lnSpc>
          <a:spcPct val="81000"/>
        </a:lnSpc>
        <a:spcBef>
          <a:spcPts val="400"/>
        </a:spcBef>
        <a:spcAft>
          <a:spcPct val="0"/>
        </a:spcAft>
        <a:buClr>
          <a:srgbClr val="000000"/>
        </a:buClr>
        <a:buSzPct val="100000"/>
        <a:buFont typeface="Times" pitchFamily="16" charset="0"/>
        <a:buChar char="•"/>
        <a:defRPr sz="1600">
          <a:solidFill>
            <a:srgbClr val="000000"/>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slide" Target="slide1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slide" Target="slide33.xml"/><Relationship Id="rId2" Type="http://schemas.openxmlformats.org/officeDocument/2006/relationships/hyperlink" Target="https://www.google.no/url?sa=i&amp;rct=j&amp;q=&amp;esrc=s&amp;source=images&amp;cd=&amp;cad=rja&amp;uact=8&amp;ved=2ahUKEwi-2N_TprDdAhVCiOAKHf3CCXgQjRx6BAgBEAU&amp;url=https://www.digikey.com/product-detail/en/bosch-sensortec/BMP280/828-1064-1-ND/6136315&amp;psig=AOvVaw0NpT3A7Yaz_c50tSsORBbC&amp;ust=1536664259751243"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6.emf"/><Relationship Id="rId4" Type="http://schemas.openxmlformats.org/officeDocument/2006/relationships/image" Target="../media/image45.emf"/></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www.ngdc.noaa.gov/geomag-web/"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Arduino/Skolelaboratoriet/CanSat/kml-files/Bromstadekra%202.kml"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079500" y="1619250"/>
            <a:ext cx="7767638" cy="1141413"/>
          </a:xfrm>
        </p:spPr>
        <p:txBody>
          <a:bodyPr/>
          <a:lstStyle/>
          <a:p>
            <a:pPr algn="ctr">
              <a:lnSpc>
                <a:spcPct val="100000"/>
              </a:lnSpc>
            </a:pPr>
            <a:r>
              <a:rPr lang="nb-NO" dirty="0"/>
              <a:t>Grunnleggende sensorteknologi</a:t>
            </a:r>
            <a:br>
              <a:rPr lang="nb-NO" dirty="0"/>
            </a:br>
            <a:r>
              <a:rPr lang="nb-NO" sz="2400" dirty="0"/>
              <a:t>Sandvika 15-17.04.24</a:t>
            </a:r>
            <a:endParaRPr lang="nb-NO" sz="2000" dirty="0"/>
          </a:p>
        </p:txBody>
      </p:sp>
      <p:sp>
        <p:nvSpPr>
          <p:cNvPr id="12291" name="Rectangle 3"/>
          <p:cNvSpPr>
            <a:spLocks noGrp="1" noChangeArrowheads="1"/>
          </p:cNvSpPr>
          <p:nvPr>
            <p:ph idx="1"/>
          </p:nvPr>
        </p:nvSpPr>
        <p:spPr>
          <a:xfrm>
            <a:off x="1079500" y="3171825"/>
            <a:ext cx="7767638" cy="2916238"/>
          </a:xfrm>
        </p:spPr>
        <p:txBody>
          <a:bodyPr/>
          <a:lstStyle/>
          <a:p>
            <a:pPr marL="0" indent="0" algn="ctr">
              <a:buFont typeface="Times"/>
              <a:buNone/>
            </a:pPr>
            <a:r>
              <a:rPr lang="nb-NO"/>
              <a:t>Av</a:t>
            </a:r>
          </a:p>
          <a:p>
            <a:pPr marL="0" indent="0" algn="ctr">
              <a:buFont typeface="Times"/>
              <a:buNone/>
            </a:pPr>
            <a:r>
              <a:rPr lang="nb-NO"/>
              <a:t>Nils Kr. Rossing</a:t>
            </a:r>
          </a:p>
          <a:p>
            <a:pPr marL="0" indent="0" algn="ctr">
              <a:buFont typeface="Times"/>
              <a:buNone/>
            </a:pPr>
            <a:r>
              <a:rPr lang="nb-NO"/>
              <a:t>Skolelaboratoriet ved NTNU</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86DCDB-0CD5-B8F0-8D97-FE2F19F29D29}"/>
              </a:ext>
            </a:extLst>
          </p:cNvPr>
          <p:cNvPicPr>
            <a:picLocks noChangeAspect="1"/>
          </p:cNvPicPr>
          <p:nvPr/>
        </p:nvPicPr>
        <p:blipFill>
          <a:blip r:embed="rId2"/>
          <a:stretch>
            <a:fillRect/>
          </a:stretch>
        </p:blipFill>
        <p:spPr>
          <a:xfrm>
            <a:off x="575880" y="538118"/>
            <a:ext cx="2869751" cy="6318343"/>
          </a:xfrm>
          <a:prstGeom prst="rect">
            <a:avLst/>
          </a:prstGeom>
        </p:spPr>
      </p:pic>
      <p:sp>
        <p:nvSpPr>
          <p:cNvPr id="2" name="Title 1">
            <a:extLst>
              <a:ext uri="{FF2B5EF4-FFF2-40B4-BE49-F238E27FC236}">
                <a16:creationId xmlns:a16="http://schemas.microsoft.com/office/drawing/2014/main" id="{3C916D1D-066A-ACFB-2394-CD83418D1CCA}"/>
              </a:ext>
            </a:extLst>
          </p:cNvPr>
          <p:cNvSpPr>
            <a:spLocks noGrp="1"/>
          </p:cNvSpPr>
          <p:nvPr>
            <p:ph type="title"/>
          </p:nvPr>
        </p:nvSpPr>
        <p:spPr>
          <a:xfrm>
            <a:off x="58584" y="156154"/>
            <a:ext cx="3904342" cy="626698"/>
          </a:xfrm>
        </p:spPr>
        <p:txBody>
          <a:bodyPr/>
          <a:lstStyle/>
          <a:p>
            <a:pPr algn="ctr"/>
            <a:r>
              <a:rPr lang="nb-NO" dirty="0" err="1"/>
              <a:t>Psykometer</a:t>
            </a:r>
            <a:endParaRPr lang="nb-NO" dirty="0"/>
          </a:p>
        </p:txBody>
      </p:sp>
      <p:pic>
        <p:nvPicPr>
          <p:cNvPr id="5" name="Picture 4">
            <a:extLst>
              <a:ext uri="{FF2B5EF4-FFF2-40B4-BE49-F238E27FC236}">
                <a16:creationId xmlns:a16="http://schemas.microsoft.com/office/drawing/2014/main" id="{9CDCD725-4275-1E34-0C2D-F7DBD06F9A5C}"/>
              </a:ext>
            </a:extLst>
          </p:cNvPr>
          <p:cNvPicPr>
            <a:picLocks noChangeAspect="1"/>
          </p:cNvPicPr>
          <p:nvPr/>
        </p:nvPicPr>
        <p:blipFill>
          <a:blip r:embed="rId3"/>
          <a:stretch>
            <a:fillRect/>
          </a:stretch>
        </p:blipFill>
        <p:spPr>
          <a:xfrm>
            <a:off x="3034081" y="1901371"/>
            <a:ext cx="5822381" cy="2338597"/>
          </a:xfrm>
          <a:prstGeom prst="rect">
            <a:avLst/>
          </a:prstGeom>
        </p:spPr>
      </p:pic>
      <p:sp>
        <p:nvSpPr>
          <p:cNvPr id="6" name="TextBox 5">
            <a:extLst>
              <a:ext uri="{FF2B5EF4-FFF2-40B4-BE49-F238E27FC236}">
                <a16:creationId xmlns:a16="http://schemas.microsoft.com/office/drawing/2014/main" id="{4608ADB6-6FBB-CE7B-8051-EA586096011F}"/>
              </a:ext>
            </a:extLst>
          </p:cNvPr>
          <p:cNvSpPr txBox="1"/>
          <p:nvPr/>
        </p:nvSpPr>
        <p:spPr>
          <a:xfrm>
            <a:off x="3102424" y="4230226"/>
            <a:ext cx="5602816" cy="338554"/>
          </a:xfrm>
          <a:prstGeom prst="rect">
            <a:avLst/>
          </a:prstGeom>
          <a:noFill/>
        </p:spPr>
        <p:txBody>
          <a:bodyPr wrap="none" rtlCol="0">
            <a:spAutoFit/>
          </a:bodyPr>
          <a:lstStyle/>
          <a:p>
            <a:r>
              <a:rPr lang="nb-NO" sz="1600" dirty="0">
                <a:solidFill>
                  <a:srgbClr val="0000FF"/>
                </a:solidFill>
              </a:rPr>
              <a:t>https://byjus.com/chemistry/psychrometer/#uses-of-psychrometer</a:t>
            </a:r>
          </a:p>
        </p:txBody>
      </p:sp>
      <p:sp>
        <p:nvSpPr>
          <p:cNvPr id="10" name="Title 1">
            <a:extLst>
              <a:ext uri="{FF2B5EF4-FFF2-40B4-BE49-F238E27FC236}">
                <a16:creationId xmlns:a16="http://schemas.microsoft.com/office/drawing/2014/main" id="{43DC1FB9-879D-6FE1-B50C-FDCBE3B4ECE9}"/>
              </a:ext>
            </a:extLst>
          </p:cNvPr>
          <p:cNvSpPr txBox="1">
            <a:spLocks/>
          </p:cNvSpPr>
          <p:nvPr/>
        </p:nvSpPr>
        <p:spPr bwMode="auto">
          <a:xfrm>
            <a:off x="3561745" y="1139683"/>
            <a:ext cx="3904342" cy="1141413"/>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lvl1pPr algn="l" defTabSz="449263" rtl="0" eaLnBrk="0" fontAlgn="base" hangingPunct="0">
              <a:lnSpc>
                <a:spcPct val="81000"/>
              </a:lnSpc>
              <a:spcBef>
                <a:spcPct val="0"/>
              </a:spcBef>
              <a:spcAft>
                <a:spcPct val="0"/>
              </a:spcAft>
              <a:buClr>
                <a:srgbClr val="000000"/>
              </a:buClr>
              <a:buSzPct val="100000"/>
              <a:buFont typeface="Times"/>
              <a:defRPr sz="3600">
                <a:solidFill>
                  <a:srgbClr val="000000"/>
                </a:solidFill>
                <a:latin typeface="+mj-lt"/>
                <a:ea typeface="+mj-ea"/>
                <a:cs typeface="+mj-cs"/>
              </a:defRPr>
            </a:lvl1pPr>
            <a:lvl2pPr algn="l" defTabSz="449263" rtl="0" eaLnBrk="0" fontAlgn="base" hangingPunct="0">
              <a:lnSpc>
                <a:spcPct val="81000"/>
              </a:lnSpc>
              <a:spcBef>
                <a:spcPct val="0"/>
              </a:spcBef>
              <a:spcAft>
                <a:spcPct val="0"/>
              </a:spcAft>
              <a:buClr>
                <a:srgbClr val="000000"/>
              </a:buClr>
              <a:buSzPct val="100000"/>
              <a:buFont typeface="Times"/>
              <a:defRPr sz="3600">
                <a:solidFill>
                  <a:srgbClr val="000000"/>
                </a:solidFill>
                <a:latin typeface="Times" pitchFamily="16" charset="0"/>
              </a:defRPr>
            </a:lvl2pPr>
            <a:lvl3pPr algn="l" defTabSz="449263" rtl="0" eaLnBrk="0" fontAlgn="base" hangingPunct="0">
              <a:lnSpc>
                <a:spcPct val="81000"/>
              </a:lnSpc>
              <a:spcBef>
                <a:spcPct val="0"/>
              </a:spcBef>
              <a:spcAft>
                <a:spcPct val="0"/>
              </a:spcAft>
              <a:buClr>
                <a:srgbClr val="000000"/>
              </a:buClr>
              <a:buSzPct val="100000"/>
              <a:buFont typeface="Times"/>
              <a:defRPr sz="3600">
                <a:solidFill>
                  <a:srgbClr val="000000"/>
                </a:solidFill>
                <a:latin typeface="Times" pitchFamily="16" charset="0"/>
              </a:defRPr>
            </a:lvl3pPr>
            <a:lvl4pPr algn="l" defTabSz="449263" rtl="0" eaLnBrk="0" fontAlgn="base" hangingPunct="0">
              <a:lnSpc>
                <a:spcPct val="81000"/>
              </a:lnSpc>
              <a:spcBef>
                <a:spcPct val="0"/>
              </a:spcBef>
              <a:spcAft>
                <a:spcPct val="0"/>
              </a:spcAft>
              <a:buClr>
                <a:srgbClr val="000000"/>
              </a:buClr>
              <a:buSzPct val="100000"/>
              <a:buFont typeface="Times"/>
              <a:defRPr sz="3600">
                <a:solidFill>
                  <a:srgbClr val="000000"/>
                </a:solidFill>
                <a:latin typeface="Times" pitchFamily="16" charset="0"/>
              </a:defRPr>
            </a:lvl4pPr>
            <a:lvl5pPr algn="l" defTabSz="449263" rtl="0" eaLnBrk="0" fontAlgn="base" hangingPunct="0">
              <a:lnSpc>
                <a:spcPct val="81000"/>
              </a:lnSpc>
              <a:spcBef>
                <a:spcPct val="0"/>
              </a:spcBef>
              <a:spcAft>
                <a:spcPct val="0"/>
              </a:spcAft>
              <a:buClr>
                <a:srgbClr val="000000"/>
              </a:buClr>
              <a:buSzPct val="100000"/>
              <a:buFont typeface="Times"/>
              <a:defRPr sz="3600">
                <a:solidFill>
                  <a:srgbClr val="000000"/>
                </a:solidFill>
                <a:latin typeface="Times" pitchFamily="16" charset="0"/>
              </a:defRPr>
            </a:lvl5pPr>
            <a:lvl6pPr marL="457200" algn="l" defTabSz="449263" rtl="0" eaLnBrk="0" fontAlgn="base" hangingPunct="0">
              <a:spcBef>
                <a:spcPct val="0"/>
              </a:spcBef>
              <a:spcAft>
                <a:spcPct val="0"/>
              </a:spcAft>
              <a:buClr>
                <a:srgbClr val="000000"/>
              </a:buClr>
              <a:buSzPct val="100000"/>
              <a:buFont typeface="Times" pitchFamily="16" charset="0"/>
              <a:defRPr sz="4400">
                <a:solidFill>
                  <a:srgbClr val="000000"/>
                </a:solidFill>
                <a:latin typeface="Times New Roman" pitchFamily="18" charset="0"/>
              </a:defRPr>
            </a:lvl6pPr>
            <a:lvl7pPr marL="914400" algn="l" defTabSz="449263" rtl="0" eaLnBrk="0" fontAlgn="base" hangingPunct="0">
              <a:spcBef>
                <a:spcPct val="0"/>
              </a:spcBef>
              <a:spcAft>
                <a:spcPct val="0"/>
              </a:spcAft>
              <a:buClr>
                <a:srgbClr val="000000"/>
              </a:buClr>
              <a:buSzPct val="100000"/>
              <a:buFont typeface="Times" pitchFamily="16" charset="0"/>
              <a:defRPr sz="4400">
                <a:solidFill>
                  <a:srgbClr val="000000"/>
                </a:solidFill>
                <a:latin typeface="Times New Roman" pitchFamily="18" charset="0"/>
              </a:defRPr>
            </a:lvl7pPr>
            <a:lvl8pPr marL="1371600" algn="l" defTabSz="449263" rtl="0" eaLnBrk="0" fontAlgn="base" hangingPunct="0">
              <a:spcBef>
                <a:spcPct val="0"/>
              </a:spcBef>
              <a:spcAft>
                <a:spcPct val="0"/>
              </a:spcAft>
              <a:buClr>
                <a:srgbClr val="000000"/>
              </a:buClr>
              <a:buSzPct val="100000"/>
              <a:buFont typeface="Times" pitchFamily="16" charset="0"/>
              <a:defRPr sz="4400">
                <a:solidFill>
                  <a:srgbClr val="000000"/>
                </a:solidFill>
                <a:latin typeface="Times New Roman" pitchFamily="18" charset="0"/>
              </a:defRPr>
            </a:lvl8pPr>
            <a:lvl9pPr marL="1828800" algn="l" defTabSz="449263" rtl="0" eaLnBrk="0" fontAlgn="base" hangingPunct="0">
              <a:spcBef>
                <a:spcPct val="0"/>
              </a:spcBef>
              <a:spcAft>
                <a:spcPct val="0"/>
              </a:spcAft>
              <a:buClr>
                <a:srgbClr val="000000"/>
              </a:buClr>
              <a:buSzPct val="100000"/>
              <a:buFont typeface="Times" pitchFamily="16" charset="0"/>
              <a:defRPr sz="4400">
                <a:solidFill>
                  <a:srgbClr val="000000"/>
                </a:solidFill>
                <a:latin typeface="Times New Roman" pitchFamily="18" charset="0"/>
              </a:defRPr>
            </a:lvl9pPr>
          </a:lstStyle>
          <a:p>
            <a:pPr algn="ctr"/>
            <a:r>
              <a:rPr lang="nb-NO" kern="0" dirty="0"/>
              <a:t>Slynge </a:t>
            </a:r>
            <a:r>
              <a:rPr lang="nb-NO" kern="0" dirty="0" err="1"/>
              <a:t>psykometer</a:t>
            </a:r>
            <a:endParaRPr lang="nb-NO" kern="0" dirty="0"/>
          </a:p>
        </p:txBody>
      </p:sp>
      <p:sp>
        <p:nvSpPr>
          <p:cNvPr id="11" name="Oval 10">
            <a:hlinkClick r:id="rId4" action="ppaction://hlinksldjump"/>
            <a:extLst>
              <a:ext uri="{FF2B5EF4-FFF2-40B4-BE49-F238E27FC236}">
                <a16:creationId xmlns:a16="http://schemas.microsoft.com/office/drawing/2014/main" id="{EE912EC4-4C76-03D1-83E9-82CEB89DC0AF}"/>
              </a:ext>
            </a:extLst>
          </p:cNvPr>
          <p:cNvSpPr/>
          <p:nvPr/>
        </p:nvSpPr>
        <p:spPr bwMode="auto">
          <a:xfrm>
            <a:off x="7941397" y="5085897"/>
            <a:ext cx="626723" cy="626723"/>
          </a:xfrm>
          <a:prstGeom prst="ellipse">
            <a:avLst/>
          </a:prstGeom>
          <a:solidFill>
            <a:srgbClr val="00B8FF"/>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Tree>
    <p:extLst>
      <p:ext uri="{BB962C8B-B14F-4D97-AF65-F5344CB8AC3E}">
        <p14:creationId xmlns:p14="http://schemas.microsoft.com/office/powerpoint/2010/main" val="37205652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tel 1">
            <a:extLst>
              <a:ext uri="{FF2B5EF4-FFF2-40B4-BE49-F238E27FC236}">
                <a16:creationId xmlns:a16="http://schemas.microsoft.com/office/drawing/2014/main" id="{23DAEF43-9971-49E5-6323-5B39805D9B54}"/>
              </a:ext>
            </a:extLst>
          </p:cNvPr>
          <p:cNvSpPr>
            <a:spLocks noGrp="1"/>
          </p:cNvSpPr>
          <p:nvPr>
            <p:ph type="title"/>
          </p:nvPr>
        </p:nvSpPr>
        <p:spPr>
          <a:xfrm>
            <a:off x="3262313" y="225425"/>
            <a:ext cx="3302000" cy="908050"/>
          </a:xfrm>
        </p:spPr>
        <p:txBody>
          <a:bodyPr/>
          <a:lstStyle/>
          <a:p>
            <a:pPr algn="ctr"/>
            <a:r>
              <a:rPr lang="nb-NO" altLang="nb-NO"/>
              <a:t>Psykometeret</a:t>
            </a:r>
          </a:p>
        </p:txBody>
      </p:sp>
      <p:pic>
        <p:nvPicPr>
          <p:cNvPr id="4098" name="Picture 2">
            <a:extLst>
              <a:ext uri="{FF2B5EF4-FFF2-40B4-BE49-F238E27FC236}">
                <a16:creationId xmlns:a16="http://schemas.microsoft.com/office/drawing/2014/main" id="{242A6D6D-1240-2281-4A0A-BA49B6EC4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1481138"/>
            <a:ext cx="5672138" cy="414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ktangel 6">
            <a:extLst>
              <a:ext uri="{FF2B5EF4-FFF2-40B4-BE49-F238E27FC236}">
                <a16:creationId xmlns:a16="http://schemas.microsoft.com/office/drawing/2014/main" id="{F11D2A62-474C-66E6-2065-A0E21B3C23FC}"/>
              </a:ext>
            </a:extLst>
          </p:cNvPr>
          <p:cNvSpPr>
            <a:spLocks noChangeArrowheads="1"/>
          </p:cNvSpPr>
          <p:nvPr/>
        </p:nvSpPr>
        <p:spPr bwMode="auto">
          <a:xfrm>
            <a:off x="5083175" y="6153150"/>
            <a:ext cx="3733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nb-NO" altLang="nb-NO" sz="1600">
                <a:solidFill>
                  <a:schemeClr val="tx1"/>
                </a:solidFill>
              </a:rPr>
              <a:t>http://www.acc.umu.se/~erland/fuktlab/</a:t>
            </a:r>
          </a:p>
        </p:txBody>
      </p:sp>
      <p:grpSp>
        <p:nvGrpSpPr>
          <p:cNvPr id="4" name="Group 3">
            <a:extLst>
              <a:ext uri="{FF2B5EF4-FFF2-40B4-BE49-F238E27FC236}">
                <a16:creationId xmlns:a16="http://schemas.microsoft.com/office/drawing/2014/main" id="{F88A39FF-B5C4-9202-DFD7-F25D82D7EDF9}"/>
              </a:ext>
            </a:extLst>
          </p:cNvPr>
          <p:cNvGrpSpPr/>
          <p:nvPr/>
        </p:nvGrpSpPr>
        <p:grpSpPr>
          <a:xfrm>
            <a:off x="1098550" y="1189038"/>
            <a:ext cx="7300913" cy="4954587"/>
            <a:chOff x="1098550" y="1189038"/>
            <a:chExt cx="7300913" cy="4954587"/>
          </a:xfrm>
        </p:grpSpPr>
        <p:pic>
          <p:nvPicPr>
            <p:cNvPr id="4100" name="Picture 4" descr="http://www.acc.umu.se/~erland/fuktlab/psykro.JPG">
              <a:extLst>
                <a:ext uri="{FF2B5EF4-FFF2-40B4-BE49-F238E27FC236}">
                  <a16:creationId xmlns:a16="http://schemas.microsoft.com/office/drawing/2014/main" id="{9A0B7580-483E-FBB4-334B-6928E42C3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550" y="1189038"/>
              <a:ext cx="7300913" cy="495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Shape 1">
              <a:extLst>
                <a:ext uri="{FF2B5EF4-FFF2-40B4-BE49-F238E27FC236}">
                  <a16:creationId xmlns:a16="http://schemas.microsoft.com/office/drawing/2014/main" id="{BD1DAF87-365F-6A39-0BE5-886BA0B1FA3C}"/>
                </a:ext>
              </a:extLst>
            </p:cNvPr>
            <p:cNvSpPr/>
            <p:nvPr/>
          </p:nvSpPr>
          <p:spPr bwMode="auto">
            <a:xfrm>
              <a:off x="5189220" y="3006090"/>
              <a:ext cx="2571750" cy="1463040"/>
            </a:xfrm>
            <a:custGeom>
              <a:avLst/>
              <a:gdLst>
                <a:gd name="connsiteX0" fmla="*/ 0 w 2571750"/>
                <a:gd name="connsiteY0" fmla="*/ 0 h 1463040"/>
                <a:gd name="connsiteX1" fmla="*/ 2571750 w 2571750"/>
                <a:gd name="connsiteY1" fmla="*/ 45720 h 1463040"/>
                <a:gd name="connsiteX2" fmla="*/ 2446020 w 2571750"/>
                <a:gd name="connsiteY2" fmla="*/ 1463040 h 1463040"/>
                <a:gd name="connsiteX3" fmla="*/ 205740 w 2571750"/>
                <a:gd name="connsiteY3" fmla="*/ 1154430 h 1463040"/>
                <a:gd name="connsiteX4" fmla="*/ 0 w 2571750"/>
                <a:gd name="connsiteY4" fmla="*/ 0 h 1463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0" h="1463040">
                  <a:moveTo>
                    <a:pt x="0" y="0"/>
                  </a:moveTo>
                  <a:lnTo>
                    <a:pt x="2571750" y="45720"/>
                  </a:lnTo>
                  <a:lnTo>
                    <a:pt x="2446020" y="1463040"/>
                  </a:lnTo>
                  <a:lnTo>
                    <a:pt x="205740" y="1154430"/>
                  </a:lnTo>
                  <a:lnTo>
                    <a:pt x="0" y="0"/>
                  </a:lnTo>
                  <a:close/>
                </a:path>
              </a:pathLst>
            </a:cu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
          <p:nvSpPr>
            <p:cNvPr id="3" name="Rectangle 2">
              <a:extLst>
                <a:ext uri="{FF2B5EF4-FFF2-40B4-BE49-F238E27FC236}">
                  <a16:creationId xmlns:a16="http://schemas.microsoft.com/office/drawing/2014/main" id="{689745C5-ECC4-C6F4-39BC-BCAD7AE9BADC}"/>
                </a:ext>
              </a:extLst>
            </p:cNvPr>
            <p:cNvSpPr/>
            <p:nvPr/>
          </p:nvSpPr>
          <p:spPr bwMode="auto">
            <a:xfrm>
              <a:off x="2366010" y="4149090"/>
              <a:ext cx="2354580" cy="112014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grpSp>
      <p:sp>
        <p:nvSpPr>
          <p:cNvPr id="5" name="Free-form: Shape 4">
            <a:extLst>
              <a:ext uri="{FF2B5EF4-FFF2-40B4-BE49-F238E27FC236}">
                <a16:creationId xmlns:a16="http://schemas.microsoft.com/office/drawing/2014/main" id="{C4E7CD00-8E0D-5E6D-A6B8-A1AF15C7C0FE}"/>
              </a:ext>
            </a:extLst>
          </p:cNvPr>
          <p:cNvSpPr/>
          <p:nvPr/>
        </p:nvSpPr>
        <p:spPr bwMode="auto">
          <a:xfrm>
            <a:off x="2628899" y="1874520"/>
            <a:ext cx="3487178" cy="3002280"/>
          </a:xfrm>
          <a:custGeom>
            <a:avLst/>
            <a:gdLst>
              <a:gd name="connsiteX0" fmla="*/ 22860 w 3417570"/>
              <a:gd name="connsiteY0" fmla="*/ 0 h 2971800"/>
              <a:gd name="connsiteX1" fmla="*/ 902970 w 3417570"/>
              <a:gd name="connsiteY1" fmla="*/ 182880 h 2971800"/>
              <a:gd name="connsiteX2" fmla="*/ 3417570 w 3417570"/>
              <a:gd name="connsiteY2" fmla="*/ 2971800 h 2971800"/>
              <a:gd name="connsiteX3" fmla="*/ 0 w 3417570"/>
              <a:gd name="connsiteY3" fmla="*/ 605790 h 2971800"/>
              <a:gd name="connsiteX4" fmla="*/ 22860 w 3417570"/>
              <a:gd name="connsiteY4" fmla="*/ 0 h 297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7570" h="2971800">
                <a:moveTo>
                  <a:pt x="22860" y="0"/>
                </a:moveTo>
                <a:lnTo>
                  <a:pt x="902970" y="182880"/>
                </a:lnTo>
                <a:lnTo>
                  <a:pt x="3417570" y="2971800"/>
                </a:lnTo>
                <a:lnTo>
                  <a:pt x="0" y="605790"/>
                </a:lnTo>
                <a:lnTo>
                  <a:pt x="22860" y="0"/>
                </a:lnTo>
                <a:close/>
              </a:path>
            </a:pathLst>
          </a:cu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
        <p:nvSpPr>
          <p:cNvPr id="6" name="Free-form: Shape 5">
            <a:extLst>
              <a:ext uri="{FF2B5EF4-FFF2-40B4-BE49-F238E27FC236}">
                <a16:creationId xmlns:a16="http://schemas.microsoft.com/office/drawing/2014/main" id="{473881E1-F9A1-130C-EE3E-4BB561BCD78E}"/>
              </a:ext>
            </a:extLst>
          </p:cNvPr>
          <p:cNvSpPr/>
          <p:nvPr/>
        </p:nvSpPr>
        <p:spPr bwMode="auto">
          <a:xfrm>
            <a:off x="5326380" y="2263140"/>
            <a:ext cx="2091690" cy="377190"/>
          </a:xfrm>
          <a:custGeom>
            <a:avLst/>
            <a:gdLst>
              <a:gd name="connsiteX0" fmla="*/ 57150 w 2091690"/>
              <a:gd name="connsiteY0" fmla="*/ 45720 h 377190"/>
              <a:gd name="connsiteX1" fmla="*/ 2080260 w 2091690"/>
              <a:gd name="connsiteY1" fmla="*/ 0 h 377190"/>
              <a:gd name="connsiteX2" fmla="*/ 2091690 w 2091690"/>
              <a:gd name="connsiteY2" fmla="*/ 377190 h 377190"/>
              <a:gd name="connsiteX3" fmla="*/ 0 w 2091690"/>
              <a:gd name="connsiteY3" fmla="*/ 354330 h 377190"/>
              <a:gd name="connsiteX4" fmla="*/ 57150 w 2091690"/>
              <a:gd name="connsiteY4" fmla="*/ 45720 h 377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1690" h="377190">
                <a:moveTo>
                  <a:pt x="57150" y="45720"/>
                </a:moveTo>
                <a:lnTo>
                  <a:pt x="2080260" y="0"/>
                </a:lnTo>
                <a:lnTo>
                  <a:pt x="2091690" y="377190"/>
                </a:lnTo>
                <a:lnTo>
                  <a:pt x="0" y="354330"/>
                </a:lnTo>
                <a:lnTo>
                  <a:pt x="57150" y="45720"/>
                </a:lnTo>
                <a:close/>
              </a:path>
            </a:pathLst>
          </a:cu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
        <p:nvSpPr>
          <p:cNvPr id="8" name="Free-form: Shape 7">
            <a:extLst>
              <a:ext uri="{FF2B5EF4-FFF2-40B4-BE49-F238E27FC236}">
                <a16:creationId xmlns:a16="http://schemas.microsoft.com/office/drawing/2014/main" id="{523DD031-4F9D-2719-C0DC-EDBA5CA77CBE}"/>
              </a:ext>
            </a:extLst>
          </p:cNvPr>
          <p:cNvSpPr/>
          <p:nvPr/>
        </p:nvSpPr>
        <p:spPr bwMode="auto">
          <a:xfrm>
            <a:off x="6159880" y="4927904"/>
            <a:ext cx="509217" cy="392407"/>
          </a:xfrm>
          <a:custGeom>
            <a:avLst/>
            <a:gdLst>
              <a:gd name="connsiteX0" fmla="*/ 0 w 445770"/>
              <a:gd name="connsiteY0" fmla="*/ 0 h 262890"/>
              <a:gd name="connsiteX1" fmla="*/ 445770 w 445770"/>
              <a:gd name="connsiteY1" fmla="*/ 251460 h 262890"/>
              <a:gd name="connsiteX2" fmla="*/ 228600 w 445770"/>
              <a:gd name="connsiteY2" fmla="*/ 262890 h 262890"/>
              <a:gd name="connsiteX3" fmla="*/ 0 w 445770"/>
              <a:gd name="connsiteY3" fmla="*/ 0 h 262890"/>
            </a:gdLst>
            <a:ahLst/>
            <a:cxnLst>
              <a:cxn ang="0">
                <a:pos x="connsiteX0" y="connsiteY0"/>
              </a:cxn>
              <a:cxn ang="0">
                <a:pos x="connsiteX1" y="connsiteY1"/>
              </a:cxn>
              <a:cxn ang="0">
                <a:pos x="connsiteX2" y="connsiteY2"/>
              </a:cxn>
              <a:cxn ang="0">
                <a:pos x="connsiteX3" y="connsiteY3"/>
              </a:cxn>
            </a:cxnLst>
            <a:rect l="l" t="t" r="r" b="b"/>
            <a:pathLst>
              <a:path w="445770" h="262890">
                <a:moveTo>
                  <a:pt x="0" y="0"/>
                </a:moveTo>
                <a:lnTo>
                  <a:pt x="445770" y="251460"/>
                </a:lnTo>
                <a:lnTo>
                  <a:pt x="228600" y="262890"/>
                </a:lnTo>
                <a:lnTo>
                  <a:pt x="0" y="0"/>
                </a:lnTo>
                <a:close/>
              </a:path>
            </a:pathLst>
          </a:cu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5" grpId="1" animBg="1"/>
      <p:bldP spid="6" grpId="0" animBg="1"/>
      <p:bldP spid="6" grpId="1" animBg="1"/>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6" descr="http://upload.wikimedia.org/wikipedia/en/0/05/PsychrometricChart-SeaLevel-SI.jpg">
            <a:extLst>
              <a:ext uri="{FF2B5EF4-FFF2-40B4-BE49-F238E27FC236}">
                <a16:creationId xmlns:a16="http://schemas.microsoft.com/office/drawing/2014/main" id="{974F77FD-83BA-7D97-5B60-C629BF282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 y="612775"/>
            <a:ext cx="8543925" cy="624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kstSylinder 7">
            <a:extLst>
              <a:ext uri="{FF2B5EF4-FFF2-40B4-BE49-F238E27FC236}">
                <a16:creationId xmlns:a16="http://schemas.microsoft.com/office/drawing/2014/main" id="{B74FF0AD-EE10-A724-D8D5-DBA4BE1F35C4}"/>
              </a:ext>
            </a:extLst>
          </p:cNvPr>
          <p:cNvSpPr txBox="1">
            <a:spLocks noChangeArrowheads="1"/>
          </p:cNvSpPr>
          <p:nvPr/>
        </p:nvSpPr>
        <p:spPr bwMode="auto">
          <a:xfrm>
            <a:off x="3411538" y="6321425"/>
            <a:ext cx="3035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nb-NO" altLang="nb-NO" sz="1800">
                <a:solidFill>
                  <a:srgbClr val="0000FF"/>
                </a:solidFill>
              </a:rPr>
              <a:t>Temperatur </a:t>
            </a:r>
            <a:r>
              <a:rPr lang="nb-NO" altLang="nb-NO" sz="1800">
                <a:solidFill>
                  <a:srgbClr val="FF0000"/>
                </a:solidFill>
              </a:rPr>
              <a:t>tørt </a:t>
            </a:r>
            <a:r>
              <a:rPr lang="nb-NO" altLang="nb-NO" sz="1800">
                <a:solidFill>
                  <a:srgbClr val="0000FF"/>
                </a:solidFill>
              </a:rPr>
              <a:t>termometer </a:t>
            </a:r>
            <a:r>
              <a:rPr lang="nb-NO" altLang="nb-NO" sz="1800" baseline="30000">
                <a:solidFill>
                  <a:srgbClr val="0000FF"/>
                </a:solidFill>
              </a:rPr>
              <a:t>o</a:t>
            </a:r>
            <a:r>
              <a:rPr lang="nb-NO" altLang="nb-NO" sz="1800">
                <a:solidFill>
                  <a:srgbClr val="0000FF"/>
                </a:solidFill>
              </a:rPr>
              <a:t>C</a:t>
            </a:r>
          </a:p>
        </p:txBody>
      </p:sp>
      <p:sp>
        <p:nvSpPr>
          <p:cNvPr id="81924" name="TekstSylinder 8">
            <a:extLst>
              <a:ext uri="{FF2B5EF4-FFF2-40B4-BE49-F238E27FC236}">
                <a16:creationId xmlns:a16="http://schemas.microsoft.com/office/drawing/2014/main" id="{65D58BD9-E9D1-15CE-B520-6C96606E1B84}"/>
              </a:ext>
            </a:extLst>
          </p:cNvPr>
          <p:cNvSpPr txBox="1">
            <a:spLocks noChangeArrowheads="1"/>
          </p:cNvSpPr>
          <p:nvPr/>
        </p:nvSpPr>
        <p:spPr bwMode="auto">
          <a:xfrm>
            <a:off x="1079500" y="2901950"/>
            <a:ext cx="3060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nb-NO" altLang="nb-NO" sz="1800">
                <a:solidFill>
                  <a:srgbClr val="00B050"/>
                </a:solidFill>
              </a:rPr>
              <a:t>Temperatur </a:t>
            </a:r>
            <a:r>
              <a:rPr lang="nb-NO" altLang="nb-NO" sz="1800">
                <a:solidFill>
                  <a:srgbClr val="FF0000"/>
                </a:solidFill>
              </a:rPr>
              <a:t>vått</a:t>
            </a:r>
            <a:r>
              <a:rPr lang="nb-NO" altLang="nb-NO" sz="1800">
                <a:solidFill>
                  <a:schemeClr val="tx1"/>
                </a:solidFill>
              </a:rPr>
              <a:t> </a:t>
            </a:r>
            <a:r>
              <a:rPr lang="nb-NO" altLang="nb-NO" sz="1800">
                <a:solidFill>
                  <a:srgbClr val="00B050"/>
                </a:solidFill>
              </a:rPr>
              <a:t>termometer </a:t>
            </a:r>
            <a:r>
              <a:rPr lang="nb-NO" altLang="nb-NO" sz="1800" baseline="30000">
                <a:solidFill>
                  <a:srgbClr val="00B050"/>
                </a:solidFill>
              </a:rPr>
              <a:t>o</a:t>
            </a:r>
            <a:r>
              <a:rPr lang="nb-NO" altLang="nb-NO" sz="1800">
                <a:solidFill>
                  <a:srgbClr val="00B050"/>
                </a:solidFill>
              </a:rPr>
              <a:t>C</a:t>
            </a:r>
          </a:p>
        </p:txBody>
      </p:sp>
      <p:sp>
        <p:nvSpPr>
          <p:cNvPr id="81925" name="Tittel 1">
            <a:extLst>
              <a:ext uri="{FF2B5EF4-FFF2-40B4-BE49-F238E27FC236}">
                <a16:creationId xmlns:a16="http://schemas.microsoft.com/office/drawing/2014/main" id="{CB299ED5-7BD9-58E1-FCF3-3D707F785DBE}"/>
              </a:ext>
            </a:extLst>
          </p:cNvPr>
          <p:cNvSpPr>
            <a:spLocks noGrp="1"/>
          </p:cNvSpPr>
          <p:nvPr>
            <p:ph type="title"/>
          </p:nvPr>
        </p:nvSpPr>
        <p:spPr>
          <a:xfrm>
            <a:off x="736600" y="846138"/>
            <a:ext cx="3003550" cy="436562"/>
          </a:xfrm>
        </p:spPr>
        <p:txBody>
          <a:bodyPr/>
          <a:lstStyle/>
          <a:p>
            <a:pPr algn="ctr"/>
            <a:r>
              <a:rPr lang="nb-NO" altLang="nb-NO" sz="2800"/>
              <a:t>Molliere-diagram</a:t>
            </a:r>
          </a:p>
        </p:txBody>
      </p:sp>
      <p:sp>
        <p:nvSpPr>
          <p:cNvPr id="81926" name="TekstSylinder 9">
            <a:extLst>
              <a:ext uri="{FF2B5EF4-FFF2-40B4-BE49-F238E27FC236}">
                <a16:creationId xmlns:a16="http://schemas.microsoft.com/office/drawing/2014/main" id="{90F092B5-FE02-14E4-7B27-ADFAE10B84F2}"/>
              </a:ext>
            </a:extLst>
          </p:cNvPr>
          <p:cNvSpPr txBox="1">
            <a:spLocks noChangeArrowheads="1"/>
          </p:cNvSpPr>
          <p:nvPr/>
        </p:nvSpPr>
        <p:spPr bwMode="auto">
          <a:xfrm>
            <a:off x="3879850" y="339725"/>
            <a:ext cx="4749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nb-NO" altLang="nb-NO" sz="1200">
                <a:solidFill>
                  <a:schemeClr val="tx1"/>
                </a:solidFill>
              </a:rPr>
              <a:t>http://www.psychrometric-calculator.com/aboutpsychrometrics.aspx</a:t>
            </a:r>
          </a:p>
        </p:txBody>
      </p:sp>
      <p:cxnSp>
        <p:nvCxnSpPr>
          <p:cNvPr id="10" name="Rett linje 9">
            <a:extLst>
              <a:ext uri="{FF2B5EF4-FFF2-40B4-BE49-F238E27FC236}">
                <a16:creationId xmlns:a16="http://schemas.microsoft.com/office/drawing/2014/main" id="{D5008C69-F660-AB33-C6B0-85902A9EBE9F}"/>
              </a:ext>
            </a:extLst>
          </p:cNvPr>
          <p:cNvCxnSpPr>
            <a:cxnSpLocks noChangeShapeType="1"/>
          </p:cNvCxnSpPr>
          <p:nvPr/>
        </p:nvCxnSpPr>
        <p:spPr bwMode="auto">
          <a:xfrm rot="5400000" flipH="1" flipV="1">
            <a:off x="4055268" y="4447382"/>
            <a:ext cx="3052763" cy="0"/>
          </a:xfrm>
          <a:prstGeom prst="line">
            <a:avLst/>
          </a:prstGeom>
          <a:noFill/>
          <a:ln w="38100" algn="ctr">
            <a:solidFill>
              <a:srgbClr val="0000FF"/>
            </a:solidFill>
            <a:round/>
            <a:headEnd/>
            <a:tailEnd/>
          </a:ln>
          <a:extLst>
            <a:ext uri="{909E8E84-426E-40DD-AFC4-6F175D3DCCD1}">
              <a14:hiddenFill xmlns:a14="http://schemas.microsoft.com/office/drawing/2010/main">
                <a:noFill/>
              </a14:hiddenFill>
            </a:ext>
          </a:extLst>
        </p:spPr>
      </p:cxnSp>
      <p:sp>
        <p:nvSpPr>
          <p:cNvPr id="11" name="Frihåndsform 10">
            <a:extLst>
              <a:ext uri="{FF2B5EF4-FFF2-40B4-BE49-F238E27FC236}">
                <a16:creationId xmlns:a16="http://schemas.microsoft.com/office/drawing/2014/main" id="{4A9843CC-871C-0849-4A9D-6819FC106BC8}"/>
              </a:ext>
            </a:extLst>
          </p:cNvPr>
          <p:cNvSpPr>
            <a:spLocks/>
          </p:cNvSpPr>
          <p:nvPr/>
        </p:nvSpPr>
        <p:spPr bwMode="auto">
          <a:xfrm>
            <a:off x="4346575" y="3729038"/>
            <a:ext cx="1425575" cy="723900"/>
          </a:xfrm>
          <a:custGeom>
            <a:avLst/>
            <a:gdLst>
              <a:gd name="T0" fmla="*/ 0 w 1425039"/>
              <a:gd name="T1" fmla="*/ 0 h 724395"/>
              <a:gd name="T2" fmla="*/ 1429332 w 1425039"/>
              <a:gd name="T3" fmla="*/ 720444 h 724395"/>
              <a:gd name="T4" fmla="*/ 0 60000 65536"/>
              <a:gd name="T5" fmla="*/ 0 60000 65536"/>
              <a:gd name="T6" fmla="*/ 0 w 1425039"/>
              <a:gd name="T7" fmla="*/ 0 h 724395"/>
              <a:gd name="T8" fmla="*/ 1425039 w 1425039"/>
              <a:gd name="T9" fmla="*/ 724395 h 724395"/>
            </a:gdLst>
            <a:ahLst/>
            <a:cxnLst>
              <a:cxn ang="T4">
                <a:pos x="T0" y="T1"/>
              </a:cxn>
              <a:cxn ang="T5">
                <a:pos x="T2" y="T3"/>
              </a:cxn>
            </a:cxnLst>
            <a:rect l="T6" t="T7" r="T8" b="T9"/>
            <a:pathLst>
              <a:path w="1425039" h="724395">
                <a:moveTo>
                  <a:pt x="0" y="0"/>
                </a:moveTo>
                <a:lnTo>
                  <a:pt x="1425039" y="724395"/>
                </a:lnTo>
              </a:path>
            </a:pathLst>
          </a:custGeom>
          <a:solidFill>
            <a:srgbClr val="00B8FF"/>
          </a:solidFill>
          <a:ln w="38100" cap="flat" cmpd="sng" algn="ctr">
            <a:solidFill>
              <a:srgbClr val="00B050"/>
            </a:solidFill>
            <a:prstDash val="solid"/>
            <a:round/>
            <a:headEnd type="none" w="med" len="med"/>
            <a:tailEnd type="none" w="med" len="med"/>
          </a:ln>
        </p:spPr>
        <p:txBody>
          <a:bodyPr/>
          <a:lstStyle/>
          <a:p>
            <a:endParaRPr lang="nb-NO"/>
          </a:p>
        </p:txBody>
      </p:sp>
      <p:sp>
        <p:nvSpPr>
          <p:cNvPr id="13" name="Frihåndsform 12">
            <a:extLst>
              <a:ext uri="{FF2B5EF4-FFF2-40B4-BE49-F238E27FC236}">
                <a16:creationId xmlns:a16="http://schemas.microsoft.com/office/drawing/2014/main" id="{AA793221-2607-61E6-7B02-8EBCBF5868A7}"/>
              </a:ext>
            </a:extLst>
          </p:cNvPr>
          <p:cNvSpPr>
            <a:spLocks/>
          </p:cNvSpPr>
          <p:nvPr/>
        </p:nvSpPr>
        <p:spPr bwMode="auto">
          <a:xfrm>
            <a:off x="4927600" y="2897188"/>
            <a:ext cx="831850" cy="415925"/>
          </a:xfrm>
          <a:custGeom>
            <a:avLst/>
            <a:gdLst>
              <a:gd name="T0" fmla="*/ 0 w 1425039"/>
              <a:gd name="T1" fmla="*/ 0 h 724395"/>
              <a:gd name="T2" fmla="*/ 11207 w 1425039"/>
              <a:gd name="T3" fmla="*/ 4910 h 724395"/>
              <a:gd name="T4" fmla="*/ 0 60000 65536"/>
              <a:gd name="T5" fmla="*/ 0 60000 65536"/>
              <a:gd name="T6" fmla="*/ 0 w 1425039"/>
              <a:gd name="T7" fmla="*/ 0 h 724395"/>
              <a:gd name="T8" fmla="*/ 1425039 w 1425039"/>
              <a:gd name="T9" fmla="*/ 724395 h 724395"/>
            </a:gdLst>
            <a:ahLst/>
            <a:cxnLst>
              <a:cxn ang="T4">
                <a:pos x="T0" y="T1"/>
              </a:cxn>
              <a:cxn ang="T5">
                <a:pos x="T2" y="T3"/>
              </a:cxn>
            </a:cxnLst>
            <a:rect l="T6" t="T7" r="T8" b="T9"/>
            <a:pathLst>
              <a:path w="1425039" h="724395">
                <a:moveTo>
                  <a:pt x="0" y="0"/>
                </a:moveTo>
                <a:lnTo>
                  <a:pt x="1425039" y="724395"/>
                </a:lnTo>
              </a:path>
            </a:pathLst>
          </a:custGeom>
          <a:solidFill>
            <a:srgbClr val="00B8FF"/>
          </a:solidFill>
          <a:ln w="38100" cap="flat" cmpd="sng" algn="ctr">
            <a:solidFill>
              <a:srgbClr val="00B050"/>
            </a:solidFill>
            <a:prstDash val="solid"/>
            <a:round/>
            <a:headEnd type="none" w="med" len="med"/>
            <a:tailEnd type="none" w="med" len="med"/>
          </a:ln>
        </p:spPr>
        <p:txBody>
          <a:bodyPr/>
          <a:lstStyle/>
          <a:p>
            <a:endParaRPr lang="nb-NO"/>
          </a:p>
        </p:txBody>
      </p:sp>
      <p:sp>
        <p:nvSpPr>
          <p:cNvPr id="14" name="Ellipse 13">
            <a:extLst>
              <a:ext uri="{FF2B5EF4-FFF2-40B4-BE49-F238E27FC236}">
                <a16:creationId xmlns:a16="http://schemas.microsoft.com/office/drawing/2014/main" id="{AF451B34-912A-94E0-3AD8-F5680C493A42}"/>
              </a:ext>
            </a:extLst>
          </p:cNvPr>
          <p:cNvSpPr>
            <a:spLocks noChangeArrowheads="1"/>
          </p:cNvSpPr>
          <p:nvPr/>
        </p:nvSpPr>
        <p:spPr bwMode="auto">
          <a:xfrm>
            <a:off x="5462588" y="4240213"/>
            <a:ext cx="214312" cy="212725"/>
          </a:xfrm>
          <a:prstGeom prst="ellipse">
            <a:avLst/>
          </a:prstGeom>
          <a:solidFill>
            <a:srgbClr val="00B8FF">
              <a:alpha val="30196"/>
            </a:srgbClr>
          </a:solidFill>
          <a:ln w="9525" algn="ctr">
            <a:solidFill>
              <a:schemeClr val="tx1"/>
            </a:solidFill>
            <a:round/>
            <a:headEnd/>
            <a:tailEnd/>
          </a:ln>
        </p:spPr>
        <p:txBody>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a:lnSpc>
                <a:spcPct val="81000"/>
              </a:lnSpc>
              <a:buClr>
                <a:srgbClr val="000000"/>
              </a:buClr>
              <a:buSzPct val="100000"/>
              <a:buFont typeface="Times" panose="02020603050405020304" pitchFamily="18" charset="0"/>
              <a:buNone/>
            </a:pPr>
            <a:endParaRPr lang="nb-NO" altLang="nb-NO"/>
          </a:p>
        </p:txBody>
      </p:sp>
      <p:sp>
        <p:nvSpPr>
          <p:cNvPr id="15" name="Ellipse 14">
            <a:extLst>
              <a:ext uri="{FF2B5EF4-FFF2-40B4-BE49-F238E27FC236}">
                <a16:creationId xmlns:a16="http://schemas.microsoft.com/office/drawing/2014/main" id="{35D1211D-C937-43F4-EE96-520C401CD221}"/>
              </a:ext>
            </a:extLst>
          </p:cNvPr>
          <p:cNvSpPr>
            <a:spLocks noChangeArrowheads="1"/>
          </p:cNvSpPr>
          <p:nvPr/>
        </p:nvSpPr>
        <p:spPr bwMode="auto">
          <a:xfrm>
            <a:off x="5475288" y="3135313"/>
            <a:ext cx="212725" cy="214312"/>
          </a:xfrm>
          <a:prstGeom prst="ellipse">
            <a:avLst/>
          </a:prstGeom>
          <a:solidFill>
            <a:srgbClr val="00B8FF">
              <a:alpha val="30196"/>
            </a:srgbClr>
          </a:solidFill>
          <a:ln w="9525" algn="ctr">
            <a:solidFill>
              <a:schemeClr val="tx1"/>
            </a:solidFill>
            <a:round/>
            <a:headEnd/>
            <a:tailEnd/>
          </a:ln>
        </p:spPr>
        <p:txBody>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a:lnSpc>
                <a:spcPct val="81000"/>
              </a:lnSpc>
              <a:buClr>
                <a:srgbClr val="000000"/>
              </a:buClr>
              <a:buSzPct val="100000"/>
              <a:buFont typeface="Times" panose="02020603050405020304" pitchFamily="18" charset="0"/>
              <a:buNone/>
            </a:pPr>
            <a:endParaRPr lang="nb-NO" altLang="nb-NO"/>
          </a:p>
        </p:txBody>
      </p:sp>
      <p:sp>
        <p:nvSpPr>
          <p:cNvPr id="16" name="TekstSylinder 15">
            <a:extLst>
              <a:ext uri="{FF2B5EF4-FFF2-40B4-BE49-F238E27FC236}">
                <a16:creationId xmlns:a16="http://schemas.microsoft.com/office/drawing/2014/main" id="{06E324A2-4FE3-6E5B-147E-9DB3213C038D}"/>
              </a:ext>
            </a:extLst>
          </p:cNvPr>
          <p:cNvSpPr txBox="1">
            <a:spLocks noChangeArrowheads="1"/>
          </p:cNvSpPr>
          <p:nvPr/>
        </p:nvSpPr>
        <p:spPr bwMode="auto">
          <a:xfrm>
            <a:off x="5854700" y="4108450"/>
            <a:ext cx="749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nb-NO" altLang="nb-NO">
                <a:solidFill>
                  <a:srgbClr val="0000FF"/>
                </a:solidFill>
              </a:rPr>
              <a:t>40%</a:t>
            </a:r>
          </a:p>
        </p:txBody>
      </p:sp>
      <p:sp>
        <p:nvSpPr>
          <p:cNvPr id="17" name="TekstSylinder 16">
            <a:extLst>
              <a:ext uri="{FF2B5EF4-FFF2-40B4-BE49-F238E27FC236}">
                <a16:creationId xmlns:a16="http://schemas.microsoft.com/office/drawing/2014/main" id="{66E9CD21-E957-7682-250D-D614C41C21E0}"/>
              </a:ext>
            </a:extLst>
          </p:cNvPr>
          <p:cNvSpPr txBox="1">
            <a:spLocks noChangeArrowheads="1"/>
          </p:cNvSpPr>
          <p:nvPr/>
        </p:nvSpPr>
        <p:spPr bwMode="auto">
          <a:xfrm>
            <a:off x="5700713" y="2754313"/>
            <a:ext cx="747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nb-NO" altLang="nb-NO" dirty="0">
                <a:solidFill>
                  <a:srgbClr val="0000FF"/>
                </a:solidFill>
              </a:rPr>
              <a:t>65%</a:t>
            </a:r>
          </a:p>
        </p:txBody>
      </p:sp>
      <p:sp>
        <p:nvSpPr>
          <p:cNvPr id="81934" name="Plassholder for bunntekst 3">
            <a:extLst>
              <a:ext uri="{FF2B5EF4-FFF2-40B4-BE49-F238E27FC236}">
                <a16:creationId xmlns:a16="http://schemas.microsoft.com/office/drawing/2014/main" id="{D1074279-FF21-64E8-589A-866966C5B7B0}"/>
              </a:ext>
            </a:extLst>
          </p:cNvPr>
          <p:cNvSpPr>
            <a:spLocks noGrp="1"/>
          </p:cNvSpPr>
          <p:nvPr>
            <p:ph type="ftr" sz="quarter" idx="11"/>
          </p:nvPr>
        </p:nvSpPr>
        <p:spPr bwMode="auto">
          <a:xfrm>
            <a:off x="1066800" y="6248400"/>
            <a:ext cx="1600200" cy="3206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GB"/>
            </a:defPPr>
            <a:lvl1pPr algn="l" defTabSz="449263" rtl="0" fontAlgn="base">
              <a:spcBef>
                <a:spcPct val="0"/>
              </a:spcBef>
              <a:spcAft>
                <a:spcPct val="0"/>
              </a:spcAft>
              <a:defRPr sz="1200" kern="1200">
                <a:solidFill>
                  <a:schemeClr val="tx1"/>
                </a:solidFill>
                <a:latin typeface="Times" pitchFamily="-108" charset="0"/>
                <a:ea typeface="+mn-ea"/>
                <a:cs typeface="+mn-cs"/>
              </a:defRPr>
            </a:lvl1pPr>
            <a:lvl2pPr marL="457200" algn="l" defTabSz="449263" rtl="0" fontAlgn="base">
              <a:spcBef>
                <a:spcPct val="0"/>
              </a:spcBef>
              <a:spcAft>
                <a:spcPct val="0"/>
              </a:spcAft>
              <a:defRPr sz="2400" kern="1200">
                <a:solidFill>
                  <a:schemeClr val="bg1"/>
                </a:solidFill>
                <a:latin typeface="Times" panose="02020603050405020304" pitchFamily="18" charset="0"/>
                <a:ea typeface="+mn-ea"/>
                <a:cs typeface="+mn-cs"/>
              </a:defRPr>
            </a:lvl2pPr>
            <a:lvl3pPr marL="914400" algn="l" defTabSz="449263" rtl="0" fontAlgn="base">
              <a:spcBef>
                <a:spcPct val="0"/>
              </a:spcBef>
              <a:spcAft>
                <a:spcPct val="0"/>
              </a:spcAft>
              <a:defRPr sz="2400" kern="1200">
                <a:solidFill>
                  <a:schemeClr val="bg1"/>
                </a:solidFill>
                <a:latin typeface="Times" panose="02020603050405020304" pitchFamily="18" charset="0"/>
                <a:ea typeface="+mn-ea"/>
                <a:cs typeface="+mn-cs"/>
              </a:defRPr>
            </a:lvl3pPr>
            <a:lvl4pPr marL="1371600" algn="l" defTabSz="449263" rtl="0" fontAlgn="base">
              <a:spcBef>
                <a:spcPct val="0"/>
              </a:spcBef>
              <a:spcAft>
                <a:spcPct val="0"/>
              </a:spcAft>
              <a:defRPr sz="2400" kern="1200">
                <a:solidFill>
                  <a:schemeClr val="bg1"/>
                </a:solidFill>
                <a:latin typeface="Times" panose="02020603050405020304" pitchFamily="18" charset="0"/>
                <a:ea typeface="+mn-ea"/>
                <a:cs typeface="+mn-cs"/>
              </a:defRPr>
            </a:lvl4pPr>
            <a:lvl5pPr marL="1828800" algn="l" defTabSz="449263" rtl="0" fontAlgn="base">
              <a:spcBef>
                <a:spcPct val="0"/>
              </a:spcBef>
              <a:spcAft>
                <a:spcPct val="0"/>
              </a:spcAft>
              <a:defRPr sz="2400" kern="1200">
                <a:solidFill>
                  <a:schemeClr val="bg1"/>
                </a:solidFill>
                <a:latin typeface="Times" panose="02020603050405020304" pitchFamily="18" charset="0"/>
                <a:ea typeface="+mn-ea"/>
                <a:cs typeface="+mn-cs"/>
              </a:defRPr>
            </a:lvl5pPr>
            <a:lvl6pPr marL="2286000" algn="l" defTabSz="914400" rtl="0" eaLnBrk="1" latinLnBrk="0" hangingPunct="1">
              <a:defRPr sz="2400" kern="1200">
                <a:solidFill>
                  <a:schemeClr val="bg1"/>
                </a:solidFill>
                <a:latin typeface="Times" panose="02020603050405020304" pitchFamily="18" charset="0"/>
                <a:ea typeface="+mn-ea"/>
                <a:cs typeface="+mn-cs"/>
              </a:defRPr>
            </a:lvl6pPr>
            <a:lvl7pPr marL="2743200" algn="l" defTabSz="914400" rtl="0" eaLnBrk="1" latinLnBrk="0" hangingPunct="1">
              <a:defRPr sz="2400" kern="1200">
                <a:solidFill>
                  <a:schemeClr val="bg1"/>
                </a:solidFill>
                <a:latin typeface="Times" panose="02020603050405020304" pitchFamily="18" charset="0"/>
                <a:ea typeface="+mn-ea"/>
                <a:cs typeface="+mn-cs"/>
              </a:defRPr>
            </a:lvl7pPr>
            <a:lvl8pPr marL="3200400" algn="l" defTabSz="914400" rtl="0" eaLnBrk="1" latinLnBrk="0" hangingPunct="1">
              <a:defRPr sz="2400" kern="1200">
                <a:solidFill>
                  <a:schemeClr val="bg1"/>
                </a:solidFill>
                <a:latin typeface="Times" panose="02020603050405020304" pitchFamily="18" charset="0"/>
                <a:ea typeface="+mn-ea"/>
                <a:cs typeface="+mn-cs"/>
              </a:defRPr>
            </a:lvl8pPr>
            <a:lvl9pPr marL="3657600" algn="l" defTabSz="914400" rtl="0" eaLnBrk="1" latinLnBrk="0" hangingPunct="1">
              <a:defRPr sz="2400" kern="1200">
                <a:solidFill>
                  <a:schemeClr val="bg1"/>
                </a:solidFill>
                <a:latin typeface="Times" panose="02020603050405020304" pitchFamily="18" charset="0"/>
                <a:ea typeface="+mn-ea"/>
                <a:cs typeface="+mn-cs"/>
              </a:defRPr>
            </a:lvl9pPr>
          </a:lstStyle>
          <a:p>
            <a:pPr eaLnBrk="1" hangingPunct="1"/>
            <a:r>
              <a:rPr lang="en-GB"/>
              <a:t>CanSat – sept 2012</a:t>
            </a:r>
            <a:endParaRPr lang="en-GB" altLang="nb-NO" sz="1200">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1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000"/>
                                        <p:tgtEl>
                                          <p:spTgt spid="1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nodeType="clickEffect">
                                  <p:stCondLst>
                                    <p:cond delay="0"/>
                                  </p:stCondLst>
                                  <p:childTnLst>
                                    <p:animEffect transition="out" filter="fade">
                                      <p:cBhvr>
                                        <p:cTn id="22" dur="2000"/>
                                        <p:tgtEl>
                                          <p:spTgt spid="11"/>
                                        </p:tgtEl>
                                      </p:cBhvr>
                                    </p:animEffect>
                                    <p:set>
                                      <p:cBhvr>
                                        <p:cTn id="23" dur="1" fill="hold">
                                          <p:stCondLst>
                                            <p:cond delay="1999"/>
                                          </p:stCondLst>
                                        </p:cTn>
                                        <p:tgtEl>
                                          <p:spTgt spid="11"/>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2000"/>
                                        <p:tgtEl>
                                          <p:spTgt spid="14"/>
                                        </p:tgtEl>
                                      </p:cBhvr>
                                    </p:animEffect>
                                    <p:set>
                                      <p:cBhvr>
                                        <p:cTn id="26" dur="1" fill="hold">
                                          <p:stCondLst>
                                            <p:cond delay="1999"/>
                                          </p:stCondLst>
                                        </p:cTn>
                                        <p:tgtEl>
                                          <p:spTgt spid="14"/>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2000"/>
                                        <p:tgtEl>
                                          <p:spTgt spid="16"/>
                                        </p:tgtEl>
                                      </p:cBhvr>
                                    </p:animEffect>
                                    <p:set>
                                      <p:cBhvr>
                                        <p:cTn id="29" dur="1" fill="hold">
                                          <p:stCondLst>
                                            <p:cond delay="1999"/>
                                          </p:stCondLst>
                                        </p:cTn>
                                        <p:tgtEl>
                                          <p:spTgt spid="16"/>
                                        </p:tgtEl>
                                        <p:attrNameLst>
                                          <p:attrName>style.visibility</p:attrName>
                                        </p:attrNameLst>
                                      </p:cBhvr>
                                      <p:to>
                                        <p:strVal val="hidden"/>
                                      </p:to>
                                    </p:set>
                                  </p:childTnLst>
                                </p:cTn>
                              </p:par>
                              <p:par>
                                <p:cTn id="30" presetID="22" presetClass="entr" presetSubtype="8"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10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000"/>
                                        <p:tgtEl>
                                          <p:spTgt spid="15"/>
                                        </p:tgtEl>
                                      </p:cBhvr>
                                    </p:animEffect>
                                  </p:childTnLst>
                                </p:cTn>
                              </p:par>
                              <p:par>
                                <p:cTn id="36" presetID="10"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2000"/>
                                        <p:tgtEl>
                                          <p:spTgt spid="15"/>
                                        </p:tgtEl>
                                      </p:cBhvr>
                                    </p:animEffect>
                                  </p:childTnLst>
                                </p:cTn>
                              </p:par>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p:bldP spid="16" grpId="1"/>
      <p:bldP spid="17" grpId="0"/>
      <p:bldP spid="1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CDD91E3-1C44-1567-2C58-49B00EE90EDB}"/>
              </a:ext>
            </a:extLst>
          </p:cNvPr>
          <p:cNvPicPr>
            <a:picLocks noChangeAspect="1"/>
          </p:cNvPicPr>
          <p:nvPr/>
        </p:nvPicPr>
        <p:blipFill>
          <a:blip r:embed="rId2"/>
          <a:stretch>
            <a:fillRect/>
          </a:stretch>
        </p:blipFill>
        <p:spPr>
          <a:xfrm>
            <a:off x="5883085" y="2157588"/>
            <a:ext cx="3148845" cy="2134810"/>
          </a:xfrm>
          <a:prstGeom prst="rect">
            <a:avLst/>
          </a:prstGeom>
        </p:spPr>
      </p:pic>
      <p:sp>
        <p:nvSpPr>
          <p:cNvPr id="2" name="Title 1">
            <a:extLst>
              <a:ext uri="{FF2B5EF4-FFF2-40B4-BE49-F238E27FC236}">
                <a16:creationId xmlns:a16="http://schemas.microsoft.com/office/drawing/2014/main" id="{6F3FC77F-C9E7-6490-C802-12D909786355}"/>
              </a:ext>
            </a:extLst>
          </p:cNvPr>
          <p:cNvSpPr>
            <a:spLocks noGrp="1"/>
          </p:cNvSpPr>
          <p:nvPr>
            <p:ph type="title"/>
          </p:nvPr>
        </p:nvSpPr>
        <p:spPr>
          <a:xfrm>
            <a:off x="861785" y="413700"/>
            <a:ext cx="7767638" cy="776472"/>
          </a:xfrm>
        </p:spPr>
        <p:txBody>
          <a:bodyPr/>
          <a:lstStyle/>
          <a:p>
            <a:pPr algn="ctr"/>
            <a:r>
              <a:rPr lang="nb-NO" dirty="0"/>
              <a:t>Fuktighetssensorer</a:t>
            </a:r>
          </a:p>
        </p:txBody>
      </p:sp>
      <p:pic>
        <p:nvPicPr>
          <p:cNvPr id="8" name="Picture 7">
            <a:extLst>
              <a:ext uri="{FF2B5EF4-FFF2-40B4-BE49-F238E27FC236}">
                <a16:creationId xmlns:a16="http://schemas.microsoft.com/office/drawing/2014/main" id="{E9BD6FFC-7E78-AF38-7B4E-852FEB1EDDD4}"/>
              </a:ext>
            </a:extLst>
          </p:cNvPr>
          <p:cNvPicPr>
            <a:picLocks noChangeAspect="1"/>
          </p:cNvPicPr>
          <p:nvPr/>
        </p:nvPicPr>
        <p:blipFill>
          <a:blip r:embed="rId3"/>
          <a:stretch>
            <a:fillRect/>
          </a:stretch>
        </p:blipFill>
        <p:spPr>
          <a:xfrm>
            <a:off x="635753" y="1315697"/>
            <a:ext cx="5334175" cy="2567569"/>
          </a:xfrm>
          <a:prstGeom prst="rect">
            <a:avLst/>
          </a:prstGeom>
        </p:spPr>
      </p:pic>
      <p:pic>
        <p:nvPicPr>
          <p:cNvPr id="10" name="Picture 9">
            <a:extLst>
              <a:ext uri="{FF2B5EF4-FFF2-40B4-BE49-F238E27FC236}">
                <a16:creationId xmlns:a16="http://schemas.microsoft.com/office/drawing/2014/main" id="{5CBAEAE5-26E3-A1E4-BDB8-DF2DD61280CD}"/>
              </a:ext>
            </a:extLst>
          </p:cNvPr>
          <p:cNvPicPr>
            <a:picLocks noChangeAspect="1"/>
          </p:cNvPicPr>
          <p:nvPr/>
        </p:nvPicPr>
        <p:blipFill>
          <a:blip r:embed="rId4"/>
          <a:stretch>
            <a:fillRect/>
          </a:stretch>
        </p:blipFill>
        <p:spPr>
          <a:xfrm>
            <a:off x="1117692" y="4496405"/>
            <a:ext cx="7245722" cy="1752690"/>
          </a:xfrm>
          <a:prstGeom prst="rect">
            <a:avLst/>
          </a:prstGeom>
        </p:spPr>
      </p:pic>
      <p:sp>
        <p:nvSpPr>
          <p:cNvPr id="11" name="TextBox 10">
            <a:extLst>
              <a:ext uri="{FF2B5EF4-FFF2-40B4-BE49-F238E27FC236}">
                <a16:creationId xmlns:a16="http://schemas.microsoft.com/office/drawing/2014/main" id="{E1A76881-9795-B038-8E3B-F725ED6266AA}"/>
              </a:ext>
            </a:extLst>
          </p:cNvPr>
          <p:cNvSpPr txBox="1"/>
          <p:nvPr/>
        </p:nvSpPr>
        <p:spPr>
          <a:xfrm>
            <a:off x="723107" y="3894946"/>
            <a:ext cx="4017446" cy="461665"/>
          </a:xfrm>
          <a:prstGeom prst="rect">
            <a:avLst/>
          </a:prstGeom>
          <a:noFill/>
        </p:spPr>
        <p:txBody>
          <a:bodyPr wrap="none" rtlCol="0">
            <a:spAutoFit/>
          </a:bodyPr>
          <a:lstStyle/>
          <a:p>
            <a:r>
              <a:rPr lang="nb-NO" dirty="0">
                <a:solidFill>
                  <a:schemeClr val="tx1"/>
                </a:solidFill>
              </a:rPr>
              <a:t>Endrer motstand med fuktighet</a:t>
            </a:r>
          </a:p>
        </p:txBody>
      </p:sp>
      <p:sp>
        <p:nvSpPr>
          <p:cNvPr id="12" name="TextBox 11">
            <a:extLst>
              <a:ext uri="{FF2B5EF4-FFF2-40B4-BE49-F238E27FC236}">
                <a16:creationId xmlns:a16="http://schemas.microsoft.com/office/drawing/2014/main" id="{2A5BB9B0-9E45-0504-6294-B79F87733B28}"/>
              </a:ext>
            </a:extLst>
          </p:cNvPr>
          <p:cNvSpPr txBox="1"/>
          <p:nvPr/>
        </p:nvSpPr>
        <p:spPr>
          <a:xfrm>
            <a:off x="5029202" y="1332947"/>
            <a:ext cx="3982180" cy="461665"/>
          </a:xfrm>
          <a:prstGeom prst="rect">
            <a:avLst/>
          </a:prstGeom>
          <a:noFill/>
        </p:spPr>
        <p:txBody>
          <a:bodyPr wrap="none" rtlCol="0">
            <a:spAutoFit/>
          </a:bodyPr>
          <a:lstStyle/>
          <a:p>
            <a:r>
              <a:rPr lang="nb-NO" dirty="0">
                <a:solidFill>
                  <a:schemeClr val="tx1"/>
                </a:solidFill>
              </a:rPr>
              <a:t>Endrer kapasitet med fuktighet</a:t>
            </a:r>
          </a:p>
        </p:txBody>
      </p:sp>
    </p:spTree>
    <p:extLst>
      <p:ext uri="{BB962C8B-B14F-4D97-AF65-F5344CB8AC3E}">
        <p14:creationId xmlns:p14="http://schemas.microsoft.com/office/powerpoint/2010/main" val="24510046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tel 1"/>
          <p:cNvSpPr>
            <a:spLocks noGrp="1"/>
          </p:cNvSpPr>
          <p:nvPr>
            <p:ph type="title"/>
          </p:nvPr>
        </p:nvSpPr>
        <p:spPr>
          <a:xfrm>
            <a:off x="1079500" y="228600"/>
            <a:ext cx="7767638" cy="746125"/>
          </a:xfrm>
        </p:spPr>
        <p:txBody>
          <a:bodyPr/>
          <a:lstStyle/>
          <a:p>
            <a:pPr algn="ctr"/>
            <a:r>
              <a:rPr lang="nb-NO" dirty="0"/>
              <a:t>Spesifikasjon fuktsensor for BMP/E280</a:t>
            </a:r>
          </a:p>
        </p:txBody>
      </p:sp>
      <p:pic>
        <p:nvPicPr>
          <p:cNvPr id="3" name="Picture 2">
            <a:extLst>
              <a:ext uri="{FF2B5EF4-FFF2-40B4-BE49-F238E27FC236}">
                <a16:creationId xmlns:a16="http://schemas.microsoft.com/office/drawing/2014/main" id="{4469326F-73FF-A108-681E-A225024A3A98}"/>
              </a:ext>
            </a:extLst>
          </p:cNvPr>
          <p:cNvPicPr>
            <a:picLocks noChangeAspect="1"/>
          </p:cNvPicPr>
          <p:nvPr/>
        </p:nvPicPr>
        <p:blipFill>
          <a:blip r:embed="rId2"/>
          <a:stretch>
            <a:fillRect/>
          </a:stretch>
        </p:blipFill>
        <p:spPr>
          <a:xfrm>
            <a:off x="1079500" y="1135716"/>
            <a:ext cx="7519688" cy="1288169"/>
          </a:xfrm>
          <a:prstGeom prst="rect">
            <a:avLst/>
          </a:prstGeom>
        </p:spPr>
      </p:pic>
      <p:pic>
        <p:nvPicPr>
          <p:cNvPr id="5" name="Picture 4">
            <a:extLst>
              <a:ext uri="{FF2B5EF4-FFF2-40B4-BE49-F238E27FC236}">
                <a16:creationId xmlns:a16="http://schemas.microsoft.com/office/drawing/2014/main" id="{219D4EDA-DE11-8327-250B-C827B3BD5F5D}"/>
              </a:ext>
            </a:extLst>
          </p:cNvPr>
          <p:cNvPicPr>
            <a:picLocks noChangeAspect="1"/>
          </p:cNvPicPr>
          <p:nvPr/>
        </p:nvPicPr>
        <p:blipFill>
          <a:blip r:embed="rId3"/>
          <a:stretch>
            <a:fillRect/>
          </a:stretch>
        </p:blipFill>
        <p:spPr>
          <a:xfrm>
            <a:off x="1079500" y="3305632"/>
            <a:ext cx="7519687" cy="920942"/>
          </a:xfrm>
          <a:prstGeom prst="rect">
            <a:avLst/>
          </a:prstGeom>
        </p:spPr>
      </p:pic>
      <p:pic>
        <p:nvPicPr>
          <p:cNvPr id="13" name="Picture 12">
            <a:extLst>
              <a:ext uri="{FF2B5EF4-FFF2-40B4-BE49-F238E27FC236}">
                <a16:creationId xmlns:a16="http://schemas.microsoft.com/office/drawing/2014/main" id="{66D05BC6-0AAD-59B1-93A7-6AC82B58E42A}"/>
              </a:ext>
            </a:extLst>
          </p:cNvPr>
          <p:cNvPicPr>
            <a:picLocks noChangeAspect="1"/>
          </p:cNvPicPr>
          <p:nvPr/>
        </p:nvPicPr>
        <p:blipFill>
          <a:blip r:embed="rId4"/>
          <a:stretch>
            <a:fillRect/>
          </a:stretch>
        </p:blipFill>
        <p:spPr>
          <a:xfrm>
            <a:off x="1050926" y="3006565"/>
            <a:ext cx="7548262" cy="367203"/>
          </a:xfrm>
          <a:prstGeom prst="rect">
            <a:avLst/>
          </a:prstGeom>
        </p:spPr>
      </p:pic>
      <p:pic>
        <p:nvPicPr>
          <p:cNvPr id="18" name="Picture 17">
            <a:extLst>
              <a:ext uri="{FF2B5EF4-FFF2-40B4-BE49-F238E27FC236}">
                <a16:creationId xmlns:a16="http://schemas.microsoft.com/office/drawing/2014/main" id="{2C7DEF46-B099-E2FB-5168-5C0068EBF84C}"/>
              </a:ext>
            </a:extLst>
          </p:cNvPr>
          <p:cNvPicPr>
            <a:picLocks noChangeAspect="1"/>
          </p:cNvPicPr>
          <p:nvPr/>
        </p:nvPicPr>
        <p:blipFill rotWithShape="1">
          <a:blip r:embed="rId5"/>
          <a:srcRect t="6416"/>
          <a:stretch/>
        </p:blipFill>
        <p:spPr>
          <a:xfrm>
            <a:off x="1079500" y="4214698"/>
            <a:ext cx="7490883" cy="469488"/>
          </a:xfrm>
          <a:prstGeom prst="rect">
            <a:avLst/>
          </a:prstGeom>
        </p:spPr>
      </p:pic>
      <p:sp>
        <p:nvSpPr>
          <p:cNvPr id="2" name="Rectangle 1">
            <a:extLst>
              <a:ext uri="{FF2B5EF4-FFF2-40B4-BE49-F238E27FC236}">
                <a16:creationId xmlns:a16="http://schemas.microsoft.com/office/drawing/2014/main" id="{412685DC-B07B-CF5C-4325-15ACFF70679D}"/>
              </a:ext>
            </a:extLst>
          </p:cNvPr>
          <p:cNvSpPr/>
          <p:nvPr/>
        </p:nvSpPr>
        <p:spPr bwMode="auto">
          <a:xfrm>
            <a:off x="6167120" y="1422400"/>
            <a:ext cx="2403263" cy="508000"/>
          </a:xfrm>
          <a:prstGeom prst="rect">
            <a:avLst/>
          </a:prstGeom>
          <a:noFill/>
          <a:ln w="38100" cap="flat" cmpd="sng" algn="ctr">
            <a:solidFill>
              <a:srgbClr val="FA062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
        <p:nvSpPr>
          <p:cNvPr id="4" name="Rectangle 3">
            <a:extLst>
              <a:ext uri="{FF2B5EF4-FFF2-40B4-BE49-F238E27FC236}">
                <a16:creationId xmlns:a16="http://schemas.microsoft.com/office/drawing/2014/main" id="{9631EA8B-232C-3EE6-7658-62E529641F2D}"/>
              </a:ext>
            </a:extLst>
          </p:cNvPr>
          <p:cNvSpPr/>
          <p:nvPr/>
        </p:nvSpPr>
        <p:spPr bwMode="auto">
          <a:xfrm>
            <a:off x="3779519" y="3373768"/>
            <a:ext cx="4790863" cy="840930"/>
          </a:xfrm>
          <a:prstGeom prst="rect">
            <a:avLst/>
          </a:prstGeom>
          <a:noFill/>
          <a:ln w="38100" cap="flat" cmpd="sng" algn="ctr">
            <a:solidFill>
              <a:srgbClr val="FA062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Tree>
    <p:extLst>
      <p:ext uri="{BB962C8B-B14F-4D97-AF65-F5344CB8AC3E}">
        <p14:creationId xmlns:p14="http://schemas.microsoft.com/office/powerpoint/2010/main" val="2461437636"/>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276AB-9B81-AEA5-107F-EDC5CD9614DA}"/>
              </a:ext>
            </a:extLst>
          </p:cNvPr>
          <p:cNvSpPr>
            <a:spLocks noGrp="1"/>
          </p:cNvSpPr>
          <p:nvPr>
            <p:ph type="title"/>
          </p:nvPr>
        </p:nvSpPr>
        <p:spPr>
          <a:xfrm>
            <a:off x="1079500" y="167265"/>
            <a:ext cx="5190671" cy="1212408"/>
          </a:xfrm>
        </p:spPr>
        <p:txBody>
          <a:bodyPr/>
          <a:lstStyle/>
          <a:p>
            <a:pPr algn="ctr"/>
            <a:r>
              <a:rPr lang="nb-NO" dirty="0"/>
              <a:t>Luftfuktighet BMP/E280</a:t>
            </a:r>
          </a:p>
        </p:txBody>
      </p:sp>
      <p:sp>
        <p:nvSpPr>
          <p:cNvPr id="3" name="Content Placeholder 2">
            <a:extLst>
              <a:ext uri="{FF2B5EF4-FFF2-40B4-BE49-F238E27FC236}">
                <a16:creationId xmlns:a16="http://schemas.microsoft.com/office/drawing/2014/main" id="{2D55C216-6537-72C0-FA0C-3E499C28C919}"/>
              </a:ext>
            </a:extLst>
          </p:cNvPr>
          <p:cNvSpPr>
            <a:spLocks noGrp="1"/>
          </p:cNvSpPr>
          <p:nvPr>
            <p:ph idx="1"/>
          </p:nvPr>
        </p:nvSpPr>
        <p:spPr>
          <a:xfrm>
            <a:off x="827314" y="1785257"/>
            <a:ext cx="8019824" cy="4302806"/>
          </a:xfrm>
        </p:spPr>
        <p:txBody>
          <a:bodyPr/>
          <a:lstStyle/>
          <a:p>
            <a:r>
              <a:rPr lang="nb-NO" sz="2800" dirty="0"/>
              <a:t>Bibliotek</a:t>
            </a:r>
            <a:br>
              <a:rPr lang="nb-NO" sz="2800" dirty="0"/>
            </a:br>
            <a:r>
              <a:rPr lang="nb-NO" sz="2400" b="0" i="0" u="none" strike="noStrike" baseline="0" dirty="0">
                <a:solidFill>
                  <a:srgbClr val="0000FF"/>
                </a:solidFill>
                <a:latin typeface="Times New Roman" panose="02020603050405020304" pitchFamily="18" charset="0"/>
              </a:rPr>
              <a:t>https://github.com/ElectronicCats/pxt-bme280</a:t>
            </a:r>
          </a:p>
          <a:p>
            <a:endParaRPr lang="nb-NO" dirty="0"/>
          </a:p>
        </p:txBody>
      </p:sp>
      <p:pic>
        <p:nvPicPr>
          <p:cNvPr id="5" name="Picture 4">
            <a:extLst>
              <a:ext uri="{FF2B5EF4-FFF2-40B4-BE49-F238E27FC236}">
                <a16:creationId xmlns:a16="http://schemas.microsoft.com/office/drawing/2014/main" id="{288708A8-81DF-D609-F85F-31BEEDA4A3E6}"/>
              </a:ext>
            </a:extLst>
          </p:cNvPr>
          <p:cNvPicPr>
            <a:picLocks noChangeAspect="1"/>
          </p:cNvPicPr>
          <p:nvPr/>
        </p:nvPicPr>
        <p:blipFill>
          <a:blip r:embed="rId2"/>
          <a:stretch>
            <a:fillRect/>
          </a:stretch>
        </p:blipFill>
        <p:spPr>
          <a:xfrm>
            <a:off x="7316709" y="167264"/>
            <a:ext cx="1530429" cy="2044805"/>
          </a:xfrm>
          <a:prstGeom prst="rect">
            <a:avLst/>
          </a:prstGeom>
        </p:spPr>
      </p:pic>
      <p:pic>
        <p:nvPicPr>
          <p:cNvPr id="6" name="Picture 5">
            <a:extLst>
              <a:ext uri="{FF2B5EF4-FFF2-40B4-BE49-F238E27FC236}">
                <a16:creationId xmlns:a16="http://schemas.microsoft.com/office/drawing/2014/main" id="{B1CB6E71-5C3F-2349-222B-61FD8F3821E4}"/>
              </a:ext>
            </a:extLst>
          </p:cNvPr>
          <p:cNvPicPr>
            <a:picLocks noChangeAspect="1"/>
          </p:cNvPicPr>
          <p:nvPr/>
        </p:nvPicPr>
        <p:blipFill>
          <a:blip r:embed="rId3"/>
          <a:stretch>
            <a:fillRect/>
          </a:stretch>
        </p:blipFill>
        <p:spPr>
          <a:xfrm>
            <a:off x="1279093" y="4026759"/>
            <a:ext cx="3335951" cy="656926"/>
          </a:xfrm>
          <a:prstGeom prst="rect">
            <a:avLst/>
          </a:prstGeom>
        </p:spPr>
      </p:pic>
      <p:pic>
        <p:nvPicPr>
          <p:cNvPr id="10" name="Picture 9">
            <a:extLst>
              <a:ext uri="{FF2B5EF4-FFF2-40B4-BE49-F238E27FC236}">
                <a16:creationId xmlns:a16="http://schemas.microsoft.com/office/drawing/2014/main" id="{A0C04C10-E9D0-8162-6D3C-6C1D3F87D0E8}"/>
              </a:ext>
            </a:extLst>
          </p:cNvPr>
          <p:cNvPicPr>
            <a:picLocks noChangeAspect="1"/>
          </p:cNvPicPr>
          <p:nvPr/>
        </p:nvPicPr>
        <p:blipFill>
          <a:blip r:embed="rId4"/>
          <a:stretch>
            <a:fillRect/>
          </a:stretch>
        </p:blipFill>
        <p:spPr>
          <a:xfrm>
            <a:off x="1279093" y="4983011"/>
            <a:ext cx="7497711" cy="656925"/>
          </a:xfrm>
          <a:prstGeom prst="rect">
            <a:avLst/>
          </a:prstGeom>
        </p:spPr>
      </p:pic>
      <p:pic>
        <p:nvPicPr>
          <p:cNvPr id="12" name="Picture 11">
            <a:extLst>
              <a:ext uri="{FF2B5EF4-FFF2-40B4-BE49-F238E27FC236}">
                <a16:creationId xmlns:a16="http://schemas.microsoft.com/office/drawing/2014/main" id="{F9195372-8CE0-5223-2770-9DA5959EA5F2}"/>
              </a:ext>
            </a:extLst>
          </p:cNvPr>
          <p:cNvPicPr>
            <a:picLocks noChangeAspect="1"/>
          </p:cNvPicPr>
          <p:nvPr/>
        </p:nvPicPr>
        <p:blipFill>
          <a:blip r:embed="rId5"/>
          <a:stretch>
            <a:fillRect/>
          </a:stretch>
        </p:blipFill>
        <p:spPr>
          <a:xfrm>
            <a:off x="1279093" y="2710938"/>
            <a:ext cx="2050667" cy="1016495"/>
          </a:xfrm>
          <a:prstGeom prst="rect">
            <a:avLst/>
          </a:prstGeom>
        </p:spPr>
      </p:pic>
      <p:pic>
        <p:nvPicPr>
          <p:cNvPr id="13" name="Picture 12">
            <a:extLst>
              <a:ext uri="{FF2B5EF4-FFF2-40B4-BE49-F238E27FC236}">
                <a16:creationId xmlns:a16="http://schemas.microsoft.com/office/drawing/2014/main" id="{06C963EB-72BC-716F-1A64-76150242DE70}"/>
              </a:ext>
            </a:extLst>
          </p:cNvPr>
          <p:cNvPicPr>
            <a:picLocks noChangeAspect="1"/>
          </p:cNvPicPr>
          <p:nvPr/>
        </p:nvPicPr>
        <p:blipFill>
          <a:blip r:embed="rId6"/>
          <a:stretch>
            <a:fillRect/>
          </a:stretch>
        </p:blipFill>
        <p:spPr>
          <a:xfrm>
            <a:off x="6678187" y="2823294"/>
            <a:ext cx="2168951" cy="2010054"/>
          </a:xfrm>
          <a:prstGeom prst="rect">
            <a:avLst/>
          </a:prstGeom>
        </p:spPr>
      </p:pic>
    </p:spTree>
    <p:extLst>
      <p:ext uri="{BB962C8B-B14F-4D97-AF65-F5344CB8AC3E}">
        <p14:creationId xmlns:p14="http://schemas.microsoft.com/office/powerpoint/2010/main" val="21190828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nb-NO"/>
          </a:p>
        </p:txBody>
      </p:sp>
      <p:sp>
        <p:nvSpPr>
          <p:cNvPr id="37893" name="Tittel 1"/>
          <p:cNvSpPr>
            <a:spLocks noGrp="1"/>
          </p:cNvSpPr>
          <p:nvPr>
            <p:ph type="title"/>
          </p:nvPr>
        </p:nvSpPr>
        <p:spPr>
          <a:xfrm>
            <a:off x="688181" y="2714943"/>
            <a:ext cx="7767638" cy="1141412"/>
          </a:xfrm>
        </p:spPr>
        <p:txBody>
          <a:bodyPr/>
          <a:lstStyle/>
          <a:p>
            <a:pPr algn="ctr">
              <a:lnSpc>
                <a:spcPct val="100000"/>
              </a:lnSpc>
            </a:pPr>
            <a:r>
              <a:rPr lang="en-GB" dirty="0"/>
              <a:t>Pressure sensor</a:t>
            </a:r>
            <a:br>
              <a:rPr lang="en-GB" dirty="0"/>
            </a:br>
            <a:r>
              <a:rPr lang="en-GB" sz="2400" dirty="0"/>
              <a:t>BMP/E280</a:t>
            </a:r>
            <a:endParaRPr lang="en-GB" dirty="0"/>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a:srcRect/>
          <a:stretch>
            <a:fillRect/>
          </a:stretch>
        </p:blipFill>
        <p:spPr bwMode="auto">
          <a:xfrm>
            <a:off x="999600" y="331510"/>
            <a:ext cx="7804981" cy="618359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3666"/>
                                        </p:tgtEl>
                                        <p:attrNameLst>
                                          <p:attrName>style.visibility</p:attrName>
                                        </p:attrNameLst>
                                      </p:cBhvr>
                                      <p:to>
                                        <p:strVal val="visible"/>
                                      </p:to>
                                    </p:set>
                                    <p:animEffect transition="in" filter="fade">
                                      <p:cBhvr>
                                        <p:cTn id="7" dur="2000"/>
                                        <p:tgtEl>
                                          <p:spTgt spid="113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29340-54BD-87FD-E34F-AE7E650617BB}"/>
              </a:ext>
            </a:extLst>
          </p:cNvPr>
          <p:cNvSpPr>
            <a:spLocks noGrp="1"/>
          </p:cNvSpPr>
          <p:nvPr>
            <p:ph type="title"/>
          </p:nvPr>
        </p:nvSpPr>
        <p:spPr>
          <a:xfrm>
            <a:off x="2075736" y="235481"/>
            <a:ext cx="5412184" cy="1141413"/>
          </a:xfrm>
        </p:spPr>
        <p:txBody>
          <a:bodyPr/>
          <a:lstStyle/>
          <a:p>
            <a:pPr algn="ctr"/>
            <a:r>
              <a:rPr lang="nb-NO" dirty="0"/>
              <a:t>Hvor mye veier en 1m</a:t>
            </a:r>
            <a:r>
              <a:rPr lang="nb-NO" baseline="30000" dirty="0"/>
              <a:t>3</a:t>
            </a:r>
            <a:r>
              <a:rPr lang="nb-NO" dirty="0"/>
              <a:t> luft?</a:t>
            </a:r>
          </a:p>
        </p:txBody>
      </p:sp>
      <p:sp>
        <p:nvSpPr>
          <p:cNvPr id="5" name="Title 1">
            <a:extLst>
              <a:ext uri="{FF2B5EF4-FFF2-40B4-BE49-F238E27FC236}">
                <a16:creationId xmlns:a16="http://schemas.microsoft.com/office/drawing/2014/main" id="{39DE9297-BE36-8E2E-067A-AADC5331C5D9}"/>
              </a:ext>
            </a:extLst>
          </p:cNvPr>
          <p:cNvSpPr txBox="1">
            <a:spLocks/>
          </p:cNvSpPr>
          <p:nvPr/>
        </p:nvSpPr>
        <p:spPr bwMode="auto">
          <a:xfrm>
            <a:off x="1079500" y="4957124"/>
            <a:ext cx="3379612" cy="801053"/>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lvl1pPr algn="l" defTabSz="449263" rtl="0" eaLnBrk="0" fontAlgn="base" hangingPunct="0">
              <a:lnSpc>
                <a:spcPct val="81000"/>
              </a:lnSpc>
              <a:spcBef>
                <a:spcPct val="0"/>
              </a:spcBef>
              <a:spcAft>
                <a:spcPct val="0"/>
              </a:spcAft>
              <a:buClr>
                <a:srgbClr val="000000"/>
              </a:buClr>
              <a:buSzPct val="100000"/>
              <a:buFont typeface="Times"/>
              <a:defRPr sz="3600">
                <a:solidFill>
                  <a:srgbClr val="000000"/>
                </a:solidFill>
                <a:latin typeface="+mj-lt"/>
                <a:ea typeface="+mj-ea"/>
                <a:cs typeface="+mj-cs"/>
              </a:defRPr>
            </a:lvl1pPr>
            <a:lvl2pPr algn="l" defTabSz="449263" rtl="0" eaLnBrk="0" fontAlgn="base" hangingPunct="0">
              <a:lnSpc>
                <a:spcPct val="81000"/>
              </a:lnSpc>
              <a:spcBef>
                <a:spcPct val="0"/>
              </a:spcBef>
              <a:spcAft>
                <a:spcPct val="0"/>
              </a:spcAft>
              <a:buClr>
                <a:srgbClr val="000000"/>
              </a:buClr>
              <a:buSzPct val="100000"/>
              <a:buFont typeface="Times"/>
              <a:defRPr sz="3600">
                <a:solidFill>
                  <a:srgbClr val="000000"/>
                </a:solidFill>
                <a:latin typeface="Times" pitchFamily="16" charset="0"/>
              </a:defRPr>
            </a:lvl2pPr>
            <a:lvl3pPr algn="l" defTabSz="449263" rtl="0" eaLnBrk="0" fontAlgn="base" hangingPunct="0">
              <a:lnSpc>
                <a:spcPct val="81000"/>
              </a:lnSpc>
              <a:spcBef>
                <a:spcPct val="0"/>
              </a:spcBef>
              <a:spcAft>
                <a:spcPct val="0"/>
              </a:spcAft>
              <a:buClr>
                <a:srgbClr val="000000"/>
              </a:buClr>
              <a:buSzPct val="100000"/>
              <a:buFont typeface="Times"/>
              <a:defRPr sz="3600">
                <a:solidFill>
                  <a:srgbClr val="000000"/>
                </a:solidFill>
                <a:latin typeface="Times" pitchFamily="16" charset="0"/>
              </a:defRPr>
            </a:lvl3pPr>
            <a:lvl4pPr algn="l" defTabSz="449263" rtl="0" eaLnBrk="0" fontAlgn="base" hangingPunct="0">
              <a:lnSpc>
                <a:spcPct val="81000"/>
              </a:lnSpc>
              <a:spcBef>
                <a:spcPct val="0"/>
              </a:spcBef>
              <a:spcAft>
                <a:spcPct val="0"/>
              </a:spcAft>
              <a:buClr>
                <a:srgbClr val="000000"/>
              </a:buClr>
              <a:buSzPct val="100000"/>
              <a:buFont typeface="Times"/>
              <a:defRPr sz="3600">
                <a:solidFill>
                  <a:srgbClr val="000000"/>
                </a:solidFill>
                <a:latin typeface="Times" pitchFamily="16" charset="0"/>
              </a:defRPr>
            </a:lvl4pPr>
            <a:lvl5pPr algn="l" defTabSz="449263" rtl="0" eaLnBrk="0" fontAlgn="base" hangingPunct="0">
              <a:lnSpc>
                <a:spcPct val="81000"/>
              </a:lnSpc>
              <a:spcBef>
                <a:spcPct val="0"/>
              </a:spcBef>
              <a:spcAft>
                <a:spcPct val="0"/>
              </a:spcAft>
              <a:buClr>
                <a:srgbClr val="000000"/>
              </a:buClr>
              <a:buSzPct val="100000"/>
              <a:buFont typeface="Times"/>
              <a:defRPr sz="3600">
                <a:solidFill>
                  <a:srgbClr val="000000"/>
                </a:solidFill>
                <a:latin typeface="Times" pitchFamily="16" charset="0"/>
              </a:defRPr>
            </a:lvl5pPr>
            <a:lvl6pPr marL="457200" algn="l" defTabSz="449263" rtl="0" eaLnBrk="0" fontAlgn="base" hangingPunct="0">
              <a:spcBef>
                <a:spcPct val="0"/>
              </a:spcBef>
              <a:spcAft>
                <a:spcPct val="0"/>
              </a:spcAft>
              <a:buClr>
                <a:srgbClr val="000000"/>
              </a:buClr>
              <a:buSzPct val="100000"/>
              <a:buFont typeface="Times" pitchFamily="16" charset="0"/>
              <a:defRPr sz="4400">
                <a:solidFill>
                  <a:srgbClr val="000000"/>
                </a:solidFill>
                <a:latin typeface="Times New Roman" pitchFamily="18" charset="0"/>
              </a:defRPr>
            </a:lvl6pPr>
            <a:lvl7pPr marL="914400" algn="l" defTabSz="449263" rtl="0" eaLnBrk="0" fontAlgn="base" hangingPunct="0">
              <a:spcBef>
                <a:spcPct val="0"/>
              </a:spcBef>
              <a:spcAft>
                <a:spcPct val="0"/>
              </a:spcAft>
              <a:buClr>
                <a:srgbClr val="000000"/>
              </a:buClr>
              <a:buSzPct val="100000"/>
              <a:buFont typeface="Times" pitchFamily="16" charset="0"/>
              <a:defRPr sz="4400">
                <a:solidFill>
                  <a:srgbClr val="000000"/>
                </a:solidFill>
                <a:latin typeface="Times New Roman" pitchFamily="18" charset="0"/>
              </a:defRPr>
            </a:lvl7pPr>
            <a:lvl8pPr marL="1371600" algn="l" defTabSz="449263" rtl="0" eaLnBrk="0" fontAlgn="base" hangingPunct="0">
              <a:spcBef>
                <a:spcPct val="0"/>
              </a:spcBef>
              <a:spcAft>
                <a:spcPct val="0"/>
              </a:spcAft>
              <a:buClr>
                <a:srgbClr val="000000"/>
              </a:buClr>
              <a:buSzPct val="100000"/>
              <a:buFont typeface="Times" pitchFamily="16" charset="0"/>
              <a:defRPr sz="4400">
                <a:solidFill>
                  <a:srgbClr val="000000"/>
                </a:solidFill>
                <a:latin typeface="Times New Roman" pitchFamily="18" charset="0"/>
              </a:defRPr>
            </a:lvl8pPr>
            <a:lvl9pPr marL="1828800" algn="l" defTabSz="449263" rtl="0" eaLnBrk="0" fontAlgn="base" hangingPunct="0">
              <a:spcBef>
                <a:spcPct val="0"/>
              </a:spcBef>
              <a:spcAft>
                <a:spcPct val="0"/>
              </a:spcAft>
              <a:buClr>
                <a:srgbClr val="000000"/>
              </a:buClr>
              <a:buSzPct val="100000"/>
              <a:buFont typeface="Times" pitchFamily="16" charset="0"/>
              <a:defRPr sz="4400">
                <a:solidFill>
                  <a:srgbClr val="000000"/>
                </a:solidFill>
                <a:latin typeface="Times New Roman" pitchFamily="18" charset="0"/>
              </a:defRPr>
            </a:lvl9pPr>
          </a:lstStyle>
          <a:p>
            <a:pPr algn="ctr"/>
            <a:r>
              <a:rPr lang="nb-NO" kern="0" dirty="0"/>
              <a:t>1,22 – 1,29 kg</a:t>
            </a:r>
          </a:p>
        </p:txBody>
      </p:sp>
      <p:pic>
        <p:nvPicPr>
          <p:cNvPr id="1026" name="Picture 2" descr="What is 1 cubic meter? - Quora">
            <a:extLst>
              <a:ext uri="{FF2B5EF4-FFF2-40B4-BE49-F238E27FC236}">
                <a16:creationId xmlns:a16="http://schemas.microsoft.com/office/drawing/2014/main" id="{CD28F81B-0D4B-B357-9368-A5287F8807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93"/>
          <a:stretch/>
        </p:blipFill>
        <p:spPr bwMode="auto">
          <a:xfrm>
            <a:off x="1161345" y="1891104"/>
            <a:ext cx="4366967" cy="29746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2C11278-5006-CAE6-7FBA-BC3688550F26}"/>
              </a:ext>
            </a:extLst>
          </p:cNvPr>
          <p:cNvPicPr>
            <a:picLocks noChangeAspect="1"/>
          </p:cNvPicPr>
          <p:nvPr/>
        </p:nvPicPr>
        <p:blipFill>
          <a:blip r:embed="rId3"/>
          <a:stretch>
            <a:fillRect/>
          </a:stretch>
        </p:blipFill>
        <p:spPr>
          <a:xfrm>
            <a:off x="5725287" y="1891104"/>
            <a:ext cx="2883048" cy="2559182"/>
          </a:xfrm>
          <a:prstGeom prst="rect">
            <a:avLst/>
          </a:prstGeom>
        </p:spPr>
      </p:pic>
      <p:sp>
        <p:nvSpPr>
          <p:cNvPr id="6" name="TextBox 5">
            <a:extLst>
              <a:ext uri="{FF2B5EF4-FFF2-40B4-BE49-F238E27FC236}">
                <a16:creationId xmlns:a16="http://schemas.microsoft.com/office/drawing/2014/main" id="{2886A1E4-0DC5-1B38-4B4D-FAF1B4A495AC}"/>
              </a:ext>
            </a:extLst>
          </p:cNvPr>
          <p:cNvSpPr txBox="1"/>
          <p:nvPr/>
        </p:nvSpPr>
        <p:spPr>
          <a:xfrm>
            <a:off x="6766701" y="2204925"/>
            <a:ext cx="800219" cy="461665"/>
          </a:xfrm>
          <a:prstGeom prst="rect">
            <a:avLst/>
          </a:prstGeom>
          <a:noFill/>
        </p:spPr>
        <p:txBody>
          <a:bodyPr wrap="none" rtlCol="0">
            <a:spAutoFit/>
          </a:bodyPr>
          <a:lstStyle/>
          <a:p>
            <a:r>
              <a:rPr lang="nb-NO" dirty="0">
                <a:solidFill>
                  <a:schemeClr val="tx1"/>
                </a:solidFill>
              </a:rPr>
              <a:t>70kg</a:t>
            </a:r>
          </a:p>
        </p:txBody>
      </p:sp>
      <p:sp>
        <p:nvSpPr>
          <p:cNvPr id="7" name="TextBox 6">
            <a:extLst>
              <a:ext uri="{FF2B5EF4-FFF2-40B4-BE49-F238E27FC236}">
                <a16:creationId xmlns:a16="http://schemas.microsoft.com/office/drawing/2014/main" id="{581920DC-E0BF-2DDF-1ABE-89A27FE2C8E4}"/>
              </a:ext>
            </a:extLst>
          </p:cNvPr>
          <p:cNvSpPr txBox="1"/>
          <p:nvPr/>
        </p:nvSpPr>
        <p:spPr>
          <a:xfrm>
            <a:off x="6817715" y="3312102"/>
            <a:ext cx="800219" cy="461665"/>
          </a:xfrm>
          <a:prstGeom prst="rect">
            <a:avLst/>
          </a:prstGeom>
          <a:noFill/>
        </p:spPr>
        <p:txBody>
          <a:bodyPr wrap="none" rtlCol="0">
            <a:spAutoFit/>
          </a:bodyPr>
          <a:lstStyle/>
          <a:p>
            <a:r>
              <a:rPr lang="nb-NO" dirty="0">
                <a:solidFill>
                  <a:schemeClr val="tx1"/>
                </a:solidFill>
              </a:rPr>
              <a:t>70kg</a:t>
            </a:r>
          </a:p>
        </p:txBody>
      </p:sp>
      <p:sp>
        <p:nvSpPr>
          <p:cNvPr id="3" name="TextBox 2">
            <a:extLst>
              <a:ext uri="{FF2B5EF4-FFF2-40B4-BE49-F238E27FC236}">
                <a16:creationId xmlns:a16="http://schemas.microsoft.com/office/drawing/2014/main" id="{B189E6D8-DFCD-02E4-98BA-9992B84B385E}"/>
              </a:ext>
            </a:extLst>
          </p:cNvPr>
          <p:cNvSpPr txBox="1"/>
          <p:nvPr/>
        </p:nvSpPr>
        <p:spPr>
          <a:xfrm>
            <a:off x="5679582" y="4579441"/>
            <a:ext cx="3076483" cy="369332"/>
          </a:xfrm>
          <a:prstGeom prst="rect">
            <a:avLst/>
          </a:prstGeom>
          <a:noFill/>
        </p:spPr>
        <p:txBody>
          <a:bodyPr wrap="none" rtlCol="0">
            <a:spAutoFit/>
          </a:bodyPr>
          <a:lstStyle/>
          <a:p>
            <a:r>
              <a:rPr lang="nb-NO" sz="1800" dirty="0">
                <a:solidFill>
                  <a:schemeClr val="tx1"/>
                </a:solidFill>
              </a:rPr>
              <a:t>Dvs. tilsvarende ca. 1kg pr cm</a:t>
            </a:r>
            <a:r>
              <a:rPr lang="nb-NO" sz="1800" baseline="30000" dirty="0">
                <a:solidFill>
                  <a:schemeClr val="tx1"/>
                </a:solidFill>
              </a:rPr>
              <a:t>2</a:t>
            </a:r>
          </a:p>
        </p:txBody>
      </p:sp>
      <p:pic>
        <p:nvPicPr>
          <p:cNvPr id="9" name="Picture 8">
            <a:extLst>
              <a:ext uri="{FF2B5EF4-FFF2-40B4-BE49-F238E27FC236}">
                <a16:creationId xmlns:a16="http://schemas.microsoft.com/office/drawing/2014/main" id="{C4490B39-B34E-4A06-F956-1E2B3967F72F}"/>
              </a:ext>
            </a:extLst>
          </p:cNvPr>
          <p:cNvPicPr>
            <a:picLocks noChangeAspect="1"/>
          </p:cNvPicPr>
          <p:nvPr/>
        </p:nvPicPr>
        <p:blipFill>
          <a:blip r:embed="rId4"/>
          <a:stretch>
            <a:fillRect/>
          </a:stretch>
        </p:blipFill>
        <p:spPr>
          <a:xfrm>
            <a:off x="6097900" y="1495878"/>
            <a:ext cx="2137819" cy="5020271"/>
          </a:xfrm>
          <a:prstGeom prst="rect">
            <a:avLst/>
          </a:prstGeom>
        </p:spPr>
      </p:pic>
    </p:spTree>
    <p:extLst>
      <p:ext uri="{BB962C8B-B14F-4D97-AF65-F5344CB8AC3E}">
        <p14:creationId xmlns:p14="http://schemas.microsoft.com/office/powerpoint/2010/main" val="33796217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3" grpId="0"/>
      <p:bldP spid="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5A400-4808-82F1-592B-D4CC26364A45}"/>
              </a:ext>
            </a:extLst>
          </p:cNvPr>
          <p:cNvSpPr>
            <a:spLocks noGrp="1"/>
          </p:cNvSpPr>
          <p:nvPr>
            <p:ph type="title"/>
          </p:nvPr>
        </p:nvSpPr>
        <p:spPr>
          <a:xfrm>
            <a:off x="1079500" y="93981"/>
            <a:ext cx="7767638" cy="866140"/>
          </a:xfrm>
        </p:spPr>
        <p:txBody>
          <a:bodyPr/>
          <a:lstStyle/>
          <a:p>
            <a:pPr algn="ctr"/>
            <a:r>
              <a:rPr lang="nb-NO" dirty="0"/>
              <a:t>Lufttrykk med økende høyde</a:t>
            </a:r>
          </a:p>
        </p:txBody>
      </p:sp>
      <p:pic>
        <p:nvPicPr>
          <p:cNvPr id="6" name="Picture 5">
            <a:extLst>
              <a:ext uri="{FF2B5EF4-FFF2-40B4-BE49-F238E27FC236}">
                <a16:creationId xmlns:a16="http://schemas.microsoft.com/office/drawing/2014/main" id="{0EE9A844-62CB-10BA-53B3-43670B73375B}"/>
              </a:ext>
            </a:extLst>
          </p:cNvPr>
          <p:cNvPicPr>
            <a:picLocks noChangeAspect="1"/>
          </p:cNvPicPr>
          <p:nvPr/>
        </p:nvPicPr>
        <p:blipFill>
          <a:blip r:embed="rId2"/>
          <a:stretch>
            <a:fillRect/>
          </a:stretch>
        </p:blipFill>
        <p:spPr>
          <a:xfrm>
            <a:off x="925830" y="1266710"/>
            <a:ext cx="7921308" cy="5294240"/>
          </a:xfrm>
          <a:prstGeom prst="rect">
            <a:avLst/>
          </a:prstGeom>
        </p:spPr>
      </p:pic>
    </p:spTree>
    <p:extLst>
      <p:ext uri="{BB962C8B-B14F-4D97-AF65-F5344CB8AC3E}">
        <p14:creationId xmlns:p14="http://schemas.microsoft.com/office/powerpoint/2010/main" val="2616115999"/>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4" name="Picture 8"/>
          <p:cNvPicPr>
            <a:picLocks noChangeAspect="1" noChangeArrowheads="1"/>
          </p:cNvPicPr>
          <p:nvPr/>
        </p:nvPicPr>
        <p:blipFill>
          <a:blip r:embed="rId2"/>
          <a:srcRect/>
          <a:stretch>
            <a:fillRect/>
          </a:stretch>
        </p:blipFill>
        <p:spPr bwMode="auto">
          <a:xfrm>
            <a:off x="665163" y="736600"/>
            <a:ext cx="1095375" cy="5245100"/>
          </a:xfrm>
          <a:prstGeom prst="rect">
            <a:avLst/>
          </a:prstGeom>
          <a:noFill/>
          <a:ln w="9525">
            <a:noFill/>
            <a:miter lim="800000"/>
            <a:headEnd/>
            <a:tailEnd/>
          </a:ln>
        </p:spPr>
      </p:pic>
      <p:sp>
        <p:nvSpPr>
          <p:cNvPr id="20484" name="Tittel 1"/>
          <p:cNvSpPr>
            <a:spLocks noGrp="1"/>
          </p:cNvSpPr>
          <p:nvPr>
            <p:ph type="title"/>
          </p:nvPr>
        </p:nvSpPr>
        <p:spPr>
          <a:xfrm>
            <a:off x="2281238" y="122238"/>
            <a:ext cx="5030787" cy="658812"/>
          </a:xfrm>
        </p:spPr>
        <p:txBody>
          <a:bodyPr/>
          <a:lstStyle/>
          <a:p>
            <a:pPr algn="ctr"/>
            <a:r>
              <a:rPr lang="nb-NO"/>
              <a:t>Sensorer</a:t>
            </a:r>
          </a:p>
        </p:txBody>
      </p:sp>
      <p:sp>
        <p:nvSpPr>
          <p:cNvPr id="9" name="Frihåndsform 8"/>
          <p:cNvSpPr>
            <a:spLocks noChangeArrowheads="1"/>
          </p:cNvSpPr>
          <p:nvPr/>
        </p:nvSpPr>
        <p:spPr bwMode="auto">
          <a:xfrm>
            <a:off x="4732338" y="2085975"/>
            <a:ext cx="1393825" cy="746125"/>
          </a:xfrm>
          <a:custGeom>
            <a:avLst/>
            <a:gdLst>
              <a:gd name="T0" fmla="*/ 0 w 1260629"/>
              <a:gd name="T1" fmla="*/ 622340 h 816746"/>
              <a:gd name="T2" fmla="*/ 1703886 w 1260629"/>
              <a:gd name="T3" fmla="*/ 0 h 816746"/>
              <a:gd name="T4" fmla="*/ 0 60000 65536"/>
              <a:gd name="T5" fmla="*/ 0 60000 65536"/>
              <a:gd name="T6" fmla="*/ 0 w 1260629"/>
              <a:gd name="T7" fmla="*/ 0 h 816746"/>
              <a:gd name="T8" fmla="*/ 1260629 w 1260629"/>
              <a:gd name="T9" fmla="*/ 816746 h 816746"/>
            </a:gdLst>
            <a:ahLst/>
            <a:cxnLst>
              <a:cxn ang="T4">
                <a:pos x="T0" y="T1"/>
              </a:cxn>
              <a:cxn ang="T5">
                <a:pos x="T2" y="T3"/>
              </a:cxn>
            </a:cxnLst>
            <a:rect l="T6" t="T7" r="T8" b="T9"/>
            <a:pathLst>
              <a:path w="1260629" h="816746">
                <a:moveTo>
                  <a:pt x="0" y="816746"/>
                </a:moveTo>
                <a:lnTo>
                  <a:pt x="1260629" y="0"/>
                </a:lnTo>
              </a:path>
            </a:pathLst>
          </a:custGeom>
          <a:solidFill>
            <a:srgbClr val="00B8FF"/>
          </a:solidFill>
          <a:ln w="28575" algn="ctr">
            <a:solidFill>
              <a:srgbClr val="FFC000"/>
            </a:solidFill>
            <a:round/>
            <a:headEnd type="triangle" w="lg" len="lg"/>
            <a:tailEnd type="none" w="lg" len="lg"/>
          </a:ln>
        </p:spPr>
        <p:txBody>
          <a:bodyPr/>
          <a:lstStyle/>
          <a:p>
            <a:pPr eaLnBrk="0" hangingPunct="0">
              <a:lnSpc>
                <a:spcPct val="81000"/>
              </a:lnSpc>
              <a:buClr>
                <a:srgbClr val="000000"/>
              </a:buClr>
              <a:buSzPct val="100000"/>
              <a:buFont typeface="Times"/>
              <a:buNone/>
            </a:pPr>
            <a:endParaRPr lang="nb-NO"/>
          </a:p>
        </p:txBody>
      </p:sp>
      <p:sp>
        <p:nvSpPr>
          <p:cNvPr id="10" name="TekstSylinder 9"/>
          <p:cNvSpPr txBox="1">
            <a:spLocks noChangeArrowheads="1"/>
          </p:cNvSpPr>
          <p:nvPr/>
        </p:nvSpPr>
        <p:spPr bwMode="auto">
          <a:xfrm>
            <a:off x="6644323" y="295215"/>
            <a:ext cx="2086020" cy="1631216"/>
          </a:xfrm>
          <a:prstGeom prst="rect">
            <a:avLst/>
          </a:prstGeom>
          <a:noFill/>
          <a:ln w="9525">
            <a:noFill/>
            <a:miter lim="800000"/>
            <a:headEnd/>
            <a:tailEnd/>
          </a:ln>
        </p:spPr>
        <p:txBody>
          <a:bodyPr wrap="none">
            <a:spAutoFit/>
          </a:bodyPr>
          <a:lstStyle/>
          <a:p>
            <a:r>
              <a:rPr lang="nb-NO" i="1" dirty="0">
                <a:solidFill>
                  <a:schemeClr val="tx1"/>
                </a:solidFill>
              </a:rPr>
              <a:t>BME280</a:t>
            </a:r>
            <a:br>
              <a:rPr lang="nb-NO" sz="2000" i="1" dirty="0">
                <a:solidFill>
                  <a:schemeClr val="tx1"/>
                </a:solidFill>
              </a:rPr>
            </a:br>
            <a:r>
              <a:rPr lang="nb-NO" dirty="0">
                <a:solidFill>
                  <a:schemeClr val="tx1"/>
                </a:solidFill>
              </a:rPr>
              <a:t>- Trykk </a:t>
            </a:r>
            <a:br>
              <a:rPr lang="nb-NO" dirty="0">
                <a:solidFill>
                  <a:schemeClr val="tx1"/>
                </a:solidFill>
              </a:rPr>
            </a:br>
            <a:r>
              <a:rPr lang="nb-NO" dirty="0">
                <a:solidFill>
                  <a:schemeClr val="tx1"/>
                </a:solidFill>
              </a:rPr>
              <a:t>- Luftfuktighet</a:t>
            </a:r>
            <a:br>
              <a:rPr lang="nb-NO" dirty="0">
                <a:solidFill>
                  <a:schemeClr val="tx1"/>
                </a:solidFill>
              </a:rPr>
            </a:br>
            <a:r>
              <a:rPr lang="nb-NO" dirty="0">
                <a:solidFill>
                  <a:schemeClr val="tx1"/>
                </a:solidFill>
              </a:rPr>
              <a:t>- Termometer 3</a:t>
            </a:r>
          </a:p>
        </p:txBody>
      </p:sp>
      <p:sp>
        <p:nvSpPr>
          <p:cNvPr id="12" name="TekstSylinder 11"/>
          <p:cNvSpPr txBox="1">
            <a:spLocks noChangeArrowheads="1"/>
          </p:cNvSpPr>
          <p:nvPr/>
        </p:nvSpPr>
        <p:spPr bwMode="auto">
          <a:xfrm>
            <a:off x="6842815" y="4700061"/>
            <a:ext cx="2157001" cy="1938992"/>
          </a:xfrm>
          <a:prstGeom prst="rect">
            <a:avLst/>
          </a:prstGeom>
          <a:noFill/>
          <a:ln w="9525">
            <a:noFill/>
            <a:miter lim="800000"/>
            <a:headEnd/>
            <a:tailEnd/>
          </a:ln>
        </p:spPr>
        <p:txBody>
          <a:bodyPr wrap="none">
            <a:spAutoFit/>
          </a:bodyPr>
          <a:lstStyle/>
          <a:p>
            <a:r>
              <a:rPr lang="nb-NO" i="1" dirty="0" err="1">
                <a:solidFill>
                  <a:schemeClr val="tx1"/>
                </a:solidFill>
              </a:rPr>
              <a:t>Micro:bit</a:t>
            </a:r>
            <a:br>
              <a:rPr lang="nb-NO" dirty="0">
                <a:solidFill>
                  <a:schemeClr val="tx1"/>
                </a:solidFill>
              </a:rPr>
            </a:br>
            <a:r>
              <a:rPr lang="nb-NO" dirty="0">
                <a:solidFill>
                  <a:schemeClr val="tx1"/>
                </a:solidFill>
              </a:rPr>
              <a:t>- Mikrofon</a:t>
            </a:r>
            <a:br>
              <a:rPr lang="nb-NO" dirty="0">
                <a:solidFill>
                  <a:schemeClr val="tx1"/>
                </a:solidFill>
              </a:rPr>
            </a:br>
            <a:r>
              <a:rPr lang="nb-NO" dirty="0">
                <a:solidFill>
                  <a:schemeClr val="tx1"/>
                </a:solidFill>
              </a:rPr>
              <a:t>- Termometer 1</a:t>
            </a:r>
            <a:br>
              <a:rPr lang="nb-NO" dirty="0">
                <a:solidFill>
                  <a:schemeClr val="tx1"/>
                </a:solidFill>
              </a:rPr>
            </a:br>
            <a:r>
              <a:rPr lang="nb-NO" dirty="0">
                <a:solidFill>
                  <a:schemeClr val="tx1"/>
                </a:solidFill>
              </a:rPr>
              <a:t>- Akselerometer</a:t>
            </a:r>
            <a:br>
              <a:rPr lang="nb-NO" dirty="0">
                <a:solidFill>
                  <a:schemeClr val="tx1"/>
                </a:solidFill>
              </a:rPr>
            </a:br>
            <a:r>
              <a:rPr lang="nb-NO" dirty="0">
                <a:solidFill>
                  <a:schemeClr val="tx1"/>
                </a:solidFill>
              </a:rPr>
              <a:t>- Kompass</a:t>
            </a:r>
          </a:p>
        </p:txBody>
      </p:sp>
      <p:sp>
        <p:nvSpPr>
          <p:cNvPr id="15" name="Frihåndsform 14"/>
          <p:cNvSpPr>
            <a:spLocks noChangeArrowheads="1"/>
          </p:cNvSpPr>
          <p:nvPr/>
        </p:nvSpPr>
        <p:spPr bwMode="auto">
          <a:xfrm>
            <a:off x="1208088" y="1554163"/>
            <a:ext cx="1393825" cy="744537"/>
          </a:xfrm>
          <a:custGeom>
            <a:avLst/>
            <a:gdLst>
              <a:gd name="T0" fmla="*/ 0 w 1260629"/>
              <a:gd name="T1" fmla="*/ 619694 h 816746"/>
              <a:gd name="T2" fmla="*/ 1703886 w 1260629"/>
              <a:gd name="T3" fmla="*/ 0 h 816746"/>
              <a:gd name="T4" fmla="*/ 0 60000 65536"/>
              <a:gd name="T5" fmla="*/ 0 60000 65536"/>
              <a:gd name="T6" fmla="*/ 0 w 1260629"/>
              <a:gd name="T7" fmla="*/ 0 h 816746"/>
              <a:gd name="T8" fmla="*/ 1260629 w 1260629"/>
              <a:gd name="T9" fmla="*/ 816746 h 816746"/>
            </a:gdLst>
            <a:ahLst/>
            <a:cxnLst>
              <a:cxn ang="T4">
                <a:pos x="T0" y="T1"/>
              </a:cxn>
              <a:cxn ang="T5">
                <a:pos x="T2" y="T3"/>
              </a:cxn>
            </a:cxnLst>
            <a:rect l="T6" t="T7" r="T8" b="T9"/>
            <a:pathLst>
              <a:path w="1260629" h="816746">
                <a:moveTo>
                  <a:pt x="0" y="816746"/>
                </a:moveTo>
                <a:lnTo>
                  <a:pt x="1260629" y="0"/>
                </a:lnTo>
              </a:path>
            </a:pathLst>
          </a:custGeom>
          <a:solidFill>
            <a:srgbClr val="00B8FF"/>
          </a:solidFill>
          <a:ln w="28575" algn="ctr">
            <a:solidFill>
              <a:srgbClr val="FFC000"/>
            </a:solidFill>
            <a:round/>
            <a:headEnd type="triangle" w="lg" len="lg"/>
            <a:tailEnd type="none" w="lg" len="lg"/>
          </a:ln>
        </p:spPr>
        <p:txBody>
          <a:bodyPr/>
          <a:lstStyle/>
          <a:p>
            <a:pPr eaLnBrk="0" hangingPunct="0">
              <a:lnSpc>
                <a:spcPct val="81000"/>
              </a:lnSpc>
              <a:buClr>
                <a:srgbClr val="000000"/>
              </a:buClr>
              <a:buSzPct val="100000"/>
              <a:buFont typeface="Times"/>
              <a:buNone/>
            </a:pPr>
            <a:endParaRPr lang="nb-NO"/>
          </a:p>
        </p:txBody>
      </p:sp>
      <p:sp>
        <p:nvSpPr>
          <p:cNvPr id="16" name="TekstSylinder 15"/>
          <p:cNvSpPr txBox="1">
            <a:spLocks noChangeArrowheads="1"/>
          </p:cNvSpPr>
          <p:nvPr/>
        </p:nvSpPr>
        <p:spPr bwMode="auto">
          <a:xfrm>
            <a:off x="1579563" y="736600"/>
            <a:ext cx="2808782" cy="830997"/>
          </a:xfrm>
          <a:prstGeom prst="rect">
            <a:avLst/>
          </a:prstGeom>
          <a:noFill/>
          <a:ln w="9525">
            <a:noFill/>
            <a:miter lim="800000"/>
            <a:headEnd/>
            <a:tailEnd/>
          </a:ln>
        </p:spPr>
        <p:txBody>
          <a:bodyPr wrap="none">
            <a:spAutoFit/>
          </a:bodyPr>
          <a:lstStyle/>
          <a:p>
            <a:r>
              <a:rPr lang="nb-NO" i="1" dirty="0">
                <a:solidFill>
                  <a:schemeClr val="tx1"/>
                </a:solidFill>
              </a:rPr>
              <a:t>NTCLE201E3103SB</a:t>
            </a:r>
            <a:r>
              <a:rPr lang="nb-NO" dirty="0">
                <a:solidFill>
                  <a:schemeClr val="tx1"/>
                </a:solidFill>
              </a:rPr>
              <a:t> </a:t>
            </a:r>
            <a:br>
              <a:rPr lang="nb-NO" dirty="0">
                <a:solidFill>
                  <a:schemeClr val="tx1"/>
                </a:solidFill>
              </a:rPr>
            </a:br>
            <a:r>
              <a:rPr lang="nb-NO" dirty="0">
                <a:solidFill>
                  <a:schemeClr val="tx1"/>
                </a:solidFill>
              </a:rPr>
              <a:t>- Termometer 2</a:t>
            </a:r>
          </a:p>
        </p:txBody>
      </p:sp>
      <p:pic>
        <p:nvPicPr>
          <p:cNvPr id="4" name="Picture 3">
            <a:extLst>
              <a:ext uri="{FF2B5EF4-FFF2-40B4-BE49-F238E27FC236}">
                <a16:creationId xmlns:a16="http://schemas.microsoft.com/office/drawing/2014/main" id="{33F37FAC-E670-AD4D-74B2-022A937194A0}"/>
              </a:ext>
            </a:extLst>
          </p:cNvPr>
          <p:cNvPicPr>
            <a:picLocks noChangeAspect="1"/>
          </p:cNvPicPr>
          <p:nvPr/>
        </p:nvPicPr>
        <p:blipFill>
          <a:blip r:embed="rId3"/>
          <a:stretch>
            <a:fillRect/>
          </a:stretch>
        </p:blipFill>
        <p:spPr>
          <a:xfrm>
            <a:off x="1905000" y="2046606"/>
            <a:ext cx="4472304" cy="3661002"/>
          </a:xfrm>
          <a:prstGeom prst="rect">
            <a:avLst/>
          </a:prstGeom>
        </p:spPr>
      </p:pic>
      <p:sp>
        <p:nvSpPr>
          <p:cNvPr id="11" name="Frihåndsform 10"/>
          <p:cNvSpPr>
            <a:spLocks noChangeArrowheads="1"/>
          </p:cNvSpPr>
          <p:nvPr/>
        </p:nvSpPr>
        <p:spPr bwMode="auto">
          <a:xfrm flipV="1">
            <a:off x="2693670" y="4811392"/>
            <a:ext cx="4149145" cy="1465495"/>
          </a:xfrm>
          <a:custGeom>
            <a:avLst/>
            <a:gdLst>
              <a:gd name="T0" fmla="*/ 0 w 1260629"/>
              <a:gd name="T1" fmla="*/ 619694 h 816746"/>
              <a:gd name="T2" fmla="*/ 1703886 w 1260629"/>
              <a:gd name="T3" fmla="*/ 0 h 816746"/>
              <a:gd name="T4" fmla="*/ 0 60000 65536"/>
              <a:gd name="T5" fmla="*/ 0 60000 65536"/>
              <a:gd name="T6" fmla="*/ 0 w 1260629"/>
              <a:gd name="T7" fmla="*/ 0 h 816746"/>
              <a:gd name="T8" fmla="*/ 1260629 w 1260629"/>
              <a:gd name="T9" fmla="*/ 816746 h 816746"/>
            </a:gdLst>
            <a:ahLst/>
            <a:cxnLst>
              <a:cxn ang="T4">
                <a:pos x="T0" y="T1"/>
              </a:cxn>
              <a:cxn ang="T5">
                <a:pos x="T2" y="T3"/>
              </a:cxn>
            </a:cxnLst>
            <a:rect l="T6" t="T7" r="T8" b="T9"/>
            <a:pathLst>
              <a:path w="1260629" h="816746">
                <a:moveTo>
                  <a:pt x="0" y="816746"/>
                </a:moveTo>
                <a:lnTo>
                  <a:pt x="1260629" y="0"/>
                </a:lnTo>
              </a:path>
            </a:pathLst>
          </a:custGeom>
          <a:solidFill>
            <a:srgbClr val="00B8FF"/>
          </a:solidFill>
          <a:ln w="28575" algn="ctr">
            <a:solidFill>
              <a:srgbClr val="FFC000"/>
            </a:solidFill>
            <a:round/>
            <a:headEnd type="triangle" w="lg" len="lg"/>
            <a:tailEnd type="none" w="lg" len="lg"/>
          </a:ln>
        </p:spPr>
        <p:txBody>
          <a:bodyPr/>
          <a:lstStyle/>
          <a:p>
            <a:pPr eaLnBrk="0" hangingPunct="0">
              <a:lnSpc>
                <a:spcPct val="81000"/>
              </a:lnSpc>
              <a:buClr>
                <a:srgbClr val="000000"/>
              </a:buClr>
              <a:buSzPct val="100000"/>
              <a:buFont typeface="Times"/>
              <a:buNone/>
            </a:pPr>
            <a:endParaRPr lang="nb-NO"/>
          </a:p>
        </p:txBody>
      </p:sp>
      <p:sp>
        <p:nvSpPr>
          <p:cNvPr id="6" name="Frihåndsform 14">
            <a:extLst>
              <a:ext uri="{FF2B5EF4-FFF2-40B4-BE49-F238E27FC236}">
                <a16:creationId xmlns:a16="http://schemas.microsoft.com/office/drawing/2014/main" id="{BFB9EDB1-A67A-4BAE-3686-4E2C28E22584}"/>
              </a:ext>
            </a:extLst>
          </p:cNvPr>
          <p:cNvSpPr>
            <a:spLocks noChangeArrowheads="1"/>
          </p:cNvSpPr>
          <p:nvPr/>
        </p:nvSpPr>
        <p:spPr bwMode="auto">
          <a:xfrm flipV="1">
            <a:off x="3063240" y="3662802"/>
            <a:ext cx="3885166" cy="2044805"/>
          </a:xfrm>
          <a:custGeom>
            <a:avLst/>
            <a:gdLst>
              <a:gd name="T0" fmla="*/ 0 w 1260629"/>
              <a:gd name="T1" fmla="*/ 619694 h 816746"/>
              <a:gd name="T2" fmla="*/ 1703886 w 1260629"/>
              <a:gd name="T3" fmla="*/ 0 h 816746"/>
              <a:gd name="T4" fmla="*/ 0 60000 65536"/>
              <a:gd name="T5" fmla="*/ 0 60000 65536"/>
              <a:gd name="T6" fmla="*/ 0 w 1260629"/>
              <a:gd name="T7" fmla="*/ 0 h 816746"/>
              <a:gd name="T8" fmla="*/ 1260629 w 1260629"/>
              <a:gd name="T9" fmla="*/ 816746 h 816746"/>
            </a:gdLst>
            <a:ahLst/>
            <a:cxnLst>
              <a:cxn ang="T4">
                <a:pos x="T0" y="T1"/>
              </a:cxn>
              <a:cxn ang="T5">
                <a:pos x="T2" y="T3"/>
              </a:cxn>
            </a:cxnLst>
            <a:rect l="T6" t="T7" r="T8" b="T9"/>
            <a:pathLst>
              <a:path w="1260629" h="816746">
                <a:moveTo>
                  <a:pt x="0" y="816746"/>
                </a:moveTo>
                <a:lnTo>
                  <a:pt x="1260629" y="0"/>
                </a:lnTo>
              </a:path>
            </a:pathLst>
          </a:custGeom>
          <a:solidFill>
            <a:srgbClr val="00B8FF"/>
          </a:solidFill>
          <a:ln w="28575" algn="ctr">
            <a:solidFill>
              <a:srgbClr val="FFC000"/>
            </a:solidFill>
            <a:round/>
            <a:headEnd type="triangle" w="lg" len="lg"/>
            <a:tailEnd type="none" w="lg" len="lg"/>
          </a:ln>
        </p:spPr>
        <p:txBody>
          <a:bodyPr/>
          <a:lstStyle/>
          <a:p>
            <a:pPr eaLnBrk="0" hangingPunct="0">
              <a:lnSpc>
                <a:spcPct val="81000"/>
              </a:lnSpc>
              <a:buClr>
                <a:srgbClr val="000000"/>
              </a:buClr>
              <a:buSzPct val="100000"/>
              <a:buFont typeface="Times"/>
              <a:buNone/>
            </a:pPr>
            <a:endParaRPr lang="nb-NO"/>
          </a:p>
        </p:txBody>
      </p:sp>
      <p:pic>
        <p:nvPicPr>
          <p:cNvPr id="8" name="Picture 7">
            <a:extLst>
              <a:ext uri="{FF2B5EF4-FFF2-40B4-BE49-F238E27FC236}">
                <a16:creationId xmlns:a16="http://schemas.microsoft.com/office/drawing/2014/main" id="{B9AEADD8-ABCC-C786-D67D-119C20B0CFDF}"/>
              </a:ext>
            </a:extLst>
          </p:cNvPr>
          <p:cNvPicPr>
            <a:picLocks noChangeAspect="1"/>
          </p:cNvPicPr>
          <p:nvPr/>
        </p:nvPicPr>
        <p:blipFill>
          <a:blip r:embed="rId4"/>
          <a:stretch>
            <a:fillRect/>
          </a:stretch>
        </p:blipFill>
        <p:spPr>
          <a:xfrm>
            <a:off x="6948408" y="2085975"/>
            <a:ext cx="1530429" cy="2044805"/>
          </a:xfrm>
          <a:prstGeom prst="rect">
            <a:avLst/>
          </a:prstGeom>
        </p:spPr>
      </p:pic>
      <p:sp>
        <p:nvSpPr>
          <p:cNvPr id="14" name="Frihåndsform 14">
            <a:extLst>
              <a:ext uri="{FF2B5EF4-FFF2-40B4-BE49-F238E27FC236}">
                <a16:creationId xmlns:a16="http://schemas.microsoft.com/office/drawing/2014/main" id="{A853EA88-9779-D044-632C-B90965108445}"/>
              </a:ext>
            </a:extLst>
          </p:cNvPr>
          <p:cNvSpPr>
            <a:spLocks noChangeArrowheads="1"/>
          </p:cNvSpPr>
          <p:nvPr/>
        </p:nvSpPr>
        <p:spPr bwMode="auto">
          <a:xfrm flipH="1">
            <a:off x="7409498" y="1931282"/>
            <a:ext cx="526414" cy="994797"/>
          </a:xfrm>
          <a:custGeom>
            <a:avLst/>
            <a:gdLst>
              <a:gd name="T0" fmla="*/ 0 w 1260629"/>
              <a:gd name="T1" fmla="*/ 619694 h 816746"/>
              <a:gd name="T2" fmla="*/ 1703886 w 1260629"/>
              <a:gd name="T3" fmla="*/ 0 h 816746"/>
              <a:gd name="T4" fmla="*/ 0 60000 65536"/>
              <a:gd name="T5" fmla="*/ 0 60000 65536"/>
              <a:gd name="T6" fmla="*/ 0 w 1260629"/>
              <a:gd name="T7" fmla="*/ 0 h 816746"/>
              <a:gd name="T8" fmla="*/ 1260629 w 1260629"/>
              <a:gd name="T9" fmla="*/ 816746 h 816746"/>
            </a:gdLst>
            <a:ahLst/>
            <a:cxnLst>
              <a:cxn ang="T4">
                <a:pos x="T0" y="T1"/>
              </a:cxn>
              <a:cxn ang="T5">
                <a:pos x="T2" y="T3"/>
              </a:cxn>
            </a:cxnLst>
            <a:rect l="T6" t="T7" r="T8" b="T9"/>
            <a:pathLst>
              <a:path w="1260629" h="816746">
                <a:moveTo>
                  <a:pt x="0" y="816746"/>
                </a:moveTo>
                <a:lnTo>
                  <a:pt x="1260629" y="0"/>
                </a:lnTo>
              </a:path>
            </a:pathLst>
          </a:custGeom>
          <a:solidFill>
            <a:srgbClr val="00B8FF"/>
          </a:solidFill>
          <a:ln w="28575" algn="ctr">
            <a:solidFill>
              <a:srgbClr val="FFC000"/>
            </a:solidFill>
            <a:round/>
            <a:headEnd type="triangle" w="lg" len="lg"/>
            <a:tailEnd type="none" w="lg" len="lg"/>
          </a:ln>
        </p:spPr>
        <p:txBody>
          <a:bodyPr/>
          <a:lstStyle/>
          <a:p>
            <a:pPr eaLnBrk="0" hangingPunct="0">
              <a:lnSpc>
                <a:spcPct val="81000"/>
              </a:lnSpc>
              <a:buClr>
                <a:srgbClr val="000000"/>
              </a:buClr>
              <a:buSzPct val="100000"/>
              <a:buFont typeface="Times"/>
              <a:buNone/>
            </a:pPr>
            <a:endParaRPr lang="nb-NO"/>
          </a:p>
        </p:txBody>
      </p:sp>
      <p:sp>
        <p:nvSpPr>
          <p:cNvPr id="17" name="Frihåndsform 10">
            <a:extLst>
              <a:ext uri="{FF2B5EF4-FFF2-40B4-BE49-F238E27FC236}">
                <a16:creationId xmlns:a16="http://schemas.microsoft.com/office/drawing/2014/main" id="{D2610CBE-83E8-2D04-01AA-DB435F83EF90}"/>
              </a:ext>
            </a:extLst>
          </p:cNvPr>
          <p:cNvSpPr>
            <a:spLocks noChangeArrowheads="1"/>
          </p:cNvSpPr>
          <p:nvPr/>
        </p:nvSpPr>
        <p:spPr bwMode="auto">
          <a:xfrm flipV="1">
            <a:off x="4571999" y="2693528"/>
            <a:ext cx="2376407" cy="2621421"/>
          </a:xfrm>
          <a:custGeom>
            <a:avLst/>
            <a:gdLst>
              <a:gd name="T0" fmla="*/ 0 w 1260629"/>
              <a:gd name="T1" fmla="*/ 619694 h 816746"/>
              <a:gd name="T2" fmla="*/ 1703886 w 1260629"/>
              <a:gd name="T3" fmla="*/ 0 h 816746"/>
              <a:gd name="T4" fmla="*/ 0 60000 65536"/>
              <a:gd name="T5" fmla="*/ 0 60000 65536"/>
              <a:gd name="T6" fmla="*/ 0 w 1260629"/>
              <a:gd name="T7" fmla="*/ 0 h 816746"/>
              <a:gd name="T8" fmla="*/ 1260629 w 1260629"/>
              <a:gd name="T9" fmla="*/ 816746 h 816746"/>
            </a:gdLst>
            <a:ahLst/>
            <a:cxnLst>
              <a:cxn ang="T4">
                <a:pos x="T0" y="T1"/>
              </a:cxn>
              <a:cxn ang="T5">
                <a:pos x="T2" y="T3"/>
              </a:cxn>
            </a:cxnLst>
            <a:rect l="T6" t="T7" r="T8" b="T9"/>
            <a:pathLst>
              <a:path w="1260629" h="816746">
                <a:moveTo>
                  <a:pt x="0" y="816746"/>
                </a:moveTo>
                <a:lnTo>
                  <a:pt x="1260629" y="0"/>
                </a:lnTo>
              </a:path>
            </a:pathLst>
          </a:custGeom>
          <a:solidFill>
            <a:srgbClr val="00B8FF"/>
          </a:solidFill>
          <a:ln w="28575" algn="ctr">
            <a:solidFill>
              <a:srgbClr val="FFC000"/>
            </a:solidFill>
            <a:round/>
            <a:headEnd type="triangle" w="lg" len="lg"/>
            <a:tailEnd type="none" w="lg" len="lg"/>
          </a:ln>
        </p:spPr>
        <p:txBody>
          <a:bodyPr/>
          <a:lstStyle/>
          <a:p>
            <a:pPr eaLnBrk="0" hangingPunct="0">
              <a:lnSpc>
                <a:spcPct val="81000"/>
              </a:lnSpc>
              <a:buClr>
                <a:srgbClr val="000000"/>
              </a:buClr>
              <a:buSzPct val="100000"/>
              <a:buFont typeface="Times"/>
              <a:buNone/>
            </a:pPr>
            <a:endParaRPr lang="nb-NO"/>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0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1144"/>
                                        </p:tgtEl>
                                        <p:attrNameLst>
                                          <p:attrName>style.visibility</p:attrName>
                                        </p:attrNameLst>
                                      </p:cBhvr>
                                      <p:to>
                                        <p:strVal val="visible"/>
                                      </p:to>
                                    </p:set>
                                    <p:animEffect transition="in" filter="fade">
                                      <p:cBhvr>
                                        <p:cTn id="28" dur="2000"/>
                                        <p:tgtEl>
                                          <p:spTgt spid="91144"/>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20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500"/>
                                        <p:tgtEl>
                                          <p:spTgt spid="10"/>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p:bldP spid="15" grpId="0" animBg="1"/>
      <p:bldP spid="16" grpId="0"/>
      <p:bldP spid="11" grpId="0" animBg="1"/>
      <p:bldP spid="6" grpId="0" animBg="1"/>
      <p:bldP spid="14"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EE0DF-F766-5190-9F68-721C55444342}"/>
              </a:ext>
            </a:extLst>
          </p:cNvPr>
          <p:cNvSpPr>
            <a:spLocks noGrp="1"/>
          </p:cNvSpPr>
          <p:nvPr>
            <p:ph type="title"/>
          </p:nvPr>
        </p:nvSpPr>
        <p:spPr>
          <a:xfrm>
            <a:off x="1079500" y="539750"/>
            <a:ext cx="3492500" cy="1141413"/>
          </a:xfrm>
        </p:spPr>
        <p:txBody>
          <a:bodyPr/>
          <a:lstStyle/>
          <a:p>
            <a:pPr algn="ctr"/>
            <a:r>
              <a:rPr lang="nb-NO" dirty="0"/>
              <a:t>Kvikksølv barometer</a:t>
            </a:r>
          </a:p>
        </p:txBody>
      </p:sp>
      <p:pic>
        <p:nvPicPr>
          <p:cNvPr id="1026" name="Picture 2" descr="From Mercury to Digital: Various Types of Barometers for Measurement">
            <a:extLst>
              <a:ext uri="{FF2B5EF4-FFF2-40B4-BE49-F238E27FC236}">
                <a16:creationId xmlns:a16="http://schemas.microsoft.com/office/drawing/2014/main" id="{0F55AC27-8704-4BC6-6A41-0DD164A8E2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996" y="3770163"/>
            <a:ext cx="3757004" cy="28911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E408020-762B-D4A2-ECDB-BD9A8B0E15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8269" y="285749"/>
            <a:ext cx="4190034" cy="6285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4331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C70F4-3EF8-E445-71F6-EA977A1413E6}"/>
              </a:ext>
            </a:extLst>
          </p:cNvPr>
          <p:cNvSpPr>
            <a:spLocks noGrp="1"/>
          </p:cNvSpPr>
          <p:nvPr>
            <p:ph type="title"/>
          </p:nvPr>
        </p:nvSpPr>
        <p:spPr>
          <a:xfrm>
            <a:off x="986319" y="-36646"/>
            <a:ext cx="8003568" cy="1141413"/>
          </a:xfrm>
        </p:spPr>
        <p:txBody>
          <a:bodyPr/>
          <a:lstStyle/>
          <a:p>
            <a:pPr algn="ctr"/>
            <a:r>
              <a:rPr lang="nb-NO" dirty="0"/>
              <a:t>Måling av lufttrykk i Alpene</a:t>
            </a:r>
          </a:p>
        </p:txBody>
      </p:sp>
      <p:pic>
        <p:nvPicPr>
          <p:cNvPr id="10242" name="Picture 2" descr="Evangelista Torricelli experimenting in the Alps with a barometer, 1643. [Illustration] Ernest Board, Wikimedia">
            <a:extLst>
              <a:ext uri="{FF2B5EF4-FFF2-40B4-BE49-F238E27FC236}">
                <a16:creationId xmlns:a16="http://schemas.microsoft.com/office/drawing/2014/main" id="{27D90431-44E5-D73D-3136-7AA51BB50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013" y="1110456"/>
            <a:ext cx="8239874" cy="5417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377877"/>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5F29D-8EA0-FB91-3E19-3714453850B0}"/>
              </a:ext>
            </a:extLst>
          </p:cNvPr>
          <p:cNvSpPr>
            <a:spLocks noGrp="1"/>
          </p:cNvSpPr>
          <p:nvPr>
            <p:ph type="title"/>
          </p:nvPr>
        </p:nvSpPr>
        <p:spPr>
          <a:xfrm>
            <a:off x="925392" y="46592"/>
            <a:ext cx="7767638" cy="1141413"/>
          </a:xfrm>
        </p:spPr>
        <p:txBody>
          <a:bodyPr/>
          <a:lstStyle/>
          <a:p>
            <a:pPr algn="ctr"/>
            <a:r>
              <a:rPr lang="nb-NO" dirty="0"/>
              <a:t>Mekanisk barometer</a:t>
            </a:r>
          </a:p>
        </p:txBody>
      </p:sp>
      <p:pic>
        <p:nvPicPr>
          <p:cNvPr id="8194" name="Picture 2" descr="Barometer Makes | How do barometers measure air pressure?">
            <a:extLst>
              <a:ext uri="{FF2B5EF4-FFF2-40B4-BE49-F238E27FC236}">
                <a16:creationId xmlns:a16="http://schemas.microsoft.com/office/drawing/2014/main" id="{D2DBB403-8E1C-90F2-14DE-E6457B22DC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3017" y="1045543"/>
            <a:ext cx="5659510" cy="4960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9446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Tittel 1"/>
          <p:cNvSpPr>
            <a:spLocks noGrp="1"/>
          </p:cNvSpPr>
          <p:nvPr>
            <p:ph type="title"/>
          </p:nvPr>
        </p:nvSpPr>
        <p:spPr>
          <a:xfrm>
            <a:off x="773113" y="142875"/>
            <a:ext cx="8050212" cy="635000"/>
          </a:xfrm>
        </p:spPr>
        <p:txBody>
          <a:bodyPr/>
          <a:lstStyle/>
          <a:p>
            <a:pPr algn="ctr"/>
            <a:r>
              <a:rPr lang="en-GB" sz="2400"/>
              <a:t>Trykkmåling med piezo-resistivt element</a:t>
            </a:r>
          </a:p>
        </p:txBody>
      </p:sp>
      <p:sp>
        <p:nvSpPr>
          <p:cNvPr id="35843" name="Plassholder for innhold 2"/>
          <p:cNvSpPr>
            <a:spLocks noGrp="1"/>
          </p:cNvSpPr>
          <p:nvPr>
            <p:ph idx="1"/>
          </p:nvPr>
        </p:nvSpPr>
        <p:spPr>
          <a:xfrm>
            <a:off x="855663" y="3705225"/>
            <a:ext cx="4565650" cy="2873375"/>
          </a:xfrm>
        </p:spPr>
        <p:txBody>
          <a:bodyPr/>
          <a:lstStyle/>
          <a:p>
            <a:pPr marL="0" indent="0">
              <a:lnSpc>
                <a:spcPct val="100000"/>
              </a:lnSpc>
              <a:buFont typeface="Times"/>
              <a:buNone/>
            </a:pPr>
            <a:r>
              <a:rPr lang="nb-NO" dirty="0"/>
              <a:t>Utnytter den </a:t>
            </a:r>
            <a:r>
              <a:rPr lang="nb-NO" dirty="0" err="1"/>
              <a:t>piezo-resistive</a:t>
            </a:r>
            <a:r>
              <a:rPr lang="nb-NO" dirty="0"/>
              <a:t> effekten.</a:t>
            </a:r>
          </a:p>
          <a:p>
            <a:pPr marL="0" indent="0">
              <a:lnSpc>
                <a:spcPct val="100000"/>
              </a:lnSpc>
              <a:buFontTx/>
              <a:buChar char="-"/>
            </a:pPr>
            <a:r>
              <a:rPr lang="nb-NO" sz="1600" dirty="0"/>
              <a:t> </a:t>
            </a:r>
            <a:r>
              <a:rPr lang="nb-NO" sz="1800" dirty="0"/>
              <a:t>Lord Kelvin 1856</a:t>
            </a:r>
          </a:p>
          <a:p>
            <a:pPr marL="0" indent="0">
              <a:lnSpc>
                <a:spcPct val="100000"/>
              </a:lnSpc>
              <a:buFontTx/>
              <a:buChar char="-"/>
            </a:pPr>
            <a:r>
              <a:rPr lang="nb-NO" sz="1800" dirty="0"/>
              <a:t> C.G. Smith 1954 (Ge og Si)</a:t>
            </a:r>
          </a:p>
          <a:p>
            <a:pPr marL="0" indent="0">
              <a:lnSpc>
                <a:spcPct val="100000"/>
              </a:lnSpc>
              <a:buFontTx/>
              <a:buChar char="-"/>
            </a:pPr>
            <a:r>
              <a:rPr lang="nb-NO" sz="1800" dirty="0"/>
              <a:t> Båndgapet endres med mekanisk stress</a:t>
            </a:r>
          </a:p>
          <a:p>
            <a:pPr marL="0" indent="0">
              <a:lnSpc>
                <a:spcPct val="100000"/>
              </a:lnSpc>
              <a:buFontTx/>
              <a:buChar char="-"/>
            </a:pPr>
            <a:r>
              <a:rPr lang="nb-NO" sz="1800" dirty="0"/>
              <a:t> Elementet i skiva inngår i en målebro</a:t>
            </a:r>
          </a:p>
        </p:txBody>
      </p:sp>
      <p:sp>
        <p:nvSpPr>
          <p:cNvPr id="10" name="Frihåndsform 9"/>
          <p:cNvSpPr>
            <a:spLocks/>
          </p:cNvSpPr>
          <p:nvPr/>
        </p:nvSpPr>
        <p:spPr bwMode="auto">
          <a:xfrm>
            <a:off x="4310063" y="5842000"/>
            <a:ext cx="1128712" cy="0"/>
          </a:xfrm>
          <a:custGeom>
            <a:avLst/>
            <a:gdLst>
              <a:gd name="T0" fmla="*/ 0 w 1128156"/>
              <a:gd name="T1" fmla="*/ 1143265 w 1128156"/>
              <a:gd name="T2" fmla="*/ 0 60000 65536"/>
              <a:gd name="T3" fmla="*/ 0 60000 65536"/>
              <a:gd name="T4" fmla="*/ 0 w 1128156"/>
              <a:gd name="T5" fmla="*/ 1128156 w 1128156"/>
            </a:gdLst>
            <a:ahLst/>
            <a:cxnLst>
              <a:cxn ang="T2">
                <a:pos x="T0" y="0"/>
              </a:cxn>
              <a:cxn ang="T3">
                <a:pos x="T1" y="0"/>
              </a:cxn>
            </a:cxnLst>
            <a:rect l="T4" t="0" r="T5" b="0"/>
            <a:pathLst>
              <a:path w="1128156">
                <a:moveTo>
                  <a:pt x="0" y="0"/>
                </a:moveTo>
                <a:lnTo>
                  <a:pt x="1128156" y="0"/>
                </a:lnTo>
              </a:path>
            </a:pathLst>
          </a:custGeom>
          <a:solidFill>
            <a:srgbClr val="00B8FF"/>
          </a:solidFill>
          <a:ln w="9525" algn="ctr">
            <a:solidFill>
              <a:schemeClr val="tx1"/>
            </a:solidFill>
            <a:round/>
            <a:headEnd/>
            <a:tailEnd/>
          </a:ln>
        </p:spPr>
        <p:txBody>
          <a:bodyPr/>
          <a:lstStyle/>
          <a:p>
            <a:endParaRPr lang="nb-NO"/>
          </a:p>
        </p:txBody>
      </p:sp>
      <p:sp>
        <p:nvSpPr>
          <p:cNvPr id="11" name="Bue 10"/>
          <p:cNvSpPr/>
          <p:nvPr/>
        </p:nvSpPr>
        <p:spPr bwMode="auto">
          <a:xfrm rot="18966808">
            <a:off x="4094163" y="5621338"/>
            <a:ext cx="1566862" cy="1566862"/>
          </a:xfrm>
          <a:prstGeom prst="arc">
            <a:avLst/>
          </a:prstGeom>
          <a:noFill/>
          <a:ln w="9525" cap="flat" cmpd="sng" algn="ctr">
            <a:solidFill>
              <a:schemeClr val="tx1"/>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sp>
        <p:nvSpPr>
          <p:cNvPr id="12" name="Bue 11"/>
          <p:cNvSpPr/>
          <p:nvPr/>
        </p:nvSpPr>
        <p:spPr bwMode="auto">
          <a:xfrm rot="2633192" flipV="1">
            <a:off x="4079875" y="4525963"/>
            <a:ext cx="1566863" cy="1568450"/>
          </a:xfrm>
          <a:prstGeom prst="arc">
            <a:avLst/>
          </a:prstGeom>
          <a:noFill/>
          <a:ln w="9525" cap="flat" cmpd="sng" algn="ctr">
            <a:solidFill>
              <a:schemeClr val="tx1"/>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pic>
        <p:nvPicPr>
          <p:cNvPr id="38924" name="Picture 12" descr="Relatert bilde">
            <a:hlinkClick r:id="rId2"/>
          </p:cNvPr>
          <p:cNvPicPr>
            <a:picLocks noChangeAspect="1" noChangeArrowheads="1"/>
          </p:cNvPicPr>
          <p:nvPr/>
        </p:nvPicPr>
        <p:blipFill rotWithShape="1">
          <a:blip r:embed="rId3"/>
          <a:srcRect l="10012" t="16290" r="7645" b="15775"/>
          <a:stretch/>
        </p:blipFill>
        <p:spPr bwMode="auto">
          <a:xfrm>
            <a:off x="5157626" y="3640114"/>
            <a:ext cx="2103295" cy="1736330"/>
          </a:xfrm>
          <a:prstGeom prst="rect">
            <a:avLst/>
          </a:prstGeom>
          <a:noFill/>
          <a:ln w="9525">
            <a:noFill/>
            <a:miter lim="800000"/>
            <a:headEnd/>
            <a:tailEnd/>
          </a:ln>
        </p:spPr>
      </p:pic>
      <p:pic>
        <p:nvPicPr>
          <p:cNvPr id="38925" name="Picture 13"/>
          <p:cNvPicPr>
            <a:picLocks noChangeAspect="1" noChangeArrowheads="1"/>
          </p:cNvPicPr>
          <p:nvPr/>
        </p:nvPicPr>
        <p:blipFill>
          <a:blip r:embed="rId4"/>
          <a:srcRect/>
          <a:stretch>
            <a:fillRect/>
          </a:stretch>
        </p:blipFill>
        <p:spPr bwMode="auto">
          <a:xfrm>
            <a:off x="1150938" y="930275"/>
            <a:ext cx="3298825" cy="2468563"/>
          </a:xfrm>
          <a:prstGeom prst="rect">
            <a:avLst/>
          </a:prstGeom>
          <a:noFill/>
          <a:ln w="9525">
            <a:noFill/>
            <a:miter lim="800000"/>
            <a:headEnd/>
            <a:tailEnd/>
          </a:ln>
        </p:spPr>
      </p:pic>
      <p:pic>
        <p:nvPicPr>
          <p:cNvPr id="38926" name="Picture 14"/>
          <p:cNvPicPr>
            <a:picLocks noChangeAspect="1" noChangeArrowheads="1"/>
          </p:cNvPicPr>
          <p:nvPr/>
        </p:nvPicPr>
        <p:blipFill>
          <a:blip r:embed="rId5"/>
          <a:srcRect l="38599" t="12891" r="19035" b="47159"/>
          <a:stretch>
            <a:fillRect/>
          </a:stretch>
        </p:blipFill>
        <p:spPr bwMode="auto">
          <a:xfrm>
            <a:off x="4838700" y="935038"/>
            <a:ext cx="3467100" cy="2478087"/>
          </a:xfrm>
          <a:prstGeom prst="rect">
            <a:avLst/>
          </a:prstGeom>
          <a:noFill/>
          <a:ln w="9525">
            <a:noFill/>
            <a:miter lim="800000"/>
            <a:headEnd/>
            <a:tailEnd/>
          </a:ln>
        </p:spPr>
      </p:pic>
      <p:pic>
        <p:nvPicPr>
          <p:cNvPr id="2" name="Picture 1">
            <a:extLst>
              <a:ext uri="{FF2B5EF4-FFF2-40B4-BE49-F238E27FC236}">
                <a16:creationId xmlns:a16="http://schemas.microsoft.com/office/drawing/2014/main" id="{A977F8CE-E080-C08B-9384-20FC537723B1}"/>
              </a:ext>
            </a:extLst>
          </p:cNvPr>
          <p:cNvPicPr>
            <a:picLocks noChangeAspect="1"/>
          </p:cNvPicPr>
          <p:nvPr/>
        </p:nvPicPr>
        <p:blipFill>
          <a:blip r:embed="rId6"/>
          <a:stretch>
            <a:fillRect/>
          </a:stretch>
        </p:blipFill>
        <p:spPr>
          <a:xfrm>
            <a:off x="7369096" y="3640114"/>
            <a:ext cx="1530429" cy="2044805"/>
          </a:xfrm>
          <a:prstGeom prst="rect">
            <a:avLst/>
          </a:prstGeom>
        </p:spPr>
      </p:pic>
      <p:sp>
        <p:nvSpPr>
          <p:cNvPr id="3" name="Oval 2">
            <a:hlinkClick r:id="rId7" action="ppaction://hlinksldjump"/>
            <a:extLst>
              <a:ext uri="{FF2B5EF4-FFF2-40B4-BE49-F238E27FC236}">
                <a16:creationId xmlns:a16="http://schemas.microsoft.com/office/drawing/2014/main" id="{A659994D-19B7-FB31-644F-73CFBAFAFC8A}"/>
              </a:ext>
            </a:extLst>
          </p:cNvPr>
          <p:cNvSpPr/>
          <p:nvPr/>
        </p:nvSpPr>
        <p:spPr bwMode="auto">
          <a:xfrm>
            <a:off x="7820948" y="5941922"/>
            <a:ext cx="626723" cy="626723"/>
          </a:xfrm>
          <a:prstGeom prst="ellipse">
            <a:avLst/>
          </a:prstGeom>
          <a:solidFill>
            <a:srgbClr val="00B8FF"/>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8924"/>
                                        </p:tgtEl>
                                        <p:attrNameLst>
                                          <p:attrName>style.visibility</p:attrName>
                                        </p:attrNameLst>
                                      </p:cBhvr>
                                      <p:to>
                                        <p:strVal val="visible"/>
                                      </p:to>
                                    </p:set>
                                    <p:anim calcmode="lin" valueType="num">
                                      <p:cBhvr>
                                        <p:cTn id="12" dur="500" fill="hold"/>
                                        <p:tgtEl>
                                          <p:spTgt spid="38924"/>
                                        </p:tgtEl>
                                        <p:attrNameLst>
                                          <p:attrName>ppt_w</p:attrName>
                                        </p:attrNameLst>
                                      </p:cBhvr>
                                      <p:tavLst>
                                        <p:tav tm="0">
                                          <p:val>
                                            <p:fltVal val="0"/>
                                          </p:val>
                                        </p:tav>
                                        <p:tav tm="100000">
                                          <p:val>
                                            <p:strVal val="#ppt_w"/>
                                          </p:val>
                                        </p:tav>
                                      </p:tavLst>
                                    </p:anim>
                                    <p:anim calcmode="lin" valueType="num">
                                      <p:cBhvr>
                                        <p:cTn id="13" dur="500" fill="hold"/>
                                        <p:tgtEl>
                                          <p:spTgt spid="38924"/>
                                        </p:tgtEl>
                                        <p:attrNameLst>
                                          <p:attrName>ppt_h</p:attrName>
                                        </p:attrNameLst>
                                      </p:cBhvr>
                                      <p:tavLst>
                                        <p:tav tm="0">
                                          <p:val>
                                            <p:fltVal val="0"/>
                                          </p:val>
                                        </p:tav>
                                        <p:tav tm="100000">
                                          <p:val>
                                            <p:strVal val="#ppt_h"/>
                                          </p:val>
                                        </p:tav>
                                      </p:tavLst>
                                    </p:anim>
                                    <p:animEffect transition="in" filter="fade">
                                      <p:cBhvr>
                                        <p:cTn id="14" dur="500"/>
                                        <p:tgtEl>
                                          <p:spTgt spid="389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8925"/>
                                        </p:tgtEl>
                                        <p:attrNameLst>
                                          <p:attrName>style.visibility</p:attrName>
                                        </p:attrNameLst>
                                      </p:cBhvr>
                                      <p:to>
                                        <p:strVal val="visible"/>
                                      </p:to>
                                    </p:set>
                                    <p:animEffect transition="in" filter="fade">
                                      <p:cBhvr>
                                        <p:cTn id="19" dur="2000"/>
                                        <p:tgtEl>
                                          <p:spTgt spid="38925"/>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38926"/>
                                        </p:tgtEl>
                                        <p:attrNameLst>
                                          <p:attrName>style.visibility</p:attrName>
                                        </p:attrNameLst>
                                      </p:cBhvr>
                                      <p:to>
                                        <p:strVal val="visible"/>
                                      </p:to>
                                    </p:set>
                                    <p:anim calcmode="lin" valueType="num">
                                      <p:cBhvr>
                                        <p:cTn id="24" dur="500" fill="hold"/>
                                        <p:tgtEl>
                                          <p:spTgt spid="38926"/>
                                        </p:tgtEl>
                                        <p:attrNameLst>
                                          <p:attrName>ppt_w</p:attrName>
                                        </p:attrNameLst>
                                      </p:cBhvr>
                                      <p:tavLst>
                                        <p:tav tm="0">
                                          <p:val>
                                            <p:fltVal val="0"/>
                                          </p:val>
                                        </p:tav>
                                        <p:tav tm="100000">
                                          <p:val>
                                            <p:strVal val="#ppt_w"/>
                                          </p:val>
                                        </p:tav>
                                      </p:tavLst>
                                    </p:anim>
                                    <p:anim calcmode="lin" valueType="num">
                                      <p:cBhvr>
                                        <p:cTn id="25" dur="500" fill="hold"/>
                                        <p:tgtEl>
                                          <p:spTgt spid="38926"/>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5843">
                                            <p:txEl>
                                              <p:pRg st="0" end="0"/>
                                            </p:txEl>
                                          </p:spTgt>
                                        </p:tgtEl>
                                        <p:attrNameLst>
                                          <p:attrName>style.visibility</p:attrName>
                                        </p:attrNameLst>
                                      </p:cBhvr>
                                      <p:to>
                                        <p:strVal val="visible"/>
                                      </p:to>
                                    </p:set>
                                    <p:animEffect transition="in" filter="fade">
                                      <p:cBhvr>
                                        <p:cTn id="30" dur="2000"/>
                                        <p:tgtEl>
                                          <p:spTgt spid="35843">
                                            <p:txEl>
                                              <p:pRg st="0" end="0"/>
                                            </p:txEl>
                                          </p:spTgt>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35843">
                                            <p:txEl>
                                              <p:pRg st="1" end="1"/>
                                            </p:txEl>
                                          </p:spTgt>
                                        </p:tgtEl>
                                        <p:attrNameLst>
                                          <p:attrName>style.visibility</p:attrName>
                                        </p:attrNameLst>
                                      </p:cBhvr>
                                      <p:to>
                                        <p:strVal val="visible"/>
                                      </p:to>
                                    </p:set>
                                    <p:animEffect transition="in" filter="fade">
                                      <p:cBhvr>
                                        <p:cTn id="34" dur="2000"/>
                                        <p:tgtEl>
                                          <p:spTgt spid="35843">
                                            <p:txEl>
                                              <p:pRg st="1" end="1"/>
                                            </p:txEl>
                                          </p:spTgt>
                                        </p:tgtEl>
                                      </p:cBhvr>
                                    </p:animEffect>
                                  </p:childTnLst>
                                </p:cTn>
                              </p:par>
                            </p:childTnLst>
                          </p:cTn>
                        </p:par>
                        <p:par>
                          <p:cTn id="35" fill="hold">
                            <p:stCondLst>
                              <p:cond delay="4000"/>
                            </p:stCondLst>
                            <p:childTnLst>
                              <p:par>
                                <p:cTn id="36" presetID="10" presetClass="entr" presetSubtype="0" fill="hold" grpId="0" nodeType="afterEffect">
                                  <p:stCondLst>
                                    <p:cond delay="0"/>
                                  </p:stCondLst>
                                  <p:childTnLst>
                                    <p:set>
                                      <p:cBhvr>
                                        <p:cTn id="37" dur="1" fill="hold">
                                          <p:stCondLst>
                                            <p:cond delay="0"/>
                                          </p:stCondLst>
                                        </p:cTn>
                                        <p:tgtEl>
                                          <p:spTgt spid="35843">
                                            <p:txEl>
                                              <p:pRg st="2" end="2"/>
                                            </p:txEl>
                                          </p:spTgt>
                                        </p:tgtEl>
                                        <p:attrNameLst>
                                          <p:attrName>style.visibility</p:attrName>
                                        </p:attrNameLst>
                                      </p:cBhvr>
                                      <p:to>
                                        <p:strVal val="visible"/>
                                      </p:to>
                                    </p:set>
                                    <p:animEffect transition="in" filter="fade">
                                      <p:cBhvr>
                                        <p:cTn id="38" dur="2000"/>
                                        <p:tgtEl>
                                          <p:spTgt spid="35843">
                                            <p:txEl>
                                              <p:pRg st="2" end="2"/>
                                            </p:txEl>
                                          </p:spTgt>
                                        </p:tgtEl>
                                      </p:cBhvr>
                                    </p:animEffect>
                                  </p:childTnLst>
                                </p:cTn>
                              </p:par>
                            </p:childTnLst>
                          </p:cTn>
                        </p:par>
                        <p:par>
                          <p:cTn id="39" fill="hold">
                            <p:stCondLst>
                              <p:cond delay="6000"/>
                            </p:stCondLst>
                            <p:childTnLst>
                              <p:par>
                                <p:cTn id="40" presetID="10" presetClass="entr" presetSubtype="0" fill="hold" grpId="0" nodeType="afterEffect">
                                  <p:stCondLst>
                                    <p:cond delay="0"/>
                                  </p:stCondLst>
                                  <p:childTnLst>
                                    <p:set>
                                      <p:cBhvr>
                                        <p:cTn id="41" dur="1" fill="hold">
                                          <p:stCondLst>
                                            <p:cond delay="0"/>
                                          </p:stCondLst>
                                        </p:cTn>
                                        <p:tgtEl>
                                          <p:spTgt spid="35843">
                                            <p:txEl>
                                              <p:pRg st="3" end="3"/>
                                            </p:txEl>
                                          </p:spTgt>
                                        </p:tgtEl>
                                        <p:attrNameLst>
                                          <p:attrName>style.visibility</p:attrName>
                                        </p:attrNameLst>
                                      </p:cBhvr>
                                      <p:to>
                                        <p:strVal val="visible"/>
                                      </p:to>
                                    </p:set>
                                    <p:animEffect transition="in" filter="fade">
                                      <p:cBhvr>
                                        <p:cTn id="42" dur="2000"/>
                                        <p:tgtEl>
                                          <p:spTgt spid="35843">
                                            <p:txEl>
                                              <p:pRg st="3" end="3"/>
                                            </p:txEl>
                                          </p:spTgt>
                                        </p:tgtEl>
                                      </p:cBhvr>
                                    </p:animEffect>
                                  </p:childTnLst>
                                </p:cTn>
                              </p:par>
                            </p:childTnLst>
                          </p:cTn>
                        </p:par>
                        <p:par>
                          <p:cTn id="43" fill="hold">
                            <p:stCondLst>
                              <p:cond delay="8000"/>
                            </p:stCondLst>
                            <p:childTnLst>
                              <p:par>
                                <p:cTn id="44" presetID="10" presetClass="entr" presetSubtype="0" fill="hold" grpId="0" nodeType="afterEffect">
                                  <p:stCondLst>
                                    <p:cond delay="0"/>
                                  </p:stCondLst>
                                  <p:childTnLst>
                                    <p:set>
                                      <p:cBhvr>
                                        <p:cTn id="45" dur="1" fill="hold">
                                          <p:stCondLst>
                                            <p:cond delay="0"/>
                                          </p:stCondLst>
                                        </p:cTn>
                                        <p:tgtEl>
                                          <p:spTgt spid="35843">
                                            <p:txEl>
                                              <p:pRg st="4" end="4"/>
                                            </p:txEl>
                                          </p:spTgt>
                                        </p:tgtEl>
                                        <p:attrNameLst>
                                          <p:attrName>style.visibility</p:attrName>
                                        </p:attrNameLst>
                                      </p:cBhvr>
                                      <p:to>
                                        <p:strVal val="visible"/>
                                      </p:to>
                                    </p:set>
                                    <p:animEffect transition="in" filter="fade">
                                      <p:cBhvr>
                                        <p:cTn id="46" dur="2000"/>
                                        <p:tgtEl>
                                          <p:spTgt spid="35843">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2000"/>
                                        <p:tgtEl>
                                          <p:spTgt spid="10"/>
                                        </p:tgtEl>
                                      </p:cBhvr>
                                    </p:animEffect>
                                    <p:set>
                                      <p:cBhvr>
                                        <p:cTn id="55" dur="1" fill="hold">
                                          <p:stCondLst>
                                            <p:cond delay="1999"/>
                                          </p:stCondLst>
                                        </p:cTn>
                                        <p:tgtEl>
                                          <p:spTgt spid="10"/>
                                        </p:tgtEl>
                                        <p:attrNameLst>
                                          <p:attrName>style.visibility</p:attrName>
                                        </p:attrNameLst>
                                      </p:cBhvr>
                                      <p:to>
                                        <p:strVal val="hidden"/>
                                      </p:to>
                                    </p:set>
                                  </p:childTnLst>
                                </p:cTn>
                              </p:par>
                            </p:childTnLst>
                          </p:cTn>
                        </p:par>
                        <p:par>
                          <p:cTn id="56" fill="hold">
                            <p:stCondLst>
                              <p:cond delay="2000"/>
                            </p:stCondLst>
                            <p:childTnLst>
                              <p:par>
                                <p:cTn id="57" presetID="1" presetClass="entr" presetSubtype="0" fill="hold" grpId="0" nodeType="afterEffect">
                                  <p:stCondLst>
                                    <p:cond delay="0"/>
                                  </p:stCondLst>
                                  <p:childTnLst>
                                    <p:set>
                                      <p:cBhvr>
                                        <p:cTn id="58" dur="1" fill="hold">
                                          <p:stCondLst>
                                            <p:cond delay="499"/>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2000"/>
                                        <p:tgtEl>
                                          <p:spTgt spid="11"/>
                                        </p:tgtEl>
                                      </p:cBhvr>
                                    </p:animEffect>
                                    <p:set>
                                      <p:cBhvr>
                                        <p:cTn id="63" dur="1" fill="hold">
                                          <p:stCondLst>
                                            <p:cond delay="1999"/>
                                          </p:stCondLst>
                                        </p:cTn>
                                        <p:tgtEl>
                                          <p:spTgt spid="11"/>
                                        </p:tgtEl>
                                        <p:attrNameLst>
                                          <p:attrName>style.visibility</p:attrName>
                                        </p:attrNameLst>
                                      </p:cBhvr>
                                      <p:to>
                                        <p:strVal val="hidden"/>
                                      </p:to>
                                    </p:set>
                                  </p:childTnLst>
                                </p:cTn>
                              </p:par>
                            </p:childTnLst>
                          </p:cTn>
                        </p:par>
                        <p:par>
                          <p:cTn id="64" fill="hold">
                            <p:stCondLst>
                              <p:cond delay="2000"/>
                            </p:stCondLst>
                            <p:childTnLst>
                              <p:par>
                                <p:cTn id="65" presetID="10" presetClass="entr" presetSubtype="0" fill="hold" grpId="0" nodeType="after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2000"/>
                                        <p:tgtEl>
                                          <p:spTgt spid="12"/>
                                        </p:tgtEl>
                                      </p:cBhvr>
                                    </p:animEffect>
                                  </p:childTnLst>
                                </p:cTn>
                              </p:par>
                            </p:childTnLst>
                          </p:cTn>
                        </p:par>
                        <p:par>
                          <p:cTn id="68" fill="hold">
                            <p:stCondLst>
                              <p:cond delay="4000"/>
                            </p:stCondLst>
                            <p:childTnLst>
                              <p:par>
                                <p:cTn id="69" presetID="10" presetClass="entr" presetSubtype="0" fill="hold" grpId="0"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P spid="10" grpId="0" animBg="1" autoUpdateAnimBg="0"/>
      <p:bldP spid="10" grpId="1" animBg="1"/>
      <p:bldP spid="11" grpId="0" animBg="1" autoUpdateAnimBg="0"/>
      <p:bldP spid="11" grpId="1" animBg="1"/>
      <p:bldP spid="12" grpId="0" animBg="1" autoUpdateAnimBg="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BA41B3-4160-3D42-B7C1-A4A5043ECA53}"/>
              </a:ext>
            </a:extLst>
          </p:cNvPr>
          <p:cNvSpPr>
            <a:spLocks noGrp="1"/>
          </p:cNvSpPr>
          <p:nvPr>
            <p:ph type="title"/>
          </p:nvPr>
        </p:nvSpPr>
        <p:spPr>
          <a:xfrm>
            <a:off x="761835" y="274638"/>
            <a:ext cx="8229600" cy="1200329"/>
          </a:xfrm>
        </p:spPr>
        <p:txBody>
          <a:bodyPr/>
          <a:lstStyle/>
          <a:p>
            <a:pPr algn="ctr"/>
            <a:r>
              <a:rPr lang="nb-NO" dirty="0"/>
              <a:t>Høyde som funksjon av lufttrykk</a:t>
            </a:r>
            <a:br>
              <a:rPr lang="nb-NO" dirty="0"/>
            </a:br>
            <a:r>
              <a:rPr lang="nb-NO" dirty="0"/>
              <a:t>i nedre del av atmosfæren</a:t>
            </a:r>
          </a:p>
        </p:txBody>
      </p:sp>
      <p:pic>
        <p:nvPicPr>
          <p:cNvPr id="4" name="Picture 2" descr="http://www.sparkfun.com/tutorial/Barometric/Pressure-Altitude.PNG"/>
          <p:cNvPicPr>
            <a:picLocks noChangeAspect="1" noChangeArrowheads="1"/>
          </p:cNvPicPr>
          <p:nvPr/>
        </p:nvPicPr>
        <p:blipFill>
          <a:blip r:embed="rId3"/>
          <a:srcRect/>
          <a:stretch>
            <a:fillRect/>
          </a:stretch>
        </p:blipFill>
        <p:spPr bwMode="auto">
          <a:xfrm>
            <a:off x="845309" y="1351661"/>
            <a:ext cx="7856537" cy="5329237"/>
          </a:xfrm>
          <a:prstGeom prst="rect">
            <a:avLst/>
          </a:prstGeom>
          <a:noFill/>
          <a:ln w="9525">
            <a:noFill/>
            <a:miter lim="800000"/>
            <a:headEnd/>
            <a:tailEnd/>
          </a:ln>
        </p:spPr>
      </p:pic>
    </p:spTree>
    <p:extLst>
      <p:ext uri="{BB962C8B-B14F-4D97-AF65-F5344CB8AC3E}">
        <p14:creationId xmlns:p14="http://schemas.microsoft.com/office/powerpoint/2010/main" val="105663387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tel 1"/>
          <p:cNvSpPr>
            <a:spLocks noGrp="1"/>
          </p:cNvSpPr>
          <p:nvPr>
            <p:ph type="title"/>
          </p:nvPr>
        </p:nvSpPr>
        <p:spPr>
          <a:xfrm>
            <a:off x="1079500" y="266700"/>
            <a:ext cx="7767638" cy="719138"/>
          </a:xfrm>
        </p:spPr>
        <p:txBody>
          <a:bodyPr/>
          <a:lstStyle/>
          <a:p>
            <a:pPr algn="ctr"/>
            <a:r>
              <a:rPr lang="en-GB" sz="3200"/>
              <a:t>Trykk som funksjon av høyde over havet</a:t>
            </a:r>
          </a:p>
        </p:txBody>
      </p:sp>
      <p:pic>
        <p:nvPicPr>
          <p:cNvPr id="41987" name="Picture 2"/>
          <p:cNvPicPr>
            <a:picLocks noChangeAspect="1" noChangeArrowheads="1"/>
          </p:cNvPicPr>
          <p:nvPr/>
        </p:nvPicPr>
        <p:blipFill>
          <a:blip r:embed="rId2"/>
          <a:srcRect/>
          <a:stretch>
            <a:fillRect/>
          </a:stretch>
        </p:blipFill>
        <p:spPr bwMode="auto">
          <a:xfrm>
            <a:off x="982663" y="3055938"/>
            <a:ext cx="7908925" cy="3376612"/>
          </a:xfrm>
          <a:prstGeom prst="rect">
            <a:avLst/>
          </a:prstGeom>
          <a:noFill/>
          <a:ln w="9525">
            <a:noFill/>
            <a:miter lim="800000"/>
            <a:headEnd/>
            <a:tailEnd/>
          </a:ln>
        </p:spPr>
      </p:pic>
      <p:pic>
        <p:nvPicPr>
          <p:cNvPr id="41988" name="Picture 3"/>
          <p:cNvPicPr>
            <a:picLocks noChangeAspect="1" noChangeArrowheads="1"/>
          </p:cNvPicPr>
          <p:nvPr/>
        </p:nvPicPr>
        <p:blipFill>
          <a:blip r:embed="rId3"/>
          <a:srcRect/>
          <a:stretch>
            <a:fillRect/>
          </a:stretch>
        </p:blipFill>
        <p:spPr bwMode="auto">
          <a:xfrm>
            <a:off x="767726" y="1263721"/>
            <a:ext cx="3489362" cy="1469205"/>
          </a:xfrm>
          <a:prstGeom prst="rect">
            <a:avLst/>
          </a:prstGeom>
          <a:noFill/>
          <a:ln w="9525">
            <a:noFill/>
            <a:miter lim="800000"/>
            <a:headEnd/>
            <a:tailEnd/>
          </a:ln>
        </p:spPr>
      </p:pic>
      <p:pic>
        <p:nvPicPr>
          <p:cNvPr id="41989" name="Picture 4"/>
          <p:cNvPicPr>
            <a:picLocks noChangeAspect="1" noChangeArrowheads="1"/>
          </p:cNvPicPr>
          <p:nvPr/>
        </p:nvPicPr>
        <p:blipFill>
          <a:blip r:embed="rId4"/>
          <a:srcRect/>
          <a:stretch>
            <a:fillRect/>
          </a:stretch>
        </p:blipFill>
        <p:spPr bwMode="auto">
          <a:xfrm>
            <a:off x="4265613" y="1012825"/>
            <a:ext cx="4248150" cy="1981200"/>
          </a:xfrm>
          <a:prstGeom prst="rect">
            <a:avLst/>
          </a:prstGeom>
          <a:noFill/>
          <a:ln w="9525">
            <a:noFill/>
            <a:miter lim="800000"/>
            <a:headEnd/>
            <a:tailEnd/>
          </a:ln>
        </p:spPr>
      </p:pic>
      <p:sp>
        <p:nvSpPr>
          <p:cNvPr id="6" name="TekstSylinder 5"/>
          <p:cNvSpPr txBox="1"/>
          <p:nvPr/>
        </p:nvSpPr>
        <p:spPr>
          <a:xfrm>
            <a:off x="723900" y="6445250"/>
            <a:ext cx="8515023" cy="276999"/>
          </a:xfrm>
          <a:prstGeom prst="rect">
            <a:avLst/>
          </a:prstGeom>
          <a:noFill/>
        </p:spPr>
        <p:txBody>
          <a:bodyPr wrap="none" rtlCol="0">
            <a:spAutoFit/>
          </a:bodyPr>
          <a:lstStyle/>
          <a:p>
            <a:r>
              <a:rPr lang="nb-NO" sz="1200">
                <a:solidFill>
                  <a:schemeClr val="tx1"/>
                </a:solidFill>
              </a:rPr>
              <a:t>https://www.narom.no/undervisningsressurser/the-cansat-book/the-primary-mission/using-the-sensors/altitude-calculations/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fade">
                                      <p:cBhvr>
                                        <p:cTn id="7" dur="500"/>
                                        <p:tgtEl>
                                          <p:spTgt spid="4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C6182-ECBE-ADED-A9E5-C537F7FCF2D3}"/>
              </a:ext>
            </a:extLst>
          </p:cNvPr>
          <p:cNvSpPr>
            <a:spLocks noGrp="1"/>
          </p:cNvSpPr>
          <p:nvPr>
            <p:ph type="title"/>
          </p:nvPr>
        </p:nvSpPr>
        <p:spPr>
          <a:xfrm>
            <a:off x="1079500" y="345440"/>
            <a:ext cx="7767638" cy="650241"/>
          </a:xfrm>
        </p:spPr>
        <p:txBody>
          <a:bodyPr/>
          <a:lstStyle/>
          <a:p>
            <a:pPr algn="ctr"/>
            <a:r>
              <a:rPr lang="nb-NO" dirty="0"/>
              <a:t>Noe forstyrrer bildet</a:t>
            </a:r>
          </a:p>
        </p:txBody>
      </p:sp>
      <p:pic>
        <p:nvPicPr>
          <p:cNvPr id="1026" name="Picture 2" descr="Værkart og fronter – Yr">
            <a:extLst>
              <a:ext uri="{FF2B5EF4-FFF2-40B4-BE49-F238E27FC236}">
                <a16:creationId xmlns:a16="http://schemas.microsoft.com/office/drawing/2014/main" id="{012CDA46-1ECA-AB36-1425-F912CE774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659" y="1240224"/>
            <a:ext cx="5481320" cy="5481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762396"/>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tel 1"/>
          <p:cNvSpPr>
            <a:spLocks noGrp="1"/>
          </p:cNvSpPr>
          <p:nvPr>
            <p:ph type="title"/>
          </p:nvPr>
        </p:nvSpPr>
        <p:spPr>
          <a:xfrm>
            <a:off x="1079500" y="539750"/>
            <a:ext cx="7767638" cy="766763"/>
          </a:xfrm>
        </p:spPr>
        <p:txBody>
          <a:bodyPr/>
          <a:lstStyle/>
          <a:p>
            <a:pPr algn="ctr"/>
            <a:r>
              <a:rPr lang="nb-NO" dirty="0"/>
              <a:t>Det er viktig å </a:t>
            </a:r>
            <a:r>
              <a:rPr lang="nb-NO" dirty="0" err="1"/>
              <a:t>nullpunktjustere</a:t>
            </a:r>
            <a:endParaRPr lang="nb-NO" dirty="0"/>
          </a:p>
        </p:txBody>
      </p:sp>
      <p:pic>
        <p:nvPicPr>
          <p:cNvPr id="108546" name="Picture 2" descr="http://www.sparkfun.com/tutorial/Barometric/Pressure-Altitude.PNG"/>
          <p:cNvPicPr>
            <a:picLocks noChangeAspect="1" noChangeArrowheads="1"/>
          </p:cNvPicPr>
          <p:nvPr/>
        </p:nvPicPr>
        <p:blipFill>
          <a:blip r:embed="rId2"/>
          <a:srcRect/>
          <a:stretch>
            <a:fillRect/>
          </a:stretch>
        </p:blipFill>
        <p:spPr bwMode="auto">
          <a:xfrm>
            <a:off x="931863" y="1325563"/>
            <a:ext cx="7856537" cy="5329237"/>
          </a:xfrm>
          <a:prstGeom prst="rect">
            <a:avLst/>
          </a:prstGeom>
          <a:noFill/>
          <a:ln w="9525">
            <a:noFill/>
            <a:miter lim="800000"/>
            <a:headEnd/>
            <a:tailEnd/>
          </a:ln>
        </p:spPr>
      </p:pic>
      <p:grpSp>
        <p:nvGrpSpPr>
          <p:cNvPr id="2" name="Gruppe 22"/>
          <p:cNvGrpSpPr>
            <a:grpSpLocks/>
          </p:cNvGrpSpPr>
          <p:nvPr/>
        </p:nvGrpSpPr>
        <p:grpSpPr bwMode="auto">
          <a:xfrm>
            <a:off x="7332663" y="4784725"/>
            <a:ext cx="1306512" cy="514350"/>
            <a:chOff x="6528072" y="4784104"/>
            <a:chExt cx="1306768" cy="515166"/>
          </a:xfrm>
        </p:grpSpPr>
        <p:cxnSp>
          <p:nvCxnSpPr>
            <p:cNvPr id="43018" name="Rett linje 9"/>
            <p:cNvCxnSpPr>
              <a:cxnSpLocks noChangeShapeType="1"/>
            </p:cNvCxnSpPr>
            <p:nvPr/>
          </p:nvCxnSpPr>
          <p:spPr bwMode="auto">
            <a:xfrm flipV="1">
              <a:off x="6816436" y="4897225"/>
              <a:ext cx="602459" cy="7286"/>
            </a:xfrm>
            <a:prstGeom prst="line">
              <a:avLst/>
            </a:prstGeom>
            <a:noFill/>
            <a:ln w="28575" algn="ctr">
              <a:solidFill>
                <a:srgbClr val="FA062F"/>
              </a:solidFill>
              <a:round/>
              <a:headEnd/>
              <a:tailEnd/>
            </a:ln>
          </p:spPr>
        </p:cxnSp>
        <p:cxnSp>
          <p:nvCxnSpPr>
            <p:cNvPr id="43019" name="Rett linje 12"/>
            <p:cNvCxnSpPr>
              <a:cxnSpLocks noChangeShapeType="1"/>
            </p:cNvCxnSpPr>
            <p:nvPr/>
          </p:nvCxnSpPr>
          <p:spPr bwMode="auto">
            <a:xfrm>
              <a:off x="6801439" y="4784104"/>
              <a:ext cx="3122" cy="244057"/>
            </a:xfrm>
            <a:prstGeom prst="line">
              <a:avLst/>
            </a:prstGeom>
            <a:noFill/>
            <a:ln w="28575" algn="ctr">
              <a:solidFill>
                <a:srgbClr val="FA062F"/>
              </a:solidFill>
              <a:round/>
              <a:headEnd/>
              <a:tailEnd/>
            </a:ln>
          </p:spPr>
        </p:cxnSp>
        <p:cxnSp>
          <p:nvCxnSpPr>
            <p:cNvPr id="43020" name="Rett linje 18"/>
            <p:cNvCxnSpPr>
              <a:cxnSpLocks noChangeShapeType="1"/>
            </p:cNvCxnSpPr>
            <p:nvPr/>
          </p:nvCxnSpPr>
          <p:spPr bwMode="auto">
            <a:xfrm>
              <a:off x="7414181" y="4784104"/>
              <a:ext cx="3122" cy="244057"/>
            </a:xfrm>
            <a:prstGeom prst="line">
              <a:avLst/>
            </a:prstGeom>
            <a:noFill/>
            <a:ln w="28575" algn="ctr">
              <a:solidFill>
                <a:srgbClr val="FA062F"/>
              </a:solidFill>
              <a:round/>
              <a:headEnd/>
              <a:tailEnd/>
            </a:ln>
          </p:spPr>
        </p:cxnSp>
        <p:sp>
          <p:nvSpPr>
            <p:cNvPr id="43021" name="TekstSylinder 21"/>
            <p:cNvSpPr txBox="1">
              <a:spLocks noChangeArrowheads="1"/>
            </p:cNvSpPr>
            <p:nvPr/>
          </p:nvSpPr>
          <p:spPr bwMode="auto">
            <a:xfrm>
              <a:off x="6528072" y="4991493"/>
              <a:ext cx="1306768" cy="307777"/>
            </a:xfrm>
            <a:prstGeom prst="rect">
              <a:avLst/>
            </a:prstGeom>
            <a:noFill/>
            <a:ln w="9525">
              <a:noFill/>
              <a:miter lim="800000"/>
              <a:headEnd/>
              <a:tailEnd/>
            </a:ln>
          </p:spPr>
          <p:txBody>
            <a:bodyPr wrap="none">
              <a:spAutoFit/>
            </a:bodyPr>
            <a:lstStyle/>
            <a:p>
              <a:r>
                <a:rPr lang="nb-NO" sz="1400">
                  <a:solidFill>
                    <a:schemeClr val="tx1"/>
                  </a:solidFill>
                </a:rPr>
                <a:t>980 – 1050 hPa</a:t>
              </a:r>
            </a:p>
          </p:txBody>
        </p:sp>
      </p:grpSp>
      <p:sp>
        <p:nvSpPr>
          <p:cNvPr id="24" name="Frihåndsform 23"/>
          <p:cNvSpPr>
            <a:spLocks/>
          </p:cNvSpPr>
          <p:nvPr/>
        </p:nvSpPr>
        <p:spPr bwMode="auto">
          <a:xfrm>
            <a:off x="2395538" y="1498600"/>
            <a:ext cx="6156325" cy="3513138"/>
          </a:xfrm>
          <a:custGeom>
            <a:avLst/>
            <a:gdLst>
              <a:gd name="T0" fmla="*/ 6171168 w 6155266"/>
              <a:gd name="T1" fmla="*/ 3505747 h 3513667"/>
              <a:gd name="T2" fmla="*/ 5780704 w 6155266"/>
              <a:gd name="T3" fmla="*/ 3370581 h 3513667"/>
              <a:gd name="T4" fmla="*/ 5330807 w 6155266"/>
              <a:gd name="T5" fmla="*/ 3193190 h 3513667"/>
              <a:gd name="T6" fmla="*/ 4982775 w 6155266"/>
              <a:gd name="T7" fmla="*/ 3041131 h 3513667"/>
              <a:gd name="T8" fmla="*/ 4592300 w 6155266"/>
              <a:gd name="T9" fmla="*/ 2880623 h 3513667"/>
              <a:gd name="T10" fmla="*/ 4218800 w 6155266"/>
              <a:gd name="T11" fmla="*/ 2737021 h 3513667"/>
              <a:gd name="T12" fmla="*/ 3802877 w 6155266"/>
              <a:gd name="T13" fmla="*/ 2542728 h 3513667"/>
              <a:gd name="T14" fmla="*/ 3369961 w 6155266"/>
              <a:gd name="T15" fmla="*/ 2331538 h 3513667"/>
              <a:gd name="T16" fmla="*/ 3004950 w 6155266"/>
              <a:gd name="T17" fmla="*/ 2145690 h 3513667"/>
              <a:gd name="T18" fmla="*/ 2614483 w 6155266"/>
              <a:gd name="T19" fmla="*/ 1934503 h 3513667"/>
              <a:gd name="T20" fmla="*/ 2190048 w 6155266"/>
              <a:gd name="T21" fmla="*/ 1672625 h 3513667"/>
              <a:gd name="T22" fmla="*/ 1799580 w 6155266"/>
              <a:gd name="T23" fmla="*/ 1436094 h 3513667"/>
              <a:gd name="T24" fmla="*/ 1493989 w 6155266"/>
              <a:gd name="T25" fmla="*/ 1233355 h 3513667"/>
              <a:gd name="T26" fmla="*/ 1120496 w 6155266"/>
              <a:gd name="T27" fmla="*/ 979922 h 3513667"/>
              <a:gd name="T28" fmla="*/ 840373 w 6155266"/>
              <a:gd name="T29" fmla="*/ 760290 h 3513667"/>
              <a:gd name="T30" fmla="*/ 526298 w 6155266"/>
              <a:gd name="T31" fmla="*/ 498408 h 3513667"/>
              <a:gd name="T32" fmla="*/ 314076 w 6155266"/>
              <a:gd name="T33" fmla="*/ 304110 h 3513667"/>
              <a:gd name="T34" fmla="*/ 178265 w 6155266"/>
              <a:gd name="T35" fmla="*/ 177395 h 3513667"/>
              <a:gd name="T36" fmla="*/ 0 w 6155266"/>
              <a:gd name="T37" fmla="*/ 0 h 35136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55266"/>
              <a:gd name="T58" fmla="*/ 0 h 3513667"/>
              <a:gd name="T59" fmla="*/ 6155266 w 6155266"/>
              <a:gd name="T60" fmla="*/ 3513667 h 351366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55266" h="3513667">
                <a:moveTo>
                  <a:pt x="6155266" y="3513667"/>
                </a:moveTo>
                <a:lnTo>
                  <a:pt x="5765800" y="3378200"/>
                </a:lnTo>
                <a:lnTo>
                  <a:pt x="5317066" y="3200400"/>
                </a:lnTo>
                <a:lnTo>
                  <a:pt x="4969933" y="3048000"/>
                </a:lnTo>
                <a:lnTo>
                  <a:pt x="4580466" y="2887133"/>
                </a:lnTo>
                <a:lnTo>
                  <a:pt x="4207933" y="2743200"/>
                </a:lnTo>
                <a:lnTo>
                  <a:pt x="3793066" y="2548467"/>
                </a:lnTo>
                <a:lnTo>
                  <a:pt x="3361266" y="2336800"/>
                </a:lnTo>
                <a:lnTo>
                  <a:pt x="2997200" y="2150533"/>
                </a:lnTo>
                <a:lnTo>
                  <a:pt x="2607733" y="1938867"/>
                </a:lnTo>
                <a:lnTo>
                  <a:pt x="2184400" y="1676400"/>
                </a:lnTo>
                <a:lnTo>
                  <a:pt x="1794933" y="1439333"/>
                </a:lnTo>
                <a:lnTo>
                  <a:pt x="1490133" y="1236133"/>
                </a:lnTo>
                <a:lnTo>
                  <a:pt x="1117600" y="982133"/>
                </a:lnTo>
                <a:lnTo>
                  <a:pt x="838200" y="762000"/>
                </a:lnTo>
                <a:lnTo>
                  <a:pt x="524933" y="499533"/>
                </a:lnTo>
                <a:lnTo>
                  <a:pt x="313266" y="304800"/>
                </a:lnTo>
                <a:lnTo>
                  <a:pt x="177800" y="177800"/>
                </a:lnTo>
                <a:lnTo>
                  <a:pt x="0" y="0"/>
                </a:lnTo>
              </a:path>
            </a:pathLst>
          </a:custGeom>
          <a:noFill/>
          <a:ln w="9525" algn="ctr">
            <a:solidFill>
              <a:srgbClr val="FA062F"/>
            </a:solidFill>
            <a:round/>
            <a:headEnd/>
            <a:tailEnd/>
          </a:ln>
        </p:spPr>
        <p:txBody>
          <a:bodyPr/>
          <a:lstStyle/>
          <a:p>
            <a:endParaRPr lang="nb-NO"/>
          </a:p>
        </p:txBody>
      </p:sp>
      <p:sp>
        <p:nvSpPr>
          <p:cNvPr id="25" name="Frihåndsform 24"/>
          <p:cNvSpPr>
            <a:spLocks/>
          </p:cNvSpPr>
          <p:nvPr/>
        </p:nvSpPr>
        <p:spPr bwMode="auto">
          <a:xfrm>
            <a:off x="2395538" y="1752600"/>
            <a:ext cx="6156325" cy="3513138"/>
          </a:xfrm>
          <a:custGeom>
            <a:avLst/>
            <a:gdLst>
              <a:gd name="T0" fmla="*/ 6171168 w 6155266"/>
              <a:gd name="T1" fmla="*/ 3505747 h 3513667"/>
              <a:gd name="T2" fmla="*/ 5780704 w 6155266"/>
              <a:gd name="T3" fmla="*/ 3370581 h 3513667"/>
              <a:gd name="T4" fmla="*/ 5330807 w 6155266"/>
              <a:gd name="T5" fmla="*/ 3193190 h 3513667"/>
              <a:gd name="T6" fmla="*/ 4982775 w 6155266"/>
              <a:gd name="T7" fmla="*/ 3041131 h 3513667"/>
              <a:gd name="T8" fmla="*/ 4592300 w 6155266"/>
              <a:gd name="T9" fmla="*/ 2880623 h 3513667"/>
              <a:gd name="T10" fmla="*/ 4218800 w 6155266"/>
              <a:gd name="T11" fmla="*/ 2737021 h 3513667"/>
              <a:gd name="T12" fmla="*/ 3802877 w 6155266"/>
              <a:gd name="T13" fmla="*/ 2542728 h 3513667"/>
              <a:gd name="T14" fmla="*/ 3369961 w 6155266"/>
              <a:gd name="T15" fmla="*/ 2331538 h 3513667"/>
              <a:gd name="T16" fmla="*/ 3004950 w 6155266"/>
              <a:gd name="T17" fmla="*/ 2145690 h 3513667"/>
              <a:gd name="T18" fmla="*/ 2614483 w 6155266"/>
              <a:gd name="T19" fmla="*/ 1934503 h 3513667"/>
              <a:gd name="T20" fmla="*/ 2190048 w 6155266"/>
              <a:gd name="T21" fmla="*/ 1672625 h 3513667"/>
              <a:gd name="T22" fmla="*/ 1799580 w 6155266"/>
              <a:gd name="T23" fmla="*/ 1436094 h 3513667"/>
              <a:gd name="T24" fmla="*/ 1493989 w 6155266"/>
              <a:gd name="T25" fmla="*/ 1233355 h 3513667"/>
              <a:gd name="T26" fmla="*/ 1120496 w 6155266"/>
              <a:gd name="T27" fmla="*/ 979922 h 3513667"/>
              <a:gd name="T28" fmla="*/ 840373 w 6155266"/>
              <a:gd name="T29" fmla="*/ 760290 h 3513667"/>
              <a:gd name="T30" fmla="*/ 526298 w 6155266"/>
              <a:gd name="T31" fmla="*/ 498408 h 3513667"/>
              <a:gd name="T32" fmla="*/ 314076 w 6155266"/>
              <a:gd name="T33" fmla="*/ 304110 h 3513667"/>
              <a:gd name="T34" fmla="*/ 178265 w 6155266"/>
              <a:gd name="T35" fmla="*/ 177395 h 3513667"/>
              <a:gd name="T36" fmla="*/ 0 w 6155266"/>
              <a:gd name="T37" fmla="*/ 0 h 35136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55266"/>
              <a:gd name="T58" fmla="*/ 0 h 3513667"/>
              <a:gd name="T59" fmla="*/ 6155266 w 6155266"/>
              <a:gd name="T60" fmla="*/ 3513667 h 351366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55266" h="3513667">
                <a:moveTo>
                  <a:pt x="6155266" y="3513667"/>
                </a:moveTo>
                <a:lnTo>
                  <a:pt x="5765800" y="3378200"/>
                </a:lnTo>
                <a:lnTo>
                  <a:pt x="5317066" y="3200400"/>
                </a:lnTo>
                <a:lnTo>
                  <a:pt x="4969933" y="3048000"/>
                </a:lnTo>
                <a:lnTo>
                  <a:pt x="4580466" y="2887133"/>
                </a:lnTo>
                <a:lnTo>
                  <a:pt x="4207933" y="2743200"/>
                </a:lnTo>
                <a:lnTo>
                  <a:pt x="3793066" y="2548467"/>
                </a:lnTo>
                <a:lnTo>
                  <a:pt x="3361266" y="2336800"/>
                </a:lnTo>
                <a:lnTo>
                  <a:pt x="2997200" y="2150533"/>
                </a:lnTo>
                <a:lnTo>
                  <a:pt x="2607733" y="1938867"/>
                </a:lnTo>
                <a:lnTo>
                  <a:pt x="2184400" y="1676400"/>
                </a:lnTo>
                <a:lnTo>
                  <a:pt x="1794933" y="1439333"/>
                </a:lnTo>
                <a:lnTo>
                  <a:pt x="1490133" y="1236133"/>
                </a:lnTo>
                <a:lnTo>
                  <a:pt x="1117600" y="982133"/>
                </a:lnTo>
                <a:lnTo>
                  <a:pt x="838200" y="762000"/>
                </a:lnTo>
                <a:lnTo>
                  <a:pt x="524933" y="499533"/>
                </a:lnTo>
                <a:lnTo>
                  <a:pt x="313266" y="304800"/>
                </a:lnTo>
                <a:lnTo>
                  <a:pt x="177800" y="177800"/>
                </a:lnTo>
                <a:lnTo>
                  <a:pt x="0" y="0"/>
                </a:lnTo>
              </a:path>
            </a:pathLst>
          </a:custGeom>
          <a:noFill/>
          <a:ln w="9525" algn="ctr">
            <a:solidFill>
              <a:srgbClr val="FA062F"/>
            </a:solidFill>
            <a:round/>
            <a:headEnd/>
            <a:tailEnd/>
          </a:ln>
        </p:spPr>
        <p:txBody>
          <a:bodyPr/>
          <a:lstStyle/>
          <a:p>
            <a:endParaRPr lang="nb-NO"/>
          </a:p>
        </p:txBody>
      </p:sp>
      <p:sp>
        <p:nvSpPr>
          <p:cNvPr id="26" name="TekstSylinder 25"/>
          <p:cNvSpPr txBox="1">
            <a:spLocks noChangeArrowheads="1"/>
          </p:cNvSpPr>
          <p:nvPr/>
        </p:nvSpPr>
        <p:spPr bwMode="auto">
          <a:xfrm>
            <a:off x="6611938" y="4843463"/>
            <a:ext cx="742950" cy="307975"/>
          </a:xfrm>
          <a:prstGeom prst="rect">
            <a:avLst/>
          </a:prstGeom>
          <a:noFill/>
          <a:ln w="9525">
            <a:noFill/>
            <a:miter lim="800000"/>
            <a:headEnd/>
            <a:tailEnd/>
          </a:ln>
        </p:spPr>
        <p:txBody>
          <a:bodyPr wrap="none">
            <a:spAutoFit/>
          </a:bodyPr>
          <a:lstStyle/>
          <a:p>
            <a:r>
              <a:rPr lang="nb-NO" sz="1400">
                <a:solidFill>
                  <a:schemeClr val="tx1"/>
                </a:solidFill>
              </a:rPr>
              <a:t>7-800m</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546"/>
                                        </p:tgtEl>
                                        <p:attrNameLst>
                                          <p:attrName>style.visibility</p:attrName>
                                        </p:attrNameLst>
                                      </p:cBhvr>
                                      <p:to>
                                        <p:strVal val="visible"/>
                                      </p:to>
                                    </p:set>
                                    <p:animEffect transition="in" filter="fade">
                                      <p:cBhvr>
                                        <p:cTn id="7" dur="2000"/>
                                        <p:tgtEl>
                                          <p:spTgt spid="1085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0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20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D0C4-F55F-E7C2-2CF2-3862B2BAE1DC}"/>
              </a:ext>
            </a:extLst>
          </p:cNvPr>
          <p:cNvSpPr>
            <a:spLocks noGrp="1"/>
          </p:cNvSpPr>
          <p:nvPr>
            <p:ph type="title"/>
          </p:nvPr>
        </p:nvSpPr>
        <p:spPr>
          <a:xfrm>
            <a:off x="895841" y="405829"/>
            <a:ext cx="7767638" cy="1141413"/>
          </a:xfrm>
        </p:spPr>
        <p:txBody>
          <a:bodyPr/>
          <a:lstStyle/>
          <a:p>
            <a:pPr algn="ctr"/>
            <a:r>
              <a:rPr lang="nb-NO" dirty="0"/>
              <a:t>Nullpunktjustering</a:t>
            </a:r>
            <a:br>
              <a:rPr lang="nb-NO" dirty="0"/>
            </a:br>
            <a:r>
              <a:rPr lang="nb-NO" dirty="0">
                <a:solidFill>
                  <a:srgbClr val="0000FF"/>
                </a:solidFill>
              </a:rPr>
              <a:t>https://www.senorge.no/</a:t>
            </a:r>
          </a:p>
        </p:txBody>
      </p:sp>
      <p:pic>
        <p:nvPicPr>
          <p:cNvPr id="6" name="Picture 5">
            <a:extLst>
              <a:ext uri="{FF2B5EF4-FFF2-40B4-BE49-F238E27FC236}">
                <a16:creationId xmlns:a16="http://schemas.microsoft.com/office/drawing/2014/main" id="{E856028B-0C41-79C7-5095-46FFAAA94BFC}"/>
              </a:ext>
            </a:extLst>
          </p:cNvPr>
          <p:cNvPicPr>
            <a:picLocks noChangeAspect="1"/>
          </p:cNvPicPr>
          <p:nvPr/>
        </p:nvPicPr>
        <p:blipFill>
          <a:blip r:embed="rId2"/>
          <a:stretch>
            <a:fillRect/>
          </a:stretch>
        </p:blipFill>
        <p:spPr>
          <a:xfrm>
            <a:off x="702068" y="1832694"/>
            <a:ext cx="8340121" cy="4331800"/>
          </a:xfrm>
          <a:prstGeom prst="rect">
            <a:avLst/>
          </a:prstGeom>
        </p:spPr>
      </p:pic>
    </p:spTree>
    <p:extLst>
      <p:ext uri="{BB962C8B-B14F-4D97-AF65-F5344CB8AC3E}">
        <p14:creationId xmlns:p14="http://schemas.microsoft.com/office/powerpoint/2010/main" val="1210443696"/>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D0C4-F55F-E7C2-2CF2-3862B2BAE1DC}"/>
              </a:ext>
            </a:extLst>
          </p:cNvPr>
          <p:cNvSpPr>
            <a:spLocks noGrp="1"/>
          </p:cNvSpPr>
          <p:nvPr>
            <p:ph type="title"/>
          </p:nvPr>
        </p:nvSpPr>
        <p:spPr>
          <a:xfrm>
            <a:off x="895841" y="405829"/>
            <a:ext cx="7767638" cy="1141413"/>
          </a:xfrm>
        </p:spPr>
        <p:txBody>
          <a:bodyPr/>
          <a:lstStyle/>
          <a:p>
            <a:pPr algn="ctr"/>
            <a:r>
              <a:rPr lang="nb-NO" dirty="0"/>
              <a:t>Nullpunktjustering</a:t>
            </a:r>
            <a:br>
              <a:rPr lang="nb-NO" dirty="0"/>
            </a:br>
            <a:r>
              <a:rPr lang="nb-NO" dirty="0">
                <a:solidFill>
                  <a:srgbClr val="0000FF"/>
                </a:solidFill>
              </a:rPr>
              <a:t>https://www.senorge.no/</a:t>
            </a:r>
          </a:p>
        </p:txBody>
      </p:sp>
      <p:pic>
        <p:nvPicPr>
          <p:cNvPr id="4" name="Picture 3">
            <a:extLst>
              <a:ext uri="{FF2B5EF4-FFF2-40B4-BE49-F238E27FC236}">
                <a16:creationId xmlns:a16="http://schemas.microsoft.com/office/drawing/2014/main" id="{E7B47584-AD7E-EF8B-0817-6335297A1351}"/>
              </a:ext>
            </a:extLst>
          </p:cNvPr>
          <p:cNvPicPr>
            <a:picLocks noChangeAspect="1"/>
          </p:cNvPicPr>
          <p:nvPr/>
        </p:nvPicPr>
        <p:blipFill>
          <a:blip r:embed="rId2"/>
          <a:stretch>
            <a:fillRect/>
          </a:stretch>
        </p:blipFill>
        <p:spPr>
          <a:xfrm>
            <a:off x="696320" y="1738162"/>
            <a:ext cx="8336961" cy="4200301"/>
          </a:xfrm>
          <a:prstGeom prst="rect">
            <a:avLst/>
          </a:prstGeom>
        </p:spPr>
      </p:pic>
    </p:spTree>
    <p:extLst>
      <p:ext uri="{BB962C8B-B14F-4D97-AF65-F5344CB8AC3E}">
        <p14:creationId xmlns:p14="http://schemas.microsoft.com/office/powerpoint/2010/main" val="2425095215"/>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nb-NO"/>
          </a:p>
        </p:txBody>
      </p:sp>
      <p:sp>
        <p:nvSpPr>
          <p:cNvPr id="37893" name="Tittel 1"/>
          <p:cNvSpPr>
            <a:spLocks noGrp="1"/>
          </p:cNvSpPr>
          <p:nvPr>
            <p:ph type="title"/>
          </p:nvPr>
        </p:nvSpPr>
        <p:spPr>
          <a:xfrm>
            <a:off x="688181" y="2714943"/>
            <a:ext cx="7767638" cy="1726428"/>
          </a:xfrm>
        </p:spPr>
        <p:txBody>
          <a:bodyPr/>
          <a:lstStyle/>
          <a:p>
            <a:pPr algn="ctr">
              <a:lnSpc>
                <a:spcPct val="100000"/>
              </a:lnSpc>
            </a:pPr>
            <a:r>
              <a:rPr lang="en-GB" dirty="0" err="1"/>
              <a:t>Temperatursensorer</a:t>
            </a:r>
            <a:br>
              <a:rPr lang="en-GB" dirty="0"/>
            </a:br>
            <a:r>
              <a:rPr lang="nb-NO" sz="2800" dirty="0"/>
              <a:t>NTCLE201E3103S</a:t>
            </a:r>
            <a:br>
              <a:rPr lang="en-GB" sz="2800" dirty="0"/>
            </a:br>
            <a:r>
              <a:rPr lang="en-GB" sz="2400" dirty="0"/>
              <a:t>BMP/E280</a:t>
            </a:r>
            <a:endParaRPr lang="en-GB" dirty="0"/>
          </a:p>
        </p:txBody>
      </p:sp>
    </p:spTree>
    <p:extLst>
      <p:ext uri="{BB962C8B-B14F-4D97-AF65-F5344CB8AC3E}">
        <p14:creationId xmlns:p14="http://schemas.microsoft.com/office/powerpoint/2010/main" val="955704472"/>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D0C4-F55F-E7C2-2CF2-3862B2BAE1DC}"/>
              </a:ext>
            </a:extLst>
          </p:cNvPr>
          <p:cNvSpPr>
            <a:spLocks noGrp="1"/>
          </p:cNvSpPr>
          <p:nvPr>
            <p:ph type="title"/>
          </p:nvPr>
        </p:nvSpPr>
        <p:spPr>
          <a:xfrm>
            <a:off x="895841" y="405829"/>
            <a:ext cx="7767638" cy="1141413"/>
          </a:xfrm>
        </p:spPr>
        <p:txBody>
          <a:bodyPr/>
          <a:lstStyle/>
          <a:p>
            <a:pPr algn="ctr"/>
            <a:r>
              <a:rPr lang="nb-NO" dirty="0"/>
              <a:t>Nullpunktjustering</a:t>
            </a:r>
            <a:br>
              <a:rPr lang="nb-NO" dirty="0"/>
            </a:br>
            <a:r>
              <a:rPr lang="nb-NO" dirty="0">
                <a:solidFill>
                  <a:srgbClr val="0000FF"/>
                </a:solidFill>
              </a:rPr>
              <a:t>https://www.senorge.no/</a:t>
            </a:r>
          </a:p>
        </p:txBody>
      </p:sp>
      <p:pic>
        <p:nvPicPr>
          <p:cNvPr id="7" name="Picture 6">
            <a:extLst>
              <a:ext uri="{FF2B5EF4-FFF2-40B4-BE49-F238E27FC236}">
                <a16:creationId xmlns:a16="http://schemas.microsoft.com/office/drawing/2014/main" id="{1E02DF6B-18C4-4C01-3FEB-B0EC24F2FA5A}"/>
              </a:ext>
            </a:extLst>
          </p:cNvPr>
          <p:cNvPicPr>
            <a:picLocks noChangeAspect="1"/>
          </p:cNvPicPr>
          <p:nvPr/>
        </p:nvPicPr>
        <p:blipFill>
          <a:blip r:embed="rId2"/>
          <a:stretch>
            <a:fillRect/>
          </a:stretch>
        </p:blipFill>
        <p:spPr>
          <a:xfrm>
            <a:off x="822250" y="1701801"/>
            <a:ext cx="8093225" cy="4487333"/>
          </a:xfrm>
          <a:prstGeom prst="rect">
            <a:avLst/>
          </a:prstGeom>
        </p:spPr>
      </p:pic>
      <p:pic>
        <p:nvPicPr>
          <p:cNvPr id="9" name="Picture 8">
            <a:extLst>
              <a:ext uri="{FF2B5EF4-FFF2-40B4-BE49-F238E27FC236}">
                <a16:creationId xmlns:a16="http://schemas.microsoft.com/office/drawing/2014/main" id="{733CCFDC-7EAD-1183-C4E1-53FDC3E3172D}"/>
              </a:ext>
            </a:extLst>
          </p:cNvPr>
          <p:cNvPicPr>
            <a:picLocks noChangeAspect="1"/>
          </p:cNvPicPr>
          <p:nvPr/>
        </p:nvPicPr>
        <p:blipFill>
          <a:blip r:embed="rId3"/>
          <a:stretch>
            <a:fillRect/>
          </a:stretch>
        </p:blipFill>
        <p:spPr>
          <a:xfrm>
            <a:off x="759632" y="1701801"/>
            <a:ext cx="8218459" cy="4588003"/>
          </a:xfrm>
          <a:prstGeom prst="rect">
            <a:avLst/>
          </a:prstGeom>
        </p:spPr>
      </p:pic>
    </p:spTree>
    <p:extLst>
      <p:ext uri="{BB962C8B-B14F-4D97-AF65-F5344CB8AC3E}">
        <p14:creationId xmlns:p14="http://schemas.microsoft.com/office/powerpoint/2010/main" val="42923477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D0C4-F55F-E7C2-2CF2-3862B2BAE1DC}"/>
              </a:ext>
            </a:extLst>
          </p:cNvPr>
          <p:cNvSpPr>
            <a:spLocks noGrp="1"/>
          </p:cNvSpPr>
          <p:nvPr>
            <p:ph type="title"/>
          </p:nvPr>
        </p:nvSpPr>
        <p:spPr>
          <a:xfrm>
            <a:off x="885567" y="0"/>
            <a:ext cx="7767638" cy="1141413"/>
          </a:xfrm>
        </p:spPr>
        <p:txBody>
          <a:bodyPr/>
          <a:lstStyle/>
          <a:p>
            <a:pPr algn="ctr"/>
            <a:r>
              <a:rPr lang="nb-NO" dirty="0"/>
              <a:t>Nullpunktjustering</a:t>
            </a:r>
            <a:br>
              <a:rPr lang="nb-NO" dirty="0"/>
            </a:br>
            <a:r>
              <a:rPr lang="nb-NO" dirty="0">
                <a:solidFill>
                  <a:srgbClr val="0000FF"/>
                </a:solidFill>
              </a:rPr>
              <a:t>https://www.senorge.no/</a:t>
            </a:r>
          </a:p>
        </p:txBody>
      </p:sp>
      <p:pic>
        <p:nvPicPr>
          <p:cNvPr id="7" name="Picture 6">
            <a:extLst>
              <a:ext uri="{FF2B5EF4-FFF2-40B4-BE49-F238E27FC236}">
                <a16:creationId xmlns:a16="http://schemas.microsoft.com/office/drawing/2014/main" id="{36D0FC3A-2610-9C76-716F-22EAEB229848}"/>
              </a:ext>
            </a:extLst>
          </p:cNvPr>
          <p:cNvPicPr>
            <a:picLocks noChangeAspect="1"/>
          </p:cNvPicPr>
          <p:nvPr/>
        </p:nvPicPr>
        <p:blipFill>
          <a:blip r:embed="rId2"/>
          <a:stretch>
            <a:fillRect/>
          </a:stretch>
        </p:blipFill>
        <p:spPr>
          <a:xfrm>
            <a:off x="3795854" y="1141413"/>
            <a:ext cx="3549832" cy="5664491"/>
          </a:xfrm>
          <a:prstGeom prst="rect">
            <a:avLst/>
          </a:prstGeom>
        </p:spPr>
      </p:pic>
      <p:sp>
        <p:nvSpPr>
          <p:cNvPr id="8" name="Oval 7">
            <a:extLst>
              <a:ext uri="{FF2B5EF4-FFF2-40B4-BE49-F238E27FC236}">
                <a16:creationId xmlns:a16="http://schemas.microsoft.com/office/drawing/2014/main" id="{DE90FBCF-A30C-7CD5-5801-7DC43133DFF1}"/>
              </a:ext>
            </a:extLst>
          </p:cNvPr>
          <p:cNvSpPr/>
          <p:nvPr/>
        </p:nvSpPr>
        <p:spPr bwMode="auto">
          <a:xfrm>
            <a:off x="4613096" y="3010328"/>
            <a:ext cx="1746607" cy="449494"/>
          </a:xfrm>
          <a:prstGeom prst="ellipse">
            <a:avLst/>
          </a:prstGeom>
          <a:noFill/>
          <a:ln w="38100" cap="flat" cmpd="sng" algn="ctr">
            <a:solidFill>
              <a:srgbClr val="FA062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
        <p:nvSpPr>
          <p:cNvPr id="9" name="Oval 8">
            <a:extLst>
              <a:ext uri="{FF2B5EF4-FFF2-40B4-BE49-F238E27FC236}">
                <a16:creationId xmlns:a16="http://schemas.microsoft.com/office/drawing/2014/main" id="{F5D25253-EE37-630C-D1F1-6B6857088A0E}"/>
              </a:ext>
            </a:extLst>
          </p:cNvPr>
          <p:cNvSpPr/>
          <p:nvPr/>
        </p:nvSpPr>
        <p:spPr bwMode="auto">
          <a:xfrm>
            <a:off x="5568591" y="4834604"/>
            <a:ext cx="1746607" cy="823882"/>
          </a:xfrm>
          <a:prstGeom prst="ellipse">
            <a:avLst/>
          </a:prstGeom>
          <a:noFill/>
          <a:ln w="38100" cap="flat" cmpd="sng" algn="ctr">
            <a:solidFill>
              <a:srgbClr val="FA062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
        <p:nvSpPr>
          <p:cNvPr id="10" name="TextBox 9">
            <a:extLst>
              <a:ext uri="{FF2B5EF4-FFF2-40B4-BE49-F238E27FC236}">
                <a16:creationId xmlns:a16="http://schemas.microsoft.com/office/drawing/2014/main" id="{09D3FF56-C645-20A5-1D5A-48478B462F75}"/>
              </a:ext>
            </a:extLst>
          </p:cNvPr>
          <p:cNvSpPr txBox="1"/>
          <p:nvPr/>
        </p:nvSpPr>
        <p:spPr>
          <a:xfrm>
            <a:off x="7510409" y="2979506"/>
            <a:ext cx="1596912" cy="461665"/>
          </a:xfrm>
          <a:prstGeom prst="rect">
            <a:avLst/>
          </a:prstGeom>
          <a:noFill/>
        </p:spPr>
        <p:txBody>
          <a:bodyPr wrap="none" rtlCol="0">
            <a:spAutoFit/>
          </a:bodyPr>
          <a:lstStyle/>
          <a:p>
            <a:r>
              <a:rPr lang="nb-NO" dirty="0">
                <a:solidFill>
                  <a:srgbClr val="FF0000"/>
                </a:solidFill>
              </a:rPr>
              <a:t>h</a:t>
            </a:r>
            <a:r>
              <a:rPr lang="nb-NO" baseline="-25000" dirty="0">
                <a:solidFill>
                  <a:srgbClr val="FF0000"/>
                </a:solidFill>
              </a:rPr>
              <a:t>1</a:t>
            </a:r>
            <a:r>
              <a:rPr lang="nb-NO" dirty="0">
                <a:solidFill>
                  <a:srgbClr val="FF0000"/>
                </a:solidFill>
              </a:rPr>
              <a:t> = 7 </a:t>
            </a:r>
            <a:r>
              <a:rPr lang="nb-NO" dirty="0" err="1">
                <a:solidFill>
                  <a:srgbClr val="FF0000"/>
                </a:solidFill>
              </a:rPr>
              <a:t>moh</a:t>
            </a:r>
            <a:endParaRPr lang="nb-NO" dirty="0">
              <a:solidFill>
                <a:srgbClr val="FF0000"/>
              </a:solidFill>
            </a:endParaRPr>
          </a:p>
        </p:txBody>
      </p:sp>
      <p:sp>
        <p:nvSpPr>
          <p:cNvPr id="11" name="TextBox 10">
            <a:extLst>
              <a:ext uri="{FF2B5EF4-FFF2-40B4-BE49-F238E27FC236}">
                <a16:creationId xmlns:a16="http://schemas.microsoft.com/office/drawing/2014/main" id="{B17107AA-779E-8BAE-EDA0-3946A1DEE4D5}"/>
              </a:ext>
            </a:extLst>
          </p:cNvPr>
          <p:cNvSpPr txBox="1"/>
          <p:nvPr/>
        </p:nvSpPr>
        <p:spPr>
          <a:xfrm>
            <a:off x="7602876" y="5048431"/>
            <a:ext cx="1415772" cy="830997"/>
          </a:xfrm>
          <a:prstGeom prst="rect">
            <a:avLst/>
          </a:prstGeom>
          <a:noFill/>
        </p:spPr>
        <p:txBody>
          <a:bodyPr wrap="none" rtlCol="0">
            <a:spAutoFit/>
          </a:bodyPr>
          <a:lstStyle/>
          <a:p>
            <a:r>
              <a:rPr lang="nb-NO" dirty="0">
                <a:solidFill>
                  <a:srgbClr val="FF0000"/>
                </a:solidFill>
              </a:rPr>
              <a:t>p</a:t>
            </a:r>
            <a:r>
              <a:rPr lang="nb-NO" baseline="-25000" dirty="0">
                <a:solidFill>
                  <a:srgbClr val="FF0000"/>
                </a:solidFill>
              </a:rPr>
              <a:t>1</a:t>
            </a:r>
            <a:r>
              <a:rPr lang="nb-NO" dirty="0">
                <a:solidFill>
                  <a:srgbClr val="FF0000"/>
                </a:solidFill>
              </a:rPr>
              <a:t> = </a:t>
            </a:r>
          </a:p>
          <a:p>
            <a:r>
              <a:rPr lang="nb-NO" dirty="0">
                <a:solidFill>
                  <a:srgbClr val="FF0000"/>
                </a:solidFill>
              </a:rPr>
              <a:t>998,9 </a:t>
            </a:r>
            <a:r>
              <a:rPr lang="nb-NO" dirty="0" err="1">
                <a:solidFill>
                  <a:srgbClr val="FF0000"/>
                </a:solidFill>
              </a:rPr>
              <a:t>hPa</a:t>
            </a:r>
            <a:endParaRPr lang="nb-NO" dirty="0">
              <a:solidFill>
                <a:srgbClr val="FF0000"/>
              </a:solidFill>
            </a:endParaRPr>
          </a:p>
        </p:txBody>
      </p:sp>
      <p:pic>
        <p:nvPicPr>
          <p:cNvPr id="12" name="Picture 2">
            <a:extLst>
              <a:ext uri="{FF2B5EF4-FFF2-40B4-BE49-F238E27FC236}">
                <a16:creationId xmlns:a16="http://schemas.microsoft.com/office/drawing/2014/main" id="{E005B7AA-45A2-E327-A6B8-2874780808FA}"/>
              </a:ext>
            </a:extLst>
          </p:cNvPr>
          <p:cNvPicPr>
            <a:picLocks noChangeAspect="1" noChangeArrowheads="1"/>
          </p:cNvPicPr>
          <p:nvPr/>
        </p:nvPicPr>
        <p:blipFill>
          <a:blip r:embed="rId3"/>
          <a:srcRect/>
          <a:stretch>
            <a:fillRect/>
          </a:stretch>
        </p:blipFill>
        <p:spPr bwMode="auto">
          <a:xfrm>
            <a:off x="717204" y="3210338"/>
            <a:ext cx="2821460" cy="1233261"/>
          </a:xfrm>
          <a:prstGeom prst="rect">
            <a:avLst/>
          </a:prstGeom>
          <a:noFill/>
          <a:ln w="9525">
            <a:noFill/>
            <a:miter lim="800000"/>
            <a:headEnd/>
            <a:tailEnd/>
          </a:ln>
          <a:effectLst/>
        </p:spPr>
      </p:pic>
    </p:spTree>
    <p:extLst>
      <p:ext uri="{BB962C8B-B14F-4D97-AF65-F5344CB8AC3E}">
        <p14:creationId xmlns:p14="http://schemas.microsoft.com/office/powerpoint/2010/main" val="39611334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D0C4-F55F-E7C2-2CF2-3862B2BAE1DC}"/>
              </a:ext>
            </a:extLst>
          </p:cNvPr>
          <p:cNvSpPr>
            <a:spLocks noGrp="1"/>
          </p:cNvSpPr>
          <p:nvPr>
            <p:ph type="title"/>
          </p:nvPr>
        </p:nvSpPr>
        <p:spPr>
          <a:xfrm>
            <a:off x="885567" y="0"/>
            <a:ext cx="7767638" cy="1141413"/>
          </a:xfrm>
        </p:spPr>
        <p:txBody>
          <a:bodyPr/>
          <a:lstStyle/>
          <a:p>
            <a:pPr algn="ctr"/>
            <a:r>
              <a:rPr lang="nb-NO" dirty="0"/>
              <a:t>Nullpunktjustering</a:t>
            </a:r>
            <a:br>
              <a:rPr lang="nb-NO" dirty="0"/>
            </a:br>
            <a:r>
              <a:rPr lang="nb-NO" dirty="0">
                <a:solidFill>
                  <a:srgbClr val="0000FF"/>
                </a:solidFill>
              </a:rPr>
              <a:t>https://www.senorge.no/</a:t>
            </a:r>
          </a:p>
        </p:txBody>
      </p:sp>
      <p:pic>
        <p:nvPicPr>
          <p:cNvPr id="7" name="Picture 6">
            <a:extLst>
              <a:ext uri="{FF2B5EF4-FFF2-40B4-BE49-F238E27FC236}">
                <a16:creationId xmlns:a16="http://schemas.microsoft.com/office/drawing/2014/main" id="{8DA89BA3-38A0-C78E-8376-3088173439B6}"/>
              </a:ext>
            </a:extLst>
          </p:cNvPr>
          <p:cNvPicPr>
            <a:picLocks noChangeAspect="1"/>
          </p:cNvPicPr>
          <p:nvPr/>
        </p:nvPicPr>
        <p:blipFill>
          <a:blip r:embed="rId2"/>
          <a:stretch>
            <a:fillRect/>
          </a:stretch>
        </p:blipFill>
        <p:spPr>
          <a:xfrm>
            <a:off x="959190" y="1395478"/>
            <a:ext cx="7620392" cy="5073911"/>
          </a:xfrm>
          <a:prstGeom prst="rect">
            <a:avLst/>
          </a:prstGeom>
        </p:spPr>
      </p:pic>
    </p:spTree>
    <p:extLst>
      <p:ext uri="{BB962C8B-B14F-4D97-AF65-F5344CB8AC3E}">
        <p14:creationId xmlns:p14="http://schemas.microsoft.com/office/powerpoint/2010/main" val="470407374"/>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19D6D-EDA5-4CC0-F09C-4107C8BBBA3B}"/>
              </a:ext>
            </a:extLst>
          </p:cNvPr>
          <p:cNvSpPr>
            <a:spLocks noGrp="1"/>
          </p:cNvSpPr>
          <p:nvPr>
            <p:ph type="title"/>
          </p:nvPr>
        </p:nvSpPr>
        <p:spPr/>
        <p:txBody>
          <a:bodyPr/>
          <a:lstStyle/>
          <a:p>
            <a:pPr algn="ctr"/>
            <a:r>
              <a:rPr lang="nb-NO" dirty="0"/>
              <a:t>BMP/E280 - Lufttrykk</a:t>
            </a:r>
          </a:p>
        </p:txBody>
      </p:sp>
      <p:pic>
        <p:nvPicPr>
          <p:cNvPr id="5" name="Picture 4">
            <a:extLst>
              <a:ext uri="{FF2B5EF4-FFF2-40B4-BE49-F238E27FC236}">
                <a16:creationId xmlns:a16="http://schemas.microsoft.com/office/drawing/2014/main" id="{2A1EFA3F-6B4B-5A12-7196-D0B909089237}"/>
              </a:ext>
            </a:extLst>
          </p:cNvPr>
          <p:cNvPicPr>
            <a:picLocks noChangeAspect="1"/>
          </p:cNvPicPr>
          <p:nvPr/>
        </p:nvPicPr>
        <p:blipFill>
          <a:blip r:embed="rId2"/>
          <a:stretch>
            <a:fillRect/>
          </a:stretch>
        </p:blipFill>
        <p:spPr>
          <a:xfrm>
            <a:off x="1079500" y="2496000"/>
            <a:ext cx="7519685" cy="2696494"/>
          </a:xfrm>
          <a:prstGeom prst="rect">
            <a:avLst/>
          </a:prstGeom>
        </p:spPr>
      </p:pic>
      <p:pic>
        <p:nvPicPr>
          <p:cNvPr id="7" name="Picture 6">
            <a:extLst>
              <a:ext uri="{FF2B5EF4-FFF2-40B4-BE49-F238E27FC236}">
                <a16:creationId xmlns:a16="http://schemas.microsoft.com/office/drawing/2014/main" id="{E1D4466D-D6D1-8D34-1ED2-9A6D5DB7BFED}"/>
              </a:ext>
            </a:extLst>
          </p:cNvPr>
          <p:cNvPicPr>
            <a:picLocks noChangeAspect="1"/>
          </p:cNvPicPr>
          <p:nvPr/>
        </p:nvPicPr>
        <p:blipFill>
          <a:blip r:embed="rId3"/>
          <a:stretch>
            <a:fillRect/>
          </a:stretch>
        </p:blipFill>
        <p:spPr>
          <a:xfrm>
            <a:off x="1109663" y="2192868"/>
            <a:ext cx="7489522" cy="366190"/>
          </a:xfrm>
          <a:prstGeom prst="rect">
            <a:avLst/>
          </a:prstGeom>
        </p:spPr>
      </p:pic>
      <p:sp>
        <p:nvSpPr>
          <p:cNvPr id="8" name="TextBox 7">
            <a:extLst>
              <a:ext uri="{FF2B5EF4-FFF2-40B4-BE49-F238E27FC236}">
                <a16:creationId xmlns:a16="http://schemas.microsoft.com/office/drawing/2014/main" id="{F245E231-5625-3F68-D085-803D5ABD7A79}"/>
              </a:ext>
            </a:extLst>
          </p:cNvPr>
          <p:cNvSpPr txBox="1"/>
          <p:nvPr/>
        </p:nvSpPr>
        <p:spPr>
          <a:xfrm>
            <a:off x="5300133" y="1568486"/>
            <a:ext cx="1499128" cy="461665"/>
          </a:xfrm>
          <a:prstGeom prst="rect">
            <a:avLst/>
          </a:prstGeom>
          <a:noFill/>
        </p:spPr>
        <p:txBody>
          <a:bodyPr wrap="none" rtlCol="0">
            <a:spAutoFit/>
          </a:bodyPr>
          <a:lstStyle/>
          <a:p>
            <a:r>
              <a:rPr lang="nb-NO" dirty="0">
                <a:solidFill>
                  <a:srgbClr val="FA062F"/>
                </a:solidFill>
              </a:rPr>
              <a:t>9000meter</a:t>
            </a:r>
          </a:p>
        </p:txBody>
      </p:sp>
      <p:cxnSp>
        <p:nvCxnSpPr>
          <p:cNvPr id="10" name="Straight Arrow Connector 9">
            <a:extLst>
              <a:ext uri="{FF2B5EF4-FFF2-40B4-BE49-F238E27FC236}">
                <a16:creationId xmlns:a16="http://schemas.microsoft.com/office/drawing/2014/main" id="{47522C16-1DAE-DB25-CC5E-BA67167C1E46}"/>
              </a:ext>
            </a:extLst>
          </p:cNvPr>
          <p:cNvCxnSpPr/>
          <p:nvPr/>
        </p:nvCxnSpPr>
        <p:spPr bwMode="auto">
          <a:xfrm flipH="1">
            <a:off x="4572000" y="1857749"/>
            <a:ext cx="728133" cy="809251"/>
          </a:xfrm>
          <a:prstGeom prst="straightConnector1">
            <a:avLst/>
          </a:prstGeom>
          <a:ln w="38100">
            <a:solidFill>
              <a:srgbClr val="FF0000"/>
            </a:solidFill>
            <a:headEnd type="none" w="med" len="med"/>
            <a:tailEnd type="triangle" w="lg" len="lg"/>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FE6007B9-787D-03F6-D9D5-30DD57E05022}"/>
              </a:ext>
            </a:extLst>
          </p:cNvPr>
          <p:cNvSpPr txBox="1"/>
          <p:nvPr/>
        </p:nvSpPr>
        <p:spPr>
          <a:xfrm>
            <a:off x="6496133" y="4572000"/>
            <a:ext cx="606256" cy="369332"/>
          </a:xfrm>
          <a:prstGeom prst="rect">
            <a:avLst/>
          </a:prstGeom>
          <a:noFill/>
        </p:spPr>
        <p:txBody>
          <a:bodyPr wrap="none" rtlCol="0">
            <a:spAutoFit/>
          </a:bodyPr>
          <a:lstStyle/>
          <a:p>
            <a:r>
              <a:rPr lang="nb-NO" sz="1800" dirty="0">
                <a:solidFill>
                  <a:srgbClr val="FA062F"/>
                </a:solidFill>
              </a:rPr>
              <a:t>±1m</a:t>
            </a:r>
          </a:p>
        </p:txBody>
      </p:sp>
      <p:sp>
        <p:nvSpPr>
          <p:cNvPr id="12" name="TextBox 11">
            <a:extLst>
              <a:ext uri="{FF2B5EF4-FFF2-40B4-BE49-F238E27FC236}">
                <a16:creationId xmlns:a16="http://schemas.microsoft.com/office/drawing/2014/main" id="{EC12304B-495F-FA8E-3BA6-8F6F54019ED4}"/>
              </a:ext>
            </a:extLst>
          </p:cNvPr>
          <p:cNvSpPr txBox="1"/>
          <p:nvPr/>
        </p:nvSpPr>
        <p:spPr>
          <a:xfrm>
            <a:off x="6343727" y="3929611"/>
            <a:ext cx="894797" cy="369332"/>
          </a:xfrm>
          <a:prstGeom prst="rect">
            <a:avLst/>
          </a:prstGeom>
          <a:noFill/>
        </p:spPr>
        <p:txBody>
          <a:bodyPr wrap="none" rtlCol="0">
            <a:spAutoFit/>
          </a:bodyPr>
          <a:lstStyle/>
          <a:p>
            <a:r>
              <a:rPr lang="nb-NO" sz="1800" dirty="0">
                <a:solidFill>
                  <a:srgbClr val="FA062F"/>
                </a:solidFill>
              </a:rPr>
              <a:t>±12,5m</a:t>
            </a:r>
          </a:p>
        </p:txBody>
      </p:sp>
      <p:sp>
        <p:nvSpPr>
          <p:cNvPr id="13" name="TextBox 12">
            <a:extLst>
              <a:ext uri="{FF2B5EF4-FFF2-40B4-BE49-F238E27FC236}">
                <a16:creationId xmlns:a16="http://schemas.microsoft.com/office/drawing/2014/main" id="{47FFDC2E-DB3B-F267-A367-4A8C342B89B1}"/>
              </a:ext>
            </a:extLst>
          </p:cNvPr>
          <p:cNvSpPr txBox="1"/>
          <p:nvPr/>
        </p:nvSpPr>
        <p:spPr>
          <a:xfrm>
            <a:off x="6351862" y="3337527"/>
            <a:ext cx="779381" cy="369332"/>
          </a:xfrm>
          <a:prstGeom prst="rect">
            <a:avLst/>
          </a:prstGeom>
          <a:noFill/>
        </p:spPr>
        <p:txBody>
          <a:bodyPr wrap="none" rtlCol="0">
            <a:spAutoFit/>
          </a:bodyPr>
          <a:lstStyle/>
          <a:p>
            <a:r>
              <a:rPr lang="nb-NO" sz="1800" dirty="0">
                <a:solidFill>
                  <a:srgbClr val="FA062F"/>
                </a:solidFill>
              </a:rPr>
              <a:t>±8,3m</a:t>
            </a:r>
          </a:p>
        </p:txBody>
      </p:sp>
      <p:pic>
        <p:nvPicPr>
          <p:cNvPr id="3" name="Picture 2">
            <a:extLst>
              <a:ext uri="{FF2B5EF4-FFF2-40B4-BE49-F238E27FC236}">
                <a16:creationId xmlns:a16="http://schemas.microsoft.com/office/drawing/2014/main" id="{0A6E72C5-66ED-52F2-B856-8549A393C336}"/>
              </a:ext>
            </a:extLst>
          </p:cNvPr>
          <p:cNvPicPr>
            <a:picLocks noChangeAspect="1"/>
          </p:cNvPicPr>
          <p:nvPr/>
        </p:nvPicPr>
        <p:blipFill>
          <a:blip r:embed="rId4"/>
          <a:stretch>
            <a:fillRect/>
          </a:stretch>
        </p:blipFill>
        <p:spPr>
          <a:xfrm>
            <a:off x="7581899" y="167264"/>
            <a:ext cx="1265239" cy="1690485"/>
          </a:xfrm>
          <a:prstGeom prst="rect">
            <a:avLst/>
          </a:prstGeom>
        </p:spPr>
      </p:pic>
    </p:spTree>
    <p:extLst>
      <p:ext uri="{BB962C8B-B14F-4D97-AF65-F5344CB8AC3E}">
        <p14:creationId xmlns:p14="http://schemas.microsoft.com/office/powerpoint/2010/main" val="514163855"/>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276AB-9B81-AEA5-107F-EDC5CD9614DA}"/>
              </a:ext>
            </a:extLst>
          </p:cNvPr>
          <p:cNvSpPr>
            <a:spLocks noGrp="1"/>
          </p:cNvSpPr>
          <p:nvPr>
            <p:ph type="title"/>
          </p:nvPr>
        </p:nvSpPr>
        <p:spPr>
          <a:xfrm>
            <a:off x="947420" y="126625"/>
            <a:ext cx="5190671" cy="1212408"/>
          </a:xfrm>
        </p:spPr>
        <p:txBody>
          <a:bodyPr/>
          <a:lstStyle/>
          <a:p>
            <a:pPr algn="ctr"/>
            <a:r>
              <a:rPr lang="nb-NO" dirty="0"/>
              <a:t>Lufttrykk BMP/E280</a:t>
            </a:r>
          </a:p>
        </p:txBody>
      </p:sp>
      <p:sp>
        <p:nvSpPr>
          <p:cNvPr id="3" name="Content Placeholder 2">
            <a:extLst>
              <a:ext uri="{FF2B5EF4-FFF2-40B4-BE49-F238E27FC236}">
                <a16:creationId xmlns:a16="http://schemas.microsoft.com/office/drawing/2014/main" id="{2D55C216-6537-72C0-FA0C-3E499C28C919}"/>
              </a:ext>
            </a:extLst>
          </p:cNvPr>
          <p:cNvSpPr>
            <a:spLocks noGrp="1"/>
          </p:cNvSpPr>
          <p:nvPr>
            <p:ph idx="1"/>
          </p:nvPr>
        </p:nvSpPr>
        <p:spPr>
          <a:xfrm>
            <a:off x="827314" y="1678659"/>
            <a:ext cx="8019824" cy="4302806"/>
          </a:xfrm>
        </p:spPr>
        <p:txBody>
          <a:bodyPr/>
          <a:lstStyle/>
          <a:p>
            <a:r>
              <a:rPr lang="nb-NO" sz="2800" dirty="0"/>
              <a:t>Bibliotek</a:t>
            </a:r>
            <a:br>
              <a:rPr lang="nb-NO" sz="2800" dirty="0"/>
            </a:br>
            <a:r>
              <a:rPr lang="nb-NO" sz="2400" b="0" i="0" u="none" strike="noStrike" baseline="0" dirty="0">
                <a:solidFill>
                  <a:srgbClr val="0000FF"/>
                </a:solidFill>
                <a:latin typeface="Times New Roman" panose="02020603050405020304" pitchFamily="18" charset="0"/>
              </a:rPr>
              <a:t>https://github.com/ElectronicCats/pxt-bme280</a:t>
            </a:r>
          </a:p>
          <a:p>
            <a:endParaRPr lang="nb-NO" dirty="0"/>
          </a:p>
        </p:txBody>
      </p:sp>
      <p:pic>
        <p:nvPicPr>
          <p:cNvPr id="5" name="Picture 4">
            <a:extLst>
              <a:ext uri="{FF2B5EF4-FFF2-40B4-BE49-F238E27FC236}">
                <a16:creationId xmlns:a16="http://schemas.microsoft.com/office/drawing/2014/main" id="{288708A8-81DF-D609-F85F-31BEEDA4A3E6}"/>
              </a:ext>
            </a:extLst>
          </p:cNvPr>
          <p:cNvPicPr>
            <a:picLocks noChangeAspect="1"/>
          </p:cNvPicPr>
          <p:nvPr/>
        </p:nvPicPr>
        <p:blipFill>
          <a:blip r:embed="rId2"/>
          <a:stretch>
            <a:fillRect/>
          </a:stretch>
        </p:blipFill>
        <p:spPr>
          <a:xfrm>
            <a:off x="7316709" y="167264"/>
            <a:ext cx="1530429" cy="2044805"/>
          </a:xfrm>
          <a:prstGeom prst="rect">
            <a:avLst/>
          </a:prstGeom>
        </p:spPr>
      </p:pic>
      <p:pic>
        <p:nvPicPr>
          <p:cNvPr id="8" name="Picture 7">
            <a:extLst>
              <a:ext uri="{FF2B5EF4-FFF2-40B4-BE49-F238E27FC236}">
                <a16:creationId xmlns:a16="http://schemas.microsoft.com/office/drawing/2014/main" id="{D602FD5A-2735-01D5-B64D-0EB701226A2F}"/>
              </a:ext>
            </a:extLst>
          </p:cNvPr>
          <p:cNvPicPr>
            <a:picLocks noChangeAspect="1"/>
          </p:cNvPicPr>
          <p:nvPr/>
        </p:nvPicPr>
        <p:blipFill>
          <a:blip r:embed="rId3"/>
          <a:stretch>
            <a:fillRect/>
          </a:stretch>
        </p:blipFill>
        <p:spPr>
          <a:xfrm>
            <a:off x="1279093" y="3983831"/>
            <a:ext cx="4559985" cy="699854"/>
          </a:xfrm>
          <a:prstGeom prst="rect">
            <a:avLst/>
          </a:prstGeom>
        </p:spPr>
      </p:pic>
      <p:pic>
        <p:nvPicPr>
          <p:cNvPr id="13" name="Picture 12">
            <a:extLst>
              <a:ext uri="{FF2B5EF4-FFF2-40B4-BE49-F238E27FC236}">
                <a16:creationId xmlns:a16="http://schemas.microsoft.com/office/drawing/2014/main" id="{B4BBF778-CC75-B7AE-EC76-AD9134B4D1F5}"/>
              </a:ext>
            </a:extLst>
          </p:cNvPr>
          <p:cNvPicPr>
            <a:picLocks noChangeAspect="1"/>
          </p:cNvPicPr>
          <p:nvPr/>
        </p:nvPicPr>
        <p:blipFill>
          <a:blip r:embed="rId4"/>
          <a:stretch>
            <a:fillRect/>
          </a:stretch>
        </p:blipFill>
        <p:spPr>
          <a:xfrm>
            <a:off x="1279093" y="4873700"/>
            <a:ext cx="7568045" cy="627804"/>
          </a:xfrm>
          <a:prstGeom prst="rect">
            <a:avLst/>
          </a:prstGeom>
        </p:spPr>
      </p:pic>
      <p:pic>
        <p:nvPicPr>
          <p:cNvPr id="4" name="Picture 3">
            <a:extLst>
              <a:ext uri="{FF2B5EF4-FFF2-40B4-BE49-F238E27FC236}">
                <a16:creationId xmlns:a16="http://schemas.microsoft.com/office/drawing/2014/main" id="{AF222F9F-0EE5-1B13-1A7D-B690F11FE5E6}"/>
              </a:ext>
            </a:extLst>
          </p:cNvPr>
          <p:cNvPicPr>
            <a:picLocks noChangeAspect="1"/>
          </p:cNvPicPr>
          <p:nvPr/>
        </p:nvPicPr>
        <p:blipFill>
          <a:blip r:embed="rId5"/>
          <a:stretch>
            <a:fillRect/>
          </a:stretch>
        </p:blipFill>
        <p:spPr>
          <a:xfrm>
            <a:off x="1289253" y="2690618"/>
            <a:ext cx="2050667" cy="1016495"/>
          </a:xfrm>
          <a:prstGeom prst="rect">
            <a:avLst/>
          </a:prstGeom>
        </p:spPr>
      </p:pic>
    </p:spTree>
    <p:extLst>
      <p:ext uri="{BB962C8B-B14F-4D97-AF65-F5344CB8AC3E}">
        <p14:creationId xmlns:p14="http://schemas.microsoft.com/office/powerpoint/2010/main" val="12483795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01A9591-3818-CB87-50B2-85F9C9F1C566}"/>
              </a:ext>
            </a:extLst>
          </p:cNvPr>
          <p:cNvSpPr>
            <a:spLocks noGrp="1"/>
          </p:cNvSpPr>
          <p:nvPr>
            <p:ph type="title"/>
          </p:nvPr>
        </p:nvSpPr>
        <p:spPr>
          <a:xfrm>
            <a:off x="1079500" y="167265"/>
            <a:ext cx="5190671" cy="1212408"/>
          </a:xfrm>
        </p:spPr>
        <p:txBody>
          <a:bodyPr/>
          <a:lstStyle/>
          <a:p>
            <a:pPr algn="ctr">
              <a:lnSpc>
                <a:spcPct val="100000"/>
              </a:lnSpc>
            </a:pPr>
            <a:r>
              <a:rPr lang="nb-NO" dirty="0"/>
              <a:t>Midling av lufttrykk BMP/E280</a:t>
            </a:r>
          </a:p>
        </p:txBody>
      </p:sp>
      <p:pic>
        <p:nvPicPr>
          <p:cNvPr id="8" name="Picture 7">
            <a:extLst>
              <a:ext uri="{FF2B5EF4-FFF2-40B4-BE49-F238E27FC236}">
                <a16:creationId xmlns:a16="http://schemas.microsoft.com/office/drawing/2014/main" id="{D77F3E55-1D13-DCF9-E8D6-A426823A412C}"/>
              </a:ext>
            </a:extLst>
          </p:cNvPr>
          <p:cNvPicPr>
            <a:picLocks noChangeAspect="1"/>
          </p:cNvPicPr>
          <p:nvPr/>
        </p:nvPicPr>
        <p:blipFill>
          <a:blip r:embed="rId2"/>
          <a:stretch>
            <a:fillRect/>
          </a:stretch>
        </p:blipFill>
        <p:spPr>
          <a:xfrm>
            <a:off x="1497481" y="1788886"/>
            <a:ext cx="6149037" cy="3280228"/>
          </a:xfrm>
          <a:prstGeom prst="rect">
            <a:avLst/>
          </a:prstGeom>
        </p:spPr>
      </p:pic>
      <p:pic>
        <p:nvPicPr>
          <p:cNvPr id="6" name="Picture 5">
            <a:extLst>
              <a:ext uri="{FF2B5EF4-FFF2-40B4-BE49-F238E27FC236}">
                <a16:creationId xmlns:a16="http://schemas.microsoft.com/office/drawing/2014/main" id="{8E762432-6ADB-FF7E-2381-6FE28EFCCD64}"/>
              </a:ext>
            </a:extLst>
          </p:cNvPr>
          <p:cNvPicPr>
            <a:picLocks noChangeAspect="1"/>
          </p:cNvPicPr>
          <p:nvPr/>
        </p:nvPicPr>
        <p:blipFill>
          <a:blip r:embed="rId3"/>
          <a:stretch>
            <a:fillRect/>
          </a:stretch>
        </p:blipFill>
        <p:spPr>
          <a:xfrm>
            <a:off x="7316709" y="167264"/>
            <a:ext cx="1530429" cy="2044805"/>
          </a:xfrm>
          <a:prstGeom prst="rect">
            <a:avLst/>
          </a:prstGeom>
        </p:spPr>
      </p:pic>
    </p:spTree>
    <p:extLst>
      <p:ext uri="{BB962C8B-B14F-4D97-AF65-F5344CB8AC3E}">
        <p14:creationId xmlns:p14="http://schemas.microsoft.com/office/powerpoint/2010/main" val="1089674766"/>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nb-NO"/>
          </a:p>
        </p:txBody>
      </p:sp>
      <p:sp>
        <p:nvSpPr>
          <p:cNvPr id="37893" name="Tittel 1"/>
          <p:cNvSpPr>
            <a:spLocks noGrp="1"/>
          </p:cNvSpPr>
          <p:nvPr>
            <p:ph type="title"/>
          </p:nvPr>
        </p:nvSpPr>
        <p:spPr>
          <a:xfrm>
            <a:off x="688181" y="2714943"/>
            <a:ext cx="7767638" cy="1141412"/>
          </a:xfrm>
        </p:spPr>
        <p:txBody>
          <a:bodyPr/>
          <a:lstStyle/>
          <a:p>
            <a:pPr algn="ctr">
              <a:lnSpc>
                <a:spcPct val="100000"/>
              </a:lnSpc>
            </a:pPr>
            <a:r>
              <a:rPr lang="en-GB" dirty="0"/>
              <a:t>Den </a:t>
            </a:r>
            <a:r>
              <a:rPr lang="en-GB" dirty="0" err="1"/>
              <a:t>barometriske</a:t>
            </a:r>
            <a:r>
              <a:rPr lang="en-GB" dirty="0"/>
              <a:t> </a:t>
            </a:r>
            <a:r>
              <a:rPr lang="en-GB" dirty="0" err="1"/>
              <a:t>formel</a:t>
            </a:r>
            <a:r>
              <a:rPr lang="en-GB" dirty="0"/>
              <a:t> </a:t>
            </a:r>
          </a:p>
        </p:txBody>
      </p:sp>
    </p:spTree>
    <p:extLst>
      <p:ext uri="{BB962C8B-B14F-4D97-AF65-F5344CB8AC3E}">
        <p14:creationId xmlns:p14="http://schemas.microsoft.com/office/powerpoint/2010/main" val="1418717505"/>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7E18F1-CE96-9934-F2C4-F699A60D8F37}"/>
              </a:ext>
            </a:extLst>
          </p:cNvPr>
          <p:cNvPicPr>
            <a:picLocks noChangeAspect="1"/>
          </p:cNvPicPr>
          <p:nvPr/>
        </p:nvPicPr>
        <p:blipFill>
          <a:blip r:embed="rId2"/>
          <a:stretch>
            <a:fillRect/>
          </a:stretch>
        </p:blipFill>
        <p:spPr>
          <a:xfrm>
            <a:off x="1263130" y="170845"/>
            <a:ext cx="6647971" cy="6486809"/>
          </a:xfrm>
          <a:prstGeom prst="rect">
            <a:avLst/>
          </a:prstGeom>
        </p:spPr>
      </p:pic>
    </p:spTree>
    <p:extLst>
      <p:ext uri="{BB962C8B-B14F-4D97-AF65-F5344CB8AC3E}">
        <p14:creationId xmlns:p14="http://schemas.microsoft.com/office/powerpoint/2010/main" val="1882518742"/>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6327D-A68F-5FFD-A107-70964EDD1622}"/>
              </a:ext>
            </a:extLst>
          </p:cNvPr>
          <p:cNvSpPr>
            <a:spLocks noGrp="1"/>
          </p:cNvSpPr>
          <p:nvPr>
            <p:ph type="title"/>
          </p:nvPr>
        </p:nvSpPr>
        <p:spPr>
          <a:xfrm>
            <a:off x="1079500" y="294455"/>
            <a:ext cx="7767638" cy="698962"/>
          </a:xfrm>
        </p:spPr>
        <p:txBody>
          <a:bodyPr/>
          <a:lstStyle/>
          <a:p>
            <a:pPr algn="ctr"/>
            <a:r>
              <a:rPr lang="nb-NO" dirty="0"/>
              <a:t>Barometrisk formel</a:t>
            </a:r>
            <a:br>
              <a:rPr lang="nb-NO" dirty="0"/>
            </a:br>
            <a:r>
              <a:rPr lang="nb-NO" sz="2000" dirty="0"/>
              <a:t>(Utledet i vedlegg C side 127)</a:t>
            </a:r>
            <a:endParaRPr lang="nb-NO" dirty="0"/>
          </a:p>
        </p:txBody>
      </p:sp>
      <p:pic>
        <p:nvPicPr>
          <p:cNvPr id="6" name="Picture 5">
            <a:extLst>
              <a:ext uri="{FF2B5EF4-FFF2-40B4-BE49-F238E27FC236}">
                <a16:creationId xmlns:a16="http://schemas.microsoft.com/office/drawing/2014/main" id="{213A4740-F6AD-16BD-1988-E064E601F776}"/>
              </a:ext>
            </a:extLst>
          </p:cNvPr>
          <p:cNvPicPr>
            <a:picLocks noChangeAspect="1"/>
          </p:cNvPicPr>
          <p:nvPr/>
        </p:nvPicPr>
        <p:blipFill>
          <a:blip r:embed="rId2"/>
          <a:stretch>
            <a:fillRect/>
          </a:stretch>
        </p:blipFill>
        <p:spPr>
          <a:xfrm>
            <a:off x="2890837" y="1119147"/>
            <a:ext cx="3821347" cy="1661455"/>
          </a:xfrm>
          <a:prstGeom prst="rect">
            <a:avLst/>
          </a:prstGeom>
        </p:spPr>
      </p:pic>
      <p:sp>
        <p:nvSpPr>
          <p:cNvPr id="7" name="Content Placeholder 2">
            <a:extLst>
              <a:ext uri="{FF2B5EF4-FFF2-40B4-BE49-F238E27FC236}">
                <a16:creationId xmlns:a16="http://schemas.microsoft.com/office/drawing/2014/main" id="{607E609D-1278-53FD-F5F8-72C9954F0FC3}"/>
              </a:ext>
            </a:extLst>
          </p:cNvPr>
          <p:cNvSpPr>
            <a:spLocks noGrp="1"/>
          </p:cNvSpPr>
          <p:nvPr>
            <p:ph idx="1"/>
          </p:nvPr>
        </p:nvSpPr>
        <p:spPr>
          <a:xfrm>
            <a:off x="1031288" y="2863522"/>
            <a:ext cx="7767638" cy="3814323"/>
          </a:xfrm>
        </p:spPr>
        <p:txBody>
          <a:bodyPr/>
          <a:lstStyle/>
          <a:p>
            <a:pPr>
              <a:lnSpc>
                <a:spcPct val="100000"/>
              </a:lnSpc>
            </a:pPr>
            <a:r>
              <a:rPr lang="nb-NO" dirty="0"/>
              <a:t>h  – Høyde vi ønsker å finne [m]</a:t>
            </a:r>
          </a:p>
          <a:p>
            <a:pPr>
              <a:lnSpc>
                <a:spcPct val="100000"/>
              </a:lnSpc>
            </a:pPr>
            <a:r>
              <a:rPr lang="nb-NO" dirty="0"/>
              <a:t>P  – Lufttrykket ved høyden h [</a:t>
            </a:r>
            <a:r>
              <a:rPr lang="nb-NO" dirty="0" err="1"/>
              <a:t>hPa</a:t>
            </a:r>
            <a:r>
              <a:rPr lang="nb-NO" dirty="0"/>
              <a:t>]</a:t>
            </a:r>
          </a:p>
          <a:p>
            <a:pPr>
              <a:lnSpc>
                <a:spcPct val="100000"/>
              </a:lnSpc>
            </a:pPr>
            <a:r>
              <a:rPr lang="nb-NO" dirty="0"/>
              <a:t>h</a:t>
            </a:r>
            <a:r>
              <a:rPr lang="nb-NO" baseline="-25000" dirty="0"/>
              <a:t>0</a:t>
            </a:r>
            <a:r>
              <a:rPr lang="nb-NO" dirty="0"/>
              <a:t> – Referansehøyden h</a:t>
            </a:r>
            <a:r>
              <a:rPr lang="nb-NO" baseline="-25000" dirty="0"/>
              <a:t>0</a:t>
            </a:r>
            <a:r>
              <a:rPr lang="nb-NO" dirty="0"/>
              <a:t> (f.eks. ved havet) [m]</a:t>
            </a:r>
          </a:p>
          <a:p>
            <a:pPr>
              <a:lnSpc>
                <a:spcPct val="100000"/>
              </a:lnSpc>
            </a:pPr>
            <a:r>
              <a:rPr lang="nb-NO" dirty="0"/>
              <a:t>P</a:t>
            </a:r>
            <a:r>
              <a:rPr lang="nb-NO" baseline="-25000" dirty="0"/>
              <a:t>0</a:t>
            </a:r>
            <a:r>
              <a:rPr lang="nb-NO" dirty="0"/>
              <a:t> – Lufttrykket ved referansehøyden h</a:t>
            </a:r>
            <a:r>
              <a:rPr lang="nb-NO" baseline="-25000" dirty="0"/>
              <a:t>0 </a:t>
            </a:r>
            <a:r>
              <a:rPr lang="nb-NO" dirty="0"/>
              <a:t>[</a:t>
            </a:r>
            <a:r>
              <a:rPr lang="nb-NO" dirty="0" err="1"/>
              <a:t>hPa</a:t>
            </a:r>
            <a:r>
              <a:rPr lang="nb-NO" dirty="0"/>
              <a:t>]</a:t>
            </a:r>
            <a:endParaRPr lang="nb-NO" baseline="-25000" dirty="0"/>
          </a:p>
          <a:p>
            <a:pPr>
              <a:lnSpc>
                <a:spcPct val="100000"/>
              </a:lnSpc>
            </a:pPr>
            <a:r>
              <a:rPr lang="nb-NO" dirty="0">
                <a:solidFill>
                  <a:srgbClr val="FA062F"/>
                </a:solidFill>
              </a:rPr>
              <a:t>T</a:t>
            </a:r>
            <a:r>
              <a:rPr lang="nb-NO" baseline="-25000" dirty="0">
                <a:solidFill>
                  <a:srgbClr val="FA062F"/>
                </a:solidFill>
              </a:rPr>
              <a:t>0</a:t>
            </a:r>
            <a:r>
              <a:rPr lang="nb-NO" dirty="0">
                <a:solidFill>
                  <a:srgbClr val="FA062F"/>
                </a:solidFill>
              </a:rPr>
              <a:t> – Temperaturen ved referansehøyden h</a:t>
            </a:r>
            <a:r>
              <a:rPr lang="nb-NO" baseline="-25000" dirty="0">
                <a:solidFill>
                  <a:srgbClr val="FA062F"/>
                </a:solidFill>
              </a:rPr>
              <a:t>0</a:t>
            </a:r>
            <a:r>
              <a:rPr lang="nb-NO" dirty="0">
                <a:solidFill>
                  <a:srgbClr val="FA062F"/>
                </a:solidFill>
              </a:rPr>
              <a:t> [K]</a:t>
            </a:r>
          </a:p>
          <a:p>
            <a:pPr>
              <a:lnSpc>
                <a:spcPct val="100000"/>
              </a:lnSpc>
            </a:pPr>
            <a:r>
              <a:rPr lang="el-GR" dirty="0"/>
              <a:t>α</a:t>
            </a:r>
            <a:r>
              <a:rPr lang="nb-NO" dirty="0"/>
              <a:t>   – Raten temperaturen faller av med høyden -0,00 </a:t>
            </a:r>
          </a:p>
          <a:p>
            <a:pPr>
              <a:lnSpc>
                <a:spcPct val="100000"/>
              </a:lnSpc>
            </a:pPr>
            <a:r>
              <a:rPr lang="nb-NO" dirty="0"/>
              <a:t>g   – Tyngdeakselerasjonen 9,806 m/s</a:t>
            </a:r>
            <a:r>
              <a:rPr lang="nb-NO" baseline="30000" dirty="0"/>
              <a:t>2</a:t>
            </a:r>
          </a:p>
          <a:p>
            <a:pPr>
              <a:lnSpc>
                <a:spcPct val="100000"/>
              </a:lnSpc>
            </a:pPr>
            <a:r>
              <a:rPr lang="nb-NO" dirty="0">
                <a:solidFill>
                  <a:srgbClr val="FA062F"/>
                </a:solidFill>
              </a:rPr>
              <a:t>M – Molarmasse for luft 0.0289644 mol/kg</a:t>
            </a:r>
          </a:p>
          <a:p>
            <a:pPr>
              <a:lnSpc>
                <a:spcPct val="100000"/>
              </a:lnSpc>
            </a:pPr>
            <a:r>
              <a:rPr lang="nb-NO" dirty="0">
                <a:solidFill>
                  <a:srgbClr val="FA062F"/>
                </a:solidFill>
              </a:rPr>
              <a:t>​R</a:t>
            </a:r>
            <a:r>
              <a:rPr lang="nb-NO" baseline="-25000" dirty="0">
                <a:solidFill>
                  <a:srgbClr val="FA062F"/>
                </a:solidFill>
              </a:rPr>
              <a:t>0</a:t>
            </a:r>
            <a:r>
              <a:rPr lang="nb-NO" dirty="0">
                <a:solidFill>
                  <a:srgbClr val="FA062F"/>
                </a:solidFill>
              </a:rPr>
              <a:t> </a:t>
            </a:r>
            <a:r>
              <a:rPr lang="nb-NO" sz="1800" dirty="0">
                <a:solidFill>
                  <a:srgbClr val="FA062F"/>
                </a:solidFill>
              </a:rPr>
              <a:t>= R/M =  8.31432 / 0.0289644 = 287,06 </a:t>
            </a:r>
            <a:r>
              <a:rPr lang="nb-NO" sz="1800" dirty="0" err="1">
                <a:solidFill>
                  <a:srgbClr val="FA062F"/>
                </a:solidFill>
              </a:rPr>
              <a:t>N⋅m</a:t>
            </a:r>
            <a:r>
              <a:rPr lang="nb-NO" sz="1800" dirty="0">
                <a:solidFill>
                  <a:srgbClr val="FA062F"/>
                </a:solidFill>
              </a:rPr>
              <a:t>/</a:t>
            </a:r>
            <a:r>
              <a:rPr lang="nb-NO" sz="1800" dirty="0" err="1">
                <a:solidFill>
                  <a:srgbClr val="FA062F"/>
                </a:solidFill>
              </a:rPr>
              <a:t>K⋅kg</a:t>
            </a:r>
            <a:r>
              <a:rPr lang="nb-NO" sz="1800" dirty="0">
                <a:solidFill>
                  <a:srgbClr val="FA062F"/>
                </a:solidFill>
              </a:rPr>
              <a:t> Spesifikke gasskonstant</a:t>
            </a:r>
            <a:endParaRPr lang="nb-NO" dirty="0">
              <a:solidFill>
                <a:srgbClr val="FA062F"/>
              </a:solidFill>
            </a:endParaRPr>
          </a:p>
        </p:txBody>
      </p:sp>
      <p:sp>
        <p:nvSpPr>
          <p:cNvPr id="5" name="TextBox 4">
            <a:extLst>
              <a:ext uri="{FF2B5EF4-FFF2-40B4-BE49-F238E27FC236}">
                <a16:creationId xmlns:a16="http://schemas.microsoft.com/office/drawing/2014/main" id="{D25B158A-0C43-ACB5-7267-1883330E9F6F}"/>
              </a:ext>
            </a:extLst>
          </p:cNvPr>
          <p:cNvSpPr txBox="1"/>
          <p:nvPr/>
        </p:nvSpPr>
        <p:spPr>
          <a:xfrm>
            <a:off x="1031288" y="6216180"/>
            <a:ext cx="7173246" cy="461665"/>
          </a:xfrm>
          <a:prstGeom prst="rect">
            <a:avLst/>
          </a:prstGeom>
          <a:noFill/>
        </p:spPr>
        <p:txBody>
          <a:bodyPr wrap="none" rtlCol="0">
            <a:spAutoFit/>
          </a:bodyPr>
          <a:lstStyle/>
          <a:p>
            <a:r>
              <a:rPr lang="nb-NO" dirty="0">
                <a:solidFill>
                  <a:srgbClr val="0000FF"/>
                </a:solidFill>
              </a:rPr>
              <a:t>https://www.mide.com/air-pressure-at-altitude-calculator</a:t>
            </a:r>
          </a:p>
        </p:txBody>
      </p:sp>
    </p:spTree>
    <p:extLst>
      <p:ext uri="{BB962C8B-B14F-4D97-AF65-F5344CB8AC3E}">
        <p14:creationId xmlns:p14="http://schemas.microsoft.com/office/powerpoint/2010/main" val="4197855493"/>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ktangel 6"/>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nb-NO"/>
          </a:p>
        </p:txBody>
      </p:sp>
      <p:sp>
        <p:nvSpPr>
          <p:cNvPr id="37893" name="Tittel 1"/>
          <p:cNvSpPr>
            <a:spLocks noGrp="1"/>
          </p:cNvSpPr>
          <p:nvPr>
            <p:ph type="title"/>
          </p:nvPr>
        </p:nvSpPr>
        <p:spPr>
          <a:xfrm>
            <a:off x="688181" y="2714943"/>
            <a:ext cx="7767638" cy="1141412"/>
          </a:xfrm>
        </p:spPr>
        <p:txBody>
          <a:bodyPr/>
          <a:lstStyle/>
          <a:p>
            <a:pPr algn="ctr">
              <a:lnSpc>
                <a:spcPct val="100000"/>
              </a:lnSpc>
            </a:pPr>
            <a:r>
              <a:rPr lang="en-GB" dirty="0"/>
              <a:t>Bruk </a:t>
            </a:r>
            <a:r>
              <a:rPr lang="en-GB" dirty="0" err="1"/>
              <a:t>av</a:t>
            </a:r>
            <a:r>
              <a:rPr lang="en-GB" dirty="0"/>
              <a:t> </a:t>
            </a:r>
            <a:r>
              <a:rPr lang="en-GB" dirty="0" err="1"/>
              <a:t>logaritmer</a:t>
            </a:r>
            <a:r>
              <a:rPr lang="en-GB" dirty="0"/>
              <a:t> for å </a:t>
            </a:r>
            <a:r>
              <a:rPr lang="en-GB" dirty="0" err="1"/>
              <a:t>beregne</a:t>
            </a:r>
            <a:r>
              <a:rPr lang="en-GB" dirty="0"/>
              <a:t> a</a:t>
            </a:r>
            <a:r>
              <a:rPr lang="en-GB" baseline="30000" dirty="0"/>
              <a:t>b</a:t>
            </a:r>
            <a:endParaRPr lang="en-GB" dirty="0"/>
          </a:p>
        </p:txBody>
      </p:sp>
    </p:spTree>
    <p:extLst>
      <p:ext uri="{BB962C8B-B14F-4D97-AF65-F5344CB8AC3E}">
        <p14:creationId xmlns:p14="http://schemas.microsoft.com/office/powerpoint/2010/main" val="3119370162"/>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03B34A-6095-9615-1BB5-AF00580BA959}"/>
              </a:ext>
            </a:extLst>
          </p:cNvPr>
          <p:cNvPicPr>
            <a:picLocks noChangeAspect="1"/>
          </p:cNvPicPr>
          <p:nvPr/>
        </p:nvPicPr>
        <p:blipFill>
          <a:blip r:embed="rId2"/>
          <a:stretch>
            <a:fillRect/>
          </a:stretch>
        </p:blipFill>
        <p:spPr>
          <a:xfrm>
            <a:off x="1210128" y="847461"/>
            <a:ext cx="7286172" cy="4714582"/>
          </a:xfrm>
          <a:prstGeom prst="rect">
            <a:avLst/>
          </a:prstGeom>
        </p:spPr>
      </p:pic>
      <p:sp>
        <p:nvSpPr>
          <p:cNvPr id="2" name="Title 1">
            <a:extLst>
              <a:ext uri="{FF2B5EF4-FFF2-40B4-BE49-F238E27FC236}">
                <a16:creationId xmlns:a16="http://schemas.microsoft.com/office/drawing/2014/main" id="{40807AB8-62CA-1C59-60C5-4C5AEC2D63C5}"/>
              </a:ext>
            </a:extLst>
          </p:cNvPr>
          <p:cNvSpPr>
            <a:spLocks noGrp="1"/>
          </p:cNvSpPr>
          <p:nvPr>
            <p:ph type="title"/>
          </p:nvPr>
        </p:nvSpPr>
        <p:spPr>
          <a:xfrm>
            <a:off x="1079500" y="244540"/>
            <a:ext cx="7767638" cy="1141413"/>
          </a:xfrm>
        </p:spPr>
        <p:txBody>
          <a:bodyPr/>
          <a:lstStyle/>
          <a:p>
            <a:pPr algn="ctr"/>
            <a:r>
              <a:rPr lang="nb-NO" dirty="0"/>
              <a:t>Termometer</a:t>
            </a:r>
          </a:p>
        </p:txBody>
      </p:sp>
      <p:sp>
        <p:nvSpPr>
          <p:cNvPr id="9" name="Rectangle 8">
            <a:extLst>
              <a:ext uri="{FF2B5EF4-FFF2-40B4-BE49-F238E27FC236}">
                <a16:creationId xmlns:a16="http://schemas.microsoft.com/office/drawing/2014/main" id="{E4136F06-0A8E-92F5-18D2-2E3362A5ED4A}"/>
              </a:ext>
            </a:extLst>
          </p:cNvPr>
          <p:cNvSpPr/>
          <p:nvPr/>
        </p:nvSpPr>
        <p:spPr bwMode="auto">
          <a:xfrm>
            <a:off x="1079500" y="1157185"/>
            <a:ext cx="3492500" cy="448740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pic>
        <p:nvPicPr>
          <p:cNvPr id="11" name="Picture 10">
            <a:extLst>
              <a:ext uri="{FF2B5EF4-FFF2-40B4-BE49-F238E27FC236}">
                <a16:creationId xmlns:a16="http://schemas.microsoft.com/office/drawing/2014/main" id="{41B60FFE-1C65-F2FF-E684-AEC2F7AB12A6}"/>
              </a:ext>
            </a:extLst>
          </p:cNvPr>
          <p:cNvPicPr>
            <a:picLocks noChangeAspect="1"/>
          </p:cNvPicPr>
          <p:nvPr/>
        </p:nvPicPr>
        <p:blipFill>
          <a:blip r:embed="rId3"/>
          <a:stretch>
            <a:fillRect/>
          </a:stretch>
        </p:blipFill>
        <p:spPr>
          <a:xfrm>
            <a:off x="622296" y="1624005"/>
            <a:ext cx="8521704" cy="3314926"/>
          </a:xfrm>
          <a:prstGeom prst="rect">
            <a:avLst/>
          </a:prstGeom>
        </p:spPr>
      </p:pic>
      <p:pic>
        <p:nvPicPr>
          <p:cNvPr id="9218" name="Picture 2">
            <a:extLst>
              <a:ext uri="{FF2B5EF4-FFF2-40B4-BE49-F238E27FC236}">
                <a16:creationId xmlns:a16="http://schemas.microsoft.com/office/drawing/2014/main" id="{13318D42-9EF4-7EE6-B7D3-AAF0642A38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639" y="1552839"/>
            <a:ext cx="5391150" cy="44577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BC116BA9-5951-FC75-4EED-3B170BD6B9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670" t="30430" r="38045" b="43526"/>
          <a:stretch/>
        </p:blipFill>
        <p:spPr bwMode="auto">
          <a:xfrm>
            <a:off x="2445249" y="1509614"/>
            <a:ext cx="4674742" cy="4517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7781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5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53" presetClass="entr" presetSubtype="16" fill="hold" nodeType="withEffect">
                                  <p:stCondLst>
                                    <p:cond delay="0"/>
                                  </p:stCondLst>
                                  <p:childTnLst>
                                    <p:set>
                                      <p:cBhvr>
                                        <p:cTn id="24" dur="1" fill="hold">
                                          <p:stCondLst>
                                            <p:cond delay="0"/>
                                          </p:stCondLst>
                                        </p:cTn>
                                        <p:tgtEl>
                                          <p:spTgt spid="9218"/>
                                        </p:tgtEl>
                                        <p:attrNameLst>
                                          <p:attrName>style.visibility</p:attrName>
                                        </p:attrNameLst>
                                      </p:cBhvr>
                                      <p:to>
                                        <p:strVal val="visible"/>
                                      </p:to>
                                    </p:set>
                                    <p:anim calcmode="lin" valueType="num">
                                      <p:cBhvr>
                                        <p:cTn id="25" dur="500" fill="hold"/>
                                        <p:tgtEl>
                                          <p:spTgt spid="9218"/>
                                        </p:tgtEl>
                                        <p:attrNameLst>
                                          <p:attrName>ppt_w</p:attrName>
                                        </p:attrNameLst>
                                      </p:cBhvr>
                                      <p:tavLst>
                                        <p:tav tm="0">
                                          <p:val>
                                            <p:fltVal val="0"/>
                                          </p:val>
                                        </p:tav>
                                        <p:tav tm="100000">
                                          <p:val>
                                            <p:strVal val="#ppt_w"/>
                                          </p:val>
                                        </p:tav>
                                      </p:tavLst>
                                    </p:anim>
                                    <p:anim calcmode="lin" valueType="num">
                                      <p:cBhvr>
                                        <p:cTn id="26" dur="500" fill="hold"/>
                                        <p:tgtEl>
                                          <p:spTgt spid="9218"/>
                                        </p:tgtEl>
                                        <p:attrNameLst>
                                          <p:attrName>ppt_h</p:attrName>
                                        </p:attrNameLst>
                                      </p:cBhvr>
                                      <p:tavLst>
                                        <p:tav tm="0">
                                          <p:val>
                                            <p:fltVal val="0"/>
                                          </p:val>
                                        </p:tav>
                                        <p:tav tm="100000">
                                          <p:val>
                                            <p:strVal val="#ppt_h"/>
                                          </p:val>
                                        </p:tav>
                                      </p:tavLst>
                                    </p:anim>
                                    <p:animEffect transition="in" filter="fade">
                                      <p:cBhvr>
                                        <p:cTn id="27" dur="500"/>
                                        <p:tgtEl>
                                          <p:spTgt spid="92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218"/>
                                        </p:tgtEl>
                                      </p:cBhvr>
                                    </p:animEffect>
                                    <p:set>
                                      <p:cBhvr>
                                        <p:cTn id="32" dur="1" fill="hold">
                                          <p:stCondLst>
                                            <p:cond delay="499"/>
                                          </p:stCondLst>
                                        </p:cTn>
                                        <p:tgtEl>
                                          <p:spTgt spid="9218"/>
                                        </p:tgtEl>
                                        <p:attrNameLst>
                                          <p:attrName>style.visibility</p:attrName>
                                        </p:attrNameLst>
                                      </p:cBhvr>
                                      <p:to>
                                        <p:strVal val="hidden"/>
                                      </p:to>
                                    </p:set>
                                  </p:childTnLst>
                                </p:cTn>
                              </p:par>
                              <p:par>
                                <p:cTn id="33" presetID="53" presetClass="entr" presetSubtype="16"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2ED68-712B-92B5-63D3-E2017B3B4451}"/>
              </a:ext>
            </a:extLst>
          </p:cNvPr>
          <p:cNvSpPr>
            <a:spLocks noGrp="1"/>
          </p:cNvSpPr>
          <p:nvPr>
            <p:ph type="title"/>
          </p:nvPr>
        </p:nvSpPr>
        <p:spPr>
          <a:xfrm>
            <a:off x="1079500" y="375365"/>
            <a:ext cx="7767638" cy="662326"/>
          </a:xfrm>
        </p:spPr>
        <p:txBody>
          <a:bodyPr/>
          <a:lstStyle/>
          <a:p>
            <a:r>
              <a:rPr lang="nb-NO" dirty="0"/>
              <a:t>Bruk av logaritmer for beregning av a</a:t>
            </a:r>
            <a:r>
              <a:rPr lang="nb-NO" baseline="30000" dirty="0"/>
              <a:t>b</a:t>
            </a:r>
          </a:p>
        </p:txBody>
      </p:sp>
      <p:sp>
        <p:nvSpPr>
          <p:cNvPr id="3" name="Content Placeholder 2">
            <a:extLst>
              <a:ext uri="{FF2B5EF4-FFF2-40B4-BE49-F238E27FC236}">
                <a16:creationId xmlns:a16="http://schemas.microsoft.com/office/drawing/2014/main" id="{9C11368E-6FD1-E9AA-F7A3-86A19F65D20F}"/>
              </a:ext>
            </a:extLst>
          </p:cNvPr>
          <p:cNvSpPr>
            <a:spLocks noGrp="1"/>
          </p:cNvSpPr>
          <p:nvPr>
            <p:ph idx="1"/>
          </p:nvPr>
        </p:nvSpPr>
        <p:spPr>
          <a:xfrm>
            <a:off x="1079500" y="1130158"/>
            <a:ext cx="7767638" cy="4469258"/>
          </a:xfrm>
        </p:spPr>
        <p:txBody>
          <a:bodyPr/>
          <a:lstStyle/>
          <a:p>
            <a:pPr marL="0" indent="0">
              <a:lnSpc>
                <a:spcPct val="100000"/>
              </a:lnSpc>
              <a:buNone/>
            </a:pPr>
            <a:r>
              <a:rPr lang="nb-NO" sz="2800" dirty="0" err="1"/>
              <a:t>px</a:t>
            </a:r>
            <a:r>
              <a:rPr lang="nb-NO" sz="2800" dirty="0"/>
              <a:t> = 10</a:t>
            </a:r>
            <a:r>
              <a:rPr lang="nb-NO" sz="2800" baseline="30000" dirty="0"/>
              <a:t>log </a:t>
            </a:r>
            <a:r>
              <a:rPr lang="nb-NO" sz="2800" baseline="30000" dirty="0" err="1"/>
              <a:t>px</a:t>
            </a:r>
            <a:endParaRPr lang="nb-NO" sz="2800" baseline="30000" dirty="0"/>
          </a:p>
          <a:p>
            <a:pPr marL="0" indent="0">
              <a:lnSpc>
                <a:spcPct val="100000"/>
              </a:lnSpc>
              <a:buNone/>
            </a:pPr>
            <a:r>
              <a:rPr lang="nb-NO" sz="2800" dirty="0"/>
              <a:t>og… </a:t>
            </a:r>
          </a:p>
          <a:p>
            <a:pPr marL="0" indent="0">
              <a:lnSpc>
                <a:spcPct val="100000"/>
              </a:lnSpc>
              <a:buNone/>
            </a:pPr>
            <a:r>
              <a:rPr lang="nb-NO" sz="2800" dirty="0" err="1"/>
              <a:t>px</a:t>
            </a:r>
            <a:r>
              <a:rPr lang="nb-NO" sz="2800" baseline="30000" dirty="0" err="1"/>
              <a:t>py</a:t>
            </a:r>
            <a:r>
              <a:rPr lang="nb-NO" sz="2800" dirty="0"/>
              <a:t> = (10</a:t>
            </a:r>
            <a:r>
              <a:rPr lang="nb-NO" sz="2800" baseline="30000" dirty="0"/>
              <a:t>log </a:t>
            </a:r>
            <a:r>
              <a:rPr lang="nb-NO" sz="2800" baseline="30000" dirty="0" err="1"/>
              <a:t>px</a:t>
            </a:r>
            <a:r>
              <a:rPr lang="nb-NO" sz="2800" dirty="0"/>
              <a:t>)</a:t>
            </a:r>
            <a:r>
              <a:rPr lang="nb-NO" sz="2800" baseline="30000" dirty="0" err="1"/>
              <a:t>py</a:t>
            </a:r>
            <a:endParaRPr lang="nb-NO" sz="2800" baseline="30000" dirty="0"/>
          </a:p>
          <a:p>
            <a:pPr marL="0" indent="0">
              <a:lnSpc>
                <a:spcPct val="100000"/>
              </a:lnSpc>
              <a:buNone/>
            </a:pPr>
            <a:r>
              <a:rPr lang="nb-NO" sz="2800" dirty="0" err="1"/>
              <a:t>px</a:t>
            </a:r>
            <a:r>
              <a:rPr lang="nb-NO" sz="2800" baseline="30000" dirty="0" err="1"/>
              <a:t>py</a:t>
            </a:r>
            <a:r>
              <a:rPr lang="nb-NO" sz="2800" dirty="0"/>
              <a:t> = 10</a:t>
            </a:r>
            <a:r>
              <a:rPr lang="nb-NO" sz="2800" baseline="30000" dirty="0"/>
              <a:t>py·log </a:t>
            </a:r>
            <a:r>
              <a:rPr lang="nb-NO" sz="2800" baseline="30000" dirty="0" err="1"/>
              <a:t>px</a:t>
            </a:r>
            <a:endParaRPr lang="nb-NO" sz="2800" baseline="30000" dirty="0"/>
          </a:p>
          <a:p>
            <a:pPr marL="0" indent="0">
              <a:lnSpc>
                <a:spcPct val="100000"/>
              </a:lnSpc>
              <a:buNone/>
            </a:pPr>
            <a:r>
              <a:rPr lang="nb-NO" sz="2800" dirty="0"/>
              <a:t>Skifter til grunntall e og naturlige logaritme</a:t>
            </a:r>
          </a:p>
          <a:p>
            <a:pPr marL="0" indent="0">
              <a:lnSpc>
                <a:spcPct val="100000"/>
              </a:lnSpc>
              <a:buNone/>
            </a:pPr>
            <a:r>
              <a:rPr lang="nb-NO" sz="2800" dirty="0" err="1"/>
              <a:t>px</a:t>
            </a:r>
            <a:r>
              <a:rPr lang="nb-NO" sz="2800" baseline="30000" dirty="0" err="1"/>
              <a:t>py</a:t>
            </a:r>
            <a:r>
              <a:rPr lang="nb-NO" sz="2800" dirty="0"/>
              <a:t> = </a:t>
            </a:r>
            <a:r>
              <a:rPr lang="nb-NO" sz="2800" dirty="0" err="1"/>
              <a:t>e</a:t>
            </a:r>
            <a:r>
              <a:rPr lang="nb-NO" sz="2800" baseline="30000" dirty="0" err="1"/>
              <a:t>py·ln</a:t>
            </a:r>
            <a:r>
              <a:rPr lang="nb-NO" sz="2800" baseline="30000" dirty="0"/>
              <a:t> </a:t>
            </a:r>
            <a:r>
              <a:rPr lang="nb-NO" sz="2800" baseline="30000" dirty="0" err="1"/>
              <a:t>px</a:t>
            </a:r>
            <a:endParaRPr lang="nb-NO" sz="2800" baseline="30000" dirty="0"/>
          </a:p>
          <a:p>
            <a:pPr marL="0" indent="0">
              <a:lnSpc>
                <a:spcPct val="100000"/>
              </a:lnSpc>
              <a:buNone/>
            </a:pPr>
            <a:r>
              <a:rPr lang="nb-NO" sz="2800" dirty="0"/>
              <a:t>Skriver dette med </a:t>
            </a:r>
            <a:r>
              <a:rPr lang="nb-NO" sz="2800" dirty="0" err="1"/>
              <a:t>Javaskript</a:t>
            </a:r>
            <a:r>
              <a:rPr lang="nb-NO" sz="2800" dirty="0"/>
              <a:t> notasjon:</a:t>
            </a:r>
          </a:p>
          <a:p>
            <a:pPr marL="0" indent="0">
              <a:lnSpc>
                <a:spcPct val="100000"/>
              </a:lnSpc>
              <a:buNone/>
            </a:pPr>
            <a:r>
              <a:rPr lang="nb-NO" sz="2800" dirty="0" err="1"/>
              <a:t>px</a:t>
            </a:r>
            <a:r>
              <a:rPr lang="nb-NO" sz="2800" baseline="30000" dirty="0" err="1"/>
              <a:t>py</a:t>
            </a:r>
            <a:r>
              <a:rPr lang="nb-NO" sz="2800" dirty="0"/>
              <a:t> = </a:t>
            </a:r>
            <a:r>
              <a:rPr lang="nb-NO" sz="2800" dirty="0" err="1"/>
              <a:t>Math.exp</a:t>
            </a:r>
            <a:r>
              <a:rPr lang="nb-NO" sz="2800" dirty="0"/>
              <a:t>(</a:t>
            </a:r>
            <a:r>
              <a:rPr lang="nb-NO" sz="2800" dirty="0" err="1"/>
              <a:t>py</a:t>
            </a:r>
            <a:r>
              <a:rPr lang="nb-NO" sz="2800" baseline="30000" dirty="0"/>
              <a:t> </a:t>
            </a:r>
            <a:r>
              <a:rPr lang="nb-NO" sz="2800" dirty="0"/>
              <a:t>· Math.log(</a:t>
            </a:r>
            <a:r>
              <a:rPr lang="nb-NO" sz="2800" dirty="0" err="1"/>
              <a:t>px</a:t>
            </a:r>
            <a:r>
              <a:rPr lang="nb-NO" sz="2800" dirty="0"/>
              <a:t>))</a:t>
            </a:r>
          </a:p>
          <a:p>
            <a:pPr marL="0" indent="0">
              <a:lnSpc>
                <a:spcPct val="100000"/>
              </a:lnSpc>
              <a:buNone/>
            </a:pPr>
            <a:r>
              <a:rPr lang="nb-NO" sz="2800" dirty="0"/>
              <a:t>I </a:t>
            </a:r>
            <a:r>
              <a:rPr lang="nb-NO" sz="2800" dirty="0" err="1"/>
              <a:t>blokkode</a:t>
            </a:r>
            <a:r>
              <a:rPr lang="nb-NO" sz="2800" dirty="0"/>
              <a:t> blir dette:</a:t>
            </a:r>
          </a:p>
          <a:p>
            <a:pPr marL="0" indent="0">
              <a:lnSpc>
                <a:spcPct val="100000"/>
              </a:lnSpc>
              <a:buNone/>
            </a:pPr>
            <a:endParaRPr lang="nb-NO" sz="2800" dirty="0"/>
          </a:p>
        </p:txBody>
      </p:sp>
      <p:pic>
        <p:nvPicPr>
          <p:cNvPr id="6" name="Picture 5">
            <a:extLst>
              <a:ext uri="{FF2B5EF4-FFF2-40B4-BE49-F238E27FC236}">
                <a16:creationId xmlns:a16="http://schemas.microsoft.com/office/drawing/2014/main" id="{5128D1ED-13D3-E59C-CF4C-1A7C8A2CFC11}"/>
              </a:ext>
            </a:extLst>
          </p:cNvPr>
          <p:cNvPicPr>
            <a:picLocks noChangeAspect="1"/>
          </p:cNvPicPr>
          <p:nvPr/>
        </p:nvPicPr>
        <p:blipFill>
          <a:blip r:embed="rId2"/>
          <a:stretch>
            <a:fillRect/>
          </a:stretch>
        </p:blipFill>
        <p:spPr>
          <a:xfrm>
            <a:off x="1215197" y="5727842"/>
            <a:ext cx="6172925" cy="929812"/>
          </a:xfrm>
          <a:prstGeom prst="rect">
            <a:avLst/>
          </a:prstGeom>
        </p:spPr>
      </p:pic>
    </p:spTree>
    <p:extLst>
      <p:ext uri="{BB962C8B-B14F-4D97-AF65-F5344CB8AC3E}">
        <p14:creationId xmlns:p14="http://schemas.microsoft.com/office/powerpoint/2010/main" val="34464533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584522" y="0"/>
            <a:ext cx="8559478" cy="68580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nb-NO"/>
          </a:p>
        </p:txBody>
      </p:sp>
      <p:sp>
        <p:nvSpPr>
          <p:cNvPr id="44037" name="Tittel 1"/>
          <p:cNvSpPr>
            <a:spLocks noGrp="1"/>
          </p:cNvSpPr>
          <p:nvPr>
            <p:ph type="title"/>
          </p:nvPr>
        </p:nvSpPr>
        <p:spPr>
          <a:xfrm>
            <a:off x="1079500" y="2139950"/>
            <a:ext cx="7767638" cy="1141413"/>
          </a:xfrm>
        </p:spPr>
        <p:txBody>
          <a:bodyPr/>
          <a:lstStyle/>
          <a:p>
            <a:pPr algn="ctr">
              <a:lnSpc>
                <a:spcPct val="100000"/>
              </a:lnSpc>
            </a:pPr>
            <a:r>
              <a:rPr lang="en-GB"/>
              <a:t>Akselerometer</a:t>
            </a:r>
            <a:br>
              <a:rPr lang="en-GB"/>
            </a:br>
            <a:r>
              <a:rPr lang="en-GB" sz="2400"/>
              <a:t>MPU9250</a:t>
            </a:r>
            <a:endParaRPr lang="en-GB"/>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1955800"/>
            <a:ext cx="8229600" cy="1143000"/>
          </a:xfrm>
        </p:spPr>
        <p:txBody>
          <a:bodyPr/>
          <a:lstStyle/>
          <a:p>
            <a:pPr algn="ctr"/>
            <a:r>
              <a:rPr lang="nb-NO"/>
              <a:t>Hvordan skal vi påvise bevegelse?</a:t>
            </a:r>
          </a:p>
        </p:txBody>
      </p:sp>
      <p:sp>
        <p:nvSpPr>
          <p:cNvPr id="4" name="Tittel 1"/>
          <p:cNvSpPr txBox="1">
            <a:spLocks/>
          </p:cNvSpPr>
          <p:nvPr/>
        </p:nvSpPr>
        <p:spPr>
          <a:xfrm>
            <a:off x="578880" y="298450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4000" b="1" i="0" u="none" strike="noStrike" kern="1200" cap="none" spc="0" normalizeH="0" baseline="0" noProof="0">
                <a:ln>
                  <a:noFill/>
                </a:ln>
                <a:solidFill>
                  <a:schemeClr val="tx1"/>
                </a:solidFill>
                <a:effectLst/>
                <a:uLnTx/>
                <a:uFillTx/>
                <a:latin typeface="+mj-lt"/>
                <a:ea typeface="+mj-ea"/>
                <a:cs typeface="+mj-cs"/>
              </a:rPr>
              <a:t>Akselerometer</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52833" y="357176"/>
            <a:ext cx="7767638" cy="1141413"/>
          </a:xfrm>
        </p:spPr>
        <p:txBody>
          <a:bodyPr>
            <a:normAutofit/>
          </a:bodyPr>
          <a:lstStyle/>
          <a:p>
            <a:pPr algn="ctr"/>
            <a:r>
              <a:rPr lang="nb-NO" dirty="0"/>
              <a:t>La oss betrakte akselerometeret som tre fjærvekter som står loddrett på hverandre</a:t>
            </a:r>
          </a:p>
        </p:txBody>
      </p:sp>
      <p:pic>
        <p:nvPicPr>
          <p:cNvPr id="4098" name="Picture 2"/>
          <p:cNvPicPr>
            <a:picLocks noChangeAspect="1" noChangeArrowheads="1"/>
          </p:cNvPicPr>
          <p:nvPr/>
        </p:nvPicPr>
        <p:blipFill>
          <a:blip r:embed="rId2"/>
          <a:srcRect/>
          <a:stretch>
            <a:fillRect/>
          </a:stretch>
        </p:blipFill>
        <p:spPr bwMode="auto">
          <a:xfrm>
            <a:off x="792017" y="1798638"/>
            <a:ext cx="3168650" cy="3743325"/>
          </a:xfrm>
          <a:prstGeom prst="rect">
            <a:avLst/>
          </a:prstGeom>
          <a:noFill/>
          <a:ln w="9525">
            <a:noFill/>
            <a:miter lim="800000"/>
            <a:headEnd/>
            <a:tailEnd/>
          </a:ln>
          <a:effectLst/>
        </p:spPr>
      </p:pic>
      <p:grpSp>
        <p:nvGrpSpPr>
          <p:cNvPr id="5" name="Gruppe 4"/>
          <p:cNvGrpSpPr/>
          <p:nvPr/>
        </p:nvGrpSpPr>
        <p:grpSpPr>
          <a:xfrm>
            <a:off x="5112382" y="2060604"/>
            <a:ext cx="478008" cy="2950005"/>
            <a:chOff x="337030" y="2194152"/>
            <a:chExt cx="478008" cy="2950005"/>
          </a:xfrm>
        </p:grpSpPr>
        <p:sp>
          <p:nvSpPr>
            <p:cNvPr id="6" name="Ellipse 5"/>
            <p:cNvSpPr/>
            <p:nvPr/>
          </p:nvSpPr>
          <p:spPr>
            <a:xfrm>
              <a:off x="363685" y="3456872"/>
              <a:ext cx="421822" cy="421822"/>
            </a:xfrm>
            <a:prstGeom prst="ellipse">
              <a:avLst/>
            </a:prstGeom>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Frihåndsform 6"/>
            <p:cNvSpPr/>
            <p:nvPr/>
          </p:nvSpPr>
          <p:spPr>
            <a:xfrm>
              <a:off x="337030" y="2194152"/>
              <a:ext cx="451353" cy="1255838"/>
            </a:xfrm>
            <a:custGeom>
              <a:avLst/>
              <a:gdLst>
                <a:gd name="connsiteX0" fmla="*/ 216322 w 451353"/>
                <a:gd name="connsiteY0" fmla="*/ 0 h 1255838"/>
                <a:gd name="connsiteX1" fmla="*/ 217492 w 451353"/>
                <a:gd name="connsiteY1" fmla="*/ 97052 h 1255838"/>
                <a:gd name="connsiteX2" fmla="*/ 451353 w 451353"/>
                <a:gd name="connsiteY2" fmla="*/ 209306 h 1255838"/>
                <a:gd name="connsiteX3" fmla="*/ 0 w 451353"/>
                <a:gd name="connsiteY3" fmla="*/ 416274 h 1255838"/>
                <a:gd name="connsiteX4" fmla="*/ 450184 w 451353"/>
                <a:gd name="connsiteY4" fmla="*/ 626750 h 1255838"/>
                <a:gd name="connsiteX5" fmla="*/ 4677 w 451353"/>
                <a:gd name="connsiteY5" fmla="*/ 839564 h 1255838"/>
                <a:gd name="connsiteX6" fmla="*/ 446676 w 451353"/>
                <a:gd name="connsiteY6" fmla="*/ 1048870 h 1255838"/>
                <a:gd name="connsiteX7" fmla="*/ 224507 w 451353"/>
                <a:gd name="connsiteY7" fmla="*/ 1158785 h 1255838"/>
                <a:gd name="connsiteX8" fmla="*/ 224507 w 451353"/>
                <a:gd name="connsiteY8" fmla="*/ 1255838 h 125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353" h="1255838">
                  <a:moveTo>
                    <a:pt x="216322" y="0"/>
                  </a:moveTo>
                  <a:lnTo>
                    <a:pt x="217492" y="97052"/>
                  </a:lnTo>
                  <a:lnTo>
                    <a:pt x="451353" y="209306"/>
                  </a:lnTo>
                  <a:lnTo>
                    <a:pt x="0" y="416274"/>
                  </a:lnTo>
                  <a:lnTo>
                    <a:pt x="450184" y="626750"/>
                  </a:lnTo>
                  <a:lnTo>
                    <a:pt x="4677" y="839564"/>
                  </a:lnTo>
                  <a:lnTo>
                    <a:pt x="446676" y="1048870"/>
                  </a:lnTo>
                  <a:lnTo>
                    <a:pt x="224507" y="1158785"/>
                  </a:lnTo>
                  <a:lnTo>
                    <a:pt x="224507" y="1255838"/>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8" name="Frihåndsform 7"/>
            <p:cNvSpPr/>
            <p:nvPr/>
          </p:nvSpPr>
          <p:spPr>
            <a:xfrm>
              <a:off x="363685" y="3888319"/>
              <a:ext cx="451353" cy="1255838"/>
            </a:xfrm>
            <a:custGeom>
              <a:avLst/>
              <a:gdLst>
                <a:gd name="connsiteX0" fmla="*/ 216322 w 451353"/>
                <a:gd name="connsiteY0" fmla="*/ 0 h 1255838"/>
                <a:gd name="connsiteX1" fmla="*/ 217492 w 451353"/>
                <a:gd name="connsiteY1" fmla="*/ 97052 h 1255838"/>
                <a:gd name="connsiteX2" fmla="*/ 451353 w 451353"/>
                <a:gd name="connsiteY2" fmla="*/ 209306 h 1255838"/>
                <a:gd name="connsiteX3" fmla="*/ 0 w 451353"/>
                <a:gd name="connsiteY3" fmla="*/ 416274 h 1255838"/>
                <a:gd name="connsiteX4" fmla="*/ 450184 w 451353"/>
                <a:gd name="connsiteY4" fmla="*/ 626750 h 1255838"/>
                <a:gd name="connsiteX5" fmla="*/ 4677 w 451353"/>
                <a:gd name="connsiteY5" fmla="*/ 839564 h 1255838"/>
                <a:gd name="connsiteX6" fmla="*/ 446676 w 451353"/>
                <a:gd name="connsiteY6" fmla="*/ 1048870 h 1255838"/>
                <a:gd name="connsiteX7" fmla="*/ 224507 w 451353"/>
                <a:gd name="connsiteY7" fmla="*/ 1158785 h 1255838"/>
                <a:gd name="connsiteX8" fmla="*/ 224507 w 451353"/>
                <a:gd name="connsiteY8" fmla="*/ 1255838 h 125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353" h="1255838">
                  <a:moveTo>
                    <a:pt x="216322" y="0"/>
                  </a:moveTo>
                  <a:lnTo>
                    <a:pt x="217492" y="97052"/>
                  </a:lnTo>
                  <a:lnTo>
                    <a:pt x="451353" y="209306"/>
                  </a:lnTo>
                  <a:lnTo>
                    <a:pt x="0" y="416274"/>
                  </a:lnTo>
                  <a:lnTo>
                    <a:pt x="450184" y="626750"/>
                  </a:lnTo>
                  <a:lnTo>
                    <a:pt x="4677" y="839564"/>
                  </a:lnTo>
                  <a:lnTo>
                    <a:pt x="446676" y="1048870"/>
                  </a:lnTo>
                  <a:lnTo>
                    <a:pt x="224507" y="1158785"/>
                  </a:lnTo>
                  <a:lnTo>
                    <a:pt x="224507" y="1255838"/>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sp>
        <p:nvSpPr>
          <p:cNvPr id="9" name="Prosess 8"/>
          <p:cNvSpPr/>
          <p:nvPr/>
        </p:nvSpPr>
        <p:spPr>
          <a:xfrm>
            <a:off x="4936652" y="1798638"/>
            <a:ext cx="762000" cy="261966"/>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Prosess 9"/>
          <p:cNvSpPr/>
          <p:nvPr/>
        </p:nvSpPr>
        <p:spPr>
          <a:xfrm>
            <a:off x="4936652" y="5010609"/>
            <a:ext cx="762000" cy="261966"/>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nvGrpSpPr>
          <p:cNvPr id="11" name="Gruppe 10"/>
          <p:cNvGrpSpPr/>
          <p:nvPr/>
        </p:nvGrpSpPr>
        <p:grpSpPr>
          <a:xfrm>
            <a:off x="5103635" y="2060605"/>
            <a:ext cx="457224" cy="2950004"/>
            <a:chOff x="5491265" y="2549096"/>
            <a:chExt cx="457224" cy="2950004"/>
          </a:xfrm>
        </p:grpSpPr>
        <p:sp>
          <p:nvSpPr>
            <p:cNvPr id="12" name="Ellipse 11"/>
            <p:cNvSpPr/>
            <p:nvPr/>
          </p:nvSpPr>
          <p:spPr>
            <a:xfrm>
              <a:off x="5500012" y="4384784"/>
              <a:ext cx="421822" cy="421822"/>
            </a:xfrm>
            <a:prstGeom prst="ellipse">
              <a:avLst/>
            </a:prstGeom>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Frihåndsform 12"/>
            <p:cNvSpPr/>
            <p:nvPr/>
          </p:nvSpPr>
          <p:spPr>
            <a:xfrm>
              <a:off x="5491265" y="2549096"/>
              <a:ext cx="451353" cy="1835688"/>
            </a:xfrm>
            <a:custGeom>
              <a:avLst/>
              <a:gdLst>
                <a:gd name="connsiteX0" fmla="*/ 216322 w 451353"/>
                <a:gd name="connsiteY0" fmla="*/ 0 h 1255838"/>
                <a:gd name="connsiteX1" fmla="*/ 217492 w 451353"/>
                <a:gd name="connsiteY1" fmla="*/ 97052 h 1255838"/>
                <a:gd name="connsiteX2" fmla="*/ 451353 w 451353"/>
                <a:gd name="connsiteY2" fmla="*/ 209306 h 1255838"/>
                <a:gd name="connsiteX3" fmla="*/ 0 w 451353"/>
                <a:gd name="connsiteY3" fmla="*/ 416274 h 1255838"/>
                <a:gd name="connsiteX4" fmla="*/ 450184 w 451353"/>
                <a:gd name="connsiteY4" fmla="*/ 626750 h 1255838"/>
                <a:gd name="connsiteX5" fmla="*/ 4677 w 451353"/>
                <a:gd name="connsiteY5" fmla="*/ 839564 h 1255838"/>
                <a:gd name="connsiteX6" fmla="*/ 446676 w 451353"/>
                <a:gd name="connsiteY6" fmla="*/ 1048870 h 1255838"/>
                <a:gd name="connsiteX7" fmla="*/ 224507 w 451353"/>
                <a:gd name="connsiteY7" fmla="*/ 1158785 h 1255838"/>
                <a:gd name="connsiteX8" fmla="*/ 224507 w 451353"/>
                <a:gd name="connsiteY8" fmla="*/ 1255838 h 125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353" h="1255838">
                  <a:moveTo>
                    <a:pt x="216322" y="0"/>
                  </a:moveTo>
                  <a:lnTo>
                    <a:pt x="217492" y="97052"/>
                  </a:lnTo>
                  <a:lnTo>
                    <a:pt x="451353" y="209306"/>
                  </a:lnTo>
                  <a:lnTo>
                    <a:pt x="0" y="416274"/>
                  </a:lnTo>
                  <a:lnTo>
                    <a:pt x="450184" y="626750"/>
                  </a:lnTo>
                  <a:lnTo>
                    <a:pt x="4677" y="839564"/>
                  </a:lnTo>
                  <a:lnTo>
                    <a:pt x="446676" y="1048870"/>
                  </a:lnTo>
                  <a:lnTo>
                    <a:pt x="224507" y="1158785"/>
                  </a:lnTo>
                  <a:lnTo>
                    <a:pt x="224507" y="1255838"/>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4" name="Frihåndsform 13"/>
            <p:cNvSpPr/>
            <p:nvPr/>
          </p:nvSpPr>
          <p:spPr>
            <a:xfrm>
              <a:off x="5497136" y="4806605"/>
              <a:ext cx="451353" cy="692495"/>
            </a:xfrm>
            <a:custGeom>
              <a:avLst/>
              <a:gdLst>
                <a:gd name="connsiteX0" fmla="*/ 216322 w 451353"/>
                <a:gd name="connsiteY0" fmla="*/ 0 h 1255838"/>
                <a:gd name="connsiteX1" fmla="*/ 217492 w 451353"/>
                <a:gd name="connsiteY1" fmla="*/ 97052 h 1255838"/>
                <a:gd name="connsiteX2" fmla="*/ 451353 w 451353"/>
                <a:gd name="connsiteY2" fmla="*/ 209306 h 1255838"/>
                <a:gd name="connsiteX3" fmla="*/ 0 w 451353"/>
                <a:gd name="connsiteY3" fmla="*/ 416274 h 1255838"/>
                <a:gd name="connsiteX4" fmla="*/ 450184 w 451353"/>
                <a:gd name="connsiteY4" fmla="*/ 626750 h 1255838"/>
                <a:gd name="connsiteX5" fmla="*/ 4677 w 451353"/>
                <a:gd name="connsiteY5" fmla="*/ 839564 h 1255838"/>
                <a:gd name="connsiteX6" fmla="*/ 446676 w 451353"/>
                <a:gd name="connsiteY6" fmla="*/ 1048870 h 1255838"/>
                <a:gd name="connsiteX7" fmla="*/ 224507 w 451353"/>
                <a:gd name="connsiteY7" fmla="*/ 1158785 h 1255838"/>
                <a:gd name="connsiteX8" fmla="*/ 224507 w 451353"/>
                <a:gd name="connsiteY8" fmla="*/ 1255838 h 125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353" h="1255838">
                  <a:moveTo>
                    <a:pt x="216322" y="0"/>
                  </a:moveTo>
                  <a:lnTo>
                    <a:pt x="217492" y="97052"/>
                  </a:lnTo>
                  <a:lnTo>
                    <a:pt x="451353" y="209306"/>
                  </a:lnTo>
                  <a:lnTo>
                    <a:pt x="0" y="416274"/>
                  </a:lnTo>
                  <a:lnTo>
                    <a:pt x="450184" y="626750"/>
                  </a:lnTo>
                  <a:lnTo>
                    <a:pt x="4677" y="839564"/>
                  </a:lnTo>
                  <a:lnTo>
                    <a:pt x="446676" y="1048870"/>
                  </a:lnTo>
                  <a:lnTo>
                    <a:pt x="224507" y="1158785"/>
                  </a:lnTo>
                  <a:lnTo>
                    <a:pt x="224507" y="1255838"/>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sp>
        <p:nvSpPr>
          <p:cNvPr id="15" name="Pil ned 14"/>
          <p:cNvSpPr/>
          <p:nvPr/>
        </p:nvSpPr>
        <p:spPr>
          <a:xfrm>
            <a:off x="4239203" y="3099287"/>
            <a:ext cx="457200" cy="162663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TekstSylinder 15"/>
          <p:cNvSpPr txBox="1"/>
          <p:nvPr/>
        </p:nvSpPr>
        <p:spPr>
          <a:xfrm>
            <a:off x="3889750" y="2292892"/>
            <a:ext cx="1205138" cy="830997"/>
          </a:xfrm>
          <a:prstGeom prst="rect">
            <a:avLst/>
          </a:prstGeom>
          <a:noFill/>
        </p:spPr>
        <p:txBody>
          <a:bodyPr wrap="none" rtlCol="0">
            <a:spAutoFit/>
          </a:bodyPr>
          <a:lstStyle/>
          <a:p>
            <a:r>
              <a:rPr lang="nb-NO" dirty="0">
                <a:solidFill>
                  <a:schemeClr val="tx1"/>
                </a:solidFill>
              </a:rPr>
              <a:t>Tyngde-</a:t>
            </a:r>
          </a:p>
          <a:p>
            <a:pPr algn="ctr"/>
            <a:r>
              <a:rPr lang="nb-NO" dirty="0">
                <a:solidFill>
                  <a:schemeClr val="tx1"/>
                </a:solidFill>
              </a:rPr>
              <a:t>kraft</a:t>
            </a:r>
          </a:p>
        </p:txBody>
      </p:sp>
      <p:pic>
        <p:nvPicPr>
          <p:cNvPr id="17" name="Picture 2"/>
          <p:cNvPicPr>
            <a:picLocks noChangeAspect="1" noChangeArrowheads="1"/>
          </p:cNvPicPr>
          <p:nvPr/>
        </p:nvPicPr>
        <p:blipFill>
          <a:blip r:embed="rId3"/>
          <a:srcRect l="1756" t="1387" r="1276"/>
          <a:stretch>
            <a:fillRect/>
          </a:stretch>
        </p:blipFill>
        <p:spPr bwMode="auto">
          <a:xfrm>
            <a:off x="5935409" y="2295123"/>
            <a:ext cx="2873071" cy="243079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0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2000"/>
                                        <p:tgtEl>
                                          <p:spTgt spid="15"/>
                                        </p:tgtEl>
                                      </p:cBhvr>
                                    </p:animEffect>
                                  </p:childTnLst>
                                </p:cTn>
                              </p:par>
                              <p:par>
                                <p:cTn id="27" presetID="10" presetClass="exit" presetSubtype="0" fill="hold" nodeType="withEffect">
                                  <p:stCondLst>
                                    <p:cond delay="0"/>
                                  </p:stCondLst>
                                  <p:childTnLst>
                                    <p:animEffect transition="out" filter="fade">
                                      <p:cBhvr>
                                        <p:cTn id="28" dur="2000"/>
                                        <p:tgtEl>
                                          <p:spTgt spid="5"/>
                                        </p:tgtEl>
                                      </p:cBhvr>
                                    </p:animEffect>
                                    <p:set>
                                      <p:cBhvr>
                                        <p:cTn id="29" dur="1" fill="hold">
                                          <p:stCondLst>
                                            <p:cond delay="1999"/>
                                          </p:stCondLst>
                                        </p:cTn>
                                        <p:tgtEl>
                                          <p:spTgt spid="5"/>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4567479" y="2515059"/>
            <a:ext cx="2952750" cy="295275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ktangel 7"/>
          <p:cNvSpPr/>
          <p:nvPr/>
        </p:nvSpPr>
        <p:spPr>
          <a:xfrm>
            <a:off x="5787586" y="1759410"/>
            <a:ext cx="2527300" cy="25273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Frihåndsform 8"/>
          <p:cNvSpPr/>
          <p:nvPr/>
        </p:nvSpPr>
        <p:spPr>
          <a:xfrm>
            <a:off x="4564758" y="1753966"/>
            <a:ext cx="3766457" cy="761286"/>
          </a:xfrm>
          <a:custGeom>
            <a:avLst/>
            <a:gdLst>
              <a:gd name="connsiteX0" fmla="*/ 0 w 3766457"/>
              <a:gd name="connsiteY0" fmla="*/ 751114 h 751114"/>
              <a:gd name="connsiteX1" fmla="*/ 1235528 w 3766457"/>
              <a:gd name="connsiteY1" fmla="*/ 0 h 751114"/>
              <a:gd name="connsiteX2" fmla="*/ 3766457 w 3766457"/>
              <a:gd name="connsiteY2" fmla="*/ 5443 h 751114"/>
              <a:gd name="connsiteX3" fmla="*/ 2950028 w 3766457"/>
              <a:gd name="connsiteY3" fmla="*/ 745672 h 751114"/>
              <a:gd name="connsiteX4" fmla="*/ 0 w 3766457"/>
              <a:gd name="connsiteY4" fmla="*/ 751114 h 751114"/>
              <a:gd name="connsiteX0" fmla="*/ 0 w 3766457"/>
              <a:gd name="connsiteY0" fmla="*/ 751114 h 761286"/>
              <a:gd name="connsiteX1" fmla="*/ 1235528 w 3766457"/>
              <a:gd name="connsiteY1" fmla="*/ 0 h 761286"/>
              <a:gd name="connsiteX2" fmla="*/ 3766457 w 3766457"/>
              <a:gd name="connsiteY2" fmla="*/ 5443 h 761286"/>
              <a:gd name="connsiteX3" fmla="*/ 2950028 w 3766457"/>
              <a:gd name="connsiteY3" fmla="*/ 761286 h 761286"/>
              <a:gd name="connsiteX4" fmla="*/ 0 w 3766457"/>
              <a:gd name="connsiteY4" fmla="*/ 751114 h 761286"/>
              <a:gd name="connsiteX0" fmla="*/ 0 w 3766457"/>
              <a:gd name="connsiteY0" fmla="*/ 751114 h 761286"/>
              <a:gd name="connsiteX1" fmla="*/ 1235528 w 3766457"/>
              <a:gd name="connsiteY1" fmla="*/ 0 h 761286"/>
              <a:gd name="connsiteX2" fmla="*/ 3766457 w 3766457"/>
              <a:gd name="connsiteY2" fmla="*/ 5443 h 761286"/>
              <a:gd name="connsiteX3" fmla="*/ 2950028 w 3766457"/>
              <a:gd name="connsiteY3" fmla="*/ 761286 h 761286"/>
              <a:gd name="connsiteX4" fmla="*/ 0 w 3766457"/>
              <a:gd name="connsiteY4" fmla="*/ 751114 h 761286"/>
              <a:gd name="connsiteX0" fmla="*/ 0 w 3766457"/>
              <a:gd name="connsiteY0" fmla="*/ 751114 h 761286"/>
              <a:gd name="connsiteX1" fmla="*/ 1235528 w 3766457"/>
              <a:gd name="connsiteY1" fmla="*/ 0 h 761286"/>
              <a:gd name="connsiteX2" fmla="*/ 3766457 w 3766457"/>
              <a:gd name="connsiteY2" fmla="*/ 5443 h 761286"/>
              <a:gd name="connsiteX3" fmla="*/ 2950028 w 3766457"/>
              <a:gd name="connsiteY3" fmla="*/ 761286 h 761286"/>
              <a:gd name="connsiteX4" fmla="*/ 0 w 3766457"/>
              <a:gd name="connsiteY4" fmla="*/ 751114 h 76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6457" h="761286">
                <a:moveTo>
                  <a:pt x="0" y="751114"/>
                </a:moveTo>
                <a:lnTo>
                  <a:pt x="1235528" y="0"/>
                </a:lnTo>
                <a:lnTo>
                  <a:pt x="3766457" y="5443"/>
                </a:lnTo>
                <a:lnTo>
                  <a:pt x="2950028" y="761286"/>
                </a:lnTo>
                <a:lnTo>
                  <a:pt x="0" y="751114"/>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Frihåndsform 9"/>
          <p:cNvSpPr/>
          <p:nvPr/>
        </p:nvSpPr>
        <p:spPr>
          <a:xfrm>
            <a:off x="4564758" y="4279452"/>
            <a:ext cx="3755571" cy="1181100"/>
          </a:xfrm>
          <a:custGeom>
            <a:avLst/>
            <a:gdLst>
              <a:gd name="connsiteX0" fmla="*/ 0 w 3755571"/>
              <a:gd name="connsiteY0" fmla="*/ 1181100 h 1181100"/>
              <a:gd name="connsiteX1" fmla="*/ 1224642 w 3755571"/>
              <a:gd name="connsiteY1" fmla="*/ 0 h 1181100"/>
              <a:gd name="connsiteX2" fmla="*/ 3755571 w 3755571"/>
              <a:gd name="connsiteY2" fmla="*/ 5443 h 1181100"/>
              <a:gd name="connsiteX3" fmla="*/ 2955471 w 3755571"/>
              <a:gd name="connsiteY3" fmla="*/ 1181100 h 1181100"/>
              <a:gd name="connsiteX4" fmla="*/ 0 w 3755571"/>
              <a:gd name="connsiteY4" fmla="*/ 11811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5571" h="1181100">
                <a:moveTo>
                  <a:pt x="0" y="1181100"/>
                </a:moveTo>
                <a:lnTo>
                  <a:pt x="1224642" y="0"/>
                </a:lnTo>
                <a:lnTo>
                  <a:pt x="3755571" y="5443"/>
                </a:lnTo>
                <a:lnTo>
                  <a:pt x="2955471" y="1181100"/>
                </a:lnTo>
                <a:lnTo>
                  <a:pt x="0" y="118110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nvGrpSpPr>
          <p:cNvPr id="60" name="Gruppe 59"/>
          <p:cNvGrpSpPr/>
          <p:nvPr/>
        </p:nvGrpSpPr>
        <p:grpSpPr>
          <a:xfrm>
            <a:off x="7296494" y="2517805"/>
            <a:ext cx="457224" cy="2950004"/>
            <a:chOff x="5491265" y="2549096"/>
            <a:chExt cx="457224" cy="2950004"/>
          </a:xfrm>
        </p:grpSpPr>
        <p:sp>
          <p:nvSpPr>
            <p:cNvPr id="26" name="Ellipse 25"/>
            <p:cNvSpPr/>
            <p:nvPr/>
          </p:nvSpPr>
          <p:spPr>
            <a:xfrm>
              <a:off x="5500012" y="4384784"/>
              <a:ext cx="421822" cy="421822"/>
            </a:xfrm>
            <a:prstGeom prst="ellipse">
              <a:avLst/>
            </a:prstGeom>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7" name="Frihåndsform 26"/>
            <p:cNvSpPr/>
            <p:nvPr/>
          </p:nvSpPr>
          <p:spPr>
            <a:xfrm>
              <a:off x="5491265" y="2549096"/>
              <a:ext cx="451353" cy="1835688"/>
            </a:xfrm>
            <a:custGeom>
              <a:avLst/>
              <a:gdLst>
                <a:gd name="connsiteX0" fmla="*/ 216322 w 451353"/>
                <a:gd name="connsiteY0" fmla="*/ 0 h 1255838"/>
                <a:gd name="connsiteX1" fmla="*/ 217492 w 451353"/>
                <a:gd name="connsiteY1" fmla="*/ 97052 h 1255838"/>
                <a:gd name="connsiteX2" fmla="*/ 451353 w 451353"/>
                <a:gd name="connsiteY2" fmla="*/ 209306 h 1255838"/>
                <a:gd name="connsiteX3" fmla="*/ 0 w 451353"/>
                <a:gd name="connsiteY3" fmla="*/ 416274 h 1255838"/>
                <a:gd name="connsiteX4" fmla="*/ 450184 w 451353"/>
                <a:gd name="connsiteY4" fmla="*/ 626750 h 1255838"/>
                <a:gd name="connsiteX5" fmla="*/ 4677 w 451353"/>
                <a:gd name="connsiteY5" fmla="*/ 839564 h 1255838"/>
                <a:gd name="connsiteX6" fmla="*/ 446676 w 451353"/>
                <a:gd name="connsiteY6" fmla="*/ 1048870 h 1255838"/>
                <a:gd name="connsiteX7" fmla="*/ 224507 w 451353"/>
                <a:gd name="connsiteY7" fmla="*/ 1158785 h 1255838"/>
                <a:gd name="connsiteX8" fmla="*/ 224507 w 451353"/>
                <a:gd name="connsiteY8" fmla="*/ 1255838 h 125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353" h="1255838">
                  <a:moveTo>
                    <a:pt x="216322" y="0"/>
                  </a:moveTo>
                  <a:lnTo>
                    <a:pt x="217492" y="97052"/>
                  </a:lnTo>
                  <a:lnTo>
                    <a:pt x="451353" y="209306"/>
                  </a:lnTo>
                  <a:lnTo>
                    <a:pt x="0" y="416274"/>
                  </a:lnTo>
                  <a:lnTo>
                    <a:pt x="450184" y="626750"/>
                  </a:lnTo>
                  <a:lnTo>
                    <a:pt x="4677" y="839564"/>
                  </a:lnTo>
                  <a:lnTo>
                    <a:pt x="446676" y="1048870"/>
                  </a:lnTo>
                  <a:lnTo>
                    <a:pt x="224507" y="1158785"/>
                  </a:lnTo>
                  <a:lnTo>
                    <a:pt x="224507" y="1255838"/>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28" name="Frihåndsform 27"/>
            <p:cNvSpPr/>
            <p:nvPr/>
          </p:nvSpPr>
          <p:spPr>
            <a:xfrm>
              <a:off x="5497136" y="4806605"/>
              <a:ext cx="451353" cy="692495"/>
            </a:xfrm>
            <a:custGeom>
              <a:avLst/>
              <a:gdLst>
                <a:gd name="connsiteX0" fmla="*/ 216322 w 451353"/>
                <a:gd name="connsiteY0" fmla="*/ 0 h 1255838"/>
                <a:gd name="connsiteX1" fmla="*/ 217492 w 451353"/>
                <a:gd name="connsiteY1" fmla="*/ 97052 h 1255838"/>
                <a:gd name="connsiteX2" fmla="*/ 451353 w 451353"/>
                <a:gd name="connsiteY2" fmla="*/ 209306 h 1255838"/>
                <a:gd name="connsiteX3" fmla="*/ 0 w 451353"/>
                <a:gd name="connsiteY3" fmla="*/ 416274 h 1255838"/>
                <a:gd name="connsiteX4" fmla="*/ 450184 w 451353"/>
                <a:gd name="connsiteY4" fmla="*/ 626750 h 1255838"/>
                <a:gd name="connsiteX5" fmla="*/ 4677 w 451353"/>
                <a:gd name="connsiteY5" fmla="*/ 839564 h 1255838"/>
                <a:gd name="connsiteX6" fmla="*/ 446676 w 451353"/>
                <a:gd name="connsiteY6" fmla="*/ 1048870 h 1255838"/>
                <a:gd name="connsiteX7" fmla="*/ 224507 w 451353"/>
                <a:gd name="connsiteY7" fmla="*/ 1158785 h 1255838"/>
                <a:gd name="connsiteX8" fmla="*/ 224507 w 451353"/>
                <a:gd name="connsiteY8" fmla="*/ 1255838 h 125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353" h="1255838">
                  <a:moveTo>
                    <a:pt x="216322" y="0"/>
                  </a:moveTo>
                  <a:lnTo>
                    <a:pt x="217492" y="97052"/>
                  </a:lnTo>
                  <a:lnTo>
                    <a:pt x="451353" y="209306"/>
                  </a:lnTo>
                  <a:lnTo>
                    <a:pt x="0" y="416274"/>
                  </a:lnTo>
                  <a:lnTo>
                    <a:pt x="450184" y="626750"/>
                  </a:lnTo>
                  <a:lnTo>
                    <a:pt x="4677" y="839564"/>
                  </a:lnTo>
                  <a:lnTo>
                    <a:pt x="446676" y="1048870"/>
                  </a:lnTo>
                  <a:lnTo>
                    <a:pt x="224507" y="1158785"/>
                  </a:lnTo>
                  <a:lnTo>
                    <a:pt x="224507" y="1255838"/>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56" name="Gruppe 55"/>
          <p:cNvGrpSpPr/>
          <p:nvPr/>
        </p:nvGrpSpPr>
        <p:grpSpPr>
          <a:xfrm>
            <a:off x="7281225" y="2517805"/>
            <a:ext cx="478008" cy="2950005"/>
            <a:chOff x="337030" y="2194152"/>
            <a:chExt cx="478008" cy="2950005"/>
          </a:xfrm>
        </p:grpSpPr>
        <p:sp>
          <p:nvSpPr>
            <p:cNvPr id="29" name="Ellipse 28"/>
            <p:cNvSpPr/>
            <p:nvPr/>
          </p:nvSpPr>
          <p:spPr>
            <a:xfrm>
              <a:off x="363685" y="3456872"/>
              <a:ext cx="421822" cy="421822"/>
            </a:xfrm>
            <a:prstGeom prst="ellipse">
              <a:avLst/>
            </a:prstGeom>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0" name="Frihåndsform 29"/>
            <p:cNvSpPr/>
            <p:nvPr/>
          </p:nvSpPr>
          <p:spPr>
            <a:xfrm>
              <a:off x="337030" y="2194152"/>
              <a:ext cx="451353" cy="1255838"/>
            </a:xfrm>
            <a:custGeom>
              <a:avLst/>
              <a:gdLst>
                <a:gd name="connsiteX0" fmla="*/ 216322 w 451353"/>
                <a:gd name="connsiteY0" fmla="*/ 0 h 1255838"/>
                <a:gd name="connsiteX1" fmla="*/ 217492 w 451353"/>
                <a:gd name="connsiteY1" fmla="*/ 97052 h 1255838"/>
                <a:gd name="connsiteX2" fmla="*/ 451353 w 451353"/>
                <a:gd name="connsiteY2" fmla="*/ 209306 h 1255838"/>
                <a:gd name="connsiteX3" fmla="*/ 0 w 451353"/>
                <a:gd name="connsiteY3" fmla="*/ 416274 h 1255838"/>
                <a:gd name="connsiteX4" fmla="*/ 450184 w 451353"/>
                <a:gd name="connsiteY4" fmla="*/ 626750 h 1255838"/>
                <a:gd name="connsiteX5" fmla="*/ 4677 w 451353"/>
                <a:gd name="connsiteY5" fmla="*/ 839564 h 1255838"/>
                <a:gd name="connsiteX6" fmla="*/ 446676 w 451353"/>
                <a:gd name="connsiteY6" fmla="*/ 1048870 h 1255838"/>
                <a:gd name="connsiteX7" fmla="*/ 224507 w 451353"/>
                <a:gd name="connsiteY7" fmla="*/ 1158785 h 1255838"/>
                <a:gd name="connsiteX8" fmla="*/ 224507 w 451353"/>
                <a:gd name="connsiteY8" fmla="*/ 1255838 h 125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353" h="1255838">
                  <a:moveTo>
                    <a:pt x="216322" y="0"/>
                  </a:moveTo>
                  <a:lnTo>
                    <a:pt x="217492" y="97052"/>
                  </a:lnTo>
                  <a:lnTo>
                    <a:pt x="451353" y="209306"/>
                  </a:lnTo>
                  <a:lnTo>
                    <a:pt x="0" y="416274"/>
                  </a:lnTo>
                  <a:lnTo>
                    <a:pt x="450184" y="626750"/>
                  </a:lnTo>
                  <a:lnTo>
                    <a:pt x="4677" y="839564"/>
                  </a:lnTo>
                  <a:lnTo>
                    <a:pt x="446676" y="1048870"/>
                  </a:lnTo>
                  <a:lnTo>
                    <a:pt x="224507" y="1158785"/>
                  </a:lnTo>
                  <a:lnTo>
                    <a:pt x="224507" y="1255838"/>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31" name="Frihåndsform 30"/>
            <p:cNvSpPr/>
            <p:nvPr/>
          </p:nvSpPr>
          <p:spPr>
            <a:xfrm>
              <a:off x="363685" y="3888319"/>
              <a:ext cx="451353" cy="1255838"/>
            </a:xfrm>
            <a:custGeom>
              <a:avLst/>
              <a:gdLst>
                <a:gd name="connsiteX0" fmla="*/ 216322 w 451353"/>
                <a:gd name="connsiteY0" fmla="*/ 0 h 1255838"/>
                <a:gd name="connsiteX1" fmla="*/ 217492 w 451353"/>
                <a:gd name="connsiteY1" fmla="*/ 97052 h 1255838"/>
                <a:gd name="connsiteX2" fmla="*/ 451353 w 451353"/>
                <a:gd name="connsiteY2" fmla="*/ 209306 h 1255838"/>
                <a:gd name="connsiteX3" fmla="*/ 0 w 451353"/>
                <a:gd name="connsiteY3" fmla="*/ 416274 h 1255838"/>
                <a:gd name="connsiteX4" fmla="*/ 450184 w 451353"/>
                <a:gd name="connsiteY4" fmla="*/ 626750 h 1255838"/>
                <a:gd name="connsiteX5" fmla="*/ 4677 w 451353"/>
                <a:gd name="connsiteY5" fmla="*/ 839564 h 1255838"/>
                <a:gd name="connsiteX6" fmla="*/ 446676 w 451353"/>
                <a:gd name="connsiteY6" fmla="*/ 1048870 h 1255838"/>
                <a:gd name="connsiteX7" fmla="*/ 224507 w 451353"/>
                <a:gd name="connsiteY7" fmla="*/ 1158785 h 1255838"/>
                <a:gd name="connsiteX8" fmla="*/ 224507 w 451353"/>
                <a:gd name="connsiteY8" fmla="*/ 1255838 h 125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353" h="1255838">
                  <a:moveTo>
                    <a:pt x="216322" y="0"/>
                  </a:moveTo>
                  <a:lnTo>
                    <a:pt x="217492" y="97052"/>
                  </a:lnTo>
                  <a:lnTo>
                    <a:pt x="451353" y="209306"/>
                  </a:lnTo>
                  <a:lnTo>
                    <a:pt x="0" y="416274"/>
                  </a:lnTo>
                  <a:lnTo>
                    <a:pt x="450184" y="626750"/>
                  </a:lnTo>
                  <a:lnTo>
                    <a:pt x="4677" y="839564"/>
                  </a:lnTo>
                  <a:lnTo>
                    <a:pt x="446676" y="1048870"/>
                  </a:lnTo>
                  <a:lnTo>
                    <a:pt x="224507" y="1158785"/>
                  </a:lnTo>
                  <a:lnTo>
                    <a:pt x="224507" y="1255838"/>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58" name="Gruppe 57"/>
          <p:cNvGrpSpPr/>
          <p:nvPr/>
        </p:nvGrpSpPr>
        <p:grpSpPr>
          <a:xfrm>
            <a:off x="7475211" y="4286710"/>
            <a:ext cx="856004" cy="1174246"/>
            <a:chOff x="5669982" y="4318001"/>
            <a:chExt cx="856004" cy="1174246"/>
          </a:xfrm>
        </p:grpSpPr>
        <p:sp>
          <p:nvSpPr>
            <p:cNvPr id="33" name="Ellipse 32"/>
            <p:cNvSpPr/>
            <p:nvPr/>
          </p:nvSpPr>
          <p:spPr>
            <a:xfrm>
              <a:off x="5948489" y="4649914"/>
              <a:ext cx="367359" cy="367359"/>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b-NO"/>
            </a:p>
          </p:txBody>
        </p:sp>
        <p:sp>
          <p:nvSpPr>
            <p:cNvPr id="39" name="Frihåndsform 38"/>
            <p:cNvSpPr/>
            <p:nvPr/>
          </p:nvSpPr>
          <p:spPr>
            <a:xfrm>
              <a:off x="6163379" y="4318001"/>
              <a:ext cx="362607" cy="374072"/>
            </a:xfrm>
            <a:custGeom>
              <a:avLst/>
              <a:gdLst>
                <a:gd name="connsiteX0" fmla="*/ 346841 w 362607"/>
                <a:gd name="connsiteY0" fmla="*/ 0 h 374072"/>
                <a:gd name="connsiteX1" fmla="*/ 305278 w 362607"/>
                <a:gd name="connsiteY1" fmla="*/ 61629 h 374072"/>
                <a:gd name="connsiteX2" fmla="*/ 154789 w 362607"/>
                <a:gd name="connsiteY2" fmla="*/ 55896 h 374072"/>
                <a:gd name="connsiteX3" fmla="*/ 362607 w 362607"/>
                <a:gd name="connsiteY3" fmla="*/ 214984 h 374072"/>
                <a:gd name="connsiteX4" fmla="*/ 77394 w 362607"/>
                <a:gd name="connsiteY4" fmla="*/ 157655 h 374072"/>
                <a:gd name="connsiteX5" fmla="*/ 280913 w 362607"/>
                <a:gd name="connsiteY5" fmla="*/ 346841 h 374072"/>
                <a:gd name="connsiteX6" fmla="*/ 0 w 362607"/>
                <a:gd name="connsiteY6" fmla="*/ 256548 h 374072"/>
                <a:gd name="connsiteX7" fmla="*/ 94593 w 362607"/>
                <a:gd name="connsiteY7" fmla="*/ 374072 h 37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607" h="374072">
                  <a:moveTo>
                    <a:pt x="346841" y="0"/>
                  </a:moveTo>
                  <a:lnTo>
                    <a:pt x="305278" y="61629"/>
                  </a:lnTo>
                  <a:lnTo>
                    <a:pt x="154789" y="55896"/>
                  </a:lnTo>
                  <a:lnTo>
                    <a:pt x="362607" y="214984"/>
                  </a:lnTo>
                  <a:lnTo>
                    <a:pt x="77394" y="157655"/>
                  </a:lnTo>
                  <a:lnTo>
                    <a:pt x="280913" y="346841"/>
                  </a:lnTo>
                  <a:lnTo>
                    <a:pt x="0" y="256548"/>
                  </a:lnTo>
                  <a:lnTo>
                    <a:pt x="94593" y="37407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42" name="Frihåndsform 41"/>
            <p:cNvSpPr/>
            <p:nvPr/>
          </p:nvSpPr>
          <p:spPr>
            <a:xfrm>
              <a:off x="5669982" y="4949687"/>
              <a:ext cx="404581" cy="542560"/>
            </a:xfrm>
            <a:custGeom>
              <a:avLst/>
              <a:gdLst>
                <a:gd name="connsiteX0" fmla="*/ 395226 w 404581"/>
                <a:gd name="connsiteY0" fmla="*/ 0 h 542560"/>
                <a:gd name="connsiteX1" fmla="*/ 356639 w 404581"/>
                <a:gd name="connsiteY1" fmla="*/ 58465 h 542560"/>
                <a:gd name="connsiteX2" fmla="*/ 176565 w 404581"/>
                <a:gd name="connsiteY2" fmla="*/ 53788 h 542560"/>
                <a:gd name="connsiteX3" fmla="*/ 404581 w 404581"/>
                <a:gd name="connsiteY3" fmla="*/ 236200 h 542560"/>
                <a:gd name="connsiteX4" fmla="*/ 86528 w 404581"/>
                <a:gd name="connsiteY4" fmla="*/ 178904 h 542560"/>
                <a:gd name="connsiteX5" fmla="*/ 308697 w 404581"/>
                <a:gd name="connsiteY5" fmla="*/ 390549 h 542560"/>
                <a:gd name="connsiteX6" fmla="*/ 0 w 404581"/>
                <a:gd name="connsiteY6" fmla="*/ 301682 h 542560"/>
                <a:gd name="connsiteX7" fmla="*/ 111084 w 404581"/>
                <a:gd name="connsiteY7" fmla="*/ 444338 h 542560"/>
                <a:gd name="connsiteX8" fmla="*/ 43264 w 404581"/>
                <a:gd name="connsiteY8" fmla="*/ 542560 h 54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581" h="542560">
                  <a:moveTo>
                    <a:pt x="395226" y="0"/>
                  </a:moveTo>
                  <a:lnTo>
                    <a:pt x="356639" y="58465"/>
                  </a:lnTo>
                  <a:lnTo>
                    <a:pt x="176565" y="53788"/>
                  </a:lnTo>
                  <a:lnTo>
                    <a:pt x="404581" y="236200"/>
                  </a:lnTo>
                  <a:lnTo>
                    <a:pt x="86528" y="178904"/>
                  </a:lnTo>
                  <a:lnTo>
                    <a:pt x="308697" y="390549"/>
                  </a:lnTo>
                  <a:lnTo>
                    <a:pt x="0" y="301682"/>
                  </a:lnTo>
                  <a:lnTo>
                    <a:pt x="111084" y="444338"/>
                  </a:lnTo>
                  <a:lnTo>
                    <a:pt x="43264" y="542560"/>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57" name="Gruppe 56"/>
          <p:cNvGrpSpPr/>
          <p:nvPr/>
        </p:nvGrpSpPr>
        <p:grpSpPr>
          <a:xfrm>
            <a:off x="4562284" y="5256898"/>
            <a:ext cx="2990678" cy="421822"/>
            <a:chOff x="2757055" y="5288189"/>
            <a:chExt cx="2990678" cy="421822"/>
          </a:xfrm>
        </p:grpSpPr>
        <p:sp>
          <p:nvSpPr>
            <p:cNvPr id="34" name="Ellipse 33"/>
            <p:cNvSpPr/>
            <p:nvPr/>
          </p:nvSpPr>
          <p:spPr>
            <a:xfrm>
              <a:off x="4035136" y="5288189"/>
              <a:ext cx="421822" cy="421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51" name="Frihåndsform 50"/>
            <p:cNvSpPr/>
            <p:nvPr/>
          </p:nvSpPr>
          <p:spPr>
            <a:xfrm>
              <a:off x="2757055" y="5323609"/>
              <a:ext cx="1278081" cy="329046"/>
            </a:xfrm>
            <a:custGeom>
              <a:avLst/>
              <a:gdLst>
                <a:gd name="connsiteX0" fmla="*/ 0 w 1402772"/>
                <a:gd name="connsiteY0" fmla="*/ 166255 h 329046"/>
                <a:gd name="connsiteX1" fmla="*/ 93518 w 1402772"/>
                <a:gd name="connsiteY1" fmla="*/ 159327 h 329046"/>
                <a:gd name="connsiteX2" fmla="*/ 363681 w 1402772"/>
                <a:gd name="connsiteY2" fmla="*/ 0 h 329046"/>
                <a:gd name="connsiteX3" fmla="*/ 297872 w 1402772"/>
                <a:gd name="connsiteY3" fmla="*/ 329046 h 329046"/>
                <a:gd name="connsiteX4" fmla="*/ 813954 w 1402772"/>
                <a:gd name="connsiteY4" fmla="*/ 10391 h 329046"/>
                <a:gd name="connsiteX5" fmla="*/ 762000 w 1402772"/>
                <a:gd name="connsiteY5" fmla="*/ 329046 h 329046"/>
                <a:gd name="connsiteX6" fmla="*/ 1291936 w 1402772"/>
                <a:gd name="connsiteY6" fmla="*/ 6927 h 329046"/>
                <a:gd name="connsiteX7" fmla="*/ 1285009 w 1402772"/>
                <a:gd name="connsiteY7" fmla="*/ 169718 h 329046"/>
                <a:gd name="connsiteX8" fmla="*/ 1402772 w 1402772"/>
                <a:gd name="connsiteY8" fmla="*/ 169718 h 32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2772" h="329046">
                  <a:moveTo>
                    <a:pt x="0" y="166255"/>
                  </a:moveTo>
                  <a:lnTo>
                    <a:pt x="93518" y="159327"/>
                  </a:lnTo>
                  <a:lnTo>
                    <a:pt x="363681" y="0"/>
                  </a:lnTo>
                  <a:lnTo>
                    <a:pt x="297872" y="329046"/>
                  </a:lnTo>
                  <a:lnTo>
                    <a:pt x="813954" y="10391"/>
                  </a:lnTo>
                  <a:lnTo>
                    <a:pt x="762000" y="329046"/>
                  </a:lnTo>
                  <a:lnTo>
                    <a:pt x="1291936" y="6927"/>
                  </a:lnTo>
                  <a:lnTo>
                    <a:pt x="1285009" y="169718"/>
                  </a:lnTo>
                  <a:lnTo>
                    <a:pt x="1402772" y="169718"/>
                  </a:lnTo>
                </a:path>
              </a:pathLst>
            </a:cu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53" name="Frihåndsform 52"/>
            <p:cNvSpPr/>
            <p:nvPr/>
          </p:nvSpPr>
          <p:spPr>
            <a:xfrm>
              <a:off x="4469652" y="5337464"/>
              <a:ext cx="1278081" cy="329046"/>
            </a:xfrm>
            <a:custGeom>
              <a:avLst/>
              <a:gdLst>
                <a:gd name="connsiteX0" fmla="*/ 0 w 1402772"/>
                <a:gd name="connsiteY0" fmla="*/ 166255 h 329046"/>
                <a:gd name="connsiteX1" fmla="*/ 93518 w 1402772"/>
                <a:gd name="connsiteY1" fmla="*/ 159327 h 329046"/>
                <a:gd name="connsiteX2" fmla="*/ 363681 w 1402772"/>
                <a:gd name="connsiteY2" fmla="*/ 0 h 329046"/>
                <a:gd name="connsiteX3" fmla="*/ 297872 w 1402772"/>
                <a:gd name="connsiteY3" fmla="*/ 329046 h 329046"/>
                <a:gd name="connsiteX4" fmla="*/ 813954 w 1402772"/>
                <a:gd name="connsiteY4" fmla="*/ 10391 h 329046"/>
                <a:gd name="connsiteX5" fmla="*/ 762000 w 1402772"/>
                <a:gd name="connsiteY5" fmla="*/ 329046 h 329046"/>
                <a:gd name="connsiteX6" fmla="*/ 1291936 w 1402772"/>
                <a:gd name="connsiteY6" fmla="*/ 6927 h 329046"/>
                <a:gd name="connsiteX7" fmla="*/ 1285009 w 1402772"/>
                <a:gd name="connsiteY7" fmla="*/ 169718 h 329046"/>
                <a:gd name="connsiteX8" fmla="*/ 1402772 w 1402772"/>
                <a:gd name="connsiteY8" fmla="*/ 169718 h 32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2772" h="329046">
                  <a:moveTo>
                    <a:pt x="0" y="166255"/>
                  </a:moveTo>
                  <a:lnTo>
                    <a:pt x="93518" y="159327"/>
                  </a:lnTo>
                  <a:lnTo>
                    <a:pt x="363681" y="0"/>
                  </a:lnTo>
                  <a:lnTo>
                    <a:pt x="297872" y="329046"/>
                  </a:lnTo>
                  <a:lnTo>
                    <a:pt x="813954" y="10391"/>
                  </a:lnTo>
                  <a:lnTo>
                    <a:pt x="762000" y="329046"/>
                  </a:lnTo>
                  <a:lnTo>
                    <a:pt x="1291936" y="6927"/>
                  </a:lnTo>
                  <a:lnTo>
                    <a:pt x="1285009" y="169718"/>
                  </a:lnTo>
                  <a:lnTo>
                    <a:pt x="1402772" y="169718"/>
                  </a:lnTo>
                </a:path>
              </a:pathLst>
            </a:cu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sp>
        <p:nvSpPr>
          <p:cNvPr id="54" name="Pil ned 53"/>
          <p:cNvSpPr/>
          <p:nvPr/>
        </p:nvSpPr>
        <p:spPr>
          <a:xfrm>
            <a:off x="5921086" y="3359349"/>
            <a:ext cx="457200" cy="162663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5" name="TekstSylinder 54"/>
          <p:cNvSpPr txBox="1"/>
          <p:nvPr/>
        </p:nvSpPr>
        <p:spPr>
          <a:xfrm>
            <a:off x="5547117" y="2550672"/>
            <a:ext cx="1205138" cy="830997"/>
          </a:xfrm>
          <a:prstGeom prst="rect">
            <a:avLst/>
          </a:prstGeom>
          <a:noFill/>
        </p:spPr>
        <p:txBody>
          <a:bodyPr wrap="none" rtlCol="0">
            <a:spAutoFit/>
          </a:bodyPr>
          <a:lstStyle/>
          <a:p>
            <a:r>
              <a:rPr lang="nb-NO" dirty="0">
                <a:solidFill>
                  <a:schemeClr val="tx1"/>
                </a:solidFill>
              </a:rPr>
              <a:t>Tyngde-</a:t>
            </a:r>
          </a:p>
          <a:p>
            <a:pPr algn="ctr"/>
            <a:r>
              <a:rPr lang="nb-NO" dirty="0">
                <a:solidFill>
                  <a:schemeClr val="tx1"/>
                </a:solidFill>
              </a:rPr>
              <a:t>kraft</a:t>
            </a:r>
          </a:p>
        </p:txBody>
      </p:sp>
      <p:pic>
        <p:nvPicPr>
          <p:cNvPr id="61" name="Bilde 60" descr="CIMG0311.JPG"/>
          <p:cNvPicPr>
            <a:picLocks noChangeAspect="1"/>
          </p:cNvPicPr>
          <p:nvPr/>
        </p:nvPicPr>
        <p:blipFill>
          <a:blip r:embed="rId2"/>
          <a:srcRect l="18274" t="24365" r="21845" b="25562"/>
          <a:stretch>
            <a:fillRect/>
          </a:stretch>
        </p:blipFill>
        <p:spPr>
          <a:xfrm rot="575990">
            <a:off x="1031393" y="2713018"/>
            <a:ext cx="3265222" cy="2047793"/>
          </a:xfrm>
          <a:prstGeom prst="rect">
            <a:avLst/>
          </a:prstGeom>
        </p:spPr>
      </p:pic>
      <p:cxnSp>
        <p:nvCxnSpPr>
          <p:cNvPr id="63" name="Rett pil 62"/>
          <p:cNvCxnSpPr>
            <a:stCxn id="39" idx="0"/>
          </p:cNvCxnSpPr>
          <p:nvPr/>
        </p:nvCxnSpPr>
        <p:spPr>
          <a:xfrm flipV="1">
            <a:off x="8315449" y="3359349"/>
            <a:ext cx="496537" cy="92736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5" name="Rett pil 64"/>
          <p:cNvCxnSpPr>
            <a:stCxn id="30" idx="0"/>
          </p:cNvCxnSpPr>
          <p:nvPr/>
        </p:nvCxnSpPr>
        <p:spPr>
          <a:xfrm flipH="1" flipV="1">
            <a:off x="7475211" y="816429"/>
            <a:ext cx="22336" cy="17013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Rett pil 66"/>
          <p:cNvCxnSpPr>
            <a:stCxn id="10" idx="0"/>
          </p:cNvCxnSpPr>
          <p:nvPr/>
        </p:nvCxnSpPr>
        <p:spPr>
          <a:xfrm flipH="1">
            <a:off x="3554186" y="5460552"/>
            <a:ext cx="1010572" cy="1588"/>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68" name="Rett pil 67"/>
          <p:cNvCxnSpPr/>
          <p:nvPr/>
        </p:nvCxnSpPr>
        <p:spPr>
          <a:xfrm flipH="1" flipV="1">
            <a:off x="2686594" y="1759410"/>
            <a:ext cx="22336" cy="1701376"/>
          </a:xfrm>
          <a:prstGeom prst="straightConnector1">
            <a:avLst/>
          </a:prstGeom>
          <a:ln>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69" name="Rett pil 68"/>
          <p:cNvCxnSpPr/>
          <p:nvPr/>
        </p:nvCxnSpPr>
        <p:spPr>
          <a:xfrm rot="5400000" flipH="1" flipV="1">
            <a:off x="2210357" y="2555974"/>
            <a:ext cx="1385022" cy="38787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1" name="Rett pil 70"/>
          <p:cNvCxnSpPr/>
          <p:nvPr/>
        </p:nvCxnSpPr>
        <p:spPr>
          <a:xfrm rot="10800000">
            <a:off x="841466" y="3096229"/>
            <a:ext cx="1867464" cy="366145"/>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sp>
        <p:nvSpPr>
          <p:cNvPr id="74" name="TekstSylinder 73"/>
          <p:cNvSpPr txBox="1"/>
          <p:nvPr/>
        </p:nvSpPr>
        <p:spPr>
          <a:xfrm>
            <a:off x="3289880" y="1759410"/>
            <a:ext cx="409086" cy="646331"/>
          </a:xfrm>
          <a:prstGeom prst="rect">
            <a:avLst/>
          </a:prstGeom>
          <a:noFill/>
        </p:spPr>
        <p:txBody>
          <a:bodyPr wrap="none" rtlCol="0">
            <a:spAutoFit/>
          </a:bodyPr>
          <a:lstStyle/>
          <a:p>
            <a:r>
              <a:rPr lang="nb-NO" sz="3600">
                <a:solidFill>
                  <a:srgbClr val="FF0000"/>
                </a:solidFill>
              </a:rPr>
              <a:t>Y</a:t>
            </a:r>
          </a:p>
        </p:txBody>
      </p:sp>
      <p:sp>
        <p:nvSpPr>
          <p:cNvPr id="75" name="TekstSylinder 74"/>
          <p:cNvSpPr txBox="1"/>
          <p:nvPr/>
        </p:nvSpPr>
        <p:spPr>
          <a:xfrm>
            <a:off x="8607443" y="2713018"/>
            <a:ext cx="409086" cy="646331"/>
          </a:xfrm>
          <a:prstGeom prst="rect">
            <a:avLst/>
          </a:prstGeom>
          <a:noFill/>
        </p:spPr>
        <p:txBody>
          <a:bodyPr wrap="none" rtlCol="0">
            <a:spAutoFit/>
          </a:bodyPr>
          <a:lstStyle/>
          <a:p>
            <a:r>
              <a:rPr lang="nb-NO" sz="3600">
                <a:solidFill>
                  <a:srgbClr val="FF0000"/>
                </a:solidFill>
              </a:rPr>
              <a:t>Y</a:t>
            </a:r>
          </a:p>
        </p:txBody>
      </p:sp>
      <p:sp>
        <p:nvSpPr>
          <p:cNvPr id="76" name="TekstSylinder 75"/>
          <p:cNvSpPr txBox="1"/>
          <p:nvPr/>
        </p:nvSpPr>
        <p:spPr>
          <a:xfrm>
            <a:off x="7559522" y="971303"/>
            <a:ext cx="409086" cy="646331"/>
          </a:xfrm>
          <a:prstGeom prst="rect">
            <a:avLst/>
          </a:prstGeom>
          <a:noFill/>
        </p:spPr>
        <p:txBody>
          <a:bodyPr wrap="none" rtlCol="0">
            <a:spAutoFit/>
          </a:bodyPr>
          <a:lstStyle/>
          <a:p>
            <a:r>
              <a:rPr lang="nb-NO" sz="3600">
                <a:solidFill>
                  <a:srgbClr val="00B0F0"/>
                </a:solidFill>
              </a:rPr>
              <a:t>Z</a:t>
            </a:r>
          </a:p>
        </p:txBody>
      </p:sp>
      <p:sp>
        <p:nvSpPr>
          <p:cNvPr id="77" name="TekstSylinder 76"/>
          <p:cNvSpPr txBox="1"/>
          <p:nvPr/>
        </p:nvSpPr>
        <p:spPr>
          <a:xfrm>
            <a:off x="3776471" y="5467810"/>
            <a:ext cx="423514" cy="646331"/>
          </a:xfrm>
          <a:prstGeom prst="rect">
            <a:avLst/>
          </a:prstGeom>
          <a:noFill/>
        </p:spPr>
        <p:txBody>
          <a:bodyPr wrap="none" rtlCol="0">
            <a:spAutoFit/>
          </a:bodyPr>
          <a:lstStyle/>
          <a:p>
            <a:r>
              <a:rPr lang="nb-NO" sz="3600">
                <a:solidFill>
                  <a:srgbClr val="92D050"/>
                </a:solidFill>
              </a:rPr>
              <a:t>X</a:t>
            </a:r>
          </a:p>
        </p:txBody>
      </p:sp>
      <p:sp>
        <p:nvSpPr>
          <p:cNvPr id="78" name="TekstSylinder 77"/>
          <p:cNvSpPr txBox="1"/>
          <p:nvPr/>
        </p:nvSpPr>
        <p:spPr>
          <a:xfrm>
            <a:off x="2174094" y="1617634"/>
            <a:ext cx="409086" cy="646331"/>
          </a:xfrm>
          <a:prstGeom prst="rect">
            <a:avLst/>
          </a:prstGeom>
          <a:noFill/>
        </p:spPr>
        <p:txBody>
          <a:bodyPr wrap="none" rtlCol="0">
            <a:spAutoFit/>
          </a:bodyPr>
          <a:lstStyle/>
          <a:p>
            <a:r>
              <a:rPr lang="nb-NO" sz="3600">
                <a:solidFill>
                  <a:srgbClr val="00B0F0"/>
                </a:solidFill>
              </a:rPr>
              <a:t>Z</a:t>
            </a:r>
          </a:p>
        </p:txBody>
      </p:sp>
      <p:sp>
        <p:nvSpPr>
          <p:cNvPr id="79" name="TekstSylinder 78"/>
          <p:cNvSpPr txBox="1"/>
          <p:nvPr/>
        </p:nvSpPr>
        <p:spPr>
          <a:xfrm>
            <a:off x="499595" y="2713018"/>
            <a:ext cx="423514" cy="646331"/>
          </a:xfrm>
          <a:prstGeom prst="rect">
            <a:avLst/>
          </a:prstGeom>
          <a:noFill/>
        </p:spPr>
        <p:txBody>
          <a:bodyPr wrap="none" rtlCol="0">
            <a:spAutoFit/>
          </a:bodyPr>
          <a:lstStyle/>
          <a:p>
            <a:r>
              <a:rPr lang="nb-NO" sz="3600">
                <a:solidFill>
                  <a:srgbClr val="92D050"/>
                </a:solidFill>
              </a:rPr>
              <a:t>X</a:t>
            </a:r>
          </a:p>
        </p:txBody>
      </p:sp>
      <p:sp>
        <p:nvSpPr>
          <p:cNvPr id="80" name="Tittel 1"/>
          <p:cNvSpPr>
            <a:spLocks noGrp="1"/>
          </p:cNvSpPr>
          <p:nvPr>
            <p:ph type="title"/>
          </p:nvPr>
        </p:nvSpPr>
        <p:spPr>
          <a:xfrm>
            <a:off x="619913" y="127661"/>
            <a:ext cx="8229600" cy="843642"/>
          </a:xfrm>
        </p:spPr>
        <p:txBody>
          <a:bodyPr>
            <a:normAutofit/>
          </a:bodyPr>
          <a:lstStyle/>
          <a:p>
            <a:pPr algn="ctr"/>
            <a:r>
              <a:rPr lang="nb-NO"/>
              <a:t>Slik virker akselerometeret</a:t>
            </a:r>
          </a:p>
        </p:txBody>
      </p:sp>
      <p:sp>
        <p:nvSpPr>
          <p:cNvPr id="85" name="TekstSylinder 84"/>
          <p:cNvSpPr txBox="1"/>
          <p:nvPr/>
        </p:nvSpPr>
        <p:spPr>
          <a:xfrm>
            <a:off x="6230738" y="4281202"/>
            <a:ext cx="1156086" cy="338554"/>
          </a:xfrm>
          <a:prstGeom prst="rect">
            <a:avLst/>
          </a:prstGeom>
          <a:noFill/>
        </p:spPr>
        <p:txBody>
          <a:bodyPr wrap="none" rtlCol="0">
            <a:spAutoFit/>
          </a:bodyPr>
          <a:lstStyle/>
          <a:p>
            <a:r>
              <a:rPr lang="nb-NO" sz="1600" i="1"/>
              <a:t>z</a:t>
            </a:r>
            <a:r>
              <a:rPr lang="nb-NO" sz="1600"/>
              <a:t>=-1000mG</a:t>
            </a:r>
          </a:p>
        </p:txBody>
      </p:sp>
      <p:sp>
        <p:nvSpPr>
          <p:cNvPr id="86" name="TekstSylinder 85"/>
          <p:cNvSpPr txBox="1"/>
          <p:nvPr/>
        </p:nvSpPr>
        <p:spPr>
          <a:xfrm>
            <a:off x="8151147" y="4714191"/>
            <a:ext cx="965329" cy="369332"/>
          </a:xfrm>
          <a:prstGeom prst="rect">
            <a:avLst/>
          </a:prstGeom>
          <a:noFill/>
        </p:spPr>
        <p:txBody>
          <a:bodyPr wrap="none" rtlCol="0">
            <a:spAutoFit/>
          </a:bodyPr>
          <a:lstStyle/>
          <a:p>
            <a:r>
              <a:rPr lang="nb-NO" i="1"/>
              <a:t>y </a:t>
            </a:r>
            <a:r>
              <a:rPr lang="nb-NO"/>
              <a:t>= 0mG</a:t>
            </a:r>
          </a:p>
        </p:txBody>
      </p:sp>
      <p:sp>
        <p:nvSpPr>
          <p:cNvPr id="88" name="TekstSylinder 87"/>
          <p:cNvSpPr txBox="1"/>
          <p:nvPr/>
        </p:nvSpPr>
        <p:spPr>
          <a:xfrm>
            <a:off x="5746382" y="5744809"/>
            <a:ext cx="973343" cy="369332"/>
          </a:xfrm>
          <a:prstGeom prst="rect">
            <a:avLst/>
          </a:prstGeom>
          <a:noFill/>
        </p:spPr>
        <p:txBody>
          <a:bodyPr wrap="none" rtlCol="0">
            <a:spAutoFit/>
          </a:bodyPr>
          <a:lstStyle/>
          <a:p>
            <a:r>
              <a:rPr lang="nb-NO" i="1"/>
              <a:t>x</a:t>
            </a:r>
            <a:r>
              <a:rPr lang="nb-NO"/>
              <a:t> = 0mG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2000"/>
                                        <p:tgtEl>
                                          <p:spTgt spid="57"/>
                                        </p:tgtEl>
                                      </p:cBhvr>
                                    </p:animEffect>
                                  </p:childTnLst>
                                </p:cTn>
                              </p:par>
                              <p:par>
                                <p:cTn id="24" presetID="10" presetClass="entr" presetSubtype="0" fill="hold"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2000"/>
                                        <p:tgtEl>
                                          <p:spTgt spid="58"/>
                                        </p:tgtEl>
                                      </p:cBhvr>
                                    </p:animEffect>
                                  </p:childTnLst>
                                </p:cTn>
                              </p:par>
                              <p:par>
                                <p:cTn id="27" presetID="10" presetClass="entr" presetSubtype="0"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2000"/>
                                        <p:tgtEl>
                                          <p:spTgt spid="56"/>
                                        </p:tgtEl>
                                      </p:cBhvr>
                                    </p:animEffect>
                                  </p:childTnLst>
                                </p:cTn>
                              </p:par>
                            </p:childTnLst>
                          </p:cTn>
                        </p:par>
                        <p:par>
                          <p:cTn id="30" fill="hold">
                            <p:stCondLst>
                              <p:cond delay="2000"/>
                            </p:stCondLst>
                            <p:childTnLst>
                              <p:par>
                                <p:cTn id="31" presetID="22" presetClass="entr" presetSubtype="4" fill="hold" nodeType="after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wipe(down)">
                                      <p:cBhvr>
                                        <p:cTn id="33" dur="500"/>
                                        <p:tgtEl>
                                          <p:spTgt spid="6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5"/>
                                        </p:tgtEl>
                                        <p:attrNameLst>
                                          <p:attrName>style.visibility</p:attrName>
                                        </p:attrNameLst>
                                      </p:cBhvr>
                                      <p:to>
                                        <p:strVal val="visible"/>
                                      </p:to>
                                    </p:set>
                                    <p:animEffect transition="in" filter="fade">
                                      <p:cBhvr>
                                        <p:cTn id="36" dur="2000"/>
                                        <p:tgtEl>
                                          <p:spTgt spid="75"/>
                                        </p:tgtEl>
                                      </p:cBhvr>
                                    </p:animEffect>
                                  </p:childTnLst>
                                </p:cTn>
                              </p:par>
                              <p:par>
                                <p:cTn id="37" presetID="22" presetClass="entr" presetSubtype="2"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wipe(right)">
                                      <p:cBhvr>
                                        <p:cTn id="39" dur="500"/>
                                        <p:tgtEl>
                                          <p:spTgt spid="6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fade">
                                      <p:cBhvr>
                                        <p:cTn id="42" dur="2000"/>
                                        <p:tgtEl>
                                          <p:spTgt spid="77"/>
                                        </p:tgtEl>
                                      </p:cBhvr>
                                    </p:animEffect>
                                  </p:childTnLst>
                                </p:cTn>
                              </p:par>
                              <p:par>
                                <p:cTn id="43" presetID="22" presetClass="entr" presetSubtype="4" fill="hold" nodeType="with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wipe(down)">
                                      <p:cBhvr>
                                        <p:cTn id="45" dur="500"/>
                                        <p:tgtEl>
                                          <p:spTgt spid="6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fade">
                                      <p:cBhvr>
                                        <p:cTn id="48" dur="2000"/>
                                        <p:tgtEl>
                                          <p:spTgt spid="7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fade">
                                      <p:cBhvr>
                                        <p:cTn id="53" dur="2000"/>
                                        <p:tgtEl>
                                          <p:spTgt spid="54"/>
                                        </p:tgtEl>
                                      </p:cBhvr>
                                    </p:animEffect>
                                  </p:childTnLst>
                                </p:cTn>
                              </p:par>
                              <p:par>
                                <p:cTn id="54" presetID="10" presetClass="exit" presetSubtype="0" fill="hold" nodeType="withEffect">
                                  <p:stCondLst>
                                    <p:cond delay="0"/>
                                  </p:stCondLst>
                                  <p:childTnLst>
                                    <p:animEffect transition="out" filter="fade">
                                      <p:cBhvr>
                                        <p:cTn id="55" dur="2000"/>
                                        <p:tgtEl>
                                          <p:spTgt spid="56"/>
                                        </p:tgtEl>
                                      </p:cBhvr>
                                    </p:animEffect>
                                    <p:set>
                                      <p:cBhvr>
                                        <p:cTn id="56" dur="1" fill="hold">
                                          <p:stCondLst>
                                            <p:cond delay="1999"/>
                                          </p:stCondLst>
                                        </p:cTn>
                                        <p:tgtEl>
                                          <p:spTgt spid="56"/>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2000"/>
                                        <p:tgtEl>
                                          <p:spTgt spid="55"/>
                                        </p:tgtEl>
                                      </p:cBhvr>
                                    </p:animEffect>
                                  </p:childTnLst>
                                </p:cTn>
                              </p:par>
                              <p:par>
                                <p:cTn id="60" presetID="10" presetClass="entr" presetSubtype="0" fill="hold" nodeType="with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fade">
                                      <p:cBhvr>
                                        <p:cTn id="62" dur="2000"/>
                                        <p:tgtEl>
                                          <p:spTgt spid="60"/>
                                        </p:tgtEl>
                                      </p:cBhvr>
                                    </p:animEffect>
                                  </p:childTnLst>
                                </p:cTn>
                              </p:par>
                            </p:childTnLst>
                          </p:cTn>
                        </p:par>
                        <p:par>
                          <p:cTn id="63" fill="hold">
                            <p:stCondLst>
                              <p:cond delay="2000"/>
                            </p:stCondLst>
                            <p:childTnLst>
                              <p:par>
                                <p:cTn id="64" presetID="10" presetClass="entr" presetSubtype="0" fill="hold" grpId="0" nodeType="afterEffect">
                                  <p:stCondLst>
                                    <p:cond delay="0"/>
                                  </p:stCondLst>
                                  <p:childTnLst>
                                    <p:set>
                                      <p:cBhvr>
                                        <p:cTn id="65" dur="1" fill="hold">
                                          <p:stCondLst>
                                            <p:cond delay="0"/>
                                          </p:stCondLst>
                                        </p:cTn>
                                        <p:tgtEl>
                                          <p:spTgt spid="86"/>
                                        </p:tgtEl>
                                        <p:attrNameLst>
                                          <p:attrName>style.visibility</p:attrName>
                                        </p:attrNameLst>
                                      </p:cBhvr>
                                      <p:to>
                                        <p:strVal val="visible"/>
                                      </p:to>
                                    </p:set>
                                    <p:animEffect transition="in" filter="fade">
                                      <p:cBhvr>
                                        <p:cTn id="66" dur="2000"/>
                                        <p:tgtEl>
                                          <p:spTgt spid="8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88"/>
                                        </p:tgtEl>
                                        <p:attrNameLst>
                                          <p:attrName>style.visibility</p:attrName>
                                        </p:attrNameLst>
                                      </p:cBhvr>
                                      <p:to>
                                        <p:strVal val="visible"/>
                                      </p:to>
                                    </p:set>
                                    <p:animEffect transition="in" filter="fade">
                                      <p:cBhvr>
                                        <p:cTn id="69" dur="2000"/>
                                        <p:tgtEl>
                                          <p:spTgt spid="8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85"/>
                                        </p:tgtEl>
                                        <p:attrNameLst>
                                          <p:attrName>style.visibility</p:attrName>
                                        </p:attrNameLst>
                                      </p:cBhvr>
                                      <p:to>
                                        <p:strVal val="visible"/>
                                      </p:to>
                                    </p:set>
                                    <p:animEffect transition="in" filter="fade">
                                      <p:cBhvr>
                                        <p:cTn id="72" dur="2000"/>
                                        <p:tgtEl>
                                          <p:spTgt spid="8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2000"/>
                                        <p:tgtEl>
                                          <p:spTgt spid="6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71"/>
                                        </p:tgtEl>
                                        <p:attrNameLst>
                                          <p:attrName>style.visibility</p:attrName>
                                        </p:attrNameLst>
                                      </p:cBhvr>
                                      <p:to>
                                        <p:strVal val="visible"/>
                                      </p:to>
                                    </p:set>
                                    <p:animEffect transition="in" filter="fade">
                                      <p:cBhvr>
                                        <p:cTn id="82" dur="2000"/>
                                        <p:tgtEl>
                                          <p:spTgt spid="7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79"/>
                                        </p:tgtEl>
                                        <p:attrNameLst>
                                          <p:attrName>style.visibility</p:attrName>
                                        </p:attrNameLst>
                                      </p:cBhvr>
                                      <p:to>
                                        <p:strVal val="visible"/>
                                      </p:to>
                                    </p:set>
                                    <p:animEffect transition="in" filter="fade">
                                      <p:cBhvr>
                                        <p:cTn id="85" dur="2000"/>
                                        <p:tgtEl>
                                          <p:spTgt spid="79"/>
                                        </p:tgtEl>
                                      </p:cBhvr>
                                    </p:animEffect>
                                  </p:childTnLst>
                                </p:cTn>
                              </p:par>
                              <p:par>
                                <p:cTn id="86" presetID="10" presetClass="entr" presetSubtype="0" fill="hold" nodeType="with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fade">
                                      <p:cBhvr>
                                        <p:cTn id="88" dur="2000"/>
                                        <p:tgtEl>
                                          <p:spTgt spid="6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78"/>
                                        </p:tgtEl>
                                        <p:attrNameLst>
                                          <p:attrName>style.visibility</p:attrName>
                                        </p:attrNameLst>
                                      </p:cBhvr>
                                      <p:to>
                                        <p:strVal val="visible"/>
                                      </p:to>
                                    </p:set>
                                    <p:animEffect transition="in" filter="fade">
                                      <p:cBhvr>
                                        <p:cTn id="91" dur="2000"/>
                                        <p:tgtEl>
                                          <p:spTgt spid="78"/>
                                        </p:tgtEl>
                                      </p:cBhvr>
                                    </p:animEffect>
                                  </p:childTnLst>
                                </p:cTn>
                              </p:par>
                              <p:par>
                                <p:cTn id="92" presetID="10" presetClass="entr" presetSubtype="0" fill="hold" nodeType="withEffect">
                                  <p:stCondLst>
                                    <p:cond delay="0"/>
                                  </p:stCondLst>
                                  <p:childTnLst>
                                    <p:set>
                                      <p:cBhvr>
                                        <p:cTn id="93" dur="1" fill="hold">
                                          <p:stCondLst>
                                            <p:cond delay="0"/>
                                          </p:stCondLst>
                                        </p:cTn>
                                        <p:tgtEl>
                                          <p:spTgt spid="69"/>
                                        </p:tgtEl>
                                        <p:attrNameLst>
                                          <p:attrName>style.visibility</p:attrName>
                                        </p:attrNameLst>
                                      </p:cBhvr>
                                      <p:to>
                                        <p:strVal val="visible"/>
                                      </p:to>
                                    </p:set>
                                    <p:animEffect transition="in" filter="fade">
                                      <p:cBhvr>
                                        <p:cTn id="94" dur="2000"/>
                                        <p:tgtEl>
                                          <p:spTgt spid="6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74"/>
                                        </p:tgtEl>
                                        <p:attrNameLst>
                                          <p:attrName>style.visibility</p:attrName>
                                        </p:attrNameLst>
                                      </p:cBhvr>
                                      <p:to>
                                        <p:strVal val="visible"/>
                                      </p:to>
                                    </p:set>
                                    <p:animEffect transition="in" filter="fade">
                                      <p:cBhvr>
                                        <p:cTn id="97" dur="2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54" grpId="0" animBg="1"/>
      <p:bldP spid="55" grpId="0"/>
      <p:bldP spid="74" grpId="0"/>
      <p:bldP spid="75" grpId="0"/>
      <p:bldP spid="76" grpId="0"/>
      <p:bldP spid="77" grpId="0"/>
      <p:bldP spid="78" grpId="0"/>
      <p:bldP spid="79" grpId="0"/>
      <p:bldP spid="85" grpId="0"/>
      <p:bldP spid="86" grpId="0"/>
      <p:bldP spid="8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a:t>Avlesning av aksereometeret</a:t>
            </a:r>
          </a:p>
        </p:txBody>
      </p:sp>
      <p:pic>
        <p:nvPicPr>
          <p:cNvPr id="5122" name="Picture 2"/>
          <p:cNvPicPr>
            <a:picLocks noChangeAspect="1" noChangeArrowheads="1"/>
          </p:cNvPicPr>
          <p:nvPr/>
        </p:nvPicPr>
        <p:blipFill>
          <a:blip r:embed="rId2"/>
          <a:srcRect/>
          <a:stretch>
            <a:fillRect/>
          </a:stretch>
        </p:blipFill>
        <p:spPr bwMode="auto">
          <a:xfrm>
            <a:off x="649713" y="1542275"/>
            <a:ext cx="4297845" cy="3768139"/>
          </a:xfrm>
          <a:prstGeom prst="rect">
            <a:avLst/>
          </a:prstGeom>
          <a:noFill/>
          <a:ln w="9525">
            <a:noFill/>
            <a:miter lim="800000"/>
            <a:headEnd/>
            <a:tailEnd/>
          </a:ln>
          <a:effectLst/>
        </p:spPr>
      </p:pic>
      <p:grpSp>
        <p:nvGrpSpPr>
          <p:cNvPr id="33" name="Gruppe 32"/>
          <p:cNvGrpSpPr/>
          <p:nvPr/>
        </p:nvGrpSpPr>
        <p:grpSpPr>
          <a:xfrm>
            <a:off x="5057026" y="1652679"/>
            <a:ext cx="3902208" cy="3784598"/>
            <a:chOff x="3554186" y="816429"/>
            <a:chExt cx="5462343" cy="5297712"/>
          </a:xfrm>
        </p:grpSpPr>
        <p:sp>
          <p:nvSpPr>
            <p:cNvPr id="5" name="Rektangel 4"/>
            <p:cNvSpPr/>
            <p:nvPr/>
          </p:nvSpPr>
          <p:spPr>
            <a:xfrm>
              <a:off x="4567479" y="2515059"/>
              <a:ext cx="2952750" cy="295275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Rektangel 5"/>
            <p:cNvSpPr/>
            <p:nvPr/>
          </p:nvSpPr>
          <p:spPr>
            <a:xfrm>
              <a:off x="5787586" y="1759410"/>
              <a:ext cx="2527300" cy="25273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Frihåndsform 6"/>
            <p:cNvSpPr/>
            <p:nvPr/>
          </p:nvSpPr>
          <p:spPr>
            <a:xfrm>
              <a:off x="4564758" y="1753966"/>
              <a:ext cx="3766457" cy="761286"/>
            </a:xfrm>
            <a:custGeom>
              <a:avLst/>
              <a:gdLst>
                <a:gd name="connsiteX0" fmla="*/ 0 w 3766457"/>
                <a:gd name="connsiteY0" fmla="*/ 751114 h 751114"/>
                <a:gd name="connsiteX1" fmla="*/ 1235528 w 3766457"/>
                <a:gd name="connsiteY1" fmla="*/ 0 h 751114"/>
                <a:gd name="connsiteX2" fmla="*/ 3766457 w 3766457"/>
                <a:gd name="connsiteY2" fmla="*/ 5443 h 751114"/>
                <a:gd name="connsiteX3" fmla="*/ 2950028 w 3766457"/>
                <a:gd name="connsiteY3" fmla="*/ 745672 h 751114"/>
                <a:gd name="connsiteX4" fmla="*/ 0 w 3766457"/>
                <a:gd name="connsiteY4" fmla="*/ 751114 h 751114"/>
                <a:gd name="connsiteX0" fmla="*/ 0 w 3766457"/>
                <a:gd name="connsiteY0" fmla="*/ 751114 h 761286"/>
                <a:gd name="connsiteX1" fmla="*/ 1235528 w 3766457"/>
                <a:gd name="connsiteY1" fmla="*/ 0 h 761286"/>
                <a:gd name="connsiteX2" fmla="*/ 3766457 w 3766457"/>
                <a:gd name="connsiteY2" fmla="*/ 5443 h 761286"/>
                <a:gd name="connsiteX3" fmla="*/ 2950028 w 3766457"/>
                <a:gd name="connsiteY3" fmla="*/ 761286 h 761286"/>
                <a:gd name="connsiteX4" fmla="*/ 0 w 3766457"/>
                <a:gd name="connsiteY4" fmla="*/ 751114 h 761286"/>
                <a:gd name="connsiteX0" fmla="*/ 0 w 3766457"/>
                <a:gd name="connsiteY0" fmla="*/ 751114 h 761286"/>
                <a:gd name="connsiteX1" fmla="*/ 1235528 w 3766457"/>
                <a:gd name="connsiteY1" fmla="*/ 0 h 761286"/>
                <a:gd name="connsiteX2" fmla="*/ 3766457 w 3766457"/>
                <a:gd name="connsiteY2" fmla="*/ 5443 h 761286"/>
                <a:gd name="connsiteX3" fmla="*/ 2950028 w 3766457"/>
                <a:gd name="connsiteY3" fmla="*/ 761286 h 761286"/>
                <a:gd name="connsiteX4" fmla="*/ 0 w 3766457"/>
                <a:gd name="connsiteY4" fmla="*/ 751114 h 761286"/>
                <a:gd name="connsiteX0" fmla="*/ 0 w 3766457"/>
                <a:gd name="connsiteY0" fmla="*/ 751114 h 761286"/>
                <a:gd name="connsiteX1" fmla="*/ 1235528 w 3766457"/>
                <a:gd name="connsiteY1" fmla="*/ 0 h 761286"/>
                <a:gd name="connsiteX2" fmla="*/ 3766457 w 3766457"/>
                <a:gd name="connsiteY2" fmla="*/ 5443 h 761286"/>
                <a:gd name="connsiteX3" fmla="*/ 2950028 w 3766457"/>
                <a:gd name="connsiteY3" fmla="*/ 761286 h 761286"/>
                <a:gd name="connsiteX4" fmla="*/ 0 w 3766457"/>
                <a:gd name="connsiteY4" fmla="*/ 751114 h 76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6457" h="761286">
                  <a:moveTo>
                    <a:pt x="0" y="751114"/>
                  </a:moveTo>
                  <a:lnTo>
                    <a:pt x="1235528" y="0"/>
                  </a:lnTo>
                  <a:lnTo>
                    <a:pt x="3766457" y="5443"/>
                  </a:lnTo>
                  <a:lnTo>
                    <a:pt x="2950028" y="761286"/>
                  </a:lnTo>
                  <a:lnTo>
                    <a:pt x="0" y="751114"/>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Frihåndsform 7"/>
            <p:cNvSpPr/>
            <p:nvPr/>
          </p:nvSpPr>
          <p:spPr>
            <a:xfrm>
              <a:off x="4564758" y="4279452"/>
              <a:ext cx="3755571" cy="1181100"/>
            </a:xfrm>
            <a:custGeom>
              <a:avLst/>
              <a:gdLst>
                <a:gd name="connsiteX0" fmla="*/ 0 w 3755571"/>
                <a:gd name="connsiteY0" fmla="*/ 1181100 h 1181100"/>
                <a:gd name="connsiteX1" fmla="*/ 1224642 w 3755571"/>
                <a:gd name="connsiteY1" fmla="*/ 0 h 1181100"/>
                <a:gd name="connsiteX2" fmla="*/ 3755571 w 3755571"/>
                <a:gd name="connsiteY2" fmla="*/ 5443 h 1181100"/>
                <a:gd name="connsiteX3" fmla="*/ 2955471 w 3755571"/>
                <a:gd name="connsiteY3" fmla="*/ 1181100 h 1181100"/>
                <a:gd name="connsiteX4" fmla="*/ 0 w 3755571"/>
                <a:gd name="connsiteY4" fmla="*/ 11811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5571" h="1181100">
                  <a:moveTo>
                    <a:pt x="0" y="1181100"/>
                  </a:moveTo>
                  <a:lnTo>
                    <a:pt x="1224642" y="0"/>
                  </a:lnTo>
                  <a:lnTo>
                    <a:pt x="3755571" y="5443"/>
                  </a:lnTo>
                  <a:lnTo>
                    <a:pt x="2955471" y="1181100"/>
                  </a:lnTo>
                  <a:lnTo>
                    <a:pt x="0" y="118110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nvGrpSpPr>
            <p:cNvPr id="9" name="Gruppe 8"/>
            <p:cNvGrpSpPr/>
            <p:nvPr/>
          </p:nvGrpSpPr>
          <p:grpSpPr>
            <a:xfrm>
              <a:off x="7296494" y="2517805"/>
              <a:ext cx="457224" cy="2950004"/>
              <a:chOff x="5491265" y="2549096"/>
              <a:chExt cx="457224" cy="2950004"/>
            </a:xfrm>
          </p:grpSpPr>
          <p:sp>
            <p:nvSpPr>
              <p:cNvPr id="10" name="Ellipse 9"/>
              <p:cNvSpPr/>
              <p:nvPr/>
            </p:nvSpPr>
            <p:spPr>
              <a:xfrm>
                <a:off x="5500012" y="4384784"/>
                <a:ext cx="421822" cy="421822"/>
              </a:xfrm>
              <a:prstGeom prst="ellipse">
                <a:avLst/>
              </a:prstGeom>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Frihåndsform 10"/>
              <p:cNvSpPr/>
              <p:nvPr/>
            </p:nvSpPr>
            <p:spPr>
              <a:xfrm>
                <a:off x="5491265" y="2549096"/>
                <a:ext cx="451353" cy="1835688"/>
              </a:xfrm>
              <a:custGeom>
                <a:avLst/>
                <a:gdLst>
                  <a:gd name="connsiteX0" fmla="*/ 216322 w 451353"/>
                  <a:gd name="connsiteY0" fmla="*/ 0 h 1255838"/>
                  <a:gd name="connsiteX1" fmla="*/ 217492 w 451353"/>
                  <a:gd name="connsiteY1" fmla="*/ 97052 h 1255838"/>
                  <a:gd name="connsiteX2" fmla="*/ 451353 w 451353"/>
                  <a:gd name="connsiteY2" fmla="*/ 209306 h 1255838"/>
                  <a:gd name="connsiteX3" fmla="*/ 0 w 451353"/>
                  <a:gd name="connsiteY3" fmla="*/ 416274 h 1255838"/>
                  <a:gd name="connsiteX4" fmla="*/ 450184 w 451353"/>
                  <a:gd name="connsiteY4" fmla="*/ 626750 h 1255838"/>
                  <a:gd name="connsiteX5" fmla="*/ 4677 w 451353"/>
                  <a:gd name="connsiteY5" fmla="*/ 839564 h 1255838"/>
                  <a:gd name="connsiteX6" fmla="*/ 446676 w 451353"/>
                  <a:gd name="connsiteY6" fmla="*/ 1048870 h 1255838"/>
                  <a:gd name="connsiteX7" fmla="*/ 224507 w 451353"/>
                  <a:gd name="connsiteY7" fmla="*/ 1158785 h 1255838"/>
                  <a:gd name="connsiteX8" fmla="*/ 224507 w 451353"/>
                  <a:gd name="connsiteY8" fmla="*/ 1255838 h 125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353" h="1255838">
                    <a:moveTo>
                      <a:pt x="216322" y="0"/>
                    </a:moveTo>
                    <a:lnTo>
                      <a:pt x="217492" y="97052"/>
                    </a:lnTo>
                    <a:lnTo>
                      <a:pt x="451353" y="209306"/>
                    </a:lnTo>
                    <a:lnTo>
                      <a:pt x="0" y="416274"/>
                    </a:lnTo>
                    <a:lnTo>
                      <a:pt x="450184" y="626750"/>
                    </a:lnTo>
                    <a:lnTo>
                      <a:pt x="4677" y="839564"/>
                    </a:lnTo>
                    <a:lnTo>
                      <a:pt x="446676" y="1048870"/>
                    </a:lnTo>
                    <a:lnTo>
                      <a:pt x="224507" y="1158785"/>
                    </a:lnTo>
                    <a:lnTo>
                      <a:pt x="224507" y="1255838"/>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2" name="Frihåndsform 11"/>
              <p:cNvSpPr/>
              <p:nvPr/>
            </p:nvSpPr>
            <p:spPr>
              <a:xfrm>
                <a:off x="5497136" y="4806605"/>
                <a:ext cx="451353" cy="692495"/>
              </a:xfrm>
              <a:custGeom>
                <a:avLst/>
                <a:gdLst>
                  <a:gd name="connsiteX0" fmla="*/ 216322 w 451353"/>
                  <a:gd name="connsiteY0" fmla="*/ 0 h 1255838"/>
                  <a:gd name="connsiteX1" fmla="*/ 217492 w 451353"/>
                  <a:gd name="connsiteY1" fmla="*/ 97052 h 1255838"/>
                  <a:gd name="connsiteX2" fmla="*/ 451353 w 451353"/>
                  <a:gd name="connsiteY2" fmla="*/ 209306 h 1255838"/>
                  <a:gd name="connsiteX3" fmla="*/ 0 w 451353"/>
                  <a:gd name="connsiteY3" fmla="*/ 416274 h 1255838"/>
                  <a:gd name="connsiteX4" fmla="*/ 450184 w 451353"/>
                  <a:gd name="connsiteY4" fmla="*/ 626750 h 1255838"/>
                  <a:gd name="connsiteX5" fmla="*/ 4677 w 451353"/>
                  <a:gd name="connsiteY5" fmla="*/ 839564 h 1255838"/>
                  <a:gd name="connsiteX6" fmla="*/ 446676 w 451353"/>
                  <a:gd name="connsiteY6" fmla="*/ 1048870 h 1255838"/>
                  <a:gd name="connsiteX7" fmla="*/ 224507 w 451353"/>
                  <a:gd name="connsiteY7" fmla="*/ 1158785 h 1255838"/>
                  <a:gd name="connsiteX8" fmla="*/ 224507 w 451353"/>
                  <a:gd name="connsiteY8" fmla="*/ 1255838 h 125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353" h="1255838">
                    <a:moveTo>
                      <a:pt x="216322" y="0"/>
                    </a:moveTo>
                    <a:lnTo>
                      <a:pt x="217492" y="97052"/>
                    </a:lnTo>
                    <a:lnTo>
                      <a:pt x="451353" y="209306"/>
                    </a:lnTo>
                    <a:lnTo>
                      <a:pt x="0" y="416274"/>
                    </a:lnTo>
                    <a:lnTo>
                      <a:pt x="450184" y="626750"/>
                    </a:lnTo>
                    <a:lnTo>
                      <a:pt x="4677" y="839564"/>
                    </a:lnTo>
                    <a:lnTo>
                      <a:pt x="446676" y="1048870"/>
                    </a:lnTo>
                    <a:lnTo>
                      <a:pt x="224507" y="1158785"/>
                    </a:lnTo>
                    <a:lnTo>
                      <a:pt x="224507" y="1255838"/>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17" name="Gruppe 16"/>
            <p:cNvGrpSpPr/>
            <p:nvPr/>
          </p:nvGrpSpPr>
          <p:grpSpPr>
            <a:xfrm>
              <a:off x="7475211" y="4286710"/>
              <a:ext cx="856004" cy="1174246"/>
              <a:chOff x="5669982" y="4318001"/>
              <a:chExt cx="856004" cy="1174246"/>
            </a:xfrm>
          </p:grpSpPr>
          <p:sp>
            <p:nvSpPr>
              <p:cNvPr id="18" name="Ellipse 17"/>
              <p:cNvSpPr/>
              <p:nvPr/>
            </p:nvSpPr>
            <p:spPr>
              <a:xfrm>
                <a:off x="5948489" y="4649914"/>
                <a:ext cx="367359" cy="367359"/>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b-NO"/>
              </a:p>
            </p:txBody>
          </p:sp>
          <p:sp>
            <p:nvSpPr>
              <p:cNvPr id="19" name="Frihåndsform 18"/>
              <p:cNvSpPr/>
              <p:nvPr/>
            </p:nvSpPr>
            <p:spPr>
              <a:xfrm>
                <a:off x="6163379" y="4318001"/>
                <a:ext cx="362607" cy="374072"/>
              </a:xfrm>
              <a:custGeom>
                <a:avLst/>
                <a:gdLst>
                  <a:gd name="connsiteX0" fmla="*/ 346841 w 362607"/>
                  <a:gd name="connsiteY0" fmla="*/ 0 h 374072"/>
                  <a:gd name="connsiteX1" fmla="*/ 305278 w 362607"/>
                  <a:gd name="connsiteY1" fmla="*/ 61629 h 374072"/>
                  <a:gd name="connsiteX2" fmla="*/ 154789 w 362607"/>
                  <a:gd name="connsiteY2" fmla="*/ 55896 h 374072"/>
                  <a:gd name="connsiteX3" fmla="*/ 362607 w 362607"/>
                  <a:gd name="connsiteY3" fmla="*/ 214984 h 374072"/>
                  <a:gd name="connsiteX4" fmla="*/ 77394 w 362607"/>
                  <a:gd name="connsiteY4" fmla="*/ 157655 h 374072"/>
                  <a:gd name="connsiteX5" fmla="*/ 280913 w 362607"/>
                  <a:gd name="connsiteY5" fmla="*/ 346841 h 374072"/>
                  <a:gd name="connsiteX6" fmla="*/ 0 w 362607"/>
                  <a:gd name="connsiteY6" fmla="*/ 256548 h 374072"/>
                  <a:gd name="connsiteX7" fmla="*/ 94593 w 362607"/>
                  <a:gd name="connsiteY7" fmla="*/ 374072 h 37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607" h="374072">
                    <a:moveTo>
                      <a:pt x="346841" y="0"/>
                    </a:moveTo>
                    <a:lnTo>
                      <a:pt x="305278" y="61629"/>
                    </a:lnTo>
                    <a:lnTo>
                      <a:pt x="154789" y="55896"/>
                    </a:lnTo>
                    <a:lnTo>
                      <a:pt x="362607" y="214984"/>
                    </a:lnTo>
                    <a:lnTo>
                      <a:pt x="77394" y="157655"/>
                    </a:lnTo>
                    <a:lnTo>
                      <a:pt x="280913" y="346841"/>
                    </a:lnTo>
                    <a:lnTo>
                      <a:pt x="0" y="256548"/>
                    </a:lnTo>
                    <a:lnTo>
                      <a:pt x="94593" y="37407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20" name="Frihåndsform 19"/>
              <p:cNvSpPr/>
              <p:nvPr/>
            </p:nvSpPr>
            <p:spPr>
              <a:xfrm>
                <a:off x="5669982" y="4949687"/>
                <a:ext cx="404581" cy="542560"/>
              </a:xfrm>
              <a:custGeom>
                <a:avLst/>
                <a:gdLst>
                  <a:gd name="connsiteX0" fmla="*/ 395226 w 404581"/>
                  <a:gd name="connsiteY0" fmla="*/ 0 h 542560"/>
                  <a:gd name="connsiteX1" fmla="*/ 356639 w 404581"/>
                  <a:gd name="connsiteY1" fmla="*/ 58465 h 542560"/>
                  <a:gd name="connsiteX2" fmla="*/ 176565 w 404581"/>
                  <a:gd name="connsiteY2" fmla="*/ 53788 h 542560"/>
                  <a:gd name="connsiteX3" fmla="*/ 404581 w 404581"/>
                  <a:gd name="connsiteY3" fmla="*/ 236200 h 542560"/>
                  <a:gd name="connsiteX4" fmla="*/ 86528 w 404581"/>
                  <a:gd name="connsiteY4" fmla="*/ 178904 h 542560"/>
                  <a:gd name="connsiteX5" fmla="*/ 308697 w 404581"/>
                  <a:gd name="connsiteY5" fmla="*/ 390549 h 542560"/>
                  <a:gd name="connsiteX6" fmla="*/ 0 w 404581"/>
                  <a:gd name="connsiteY6" fmla="*/ 301682 h 542560"/>
                  <a:gd name="connsiteX7" fmla="*/ 111084 w 404581"/>
                  <a:gd name="connsiteY7" fmla="*/ 444338 h 542560"/>
                  <a:gd name="connsiteX8" fmla="*/ 43264 w 404581"/>
                  <a:gd name="connsiteY8" fmla="*/ 542560 h 54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581" h="542560">
                    <a:moveTo>
                      <a:pt x="395226" y="0"/>
                    </a:moveTo>
                    <a:lnTo>
                      <a:pt x="356639" y="58465"/>
                    </a:lnTo>
                    <a:lnTo>
                      <a:pt x="176565" y="53788"/>
                    </a:lnTo>
                    <a:lnTo>
                      <a:pt x="404581" y="236200"/>
                    </a:lnTo>
                    <a:lnTo>
                      <a:pt x="86528" y="178904"/>
                    </a:lnTo>
                    <a:lnTo>
                      <a:pt x="308697" y="390549"/>
                    </a:lnTo>
                    <a:lnTo>
                      <a:pt x="0" y="301682"/>
                    </a:lnTo>
                    <a:lnTo>
                      <a:pt x="111084" y="444338"/>
                    </a:lnTo>
                    <a:lnTo>
                      <a:pt x="43264" y="542560"/>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21" name="Gruppe 20"/>
            <p:cNvGrpSpPr/>
            <p:nvPr/>
          </p:nvGrpSpPr>
          <p:grpSpPr>
            <a:xfrm>
              <a:off x="4562284" y="5256898"/>
              <a:ext cx="2990678" cy="421822"/>
              <a:chOff x="2757055" y="5288189"/>
              <a:chExt cx="2990678" cy="421822"/>
            </a:xfrm>
          </p:grpSpPr>
          <p:sp>
            <p:nvSpPr>
              <p:cNvPr id="22" name="Ellipse 21"/>
              <p:cNvSpPr/>
              <p:nvPr/>
            </p:nvSpPr>
            <p:spPr>
              <a:xfrm>
                <a:off x="4035136" y="5288189"/>
                <a:ext cx="421822" cy="421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3" name="Frihåndsform 22"/>
              <p:cNvSpPr/>
              <p:nvPr/>
            </p:nvSpPr>
            <p:spPr>
              <a:xfrm>
                <a:off x="2757055" y="5323609"/>
                <a:ext cx="1278081" cy="329046"/>
              </a:xfrm>
              <a:custGeom>
                <a:avLst/>
                <a:gdLst>
                  <a:gd name="connsiteX0" fmla="*/ 0 w 1402772"/>
                  <a:gd name="connsiteY0" fmla="*/ 166255 h 329046"/>
                  <a:gd name="connsiteX1" fmla="*/ 93518 w 1402772"/>
                  <a:gd name="connsiteY1" fmla="*/ 159327 h 329046"/>
                  <a:gd name="connsiteX2" fmla="*/ 363681 w 1402772"/>
                  <a:gd name="connsiteY2" fmla="*/ 0 h 329046"/>
                  <a:gd name="connsiteX3" fmla="*/ 297872 w 1402772"/>
                  <a:gd name="connsiteY3" fmla="*/ 329046 h 329046"/>
                  <a:gd name="connsiteX4" fmla="*/ 813954 w 1402772"/>
                  <a:gd name="connsiteY4" fmla="*/ 10391 h 329046"/>
                  <a:gd name="connsiteX5" fmla="*/ 762000 w 1402772"/>
                  <a:gd name="connsiteY5" fmla="*/ 329046 h 329046"/>
                  <a:gd name="connsiteX6" fmla="*/ 1291936 w 1402772"/>
                  <a:gd name="connsiteY6" fmla="*/ 6927 h 329046"/>
                  <a:gd name="connsiteX7" fmla="*/ 1285009 w 1402772"/>
                  <a:gd name="connsiteY7" fmla="*/ 169718 h 329046"/>
                  <a:gd name="connsiteX8" fmla="*/ 1402772 w 1402772"/>
                  <a:gd name="connsiteY8" fmla="*/ 169718 h 32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2772" h="329046">
                    <a:moveTo>
                      <a:pt x="0" y="166255"/>
                    </a:moveTo>
                    <a:lnTo>
                      <a:pt x="93518" y="159327"/>
                    </a:lnTo>
                    <a:lnTo>
                      <a:pt x="363681" y="0"/>
                    </a:lnTo>
                    <a:lnTo>
                      <a:pt x="297872" y="329046"/>
                    </a:lnTo>
                    <a:lnTo>
                      <a:pt x="813954" y="10391"/>
                    </a:lnTo>
                    <a:lnTo>
                      <a:pt x="762000" y="329046"/>
                    </a:lnTo>
                    <a:lnTo>
                      <a:pt x="1291936" y="6927"/>
                    </a:lnTo>
                    <a:lnTo>
                      <a:pt x="1285009" y="169718"/>
                    </a:lnTo>
                    <a:lnTo>
                      <a:pt x="1402772" y="169718"/>
                    </a:lnTo>
                  </a:path>
                </a:pathLst>
              </a:cu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24" name="Frihåndsform 23"/>
              <p:cNvSpPr/>
              <p:nvPr/>
            </p:nvSpPr>
            <p:spPr>
              <a:xfrm>
                <a:off x="4469652" y="5337464"/>
                <a:ext cx="1278081" cy="329046"/>
              </a:xfrm>
              <a:custGeom>
                <a:avLst/>
                <a:gdLst>
                  <a:gd name="connsiteX0" fmla="*/ 0 w 1402772"/>
                  <a:gd name="connsiteY0" fmla="*/ 166255 h 329046"/>
                  <a:gd name="connsiteX1" fmla="*/ 93518 w 1402772"/>
                  <a:gd name="connsiteY1" fmla="*/ 159327 h 329046"/>
                  <a:gd name="connsiteX2" fmla="*/ 363681 w 1402772"/>
                  <a:gd name="connsiteY2" fmla="*/ 0 h 329046"/>
                  <a:gd name="connsiteX3" fmla="*/ 297872 w 1402772"/>
                  <a:gd name="connsiteY3" fmla="*/ 329046 h 329046"/>
                  <a:gd name="connsiteX4" fmla="*/ 813954 w 1402772"/>
                  <a:gd name="connsiteY4" fmla="*/ 10391 h 329046"/>
                  <a:gd name="connsiteX5" fmla="*/ 762000 w 1402772"/>
                  <a:gd name="connsiteY5" fmla="*/ 329046 h 329046"/>
                  <a:gd name="connsiteX6" fmla="*/ 1291936 w 1402772"/>
                  <a:gd name="connsiteY6" fmla="*/ 6927 h 329046"/>
                  <a:gd name="connsiteX7" fmla="*/ 1285009 w 1402772"/>
                  <a:gd name="connsiteY7" fmla="*/ 169718 h 329046"/>
                  <a:gd name="connsiteX8" fmla="*/ 1402772 w 1402772"/>
                  <a:gd name="connsiteY8" fmla="*/ 169718 h 32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2772" h="329046">
                    <a:moveTo>
                      <a:pt x="0" y="166255"/>
                    </a:moveTo>
                    <a:lnTo>
                      <a:pt x="93518" y="159327"/>
                    </a:lnTo>
                    <a:lnTo>
                      <a:pt x="363681" y="0"/>
                    </a:lnTo>
                    <a:lnTo>
                      <a:pt x="297872" y="329046"/>
                    </a:lnTo>
                    <a:lnTo>
                      <a:pt x="813954" y="10391"/>
                    </a:lnTo>
                    <a:lnTo>
                      <a:pt x="762000" y="329046"/>
                    </a:lnTo>
                    <a:lnTo>
                      <a:pt x="1291936" y="6927"/>
                    </a:lnTo>
                    <a:lnTo>
                      <a:pt x="1285009" y="169718"/>
                    </a:lnTo>
                    <a:lnTo>
                      <a:pt x="1402772" y="169718"/>
                    </a:lnTo>
                  </a:path>
                </a:pathLst>
              </a:cu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sp>
          <p:nvSpPr>
            <p:cNvPr id="25" name="Pil ned 24"/>
            <p:cNvSpPr/>
            <p:nvPr/>
          </p:nvSpPr>
          <p:spPr>
            <a:xfrm>
              <a:off x="5412647" y="3359349"/>
              <a:ext cx="457200" cy="162663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6" name="TekstSylinder 25"/>
            <p:cNvSpPr txBox="1"/>
            <p:nvPr/>
          </p:nvSpPr>
          <p:spPr>
            <a:xfrm>
              <a:off x="5167671" y="2713018"/>
              <a:ext cx="946836" cy="646243"/>
            </a:xfrm>
            <a:prstGeom prst="rect">
              <a:avLst/>
            </a:prstGeom>
            <a:noFill/>
          </p:spPr>
          <p:txBody>
            <a:bodyPr wrap="none" rtlCol="0">
              <a:spAutoFit/>
            </a:bodyPr>
            <a:lstStyle/>
            <a:p>
              <a:r>
                <a:rPr lang="nb-NO" sz="1200"/>
                <a:t>Tyngde-</a:t>
              </a:r>
            </a:p>
            <a:p>
              <a:pPr algn="ctr"/>
              <a:r>
                <a:rPr lang="nb-NO" sz="1200"/>
                <a:t>krafta</a:t>
              </a:r>
            </a:p>
          </p:txBody>
        </p:sp>
        <p:cxnSp>
          <p:nvCxnSpPr>
            <p:cNvPr id="27" name="Rett pil 26"/>
            <p:cNvCxnSpPr>
              <a:stCxn id="19" idx="0"/>
            </p:cNvCxnSpPr>
            <p:nvPr/>
          </p:nvCxnSpPr>
          <p:spPr>
            <a:xfrm flipV="1">
              <a:off x="8315449" y="3359349"/>
              <a:ext cx="496537" cy="92736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Rett pil 27"/>
            <p:cNvCxnSpPr>
              <a:stCxn id="15" idx="0"/>
            </p:cNvCxnSpPr>
            <p:nvPr/>
          </p:nvCxnSpPr>
          <p:spPr>
            <a:xfrm flipH="1" flipV="1">
              <a:off x="7475211" y="816429"/>
              <a:ext cx="22336" cy="17013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Rett pil 28"/>
            <p:cNvCxnSpPr>
              <a:stCxn id="8" idx="0"/>
            </p:cNvCxnSpPr>
            <p:nvPr/>
          </p:nvCxnSpPr>
          <p:spPr>
            <a:xfrm flipH="1">
              <a:off x="3554186" y="5460552"/>
              <a:ext cx="1010572" cy="1588"/>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sp>
          <p:nvSpPr>
            <p:cNvPr id="30" name="TekstSylinder 29"/>
            <p:cNvSpPr txBox="1"/>
            <p:nvPr/>
          </p:nvSpPr>
          <p:spPr>
            <a:xfrm>
              <a:off x="8607443" y="2713018"/>
              <a:ext cx="409086" cy="646331"/>
            </a:xfrm>
            <a:prstGeom prst="rect">
              <a:avLst/>
            </a:prstGeom>
            <a:noFill/>
          </p:spPr>
          <p:txBody>
            <a:bodyPr wrap="none" rtlCol="0">
              <a:spAutoFit/>
            </a:bodyPr>
            <a:lstStyle/>
            <a:p>
              <a:r>
                <a:rPr lang="nb-NO" sz="3600">
                  <a:solidFill>
                    <a:srgbClr val="FF0000"/>
                  </a:solidFill>
                </a:rPr>
                <a:t>Y</a:t>
              </a:r>
            </a:p>
          </p:txBody>
        </p:sp>
        <p:sp>
          <p:nvSpPr>
            <p:cNvPr id="31" name="TekstSylinder 30"/>
            <p:cNvSpPr txBox="1"/>
            <p:nvPr/>
          </p:nvSpPr>
          <p:spPr>
            <a:xfrm>
              <a:off x="7559522" y="971303"/>
              <a:ext cx="409086" cy="646331"/>
            </a:xfrm>
            <a:prstGeom prst="rect">
              <a:avLst/>
            </a:prstGeom>
            <a:noFill/>
          </p:spPr>
          <p:txBody>
            <a:bodyPr wrap="none" rtlCol="0">
              <a:spAutoFit/>
            </a:bodyPr>
            <a:lstStyle/>
            <a:p>
              <a:r>
                <a:rPr lang="nb-NO" sz="3600">
                  <a:solidFill>
                    <a:srgbClr val="00B0F0"/>
                  </a:solidFill>
                </a:rPr>
                <a:t>Z</a:t>
              </a:r>
            </a:p>
          </p:txBody>
        </p:sp>
        <p:sp>
          <p:nvSpPr>
            <p:cNvPr id="32" name="TekstSylinder 31"/>
            <p:cNvSpPr txBox="1"/>
            <p:nvPr/>
          </p:nvSpPr>
          <p:spPr>
            <a:xfrm>
              <a:off x="3776471" y="5467810"/>
              <a:ext cx="423514" cy="646331"/>
            </a:xfrm>
            <a:prstGeom prst="rect">
              <a:avLst/>
            </a:prstGeom>
            <a:noFill/>
          </p:spPr>
          <p:txBody>
            <a:bodyPr wrap="none" rtlCol="0">
              <a:spAutoFit/>
            </a:bodyPr>
            <a:lstStyle/>
            <a:p>
              <a:r>
                <a:rPr lang="nb-NO" sz="3600">
                  <a:solidFill>
                    <a:srgbClr val="92D050"/>
                  </a:solidFill>
                </a:rPr>
                <a:t>X</a:t>
              </a:r>
            </a:p>
          </p:txBody>
        </p:sp>
      </p:grpSp>
      <p:sp>
        <p:nvSpPr>
          <p:cNvPr id="34" name="TekstSylinder 33"/>
          <p:cNvSpPr txBox="1"/>
          <p:nvPr/>
        </p:nvSpPr>
        <p:spPr>
          <a:xfrm>
            <a:off x="6650759" y="3762458"/>
            <a:ext cx="1334020" cy="369332"/>
          </a:xfrm>
          <a:prstGeom prst="rect">
            <a:avLst/>
          </a:prstGeom>
          <a:noFill/>
        </p:spPr>
        <p:txBody>
          <a:bodyPr wrap="none" rtlCol="0">
            <a:spAutoFit/>
          </a:bodyPr>
          <a:lstStyle/>
          <a:p>
            <a:r>
              <a:rPr lang="nb-NO"/>
              <a:t> </a:t>
            </a:r>
            <a:r>
              <a:rPr lang="nb-NO" sz="1600"/>
              <a:t>z = - 1000mG</a:t>
            </a:r>
            <a:endParaRPr lang="nb-NO"/>
          </a:p>
        </p:txBody>
      </p:sp>
      <p:sp>
        <p:nvSpPr>
          <p:cNvPr id="35" name="TekstSylinder 34"/>
          <p:cNvSpPr txBox="1"/>
          <p:nvPr/>
        </p:nvSpPr>
        <p:spPr>
          <a:xfrm>
            <a:off x="8147168" y="4553569"/>
            <a:ext cx="965329" cy="369332"/>
          </a:xfrm>
          <a:prstGeom prst="rect">
            <a:avLst/>
          </a:prstGeom>
          <a:noFill/>
        </p:spPr>
        <p:txBody>
          <a:bodyPr wrap="none" rtlCol="0">
            <a:spAutoFit/>
          </a:bodyPr>
          <a:lstStyle/>
          <a:p>
            <a:r>
              <a:rPr lang="nb-NO" i="1"/>
              <a:t>y</a:t>
            </a:r>
            <a:r>
              <a:rPr lang="nb-NO"/>
              <a:t> = 0mG</a:t>
            </a:r>
          </a:p>
        </p:txBody>
      </p:sp>
      <p:sp>
        <p:nvSpPr>
          <p:cNvPr id="36" name="TekstSylinder 35"/>
          <p:cNvSpPr txBox="1"/>
          <p:nvPr/>
        </p:nvSpPr>
        <p:spPr>
          <a:xfrm>
            <a:off x="6573915" y="5126220"/>
            <a:ext cx="631904" cy="369332"/>
          </a:xfrm>
          <a:prstGeom prst="rect">
            <a:avLst/>
          </a:prstGeom>
          <a:noFill/>
        </p:spPr>
        <p:txBody>
          <a:bodyPr wrap="none" rtlCol="0">
            <a:spAutoFit/>
          </a:bodyPr>
          <a:lstStyle/>
          <a:p>
            <a:r>
              <a:rPr lang="nb-NO"/>
              <a:t>0mG</a:t>
            </a: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274638"/>
            <a:ext cx="8229600" cy="879248"/>
          </a:xfrm>
        </p:spPr>
        <p:txBody>
          <a:bodyPr>
            <a:normAutofit/>
          </a:bodyPr>
          <a:lstStyle/>
          <a:p>
            <a:pPr algn="ctr"/>
            <a:r>
              <a:rPr lang="nb-NO"/>
              <a:t>Vi kan ikke skille ”tyngde” fra akselerasjon</a:t>
            </a:r>
          </a:p>
        </p:txBody>
      </p:sp>
      <p:sp>
        <p:nvSpPr>
          <p:cNvPr id="3" name="Plassholder for innhold 2"/>
          <p:cNvSpPr>
            <a:spLocks noGrp="1"/>
          </p:cNvSpPr>
          <p:nvPr>
            <p:ph idx="1"/>
          </p:nvPr>
        </p:nvSpPr>
        <p:spPr>
          <a:xfrm>
            <a:off x="870857" y="3775318"/>
            <a:ext cx="8129305" cy="2258785"/>
          </a:xfrm>
        </p:spPr>
        <p:txBody>
          <a:bodyPr>
            <a:normAutofit/>
          </a:bodyPr>
          <a:lstStyle/>
          <a:p>
            <a:r>
              <a:rPr lang="nb-NO" dirty="0"/>
              <a:t>Aks = 0, flyr bortover med jevn fart – Vi </a:t>
            </a:r>
            <a:r>
              <a:rPr lang="nb-NO" i="1" dirty="0"/>
              <a:t>presses</a:t>
            </a:r>
            <a:r>
              <a:rPr lang="nb-NO" dirty="0"/>
              <a:t> </a:t>
            </a:r>
            <a:r>
              <a:rPr lang="nb-NO" i="1" dirty="0"/>
              <a:t>ikke</a:t>
            </a:r>
            <a:r>
              <a:rPr lang="nb-NO" dirty="0"/>
              <a:t> </a:t>
            </a:r>
            <a:r>
              <a:rPr lang="nb-NO" i="1" dirty="0"/>
              <a:t>tilbake</a:t>
            </a:r>
            <a:r>
              <a:rPr lang="nb-NO" dirty="0"/>
              <a:t> i setet</a:t>
            </a:r>
          </a:p>
          <a:p>
            <a:r>
              <a:rPr lang="nb-NO" dirty="0"/>
              <a:t>Aks &gt; 0, flyr bortover økende fart    – Vi </a:t>
            </a:r>
            <a:r>
              <a:rPr lang="nb-NO" i="1" dirty="0"/>
              <a:t>presses tilbake</a:t>
            </a:r>
            <a:r>
              <a:rPr lang="nb-NO" dirty="0"/>
              <a:t> i setet</a:t>
            </a:r>
          </a:p>
          <a:p>
            <a:r>
              <a:rPr lang="nb-NO" dirty="0"/>
              <a:t>Aks = 0, flyr oppover jevn fart         – Vi presses </a:t>
            </a:r>
            <a:r>
              <a:rPr lang="nb-NO" i="1" dirty="0"/>
              <a:t>tilbake</a:t>
            </a:r>
            <a:r>
              <a:rPr lang="nb-NO" dirty="0"/>
              <a:t> i setet </a:t>
            </a:r>
          </a:p>
          <a:p>
            <a:r>
              <a:rPr lang="nb-NO" dirty="0"/>
              <a:t>Aks &gt; 0, flyr oppover økende fart     – Vi presses mer tilbake i setet</a:t>
            </a:r>
          </a:p>
        </p:txBody>
      </p:sp>
      <p:pic>
        <p:nvPicPr>
          <p:cNvPr id="6146" name="Picture 2" descr="Airplane Cartoon Poster Illustration, Driving aircraft, comics, child png thumbnail"/>
          <p:cNvPicPr>
            <a:picLocks noChangeAspect="1" noChangeArrowheads="1"/>
          </p:cNvPicPr>
          <p:nvPr/>
        </p:nvPicPr>
        <p:blipFill>
          <a:blip r:embed="rId2"/>
          <a:srcRect/>
          <a:stretch>
            <a:fillRect/>
          </a:stretch>
        </p:blipFill>
        <p:spPr bwMode="auto">
          <a:xfrm>
            <a:off x="4864571" y="1178146"/>
            <a:ext cx="3314700" cy="2324101"/>
          </a:xfrm>
          <a:prstGeom prst="rect">
            <a:avLst/>
          </a:prstGeom>
          <a:noFill/>
        </p:spPr>
      </p:pic>
      <p:pic>
        <p:nvPicPr>
          <p:cNvPr id="6148" name="Picture 4" descr="Airplane Child Cartoon, Cartoon airplane, comics, cartoon Airplane png thumbnail"/>
          <p:cNvPicPr>
            <a:picLocks noChangeAspect="1" noChangeArrowheads="1"/>
          </p:cNvPicPr>
          <p:nvPr/>
        </p:nvPicPr>
        <p:blipFill>
          <a:blip r:embed="rId3"/>
          <a:srcRect t="14463" b="15422"/>
          <a:stretch>
            <a:fillRect/>
          </a:stretch>
        </p:blipFill>
        <p:spPr bwMode="auto">
          <a:xfrm flipH="1">
            <a:off x="710748" y="1178146"/>
            <a:ext cx="3314700" cy="2324101"/>
          </a:xfrm>
          <a:prstGeom prst="rect">
            <a:avLst/>
          </a:prstGeom>
          <a:noFill/>
        </p:spPr>
      </p:pic>
      <p:sp>
        <p:nvSpPr>
          <p:cNvPr id="6" name="TekstSylinder 5"/>
          <p:cNvSpPr txBox="1"/>
          <p:nvPr/>
        </p:nvSpPr>
        <p:spPr>
          <a:xfrm>
            <a:off x="870857" y="1257300"/>
            <a:ext cx="1086195" cy="461665"/>
          </a:xfrm>
          <a:prstGeom prst="rect">
            <a:avLst/>
          </a:prstGeom>
          <a:noFill/>
        </p:spPr>
        <p:txBody>
          <a:bodyPr wrap="none" rtlCol="0">
            <a:spAutoFit/>
          </a:bodyPr>
          <a:lstStyle/>
          <a:p>
            <a:r>
              <a:rPr lang="nb-NO" sz="2400" b="1"/>
              <a:t>Aks = 0</a:t>
            </a:r>
          </a:p>
        </p:txBody>
      </p:sp>
      <p:sp>
        <p:nvSpPr>
          <p:cNvPr id="7" name="TekstSylinder 6"/>
          <p:cNvSpPr txBox="1"/>
          <p:nvPr/>
        </p:nvSpPr>
        <p:spPr>
          <a:xfrm>
            <a:off x="710748" y="3040582"/>
            <a:ext cx="1086195" cy="461665"/>
          </a:xfrm>
          <a:prstGeom prst="rect">
            <a:avLst/>
          </a:prstGeom>
          <a:noFill/>
        </p:spPr>
        <p:txBody>
          <a:bodyPr wrap="none" rtlCol="0">
            <a:spAutoFit/>
          </a:bodyPr>
          <a:lstStyle/>
          <a:p>
            <a:r>
              <a:rPr lang="nb-NO" sz="2400" b="1"/>
              <a:t>Aks </a:t>
            </a:r>
            <a:r>
              <a:rPr lang="nb-NO" sz="2400"/>
              <a:t>&gt;</a:t>
            </a:r>
            <a:r>
              <a:rPr lang="nb-NO" sz="2400" b="1"/>
              <a:t> 0</a:t>
            </a:r>
          </a:p>
        </p:txBody>
      </p:sp>
      <p:sp>
        <p:nvSpPr>
          <p:cNvPr id="8" name="Pil høyre 7"/>
          <p:cNvSpPr/>
          <p:nvPr/>
        </p:nvSpPr>
        <p:spPr>
          <a:xfrm>
            <a:off x="2280557" y="3167743"/>
            <a:ext cx="903514" cy="2231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TekstSylinder 8"/>
          <p:cNvSpPr txBox="1"/>
          <p:nvPr/>
        </p:nvSpPr>
        <p:spPr>
          <a:xfrm>
            <a:off x="4963885" y="1257300"/>
            <a:ext cx="1086195" cy="461665"/>
          </a:xfrm>
          <a:prstGeom prst="rect">
            <a:avLst/>
          </a:prstGeom>
          <a:noFill/>
        </p:spPr>
        <p:txBody>
          <a:bodyPr wrap="none" rtlCol="0">
            <a:spAutoFit/>
          </a:bodyPr>
          <a:lstStyle/>
          <a:p>
            <a:r>
              <a:rPr lang="nb-NO" sz="2400" b="1"/>
              <a:t>Aks = 0</a:t>
            </a:r>
          </a:p>
        </p:txBody>
      </p:sp>
      <p:sp>
        <p:nvSpPr>
          <p:cNvPr id="10" name="TekstSylinder 9"/>
          <p:cNvSpPr txBox="1"/>
          <p:nvPr/>
        </p:nvSpPr>
        <p:spPr>
          <a:xfrm>
            <a:off x="7199557" y="3040582"/>
            <a:ext cx="1086195" cy="461665"/>
          </a:xfrm>
          <a:prstGeom prst="rect">
            <a:avLst/>
          </a:prstGeom>
          <a:noFill/>
        </p:spPr>
        <p:txBody>
          <a:bodyPr wrap="none" rtlCol="0">
            <a:spAutoFit/>
          </a:bodyPr>
          <a:lstStyle/>
          <a:p>
            <a:r>
              <a:rPr lang="nb-NO" sz="2400" b="1"/>
              <a:t>Aks </a:t>
            </a:r>
            <a:r>
              <a:rPr lang="nb-NO" sz="2400"/>
              <a:t>&gt;</a:t>
            </a:r>
            <a:r>
              <a:rPr lang="nb-NO" sz="2400" b="1"/>
              <a:t> 0</a:t>
            </a:r>
          </a:p>
        </p:txBody>
      </p:sp>
      <p:sp>
        <p:nvSpPr>
          <p:cNvPr id="11" name="Pil høyre 10"/>
          <p:cNvSpPr/>
          <p:nvPr/>
        </p:nvSpPr>
        <p:spPr>
          <a:xfrm rot="20085540">
            <a:off x="7271309" y="2762598"/>
            <a:ext cx="903514" cy="2231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2000"/>
                                        <p:tgtEl>
                                          <p:spTgt spid="6148"/>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2000"/>
                                        <p:tgtEl>
                                          <p:spTgt spid="6"/>
                                        </p:tgtEl>
                                      </p:cBhvr>
                                    </p:animEffect>
                                    <p:set>
                                      <p:cBhvr>
                                        <p:cTn id="18" dur="1" fill="hold">
                                          <p:stCondLst>
                                            <p:cond delay="1999"/>
                                          </p:stCondLst>
                                        </p:cTn>
                                        <p:tgtEl>
                                          <p:spTgt spid="6"/>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2000"/>
                                        <p:tgtEl>
                                          <p:spTgt spid="3">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2000"/>
                                        <p:tgtEl>
                                          <p:spTgt spid="7"/>
                                        </p:tgtEl>
                                      </p:cBhvr>
                                    </p:animEffect>
                                    <p:set>
                                      <p:cBhvr>
                                        <p:cTn id="32" dur="1" fill="hold">
                                          <p:stCondLst>
                                            <p:cond delay="1999"/>
                                          </p:stCondLst>
                                        </p:cTn>
                                        <p:tgtEl>
                                          <p:spTgt spid="7"/>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2000"/>
                                        <p:tgtEl>
                                          <p:spTgt spid="8"/>
                                        </p:tgtEl>
                                      </p:cBhvr>
                                    </p:animEffect>
                                    <p:set>
                                      <p:cBhvr>
                                        <p:cTn id="35" dur="1" fill="hold">
                                          <p:stCondLst>
                                            <p:cond delay="1999"/>
                                          </p:stCondLst>
                                        </p:cTn>
                                        <p:tgtEl>
                                          <p:spTgt spid="8"/>
                                        </p:tgtEl>
                                        <p:attrNameLst>
                                          <p:attrName>style.visibility</p:attrName>
                                        </p:attrNameLst>
                                      </p:cBhvr>
                                      <p:to>
                                        <p:strVal val="hidden"/>
                                      </p:to>
                                    </p:se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6146"/>
                                        </p:tgtEl>
                                        <p:attrNameLst>
                                          <p:attrName>style.visibility</p:attrName>
                                        </p:attrNameLst>
                                      </p:cBhvr>
                                      <p:to>
                                        <p:strVal val="visible"/>
                                      </p:to>
                                    </p:set>
                                    <p:animEffect transition="in" filter="fade">
                                      <p:cBhvr>
                                        <p:cTn id="39" dur="2000"/>
                                        <p:tgtEl>
                                          <p:spTgt spid="6146"/>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fade">
                                      <p:cBhvr>
                                        <p:cTn id="42" dur="2000"/>
                                        <p:tgtEl>
                                          <p:spTgt spid="3">
                                            <p:txEl>
                                              <p:pRg st="2" end="2"/>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20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2000"/>
                                        <p:tgtEl>
                                          <p:spTgt spid="9"/>
                                        </p:tgtEl>
                                      </p:cBhvr>
                                    </p:animEffect>
                                    <p:set>
                                      <p:cBhvr>
                                        <p:cTn id="50" dur="1" fill="hold">
                                          <p:stCondLst>
                                            <p:cond delay="1999"/>
                                          </p:stCondLst>
                                        </p:cTn>
                                        <p:tgtEl>
                                          <p:spTgt spid="9"/>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3">
                                            <p:txEl>
                                              <p:pRg st="3" end="3"/>
                                            </p:txEl>
                                          </p:spTgt>
                                        </p:tgtEl>
                                        <p:attrNameLst>
                                          <p:attrName>style.visibility</p:attrName>
                                        </p:attrNameLst>
                                      </p:cBhvr>
                                      <p:to>
                                        <p:strVal val="visible"/>
                                      </p:to>
                                    </p:set>
                                    <p:animEffect transition="in" filter="fade">
                                      <p:cBhvr>
                                        <p:cTn id="53" dur="2000"/>
                                        <p:tgtEl>
                                          <p:spTgt spid="3">
                                            <p:txEl>
                                              <p:pRg st="3" end="3"/>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2000"/>
                                        <p:tgtEl>
                                          <p:spTgt spid="1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animBg="1"/>
      <p:bldP spid="8" grpId="1" animBg="1"/>
      <p:bldP spid="9" grpId="0"/>
      <p:bldP spid="9" grpId="1"/>
      <p:bldP spid="10" grpId="0"/>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584522" y="0"/>
            <a:ext cx="8559478" cy="68580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nb-NO"/>
          </a:p>
        </p:txBody>
      </p:sp>
      <p:sp>
        <p:nvSpPr>
          <p:cNvPr id="44037" name="Tittel 1"/>
          <p:cNvSpPr>
            <a:spLocks noGrp="1"/>
          </p:cNvSpPr>
          <p:nvPr>
            <p:ph type="title"/>
          </p:nvPr>
        </p:nvSpPr>
        <p:spPr>
          <a:xfrm>
            <a:off x="1079500" y="2139950"/>
            <a:ext cx="7767638" cy="1141413"/>
          </a:xfrm>
        </p:spPr>
        <p:txBody>
          <a:bodyPr/>
          <a:lstStyle/>
          <a:p>
            <a:pPr algn="ctr">
              <a:lnSpc>
                <a:spcPct val="100000"/>
              </a:lnSpc>
            </a:pPr>
            <a:r>
              <a:rPr lang="en-GB" dirty="0"/>
              <a:t>Magnetometer</a:t>
            </a:r>
            <a:br>
              <a:rPr lang="en-GB" dirty="0"/>
            </a:br>
            <a:r>
              <a:rPr lang="nb-NO" sz="1800" b="1" i="0" dirty="0">
                <a:solidFill>
                  <a:srgbClr val="0D0D0D"/>
                </a:solidFill>
                <a:effectLst/>
                <a:latin typeface="Söhne"/>
              </a:rPr>
              <a:t>LIS2MDL</a:t>
            </a:r>
            <a:endParaRPr lang="en-GB" dirty="0"/>
          </a:p>
        </p:txBody>
      </p:sp>
    </p:spTree>
    <p:extLst>
      <p:ext uri="{BB962C8B-B14F-4D97-AF65-F5344CB8AC3E}">
        <p14:creationId xmlns:p14="http://schemas.microsoft.com/office/powerpoint/2010/main" val="688430500"/>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tel 1"/>
          <p:cNvSpPr>
            <a:spLocks noGrp="1"/>
          </p:cNvSpPr>
          <p:nvPr>
            <p:ph type="title"/>
          </p:nvPr>
        </p:nvSpPr>
        <p:spPr>
          <a:xfrm>
            <a:off x="1079500" y="539750"/>
            <a:ext cx="7767638" cy="733425"/>
          </a:xfrm>
        </p:spPr>
        <p:txBody>
          <a:bodyPr/>
          <a:lstStyle/>
          <a:p>
            <a:pPr algn="ctr"/>
            <a:r>
              <a:rPr lang="nb-NO"/>
              <a:t>Magnetometer</a:t>
            </a:r>
          </a:p>
        </p:txBody>
      </p:sp>
      <p:sp>
        <p:nvSpPr>
          <p:cNvPr id="60419" name="Plassholder for innhold 2"/>
          <p:cNvSpPr>
            <a:spLocks noGrp="1"/>
          </p:cNvSpPr>
          <p:nvPr>
            <p:ph idx="1"/>
          </p:nvPr>
        </p:nvSpPr>
        <p:spPr>
          <a:xfrm>
            <a:off x="1079500" y="5554663"/>
            <a:ext cx="7767638" cy="533400"/>
          </a:xfrm>
        </p:spPr>
        <p:txBody>
          <a:bodyPr/>
          <a:lstStyle/>
          <a:p>
            <a:r>
              <a:rPr lang="nb-NO" dirty="0" err="1"/>
              <a:t>Magetometerets</a:t>
            </a:r>
            <a:r>
              <a:rPr lang="nb-NO" dirty="0"/>
              <a:t> orientering i forhold til </a:t>
            </a:r>
            <a:r>
              <a:rPr lang="nb-NO" dirty="0" err="1"/>
              <a:t>CanSat-kortet</a:t>
            </a:r>
            <a:endParaRPr lang="nb-NO" dirty="0"/>
          </a:p>
        </p:txBody>
      </p:sp>
      <p:pic>
        <p:nvPicPr>
          <p:cNvPr id="2052" name="Picture 4" descr="Cytron BBC micro:bit Mainboard V2 - RobotShop">
            <a:extLst>
              <a:ext uri="{FF2B5EF4-FFF2-40B4-BE49-F238E27FC236}">
                <a16:creationId xmlns:a16="http://schemas.microsoft.com/office/drawing/2014/main" id="{A9B66AEE-B1D0-83F4-935A-27E66B86FB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039" b="4565"/>
          <a:stretch/>
        </p:blipFill>
        <p:spPr bwMode="auto">
          <a:xfrm>
            <a:off x="733101" y="1755913"/>
            <a:ext cx="8243595" cy="31652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tel 1"/>
          <p:cNvSpPr>
            <a:spLocks noGrp="1"/>
          </p:cNvSpPr>
          <p:nvPr>
            <p:ph type="title"/>
          </p:nvPr>
        </p:nvSpPr>
        <p:spPr>
          <a:xfrm>
            <a:off x="1079500" y="243445"/>
            <a:ext cx="7767638" cy="760054"/>
          </a:xfrm>
        </p:spPr>
        <p:txBody>
          <a:bodyPr/>
          <a:lstStyle/>
          <a:p>
            <a:pPr algn="ctr"/>
            <a:r>
              <a:rPr lang="nb-NO" dirty="0">
                <a:latin typeface="Arial" panose="020B0604020202020204" pitchFamily="34" charset="0"/>
                <a:cs typeface="Arial" panose="020B0604020202020204" pitchFamily="34" charset="0"/>
              </a:rPr>
              <a:t>Magnetometer</a:t>
            </a:r>
            <a:br>
              <a:rPr lang="nb-NO" dirty="0">
                <a:latin typeface="Arial" panose="020B0604020202020204" pitchFamily="34" charset="0"/>
                <a:cs typeface="Arial" panose="020B0604020202020204" pitchFamily="34" charset="0"/>
              </a:rPr>
            </a:br>
            <a:r>
              <a:rPr lang="nb-NO" sz="2800" dirty="0">
                <a:latin typeface="Arial" panose="020B0604020202020204" pitchFamily="34" charset="0"/>
                <a:cs typeface="Arial" panose="020B0604020202020204" pitchFamily="34" charset="0"/>
              </a:rPr>
              <a:t>LSM303AGR </a:t>
            </a:r>
            <a:r>
              <a:rPr lang="nb-NO" sz="2800" i="0" dirty="0">
                <a:solidFill>
                  <a:srgbClr val="0D0D0D"/>
                </a:solidFill>
                <a:effectLst/>
                <a:latin typeface="Arial" panose="020B0604020202020204" pitchFamily="34" charset="0"/>
                <a:cs typeface="Arial" panose="020B0604020202020204" pitchFamily="34" charset="0"/>
              </a:rPr>
              <a:t>(LIS2MDL)</a:t>
            </a:r>
            <a:endParaRPr lang="nb-NO" dirty="0">
              <a:latin typeface="Arial" panose="020B0604020202020204" pitchFamily="34" charset="0"/>
              <a:cs typeface="Arial" panose="020B0604020202020204" pitchFamily="34" charset="0"/>
            </a:endParaRPr>
          </a:p>
        </p:txBody>
      </p:sp>
      <p:sp>
        <p:nvSpPr>
          <p:cNvPr id="3" name="Plassholder for innhold 2"/>
          <p:cNvSpPr>
            <a:spLocks noGrp="1"/>
          </p:cNvSpPr>
          <p:nvPr>
            <p:ph idx="1"/>
          </p:nvPr>
        </p:nvSpPr>
        <p:spPr>
          <a:xfrm>
            <a:off x="1079500" y="4591452"/>
            <a:ext cx="5077460" cy="1863322"/>
          </a:xfrm>
        </p:spPr>
        <p:txBody>
          <a:bodyPr/>
          <a:lstStyle/>
          <a:p>
            <a:pPr marL="0" indent="0">
              <a:lnSpc>
                <a:spcPct val="100000"/>
              </a:lnSpc>
              <a:buNone/>
            </a:pPr>
            <a:r>
              <a:rPr lang="nb-NO" dirty="0"/>
              <a:t>Kretsen LSM303AGR inneholder både akselerometer og magnetometer.</a:t>
            </a:r>
          </a:p>
        </p:txBody>
      </p:sp>
      <p:pic>
        <p:nvPicPr>
          <p:cNvPr id="6" name="Picture 5">
            <a:extLst>
              <a:ext uri="{FF2B5EF4-FFF2-40B4-BE49-F238E27FC236}">
                <a16:creationId xmlns:a16="http://schemas.microsoft.com/office/drawing/2014/main" id="{F4FF321F-5EDD-E5CB-9567-B6B3D15C4492}"/>
              </a:ext>
            </a:extLst>
          </p:cNvPr>
          <p:cNvPicPr>
            <a:picLocks noChangeAspect="1"/>
          </p:cNvPicPr>
          <p:nvPr/>
        </p:nvPicPr>
        <p:blipFill>
          <a:blip r:embed="rId2"/>
          <a:stretch>
            <a:fillRect/>
          </a:stretch>
        </p:blipFill>
        <p:spPr>
          <a:xfrm>
            <a:off x="4963319" y="1974642"/>
            <a:ext cx="4048740" cy="2067812"/>
          </a:xfrm>
          <a:prstGeom prst="rect">
            <a:avLst/>
          </a:prstGeom>
        </p:spPr>
      </p:pic>
      <p:pic>
        <p:nvPicPr>
          <p:cNvPr id="8" name="Picture 7">
            <a:extLst>
              <a:ext uri="{FF2B5EF4-FFF2-40B4-BE49-F238E27FC236}">
                <a16:creationId xmlns:a16="http://schemas.microsoft.com/office/drawing/2014/main" id="{46630AAC-6A60-C65A-8573-E157C631714E}"/>
              </a:ext>
            </a:extLst>
          </p:cNvPr>
          <p:cNvPicPr>
            <a:picLocks noChangeAspect="1"/>
          </p:cNvPicPr>
          <p:nvPr/>
        </p:nvPicPr>
        <p:blipFill>
          <a:blip r:embed="rId3"/>
          <a:stretch>
            <a:fillRect/>
          </a:stretch>
        </p:blipFill>
        <p:spPr>
          <a:xfrm>
            <a:off x="738529" y="1617472"/>
            <a:ext cx="4224790" cy="2616810"/>
          </a:xfrm>
          <a:prstGeom prst="rect">
            <a:avLst/>
          </a:prstGeom>
        </p:spPr>
      </p:pic>
      <p:pic>
        <p:nvPicPr>
          <p:cNvPr id="1026" name="Picture 2" descr="compass rose showing angles for each point, North, South, South-East etc">
            <a:extLst>
              <a:ext uri="{FF2B5EF4-FFF2-40B4-BE49-F238E27FC236}">
                <a16:creationId xmlns:a16="http://schemas.microsoft.com/office/drawing/2014/main" id="{FE1CA5DF-60C9-1941-069E-35939B3E35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9866" y="4090843"/>
            <a:ext cx="2307272" cy="21447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F8C37ED-FF7C-FCD0-34A1-827D1F19EAA6}"/>
              </a:ext>
            </a:extLst>
          </p:cNvPr>
          <p:cNvSpPr/>
          <p:nvPr/>
        </p:nvSpPr>
        <p:spPr bwMode="auto">
          <a:xfrm>
            <a:off x="4405745" y="3340100"/>
            <a:ext cx="202768" cy="19534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
        <p:nvSpPr>
          <p:cNvPr id="10" name="Oval 9">
            <a:extLst>
              <a:ext uri="{FF2B5EF4-FFF2-40B4-BE49-F238E27FC236}">
                <a16:creationId xmlns:a16="http://schemas.microsoft.com/office/drawing/2014/main" id="{55C20819-C78F-5B10-690B-86FA3382FCD1}"/>
              </a:ext>
            </a:extLst>
          </p:cNvPr>
          <p:cNvSpPr/>
          <p:nvPr/>
        </p:nvSpPr>
        <p:spPr bwMode="auto">
          <a:xfrm>
            <a:off x="4532633" y="3368674"/>
            <a:ext cx="45719" cy="4571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
        <p:nvSpPr>
          <p:cNvPr id="13" name="Arrow: Right 12">
            <a:extLst>
              <a:ext uri="{FF2B5EF4-FFF2-40B4-BE49-F238E27FC236}">
                <a16:creationId xmlns:a16="http://schemas.microsoft.com/office/drawing/2014/main" id="{DA729157-96FB-4E7A-E7C7-7D9E720225F0}"/>
              </a:ext>
            </a:extLst>
          </p:cNvPr>
          <p:cNvSpPr/>
          <p:nvPr/>
        </p:nvSpPr>
        <p:spPr bwMode="auto">
          <a:xfrm rot="16200000">
            <a:off x="3242918" y="1184315"/>
            <a:ext cx="596900" cy="416317"/>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
        <p:nvSpPr>
          <p:cNvPr id="14" name="TextBox 13">
            <a:extLst>
              <a:ext uri="{FF2B5EF4-FFF2-40B4-BE49-F238E27FC236}">
                <a16:creationId xmlns:a16="http://schemas.microsoft.com/office/drawing/2014/main" id="{9971AE70-B51C-0D21-B780-485318F0B8C9}"/>
              </a:ext>
            </a:extLst>
          </p:cNvPr>
          <p:cNvSpPr txBox="1"/>
          <p:nvPr/>
        </p:nvSpPr>
        <p:spPr>
          <a:xfrm>
            <a:off x="3063843" y="1218025"/>
            <a:ext cx="338554" cy="461665"/>
          </a:xfrm>
          <a:prstGeom prst="rect">
            <a:avLst/>
          </a:prstGeom>
          <a:noFill/>
        </p:spPr>
        <p:txBody>
          <a:bodyPr wrap="none" rtlCol="0">
            <a:spAutoFit/>
          </a:bodyPr>
          <a:lstStyle/>
          <a:p>
            <a:r>
              <a:rPr lang="nb-NO" dirty="0">
                <a:solidFill>
                  <a:schemeClr val="tx1"/>
                </a:solidFill>
              </a:rPr>
              <a:t>y</a:t>
            </a:r>
          </a:p>
        </p:txBody>
      </p:sp>
      <p:sp>
        <p:nvSpPr>
          <p:cNvPr id="15" name="Arrow: Right 14">
            <a:extLst>
              <a:ext uri="{FF2B5EF4-FFF2-40B4-BE49-F238E27FC236}">
                <a16:creationId xmlns:a16="http://schemas.microsoft.com/office/drawing/2014/main" id="{47139241-896C-7202-AECC-603656D08648}"/>
              </a:ext>
            </a:extLst>
          </p:cNvPr>
          <p:cNvSpPr/>
          <p:nvPr/>
        </p:nvSpPr>
        <p:spPr bwMode="auto">
          <a:xfrm rot="10800000">
            <a:off x="1277867" y="3083251"/>
            <a:ext cx="596900" cy="416317"/>
          </a:xfrm>
          <a:prstGeom prst="rightArrow">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
        <p:nvSpPr>
          <p:cNvPr id="16" name="TextBox 15">
            <a:extLst>
              <a:ext uri="{FF2B5EF4-FFF2-40B4-BE49-F238E27FC236}">
                <a16:creationId xmlns:a16="http://schemas.microsoft.com/office/drawing/2014/main" id="{EA160FCC-2AEC-98A2-4D8E-8A6E318FED0D}"/>
              </a:ext>
            </a:extLst>
          </p:cNvPr>
          <p:cNvSpPr txBox="1"/>
          <p:nvPr/>
        </p:nvSpPr>
        <p:spPr>
          <a:xfrm>
            <a:off x="1479637" y="3357677"/>
            <a:ext cx="338554" cy="461665"/>
          </a:xfrm>
          <a:prstGeom prst="rect">
            <a:avLst/>
          </a:prstGeom>
          <a:noFill/>
        </p:spPr>
        <p:txBody>
          <a:bodyPr wrap="none" rtlCol="0">
            <a:spAutoFit/>
          </a:bodyPr>
          <a:lstStyle/>
          <a:p>
            <a:r>
              <a:rPr lang="nb-NO" dirty="0">
                <a:solidFill>
                  <a:schemeClr val="tx1"/>
                </a:solidFill>
              </a:rPr>
              <a:t>x</a:t>
            </a:r>
          </a:p>
        </p:txBody>
      </p:sp>
      <p:sp>
        <p:nvSpPr>
          <p:cNvPr id="17" name="Oval 16">
            <a:extLst>
              <a:ext uri="{FF2B5EF4-FFF2-40B4-BE49-F238E27FC236}">
                <a16:creationId xmlns:a16="http://schemas.microsoft.com/office/drawing/2014/main" id="{F122C92B-5446-869B-B30C-5CC26E67FF58}"/>
              </a:ext>
            </a:extLst>
          </p:cNvPr>
          <p:cNvSpPr/>
          <p:nvPr/>
        </p:nvSpPr>
        <p:spPr bwMode="auto">
          <a:xfrm>
            <a:off x="3313129" y="2978299"/>
            <a:ext cx="360126" cy="360126"/>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cxnSp>
        <p:nvCxnSpPr>
          <p:cNvPr id="19" name="Straight Connector 18">
            <a:extLst>
              <a:ext uri="{FF2B5EF4-FFF2-40B4-BE49-F238E27FC236}">
                <a16:creationId xmlns:a16="http://schemas.microsoft.com/office/drawing/2014/main" id="{B089FBD4-0DDA-5CE1-D062-93D5A946E195}"/>
              </a:ext>
            </a:extLst>
          </p:cNvPr>
          <p:cNvCxnSpPr>
            <a:cxnSpLocks/>
            <a:stCxn id="17" idx="1"/>
            <a:endCxn id="17" idx="5"/>
          </p:cNvCxnSpPr>
          <p:nvPr/>
        </p:nvCxnSpPr>
        <p:spPr bwMode="auto">
          <a:xfrm>
            <a:off x="3365868" y="3031038"/>
            <a:ext cx="254648" cy="25464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333D3E31-AC6C-1149-8CDA-6B5F39C8C459}"/>
              </a:ext>
            </a:extLst>
          </p:cNvPr>
          <p:cNvCxnSpPr>
            <a:cxnSpLocks/>
            <a:stCxn id="17" idx="3"/>
            <a:endCxn id="17" idx="7"/>
          </p:cNvCxnSpPr>
          <p:nvPr/>
        </p:nvCxnSpPr>
        <p:spPr bwMode="auto">
          <a:xfrm flipV="1">
            <a:off x="3365868" y="3031038"/>
            <a:ext cx="254648" cy="254648"/>
          </a:xfrm>
          <a:prstGeom prst="line">
            <a:avLst/>
          </a:prstGeom>
          <a:solidFill>
            <a:srgbClr val="00B8FF"/>
          </a:solidFill>
          <a:ln w="9525" cap="flat" cmpd="sng" algn="ctr">
            <a:solidFill>
              <a:schemeClr val="tx1"/>
            </a:solidFill>
            <a:prstDash val="solid"/>
            <a:round/>
            <a:headEnd type="none" w="med" len="med"/>
            <a:tailEnd type="none" w="med" len="med"/>
          </a:ln>
          <a:effectLst/>
        </p:spPr>
      </p:cxnSp>
      <p:sp>
        <p:nvSpPr>
          <p:cNvPr id="24" name="TextBox 23">
            <a:extLst>
              <a:ext uri="{FF2B5EF4-FFF2-40B4-BE49-F238E27FC236}">
                <a16:creationId xmlns:a16="http://schemas.microsoft.com/office/drawing/2014/main" id="{A5DF933A-2821-330B-BD43-66662AD62C97}"/>
              </a:ext>
            </a:extLst>
          </p:cNvPr>
          <p:cNvSpPr txBox="1"/>
          <p:nvPr/>
        </p:nvSpPr>
        <p:spPr>
          <a:xfrm>
            <a:off x="3688650" y="2881609"/>
            <a:ext cx="320922" cy="461665"/>
          </a:xfrm>
          <a:prstGeom prst="rect">
            <a:avLst/>
          </a:prstGeom>
          <a:noFill/>
        </p:spPr>
        <p:txBody>
          <a:bodyPr wrap="none" rtlCol="0">
            <a:spAutoFit/>
          </a:bodyPr>
          <a:lstStyle/>
          <a:p>
            <a:r>
              <a:rPr lang="nb-NO" dirty="0"/>
              <a:t>z</a:t>
            </a:r>
          </a:p>
        </p:txBody>
      </p:sp>
      <p:sp>
        <p:nvSpPr>
          <p:cNvPr id="26" name="TextBox 25">
            <a:extLst>
              <a:ext uri="{FF2B5EF4-FFF2-40B4-BE49-F238E27FC236}">
                <a16:creationId xmlns:a16="http://schemas.microsoft.com/office/drawing/2014/main" id="{ABFD3FF8-EF1E-DF3E-C17E-B5C5677F5D39}"/>
              </a:ext>
            </a:extLst>
          </p:cNvPr>
          <p:cNvSpPr txBox="1"/>
          <p:nvPr/>
        </p:nvSpPr>
        <p:spPr>
          <a:xfrm>
            <a:off x="3337626" y="1625916"/>
            <a:ext cx="407484" cy="461665"/>
          </a:xfrm>
          <a:prstGeom prst="rect">
            <a:avLst/>
          </a:prstGeom>
          <a:noFill/>
        </p:spPr>
        <p:txBody>
          <a:bodyPr wrap="none" rtlCol="0">
            <a:spAutoFit/>
          </a:bodyPr>
          <a:lstStyle/>
          <a:p>
            <a:r>
              <a:rPr lang="nb-NO" dirty="0">
                <a:solidFill>
                  <a:schemeClr val="tx1"/>
                </a:solidFill>
              </a:rPr>
              <a:t>N</a:t>
            </a:r>
          </a:p>
        </p:txBody>
      </p:sp>
      <p:sp>
        <p:nvSpPr>
          <p:cNvPr id="27" name="TextBox 26">
            <a:extLst>
              <a:ext uri="{FF2B5EF4-FFF2-40B4-BE49-F238E27FC236}">
                <a16:creationId xmlns:a16="http://schemas.microsoft.com/office/drawing/2014/main" id="{12ECB9D5-8C23-7529-601F-6B0B845E0E24}"/>
              </a:ext>
            </a:extLst>
          </p:cNvPr>
          <p:cNvSpPr txBox="1"/>
          <p:nvPr/>
        </p:nvSpPr>
        <p:spPr>
          <a:xfrm>
            <a:off x="1847701" y="2884030"/>
            <a:ext cx="407484" cy="461665"/>
          </a:xfrm>
          <a:prstGeom prst="rect">
            <a:avLst/>
          </a:prstGeom>
          <a:noFill/>
        </p:spPr>
        <p:txBody>
          <a:bodyPr wrap="none" rtlCol="0">
            <a:spAutoFit/>
          </a:bodyPr>
          <a:lstStyle/>
          <a:p>
            <a:r>
              <a:rPr lang="nb-NO" dirty="0">
                <a:solidFill>
                  <a:schemeClr val="tx1"/>
                </a:solidFill>
              </a:rPr>
              <a:t>V</a:t>
            </a:r>
          </a:p>
        </p:txBody>
      </p:sp>
      <p:sp>
        <p:nvSpPr>
          <p:cNvPr id="28" name="TextBox 27">
            <a:extLst>
              <a:ext uri="{FF2B5EF4-FFF2-40B4-BE49-F238E27FC236}">
                <a16:creationId xmlns:a16="http://schemas.microsoft.com/office/drawing/2014/main" id="{0FAD7C8C-B1EB-3D1E-5ECD-B7CDD8E7CB46}"/>
              </a:ext>
            </a:extLst>
          </p:cNvPr>
          <p:cNvSpPr txBox="1"/>
          <p:nvPr/>
        </p:nvSpPr>
        <p:spPr>
          <a:xfrm>
            <a:off x="3372320" y="4029819"/>
            <a:ext cx="356188" cy="461665"/>
          </a:xfrm>
          <a:prstGeom prst="rect">
            <a:avLst/>
          </a:prstGeom>
          <a:noFill/>
        </p:spPr>
        <p:txBody>
          <a:bodyPr wrap="none" rtlCol="0">
            <a:spAutoFit/>
          </a:bodyPr>
          <a:lstStyle/>
          <a:p>
            <a:r>
              <a:rPr lang="nb-NO" dirty="0">
                <a:solidFill>
                  <a:schemeClr val="tx1"/>
                </a:solidFill>
              </a:rPr>
              <a:t>S</a:t>
            </a:r>
          </a:p>
        </p:txBody>
      </p:sp>
      <p:sp>
        <p:nvSpPr>
          <p:cNvPr id="29" name="TextBox 28">
            <a:extLst>
              <a:ext uri="{FF2B5EF4-FFF2-40B4-BE49-F238E27FC236}">
                <a16:creationId xmlns:a16="http://schemas.microsoft.com/office/drawing/2014/main" id="{AC9285BE-7500-4859-528D-70EA5B7BC1AF}"/>
              </a:ext>
            </a:extLst>
          </p:cNvPr>
          <p:cNvSpPr txBox="1"/>
          <p:nvPr/>
        </p:nvSpPr>
        <p:spPr>
          <a:xfrm>
            <a:off x="4755679" y="2876760"/>
            <a:ext cx="407484" cy="461665"/>
          </a:xfrm>
          <a:prstGeom prst="rect">
            <a:avLst/>
          </a:prstGeom>
          <a:noFill/>
        </p:spPr>
        <p:txBody>
          <a:bodyPr wrap="none" rtlCol="0">
            <a:spAutoFit/>
          </a:bodyPr>
          <a:lstStyle/>
          <a:p>
            <a:r>
              <a:rPr lang="nb-NO" dirty="0">
                <a:solidFill>
                  <a:schemeClr val="tx1"/>
                </a:solidFill>
              </a:rPr>
              <a:t>Ø</a:t>
            </a:r>
          </a:p>
        </p:txBody>
      </p:sp>
      <p:sp>
        <p:nvSpPr>
          <p:cNvPr id="30" name="Oval 29">
            <a:extLst>
              <a:ext uri="{FF2B5EF4-FFF2-40B4-BE49-F238E27FC236}">
                <a16:creationId xmlns:a16="http://schemas.microsoft.com/office/drawing/2014/main" id="{E9B45D17-389C-95AE-E965-B167B47E2B43}"/>
              </a:ext>
            </a:extLst>
          </p:cNvPr>
          <p:cNvSpPr/>
          <p:nvPr/>
        </p:nvSpPr>
        <p:spPr bwMode="auto">
          <a:xfrm>
            <a:off x="8026722" y="2757882"/>
            <a:ext cx="134617" cy="11874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
        <p:nvSpPr>
          <p:cNvPr id="31" name="Arrow: Right 30">
            <a:extLst>
              <a:ext uri="{FF2B5EF4-FFF2-40B4-BE49-F238E27FC236}">
                <a16:creationId xmlns:a16="http://schemas.microsoft.com/office/drawing/2014/main" id="{A7490DCF-9536-8507-5B02-B96D390C2E59}"/>
              </a:ext>
            </a:extLst>
          </p:cNvPr>
          <p:cNvSpPr/>
          <p:nvPr/>
        </p:nvSpPr>
        <p:spPr bwMode="auto">
          <a:xfrm rot="10800000">
            <a:off x="6851679" y="2982033"/>
            <a:ext cx="290244" cy="202435"/>
          </a:xfrm>
          <a:prstGeom prst="rightArrow">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
        <p:nvSpPr>
          <p:cNvPr id="32" name="TextBox 31">
            <a:extLst>
              <a:ext uri="{FF2B5EF4-FFF2-40B4-BE49-F238E27FC236}">
                <a16:creationId xmlns:a16="http://schemas.microsoft.com/office/drawing/2014/main" id="{8236CE6F-703C-929E-6F99-30D65B780458}"/>
              </a:ext>
            </a:extLst>
          </p:cNvPr>
          <p:cNvSpPr txBox="1"/>
          <p:nvPr/>
        </p:nvSpPr>
        <p:spPr>
          <a:xfrm>
            <a:off x="6907210" y="2710996"/>
            <a:ext cx="268792" cy="369332"/>
          </a:xfrm>
          <a:prstGeom prst="rect">
            <a:avLst/>
          </a:prstGeom>
          <a:noFill/>
        </p:spPr>
        <p:txBody>
          <a:bodyPr wrap="square" rtlCol="0">
            <a:spAutoFit/>
          </a:bodyPr>
          <a:lstStyle/>
          <a:p>
            <a:r>
              <a:rPr lang="nb-NO" sz="1800" dirty="0">
                <a:solidFill>
                  <a:schemeClr val="tx1"/>
                </a:solidFill>
              </a:rPr>
              <a:t>x</a:t>
            </a:r>
          </a:p>
        </p:txBody>
      </p:sp>
      <p:sp>
        <p:nvSpPr>
          <p:cNvPr id="33" name="Arrow: Right 32">
            <a:extLst>
              <a:ext uri="{FF2B5EF4-FFF2-40B4-BE49-F238E27FC236}">
                <a16:creationId xmlns:a16="http://schemas.microsoft.com/office/drawing/2014/main" id="{B4873356-2DD9-AF7D-CC80-5BCE14E933EF}"/>
              </a:ext>
            </a:extLst>
          </p:cNvPr>
          <p:cNvSpPr/>
          <p:nvPr/>
        </p:nvSpPr>
        <p:spPr bwMode="auto">
          <a:xfrm rot="16200000">
            <a:off x="7680799" y="2417347"/>
            <a:ext cx="256204" cy="178693"/>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sp>
        <p:nvSpPr>
          <p:cNvPr id="34" name="TextBox 33">
            <a:extLst>
              <a:ext uri="{FF2B5EF4-FFF2-40B4-BE49-F238E27FC236}">
                <a16:creationId xmlns:a16="http://schemas.microsoft.com/office/drawing/2014/main" id="{48B944F4-54E1-2D1C-C9BA-125E4B07EE3C}"/>
              </a:ext>
            </a:extLst>
          </p:cNvPr>
          <p:cNvSpPr txBox="1"/>
          <p:nvPr/>
        </p:nvSpPr>
        <p:spPr>
          <a:xfrm>
            <a:off x="7892326" y="2299196"/>
            <a:ext cx="268792" cy="369332"/>
          </a:xfrm>
          <a:prstGeom prst="rect">
            <a:avLst/>
          </a:prstGeom>
          <a:noFill/>
        </p:spPr>
        <p:txBody>
          <a:bodyPr wrap="square" rtlCol="0">
            <a:spAutoFit/>
          </a:bodyPr>
          <a:lstStyle/>
          <a:p>
            <a:r>
              <a:rPr lang="nb-NO" sz="1800" dirty="0">
                <a:solidFill>
                  <a:schemeClr val="tx1"/>
                </a:solidFill>
              </a:rPr>
              <a:t>y</a:t>
            </a:r>
          </a:p>
        </p:txBody>
      </p:sp>
      <p:sp>
        <p:nvSpPr>
          <p:cNvPr id="37" name="Oval 36">
            <a:extLst>
              <a:ext uri="{FF2B5EF4-FFF2-40B4-BE49-F238E27FC236}">
                <a16:creationId xmlns:a16="http://schemas.microsoft.com/office/drawing/2014/main" id="{D18F0D22-E1AC-82BB-3125-17C73B58848B}"/>
              </a:ext>
            </a:extLst>
          </p:cNvPr>
          <p:cNvSpPr/>
          <p:nvPr/>
        </p:nvSpPr>
        <p:spPr bwMode="auto">
          <a:xfrm>
            <a:off x="7710921" y="2972002"/>
            <a:ext cx="216652" cy="216652"/>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cxnSp>
        <p:nvCxnSpPr>
          <p:cNvPr id="38" name="Straight Connector 37">
            <a:extLst>
              <a:ext uri="{FF2B5EF4-FFF2-40B4-BE49-F238E27FC236}">
                <a16:creationId xmlns:a16="http://schemas.microsoft.com/office/drawing/2014/main" id="{1B44EFFF-3695-4798-8E61-A9F5B7618835}"/>
              </a:ext>
            </a:extLst>
          </p:cNvPr>
          <p:cNvCxnSpPr>
            <a:cxnSpLocks/>
            <a:stCxn id="37" idx="3"/>
          </p:cNvCxnSpPr>
          <p:nvPr/>
        </p:nvCxnSpPr>
        <p:spPr bwMode="auto">
          <a:xfrm flipV="1">
            <a:off x="7742649" y="3005734"/>
            <a:ext cx="170791" cy="1511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BB88592F-AADD-2A10-6483-C967FD5AC547}"/>
              </a:ext>
            </a:extLst>
          </p:cNvPr>
          <p:cNvCxnSpPr>
            <a:cxnSpLocks/>
            <a:endCxn id="37" idx="5"/>
          </p:cNvCxnSpPr>
          <p:nvPr/>
        </p:nvCxnSpPr>
        <p:spPr bwMode="auto">
          <a:xfrm>
            <a:off x="7742649" y="3005734"/>
            <a:ext cx="153196" cy="151192"/>
          </a:xfrm>
          <a:prstGeom prst="line">
            <a:avLst/>
          </a:prstGeom>
          <a:solidFill>
            <a:srgbClr val="00B8FF"/>
          </a:solidFill>
          <a:ln w="9525" cap="flat" cmpd="sng" algn="ctr">
            <a:solidFill>
              <a:schemeClr val="tx1"/>
            </a:solidFill>
            <a:prstDash val="solid"/>
            <a:round/>
            <a:headEnd type="none" w="med" len="med"/>
            <a:tailEnd type="none" w="med" len="med"/>
          </a:ln>
          <a:effectLst/>
        </p:spPr>
      </p:cxnSp>
      <p:sp>
        <p:nvSpPr>
          <p:cNvPr id="42" name="TextBox 41">
            <a:extLst>
              <a:ext uri="{FF2B5EF4-FFF2-40B4-BE49-F238E27FC236}">
                <a16:creationId xmlns:a16="http://schemas.microsoft.com/office/drawing/2014/main" id="{F40CEE78-F25D-3FE3-D957-4F887D3D6AE5}"/>
              </a:ext>
            </a:extLst>
          </p:cNvPr>
          <p:cNvSpPr txBox="1"/>
          <p:nvPr/>
        </p:nvSpPr>
        <p:spPr>
          <a:xfrm>
            <a:off x="7810772" y="2981339"/>
            <a:ext cx="268792" cy="369332"/>
          </a:xfrm>
          <a:prstGeom prst="rect">
            <a:avLst/>
          </a:prstGeom>
          <a:noFill/>
        </p:spPr>
        <p:txBody>
          <a:bodyPr wrap="square" rtlCol="0">
            <a:spAutoFit/>
          </a:bodyPr>
          <a:lstStyle/>
          <a:p>
            <a:r>
              <a:rPr lang="nb-NO" sz="1800" dirty="0">
                <a:solidFill>
                  <a:schemeClr val="tx1"/>
                </a:solidFill>
              </a:rPr>
              <a:t>z</a:t>
            </a:r>
          </a:p>
        </p:txBody>
      </p:sp>
      <p:cxnSp>
        <p:nvCxnSpPr>
          <p:cNvPr id="44" name="Straight Connector 43">
            <a:extLst>
              <a:ext uri="{FF2B5EF4-FFF2-40B4-BE49-F238E27FC236}">
                <a16:creationId xmlns:a16="http://schemas.microsoft.com/office/drawing/2014/main" id="{45E303A6-6E8E-D31F-D01C-FF002E6036B4}"/>
              </a:ext>
            </a:extLst>
          </p:cNvPr>
          <p:cNvCxnSpPr>
            <a:cxnSpLocks/>
            <a:endCxn id="45" idx="1"/>
          </p:cNvCxnSpPr>
          <p:nvPr/>
        </p:nvCxnSpPr>
        <p:spPr bwMode="auto">
          <a:xfrm>
            <a:off x="4510540" y="3461211"/>
            <a:ext cx="436177" cy="656259"/>
          </a:xfrm>
          <a:prstGeom prst="line">
            <a:avLst/>
          </a:prstGeom>
          <a:solidFill>
            <a:srgbClr val="00B8FF"/>
          </a:solidFill>
          <a:ln w="9525" cap="flat" cmpd="sng" algn="ctr">
            <a:solidFill>
              <a:schemeClr val="tx1"/>
            </a:solidFill>
            <a:prstDash val="solid"/>
            <a:round/>
            <a:headEnd type="none" w="med" len="med"/>
            <a:tailEnd type="none" w="med" len="med"/>
          </a:ln>
          <a:effectLst/>
        </p:spPr>
      </p:cxnSp>
      <p:sp>
        <p:nvSpPr>
          <p:cNvPr id="45" name="TextBox 44">
            <a:extLst>
              <a:ext uri="{FF2B5EF4-FFF2-40B4-BE49-F238E27FC236}">
                <a16:creationId xmlns:a16="http://schemas.microsoft.com/office/drawing/2014/main" id="{BC1A9A67-FE5C-A3BB-B4DC-70BB3442CCC7}"/>
              </a:ext>
            </a:extLst>
          </p:cNvPr>
          <p:cNvSpPr txBox="1"/>
          <p:nvPr/>
        </p:nvSpPr>
        <p:spPr>
          <a:xfrm>
            <a:off x="4946717" y="3978970"/>
            <a:ext cx="1088760" cy="276999"/>
          </a:xfrm>
          <a:prstGeom prst="rect">
            <a:avLst/>
          </a:prstGeom>
          <a:noFill/>
        </p:spPr>
        <p:txBody>
          <a:bodyPr wrap="none" rtlCol="0">
            <a:spAutoFit/>
          </a:bodyPr>
          <a:lstStyle/>
          <a:p>
            <a:r>
              <a:rPr lang="nb-NO" sz="1200" dirty="0">
                <a:solidFill>
                  <a:schemeClr val="tx1"/>
                </a:solidFill>
                <a:latin typeface="Arial" panose="020B0604020202020204" pitchFamily="34" charset="0"/>
                <a:cs typeface="Arial" panose="020B0604020202020204" pitchFamily="34" charset="0"/>
              </a:rPr>
              <a:t>LSM303AGR</a:t>
            </a:r>
            <a:endParaRPr lang="nb-NO" sz="1200" dirty="0">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3805" name="Picture 13"/>
          <p:cNvPicPr>
            <a:picLocks noChangeAspect="1" noChangeArrowheads="1"/>
          </p:cNvPicPr>
          <p:nvPr/>
        </p:nvPicPr>
        <p:blipFill>
          <a:blip r:embed="rId3"/>
          <a:srcRect/>
          <a:stretch>
            <a:fillRect/>
          </a:stretch>
        </p:blipFill>
        <p:spPr bwMode="auto">
          <a:xfrm rot="19747346" flipH="1">
            <a:off x="7115355" y="940799"/>
            <a:ext cx="2290762" cy="1709738"/>
          </a:xfrm>
          <a:prstGeom prst="rect">
            <a:avLst/>
          </a:prstGeom>
          <a:noFill/>
          <a:ln w="9525">
            <a:noFill/>
            <a:miter lim="800000"/>
            <a:headEnd/>
            <a:tailEnd/>
          </a:ln>
        </p:spPr>
      </p:pic>
      <p:sp>
        <p:nvSpPr>
          <p:cNvPr id="30723" name="Tittel 1"/>
          <p:cNvSpPr>
            <a:spLocks noGrp="1"/>
          </p:cNvSpPr>
          <p:nvPr>
            <p:ph type="title"/>
          </p:nvPr>
        </p:nvSpPr>
        <p:spPr>
          <a:xfrm>
            <a:off x="1079501" y="287338"/>
            <a:ext cx="5926138" cy="1214437"/>
          </a:xfrm>
        </p:spPr>
        <p:txBody>
          <a:bodyPr/>
          <a:lstStyle/>
          <a:p>
            <a:pPr algn="ctr">
              <a:lnSpc>
                <a:spcPct val="100000"/>
              </a:lnSpc>
            </a:pPr>
            <a:r>
              <a:rPr lang="en-GB"/>
              <a:t>Termistorer</a:t>
            </a:r>
            <a:br>
              <a:rPr lang="en-GB"/>
            </a:br>
            <a:r>
              <a:rPr lang="en-GB" sz="2400"/>
              <a:t>Temperature sensitive resistor </a:t>
            </a:r>
          </a:p>
        </p:txBody>
      </p:sp>
      <p:sp>
        <p:nvSpPr>
          <p:cNvPr id="3" name="Plassholder for innhold 2"/>
          <p:cNvSpPr>
            <a:spLocks noGrp="1"/>
          </p:cNvSpPr>
          <p:nvPr>
            <p:ph idx="1"/>
          </p:nvPr>
        </p:nvSpPr>
        <p:spPr>
          <a:xfrm>
            <a:off x="633413" y="1612900"/>
            <a:ext cx="6291261" cy="919163"/>
          </a:xfrm>
        </p:spPr>
        <p:txBody>
          <a:bodyPr/>
          <a:lstStyle/>
          <a:p>
            <a:pPr>
              <a:lnSpc>
                <a:spcPct val="100000"/>
              </a:lnSpc>
            </a:pPr>
            <a:r>
              <a:rPr lang="nb-NO" dirty="0"/>
              <a:t>NTC-</a:t>
            </a:r>
            <a:r>
              <a:rPr lang="nb-NO" dirty="0" err="1"/>
              <a:t>resistor</a:t>
            </a:r>
            <a:r>
              <a:rPr lang="nb-NO" dirty="0"/>
              <a:t> (</a:t>
            </a:r>
            <a:r>
              <a:rPr lang="en-US" dirty="0"/>
              <a:t>Negative Temperature Coefficient</a:t>
            </a:r>
            <a:r>
              <a:rPr lang="nb-NO" dirty="0"/>
              <a:t>)</a:t>
            </a:r>
          </a:p>
        </p:txBody>
      </p:sp>
      <p:sp>
        <p:nvSpPr>
          <p:cNvPr id="16" name="TekstSylinder 15"/>
          <p:cNvSpPr txBox="1">
            <a:spLocks noChangeArrowheads="1"/>
          </p:cNvSpPr>
          <p:nvPr/>
        </p:nvSpPr>
        <p:spPr bwMode="auto">
          <a:xfrm>
            <a:off x="6867525" y="3058514"/>
            <a:ext cx="2162175" cy="338137"/>
          </a:xfrm>
          <a:prstGeom prst="rect">
            <a:avLst/>
          </a:prstGeom>
          <a:noFill/>
          <a:ln w="9525">
            <a:noFill/>
            <a:miter lim="800000"/>
            <a:headEnd/>
            <a:tailEnd/>
          </a:ln>
        </p:spPr>
        <p:txBody>
          <a:bodyPr wrap="none">
            <a:spAutoFit/>
          </a:bodyPr>
          <a:lstStyle/>
          <a:p>
            <a:r>
              <a:rPr lang="nb-NO" sz="1600" dirty="0">
                <a:solidFill>
                  <a:schemeClr val="tx1"/>
                </a:solidFill>
              </a:rPr>
              <a:t>NTCLE203E3103FB0</a:t>
            </a:r>
          </a:p>
        </p:txBody>
      </p:sp>
      <p:grpSp>
        <p:nvGrpSpPr>
          <p:cNvPr id="17" name="Gruppe 19"/>
          <p:cNvGrpSpPr>
            <a:grpSpLocks/>
          </p:cNvGrpSpPr>
          <p:nvPr/>
        </p:nvGrpSpPr>
        <p:grpSpPr bwMode="auto">
          <a:xfrm>
            <a:off x="849354" y="2441037"/>
            <a:ext cx="5534573" cy="3940909"/>
            <a:chOff x="4304344" y="3442770"/>
            <a:chExt cx="4569465" cy="3254615"/>
          </a:xfrm>
        </p:grpSpPr>
        <p:pic>
          <p:nvPicPr>
            <p:cNvPr id="18" name="Picture 15"/>
            <p:cNvPicPr>
              <a:picLocks noChangeAspect="1" noChangeArrowheads="1"/>
            </p:cNvPicPr>
            <p:nvPr/>
          </p:nvPicPr>
          <p:blipFill>
            <a:blip r:embed="rId4"/>
            <a:srcRect/>
            <a:stretch>
              <a:fillRect/>
            </a:stretch>
          </p:blipFill>
          <p:spPr bwMode="auto">
            <a:xfrm>
              <a:off x="4597598" y="3442770"/>
              <a:ext cx="4276211" cy="2973270"/>
            </a:xfrm>
            <a:prstGeom prst="rect">
              <a:avLst/>
            </a:prstGeom>
            <a:noFill/>
            <a:ln w="9525">
              <a:noFill/>
              <a:miter lim="800000"/>
              <a:headEnd/>
              <a:tailEnd/>
            </a:ln>
          </p:spPr>
        </p:pic>
        <p:sp>
          <p:nvSpPr>
            <p:cNvPr id="19" name="TekstSylinder 17"/>
            <p:cNvSpPr txBox="1">
              <a:spLocks noChangeArrowheads="1"/>
            </p:cNvSpPr>
            <p:nvPr/>
          </p:nvSpPr>
          <p:spPr bwMode="auto">
            <a:xfrm>
              <a:off x="7101840" y="6389608"/>
              <a:ext cx="1357423" cy="307777"/>
            </a:xfrm>
            <a:prstGeom prst="rect">
              <a:avLst/>
            </a:prstGeom>
            <a:noFill/>
            <a:ln w="9525">
              <a:noFill/>
              <a:miter lim="800000"/>
              <a:headEnd/>
              <a:tailEnd/>
            </a:ln>
          </p:spPr>
          <p:txBody>
            <a:bodyPr wrap="none">
              <a:spAutoFit/>
            </a:bodyPr>
            <a:lstStyle/>
            <a:p>
              <a:r>
                <a:rPr lang="nb-NO" sz="1400">
                  <a:solidFill>
                    <a:schemeClr val="tx1"/>
                  </a:solidFill>
                </a:rPr>
                <a:t>Temperatur i C</a:t>
              </a:r>
            </a:p>
          </p:txBody>
        </p:sp>
        <p:sp>
          <p:nvSpPr>
            <p:cNvPr id="20" name="TekstSylinder 18"/>
            <p:cNvSpPr txBox="1">
              <a:spLocks noChangeArrowheads="1"/>
            </p:cNvSpPr>
            <p:nvPr/>
          </p:nvSpPr>
          <p:spPr bwMode="auto">
            <a:xfrm rot="-5400000">
              <a:off x="3763171" y="4240768"/>
              <a:ext cx="1390124" cy="307777"/>
            </a:xfrm>
            <a:prstGeom prst="rect">
              <a:avLst/>
            </a:prstGeom>
            <a:noFill/>
            <a:ln w="9525">
              <a:noFill/>
              <a:miter lim="800000"/>
              <a:headEnd/>
              <a:tailEnd/>
            </a:ln>
          </p:spPr>
          <p:txBody>
            <a:bodyPr wrap="none">
              <a:spAutoFit/>
            </a:bodyPr>
            <a:lstStyle/>
            <a:p>
              <a:r>
                <a:rPr lang="nb-NO" sz="1400">
                  <a:solidFill>
                    <a:schemeClr val="tx1"/>
                  </a:solidFill>
                </a:rPr>
                <a:t>NTC Resistans</a:t>
              </a:r>
            </a:p>
          </p:txBody>
        </p:sp>
      </p:grpSp>
      <p:grpSp>
        <p:nvGrpSpPr>
          <p:cNvPr id="26" name="Gruppe 25"/>
          <p:cNvGrpSpPr/>
          <p:nvPr/>
        </p:nvGrpSpPr>
        <p:grpSpPr>
          <a:xfrm>
            <a:off x="5976939" y="163415"/>
            <a:ext cx="2035530" cy="2935215"/>
            <a:chOff x="1996547" y="717537"/>
            <a:chExt cx="4231924" cy="5997588"/>
          </a:xfrm>
        </p:grpSpPr>
        <p:pic>
          <p:nvPicPr>
            <p:cNvPr id="24" name="Picture 8"/>
            <p:cNvPicPr>
              <a:picLocks noChangeAspect="1" noChangeArrowheads="1"/>
            </p:cNvPicPr>
            <p:nvPr/>
          </p:nvPicPr>
          <p:blipFill>
            <a:blip r:embed="rId5"/>
            <a:srcRect/>
            <a:stretch>
              <a:fillRect/>
            </a:stretch>
          </p:blipFill>
          <p:spPr bwMode="auto">
            <a:xfrm>
              <a:off x="3503613" y="1470025"/>
              <a:ext cx="1095375" cy="5245100"/>
            </a:xfrm>
            <a:prstGeom prst="rect">
              <a:avLst/>
            </a:prstGeom>
            <a:noFill/>
            <a:ln w="9525">
              <a:noFill/>
              <a:miter lim="800000"/>
              <a:headEnd/>
              <a:tailEnd/>
            </a:ln>
          </p:spPr>
        </p:pic>
        <p:sp>
          <p:nvSpPr>
            <p:cNvPr id="25" name="TekstSylinder 24"/>
            <p:cNvSpPr txBox="1">
              <a:spLocks noChangeArrowheads="1"/>
            </p:cNvSpPr>
            <p:nvPr/>
          </p:nvSpPr>
          <p:spPr bwMode="auto">
            <a:xfrm>
              <a:off x="1996547" y="717537"/>
              <a:ext cx="4231924" cy="685801"/>
            </a:xfrm>
            <a:prstGeom prst="rect">
              <a:avLst/>
            </a:prstGeom>
            <a:noFill/>
            <a:ln w="9525">
              <a:noFill/>
              <a:miter lim="800000"/>
              <a:headEnd/>
              <a:tailEnd/>
            </a:ln>
          </p:spPr>
          <p:txBody>
            <a:bodyPr wrap="square">
              <a:spAutoFit/>
            </a:bodyPr>
            <a:lstStyle/>
            <a:p>
              <a:r>
                <a:rPr lang="nb-NO" sz="1600" i="1">
                  <a:solidFill>
                    <a:schemeClr val="tx1"/>
                  </a:solidFill>
                </a:rPr>
                <a:t>NTCLE201E3103SB</a:t>
              </a:r>
              <a:r>
                <a:rPr lang="nb-NO" sz="1600">
                  <a:solidFill>
                    <a:schemeClr val="tx1"/>
                  </a:solidFill>
                </a:rPr>
                <a:t> </a:t>
              </a:r>
            </a:p>
          </p:txBody>
        </p:sp>
      </p:grpSp>
      <p:pic>
        <p:nvPicPr>
          <p:cNvPr id="4" name="Picture 4">
            <a:extLst>
              <a:ext uri="{FF2B5EF4-FFF2-40B4-BE49-F238E27FC236}">
                <a16:creationId xmlns:a16="http://schemas.microsoft.com/office/drawing/2014/main" id="{4D142178-812E-B89D-2C40-E174E08CB8A3}"/>
              </a:ext>
            </a:extLst>
          </p:cNvPr>
          <p:cNvPicPr>
            <a:picLocks noChangeAspect="1" noChangeArrowheads="1"/>
          </p:cNvPicPr>
          <p:nvPr/>
        </p:nvPicPr>
        <p:blipFill>
          <a:blip r:embed="rId6" cstate="print"/>
          <a:srcRect/>
          <a:stretch>
            <a:fillRect/>
          </a:stretch>
        </p:blipFill>
        <p:spPr bwMode="auto">
          <a:xfrm>
            <a:off x="874956" y="2471412"/>
            <a:ext cx="7495595" cy="3816611"/>
          </a:xfrm>
          <a:prstGeom prst="rect">
            <a:avLst/>
          </a:prstGeom>
          <a:noFill/>
          <a:ln w="9525">
            <a:noFill/>
            <a:miter lim="800000"/>
            <a:headEnd/>
            <a:tailEnd/>
          </a:ln>
          <a:effectLst/>
        </p:spPr>
      </p:pic>
      <p:sp>
        <p:nvSpPr>
          <p:cNvPr id="31" name="Rectangle 30">
            <a:extLst>
              <a:ext uri="{FF2B5EF4-FFF2-40B4-BE49-F238E27FC236}">
                <a16:creationId xmlns:a16="http://schemas.microsoft.com/office/drawing/2014/main" id="{AE431288-F071-2626-BBCF-0638A013A403}"/>
              </a:ext>
            </a:extLst>
          </p:cNvPr>
          <p:cNvSpPr/>
          <p:nvPr/>
        </p:nvSpPr>
        <p:spPr bwMode="auto">
          <a:xfrm>
            <a:off x="6512653" y="4386594"/>
            <a:ext cx="1901061" cy="73989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a:ln>
                <a:noFill/>
              </a:ln>
              <a:solidFill>
                <a:schemeClr val="bg1"/>
              </a:solidFill>
              <a:effectLst/>
              <a:latin typeface="Times" pitchFamily="16" charset="0"/>
            </a:endParaRPr>
          </a:p>
        </p:txBody>
      </p:sp>
      <p:grpSp>
        <p:nvGrpSpPr>
          <p:cNvPr id="5" name="Gruppe 41">
            <a:extLst>
              <a:ext uri="{FF2B5EF4-FFF2-40B4-BE49-F238E27FC236}">
                <a16:creationId xmlns:a16="http://schemas.microsoft.com/office/drawing/2014/main" id="{9E1F9F6A-830E-44C8-517E-F5D637AE1393}"/>
              </a:ext>
            </a:extLst>
          </p:cNvPr>
          <p:cNvGrpSpPr/>
          <p:nvPr/>
        </p:nvGrpSpPr>
        <p:grpSpPr>
          <a:xfrm>
            <a:off x="6576207" y="3509064"/>
            <a:ext cx="2286793" cy="2051050"/>
            <a:chOff x="5441157" y="1015261"/>
            <a:chExt cx="2286793" cy="2051050"/>
          </a:xfrm>
        </p:grpSpPr>
        <p:grpSp>
          <p:nvGrpSpPr>
            <p:cNvPr id="6" name="Gruppe 44">
              <a:extLst>
                <a:ext uri="{FF2B5EF4-FFF2-40B4-BE49-F238E27FC236}">
                  <a16:creationId xmlns:a16="http://schemas.microsoft.com/office/drawing/2014/main" id="{97002058-2577-E3F4-4B95-ED2B697CD16F}"/>
                </a:ext>
              </a:extLst>
            </p:cNvPr>
            <p:cNvGrpSpPr>
              <a:grpSpLocks/>
            </p:cNvGrpSpPr>
            <p:nvPr/>
          </p:nvGrpSpPr>
          <p:grpSpPr bwMode="auto">
            <a:xfrm>
              <a:off x="5819775" y="1015261"/>
              <a:ext cx="1908175" cy="2051050"/>
              <a:chOff x="5723651" y="1793491"/>
              <a:chExt cx="1909049" cy="2049847"/>
            </a:xfrm>
          </p:grpSpPr>
          <p:grpSp>
            <p:nvGrpSpPr>
              <p:cNvPr id="10" name="Gruppe 30">
                <a:extLst>
                  <a:ext uri="{FF2B5EF4-FFF2-40B4-BE49-F238E27FC236}">
                    <a16:creationId xmlns:a16="http://schemas.microsoft.com/office/drawing/2014/main" id="{CEE5548F-F31B-B0C7-EE84-CC892233918E}"/>
                  </a:ext>
                </a:extLst>
              </p:cNvPr>
              <p:cNvGrpSpPr>
                <a:grpSpLocks/>
              </p:cNvGrpSpPr>
              <p:nvPr/>
            </p:nvGrpSpPr>
            <p:grpSpPr bwMode="auto">
              <a:xfrm>
                <a:off x="6057900" y="2090738"/>
                <a:ext cx="1574800" cy="1752600"/>
                <a:chOff x="2417606" y="3221462"/>
                <a:chExt cx="1574845" cy="1752600"/>
              </a:xfrm>
            </p:grpSpPr>
            <p:cxnSp>
              <p:nvCxnSpPr>
                <p:cNvPr id="13" name="Rett linje 31">
                  <a:extLst>
                    <a:ext uri="{FF2B5EF4-FFF2-40B4-BE49-F238E27FC236}">
                      <a16:creationId xmlns:a16="http://schemas.microsoft.com/office/drawing/2014/main" id="{81DB89F5-5818-F2D9-21D6-263DA31321E7}"/>
                    </a:ext>
                  </a:extLst>
                </p:cNvPr>
                <p:cNvCxnSpPr>
                  <a:cxnSpLocks noChangeShapeType="1"/>
                </p:cNvCxnSpPr>
                <p:nvPr/>
              </p:nvCxnSpPr>
              <p:spPr bwMode="auto">
                <a:xfrm rot="5400000" flipH="1" flipV="1">
                  <a:off x="1688944" y="4131100"/>
                  <a:ext cx="1685925" cy="0"/>
                </a:xfrm>
                <a:prstGeom prst="line">
                  <a:avLst/>
                </a:prstGeom>
                <a:noFill/>
                <a:ln w="19050" algn="ctr">
                  <a:solidFill>
                    <a:schemeClr val="tx1"/>
                  </a:solidFill>
                  <a:round/>
                  <a:headEnd/>
                  <a:tailEnd/>
                </a:ln>
              </p:spPr>
            </p:cxnSp>
            <p:sp>
              <p:nvSpPr>
                <p:cNvPr id="14" name="Rektangel 32">
                  <a:extLst>
                    <a:ext uri="{FF2B5EF4-FFF2-40B4-BE49-F238E27FC236}">
                      <a16:creationId xmlns:a16="http://schemas.microsoft.com/office/drawing/2014/main" id="{D3236ACA-48F1-27AA-0F63-214CF33C2B54}"/>
                    </a:ext>
                  </a:extLst>
                </p:cNvPr>
                <p:cNvSpPr>
                  <a:spLocks noChangeArrowheads="1"/>
                </p:cNvSpPr>
                <p:nvPr/>
              </p:nvSpPr>
              <p:spPr bwMode="auto">
                <a:xfrm>
                  <a:off x="2441420" y="3583413"/>
                  <a:ext cx="180975" cy="428625"/>
                </a:xfrm>
                <a:prstGeom prst="rect">
                  <a:avLst/>
                </a:prstGeom>
                <a:solidFill>
                  <a:schemeClr val="bg1"/>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15" name="Rektangel 33">
                  <a:extLst>
                    <a:ext uri="{FF2B5EF4-FFF2-40B4-BE49-F238E27FC236}">
                      <a16:creationId xmlns:a16="http://schemas.microsoft.com/office/drawing/2014/main" id="{6612D9CC-083F-CFBF-B779-7A5EB7187F5A}"/>
                    </a:ext>
                  </a:extLst>
                </p:cNvPr>
                <p:cNvSpPr>
                  <a:spLocks noChangeArrowheads="1"/>
                </p:cNvSpPr>
                <p:nvPr/>
              </p:nvSpPr>
              <p:spPr bwMode="auto">
                <a:xfrm>
                  <a:off x="2441419" y="4326362"/>
                  <a:ext cx="180975" cy="428625"/>
                </a:xfrm>
                <a:prstGeom prst="rect">
                  <a:avLst/>
                </a:prstGeom>
                <a:solidFill>
                  <a:schemeClr val="bg1"/>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21" name="Ellipse 34">
                  <a:extLst>
                    <a:ext uri="{FF2B5EF4-FFF2-40B4-BE49-F238E27FC236}">
                      <a16:creationId xmlns:a16="http://schemas.microsoft.com/office/drawing/2014/main" id="{F7764DA3-5160-6E26-CDDF-4092114D65DA}"/>
                    </a:ext>
                  </a:extLst>
                </p:cNvPr>
                <p:cNvSpPr>
                  <a:spLocks noChangeArrowheads="1"/>
                </p:cNvSpPr>
                <p:nvPr/>
              </p:nvSpPr>
              <p:spPr bwMode="auto">
                <a:xfrm>
                  <a:off x="2491425" y="3221462"/>
                  <a:ext cx="85725" cy="85725"/>
                </a:xfrm>
                <a:prstGeom prst="ellipse">
                  <a:avLst/>
                </a:prstGeom>
                <a:solidFill>
                  <a:schemeClr val="bg1"/>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cxnSp>
              <p:nvCxnSpPr>
                <p:cNvPr id="23" name="Rett linje 35">
                  <a:extLst>
                    <a:ext uri="{FF2B5EF4-FFF2-40B4-BE49-F238E27FC236}">
                      <a16:creationId xmlns:a16="http://schemas.microsoft.com/office/drawing/2014/main" id="{A1E83FB6-8152-D7F8-1435-ACDBC178CC2C}"/>
                    </a:ext>
                  </a:extLst>
                </p:cNvPr>
                <p:cNvCxnSpPr>
                  <a:cxnSpLocks noChangeShapeType="1"/>
                </p:cNvCxnSpPr>
                <p:nvPr/>
              </p:nvCxnSpPr>
              <p:spPr bwMode="auto">
                <a:xfrm>
                  <a:off x="2417606" y="4974062"/>
                  <a:ext cx="238125" cy="0"/>
                </a:xfrm>
                <a:prstGeom prst="line">
                  <a:avLst/>
                </a:prstGeom>
                <a:noFill/>
                <a:ln w="19050" algn="ctr">
                  <a:solidFill>
                    <a:schemeClr val="tx1"/>
                  </a:solidFill>
                  <a:round/>
                  <a:headEnd/>
                  <a:tailEnd/>
                </a:ln>
              </p:spPr>
            </p:cxnSp>
            <p:cxnSp>
              <p:nvCxnSpPr>
                <p:cNvPr id="27" name="Rett linje 36">
                  <a:extLst>
                    <a:ext uri="{FF2B5EF4-FFF2-40B4-BE49-F238E27FC236}">
                      <a16:creationId xmlns:a16="http://schemas.microsoft.com/office/drawing/2014/main" id="{FBA4F3B4-09F7-80E7-C680-5501EB35B21E}"/>
                    </a:ext>
                  </a:extLst>
                </p:cNvPr>
                <p:cNvCxnSpPr>
                  <a:cxnSpLocks noChangeShapeType="1"/>
                </p:cNvCxnSpPr>
                <p:nvPr/>
              </p:nvCxnSpPr>
              <p:spPr bwMode="auto">
                <a:xfrm>
                  <a:off x="2531906" y="4164437"/>
                  <a:ext cx="609600" cy="0"/>
                </a:xfrm>
                <a:prstGeom prst="line">
                  <a:avLst/>
                </a:prstGeom>
                <a:noFill/>
                <a:ln w="19050" algn="ctr">
                  <a:solidFill>
                    <a:schemeClr val="tx1"/>
                  </a:solidFill>
                  <a:round/>
                  <a:headEnd/>
                  <a:tailEnd/>
                </a:ln>
              </p:spPr>
            </p:cxnSp>
            <p:sp>
              <p:nvSpPr>
                <p:cNvPr id="28" name="Ellipse 37">
                  <a:extLst>
                    <a:ext uri="{FF2B5EF4-FFF2-40B4-BE49-F238E27FC236}">
                      <a16:creationId xmlns:a16="http://schemas.microsoft.com/office/drawing/2014/main" id="{C5CBFFC1-59C5-CDAA-5DEE-20D8FE601BDF}"/>
                    </a:ext>
                  </a:extLst>
                </p:cNvPr>
                <p:cNvSpPr>
                  <a:spLocks noChangeArrowheads="1"/>
                </p:cNvSpPr>
                <p:nvPr/>
              </p:nvSpPr>
              <p:spPr bwMode="auto">
                <a:xfrm>
                  <a:off x="2510474" y="4143005"/>
                  <a:ext cx="45719" cy="45719"/>
                </a:xfrm>
                <a:prstGeom prst="ellipse">
                  <a:avLst/>
                </a:prstGeom>
                <a:solidFill>
                  <a:schemeClr val="tx1"/>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29" name="Rektangel 38">
                  <a:extLst>
                    <a:ext uri="{FF2B5EF4-FFF2-40B4-BE49-F238E27FC236}">
                      <a16:creationId xmlns:a16="http://schemas.microsoft.com/office/drawing/2014/main" id="{AFAFFC21-29A9-E991-4955-E73C3FE81E56}"/>
                    </a:ext>
                  </a:extLst>
                </p:cNvPr>
                <p:cNvSpPr>
                  <a:spLocks noChangeArrowheads="1"/>
                </p:cNvSpPr>
                <p:nvPr/>
              </p:nvSpPr>
              <p:spPr bwMode="auto">
                <a:xfrm>
                  <a:off x="3161764" y="3857223"/>
                  <a:ext cx="830687" cy="623016"/>
                </a:xfrm>
                <a:prstGeom prst="rect">
                  <a:avLst/>
                </a:prstGeom>
                <a:solidFill>
                  <a:srgbClr val="00B8FF"/>
                </a:solidFill>
                <a:ln w="19050" algn="ctr">
                  <a:solidFill>
                    <a:schemeClr val="tx1"/>
                  </a:solidFill>
                  <a:round/>
                  <a:headEnd/>
                  <a:tailEnd/>
                </a:ln>
              </p:spPr>
              <p:txBody>
                <a:bodyPr anchor="ctr"/>
                <a:lstStyle/>
                <a:p>
                  <a:pPr algn="ctr" eaLnBrk="0" hangingPunct="0">
                    <a:lnSpc>
                      <a:spcPct val="81000"/>
                    </a:lnSpc>
                    <a:buClr>
                      <a:srgbClr val="000000"/>
                    </a:buClr>
                    <a:buSzPct val="100000"/>
                    <a:buFont typeface="Times"/>
                    <a:buNone/>
                  </a:pPr>
                  <a:r>
                    <a:rPr lang="nb-NO" sz="1800" dirty="0"/>
                    <a:t>ADC</a:t>
                  </a:r>
                </a:p>
              </p:txBody>
            </p:sp>
            <p:sp>
              <p:nvSpPr>
                <p:cNvPr id="30" name="Frihåndsform 39">
                  <a:extLst>
                    <a:ext uri="{FF2B5EF4-FFF2-40B4-BE49-F238E27FC236}">
                      <a16:creationId xmlns:a16="http://schemas.microsoft.com/office/drawing/2014/main" id="{C6541292-2BB2-2B6C-3FEA-4D8B58A182D0}"/>
                    </a:ext>
                  </a:extLst>
                </p:cNvPr>
                <p:cNvSpPr>
                  <a:spLocks/>
                </p:cNvSpPr>
                <p:nvPr/>
              </p:nvSpPr>
              <p:spPr bwMode="auto">
                <a:xfrm>
                  <a:off x="3032975" y="3496615"/>
                  <a:ext cx="875763" cy="1332963"/>
                </a:xfrm>
                <a:custGeom>
                  <a:avLst/>
                  <a:gdLst>
                    <a:gd name="T0" fmla="*/ 850005 w 875763"/>
                    <a:gd name="T1" fmla="*/ 0 h 1545465"/>
                    <a:gd name="T2" fmla="*/ 0 w 875763"/>
                    <a:gd name="T3" fmla="*/ 0 h 1545465"/>
                    <a:gd name="T4" fmla="*/ 0 w 875763"/>
                    <a:gd name="T5" fmla="*/ 8722 h 1545465"/>
                    <a:gd name="T6" fmla="*/ 875763 w 875763"/>
                    <a:gd name="T7" fmla="*/ 8722 h 1545465"/>
                    <a:gd name="T8" fmla="*/ 0 60000 65536"/>
                    <a:gd name="T9" fmla="*/ 0 60000 65536"/>
                    <a:gd name="T10" fmla="*/ 0 60000 65536"/>
                    <a:gd name="T11" fmla="*/ 0 60000 65536"/>
                    <a:gd name="T12" fmla="*/ 0 w 875763"/>
                    <a:gd name="T13" fmla="*/ 0 h 1545465"/>
                    <a:gd name="T14" fmla="*/ 875763 w 875763"/>
                    <a:gd name="T15" fmla="*/ 1545465 h 1545465"/>
                  </a:gdLst>
                  <a:ahLst/>
                  <a:cxnLst>
                    <a:cxn ang="T8">
                      <a:pos x="T0" y="T1"/>
                    </a:cxn>
                    <a:cxn ang="T9">
                      <a:pos x="T2" y="T3"/>
                    </a:cxn>
                    <a:cxn ang="T10">
                      <a:pos x="T4" y="T5"/>
                    </a:cxn>
                    <a:cxn ang="T11">
                      <a:pos x="T6" y="T7"/>
                    </a:cxn>
                  </a:cxnLst>
                  <a:rect l="T12" t="T13" r="T14" b="T15"/>
                  <a:pathLst>
                    <a:path w="875763" h="1545465">
                      <a:moveTo>
                        <a:pt x="850005" y="0"/>
                      </a:moveTo>
                      <a:lnTo>
                        <a:pt x="0" y="0"/>
                      </a:lnTo>
                      <a:lnTo>
                        <a:pt x="0" y="1545465"/>
                      </a:lnTo>
                      <a:lnTo>
                        <a:pt x="875763" y="1545465"/>
                      </a:lnTo>
                    </a:path>
                  </a:pathLst>
                </a:custGeom>
                <a:noFill/>
                <a:ln w="19050" algn="ctr">
                  <a:solidFill>
                    <a:schemeClr val="tx1"/>
                  </a:solidFill>
                  <a:prstDash val="dash"/>
                  <a:round/>
                  <a:headEnd/>
                  <a:tailEnd/>
                </a:ln>
              </p:spPr>
              <p:txBody>
                <a:bodyPr/>
                <a:lstStyle/>
                <a:p>
                  <a:endParaRPr lang="nb-NO"/>
                </a:p>
              </p:txBody>
            </p:sp>
          </p:grpSp>
          <p:sp>
            <p:nvSpPr>
              <p:cNvPr id="11" name="Frihåndsform 51">
                <a:extLst>
                  <a:ext uri="{FF2B5EF4-FFF2-40B4-BE49-F238E27FC236}">
                    <a16:creationId xmlns:a16="http://schemas.microsoft.com/office/drawing/2014/main" id="{C1F26116-83C3-195B-169F-88816FA84156}"/>
                  </a:ext>
                </a:extLst>
              </p:cNvPr>
              <p:cNvSpPr>
                <a:spLocks/>
              </p:cNvSpPr>
              <p:nvPr/>
            </p:nvSpPr>
            <p:spPr bwMode="auto">
              <a:xfrm>
                <a:off x="6004520" y="3226155"/>
                <a:ext cx="314515" cy="409840"/>
              </a:xfrm>
              <a:custGeom>
                <a:avLst/>
                <a:gdLst>
                  <a:gd name="T0" fmla="*/ 905189 w 304800"/>
                  <a:gd name="T1" fmla="*/ 0 h 381000"/>
                  <a:gd name="T2" fmla="*/ 905189 w 304800"/>
                  <a:gd name="T3" fmla="*/ 969599 h 381000"/>
                  <a:gd name="T4" fmla="*/ 0 w 304800"/>
                  <a:gd name="T5" fmla="*/ 4241938 h 381000"/>
                  <a:gd name="T6" fmla="*/ 0 w 304800"/>
                  <a:gd name="T7" fmla="*/ 4847941 h 381000"/>
                  <a:gd name="T8" fmla="*/ 0 60000 65536"/>
                  <a:gd name="T9" fmla="*/ 0 60000 65536"/>
                  <a:gd name="T10" fmla="*/ 0 60000 65536"/>
                  <a:gd name="T11" fmla="*/ 0 60000 65536"/>
                  <a:gd name="T12" fmla="*/ 0 w 304800"/>
                  <a:gd name="T13" fmla="*/ 0 h 381000"/>
                  <a:gd name="T14" fmla="*/ 304800 w 304800"/>
                  <a:gd name="T15" fmla="*/ 381000 h 381000"/>
                </a:gdLst>
                <a:ahLst/>
                <a:cxnLst>
                  <a:cxn ang="T8">
                    <a:pos x="T0" y="T1"/>
                  </a:cxn>
                  <a:cxn ang="T9">
                    <a:pos x="T2" y="T3"/>
                  </a:cxn>
                  <a:cxn ang="T10">
                    <a:pos x="T4" y="T5"/>
                  </a:cxn>
                  <a:cxn ang="T11">
                    <a:pos x="T6" y="T7"/>
                  </a:cxn>
                </a:cxnLst>
                <a:rect l="T12" t="T13" r="T14" b="T15"/>
                <a:pathLst>
                  <a:path w="304800" h="381000">
                    <a:moveTo>
                      <a:pt x="304800" y="0"/>
                    </a:moveTo>
                    <a:lnTo>
                      <a:pt x="304800" y="76200"/>
                    </a:lnTo>
                    <a:lnTo>
                      <a:pt x="0" y="333375"/>
                    </a:lnTo>
                    <a:lnTo>
                      <a:pt x="0" y="381000"/>
                    </a:lnTo>
                  </a:path>
                </a:pathLst>
              </a:custGeom>
              <a:noFill/>
              <a:ln w="19050" algn="ctr">
                <a:solidFill>
                  <a:schemeClr val="tx1"/>
                </a:solidFill>
                <a:round/>
                <a:headEnd/>
                <a:tailEnd/>
              </a:ln>
            </p:spPr>
            <p:txBody>
              <a:bodyPr/>
              <a:lstStyle/>
              <a:p>
                <a:endParaRPr lang="nb-NO"/>
              </a:p>
            </p:txBody>
          </p:sp>
          <p:sp>
            <p:nvSpPr>
              <p:cNvPr id="12" name="TekstSylinder 43">
                <a:extLst>
                  <a:ext uri="{FF2B5EF4-FFF2-40B4-BE49-F238E27FC236}">
                    <a16:creationId xmlns:a16="http://schemas.microsoft.com/office/drawing/2014/main" id="{B1548294-4497-37F4-02A7-E4B6715DA6C2}"/>
                  </a:ext>
                </a:extLst>
              </p:cNvPr>
              <p:cNvSpPr txBox="1">
                <a:spLocks noChangeArrowheads="1"/>
              </p:cNvSpPr>
              <p:nvPr/>
            </p:nvSpPr>
            <p:spPr bwMode="auto">
              <a:xfrm>
                <a:off x="5723651" y="1793491"/>
                <a:ext cx="1066268" cy="307728"/>
              </a:xfrm>
              <a:prstGeom prst="rect">
                <a:avLst/>
              </a:prstGeom>
              <a:noFill/>
              <a:ln w="9525">
                <a:noFill/>
                <a:miter lim="800000"/>
                <a:headEnd/>
                <a:tailEnd/>
              </a:ln>
            </p:spPr>
            <p:txBody>
              <a:bodyPr wrap="none">
                <a:spAutoFit/>
              </a:bodyPr>
              <a:lstStyle/>
              <a:p>
                <a:r>
                  <a:rPr lang="nb-NO" sz="1400">
                    <a:solidFill>
                      <a:schemeClr val="tx1"/>
                    </a:solidFill>
                  </a:rPr>
                  <a:t>Ucc = 3,3V</a:t>
                </a:r>
              </a:p>
            </p:txBody>
          </p:sp>
        </p:grpSp>
        <p:sp>
          <p:nvSpPr>
            <p:cNvPr id="7" name="TekstSylinder 10">
              <a:extLst>
                <a:ext uri="{FF2B5EF4-FFF2-40B4-BE49-F238E27FC236}">
                  <a16:creationId xmlns:a16="http://schemas.microsoft.com/office/drawing/2014/main" id="{D7EB5DCC-1DDE-C7AD-1CBA-128344C583CA}"/>
                </a:ext>
              </a:extLst>
            </p:cNvPr>
            <p:cNvSpPr txBox="1">
              <a:spLocks noChangeArrowheads="1"/>
            </p:cNvSpPr>
            <p:nvPr/>
          </p:nvSpPr>
          <p:spPr bwMode="auto">
            <a:xfrm>
              <a:off x="5441157" y="2442335"/>
              <a:ext cx="722312" cy="400050"/>
            </a:xfrm>
            <a:prstGeom prst="rect">
              <a:avLst/>
            </a:prstGeom>
            <a:noFill/>
            <a:ln w="9525">
              <a:noFill/>
              <a:miter lim="800000"/>
              <a:headEnd/>
              <a:tailEnd/>
            </a:ln>
          </p:spPr>
          <p:txBody>
            <a:bodyPr wrap="none">
              <a:spAutoFit/>
            </a:bodyPr>
            <a:lstStyle/>
            <a:p>
              <a:r>
                <a:rPr lang="nb-NO" sz="2000" dirty="0">
                  <a:solidFill>
                    <a:schemeClr val="tx1"/>
                  </a:solidFill>
                </a:rPr>
                <a:t>R</a:t>
              </a:r>
              <a:r>
                <a:rPr lang="nb-NO" sz="2000" baseline="-25000" dirty="0">
                  <a:solidFill>
                    <a:schemeClr val="tx1"/>
                  </a:solidFill>
                </a:rPr>
                <a:t>NTC</a:t>
              </a:r>
            </a:p>
          </p:txBody>
        </p:sp>
        <p:sp>
          <p:nvSpPr>
            <p:cNvPr id="8" name="TekstSylinder 10">
              <a:extLst>
                <a:ext uri="{FF2B5EF4-FFF2-40B4-BE49-F238E27FC236}">
                  <a16:creationId xmlns:a16="http://schemas.microsoft.com/office/drawing/2014/main" id="{ABF085ED-78E0-1568-1900-4CE956C3AB28}"/>
                </a:ext>
              </a:extLst>
            </p:cNvPr>
            <p:cNvSpPr txBox="1">
              <a:spLocks noChangeArrowheads="1"/>
            </p:cNvSpPr>
            <p:nvPr/>
          </p:nvSpPr>
          <p:spPr bwMode="auto">
            <a:xfrm>
              <a:off x="5689600" y="1685890"/>
              <a:ext cx="455613" cy="400050"/>
            </a:xfrm>
            <a:prstGeom prst="rect">
              <a:avLst/>
            </a:prstGeom>
            <a:noFill/>
            <a:ln w="9525">
              <a:noFill/>
              <a:miter lim="800000"/>
              <a:headEnd/>
              <a:tailEnd/>
            </a:ln>
          </p:spPr>
          <p:txBody>
            <a:bodyPr wrap="none">
              <a:spAutoFit/>
            </a:bodyPr>
            <a:lstStyle/>
            <a:p>
              <a:r>
                <a:rPr lang="nb-NO" sz="2000" dirty="0" err="1">
                  <a:solidFill>
                    <a:schemeClr val="tx1"/>
                  </a:solidFill>
                </a:rPr>
                <a:t>R</a:t>
              </a:r>
              <a:r>
                <a:rPr lang="nb-NO" sz="2000" baseline="-25000" dirty="0" err="1">
                  <a:solidFill>
                    <a:schemeClr val="tx1"/>
                  </a:solidFill>
                </a:rPr>
                <a:t>s</a:t>
              </a:r>
              <a:endParaRPr lang="nb-NO" sz="2000" baseline="-25000" dirty="0">
                <a:solidFill>
                  <a:schemeClr val="tx1"/>
                </a:solidFill>
              </a:endParaRPr>
            </a:p>
          </p:txBody>
        </p:sp>
        <p:sp>
          <p:nvSpPr>
            <p:cNvPr id="9" name="TekstSylinder 10">
              <a:extLst>
                <a:ext uri="{FF2B5EF4-FFF2-40B4-BE49-F238E27FC236}">
                  <a16:creationId xmlns:a16="http://schemas.microsoft.com/office/drawing/2014/main" id="{D9C70D19-1617-D81C-5EEA-DB7E2BFCF092}"/>
                </a:ext>
              </a:extLst>
            </p:cNvPr>
            <p:cNvSpPr txBox="1">
              <a:spLocks noChangeArrowheads="1"/>
            </p:cNvSpPr>
            <p:nvPr/>
          </p:nvSpPr>
          <p:spPr bwMode="auto">
            <a:xfrm>
              <a:off x="6359525" y="1889091"/>
              <a:ext cx="455574" cy="400110"/>
            </a:xfrm>
            <a:prstGeom prst="rect">
              <a:avLst/>
            </a:prstGeom>
            <a:noFill/>
            <a:ln w="9525">
              <a:noFill/>
              <a:miter lim="800000"/>
              <a:headEnd/>
              <a:tailEnd/>
            </a:ln>
          </p:spPr>
          <p:txBody>
            <a:bodyPr wrap="none">
              <a:spAutoFit/>
            </a:bodyPr>
            <a:lstStyle/>
            <a:p>
              <a:r>
                <a:rPr lang="nb-NO" sz="2000" dirty="0">
                  <a:solidFill>
                    <a:schemeClr val="tx1"/>
                  </a:solidFill>
                </a:rPr>
                <a:t>U</a:t>
              </a:r>
              <a:r>
                <a:rPr lang="nb-NO" sz="2000" baseline="-25000" dirty="0">
                  <a:solidFill>
                    <a:schemeClr val="tx1"/>
                  </a:solidFill>
                </a:rPr>
                <a:t>s</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805"/>
                                        </p:tgtEl>
                                        <p:attrNameLst>
                                          <p:attrName>style.visibility</p:attrName>
                                        </p:attrNameLst>
                                      </p:cBhvr>
                                      <p:to>
                                        <p:strVal val="visible"/>
                                      </p:to>
                                    </p:set>
                                    <p:animEffect transition="in" filter="fade">
                                      <p:cBhvr>
                                        <p:cTn id="7" dur="2000"/>
                                        <p:tgtEl>
                                          <p:spTgt spid="3380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20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0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3805"/>
                                        </p:tgtEl>
                                      </p:cBhvr>
                                    </p:animEffect>
                                    <p:set>
                                      <p:cBhvr>
                                        <p:cTn id="25" dur="1" fill="hold">
                                          <p:stCondLst>
                                            <p:cond delay="499"/>
                                          </p:stCondLst>
                                        </p:cTn>
                                        <p:tgtEl>
                                          <p:spTgt spid="33805"/>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000"/>
                                        <p:tgtEl>
                                          <p:spTgt spid="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3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tel 1"/>
          <p:cNvSpPr>
            <a:spLocks noGrp="1"/>
          </p:cNvSpPr>
          <p:nvPr>
            <p:ph type="title"/>
          </p:nvPr>
        </p:nvSpPr>
        <p:spPr/>
        <p:txBody>
          <a:bodyPr/>
          <a:lstStyle/>
          <a:p>
            <a:pPr algn="ctr"/>
            <a:r>
              <a:rPr lang="nb-NO" dirty="0"/>
              <a:t>Teknologi - </a:t>
            </a:r>
            <a:r>
              <a:rPr lang="nb-NO" dirty="0" err="1"/>
              <a:t>Magnetometer</a:t>
            </a:r>
            <a:endParaRPr lang="nb-NO" dirty="0"/>
          </a:p>
        </p:txBody>
      </p:sp>
      <p:sp>
        <p:nvSpPr>
          <p:cNvPr id="61443" name="Plassholder for innhold 2"/>
          <p:cNvSpPr>
            <a:spLocks noGrp="1"/>
          </p:cNvSpPr>
          <p:nvPr>
            <p:ph idx="1"/>
          </p:nvPr>
        </p:nvSpPr>
        <p:spPr>
          <a:xfrm>
            <a:off x="1079500" y="1978025"/>
            <a:ext cx="3690938" cy="4110038"/>
          </a:xfrm>
        </p:spPr>
        <p:txBody>
          <a:bodyPr/>
          <a:lstStyle/>
          <a:p>
            <a:pPr>
              <a:lnSpc>
                <a:spcPct val="100000"/>
              </a:lnSpc>
            </a:pPr>
            <a:r>
              <a:rPr lang="nb-NO"/>
              <a:t>Oppdaget i 1879 av Edwin Hall</a:t>
            </a:r>
          </a:p>
          <a:p>
            <a:pPr>
              <a:lnSpc>
                <a:spcPct val="100000"/>
              </a:lnSpc>
            </a:pPr>
            <a:r>
              <a:rPr lang="nb-NO"/>
              <a:t>Oppdaget at det oppsto en spenning på tvers av den strømførende ledningen når ledningen ble utsatt for et magnetfelt som vist på figuren.</a:t>
            </a:r>
          </a:p>
          <a:p>
            <a:pPr>
              <a:lnSpc>
                <a:spcPct val="100000"/>
              </a:lnSpc>
            </a:pPr>
            <a:r>
              <a:rPr lang="nb-NO"/>
              <a:t>Mengden av ladning som er forflyttet kan måles med et voltmeter og er et mål på styrken til magnetfeltet</a:t>
            </a:r>
          </a:p>
        </p:txBody>
      </p:sp>
      <p:pic>
        <p:nvPicPr>
          <p:cNvPr id="61445" name="Picture 2"/>
          <p:cNvPicPr>
            <a:picLocks noChangeAspect="1" noChangeArrowheads="1"/>
          </p:cNvPicPr>
          <p:nvPr/>
        </p:nvPicPr>
        <p:blipFill>
          <a:blip r:embed="rId2"/>
          <a:srcRect/>
          <a:stretch>
            <a:fillRect/>
          </a:stretch>
        </p:blipFill>
        <p:spPr bwMode="auto">
          <a:xfrm>
            <a:off x="5089525" y="1943100"/>
            <a:ext cx="3689350" cy="4106863"/>
          </a:xfrm>
          <a:prstGeom prst="rect">
            <a:avLst/>
          </a:prstGeom>
          <a:noFill/>
          <a:ln w="9525">
            <a:noFill/>
            <a:miter lim="800000"/>
            <a:headEnd/>
            <a:tailEnd/>
          </a:ln>
        </p:spPr>
      </p:pic>
      <p:sp>
        <p:nvSpPr>
          <p:cNvPr id="2" name="Plassholder for bunntekst 3">
            <a:extLst>
              <a:ext uri="{FF2B5EF4-FFF2-40B4-BE49-F238E27FC236}">
                <a16:creationId xmlns:a16="http://schemas.microsoft.com/office/drawing/2014/main" id="{78665121-43BC-9115-DE75-DD86343EDA52}"/>
              </a:ext>
            </a:extLst>
          </p:cNvPr>
          <p:cNvSpPr>
            <a:spLocks noGrp="1"/>
          </p:cNvSpPr>
          <p:nvPr>
            <p:ph type="ftr" idx="3"/>
          </p:nvPr>
        </p:nvSpPr>
        <p:spPr>
          <a:xfrm>
            <a:off x="609600" y="6570801"/>
            <a:ext cx="2789584" cy="301487"/>
          </a:xfrm>
          <a:prstGeom prst="rect">
            <a:avLst/>
          </a:prstGeom>
        </p:spPr>
        <p:txBody>
          <a:bodyPr/>
          <a:lstStyle>
            <a:lvl1pPr>
              <a:defRPr sz="1200">
                <a:solidFill>
                  <a:schemeClr val="tx1"/>
                </a:solidFill>
                <a:latin typeface="Times" pitchFamily="-108" charset="0"/>
              </a:defRPr>
            </a:lvl1pPr>
          </a:lstStyle>
          <a:p>
            <a:pPr>
              <a:defRPr/>
            </a:pPr>
            <a:r>
              <a:rPr lang="en-GB" dirty="0" err="1"/>
              <a:t>CanSat</a:t>
            </a:r>
            <a:r>
              <a:rPr lang="en-GB" dirty="0"/>
              <a:t> – 11. </a:t>
            </a:r>
            <a:r>
              <a:rPr lang="en-GB" dirty="0" err="1"/>
              <a:t>nov.</a:t>
            </a:r>
            <a:r>
              <a:rPr lang="en-GB" dirty="0"/>
              <a:t> 22 – Nils Kr. Rossing</a:t>
            </a:r>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019175" y="1455738"/>
            <a:ext cx="7767638" cy="4251325"/>
          </a:xfrm>
        </p:spPr>
        <p:txBody>
          <a:bodyPr/>
          <a:lstStyle/>
          <a:p>
            <a:pPr>
              <a:lnSpc>
                <a:spcPct val="100000"/>
              </a:lnSpc>
            </a:pPr>
            <a:r>
              <a:rPr lang="nb-NO" dirty="0"/>
              <a:t>Ved hjelp av </a:t>
            </a:r>
            <a:r>
              <a:rPr lang="nb-NO"/>
              <a:t>en kalibrert </a:t>
            </a:r>
            <a:r>
              <a:rPr lang="nb-NO" dirty="0"/>
              <a:t>magnetisk kilde</a:t>
            </a:r>
          </a:p>
          <a:p>
            <a:pPr>
              <a:lnSpc>
                <a:spcPct val="100000"/>
              </a:lnSpc>
            </a:pPr>
            <a:r>
              <a:rPr lang="nb-NO" dirty="0"/>
              <a:t>Ev. ved hjelp av </a:t>
            </a:r>
            <a:r>
              <a:rPr lang="nb-NO"/>
              <a:t>en ukalibrert </a:t>
            </a:r>
            <a:r>
              <a:rPr lang="nb-NO" dirty="0"/>
              <a:t>magnetisk kilde og et kalibrert måleinstrument</a:t>
            </a:r>
          </a:p>
          <a:p>
            <a:pPr>
              <a:lnSpc>
                <a:spcPct val="100000"/>
              </a:lnSpc>
            </a:pPr>
            <a:r>
              <a:rPr lang="nb-NO" dirty="0"/>
              <a:t>Ev. kan vi bruke jordmagnetismen om vi kjenner den eksakte verdien der vi er.</a:t>
            </a:r>
          </a:p>
          <a:p>
            <a:pPr>
              <a:lnSpc>
                <a:spcPct val="100000"/>
              </a:lnSpc>
            </a:pPr>
            <a:r>
              <a:rPr lang="nb-NO" dirty="0"/>
              <a:t>Kan estimeres ganske godt på det stedet man er:</a:t>
            </a:r>
            <a:br>
              <a:rPr lang="nb-NO" dirty="0"/>
            </a:br>
            <a:r>
              <a:rPr lang="nb-NO" u="sng" dirty="0">
                <a:solidFill>
                  <a:srgbClr val="0000FF"/>
                </a:solidFill>
              </a:rPr>
              <a:t> https://www.ngdc.noaa.gov/geomag-web/#igrfwmm</a:t>
            </a:r>
            <a:endParaRPr lang="nb-NO" dirty="0"/>
          </a:p>
        </p:txBody>
      </p:sp>
      <p:pic>
        <p:nvPicPr>
          <p:cNvPr id="103426" name="Picture 2">
            <a:hlinkClick r:id="rId2"/>
          </p:cNvPr>
          <p:cNvPicPr>
            <a:picLocks noChangeAspect="1" noChangeArrowheads="1"/>
          </p:cNvPicPr>
          <p:nvPr/>
        </p:nvPicPr>
        <p:blipFill>
          <a:blip r:embed="rId3"/>
          <a:srcRect/>
          <a:stretch>
            <a:fillRect/>
          </a:stretch>
        </p:blipFill>
        <p:spPr bwMode="auto">
          <a:xfrm>
            <a:off x="1050925" y="4121150"/>
            <a:ext cx="7667625" cy="1984375"/>
          </a:xfrm>
          <a:prstGeom prst="rect">
            <a:avLst/>
          </a:prstGeom>
          <a:noFill/>
          <a:ln w="9525">
            <a:noFill/>
            <a:miter lim="800000"/>
            <a:headEnd/>
            <a:tailEnd/>
          </a:ln>
        </p:spPr>
      </p:pic>
      <p:sp>
        <p:nvSpPr>
          <p:cNvPr id="62469" name="Tittel 1"/>
          <p:cNvSpPr>
            <a:spLocks noGrp="1"/>
          </p:cNvSpPr>
          <p:nvPr>
            <p:ph type="title"/>
          </p:nvPr>
        </p:nvSpPr>
        <p:spPr>
          <a:xfrm>
            <a:off x="1109663" y="212725"/>
            <a:ext cx="7767637" cy="1141413"/>
          </a:xfrm>
        </p:spPr>
        <p:txBody>
          <a:bodyPr/>
          <a:lstStyle/>
          <a:p>
            <a:pPr algn="ctr">
              <a:lnSpc>
                <a:spcPct val="100000"/>
              </a:lnSpc>
            </a:pPr>
            <a:r>
              <a:rPr lang="nb-NO" dirty="0"/>
              <a:t>Hvordan kalibrere </a:t>
            </a:r>
            <a:r>
              <a:rPr lang="nb-NO" dirty="0" err="1"/>
              <a:t>magnetometeret</a:t>
            </a:r>
            <a:r>
              <a:rPr lang="nb-NO" dirty="0"/>
              <a:t>?</a:t>
            </a:r>
            <a:br>
              <a:rPr lang="nb-NO" dirty="0"/>
            </a:br>
            <a:r>
              <a:rPr lang="nb-NO" sz="2400" dirty="0"/>
              <a:t>Forslag til vurdering</a:t>
            </a:r>
            <a:endParaRPr lang="nb-NO" sz="2400" u="sng" dirty="0">
              <a:solidFill>
                <a:srgbClr val="0000F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03426"/>
                                        </p:tgtEl>
                                        <p:attrNameLst>
                                          <p:attrName>style.visibility</p:attrName>
                                        </p:attrNameLst>
                                      </p:cBhvr>
                                      <p:to>
                                        <p:strVal val="visible"/>
                                      </p:to>
                                    </p:set>
                                    <p:animEffect transition="in" filter="fade">
                                      <p:cBhvr>
                                        <p:cTn id="26" dur="2000"/>
                                        <p:tgtEl>
                                          <p:spTgt spid="103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tel 1"/>
          <p:cNvSpPr>
            <a:spLocks noGrp="1"/>
          </p:cNvSpPr>
          <p:nvPr>
            <p:ph type="title"/>
          </p:nvPr>
        </p:nvSpPr>
        <p:spPr>
          <a:xfrm>
            <a:off x="1109663" y="212725"/>
            <a:ext cx="7767637" cy="1141413"/>
          </a:xfrm>
        </p:spPr>
        <p:txBody>
          <a:bodyPr/>
          <a:lstStyle/>
          <a:p>
            <a:pPr algn="ctr">
              <a:lnSpc>
                <a:spcPct val="100000"/>
              </a:lnSpc>
            </a:pPr>
            <a:r>
              <a:rPr lang="nb-NO" dirty="0"/>
              <a:t>Kalibrering</a:t>
            </a:r>
            <a:br>
              <a:rPr lang="nb-NO" dirty="0"/>
            </a:br>
            <a:r>
              <a:rPr lang="nb-NO" sz="2400" dirty="0"/>
              <a:t>Magnetometeret</a:t>
            </a:r>
            <a:br>
              <a:rPr lang="nb-NO" sz="2400" dirty="0"/>
            </a:br>
            <a:r>
              <a:rPr lang="nb-NO" sz="2400" u="sng" dirty="0">
                <a:solidFill>
                  <a:srgbClr val="0000FF"/>
                </a:solidFill>
              </a:rPr>
              <a:t>https://www.ngdc.noaa.gov/geomag-web/#igrfwmm</a:t>
            </a:r>
          </a:p>
        </p:txBody>
      </p:sp>
      <p:sp>
        <p:nvSpPr>
          <p:cNvPr id="63491" name="Plassholder for innhold 2"/>
          <p:cNvSpPr>
            <a:spLocks noGrp="1"/>
          </p:cNvSpPr>
          <p:nvPr>
            <p:ph idx="1"/>
          </p:nvPr>
        </p:nvSpPr>
        <p:spPr>
          <a:xfrm>
            <a:off x="784225" y="6308725"/>
            <a:ext cx="8215313" cy="320675"/>
          </a:xfrm>
        </p:spPr>
        <p:txBody>
          <a:bodyPr/>
          <a:lstStyle/>
          <a:p>
            <a:r>
              <a:rPr lang="nb-NO"/>
              <a:t>Velg land, by og dato og få øyeblikksverdien for jordmagnetismen</a:t>
            </a:r>
          </a:p>
        </p:txBody>
      </p:sp>
      <p:pic>
        <p:nvPicPr>
          <p:cNvPr id="3" name="Picture 2">
            <a:extLst>
              <a:ext uri="{FF2B5EF4-FFF2-40B4-BE49-F238E27FC236}">
                <a16:creationId xmlns:a16="http://schemas.microsoft.com/office/drawing/2014/main" id="{28565C9A-98A3-E0EB-32EE-3E051D8CF2DB}"/>
              </a:ext>
            </a:extLst>
          </p:cNvPr>
          <p:cNvPicPr>
            <a:picLocks noChangeAspect="1"/>
          </p:cNvPicPr>
          <p:nvPr/>
        </p:nvPicPr>
        <p:blipFill>
          <a:blip r:embed="rId2"/>
          <a:stretch>
            <a:fillRect/>
          </a:stretch>
        </p:blipFill>
        <p:spPr>
          <a:xfrm>
            <a:off x="784225" y="1661536"/>
            <a:ext cx="7970112" cy="4384423"/>
          </a:xfrm>
          <a:prstGeom prst="rect">
            <a:avLst/>
          </a:prstGeom>
        </p:spPr>
      </p:pic>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744539" y="1611313"/>
            <a:ext cx="8289108" cy="2074862"/>
          </a:xfrm>
          <a:prstGeom prst="rect">
            <a:avLst/>
          </a:prstGeom>
          <a:noFill/>
          <a:ln w="9525">
            <a:noFill/>
            <a:miter lim="800000"/>
            <a:headEnd/>
            <a:tailEnd/>
          </a:ln>
          <a:effectLst/>
        </p:spPr>
      </p:pic>
      <p:sp>
        <p:nvSpPr>
          <p:cNvPr id="64514" name="Tittel 1"/>
          <p:cNvSpPr>
            <a:spLocks noGrp="1"/>
          </p:cNvSpPr>
          <p:nvPr>
            <p:ph type="title"/>
          </p:nvPr>
        </p:nvSpPr>
        <p:spPr>
          <a:xfrm>
            <a:off x="1109663" y="212725"/>
            <a:ext cx="7767637" cy="1141413"/>
          </a:xfrm>
        </p:spPr>
        <p:txBody>
          <a:bodyPr/>
          <a:lstStyle/>
          <a:p>
            <a:pPr algn="ctr">
              <a:lnSpc>
                <a:spcPct val="100000"/>
              </a:lnSpc>
            </a:pPr>
            <a:r>
              <a:rPr lang="nb-NO"/>
              <a:t>Kalibrering</a:t>
            </a:r>
            <a:br>
              <a:rPr lang="nb-NO"/>
            </a:br>
            <a:r>
              <a:rPr lang="nb-NO" sz="2400"/>
              <a:t>Magnetometeret</a:t>
            </a:r>
            <a:br>
              <a:rPr lang="nb-NO" sz="2400"/>
            </a:br>
            <a:r>
              <a:rPr lang="nb-NO" sz="2400" u="sng">
                <a:solidFill>
                  <a:srgbClr val="0000FF"/>
                </a:solidFill>
              </a:rPr>
              <a:t>https://www.ngdc.noaa.gov/geomag-web/#igrfwmm</a:t>
            </a:r>
          </a:p>
        </p:txBody>
      </p:sp>
      <p:sp>
        <p:nvSpPr>
          <p:cNvPr id="3" name="Plassholder for innhold 2"/>
          <p:cNvSpPr>
            <a:spLocks noGrp="1"/>
          </p:cNvSpPr>
          <p:nvPr>
            <p:ph idx="1"/>
          </p:nvPr>
        </p:nvSpPr>
        <p:spPr>
          <a:xfrm>
            <a:off x="722313" y="3829050"/>
            <a:ext cx="8213725" cy="319088"/>
          </a:xfrm>
        </p:spPr>
        <p:txBody>
          <a:bodyPr/>
          <a:lstStyle/>
          <a:p>
            <a:pPr algn="ctr">
              <a:buFont typeface="Times"/>
              <a:buNone/>
            </a:pPr>
            <a:r>
              <a:rPr lang="nb-NO"/>
              <a:t>Få ut verdien i nTesla</a:t>
            </a:r>
          </a:p>
        </p:txBody>
      </p:sp>
      <p:sp>
        <p:nvSpPr>
          <p:cNvPr id="7" name="Rektangel 6"/>
          <p:cNvSpPr>
            <a:spLocks noChangeArrowheads="1"/>
          </p:cNvSpPr>
          <p:nvPr/>
        </p:nvSpPr>
        <p:spPr bwMode="auto">
          <a:xfrm>
            <a:off x="2827338" y="2660650"/>
            <a:ext cx="828675" cy="1003300"/>
          </a:xfrm>
          <a:prstGeom prst="rect">
            <a:avLst/>
          </a:prstGeom>
          <a:noFill/>
          <a:ln w="38100" algn="ctr">
            <a:solidFill>
              <a:srgbClr val="FF0000"/>
            </a:solidFill>
            <a:round/>
            <a:headEnd/>
            <a:tailEnd/>
          </a:ln>
        </p:spPr>
        <p:txBody>
          <a:bodyPr/>
          <a:lstStyle/>
          <a:p>
            <a:pPr eaLnBrk="0" hangingPunct="0">
              <a:lnSpc>
                <a:spcPct val="81000"/>
              </a:lnSpc>
              <a:buClr>
                <a:srgbClr val="000000"/>
              </a:buClr>
              <a:buSzPct val="100000"/>
              <a:buFont typeface="Times"/>
              <a:buNone/>
            </a:pPr>
            <a:endParaRPr lang="nb-NO"/>
          </a:p>
        </p:txBody>
      </p:sp>
      <p:sp>
        <p:nvSpPr>
          <p:cNvPr id="8" name="Rektangel 7"/>
          <p:cNvSpPr>
            <a:spLocks noChangeArrowheads="1"/>
          </p:cNvSpPr>
          <p:nvPr/>
        </p:nvSpPr>
        <p:spPr bwMode="auto">
          <a:xfrm>
            <a:off x="4886325" y="2660650"/>
            <a:ext cx="827088" cy="1003300"/>
          </a:xfrm>
          <a:prstGeom prst="rect">
            <a:avLst/>
          </a:prstGeom>
          <a:noFill/>
          <a:ln w="38100" algn="ctr">
            <a:solidFill>
              <a:srgbClr val="FF0000"/>
            </a:solidFill>
            <a:round/>
            <a:headEnd/>
            <a:tailEnd/>
          </a:ln>
        </p:spPr>
        <p:txBody>
          <a:bodyPr/>
          <a:lstStyle/>
          <a:p>
            <a:pPr eaLnBrk="0" hangingPunct="0">
              <a:lnSpc>
                <a:spcPct val="81000"/>
              </a:lnSpc>
              <a:buClr>
                <a:srgbClr val="000000"/>
              </a:buClr>
              <a:buSzPct val="100000"/>
              <a:buFont typeface="Times"/>
              <a:buNone/>
            </a:pPr>
            <a:endParaRPr lang="nb-NO"/>
          </a:p>
        </p:txBody>
      </p:sp>
      <p:sp>
        <p:nvSpPr>
          <p:cNvPr id="9" name="Rektangel 8"/>
          <p:cNvSpPr>
            <a:spLocks noChangeArrowheads="1"/>
          </p:cNvSpPr>
          <p:nvPr/>
        </p:nvSpPr>
        <p:spPr bwMode="auto">
          <a:xfrm>
            <a:off x="7841065" y="2673308"/>
            <a:ext cx="827088" cy="1003300"/>
          </a:xfrm>
          <a:prstGeom prst="rect">
            <a:avLst/>
          </a:prstGeom>
          <a:noFill/>
          <a:ln w="38100" algn="ctr">
            <a:solidFill>
              <a:srgbClr val="FF0000"/>
            </a:solidFill>
            <a:round/>
            <a:headEnd/>
            <a:tailEnd/>
          </a:ln>
        </p:spPr>
        <p:txBody>
          <a:bodyPr/>
          <a:lstStyle/>
          <a:p>
            <a:pPr eaLnBrk="0" hangingPunct="0">
              <a:lnSpc>
                <a:spcPct val="81000"/>
              </a:lnSpc>
              <a:buClr>
                <a:srgbClr val="000000"/>
              </a:buClr>
              <a:buSzPct val="100000"/>
              <a:buFont typeface="Times"/>
              <a:buNone/>
            </a:pPr>
            <a:endParaRPr lang="nb-NO"/>
          </a:p>
        </p:txBody>
      </p:sp>
      <p:sp>
        <p:nvSpPr>
          <p:cNvPr id="13" name="Rektangel 12"/>
          <p:cNvSpPr>
            <a:spLocks noChangeArrowheads="1"/>
          </p:cNvSpPr>
          <p:nvPr/>
        </p:nvSpPr>
        <p:spPr bwMode="auto">
          <a:xfrm>
            <a:off x="6880225" y="2673350"/>
            <a:ext cx="827088" cy="1003300"/>
          </a:xfrm>
          <a:prstGeom prst="rect">
            <a:avLst/>
          </a:prstGeom>
          <a:noFill/>
          <a:ln w="38100" algn="ctr">
            <a:solidFill>
              <a:srgbClr val="FF0000"/>
            </a:solidFill>
            <a:round/>
            <a:headEnd/>
            <a:tailEnd/>
          </a:ln>
        </p:spPr>
        <p:txBody>
          <a:bodyPr/>
          <a:lstStyle/>
          <a:p>
            <a:pPr eaLnBrk="0" hangingPunct="0">
              <a:lnSpc>
                <a:spcPct val="81000"/>
              </a:lnSpc>
              <a:buClr>
                <a:srgbClr val="000000"/>
              </a:buClr>
              <a:buSzPct val="100000"/>
              <a:buFont typeface="Times"/>
              <a:buNone/>
            </a:pPr>
            <a:endParaRPr lang="nb-NO"/>
          </a:p>
        </p:txBody>
      </p:sp>
      <p:pic>
        <p:nvPicPr>
          <p:cNvPr id="2051" name="Picture 3"/>
          <p:cNvPicPr>
            <a:picLocks noChangeAspect="1" noChangeArrowheads="1"/>
          </p:cNvPicPr>
          <p:nvPr/>
        </p:nvPicPr>
        <p:blipFill>
          <a:blip r:embed="rId4"/>
          <a:srcRect/>
          <a:stretch>
            <a:fillRect/>
          </a:stretch>
        </p:blipFill>
        <p:spPr bwMode="auto">
          <a:xfrm>
            <a:off x="769715" y="4282075"/>
            <a:ext cx="2021871" cy="2460178"/>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a:srcRect/>
          <a:stretch>
            <a:fillRect/>
          </a:stretch>
        </p:blipFill>
        <p:spPr bwMode="auto">
          <a:xfrm>
            <a:off x="2868614" y="4311650"/>
            <a:ext cx="1963736" cy="2420964"/>
          </a:xfrm>
          <a:prstGeom prst="rect">
            <a:avLst/>
          </a:prstGeom>
          <a:noFill/>
          <a:ln w="9525">
            <a:noFill/>
            <a:miter lim="800000"/>
            <a:headEnd/>
            <a:tailEnd/>
          </a:ln>
          <a:effectLst/>
        </p:spPr>
      </p:pic>
      <p:pic>
        <p:nvPicPr>
          <p:cNvPr id="2053" name="Picture 5"/>
          <p:cNvPicPr>
            <a:picLocks noChangeAspect="1" noChangeArrowheads="1"/>
          </p:cNvPicPr>
          <p:nvPr/>
        </p:nvPicPr>
        <p:blipFill>
          <a:blip r:embed="rId6" cstate="print"/>
          <a:srcRect/>
          <a:stretch>
            <a:fillRect/>
          </a:stretch>
        </p:blipFill>
        <p:spPr bwMode="auto">
          <a:xfrm>
            <a:off x="4943766" y="4324033"/>
            <a:ext cx="1976280" cy="2400617"/>
          </a:xfrm>
          <a:prstGeom prst="rect">
            <a:avLst/>
          </a:prstGeom>
          <a:noFill/>
          <a:ln w="9525">
            <a:noFill/>
            <a:miter lim="800000"/>
            <a:headEnd/>
            <a:tailEnd/>
          </a:ln>
          <a:effectLst/>
        </p:spPr>
      </p:pic>
      <p:pic>
        <p:nvPicPr>
          <p:cNvPr id="2054" name="Picture 6"/>
          <p:cNvPicPr>
            <a:picLocks noChangeAspect="1" noChangeArrowheads="1"/>
          </p:cNvPicPr>
          <p:nvPr/>
        </p:nvPicPr>
        <p:blipFill>
          <a:blip r:embed="rId7" cstate="print"/>
          <a:srcRect/>
          <a:stretch>
            <a:fillRect/>
          </a:stretch>
        </p:blipFill>
        <p:spPr bwMode="auto">
          <a:xfrm>
            <a:off x="7029450" y="4295775"/>
            <a:ext cx="1985594" cy="2405967"/>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2051"/>
                                        </p:tgtEl>
                                        <p:attrNameLst>
                                          <p:attrName>style.visibility</p:attrName>
                                        </p:attrNameLst>
                                      </p:cBhvr>
                                      <p:to>
                                        <p:strVal val="visible"/>
                                      </p:to>
                                    </p:set>
                                    <p:animEffect transition="in" filter="fade">
                                      <p:cBhvr>
                                        <p:cTn id="16" dur="2000"/>
                                        <p:tgtEl>
                                          <p:spTgt spid="205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fade">
                                      <p:cBhvr>
                                        <p:cTn id="25" dur="2000"/>
                                        <p:tgtEl>
                                          <p:spTgt spid="20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000"/>
                                        <p:tgtEl>
                                          <p:spTgt spid="9"/>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2053"/>
                                        </p:tgtEl>
                                        <p:attrNameLst>
                                          <p:attrName>style.visibility</p:attrName>
                                        </p:attrNameLst>
                                      </p:cBhvr>
                                      <p:to>
                                        <p:strVal val="visible"/>
                                      </p:to>
                                    </p:set>
                                    <p:animEffect transition="in" filter="fade">
                                      <p:cBhvr>
                                        <p:cTn id="34" dur="2000"/>
                                        <p:tgtEl>
                                          <p:spTgt spid="205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000"/>
                                        <p:tgtEl>
                                          <p:spTgt spid="13"/>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2054"/>
                                        </p:tgtEl>
                                        <p:attrNameLst>
                                          <p:attrName>style.visibility</p:attrName>
                                        </p:attrNameLst>
                                      </p:cBhvr>
                                      <p:to>
                                        <p:strVal val="visible"/>
                                      </p:to>
                                    </p:set>
                                    <p:animEffect transition="in" filter="fade">
                                      <p:cBhvr>
                                        <p:cTn id="43"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animBg="1"/>
      <p:bldP spid="9" grpId="0"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C2EE63-7D90-56A8-B6CF-CDDD44F73B20}"/>
              </a:ext>
            </a:extLst>
          </p:cNvPr>
          <p:cNvPicPr>
            <a:picLocks noChangeAspect="1"/>
          </p:cNvPicPr>
          <p:nvPr/>
        </p:nvPicPr>
        <p:blipFill>
          <a:blip r:embed="rId3"/>
          <a:stretch>
            <a:fillRect/>
          </a:stretch>
        </p:blipFill>
        <p:spPr>
          <a:xfrm>
            <a:off x="685021" y="1501775"/>
            <a:ext cx="8330023" cy="2239328"/>
          </a:xfrm>
          <a:prstGeom prst="rect">
            <a:avLst/>
          </a:prstGeom>
        </p:spPr>
      </p:pic>
      <p:sp>
        <p:nvSpPr>
          <p:cNvPr id="64514" name="Tittel 1"/>
          <p:cNvSpPr>
            <a:spLocks noGrp="1"/>
          </p:cNvSpPr>
          <p:nvPr>
            <p:ph type="title"/>
          </p:nvPr>
        </p:nvSpPr>
        <p:spPr>
          <a:xfrm>
            <a:off x="1109663" y="212725"/>
            <a:ext cx="7767637" cy="1141413"/>
          </a:xfrm>
        </p:spPr>
        <p:txBody>
          <a:bodyPr/>
          <a:lstStyle/>
          <a:p>
            <a:pPr algn="ctr">
              <a:lnSpc>
                <a:spcPct val="100000"/>
              </a:lnSpc>
            </a:pPr>
            <a:r>
              <a:rPr lang="nb-NO" dirty="0"/>
              <a:t>Kalibrering</a:t>
            </a:r>
            <a:br>
              <a:rPr lang="nb-NO" dirty="0"/>
            </a:br>
            <a:r>
              <a:rPr lang="nb-NO" sz="2400" dirty="0"/>
              <a:t>Magnetometeret</a:t>
            </a:r>
            <a:br>
              <a:rPr lang="nb-NO" sz="2400" dirty="0"/>
            </a:br>
            <a:r>
              <a:rPr lang="nb-NO" sz="2400" u="sng" dirty="0">
                <a:solidFill>
                  <a:srgbClr val="0000FF"/>
                </a:solidFill>
              </a:rPr>
              <a:t>https://www.ngdc.noaa.gov/geomag-web/#igrfwmm</a:t>
            </a:r>
          </a:p>
        </p:txBody>
      </p:sp>
      <p:sp>
        <p:nvSpPr>
          <p:cNvPr id="3" name="Plassholder for innhold 2"/>
          <p:cNvSpPr>
            <a:spLocks noGrp="1"/>
          </p:cNvSpPr>
          <p:nvPr>
            <p:ph idx="1"/>
          </p:nvPr>
        </p:nvSpPr>
        <p:spPr>
          <a:xfrm>
            <a:off x="1304239" y="2169220"/>
            <a:ext cx="8213725" cy="319088"/>
          </a:xfrm>
        </p:spPr>
        <p:txBody>
          <a:bodyPr/>
          <a:lstStyle/>
          <a:p>
            <a:pPr algn="ctr">
              <a:buFont typeface="Times"/>
              <a:buNone/>
            </a:pPr>
            <a:r>
              <a:rPr lang="nb-NO" dirty="0"/>
              <a:t>Verdier i </a:t>
            </a:r>
            <a:r>
              <a:rPr lang="nb-NO" dirty="0" err="1"/>
              <a:t>nTesla</a:t>
            </a:r>
            <a:r>
              <a:rPr lang="nb-NO" dirty="0"/>
              <a:t> (Sandvika 11.04.24)</a:t>
            </a:r>
          </a:p>
        </p:txBody>
      </p:sp>
      <p:sp>
        <p:nvSpPr>
          <p:cNvPr id="7" name="Rektangel 6"/>
          <p:cNvSpPr>
            <a:spLocks noChangeArrowheads="1"/>
          </p:cNvSpPr>
          <p:nvPr/>
        </p:nvSpPr>
        <p:spPr bwMode="auto">
          <a:xfrm>
            <a:off x="2827338" y="2660650"/>
            <a:ext cx="828675" cy="1003300"/>
          </a:xfrm>
          <a:prstGeom prst="rect">
            <a:avLst/>
          </a:prstGeom>
          <a:noFill/>
          <a:ln w="38100" algn="ctr">
            <a:solidFill>
              <a:srgbClr val="FF0000"/>
            </a:solidFill>
            <a:round/>
            <a:headEnd/>
            <a:tailEnd/>
          </a:ln>
        </p:spPr>
        <p:txBody>
          <a:bodyPr/>
          <a:lstStyle/>
          <a:p>
            <a:pPr eaLnBrk="0" hangingPunct="0">
              <a:lnSpc>
                <a:spcPct val="81000"/>
              </a:lnSpc>
              <a:buClr>
                <a:srgbClr val="000000"/>
              </a:buClr>
              <a:buSzPct val="100000"/>
              <a:buFont typeface="Times"/>
              <a:buNone/>
            </a:pPr>
            <a:endParaRPr lang="nb-NO"/>
          </a:p>
        </p:txBody>
      </p:sp>
      <p:sp>
        <p:nvSpPr>
          <p:cNvPr id="8" name="Rektangel 7"/>
          <p:cNvSpPr>
            <a:spLocks noChangeArrowheads="1"/>
          </p:cNvSpPr>
          <p:nvPr/>
        </p:nvSpPr>
        <p:spPr bwMode="auto">
          <a:xfrm>
            <a:off x="4886325" y="2660650"/>
            <a:ext cx="827088" cy="1003300"/>
          </a:xfrm>
          <a:prstGeom prst="rect">
            <a:avLst/>
          </a:prstGeom>
          <a:noFill/>
          <a:ln w="38100" algn="ctr">
            <a:solidFill>
              <a:srgbClr val="FF0000"/>
            </a:solidFill>
            <a:round/>
            <a:headEnd/>
            <a:tailEnd/>
          </a:ln>
        </p:spPr>
        <p:txBody>
          <a:bodyPr/>
          <a:lstStyle/>
          <a:p>
            <a:pPr eaLnBrk="0" hangingPunct="0">
              <a:lnSpc>
                <a:spcPct val="81000"/>
              </a:lnSpc>
              <a:buClr>
                <a:srgbClr val="000000"/>
              </a:buClr>
              <a:buSzPct val="100000"/>
              <a:buFont typeface="Times"/>
              <a:buNone/>
            </a:pPr>
            <a:endParaRPr lang="nb-NO"/>
          </a:p>
        </p:txBody>
      </p:sp>
      <p:sp>
        <p:nvSpPr>
          <p:cNvPr id="9" name="Rektangel 8"/>
          <p:cNvSpPr>
            <a:spLocks noChangeArrowheads="1"/>
          </p:cNvSpPr>
          <p:nvPr/>
        </p:nvSpPr>
        <p:spPr bwMode="auto">
          <a:xfrm>
            <a:off x="7841065" y="2673308"/>
            <a:ext cx="827088" cy="1003300"/>
          </a:xfrm>
          <a:prstGeom prst="rect">
            <a:avLst/>
          </a:prstGeom>
          <a:noFill/>
          <a:ln w="38100" algn="ctr">
            <a:solidFill>
              <a:srgbClr val="FF0000"/>
            </a:solidFill>
            <a:round/>
            <a:headEnd/>
            <a:tailEnd/>
          </a:ln>
        </p:spPr>
        <p:txBody>
          <a:bodyPr/>
          <a:lstStyle/>
          <a:p>
            <a:pPr eaLnBrk="0" hangingPunct="0">
              <a:lnSpc>
                <a:spcPct val="81000"/>
              </a:lnSpc>
              <a:buClr>
                <a:srgbClr val="000000"/>
              </a:buClr>
              <a:buSzPct val="100000"/>
              <a:buFont typeface="Times"/>
              <a:buNone/>
            </a:pPr>
            <a:endParaRPr lang="nb-NO"/>
          </a:p>
        </p:txBody>
      </p:sp>
      <p:sp>
        <p:nvSpPr>
          <p:cNvPr id="13" name="Rektangel 12"/>
          <p:cNvSpPr>
            <a:spLocks noChangeArrowheads="1"/>
          </p:cNvSpPr>
          <p:nvPr/>
        </p:nvSpPr>
        <p:spPr bwMode="auto">
          <a:xfrm>
            <a:off x="6880225" y="2673350"/>
            <a:ext cx="827088" cy="1003300"/>
          </a:xfrm>
          <a:prstGeom prst="rect">
            <a:avLst/>
          </a:prstGeom>
          <a:noFill/>
          <a:ln w="38100" algn="ctr">
            <a:solidFill>
              <a:srgbClr val="FF0000"/>
            </a:solidFill>
            <a:round/>
            <a:headEnd/>
            <a:tailEnd/>
          </a:ln>
        </p:spPr>
        <p:txBody>
          <a:bodyPr/>
          <a:lstStyle/>
          <a:p>
            <a:pPr eaLnBrk="0" hangingPunct="0">
              <a:lnSpc>
                <a:spcPct val="81000"/>
              </a:lnSpc>
              <a:buClr>
                <a:srgbClr val="000000"/>
              </a:buClr>
              <a:buSzPct val="100000"/>
              <a:buFont typeface="Times"/>
              <a:buNone/>
            </a:pPr>
            <a:endParaRPr lang="nb-NO"/>
          </a:p>
        </p:txBody>
      </p:sp>
      <p:pic>
        <p:nvPicPr>
          <p:cNvPr id="2051" name="Picture 3"/>
          <p:cNvPicPr>
            <a:picLocks noChangeAspect="1" noChangeArrowheads="1"/>
          </p:cNvPicPr>
          <p:nvPr/>
        </p:nvPicPr>
        <p:blipFill>
          <a:blip r:embed="rId4"/>
          <a:srcRect/>
          <a:stretch>
            <a:fillRect/>
          </a:stretch>
        </p:blipFill>
        <p:spPr bwMode="auto">
          <a:xfrm>
            <a:off x="769715" y="4282075"/>
            <a:ext cx="2021871" cy="2460178"/>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a:srcRect/>
          <a:stretch>
            <a:fillRect/>
          </a:stretch>
        </p:blipFill>
        <p:spPr bwMode="auto">
          <a:xfrm>
            <a:off x="2868614" y="4311650"/>
            <a:ext cx="1963736" cy="2420964"/>
          </a:xfrm>
          <a:prstGeom prst="rect">
            <a:avLst/>
          </a:prstGeom>
          <a:noFill/>
          <a:ln w="9525">
            <a:noFill/>
            <a:miter lim="800000"/>
            <a:headEnd/>
            <a:tailEnd/>
          </a:ln>
          <a:effectLst/>
        </p:spPr>
      </p:pic>
      <p:pic>
        <p:nvPicPr>
          <p:cNvPr id="2053" name="Picture 5"/>
          <p:cNvPicPr>
            <a:picLocks noChangeAspect="1" noChangeArrowheads="1"/>
          </p:cNvPicPr>
          <p:nvPr/>
        </p:nvPicPr>
        <p:blipFill>
          <a:blip r:embed="rId6" cstate="print"/>
          <a:srcRect/>
          <a:stretch>
            <a:fillRect/>
          </a:stretch>
        </p:blipFill>
        <p:spPr bwMode="auto">
          <a:xfrm>
            <a:off x="4943766" y="4324033"/>
            <a:ext cx="1976280" cy="2400617"/>
          </a:xfrm>
          <a:prstGeom prst="rect">
            <a:avLst/>
          </a:prstGeom>
          <a:noFill/>
          <a:ln w="9525">
            <a:noFill/>
            <a:miter lim="800000"/>
            <a:headEnd/>
            <a:tailEnd/>
          </a:ln>
          <a:effectLst/>
        </p:spPr>
      </p:pic>
      <p:pic>
        <p:nvPicPr>
          <p:cNvPr id="2054" name="Picture 6"/>
          <p:cNvPicPr>
            <a:picLocks noChangeAspect="1" noChangeArrowheads="1"/>
          </p:cNvPicPr>
          <p:nvPr/>
        </p:nvPicPr>
        <p:blipFill>
          <a:blip r:embed="rId7" cstate="print"/>
          <a:srcRect/>
          <a:stretch>
            <a:fillRect/>
          </a:stretch>
        </p:blipFill>
        <p:spPr bwMode="auto">
          <a:xfrm>
            <a:off x="7029450" y="4295775"/>
            <a:ext cx="1985594" cy="2405967"/>
          </a:xfrm>
          <a:prstGeom prst="rect">
            <a:avLst/>
          </a:prstGeom>
          <a:noFill/>
          <a:ln w="9525">
            <a:noFill/>
            <a:miter lim="800000"/>
            <a:headEnd/>
            <a:tailEnd/>
          </a:ln>
          <a:effectLst/>
        </p:spPr>
      </p:pic>
      <p:sp>
        <p:nvSpPr>
          <p:cNvPr id="5" name="Plassholder for innhold 2">
            <a:extLst>
              <a:ext uri="{FF2B5EF4-FFF2-40B4-BE49-F238E27FC236}">
                <a16:creationId xmlns:a16="http://schemas.microsoft.com/office/drawing/2014/main" id="{8ED4FBFA-1690-E5B7-3547-6EBEA3CA6D14}"/>
              </a:ext>
            </a:extLst>
          </p:cNvPr>
          <p:cNvSpPr txBox="1">
            <a:spLocks/>
          </p:cNvSpPr>
          <p:nvPr/>
        </p:nvSpPr>
        <p:spPr bwMode="auto">
          <a:xfrm>
            <a:off x="663575" y="3878421"/>
            <a:ext cx="8213725" cy="319088"/>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lvl1pPr marL="338138" indent="-338138" algn="l" defTabSz="449263" rtl="0" eaLnBrk="0" fontAlgn="base" hangingPunct="0">
              <a:lnSpc>
                <a:spcPct val="81000"/>
              </a:lnSpc>
              <a:spcBef>
                <a:spcPts val="500"/>
              </a:spcBef>
              <a:spcAft>
                <a:spcPct val="0"/>
              </a:spcAft>
              <a:buClr>
                <a:srgbClr val="000000"/>
              </a:buClr>
              <a:buSzPct val="100000"/>
              <a:buFont typeface="Times"/>
              <a:buChar char="•"/>
              <a:defRPr sz="2000">
                <a:solidFill>
                  <a:srgbClr val="000000"/>
                </a:solidFill>
                <a:latin typeface="+mn-lt"/>
                <a:ea typeface="+mn-ea"/>
                <a:cs typeface="+mn-cs"/>
              </a:defRPr>
            </a:lvl1pPr>
            <a:lvl2pPr marL="738188" indent="-280988" algn="l" defTabSz="449263" rtl="0" eaLnBrk="0" fontAlgn="base" hangingPunct="0">
              <a:lnSpc>
                <a:spcPct val="81000"/>
              </a:lnSpc>
              <a:spcBef>
                <a:spcPts val="450"/>
              </a:spcBef>
              <a:spcAft>
                <a:spcPct val="0"/>
              </a:spcAft>
              <a:buClr>
                <a:srgbClr val="000000"/>
              </a:buClr>
              <a:buSzPct val="100000"/>
              <a:buFont typeface="Times"/>
              <a:buChar char="–"/>
              <a:defRPr sz="2800">
                <a:solidFill>
                  <a:srgbClr val="000000"/>
                </a:solidFill>
                <a:latin typeface="+mn-lt"/>
              </a:defRPr>
            </a:lvl2pPr>
            <a:lvl3pPr marL="1143000" indent="-228600" algn="l" defTabSz="449263" rtl="0" eaLnBrk="0" fontAlgn="base" hangingPunct="0">
              <a:lnSpc>
                <a:spcPct val="81000"/>
              </a:lnSpc>
              <a:spcBef>
                <a:spcPts val="400"/>
              </a:spcBef>
              <a:spcAft>
                <a:spcPct val="0"/>
              </a:spcAft>
              <a:buClr>
                <a:srgbClr val="000000"/>
              </a:buClr>
              <a:buSzPct val="100000"/>
              <a:buFont typeface="Times"/>
              <a:buChar char="•"/>
              <a:defRPr sz="1600">
                <a:solidFill>
                  <a:srgbClr val="000000"/>
                </a:solidFill>
                <a:latin typeface="+mn-lt"/>
              </a:defRPr>
            </a:lvl3pPr>
            <a:lvl4pPr marL="1557338" indent="-228600" algn="l" defTabSz="449263" rtl="0" eaLnBrk="0" fontAlgn="base" hangingPunct="0">
              <a:lnSpc>
                <a:spcPct val="81000"/>
              </a:lnSpc>
              <a:spcBef>
                <a:spcPts val="400"/>
              </a:spcBef>
              <a:spcAft>
                <a:spcPct val="0"/>
              </a:spcAft>
              <a:buClr>
                <a:srgbClr val="000000"/>
              </a:buClr>
              <a:buSzPct val="100000"/>
              <a:buFont typeface="Times"/>
              <a:buChar char="–"/>
              <a:defRPr sz="1600">
                <a:solidFill>
                  <a:srgbClr val="000000"/>
                </a:solidFill>
                <a:latin typeface="+mn-lt"/>
              </a:defRPr>
            </a:lvl4pPr>
            <a:lvl5pPr marL="1976438" indent="-228600" algn="l" defTabSz="449263" rtl="0" eaLnBrk="0" fontAlgn="base" hangingPunct="0">
              <a:lnSpc>
                <a:spcPct val="81000"/>
              </a:lnSpc>
              <a:spcBef>
                <a:spcPts val="400"/>
              </a:spcBef>
              <a:spcAft>
                <a:spcPct val="0"/>
              </a:spcAft>
              <a:buClr>
                <a:srgbClr val="000000"/>
              </a:buClr>
              <a:buSzPct val="100000"/>
              <a:buFont typeface="Times"/>
              <a:buChar char="•"/>
              <a:defRPr sz="1600">
                <a:solidFill>
                  <a:srgbClr val="000000"/>
                </a:solidFill>
                <a:latin typeface="+mn-lt"/>
              </a:defRPr>
            </a:lvl5pPr>
            <a:lvl6pPr marL="2433638" indent="-228600" algn="l" defTabSz="449263" rtl="0" eaLnBrk="0" fontAlgn="base" hangingPunct="0">
              <a:lnSpc>
                <a:spcPct val="81000"/>
              </a:lnSpc>
              <a:spcBef>
                <a:spcPts val="400"/>
              </a:spcBef>
              <a:spcAft>
                <a:spcPct val="0"/>
              </a:spcAft>
              <a:buClr>
                <a:srgbClr val="000000"/>
              </a:buClr>
              <a:buSzPct val="100000"/>
              <a:buFont typeface="Times" pitchFamily="16" charset="0"/>
              <a:buChar char="•"/>
              <a:defRPr sz="1600">
                <a:solidFill>
                  <a:srgbClr val="000000"/>
                </a:solidFill>
                <a:latin typeface="+mn-lt"/>
              </a:defRPr>
            </a:lvl6pPr>
            <a:lvl7pPr marL="2890838" indent="-228600" algn="l" defTabSz="449263" rtl="0" eaLnBrk="0" fontAlgn="base" hangingPunct="0">
              <a:lnSpc>
                <a:spcPct val="81000"/>
              </a:lnSpc>
              <a:spcBef>
                <a:spcPts val="400"/>
              </a:spcBef>
              <a:spcAft>
                <a:spcPct val="0"/>
              </a:spcAft>
              <a:buClr>
                <a:srgbClr val="000000"/>
              </a:buClr>
              <a:buSzPct val="100000"/>
              <a:buFont typeface="Times" pitchFamily="16" charset="0"/>
              <a:buChar char="•"/>
              <a:defRPr sz="1600">
                <a:solidFill>
                  <a:srgbClr val="000000"/>
                </a:solidFill>
                <a:latin typeface="+mn-lt"/>
              </a:defRPr>
            </a:lvl7pPr>
            <a:lvl8pPr marL="3348038" indent="-228600" algn="l" defTabSz="449263" rtl="0" eaLnBrk="0" fontAlgn="base" hangingPunct="0">
              <a:lnSpc>
                <a:spcPct val="81000"/>
              </a:lnSpc>
              <a:spcBef>
                <a:spcPts val="400"/>
              </a:spcBef>
              <a:spcAft>
                <a:spcPct val="0"/>
              </a:spcAft>
              <a:buClr>
                <a:srgbClr val="000000"/>
              </a:buClr>
              <a:buSzPct val="100000"/>
              <a:buFont typeface="Times" pitchFamily="16" charset="0"/>
              <a:buChar char="•"/>
              <a:defRPr sz="1600">
                <a:solidFill>
                  <a:srgbClr val="000000"/>
                </a:solidFill>
                <a:latin typeface="+mn-lt"/>
              </a:defRPr>
            </a:lvl8pPr>
            <a:lvl9pPr marL="3805238" indent="-228600" algn="l" defTabSz="449263" rtl="0" eaLnBrk="0" fontAlgn="base" hangingPunct="0">
              <a:lnSpc>
                <a:spcPct val="81000"/>
              </a:lnSpc>
              <a:spcBef>
                <a:spcPts val="400"/>
              </a:spcBef>
              <a:spcAft>
                <a:spcPct val="0"/>
              </a:spcAft>
              <a:buClr>
                <a:srgbClr val="000000"/>
              </a:buClr>
              <a:buSzPct val="100000"/>
              <a:buFont typeface="Times" pitchFamily="16" charset="0"/>
              <a:buChar char="•"/>
              <a:defRPr sz="1600">
                <a:solidFill>
                  <a:srgbClr val="000000"/>
                </a:solidFill>
                <a:latin typeface="+mn-lt"/>
              </a:defRPr>
            </a:lvl9pPr>
          </a:lstStyle>
          <a:p>
            <a:pPr algn="ctr">
              <a:buFont typeface="Times"/>
              <a:buNone/>
            </a:pPr>
            <a:r>
              <a:rPr lang="nb-NO" kern="0" dirty="0"/>
              <a:t>Verdier i </a:t>
            </a:r>
            <a:r>
              <a:rPr lang="nb-NO" kern="0" dirty="0" err="1"/>
              <a:t>nTesla</a:t>
            </a:r>
            <a:r>
              <a:rPr lang="nb-NO" kern="0" dirty="0"/>
              <a:t> (Andenes 06.11.22)</a:t>
            </a:r>
          </a:p>
        </p:txBody>
      </p:sp>
    </p:spTree>
    <p:extLst>
      <p:ext uri="{BB962C8B-B14F-4D97-AF65-F5344CB8AC3E}">
        <p14:creationId xmlns:p14="http://schemas.microsoft.com/office/powerpoint/2010/main" val="9231616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2000"/>
                                        <p:tgtEl>
                                          <p:spTgt spid="5">
                                            <p:txEl>
                                              <p:pRg st="0" end="0"/>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051"/>
                                        </p:tgtEl>
                                        <p:attrNameLst>
                                          <p:attrName>style.visibility</p:attrName>
                                        </p:attrNameLst>
                                      </p:cBhvr>
                                      <p:to>
                                        <p:strVal val="visible"/>
                                      </p:to>
                                    </p:set>
                                    <p:animEffect transition="in" filter="fade">
                                      <p:cBhvr>
                                        <p:cTn id="19" dur="2000"/>
                                        <p:tgtEl>
                                          <p:spTgt spid="205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fade">
                                      <p:cBhvr>
                                        <p:cTn id="28" dur="2000"/>
                                        <p:tgtEl>
                                          <p:spTgt spid="205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000"/>
                                        <p:tgtEl>
                                          <p:spTgt spid="9"/>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2053"/>
                                        </p:tgtEl>
                                        <p:attrNameLst>
                                          <p:attrName>style.visibility</p:attrName>
                                        </p:attrNameLst>
                                      </p:cBhvr>
                                      <p:to>
                                        <p:strVal val="visible"/>
                                      </p:to>
                                    </p:set>
                                    <p:animEffect transition="in" filter="fade">
                                      <p:cBhvr>
                                        <p:cTn id="37" dur="2000"/>
                                        <p:tgtEl>
                                          <p:spTgt spid="20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2000"/>
                                        <p:tgtEl>
                                          <p:spTgt spid="13"/>
                                        </p:tgtEl>
                                      </p:cBhvr>
                                    </p:animEffect>
                                  </p:childTnLst>
                                </p:cTn>
                              </p:par>
                            </p:childTnLst>
                          </p:cTn>
                        </p:par>
                        <p:par>
                          <p:cTn id="43" fill="hold">
                            <p:stCondLst>
                              <p:cond delay="2000"/>
                            </p:stCondLst>
                            <p:childTnLst>
                              <p:par>
                                <p:cTn id="44" presetID="10" presetClass="entr" presetSubtype="0" fill="hold" nodeType="afterEffect">
                                  <p:stCondLst>
                                    <p:cond delay="0"/>
                                  </p:stCondLst>
                                  <p:childTnLst>
                                    <p:set>
                                      <p:cBhvr>
                                        <p:cTn id="45" dur="1" fill="hold">
                                          <p:stCondLst>
                                            <p:cond delay="0"/>
                                          </p:stCondLst>
                                        </p:cTn>
                                        <p:tgtEl>
                                          <p:spTgt spid="2054"/>
                                        </p:tgtEl>
                                        <p:attrNameLst>
                                          <p:attrName>style.visibility</p:attrName>
                                        </p:attrNameLst>
                                      </p:cBhvr>
                                      <p:to>
                                        <p:strVal val="visible"/>
                                      </p:to>
                                    </p:set>
                                    <p:animEffect transition="in" filter="fade">
                                      <p:cBhvr>
                                        <p:cTn id="46"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animBg="1"/>
      <p:bldP spid="9" grpId="0" animBg="1"/>
      <p:bldP spid="13" grpId="0" animBg="1"/>
      <p:bldP spid="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8436A-C0AA-3312-38AC-6E12DA3813DF}"/>
              </a:ext>
            </a:extLst>
          </p:cNvPr>
          <p:cNvSpPr>
            <a:spLocks noGrp="1"/>
          </p:cNvSpPr>
          <p:nvPr>
            <p:ph type="title"/>
          </p:nvPr>
        </p:nvSpPr>
        <p:spPr>
          <a:xfrm>
            <a:off x="787491" y="231577"/>
            <a:ext cx="8127048" cy="1141413"/>
          </a:xfrm>
        </p:spPr>
        <p:txBody>
          <a:bodyPr/>
          <a:lstStyle/>
          <a:p>
            <a:r>
              <a:rPr lang="nb-NO" dirty="0"/>
              <a:t>Forandring fra 15.09.2020 </a:t>
            </a:r>
            <a:r>
              <a:rPr lang="nb-NO" dirty="0">
                <a:sym typeface="Wingdings" panose="05000000000000000000" pitchFamily="2" charset="2"/>
              </a:rPr>
              <a:t> 06.11.2022</a:t>
            </a:r>
            <a:endParaRPr lang="nb-NO" dirty="0"/>
          </a:p>
        </p:txBody>
      </p:sp>
      <p:pic>
        <p:nvPicPr>
          <p:cNvPr id="6" name="Picture 5">
            <a:extLst>
              <a:ext uri="{FF2B5EF4-FFF2-40B4-BE49-F238E27FC236}">
                <a16:creationId xmlns:a16="http://schemas.microsoft.com/office/drawing/2014/main" id="{F34BCC02-69CA-6AE6-BD25-DF0EEC24842B}"/>
              </a:ext>
            </a:extLst>
          </p:cNvPr>
          <p:cNvPicPr>
            <a:picLocks noChangeAspect="1"/>
          </p:cNvPicPr>
          <p:nvPr/>
        </p:nvPicPr>
        <p:blipFill>
          <a:blip r:embed="rId2"/>
          <a:stretch>
            <a:fillRect/>
          </a:stretch>
        </p:blipFill>
        <p:spPr>
          <a:xfrm>
            <a:off x="609600" y="3528082"/>
            <a:ext cx="8534400" cy="2236192"/>
          </a:xfrm>
          <a:prstGeom prst="rect">
            <a:avLst/>
          </a:prstGeom>
        </p:spPr>
      </p:pic>
      <p:pic>
        <p:nvPicPr>
          <p:cNvPr id="7" name="Picture 2">
            <a:extLst>
              <a:ext uri="{FF2B5EF4-FFF2-40B4-BE49-F238E27FC236}">
                <a16:creationId xmlns:a16="http://schemas.microsoft.com/office/drawing/2014/main" id="{B6A11E76-23E6-8A0D-74C1-EDF755DEF549}"/>
              </a:ext>
            </a:extLst>
          </p:cNvPr>
          <p:cNvPicPr>
            <a:picLocks noChangeAspect="1" noChangeArrowheads="1"/>
          </p:cNvPicPr>
          <p:nvPr/>
        </p:nvPicPr>
        <p:blipFill>
          <a:blip r:embed="rId3"/>
          <a:srcRect/>
          <a:stretch>
            <a:fillRect/>
          </a:stretch>
        </p:blipFill>
        <p:spPr bwMode="auto">
          <a:xfrm>
            <a:off x="558030" y="1375951"/>
            <a:ext cx="8585970" cy="2149170"/>
          </a:xfrm>
          <a:prstGeom prst="rect">
            <a:avLst/>
          </a:prstGeom>
          <a:noFill/>
          <a:ln w="9525">
            <a:noFill/>
            <a:miter lim="800000"/>
            <a:headEnd/>
            <a:tailEnd/>
          </a:ln>
          <a:effectLst/>
        </p:spPr>
      </p:pic>
    </p:spTree>
    <p:extLst>
      <p:ext uri="{BB962C8B-B14F-4D97-AF65-F5344CB8AC3E}">
        <p14:creationId xmlns:p14="http://schemas.microsoft.com/office/powerpoint/2010/main" val="3198741645"/>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tel 1"/>
          <p:cNvSpPr>
            <a:spLocks noGrp="1"/>
          </p:cNvSpPr>
          <p:nvPr>
            <p:ph type="title"/>
          </p:nvPr>
        </p:nvSpPr>
        <p:spPr>
          <a:xfrm>
            <a:off x="1090613" y="314325"/>
            <a:ext cx="7767637" cy="709613"/>
          </a:xfrm>
        </p:spPr>
        <p:txBody>
          <a:bodyPr/>
          <a:lstStyle/>
          <a:p>
            <a:pPr algn="ctr"/>
            <a:r>
              <a:rPr lang="nb-NO" dirty="0"/>
              <a:t>Forslag til metode for kalibrering</a:t>
            </a:r>
          </a:p>
        </p:txBody>
      </p:sp>
      <p:cxnSp>
        <p:nvCxnSpPr>
          <p:cNvPr id="65541" name="Rett linje 6"/>
          <p:cNvCxnSpPr>
            <a:cxnSpLocks noChangeShapeType="1"/>
          </p:cNvCxnSpPr>
          <p:nvPr/>
        </p:nvCxnSpPr>
        <p:spPr bwMode="auto">
          <a:xfrm rot="4440000">
            <a:off x="2451100" y="3627438"/>
            <a:ext cx="3598863" cy="1587"/>
          </a:xfrm>
          <a:prstGeom prst="line">
            <a:avLst/>
          </a:prstGeom>
          <a:noFill/>
          <a:ln w="28575" algn="ctr">
            <a:solidFill>
              <a:schemeClr val="tx1"/>
            </a:solidFill>
            <a:round/>
            <a:headEnd/>
            <a:tailEnd type="triangle" w="lg" len="lg"/>
          </a:ln>
        </p:spPr>
      </p:cxnSp>
      <p:cxnSp>
        <p:nvCxnSpPr>
          <p:cNvPr id="65542" name="Rett linje 11"/>
          <p:cNvCxnSpPr>
            <a:cxnSpLocks noChangeShapeType="1"/>
          </p:cNvCxnSpPr>
          <p:nvPr/>
        </p:nvCxnSpPr>
        <p:spPr bwMode="auto">
          <a:xfrm>
            <a:off x="2036763" y="5345113"/>
            <a:ext cx="5805487" cy="0"/>
          </a:xfrm>
          <a:prstGeom prst="line">
            <a:avLst/>
          </a:prstGeom>
          <a:noFill/>
          <a:ln w="28575" algn="ctr">
            <a:solidFill>
              <a:schemeClr val="tx1"/>
            </a:solidFill>
            <a:round/>
            <a:headEnd/>
            <a:tailEnd type="triangle" w="lg" len="lg"/>
          </a:ln>
        </p:spPr>
      </p:cxnSp>
      <p:sp>
        <p:nvSpPr>
          <p:cNvPr id="65543" name="TekstSylinder 14"/>
          <p:cNvSpPr txBox="1">
            <a:spLocks noChangeArrowheads="1"/>
          </p:cNvSpPr>
          <p:nvPr/>
        </p:nvSpPr>
        <p:spPr bwMode="auto">
          <a:xfrm>
            <a:off x="3600450" y="4905375"/>
            <a:ext cx="803425" cy="369332"/>
          </a:xfrm>
          <a:prstGeom prst="rect">
            <a:avLst/>
          </a:prstGeom>
          <a:noFill/>
          <a:ln w="9525">
            <a:noFill/>
            <a:miter lim="800000"/>
            <a:headEnd/>
            <a:tailEnd/>
          </a:ln>
        </p:spPr>
        <p:txBody>
          <a:bodyPr wrap="none">
            <a:spAutoFit/>
          </a:bodyPr>
          <a:lstStyle/>
          <a:p>
            <a:r>
              <a:rPr lang="nb-NO" sz="1800" dirty="0">
                <a:solidFill>
                  <a:schemeClr val="tx1"/>
                </a:solidFill>
              </a:rPr>
              <a:t>72° 5”</a:t>
            </a:r>
          </a:p>
        </p:txBody>
      </p:sp>
      <p:sp>
        <p:nvSpPr>
          <p:cNvPr id="65544" name="TekstSylinder 15"/>
          <p:cNvSpPr txBox="1">
            <a:spLocks noChangeArrowheads="1"/>
          </p:cNvSpPr>
          <p:nvPr/>
        </p:nvSpPr>
        <p:spPr bwMode="auto">
          <a:xfrm>
            <a:off x="4786313" y="4964113"/>
            <a:ext cx="2517775" cy="368300"/>
          </a:xfrm>
          <a:prstGeom prst="rect">
            <a:avLst/>
          </a:prstGeom>
          <a:noFill/>
          <a:ln w="9525">
            <a:noFill/>
            <a:miter lim="800000"/>
            <a:headEnd/>
            <a:tailEnd/>
          </a:ln>
        </p:spPr>
        <p:txBody>
          <a:bodyPr wrap="none">
            <a:spAutoFit/>
          </a:bodyPr>
          <a:lstStyle/>
          <a:p>
            <a:r>
              <a:rPr lang="nb-NO" sz="1800">
                <a:solidFill>
                  <a:schemeClr val="tx1"/>
                </a:solidFill>
              </a:rPr>
              <a:t>Mot magnetisk nordpol</a:t>
            </a:r>
          </a:p>
        </p:txBody>
      </p:sp>
      <p:sp>
        <p:nvSpPr>
          <p:cNvPr id="65545" name="TekstSylinder 16"/>
          <p:cNvSpPr txBox="1">
            <a:spLocks noChangeArrowheads="1"/>
          </p:cNvSpPr>
          <p:nvPr/>
        </p:nvSpPr>
        <p:spPr bwMode="auto">
          <a:xfrm rot="4440000">
            <a:off x="4129796" y="4200010"/>
            <a:ext cx="1133644" cy="369332"/>
          </a:xfrm>
          <a:prstGeom prst="rect">
            <a:avLst/>
          </a:prstGeom>
          <a:noFill/>
          <a:ln w="9525">
            <a:noFill/>
            <a:miter lim="800000"/>
            <a:headEnd/>
            <a:tailEnd/>
          </a:ln>
        </p:spPr>
        <p:txBody>
          <a:bodyPr wrap="none">
            <a:spAutoFit/>
          </a:bodyPr>
          <a:lstStyle/>
          <a:p>
            <a:r>
              <a:rPr lang="nb-NO" sz="1800" dirty="0">
                <a:solidFill>
                  <a:schemeClr val="tx1"/>
                </a:solidFill>
              </a:rPr>
              <a:t>51,489 </a:t>
            </a:r>
            <a:r>
              <a:rPr lang="nb-NO" sz="1800" dirty="0" err="1">
                <a:solidFill>
                  <a:schemeClr val="tx1"/>
                </a:solidFill>
              </a:rPr>
              <a:t>nT</a:t>
            </a:r>
            <a:endParaRPr lang="nb-NO" sz="1800" dirty="0">
              <a:solidFill>
                <a:schemeClr val="tx1"/>
              </a:solidFill>
            </a:endParaRPr>
          </a:p>
        </p:txBody>
      </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tel 1"/>
          <p:cNvSpPr>
            <a:spLocks noGrp="1"/>
          </p:cNvSpPr>
          <p:nvPr>
            <p:ph type="title"/>
          </p:nvPr>
        </p:nvSpPr>
        <p:spPr>
          <a:xfrm>
            <a:off x="1090613" y="314325"/>
            <a:ext cx="7767637" cy="709613"/>
          </a:xfrm>
        </p:spPr>
        <p:txBody>
          <a:bodyPr/>
          <a:lstStyle/>
          <a:p>
            <a:pPr algn="ctr"/>
            <a:r>
              <a:rPr lang="nb-NO"/>
              <a:t>Forslag til metode for kalibrering</a:t>
            </a:r>
          </a:p>
        </p:txBody>
      </p:sp>
      <p:sp>
        <p:nvSpPr>
          <p:cNvPr id="65539" name="Plassholder for innhold 2"/>
          <p:cNvSpPr>
            <a:spLocks noGrp="1"/>
          </p:cNvSpPr>
          <p:nvPr>
            <p:ph idx="1"/>
          </p:nvPr>
        </p:nvSpPr>
        <p:spPr>
          <a:xfrm>
            <a:off x="1079500" y="5153025"/>
            <a:ext cx="7667625" cy="935038"/>
          </a:xfrm>
        </p:spPr>
        <p:txBody>
          <a:bodyPr/>
          <a:lstStyle/>
          <a:p>
            <a:pPr>
              <a:lnSpc>
                <a:spcPct val="100000"/>
              </a:lnSpc>
            </a:pPr>
            <a:r>
              <a:rPr lang="nb-NO" dirty="0"/>
              <a:t>Biblioteket </a:t>
            </a:r>
            <a:r>
              <a:rPr lang="nb-NO" dirty="0" err="1"/>
              <a:t>Micro:bit</a:t>
            </a:r>
            <a:r>
              <a:rPr lang="nb-NO" dirty="0"/>
              <a:t> leverer magnetometerverdien i </a:t>
            </a:r>
            <a:r>
              <a:rPr lang="el-GR" dirty="0"/>
              <a:t>μ</a:t>
            </a:r>
            <a:r>
              <a:rPr lang="nb-NO" dirty="0"/>
              <a:t>Tesla</a:t>
            </a:r>
          </a:p>
          <a:p>
            <a:pPr>
              <a:lnSpc>
                <a:spcPct val="100000"/>
              </a:lnSpc>
            </a:pPr>
            <a:endParaRPr lang="nb-NO" dirty="0"/>
          </a:p>
        </p:txBody>
      </p:sp>
      <p:cxnSp>
        <p:nvCxnSpPr>
          <p:cNvPr id="65542" name="Rett linje 11"/>
          <p:cNvCxnSpPr>
            <a:cxnSpLocks noChangeShapeType="1"/>
          </p:cNvCxnSpPr>
          <p:nvPr/>
        </p:nvCxnSpPr>
        <p:spPr bwMode="auto">
          <a:xfrm>
            <a:off x="2036763" y="4449763"/>
            <a:ext cx="5805487" cy="0"/>
          </a:xfrm>
          <a:prstGeom prst="line">
            <a:avLst/>
          </a:prstGeom>
          <a:noFill/>
          <a:ln w="28575" algn="ctr">
            <a:solidFill>
              <a:schemeClr val="tx1"/>
            </a:solidFill>
            <a:round/>
            <a:headEnd/>
            <a:tailEnd type="triangle" w="lg" len="lg"/>
          </a:ln>
        </p:spPr>
      </p:cxnSp>
      <p:sp>
        <p:nvSpPr>
          <p:cNvPr id="65543" name="TekstSylinder 14"/>
          <p:cNvSpPr txBox="1">
            <a:spLocks noChangeArrowheads="1"/>
          </p:cNvSpPr>
          <p:nvPr/>
        </p:nvSpPr>
        <p:spPr bwMode="auto">
          <a:xfrm>
            <a:off x="3155950" y="4003675"/>
            <a:ext cx="931665" cy="369332"/>
          </a:xfrm>
          <a:prstGeom prst="rect">
            <a:avLst/>
          </a:prstGeom>
          <a:noFill/>
          <a:ln w="9525">
            <a:noFill/>
            <a:miter lim="800000"/>
            <a:headEnd/>
            <a:tailEnd/>
          </a:ln>
        </p:spPr>
        <p:txBody>
          <a:bodyPr wrap="none">
            <a:spAutoFit/>
          </a:bodyPr>
          <a:lstStyle/>
          <a:p>
            <a:r>
              <a:rPr lang="nb-NO" sz="1800" dirty="0">
                <a:solidFill>
                  <a:schemeClr val="tx1"/>
                </a:solidFill>
              </a:rPr>
              <a:t>90° 00”</a:t>
            </a:r>
          </a:p>
        </p:txBody>
      </p:sp>
      <p:sp>
        <p:nvSpPr>
          <p:cNvPr id="65544" name="TekstSylinder 15"/>
          <p:cNvSpPr txBox="1">
            <a:spLocks noChangeArrowheads="1"/>
          </p:cNvSpPr>
          <p:nvPr/>
        </p:nvSpPr>
        <p:spPr bwMode="auto">
          <a:xfrm>
            <a:off x="5119688" y="4525963"/>
            <a:ext cx="2517775" cy="368300"/>
          </a:xfrm>
          <a:prstGeom prst="rect">
            <a:avLst/>
          </a:prstGeom>
          <a:noFill/>
          <a:ln w="9525">
            <a:noFill/>
            <a:miter lim="800000"/>
            <a:headEnd/>
            <a:tailEnd/>
          </a:ln>
        </p:spPr>
        <p:txBody>
          <a:bodyPr wrap="none">
            <a:spAutoFit/>
          </a:bodyPr>
          <a:lstStyle/>
          <a:p>
            <a:r>
              <a:rPr lang="nb-NO" sz="1800" dirty="0">
                <a:solidFill>
                  <a:schemeClr val="tx1"/>
                </a:solidFill>
              </a:rPr>
              <a:t>Mot magnetisk nordpol</a:t>
            </a:r>
          </a:p>
        </p:txBody>
      </p:sp>
      <p:sp>
        <p:nvSpPr>
          <p:cNvPr id="65545" name="TekstSylinder 16"/>
          <p:cNvSpPr txBox="1">
            <a:spLocks noChangeArrowheads="1"/>
          </p:cNvSpPr>
          <p:nvPr/>
        </p:nvSpPr>
        <p:spPr bwMode="auto">
          <a:xfrm rot="5400000">
            <a:off x="3374705" y="3139561"/>
            <a:ext cx="1018227" cy="369332"/>
          </a:xfrm>
          <a:prstGeom prst="rect">
            <a:avLst/>
          </a:prstGeom>
          <a:noFill/>
          <a:ln w="9525">
            <a:noFill/>
            <a:miter lim="800000"/>
            <a:headEnd/>
            <a:tailEnd/>
          </a:ln>
        </p:spPr>
        <p:txBody>
          <a:bodyPr wrap="none">
            <a:spAutoFit/>
          </a:bodyPr>
          <a:lstStyle/>
          <a:p>
            <a:r>
              <a:rPr lang="nb-NO" sz="1800" dirty="0">
                <a:solidFill>
                  <a:schemeClr val="tx1"/>
                </a:solidFill>
              </a:rPr>
              <a:t>49,20 </a:t>
            </a:r>
            <a:r>
              <a:rPr lang="nb-NO" sz="1800" dirty="0" err="1">
                <a:solidFill>
                  <a:schemeClr val="tx1"/>
                </a:solidFill>
              </a:rPr>
              <a:t>nT</a:t>
            </a:r>
            <a:endParaRPr lang="nb-NO" sz="1800" dirty="0">
              <a:solidFill>
                <a:schemeClr val="tx1"/>
              </a:solidFill>
            </a:endParaRPr>
          </a:p>
        </p:txBody>
      </p:sp>
      <p:cxnSp>
        <p:nvCxnSpPr>
          <p:cNvPr id="65541" name="Rett linje 6"/>
          <p:cNvCxnSpPr>
            <a:cxnSpLocks noChangeShapeType="1"/>
          </p:cNvCxnSpPr>
          <p:nvPr/>
        </p:nvCxnSpPr>
        <p:spPr bwMode="auto">
          <a:xfrm rot="5277016">
            <a:off x="2391099" y="2732689"/>
            <a:ext cx="3600000" cy="108000"/>
          </a:xfrm>
          <a:prstGeom prst="line">
            <a:avLst/>
          </a:prstGeom>
          <a:noFill/>
          <a:ln w="28575" algn="ctr">
            <a:solidFill>
              <a:schemeClr val="tx1"/>
            </a:solidFill>
            <a:round/>
            <a:headEnd/>
            <a:tailEnd type="triangle" w="lg" len="lg"/>
          </a:ln>
        </p:spPr>
      </p:cxnSp>
      <p:sp>
        <p:nvSpPr>
          <p:cNvPr id="23" name="TekstSylinder 16"/>
          <p:cNvSpPr txBox="1">
            <a:spLocks noChangeArrowheads="1"/>
          </p:cNvSpPr>
          <p:nvPr/>
        </p:nvSpPr>
        <p:spPr bwMode="auto">
          <a:xfrm>
            <a:off x="7136113" y="3509978"/>
            <a:ext cx="1378904" cy="369332"/>
          </a:xfrm>
          <a:prstGeom prst="rect">
            <a:avLst/>
          </a:prstGeom>
          <a:noFill/>
          <a:ln w="9525">
            <a:noFill/>
            <a:miter lim="800000"/>
            <a:headEnd/>
            <a:tailEnd/>
          </a:ln>
        </p:spPr>
        <p:txBody>
          <a:bodyPr wrap="none">
            <a:spAutoFit/>
          </a:bodyPr>
          <a:lstStyle/>
          <a:p>
            <a:r>
              <a:rPr lang="nb-NO" sz="1800" dirty="0">
                <a:solidFill>
                  <a:schemeClr val="tx1"/>
                </a:solidFill>
              </a:rPr>
              <a:t>x = 49,20 </a:t>
            </a:r>
            <a:r>
              <a:rPr lang="nb-NO" sz="1800" dirty="0" err="1">
                <a:solidFill>
                  <a:schemeClr val="tx1"/>
                </a:solidFill>
              </a:rPr>
              <a:t>nT</a:t>
            </a:r>
            <a:endParaRPr lang="nb-NO" sz="1800" dirty="0">
              <a:solidFill>
                <a:schemeClr val="tx1"/>
              </a:solidFill>
            </a:endParaRPr>
          </a:p>
        </p:txBody>
      </p:sp>
      <p:sp>
        <p:nvSpPr>
          <p:cNvPr id="24" name="TekstSylinder 16"/>
          <p:cNvSpPr txBox="1">
            <a:spLocks noChangeArrowheads="1"/>
          </p:cNvSpPr>
          <p:nvPr/>
        </p:nvSpPr>
        <p:spPr bwMode="auto">
          <a:xfrm>
            <a:off x="7136113" y="3512570"/>
            <a:ext cx="1378904" cy="369332"/>
          </a:xfrm>
          <a:prstGeom prst="rect">
            <a:avLst/>
          </a:prstGeom>
          <a:noFill/>
          <a:ln w="9525">
            <a:noFill/>
            <a:miter lim="800000"/>
            <a:headEnd/>
            <a:tailEnd/>
          </a:ln>
        </p:spPr>
        <p:txBody>
          <a:bodyPr wrap="none">
            <a:spAutoFit/>
          </a:bodyPr>
          <a:lstStyle/>
          <a:p>
            <a:r>
              <a:rPr lang="nb-NO" sz="1800" dirty="0">
                <a:solidFill>
                  <a:schemeClr val="tx1"/>
                </a:solidFill>
              </a:rPr>
              <a:t>y = 49,20 </a:t>
            </a:r>
            <a:r>
              <a:rPr lang="nb-NO" sz="1800" dirty="0" err="1">
                <a:solidFill>
                  <a:schemeClr val="tx1"/>
                </a:solidFill>
              </a:rPr>
              <a:t>nT</a:t>
            </a:r>
            <a:endParaRPr lang="nb-NO" sz="1800" dirty="0">
              <a:solidFill>
                <a:schemeClr val="tx1"/>
              </a:solidFill>
            </a:endParaRPr>
          </a:p>
        </p:txBody>
      </p:sp>
      <p:grpSp>
        <p:nvGrpSpPr>
          <p:cNvPr id="16" name="Group 15">
            <a:extLst>
              <a:ext uri="{FF2B5EF4-FFF2-40B4-BE49-F238E27FC236}">
                <a16:creationId xmlns:a16="http://schemas.microsoft.com/office/drawing/2014/main" id="{768A6CF2-A55A-2094-9016-85094A66DD53}"/>
              </a:ext>
            </a:extLst>
          </p:cNvPr>
          <p:cNvGrpSpPr/>
          <p:nvPr/>
        </p:nvGrpSpPr>
        <p:grpSpPr>
          <a:xfrm>
            <a:off x="4529817" y="2217116"/>
            <a:ext cx="2303246" cy="2014445"/>
            <a:chOff x="4529817" y="2217116"/>
            <a:chExt cx="2303246" cy="2014445"/>
          </a:xfrm>
        </p:grpSpPr>
        <p:pic>
          <p:nvPicPr>
            <p:cNvPr id="6" name="Picture 5">
              <a:extLst>
                <a:ext uri="{FF2B5EF4-FFF2-40B4-BE49-F238E27FC236}">
                  <a16:creationId xmlns:a16="http://schemas.microsoft.com/office/drawing/2014/main" id="{AFD6B50A-06FF-7015-1271-C69ED4FBE6E5}"/>
                </a:ext>
              </a:extLst>
            </p:cNvPr>
            <p:cNvPicPr>
              <a:picLocks noChangeAspect="1"/>
            </p:cNvPicPr>
            <p:nvPr/>
          </p:nvPicPr>
          <p:blipFill>
            <a:blip r:embed="rId2"/>
            <a:stretch>
              <a:fillRect/>
            </a:stretch>
          </p:blipFill>
          <p:spPr>
            <a:xfrm>
              <a:off x="4529817" y="2217116"/>
              <a:ext cx="1909792" cy="1529386"/>
            </a:xfrm>
            <a:prstGeom prst="rect">
              <a:avLst/>
            </a:prstGeom>
          </p:spPr>
        </p:pic>
        <p:cxnSp>
          <p:nvCxnSpPr>
            <p:cNvPr id="8" name="Straight Arrow Connector 7">
              <a:extLst>
                <a:ext uri="{FF2B5EF4-FFF2-40B4-BE49-F238E27FC236}">
                  <a16:creationId xmlns:a16="http://schemas.microsoft.com/office/drawing/2014/main" id="{B248EC54-3CD3-B3EA-0579-6E8633301550}"/>
                </a:ext>
              </a:extLst>
            </p:cNvPr>
            <p:cNvCxnSpPr>
              <a:cxnSpLocks/>
            </p:cNvCxnSpPr>
            <p:nvPr/>
          </p:nvCxnSpPr>
          <p:spPr bwMode="auto">
            <a:xfrm>
              <a:off x="5486400" y="2912533"/>
              <a:ext cx="0" cy="1319028"/>
            </a:xfrm>
            <a:prstGeom prst="straightConnector1">
              <a:avLst/>
            </a:prstGeom>
            <a:solidFill>
              <a:srgbClr val="00B8FF"/>
            </a:solidFill>
            <a:ln w="28575" cap="flat" cmpd="sng" algn="ctr">
              <a:solidFill>
                <a:srgbClr val="FA062F"/>
              </a:solidFill>
              <a:prstDash val="solid"/>
              <a:round/>
              <a:headEnd type="none" w="med" len="med"/>
              <a:tailEnd type="triangle" w="med" len="med"/>
            </a:ln>
            <a:effectLst/>
          </p:spPr>
        </p:cxnSp>
        <p:cxnSp>
          <p:nvCxnSpPr>
            <p:cNvPr id="10" name="Straight Arrow Connector 9">
              <a:extLst>
                <a:ext uri="{FF2B5EF4-FFF2-40B4-BE49-F238E27FC236}">
                  <a16:creationId xmlns:a16="http://schemas.microsoft.com/office/drawing/2014/main" id="{8D5EF77E-4190-81F1-C85B-A3373F47A189}"/>
                </a:ext>
              </a:extLst>
            </p:cNvPr>
            <p:cNvCxnSpPr>
              <a:cxnSpLocks/>
            </p:cNvCxnSpPr>
            <p:nvPr/>
          </p:nvCxnSpPr>
          <p:spPr bwMode="auto">
            <a:xfrm>
              <a:off x="5484713" y="2912533"/>
              <a:ext cx="1226104" cy="0"/>
            </a:xfrm>
            <a:prstGeom prst="straightConnector1">
              <a:avLst/>
            </a:prstGeom>
            <a:solidFill>
              <a:srgbClr val="00B8FF"/>
            </a:solidFill>
            <a:ln w="28575" cap="flat" cmpd="sng" algn="ctr">
              <a:solidFill>
                <a:srgbClr val="FA062F"/>
              </a:solidFill>
              <a:prstDash val="solid"/>
              <a:round/>
              <a:headEnd type="none" w="med" len="med"/>
              <a:tailEnd type="triangle" w="med" len="med"/>
            </a:ln>
            <a:effectLst/>
          </p:spPr>
        </p:cxnSp>
        <p:sp>
          <p:nvSpPr>
            <p:cNvPr id="13" name="TextBox 12">
              <a:extLst>
                <a:ext uri="{FF2B5EF4-FFF2-40B4-BE49-F238E27FC236}">
                  <a16:creationId xmlns:a16="http://schemas.microsoft.com/office/drawing/2014/main" id="{AD4DB527-E613-D2DB-4707-DD902D12384E}"/>
                </a:ext>
              </a:extLst>
            </p:cNvPr>
            <p:cNvSpPr txBox="1"/>
            <p:nvPr/>
          </p:nvSpPr>
          <p:spPr>
            <a:xfrm>
              <a:off x="6494509" y="2450868"/>
              <a:ext cx="338554" cy="461665"/>
            </a:xfrm>
            <a:prstGeom prst="rect">
              <a:avLst/>
            </a:prstGeom>
            <a:noFill/>
          </p:spPr>
          <p:txBody>
            <a:bodyPr wrap="none" rtlCol="0">
              <a:spAutoFit/>
            </a:bodyPr>
            <a:lstStyle/>
            <a:p>
              <a:r>
                <a:rPr lang="nb-NO" dirty="0">
                  <a:solidFill>
                    <a:schemeClr val="tx1"/>
                  </a:solidFill>
                </a:rPr>
                <a:t>x</a:t>
              </a:r>
            </a:p>
          </p:txBody>
        </p:sp>
        <p:sp>
          <p:nvSpPr>
            <p:cNvPr id="14" name="TextBox 13">
              <a:extLst>
                <a:ext uri="{FF2B5EF4-FFF2-40B4-BE49-F238E27FC236}">
                  <a16:creationId xmlns:a16="http://schemas.microsoft.com/office/drawing/2014/main" id="{83EB9564-6ECF-E975-6CC7-2F5D0C2817AF}"/>
                </a:ext>
              </a:extLst>
            </p:cNvPr>
            <p:cNvSpPr txBox="1"/>
            <p:nvPr/>
          </p:nvSpPr>
          <p:spPr>
            <a:xfrm>
              <a:off x="5514811" y="3746502"/>
              <a:ext cx="338554" cy="461665"/>
            </a:xfrm>
            <a:prstGeom prst="rect">
              <a:avLst/>
            </a:prstGeom>
            <a:noFill/>
          </p:spPr>
          <p:txBody>
            <a:bodyPr wrap="none" rtlCol="0">
              <a:spAutoFit/>
            </a:bodyPr>
            <a:lstStyle/>
            <a:p>
              <a:r>
                <a:rPr lang="nb-NO" dirty="0">
                  <a:solidFill>
                    <a:schemeClr val="tx1"/>
                  </a:solidFill>
                </a:rPr>
                <a:t>y</a:t>
              </a:r>
            </a:p>
          </p:txBody>
        </p:sp>
      </p:grpSp>
      <p:grpSp>
        <p:nvGrpSpPr>
          <p:cNvPr id="17" name="Group 16">
            <a:extLst>
              <a:ext uri="{FF2B5EF4-FFF2-40B4-BE49-F238E27FC236}">
                <a16:creationId xmlns:a16="http://schemas.microsoft.com/office/drawing/2014/main" id="{69FC9DD7-D162-61D2-116C-9BBE5A483C71}"/>
              </a:ext>
            </a:extLst>
          </p:cNvPr>
          <p:cNvGrpSpPr/>
          <p:nvPr/>
        </p:nvGrpSpPr>
        <p:grpSpPr>
          <a:xfrm rot="5400000">
            <a:off x="4114208" y="2181817"/>
            <a:ext cx="2303246" cy="2014445"/>
            <a:chOff x="4529817" y="2217116"/>
            <a:chExt cx="2303246" cy="2014445"/>
          </a:xfrm>
        </p:grpSpPr>
        <p:pic>
          <p:nvPicPr>
            <p:cNvPr id="21" name="Picture 20">
              <a:extLst>
                <a:ext uri="{FF2B5EF4-FFF2-40B4-BE49-F238E27FC236}">
                  <a16:creationId xmlns:a16="http://schemas.microsoft.com/office/drawing/2014/main" id="{5D1F954A-CA7A-0F70-61D3-A603FF9EC13C}"/>
                </a:ext>
              </a:extLst>
            </p:cNvPr>
            <p:cNvPicPr>
              <a:picLocks noChangeAspect="1"/>
            </p:cNvPicPr>
            <p:nvPr/>
          </p:nvPicPr>
          <p:blipFill>
            <a:blip r:embed="rId2"/>
            <a:stretch>
              <a:fillRect/>
            </a:stretch>
          </p:blipFill>
          <p:spPr>
            <a:xfrm>
              <a:off x="4529817" y="2217116"/>
              <a:ext cx="1909792" cy="1529386"/>
            </a:xfrm>
            <a:prstGeom prst="rect">
              <a:avLst/>
            </a:prstGeom>
          </p:spPr>
        </p:pic>
        <p:cxnSp>
          <p:nvCxnSpPr>
            <p:cNvPr id="22" name="Straight Arrow Connector 21">
              <a:extLst>
                <a:ext uri="{FF2B5EF4-FFF2-40B4-BE49-F238E27FC236}">
                  <a16:creationId xmlns:a16="http://schemas.microsoft.com/office/drawing/2014/main" id="{B64B971B-B94B-9DAB-70C5-289A465C9502}"/>
                </a:ext>
              </a:extLst>
            </p:cNvPr>
            <p:cNvCxnSpPr>
              <a:cxnSpLocks/>
            </p:cNvCxnSpPr>
            <p:nvPr/>
          </p:nvCxnSpPr>
          <p:spPr bwMode="auto">
            <a:xfrm>
              <a:off x="5486400" y="2912533"/>
              <a:ext cx="0" cy="1319028"/>
            </a:xfrm>
            <a:prstGeom prst="straightConnector1">
              <a:avLst/>
            </a:prstGeom>
            <a:solidFill>
              <a:srgbClr val="00B8FF"/>
            </a:solidFill>
            <a:ln w="28575" cap="flat" cmpd="sng" algn="ctr">
              <a:solidFill>
                <a:srgbClr val="FA062F"/>
              </a:solidFill>
              <a:prstDash val="solid"/>
              <a:round/>
              <a:headEnd type="none" w="med" len="med"/>
              <a:tailEnd type="triangle" w="med" len="med"/>
            </a:ln>
            <a:effectLst/>
          </p:spPr>
        </p:cxnSp>
        <p:cxnSp>
          <p:nvCxnSpPr>
            <p:cNvPr id="26" name="Straight Arrow Connector 25">
              <a:extLst>
                <a:ext uri="{FF2B5EF4-FFF2-40B4-BE49-F238E27FC236}">
                  <a16:creationId xmlns:a16="http://schemas.microsoft.com/office/drawing/2014/main" id="{900F2EF3-147E-402B-95B7-52671077445C}"/>
                </a:ext>
              </a:extLst>
            </p:cNvPr>
            <p:cNvCxnSpPr>
              <a:cxnSpLocks/>
            </p:cNvCxnSpPr>
            <p:nvPr/>
          </p:nvCxnSpPr>
          <p:spPr bwMode="auto">
            <a:xfrm>
              <a:off x="5484713" y="2912533"/>
              <a:ext cx="1226104" cy="0"/>
            </a:xfrm>
            <a:prstGeom prst="straightConnector1">
              <a:avLst/>
            </a:prstGeom>
            <a:solidFill>
              <a:srgbClr val="00B8FF"/>
            </a:solidFill>
            <a:ln w="28575" cap="flat" cmpd="sng" algn="ctr">
              <a:solidFill>
                <a:srgbClr val="FA062F"/>
              </a:solidFill>
              <a:prstDash val="solid"/>
              <a:round/>
              <a:headEnd type="none" w="med" len="med"/>
              <a:tailEnd type="triangle" w="med" len="med"/>
            </a:ln>
            <a:effectLst/>
          </p:spPr>
        </p:cxnSp>
        <p:sp>
          <p:nvSpPr>
            <p:cNvPr id="27" name="TextBox 26">
              <a:extLst>
                <a:ext uri="{FF2B5EF4-FFF2-40B4-BE49-F238E27FC236}">
                  <a16:creationId xmlns:a16="http://schemas.microsoft.com/office/drawing/2014/main" id="{3EC01579-FA70-301F-5D17-2C5A8670BBFA}"/>
                </a:ext>
              </a:extLst>
            </p:cNvPr>
            <p:cNvSpPr txBox="1"/>
            <p:nvPr/>
          </p:nvSpPr>
          <p:spPr>
            <a:xfrm>
              <a:off x="6494509" y="2450868"/>
              <a:ext cx="338554" cy="461665"/>
            </a:xfrm>
            <a:prstGeom prst="rect">
              <a:avLst/>
            </a:prstGeom>
            <a:noFill/>
          </p:spPr>
          <p:txBody>
            <a:bodyPr wrap="none" rtlCol="0">
              <a:spAutoFit/>
            </a:bodyPr>
            <a:lstStyle/>
            <a:p>
              <a:r>
                <a:rPr lang="nb-NO" dirty="0">
                  <a:solidFill>
                    <a:schemeClr val="tx1"/>
                  </a:solidFill>
                </a:rPr>
                <a:t>x</a:t>
              </a:r>
            </a:p>
          </p:txBody>
        </p:sp>
        <p:sp>
          <p:nvSpPr>
            <p:cNvPr id="28" name="TextBox 27">
              <a:extLst>
                <a:ext uri="{FF2B5EF4-FFF2-40B4-BE49-F238E27FC236}">
                  <a16:creationId xmlns:a16="http://schemas.microsoft.com/office/drawing/2014/main" id="{697334E7-8460-A471-08F2-F92B8264F4F7}"/>
                </a:ext>
              </a:extLst>
            </p:cNvPr>
            <p:cNvSpPr txBox="1"/>
            <p:nvPr/>
          </p:nvSpPr>
          <p:spPr>
            <a:xfrm>
              <a:off x="5514811" y="3746502"/>
              <a:ext cx="338554" cy="461665"/>
            </a:xfrm>
            <a:prstGeom prst="rect">
              <a:avLst/>
            </a:prstGeom>
            <a:noFill/>
          </p:spPr>
          <p:txBody>
            <a:bodyPr wrap="none" rtlCol="0">
              <a:spAutoFit/>
            </a:bodyPr>
            <a:lstStyle/>
            <a:p>
              <a:r>
                <a:rPr lang="nb-NO" dirty="0">
                  <a:solidFill>
                    <a:schemeClr val="tx1"/>
                  </a:solidFill>
                </a:rPr>
                <a:t>y</a:t>
              </a:r>
            </a:p>
          </p:txBody>
        </p:sp>
      </p:grpSp>
      <p:pic>
        <p:nvPicPr>
          <p:cNvPr id="2053" name="Picture 5"/>
          <p:cNvPicPr>
            <a:picLocks noChangeAspect="1" noChangeArrowheads="1"/>
          </p:cNvPicPr>
          <p:nvPr/>
        </p:nvPicPr>
        <p:blipFill>
          <a:blip r:embed="rId3"/>
          <a:srcRect/>
          <a:stretch>
            <a:fillRect/>
          </a:stretch>
        </p:blipFill>
        <p:spPr bwMode="auto">
          <a:xfrm>
            <a:off x="4238630" y="2647350"/>
            <a:ext cx="3139678" cy="1457325"/>
          </a:xfrm>
          <a:prstGeom prst="rect">
            <a:avLst/>
          </a:prstGeom>
          <a:noFill/>
          <a:ln w="9525">
            <a:noFill/>
            <a:miter lim="800000"/>
            <a:headEnd/>
            <a:tailEnd/>
          </a:ln>
          <a:effectLst/>
        </p:spPr>
      </p:pic>
      <p:sp>
        <p:nvSpPr>
          <p:cNvPr id="25" name="TekstSylinder 16"/>
          <p:cNvSpPr txBox="1">
            <a:spLocks noChangeArrowheads="1"/>
          </p:cNvSpPr>
          <p:nvPr/>
        </p:nvSpPr>
        <p:spPr bwMode="auto">
          <a:xfrm>
            <a:off x="7148937" y="3511785"/>
            <a:ext cx="1366080" cy="369332"/>
          </a:xfrm>
          <a:prstGeom prst="rect">
            <a:avLst/>
          </a:prstGeom>
          <a:noFill/>
          <a:ln w="9525">
            <a:noFill/>
            <a:miter lim="800000"/>
            <a:headEnd/>
            <a:tailEnd/>
          </a:ln>
        </p:spPr>
        <p:txBody>
          <a:bodyPr wrap="none">
            <a:spAutoFit/>
          </a:bodyPr>
          <a:lstStyle/>
          <a:p>
            <a:r>
              <a:rPr lang="nb-NO" sz="1800" dirty="0">
                <a:solidFill>
                  <a:schemeClr val="tx1"/>
                </a:solidFill>
              </a:rPr>
              <a:t>z = 49,20 </a:t>
            </a:r>
            <a:r>
              <a:rPr lang="nb-NO" sz="1800" dirty="0" err="1">
                <a:solidFill>
                  <a:schemeClr val="tx1"/>
                </a:solidFill>
              </a:rPr>
              <a:t>nT</a:t>
            </a:r>
            <a:endParaRPr lang="nb-NO" sz="1800" dirty="0">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2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900"/>
                                        <p:tgtEl>
                                          <p:spTgt spid="17"/>
                                        </p:tgtEl>
                                      </p:cBhvr>
                                    </p:animEffect>
                                    <p:set>
                                      <p:cBhvr>
                                        <p:cTn id="15" dur="1" fill="hold">
                                          <p:stCondLst>
                                            <p:cond delay="1899"/>
                                          </p:stCondLst>
                                        </p:cTn>
                                        <p:tgtEl>
                                          <p:spTgt spid="1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2000"/>
                                        <p:tgtEl>
                                          <p:spTgt spid="23"/>
                                        </p:tgtEl>
                                      </p:cBhvr>
                                    </p:animEffect>
                                    <p:set>
                                      <p:cBhvr>
                                        <p:cTn id="18" dur="1" fill="hold">
                                          <p:stCondLst>
                                            <p:cond delay="1999"/>
                                          </p:stCondLst>
                                        </p:cTn>
                                        <p:tgtEl>
                                          <p:spTgt spid="23"/>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0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2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2100"/>
                                        <p:tgtEl>
                                          <p:spTgt spid="16"/>
                                        </p:tgtEl>
                                      </p:cBhvr>
                                    </p:animEffect>
                                    <p:set>
                                      <p:cBhvr>
                                        <p:cTn id="29" dur="1" fill="hold">
                                          <p:stCondLst>
                                            <p:cond delay="2099"/>
                                          </p:stCondLst>
                                        </p:cTn>
                                        <p:tgtEl>
                                          <p:spTgt spid="1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2000"/>
                                        <p:tgtEl>
                                          <p:spTgt spid="24"/>
                                        </p:tgtEl>
                                      </p:cBhvr>
                                    </p:animEffect>
                                    <p:set>
                                      <p:cBhvr>
                                        <p:cTn id="32" dur="1" fill="hold">
                                          <p:stCondLst>
                                            <p:cond delay="199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2053"/>
                                        </p:tgtEl>
                                        <p:attrNameLst>
                                          <p:attrName>style.visibility</p:attrName>
                                        </p:attrNameLst>
                                      </p:cBhvr>
                                      <p:to>
                                        <p:strVal val="visible"/>
                                      </p:to>
                                    </p:set>
                                    <p:animEffect transition="in" filter="fade">
                                      <p:cBhvr>
                                        <p:cTn id="35" dur="2000"/>
                                        <p:tgtEl>
                                          <p:spTgt spid="205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4" grpId="0"/>
      <p:bldP spid="24" grpId="1"/>
      <p:bldP spid="2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86367" y="193959"/>
            <a:ext cx="7767638" cy="695042"/>
          </a:xfrm>
        </p:spPr>
        <p:txBody>
          <a:bodyPr/>
          <a:lstStyle/>
          <a:p>
            <a:pPr algn="ctr"/>
            <a:r>
              <a:rPr lang="nb-NO" dirty="0"/>
              <a:t>Avlesning av magnetometeret</a:t>
            </a:r>
          </a:p>
        </p:txBody>
      </p:sp>
      <p:sp>
        <p:nvSpPr>
          <p:cNvPr id="34" name="TekstSylinder 33"/>
          <p:cNvSpPr txBox="1"/>
          <p:nvPr/>
        </p:nvSpPr>
        <p:spPr>
          <a:xfrm>
            <a:off x="6650759" y="3762458"/>
            <a:ext cx="1334020" cy="369332"/>
          </a:xfrm>
          <a:prstGeom prst="rect">
            <a:avLst/>
          </a:prstGeom>
          <a:noFill/>
        </p:spPr>
        <p:txBody>
          <a:bodyPr wrap="none" rtlCol="0">
            <a:spAutoFit/>
          </a:bodyPr>
          <a:lstStyle/>
          <a:p>
            <a:r>
              <a:rPr lang="nb-NO"/>
              <a:t> </a:t>
            </a:r>
            <a:r>
              <a:rPr lang="nb-NO" sz="1600"/>
              <a:t>z = - 1000mG</a:t>
            </a:r>
            <a:endParaRPr lang="nb-NO"/>
          </a:p>
        </p:txBody>
      </p:sp>
      <p:sp>
        <p:nvSpPr>
          <p:cNvPr id="35" name="TekstSylinder 34"/>
          <p:cNvSpPr txBox="1"/>
          <p:nvPr/>
        </p:nvSpPr>
        <p:spPr>
          <a:xfrm>
            <a:off x="8147168" y="4553569"/>
            <a:ext cx="965329" cy="369332"/>
          </a:xfrm>
          <a:prstGeom prst="rect">
            <a:avLst/>
          </a:prstGeom>
          <a:noFill/>
        </p:spPr>
        <p:txBody>
          <a:bodyPr wrap="none" rtlCol="0">
            <a:spAutoFit/>
          </a:bodyPr>
          <a:lstStyle/>
          <a:p>
            <a:r>
              <a:rPr lang="nb-NO" i="1" dirty="0"/>
              <a:t>y</a:t>
            </a:r>
            <a:r>
              <a:rPr lang="nb-NO" dirty="0"/>
              <a:t> = 0mG</a:t>
            </a:r>
          </a:p>
        </p:txBody>
      </p:sp>
      <p:sp>
        <p:nvSpPr>
          <p:cNvPr id="36" name="TekstSylinder 35"/>
          <p:cNvSpPr txBox="1"/>
          <p:nvPr/>
        </p:nvSpPr>
        <p:spPr>
          <a:xfrm>
            <a:off x="6573915" y="5126220"/>
            <a:ext cx="631904" cy="369332"/>
          </a:xfrm>
          <a:prstGeom prst="rect">
            <a:avLst/>
          </a:prstGeom>
          <a:noFill/>
        </p:spPr>
        <p:txBody>
          <a:bodyPr wrap="none" rtlCol="0">
            <a:spAutoFit/>
          </a:bodyPr>
          <a:lstStyle/>
          <a:p>
            <a:r>
              <a:rPr lang="nb-NO"/>
              <a:t>0mG</a:t>
            </a:r>
          </a:p>
        </p:txBody>
      </p:sp>
      <p:pic>
        <p:nvPicPr>
          <p:cNvPr id="4" name="Picture 3">
            <a:extLst>
              <a:ext uri="{FF2B5EF4-FFF2-40B4-BE49-F238E27FC236}">
                <a16:creationId xmlns:a16="http://schemas.microsoft.com/office/drawing/2014/main" id="{AA54F9F8-7390-A310-44B7-D34D67BFAD12}"/>
              </a:ext>
            </a:extLst>
          </p:cNvPr>
          <p:cNvPicPr>
            <a:picLocks noChangeAspect="1"/>
          </p:cNvPicPr>
          <p:nvPr/>
        </p:nvPicPr>
        <p:blipFill>
          <a:blip r:embed="rId2"/>
          <a:stretch>
            <a:fillRect/>
          </a:stretch>
        </p:blipFill>
        <p:spPr>
          <a:xfrm>
            <a:off x="781179" y="1011140"/>
            <a:ext cx="5086611" cy="3638737"/>
          </a:xfrm>
          <a:prstGeom prst="rect">
            <a:avLst/>
          </a:prstGeom>
        </p:spPr>
      </p:pic>
      <p:pic>
        <p:nvPicPr>
          <p:cNvPr id="15" name="Picture 14">
            <a:extLst>
              <a:ext uri="{FF2B5EF4-FFF2-40B4-BE49-F238E27FC236}">
                <a16:creationId xmlns:a16="http://schemas.microsoft.com/office/drawing/2014/main" id="{48E1619A-8281-65F5-716E-3E979953A5F3}"/>
              </a:ext>
            </a:extLst>
          </p:cNvPr>
          <p:cNvPicPr>
            <a:picLocks noChangeAspect="1"/>
          </p:cNvPicPr>
          <p:nvPr/>
        </p:nvPicPr>
        <p:blipFill>
          <a:blip r:embed="rId3"/>
          <a:stretch>
            <a:fillRect/>
          </a:stretch>
        </p:blipFill>
        <p:spPr>
          <a:xfrm>
            <a:off x="781179" y="4772016"/>
            <a:ext cx="4210266" cy="1511378"/>
          </a:xfrm>
          <a:prstGeom prst="rect">
            <a:avLst/>
          </a:prstGeom>
        </p:spPr>
      </p:pic>
      <p:pic>
        <p:nvPicPr>
          <p:cNvPr id="16" name="Picture 15">
            <a:extLst>
              <a:ext uri="{FF2B5EF4-FFF2-40B4-BE49-F238E27FC236}">
                <a16:creationId xmlns:a16="http://schemas.microsoft.com/office/drawing/2014/main" id="{29CA50DF-416F-0D07-B6D2-CFA23B3ED7AC}"/>
              </a:ext>
            </a:extLst>
          </p:cNvPr>
          <p:cNvPicPr>
            <a:picLocks noChangeAspect="1"/>
          </p:cNvPicPr>
          <p:nvPr/>
        </p:nvPicPr>
        <p:blipFill>
          <a:blip r:embed="rId4"/>
          <a:stretch>
            <a:fillRect/>
          </a:stretch>
        </p:blipFill>
        <p:spPr>
          <a:xfrm>
            <a:off x="5846151" y="4772016"/>
            <a:ext cx="2783681" cy="1724196"/>
          </a:xfrm>
          <a:prstGeom prst="rect">
            <a:avLst/>
          </a:prstGeom>
        </p:spPr>
      </p:pic>
      <p:pic>
        <p:nvPicPr>
          <p:cNvPr id="38" name="Picture 37">
            <a:extLst>
              <a:ext uri="{FF2B5EF4-FFF2-40B4-BE49-F238E27FC236}">
                <a16:creationId xmlns:a16="http://schemas.microsoft.com/office/drawing/2014/main" id="{A37E40E6-9514-F394-20FC-51EF455CD977}"/>
              </a:ext>
            </a:extLst>
          </p:cNvPr>
          <p:cNvPicPr>
            <a:picLocks noChangeAspect="1"/>
          </p:cNvPicPr>
          <p:nvPr/>
        </p:nvPicPr>
        <p:blipFill>
          <a:blip r:embed="rId5"/>
          <a:stretch>
            <a:fillRect/>
          </a:stretch>
        </p:blipFill>
        <p:spPr>
          <a:xfrm>
            <a:off x="6720040" y="1847369"/>
            <a:ext cx="1909792" cy="1529386"/>
          </a:xfrm>
          <a:prstGeom prst="rect">
            <a:avLst/>
          </a:prstGeom>
        </p:spPr>
      </p:pic>
    </p:spTree>
    <p:extLst>
      <p:ext uri="{BB962C8B-B14F-4D97-AF65-F5344CB8AC3E}">
        <p14:creationId xmlns:p14="http://schemas.microsoft.com/office/powerpoint/2010/main" val="1673595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625032" y="0"/>
            <a:ext cx="8518967" cy="68580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nb-NO"/>
          </a:p>
        </p:txBody>
      </p:sp>
      <p:sp>
        <p:nvSpPr>
          <p:cNvPr id="67589" name="Tittel 1"/>
          <p:cNvSpPr>
            <a:spLocks noGrp="1"/>
          </p:cNvSpPr>
          <p:nvPr>
            <p:ph type="title"/>
          </p:nvPr>
        </p:nvSpPr>
        <p:spPr>
          <a:xfrm>
            <a:off x="487363" y="2178050"/>
            <a:ext cx="8229600" cy="1143000"/>
          </a:xfrm>
        </p:spPr>
        <p:txBody>
          <a:bodyPr/>
          <a:lstStyle/>
          <a:p>
            <a:pPr algn="ctr"/>
            <a:r>
              <a:rPr lang="nb-NO"/>
              <a:t>Oppkobling av GPS-mottaker</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276AB-9B81-AEA5-107F-EDC5CD9614DA}"/>
              </a:ext>
            </a:extLst>
          </p:cNvPr>
          <p:cNvSpPr>
            <a:spLocks noGrp="1"/>
          </p:cNvSpPr>
          <p:nvPr>
            <p:ph type="title"/>
          </p:nvPr>
        </p:nvSpPr>
        <p:spPr>
          <a:xfrm>
            <a:off x="1079500" y="167265"/>
            <a:ext cx="4755243" cy="1212408"/>
          </a:xfrm>
        </p:spPr>
        <p:txBody>
          <a:bodyPr/>
          <a:lstStyle/>
          <a:p>
            <a:pPr algn="ctr"/>
            <a:r>
              <a:rPr lang="nb-NO" dirty="0"/>
              <a:t>Temperatur BMP/E280</a:t>
            </a:r>
          </a:p>
        </p:txBody>
      </p:sp>
      <p:sp>
        <p:nvSpPr>
          <p:cNvPr id="3" name="Content Placeholder 2">
            <a:extLst>
              <a:ext uri="{FF2B5EF4-FFF2-40B4-BE49-F238E27FC236}">
                <a16:creationId xmlns:a16="http://schemas.microsoft.com/office/drawing/2014/main" id="{2D55C216-6537-72C0-FA0C-3E499C28C919}"/>
              </a:ext>
            </a:extLst>
          </p:cNvPr>
          <p:cNvSpPr>
            <a:spLocks noGrp="1"/>
          </p:cNvSpPr>
          <p:nvPr>
            <p:ph idx="1"/>
          </p:nvPr>
        </p:nvSpPr>
        <p:spPr>
          <a:xfrm>
            <a:off x="827314" y="1785257"/>
            <a:ext cx="8019824" cy="803831"/>
          </a:xfrm>
        </p:spPr>
        <p:txBody>
          <a:bodyPr/>
          <a:lstStyle/>
          <a:p>
            <a:r>
              <a:rPr lang="nb-NO" sz="2800" dirty="0"/>
              <a:t>Bibliotek</a:t>
            </a:r>
            <a:br>
              <a:rPr lang="nb-NO" sz="2800" dirty="0"/>
            </a:br>
            <a:r>
              <a:rPr lang="nb-NO" sz="2400" b="0" i="0" u="none" strike="noStrike" baseline="0" dirty="0">
                <a:solidFill>
                  <a:srgbClr val="0000FF"/>
                </a:solidFill>
                <a:latin typeface="Times New Roman" panose="02020603050405020304" pitchFamily="18" charset="0"/>
              </a:rPr>
              <a:t>https://github.com/ElectronicCats/pxt-bme280</a:t>
            </a:r>
          </a:p>
          <a:p>
            <a:endParaRPr lang="nb-NO" dirty="0"/>
          </a:p>
        </p:txBody>
      </p:sp>
      <p:pic>
        <p:nvPicPr>
          <p:cNvPr id="5" name="Picture 4">
            <a:extLst>
              <a:ext uri="{FF2B5EF4-FFF2-40B4-BE49-F238E27FC236}">
                <a16:creationId xmlns:a16="http://schemas.microsoft.com/office/drawing/2014/main" id="{288708A8-81DF-D609-F85F-31BEEDA4A3E6}"/>
              </a:ext>
            </a:extLst>
          </p:cNvPr>
          <p:cNvPicPr>
            <a:picLocks noChangeAspect="1"/>
          </p:cNvPicPr>
          <p:nvPr/>
        </p:nvPicPr>
        <p:blipFill>
          <a:blip r:embed="rId2"/>
          <a:stretch>
            <a:fillRect/>
          </a:stretch>
        </p:blipFill>
        <p:spPr>
          <a:xfrm>
            <a:off x="7316709" y="167264"/>
            <a:ext cx="1530429" cy="2044805"/>
          </a:xfrm>
          <a:prstGeom prst="rect">
            <a:avLst/>
          </a:prstGeom>
        </p:spPr>
      </p:pic>
      <p:pic>
        <p:nvPicPr>
          <p:cNvPr id="9" name="Picture 8">
            <a:extLst>
              <a:ext uri="{FF2B5EF4-FFF2-40B4-BE49-F238E27FC236}">
                <a16:creationId xmlns:a16="http://schemas.microsoft.com/office/drawing/2014/main" id="{CC753A63-25D6-6DE4-AC05-EA4994C13C4A}"/>
              </a:ext>
            </a:extLst>
          </p:cNvPr>
          <p:cNvPicPr>
            <a:picLocks noChangeAspect="1"/>
          </p:cNvPicPr>
          <p:nvPr/>
        </p:nvPicPr>
        <p:blipFill>
          <a:blip r:embed="rId3"/>
          <a:stretch>
            <a:fillRect/>
          </a:stretch>
        </p:blipFill>
        <p:spPr>
          <a:xfrm>
            <a:off x="1279093" y="4959021"/>
            <a:ext cx="7797219" cy="727201"/>
          </a:xfrm>
          <a:prstGeom prst="rect">
            <a:avLst/>
          </a:prstGeom>
        </p:spPr>
      </p:pic>
      <p:pic>
        <p:nvPicPr>
          <p:cNvPr id="13" name="Picture 12">
            <a:extLst>
              <a:ext uri="{FF2B5EF4-FFF2-40B4-BE49-F238E27FC236}">
                <a16:creationId xmlns:a16="http://schemas.microsoft.com/office/drawing/2014/main" id="{D364C7A0-C6EA-688A-2BD2-DCD7585CC23C}"/>
              </a:ext>
            </a:extLst>
          </p:cNvPr>
          <p:cNvPicPr>
            <a:picLocks noChangeAspect="1"/>
          </p:cNvPicPr>
          <p:nvPr/>
        </p:nvPicPr>
        <p:blipFill>
          <a:blip r:embed="rId4"/>
          <a:stretch>
            <a:fillRect/>
          </a:stretch>
        </p:blipFill>
        <p:spPr>
          <a:xfrm>
            <a:off x="1279093" y="4000411"/>
            <a:ext cx="3034257" cy="732802"/>
          </a:xfrm>
          <a:prstGeom prst="rect">
            <a:avLst/>
          </a:prstGeom>
        </p:spPr>
      </p:pic>
      <p:sp>
        <p:nvSpPr>
          <p:cNvPr id="14" name="TextBox 13">
            <a:extLst>
              <a:ext uri="{FF2B5EF4-FFF2-40B4-BE49-F238E27FC236}">
                <a16:creationId xmlns:a16="http://schemas.microsoft.com/office/drawing/2014/main" id="{2332C47B-0DE8-69BE-85A4-8C489D86FF96}"/>
              </a:ext>
            </a:extLst>
          </p:cNvPr>
          <p:cNvSpPr txBox="1"/>
          <p:nvPr/>
        </p:nvSpPr>
        <p:spPr>
          <a:xfrm>
            <a:off x="4572000" y="4153620"/>
            <a:ext cx="729687" cy="461665"/>
          </a:xfrm>
          <a:prstGeom prst="rect">
            <a:avLst/>
          </a:prstGeom>
          <a:noFill/>
        </p:spPr>
        <p:txBody>
          <a:bodyPr wrap="none" rtlCol="0">
            <a:spAutoFit/>
          </a:bodyPr>
          <a:lstStyle/>
          <a:p>
            <a:r>
              <a:rPr lang="nb-NO" dirty="0">
                <a:solidFill>
                  <a:schemeClr val="tx1"/>
                </a:solidFill>
              </a:rPr>
              <a:t>eller</a:t>
            </a:r>
          </a:p>
        </p:txBody>
      </p:sp>
      <p:pic>
        <p:nvPicPr>
          <p:cNvPr id="16" name="Picture 15">
            <a:extLst>
              <a:ext uri="{FF2B5EF4-FFF2-40B4-BE49-F238E27FC236}">
                <a16:creationId xmlns:a16="http://schemas.microsoft.com/office/drawing/2014/main" id="{B05A4CC5-D03C-EDBC-1F84-E48D68B3CE27}"/>
              </a:ext>
            </a:extLst>
          </p:cNvPr>
          <p:cNvPicPr>
            <a:picLocks noChangeAspect="1"/>
          </p:cNvPicPr>
          <p:nvPr/>
        </p:nvPicPr>
        <p:blipFill>
          <a:blip r:embed="rId5"/>
          <a:stretch>
            <a:fillRect/>
          </a:stretch>
        </p:blipFill>
        <p:spPr>
          <a:xfrm>
            <a:off x="4572000" y="2635204"/>
            <a:ext cx="1609532" cy="1319090"/>
          </a:xfrm>
          <a:prstGeom prst="rect">
            <a:avLst/>
          </a:prstGeom>
        </p:spPr>
      </p:pic>
      <p:pic>
        <p:nvPicPr>
          <p:cNvPr id="18" name="Picture 17">
            <a:extLst>
              <a:ext uri="{FF2B5EF4-FFF2-40B4-BE49-F238E27FC236}">
                <a16:creationId xmlns:a16="http://schemas.microsoft.com/office/drawing/2014/main" id="{DA0B2D45-43E0-811B-D0A3-810C0893DB6B}"/>
              </a:ext>
            </a:extLst>
          </p:cNvPr>
          <p:cNvPicPr>
            <a:picLocks noChangeAspect="1"/>
          </p:cNvPicPr>
          <p:nvPr/>
        </p:nvPicPr>
        <p:blipFill>
          <a:blip r:embed="rId6"/>
          <a:stretch>
            <a:fillRect/>
          </a:stretch>
        </p:blipFill>
        <p:spPr>
          <a:xfrm>
            <a:off x="6780430" y="2967815"/>
            <a:ext cx="2168951" cy="2010054"/>
          </a:xfrm>
          <a:prstGeom prst="rect">
            <a:avLst/>
          </a:prstGeom>
        </p:spPr>
      </p:pic>
      <p:pic>
        <p:nvPicPr>
          <p:cNvPr id="20" name="Picture 19">
            <a:extLst>
              <a:ext uri="{FF2B5EF4-FFF2-40B4-BE49-F238E27FC236}">
                <a16:creationId xmlns:a16="http://schemas.microsoft.com/office/drawing/2014/main" id="{7FEE77C5-5C77-11BD-9F52-19A7DB23F86C}"/>
              </a:ext>
            </a:extLst>
          </p:cNvPr>
          <p:cNvPicPr>
            <a:picLocks noChangeAspect="1"/>
          </p:cNvPicPr>
          <p:nvPr/>
        </p:nvPicPr>
        <p:blipFill>
          <a:blip r:embed="rId7"/>
          <a:stretch>
            <a:fillRect/>
          </a:stretch>
        </p:blipFill>
        <p:spPr>
          <a:xfrm>
            <a:off x="1279092" y="2733110"/>
            <a:ext cx="2050667" cy="1016495"/>
          </a:xfrm>
          <a:prstGeom prst="rect">
            <a:avLst/>
          </a:prstGeom>
        </p:spPr>
      </p:pic>
    </p:spTree>
    <p:extLst>
      <p:ext uri="{BB962C8B-B14F-4D97-AF65-F5344CB8AC3E}">
        <p14:creationId xmlns:p14="http://schemas.microsoft.com/office/powerpoint/2010/main" val="17330085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62DBA-7776-A65A-FB46-9D0BD97519CA}"/>
              </a:ext>
            </a:extLst>
          </p:cNvPr>
          <p:cNvSpPr>
            <a:spLocks noGrp="1"/>
          </p:cNvSpPr>
          <p:nvPr>
            <p:ph type="title"/>
          </p:nvPr>
        </p:nvSpPr>
        <p:spPr/>
        <p:txBody>
          <a:bodyPr/>
          <a:lstStyle/>
          <a:p>
            <a:pPr algn="ctr"/>
            <a:r>
              <a:rPr lang="nb-NO" dirty="0"/>
              <a:t>GPS-mottaker</a:t>
            </a:r>
          </a:p>
        </p:txBody>
      </p:sp>
      <p:pic>
        <p:nvPicPr>
          <p:cNvPr id="6" name="Picture 5">
            <a:extLst>
              <a:ext uri="{FF2B5EF4-FFF2-40B4-BE49-F238E27FC236}">
                <a16:creationId xmlns:a16="http://schemas.microsoft.com/office/drawing/2014/main" id="{2DD4B79F-CECD-981E-FCD0-14600764FE2F}"/>
              </a:ext>
            </a:extLst>
          </p:cNvPr>
          <p:cNvPicPr>
            <a:picLocks noChangeAspect="1"/>
          </p:cNvPicPr>
          <p:nvPr/>
        </p:nvPicPr>
        <p:blipFill>
          <a:blip r:embed="rId2"/>
          <a:stretch>
            <a:fillRect/>
          </a:stretch>
        </p:blipFill>
        <p:spPr>
          <a:xfrm>
            <a:off x="850646" y="1994463"/>
            <a:ext cx="6365747" cy="3766257"/>
          </a:xfrm>
          <a:prstGeom prst="rect">
            <a:avLst/>
          </a:prstGeom>
        </p:spPr>
      </p:pic>
      <p:pic>
        <p:nvPicPr>
          <p:cNvPr id="10" name="Picture 9">
            <a:extLst>
              <a:ext uri="{FF2B5EF4-FFF2-40B4-BE49-F238E27FC236}">
                <a16:creationId xmlns:a16="http://schemas.microsoft.com/office/drawing/2014/main" id="{6AE820B0-D172-A1AF-87FB-637C1D6F2536}"/>
              </a:ext>
            </a:extLst>
          </p:cNvPr>
          <p:cNvPicPr>
            <a:picLocks noChangeAspect="1"/>
          </p:cNvPicPr>
          <p:nvPr/>
        </p:nvPicPr>
        <p:blipFill rotWithShape="1">
          <a:blip r:embed="rId3"/>
          <a:srcRect l="17104"/>
          <a:stretch/>
        </p:blipFill>
        <p:spPr>
          <a:xfrm flipV="1">
            <a:off x="7144702" y="3877591"/>
            <a:ext cx="1511618" cy="1339922"/>
          </a:xfrm>
          <a:prstGeom prst="rect">
            <a:avLst/>
          </a:prstGeom>
        </p:spPr>
      </p:pic>
    </p:spTree>
    <p:extLst>
      <p:ext uri="{BB962C8B-B14F-4D97-AF65-F5344CB8AC3E}">
        <p14:creationId xmlns:p14="http://schemas.microsoft.com/office/powerpoint/2010/main" val="1496290916"/>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tel 1"/>
          <p:cNvSpPr>
            <a:spLocks noGrp="1"/>
          </p:cNvSpPr>
          <p:nvPr>
            <p:ph type="title"/>
          </p:nvPr>
        </p:nvSpPr>
        <p:spPr/>
        <p:txBody>
          <a:bodyPr/>
          <a:lstStyle/>
          <a:p>
            <a:pPr algn="ctr"/>
            <a:r>
              <a:rPr lang="nb-NO"/>
              <a:t>Eksempler på data</a:t>
            </a:r>
          </a:p>
        </p:txBody>
      </p:sp>
      <p:pic>
        <p:nvPicPr>
          <p:cNvPr id="27650" name="Picture 2"/>
          <p:cNvPicPr>
            <a:picLocks noChangeAspect="1" noChangeArrowheads="1"/>
          </p:cNvPicPr>
          <p:nvPr/>
        </p:nvPicPr>
        <p:blipFill>
          <a:blip r:embed="rId2"/>
          <a:srcRect/>
          <a:stretch>
            <a:fillRect/>
          </a:stretch>
        </p:blipFill>
        <p:spPr bwMode="auto">
          <a:xfrm>
            <a:off x="2505075" y="1954213"/>
            <a:ext cx="3673475" cy="4067175"/>
          </a:xfrm>
          <a:prstGeom prst="rect">
            <a:avLst/>
          </a:prstGeom>
          <a:noFill/>
          <a:ln w="9525">
            <a:noFill/>
            <a:miter lim="800000"/>
            <a:headEnd/>
            <a:tailEnd/>
          </a:ln>
        </p:spPr>
      </p:pic>
      <p:sp>
        <p:nvSpPr>
          <p:cNvPr id="5" name="TekstSylinder 4"/>
          <p:cNvSpPr txBox="1">
            <a:spLocks noChangeArrowheads="1"/>
          </p:cNvSpPr>
          <p:nvPr/>
        </p:nvSpPr>
        <p:spPr bwMode="auto">
          <a:xfrm>
            <a:off x="2570163" y="1520825"/>
            <a:ext cx="1279525" cy="369888"/>
          </a:xfrm>
          <a:prstGeom prst="rect">
            <a:avLst/>
          </a:prstGeom>
          <a:noFill/>
          <a:ln w="9525">
            <a:noFill/>
            <a:miter lim="800000"/>
            <a:headEnd/>
            <a:tailEnd/>
          </a:ln>
        </p:spPr>
        <p:txBody>
          <a:bodyPr wrap="none">
            <a:spAutoFit/>
          </a:bodyPr>
          <a:lstStyle/>
          <a:p>
            <a:r>
              <a:rPr lang="nb-NO"/>
              <a:t>Lengdegrad</a:t>
            </a:r>
          </a:p>
        </p:txBody>
      </p:sp>
      <p:sp>
        <p:nvSpPr>
          <p:cNvPr id="6" name="TekstSylinder 5"/>
          <p:cNvSpPr txBox="1">
            <a:spLocks noChangeArrowheads="1"/>
          </p:cNvSpPr>
          <p:nvPr/>
        </p:nvSpPr>
        <p:spPr bwMode="auto">
          <a:xfrm>
            <a:off x="3894138" y="1520825"/>
            <a:ext cx="1277937" cy="369888"/>
          </a:xfrm>
          <a:prstGeom prst="rect">
            <a:avLst/>
          </a:prstGeom>
          <a:noFill/>
          <a:ln w="9525">
            <a:noFill/>
            <a:miter lim="800000"/>
            <a:headEnd/>
            <a:tailEnd/>
          </a:ln>
        </p:spPr>
        <p:txBody>
          <a:bodyPr wrap="none">
            <a:spAutoFit/>
          </a:bodyPr>
          <a:lstStyle/>
          <a:p>
            <a:r>
              <a:rPr lang="nb-NO"/>
              <a:t>Breddegrad</a:t>
            </a:r>
          </a:p>
        </p:txBody>
      </p:sp>
      <p:sp>
        <p:nvSpPr>
          <p:cNvPr id="7" name="TekstSylinder 6"/>
          <p:cNvSpPr txBox="1">
            <a:spLocks noChangeArrowheads="1"/>
          </p:cNvSpPr>
          <p:nvPr/>
        </p:nvSpPr>
        <p:spPr bwMode="auto">
          <a:xfrm>
            <a:off x="5265738" y="1520825"/>
            <a:ext cx="788987" cy="369888"/>
          </a:xfrm>
          <a:prstGeom prst="rect">
            <a:avLst/>
          </a:prstGeom>
          <a:noFill/>
          <a:ln w="9525">
            <a:noFill/>
            <a:miter lim="800000"/>
            <a:headEnd/>
            <a:tailEnd/>
          </a:ln>
        </p:spPr>
        <p:txBody>
          <a:bodyPr wrap="none">
            <a:spAutoFit/>
          </a:bodyPr>
          <a:lstStyle/>
          <a:p>
            <a:r>
              <a:rPr lang="nb-NO"/>
              <a:t>Høyde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27650"/>
                                        </p:tgtEl>
                                        <p:attrNameLst>
                                          <p:attrName>style.visibility</p:attrName>
                                        </p:attrNameLst>
                                      </p:cBhvr>
                                      <p:to>
                                        <p:strVal val="visible"/>
                                      </p:to>
                                    </p:set>
                                    <p:animEffect transition="in" filter="wipe(up)">
                                      <p:cBhvr>
                                        <p:cTn id="17" dur="5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584522" y="0"/>
            <a:ext cx="8559478" cy="68580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nb-NO"/>
          </a:p>
        </p:txBody>
      </p:sp>
      <p:sp>
        <p:nvSpPr>
          <p:cNvPr id="79877" name="Tittel 1"/>
          <p:cNvSpPr>
            <a:spLocks noGrp="1"/>
          </p:cNvSpPr>
          <p:nvPr>
            <p:ph type="title"/>
          </p:nvPr>
        </p:nvSpPr>
        <p:spPr>
          <a:xfrm>
            <a:off x="487363" y="2178050"/>
            <a:ext cx="8229600" cy="1546225"/>
          </a:xfrm>
        </p:spPr>
        <p:txBody>
          <a:bodyPr/>
          <a:lstStyle/>
          <a:p>
            <a:pPr algn="ctr">
              <a:lnSpc>
                <a:spcPct val="100000"/>
              </a:lnSpc>
            </a:pPr>
            <a:r>
              <a:rPr lang="nb-NO" sz="4400"/>
              <a:t>Visualisering ved hjelp av </a:t>
            </a:r>
            <a:br>
              <a:rPr lang="nb-NO" sz="4400"/>
            </a:br>
            <a:r>
              <a:rPr lang="nb-NO" sz="4000"/>
              <a:t>Google Earth</a:t>
            </a:r>
            <a:endParaRPr lang="nb-NO"/>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3738" y="298450"/>
            <a:ext cx="4146550" cy="1350963"/>
          </a:xfrm>
        </p:spPr>
        <p:txBody>
          <a:bodyPr>
            <a:normAutofit/>
          </a:bodyPr>
          <a:lstStyle/>
          <a:p>
            <a:pPr algn="ctr">
              <a:defRPr/>
            </a:pPr>
            <a:r>
              <a:rPr lang="nb-NO" dirty="0"/>
              <a:t>Visning av </a:t>
            </a:r>
            <a:r>
              <a:rPr lang="nb-NO" dirty="0" err="1"/>
              <a:t>GPS-data</a:t>
            </a:r>
            <a:br>
              <a:rPr lang="nb-NO" dirty="0"/>
            </a:br>
            <a:r>
              <a:rPr lang="nb-NO" dirty="0"/>
              <a:t>Bruk av </a:t>
            </a:r>
            <a:r>
              <a:rPr lang="nb-NO" dirty="0" err="1"/>
              <a:t>kml-filer</a:t>
            </a:r>
            <a:br>
              <a:rPr lang="nb-NO" dirty="0"/>
            </a:br>
            <a:r>
              <a:rPr lang="nb-NO" sz="2000" dirty="0"/>
              <a:t>(</a:t>
            </a:r>
            <a:r>
              <a:rPr lang="nb-NO" sz="2000" dirty="0" err="1"/>
              <a:t>Keyhole</a:t>
            </a:r>
            <a:r>
              <a:rPr lang="nb-NO" sz="2000" dirty="0"/>
              <a:t> </a:t>
            </a:r>
            <a:r>
              <a:rPr lang="nb-NO" sz="2000" dirty="0" err="1"/>
              <a:t>Markup</a:t>
            </a:r>
            <a:r>
              <a:rPr lang="nb-NO" sz="2000" dirty="0"/>
              <a:t> </a:t>
            </a:r>
            <a:r>
              <a:rPr lang="nb-NO" sz="2000" dirty="0" err="1"/>
              <a:t>Language</a:t>
            </a:r>
            <a:r>
              <a:rPr lang="nb-NO" sz="2000" dirty="0"/>
              <a:t>)</a:t>
            </a:r>
            <a:endParaRPr lang="nb-NO" dirty="0"/>
          </a:p>
        </p:txBody>
      </p:sp>
      <p:sp>
        <p:nvSpPr>
          <p:cNvPr id="3" name="Plassholder for innhold 2"/>
          <p:cNvSpPr>
            <a:spLocks noGrp="1"/>
          </p:cNvSpPr>
          <p:nvPr>
            <p:ph idx="1"/>
          </p:nvPr>
        </p:nvSpPr>
        <p:spPr>
          <a:xfrm>
            <a:off x="4992688" y="420688"/>
            <a:ext cx="3773487" cy="5824537"/>
          </a:xfrm>
        </p:spPr>
        <p:txBody>
          <a:bodyPr/>
          <a:lstStyle/>
          <a:p>
            <a:pPr marL="0" indent="0">
              <a:buFont typeface="Times"/>
              <a:buNone/>
            </a:pPr>
            <a:r>
              <a:rPr lang="nb-NO" sz="800">
                <a:latin typeface="Arial" pitchFamily="34" charset="0"/>
                <a:cs typeface="Arial" pitchFamily="34" charset="0"/>
              </a:rPr>
              <a:t>&lt;?xml version="1.0" encoding="UTF-8"?&gt;</a:t>
            </a:r>
          </a:p>
          <a:p>
            <a:pPr marL="0" indent="0">
              <a:buFont typeface="Times"/>
              <a:buNone/>
            </a:pPr>
            <a:r>
              <a:rPr lang="nb-NO" sz="800">
                <a:latin typeface="Arial" pitchFamily="34" charset="0"/>
                <a:cs typeface="Arial" pitchFamily="34" charset="0"/>
              </a:rPr>
              <a:t>&lt;kml xmlns="http://www.opengis.net/kml/2.2"&gt;</a:t>
            </a:r>
          </a:p>
          <a:p>
            <a:pPr marL="0" indent="0">
              <a:buFont typeface="Times"/>
              <a:buNone/>
            </a:pPr>
            <a:r>
              <a:rPr lang="nb-NO" sz="800">
                <a:latin typeface="Arial" pitchFamily="34" charset="0"/>
                <a:cs typeface="Arial" pitchFamily="34" charset="0"/>
              </a:rPr>
              <a:t>  &lt;Document&gt;</a:t>
            </a:r>
          </a:p>
          <a:p>
            <a:pPr marL="0" indent="0">
              <a:buFont typeface="Times"/>
              <a:buNone/>
            </a:pPr>
            <a:r>
              <a:rPr lang="nb-NO" sz="800">
                <a:latin typeface="Arial" pitchFamily="34" charset="0"/>
                <a:cs typeface="Arial" pitchFamily="34" charset="0"/>
              </a:rPr>
              <a:t>    &lt;name&gt;Paths&lt;/name&gt;</a:t>
            </a:r>
          </a:p>
          <a:p>
            <a:pPr marL="0" indent="0">
              <a:buFont typeface="Times"/>
              <a:buNone/>
            </a:pPr>
            <a:r>
              <a:rPr lang="nb-NO" sz="800">
                <a:latin typeface="Arial" pitchFamily="34" charset="0"/>
                <a:cs typeface="Arial" pitchFamily="34" charset="0"/>
              </a:rPr>
              <a:t>    &lt;description&gt;Examples of paths. Note that the tessellate tag is by default</a:t>
            </a:r>
          </a:p>
          <a:p>
            <a:pPr marL="0" indent="0">
              <a:buFont typeface="Times"/>
              <a:buNone/>
            </a:pPr>
            <a:r>
              <a:rPr lang="nb-NO" sz="800">
                <a:latin typeface="Arial" pitchFamily="34" charset="0"/>
                <a:cs typeface="Arial" pitchFamily="34" charset="0"/>
              </a:rPr>
              <a:t>      set to 0. If you want to create tessellated lines, they must be authored</a:t>
            </a:r>
          </a:p>
          <a:p>
            <a:pPr marL="0" indent="0">
              <a:buFont typeface="Times"/>
              <a:buNone/>
            </a:pPr>
            <a:r>
              <a:rPr lang="nb-NO" sz="800">
                <a:latin typeface="Arial" pitchFamily="34" charset="0"/>
                <a:cs typeface="Arial" pitchFamily="34" charset="0"/>
              </a:rPr>
              <a:t>      (or edited) directly in KML.&lt;/description&gt;</a:t>
            </a:r>
          </a:p>
          <a:p>
            <a:pPr marL="0" indent="0">
              <a:buFont typeface="Times"/>
              <a:buNone/>
            </a:pPr>
            <a:r>
              <a:rPr lang="nb-NO" sz="800">
                <a:latin typeface="Arial" pitchFamily="34" charset="0"/>
                <a:cs typeface="Arial" pitchFamily="34" charset="0"/>
              </a:rPr>
              <a:t>    &lt;Style id="yellowLineGreenPoly"&gt;</a:t>
            </a:r>
          </a:p>
          <a:p>
            <a:pPr marL="0" indent="0">
              <a:buFont typeface="Times"/>
              <a:buNone/>
            </a:pPr>
            <a:r>
              <a:rPr lang="nb-NO" sz="800">
                <a:latin typeface="Arial" pitchFamily="34" charset="0"/>
                <a:cs typeface="Arial" pitchFamily="34" charset="0"/>
              </a:rPr>
              <a:t>      &lt;LineStyle&gt;</a:t>
            </a:r>
          </a:p>
          <a:p>
            <a:pPr marL="0" indent="0">
              <a:buFont typeface="Times"/>
              <a:buNone/>
            </a:pPr>
            <a:r>
              <a:rPr lang="nb-NO" sz="800">
                <a:latin typeface="Arial" pitchFamily="34" charset="0"/>
                <a:cs typeface="Arial" pitchFamily="34" charset="0"/>
              </a:rPr>
              <a:t>        &lt;color&gt;7f00ffff&lt;/color&gt;</a:t>
            </a:r>
          </a:p>
          <a:p>
            <a:pPr marL="0" indent="0">
              <a:buFont typeface="Times"/>
              <a:buNone/>
            </a:pPr>
            <a:r>
              <a:rPr lang="nb-NO" sz="800">
                <a:latin typeface="Arial" pitchFamily="34" charset="0"/>
                <a:cs typeface="Arial" pitchFamily="34" charset="0"/>
              </a:rPr>
              <a:t>        &lt;width&gt;4&lt;/width&gt;</a:t>
            </a:r>
          </a:p>
          <a:p>
            <a:pPr marL="0" indent="0">
              <a:buFont typeface="Times"/>
              <a:buNone/>
            </a:pPr>
            <a:r>
              <a:rPr lang="nb-NO" sz="800">
                <a:latin typeface="Arial" pitchFamily="34" charset="0"/>
                <a:cs typeface="Arial" pitchFamily="34" charset="0"/>
              </a:rPr>
              <a:t>      &lt;/LineStyle&gt;</a:t>
            </a:r>
          </a:p>
          <a:p>
            <a:pPr marL="0" indent="0">
              <a:buFont typeface="Times"/>
              <a:buNone/>
            </a:pPr>
            <a:r>
              <a:rPr lang="nb-NO" sz="800">
                <a:latin typeface="Arial" pitchFamily="34" charset="0"/>
                <a:cs typeface="Arial" pitchFamily="34" charset="0"/>
              </a:rPr>
              <a:t>      &lt;PolyStyle&gt;</a:t>
            </a:r>
          </a:p>
          <a:p>
            <a:pPr marL="0" indent="0">
              <a:buFont typeface="Times"/>
              <a:buNone/>
            </a:pPr>
            <a:r>
              <a:rPr lang="nb-NO" sz="800">
                <a:latin typeface="Arial" pitchFamily="34" charset="0"/>
                <a:cs typeface="Arial" pitchFamily="34" charset="0"/>
              </a:rPr>
              <a:t>        &lt;color&gt;7f00ff00&lt;/color&gt;</a:t>
            </a:r>
          </a:p>
          <a:p>
            <a:pPr marL="0" indent="0">
              <a:buFont typeface="Times"/>
              <a:buNone/>
            </a:pPr>
            <a:r>
              <a:rPr lang="nb-NO" sz="800">
                <a:latin typeface="Arial" pitchFamily="34" charset="0"/>
                <a:cs typeface="Arial" pitchFamily="34" charset="0"/>
              </a:rPr>
              <a:t>      &lt;/PolyStyle&gt;</a:t>
            </a:r>
          </a:p>
          <a:p>
            <a:pPr marL="0" indent="0">
              <a:buFont typeface="Times"/>
              <a:buNone/>
            </a:pPr>
            <a:r>
              <a:rPr lang="nb-NO" sz="800">
                <a:latin typeface="Arial" pitchFamily="34" charset="0"/>
                <a:cs typeface="Arial" pitchFamily="34" charset="0"/>
              </a:rPr>
              <a:t>    &lt;/Style&gt;</a:t>
            </a:r>
          </a:p>
          <a:p>
            <a:pPr marL="0" indent="0">
              <a:buFont typeface="Times"/>
              <a:buNone/>
            </a:pPr>
            <a:r>
              <a:rPr lang="nb-NO" sz="800">
                <a:latin typeface="Arial" pitchFamily="34" charset="0"/>
                <a:cs typeface="Arial" pitchFamily="34" charset="0"/>
              </a:rPr>
              <a:t>    &lt;Placemark&gt;</a:t>
            </a:r>
          </a:p>
          <a:p>
            <a:pPr marL="0" indent="0">
              <a:buFont typeface="Times"/>
              <a:buNone/>
            </a:pPr>
            <a:r>
              <a:rPr lang="nb-NO" sz="800">
                <a:latin typeface="Arial" pitchFamily="34" charset="0"/>
                <a:cs typeface="Arial" pitchFamily="34" charset="0"/>
              </a:rPr>
              <a:t>      &lt;name&gt;Absolute Extruded&lt;/name&gt;</a:t>
            </a:r>
          </a:p>
          <a:p>
            <a:pPr marL="0" indent="0">
              <a:buFont typeface="Times"/>
              <a:buNone/>
            </a:pPr>
            <a:r>
              <a:rPr lang="nb-NO" sz="800">
                <a:latin typeface="Arial" pitchFamily="34" charset="0"/>
                <a:cs typeface="Arial" pitchFamily="34" charset="0"/>
              </a:rPr>
              <a:t>      &lt;description&gt;Transparent green wall with yellow outlines&lt;/description&gt;</a:t>
            </a:r>
          </a:p>
          <a:p>
            <a:pPr marL="0" indent="0">
              <a:buFont typeface="Times"/>
              <a:buNone/>
            </a:pPr>
            <a:r>
              <a:rPr lang="nb-NO" sz="800">
                <a:latin typeface="Arial" pitchFamily="34" charset="0"/>
                <a:cs typeface="Arial" pitchFamily="34" charset="0"/>
              </a:rPr>
              <a:t>      &lt;styleUrl&gt;#yellowLineGreenPoly&lt;/styleUrl&gt;</a:t>
            </a:r>
          </a:p>
          <a:p>
            <a:pPr marL="0" indent="0">
              <a:buFont typeface="Times"/>
              <a:buNone/>
            </a:pPr>
            <a:r>
              <a:rPr lang="nb-NO" sz="800">
                <a:latin typeface="Arial" pitchFamily="34" charset="0"/>
                <a:cs typeface="Arial" pitchFamily="34" charset="0"/>
              </a:rPr>
              <a:t>      &lt;LineString&gt;</a:t>
            </a:r>
          </a:p>
          <a:p>
            <a:pPr marL="0" indent="0">
              <a:buFont typeface="Times"/>
              <a:buNone/>
            </a:pPr>
            <a:r>
              <a:rPr lang="nb-NO" sz="800">
                <a:latin typeface="Arial" pitchFamily="34" charset="0"/>
                <a:cs typeface="Arial" pitchFamily="34" charset="0"/>
              </a:rPr>
              <a:t>        &lt;extrude&gt;0&lt;/extrude&gt;</a:t>
            </a:r>
          </a:p>
          <a:p>
            <a:pPr marL="0" indent="0">
              <a:buFont typeface="Times"/>
              <a:buNone/>
            </a:pPr>
            <a:r>
              <a:rPr lang="nb-NO" sz="800">
                <a:latin typeface="Arial" pitchFamily="34" charset="0"/>
                <a:cs typeface="Arial" pitchFamily="34" charset="0"/>
              </a:rPr>
              <a:t>        &lt;tessellate&gt;0&lt;/tessellate&gt;</a:t>
            </a:r>
          </a:p>
          <a:p>
            <a:pPr marL="0" indent="0">
              <a:buFont typeface="Times"/>
              <a:buNone/>
            </a:pPr>
            <a:r>
              <a:rPr lang="nb-NO" sz="800">
                <a:latin typeface="Arial" pitchFamily="34" charset="0"/>
                <a:cs typeface="Arial" pitchFamily="34" charset="0"/>
              </a:rPr>
              <a:t>        &lt;altitudeMode&gt;clampToGround&lt;/altitudeMode&gt;</a:t>
            </a:r>
          </a:p>
          <a:p>
            <a:pPr marL="0" indent="0">
              <a:buFont typeface="Times"/>
              <a:buNone/>
            </a:pPr>
            <a:r>
              <a:rPr lang="nb-NO" sz="800">
                <a:latin typeface="Arial" pitchFamily="34" charset="0"/>
                <a:cs typeface="Arial" pitchFamily="34" charset="0"/>
              </a:rPr>
              <a:t>        &lt;coordinates&gt; </a:t>
            </a:r>
          </a:p>
          <a:p>
            <a:pPr marL="0" indent="0">
              <a:buFont typeface="Times"/>
              <a:buNone/>
            </a:pPr>
            <a:r>
              <a:rPr lang="nb-NO" sz="800">
                <a:latin typeface="Arial" pitchFamily="34" charset="0"/>
                <a:cs typeface="Arial" pitchFamily="34" charset="0"/>
              </a:rPr>
              <a:t>	10.454133,63.426452,97.90</a:t>
            </a:r>
            <a:br>
              <a:rPr lang="nb-NO" sz="800">
                <a:latin typeface="Arial" pitchFamily="34" charset="0"/>
                <a:cs typeface="Arial" pitchFamily="34" charset="0"/>
              </a:rPr>
            </a:br>
            <a:r>
              <a:rPr lang="nb-NO" sz="800">
                <a:latin typeface="Arial" pitchFamily="34" charset="0"/>
                <a:cs typeface="Arial" pitchFamily="34" charset="0"/>
              </a:rPr>
              <a:t>	10.454084,63.426464,94.80</a:t>
            </a:r>
            <a:br>
              <a:rPr lang="nb-NO" sz="800">
                <a:latin typeface="Arial" pitchFamily="34" charset="0"/>
                <a:cs typeface="Arial" pitchFamily="34" charset="0"/>
              </a:rPr>
            </a:br>
            <a:r>
              <a:rPr lang="nb-NO" sz="800">
                <a:latin typeface="Arial" pitchFamily="34" charset="0"/>
                <a:cs typeface="Arial" pitchFamily="34" charset="0"/>
              </a:rPr>
              <a:t>	10.453765,63.426052,69.90</a:t>
            </a:r>
            <a:br>
              <a:rPr lang="nb-NO" sz="800">
                <a:latin typeface="Arial" pitchFamily="34" charset="0"/>
                <a:cs typeface="Arial" pitchFamily="34" charset="0"/>
              </a:rPr>
            </a:br>
            <a:r>
              <a:rPr lang="nb-NO" sz="800">
                <a:latin typeface="Arial" pitchFamily="34" charset="0"/>
                <a:cs typeface="Arial" pitchFamily="34" charset="0"/>
              </a:rPr>
              <a:t>	10.453771,63.426052,69.30</a:t>
            </a:r>
            <a:br>
              <a:rPr lang="nb-NO" sz="800">
                <a:latin typeface="Arial" pitchFamily="34" charset="0"/>
                <a:cs typeface="Arial" pitchFamily="34" charset="0"/>
              </a:rPr>
            </a:br>
            <a:r>
              <a:rPr lang="nb-NO" sz="800">
                <a:latin typeface="Arial" pitchFamily="34" charset="0"/>
                <a:cs typeface="Arial" pitchFamily="34" charset="0"/>
              </a:rPr>
              <a:t>	10.453765,63.426055,69.40</a:t>
            </a:r>
            <a:br>
              <a:rPr lang="nb-NO" sz="800">
                <a:latin typeface="Arial" pitchFamily="34" charset="0"/>
                <a:cs typeface="Arial" pitchFamily="34" charset="0"/>
              </a:rPr>
            </a:br>
            <a:r>
              <a:rPr lang="nb-NO" sz="800">
                <a:latin typeface="Arial" pitchFamily="34" charset="0"/>
                <a:cs typeface="Arial" pitchFamily="34" charset="0"/>
              </a:rPr>
              <a:t>	10.453797,63.426067,69.10</a:t>
            </a:r>
            <a:br>
              <a:rPr lang="nb-NO" sz="800">
                <a:latin typeface="Arial" pitchFamily="34" charset="0"/>
                <a:cs typeface="Arial" pitchFamily="34" charset="0"/>
              </a:rPr>
            </a:br>
            <a:r>
              <a:rPr lang="nb-NO" sz="800">
                <a:latin typeface="Arial" pitchFamily="34" charset="0"/>
                <a:cs typeface="Arial" pitchFamily="34" charset="0"/>
              </a:rPr>
              <a:t>	10.453830,63.426074,68.80</a:t>
            </a:r>
            <a:br>
              <a:rPr lang="nb-NO" sz="800">
                <a:latin typeface="Arial" pitchFamily="34" charset="0"/>
                <a:cs typeface="Arial" pitchFamily="34" charset="0"/>
              </a:rPr>
            </a:br>
            <a:r>
              <a:rPr lang="nb-NO" sz="800">
                <a:latin typeface="Arial" pitchFamily="34" charset="0"/>
                <a:cs typeface="Arial" pitchFamily="34" charset="0"/>
              </a:rPr>
              <a:t>	10.453826,63.426074,68.90 </a:t>
            </a:r>
          </a:p>
          <a:p>
            <a:pPr marL="0" indent="0">
              <a:buFont typeface="Times"/>
              <a:buNone/>
            </a:pPr>
            <a:r>
              <a:rPr lang="nb-NO" sz="800">
                <a:latin typeface="Arial" pitchFamily="34" charset="0"/>
                <a:cs typeface="Arial" pitchFamily="34" charset="0"/>
              </a:rPr>
              <a:t>        &lt;/coordinates&gt;</a:t>
            </a:r>
          </a:p>
          <a:p>
            <a:pPr marL="0" indent="0">
              <a:buFont typeface="Times"/>
              <a:buNone/>
            </a:pPr>
            <a:r>
              <a:rPr lang="nb-NO" sz="800">
                <a:latin typeface="Arial" pitchFamily="34" charset="0"/>
                <a:cs typeface="Arial" pitchFamily="34" charset="0"/>
              </a:rPr>
              <a:t>      &lt;/LineString&gt;</a:t>
            </a:r>
          </a:p>
          <a:p>
            <a:pPr marL="0" indent="0">
              <a:buFont typeface="Times"/>
              <a:buNone/>
            </a:pPr>
            <a:r>
              <a:rPr lang="nb-NO" sz="800">
                <a:latin typeface="Arial" pitchFamily="34" charset="0"/>
                <a:cs typeface="Arial" pitchFamily="34" charset="0"/>
              </a:rPr>
              <a:t>    &lt;/Placemark&gt;</a:t>
            </a:r>
          </a:p>
          <a:p>
            <a:pPr marL="0" indent="0">
              <a:buFont typeface="Times"/>
              <a:buNone/>
            </a:pPr>
            <a:r>
              <a:rPr lang="nb-NO" sz="800">
                <a:latin typeface="Arial" pitchFamily="34" charset="0"/>
                <a:cs typeface="Arial" pitchFamily="34" charset="0"/>
              </a:rPr>
              <a:t>  &lt;/Document&gt;</a:t>
            </a:r>
          </a:p>
          <a:p>
            <a:pPr marL="0" indent="0">
              <a:buFont typeface="Times"/>
              <a:buNone/>
            </a:pPr>
            <a:r>
              <a:rPr lang="nb-NO" sz="800">
                <a:latin typeface="Arial" pitchFamily="34" charset="0"/>
                <a:cs typeface="Arial" pitchFamily="34" charset="0"/>
              </a:rPr>
              <a:t>&lt;/kml&gt;</a:t>
            </a:r>
          </a:p>
        </p:txBody>
      </p:sp>
      <p:sp>
        <p:nvSpPr>
          <p:cNvPr id="5" name="Plassholder for innhold 2"/>
          <p:cNvSpPr txBox="1">
            <a:spLocks/>
          </p:cNvSpPr>
          <p:nvPr/>
        </p:nvSpPr>
        <p:spPr bwMode="auto">
          <a:xfrm>
            <a:off x="725488" y="1770063"/>
            <a:ext cx="3976687" cy="4471987"/>
          </a:xfrm>
          <a:prstGeom prst="rect">
            <a:avLst/>
          </a:prstGeom>
          <a:noFill/>
          <a:ln w="9525">
            <a:noFill/>
            <a:miter lim="800000"/>
            <a:headEnd/>
            <a:tailEnd/>
          </a:ln>
        </p:spPr>
        <p:txBody>
          <a:bodyPr/>
          <a:lstStyle/>
          <a:p>
            <a:pPr marL="363538" indent="-363538" defTabSz="457200">
              <a:spcBef>
                <a:spcPts val="1200"/>
              </a:spcBef>
              <a:buFont typeface="Arial" pitchFamily="34" charset="0"/>
              <a:buChar char="•"/>
            </a:pPr>
            <a:r>
              <a:rPr lang="nb-NO" sz="1800">
                <a:solidFill>
                  <a:schemeClr val="tx1"/>
                </a:solidFill>
                <a:latin typeface="Arial" pitchFamily="34" charset="0"/>
                <a:cs typeface="Arial" pitchFamily="34" charset="0"/>
              </a:rPr>
              <a:t>Åpne en teksteditor f.eks. NotePad++</a:t>
            </a:r>
          </a:p>
          <a:p>
            <a:pPr marL="363538" indent="-363538" defTabSz="457200">
              <a:spcBef>
                <a:spcPts val="1200"/>
              </a:spcBef>
              <a:buFont typeface="Arial" pitchFamily="34" charset="0"/>
              <a:buChar char="•"/>
            </a:pPr>
            <a:r>
              <a:rPr lang="nb-NO" sz="1800">
                <a:solidFill>
                  <a:schemeClr val="tx1"/>
                </a:solidFill>
                <a:latin typeface="Arial" pitchFamily="34" charset="0"/>
                <a:cs typeface="Arial" pitchFamily="34" charset="0"/>
              </a:rPr>
              <a:t>Hent inn kml-filmalen</a:t>
            </a:r>
          </a:p>
          <a:p>
            <a:pPr marL="363538" indent="-363538" defTabSz="457200">
              <a:spcBef>
                <a:spcPts val="1200"/>
              </a:spcBef>
              <a:buFont typeface="Arial" pitchFamily="34" charset="0"/>
              <a:buChar char="•"/>
            </a:pPr>
            <a:r>
              <a:rPr lang="nb-NO" sz="1800">
                <a:solidFill>
                  <a:schemeClr val="tx1"/>
                </a:solidFill>
                <a:latin typeface="Arial" pitchFamily="34" charset="0"/>
                <a:cs typeface="Arial" pitchFamily="34" charset="0"/>
              </a:rPr>
              <a:t>Kopier inn data fra SD-kortet</a:t>
            </a:r>
            <a:br>
              <a:rPr lang="nb-NO" sz="1800">
                <a:solidFill>
                  <a:schemeClr val="tx1"/>
                </a:solidFill>
                <a:latin typeface="Arial" pitchFamily="34" charset="0"/>
                <a:cs typeface="Arial" pitchFamily="34" charset="0"/>
              </a:rPr>
            </a:br>
            <a:r>
              <a:rPr lang="nb-NO" sz="1800">
                <a:solidFill>
                  <a:schemeClr val="tx1"/>
                </a:solidFill>
                <a:latin typeface="Arial" pitchFamily="34" charset="0"/>
                <a:cs typeface="Arial" pitchFamily="34" charset="0"/>
              </a:rPr>
              <a:t>på angitt plass</a:t>
            </a:r>
          </a:p>
          <a:p>
            <a:pPr marL="363538" indent="-363538" defTabSz="457200">
              <a:spcBef>
                <a:spcPts val="1200"/>
              </a:spcBef>
              <a:buFont typeface="Arial" pitchFamily="34" charset="0"/>
              <a:buChar char="•"/>
            </a:pPr>
            <a:r>
              <a:rPr lang="nb-NO" sz="1800" i="1">
                <a:solidFill>
                  <a:schemeClr val="tx1"/>
                </a:solidFill>
                <a:latin typeface="Arial" pitchFamily="34" charset="0"/>
                <a:cs typeface="Arial" pitchFamily="34" charset="0"/>
              </a:rPr>
              <a:t>Lengdegrad,breddegrad,høyde</a:t>
            </a:r>
            <a:br>
              <a:rPr lang="nb-NO" sz="1800" i="1">
                <a:solidFill>
                  <a:schemeClr val="tx1"/>
                </a:solidFill>
                <a:latin typeface="Arial" pitchFamily="34" charset="0"/>
                <a:cs typeface="Arial" pitchFamily="34" charset="0"/>
              </a:rPr>
            </a:br>
            <a:r>
              <a:rPr lang="nb-NO" sz="1800">
                <a:solidFill>
                  <a:schemeClr val="tx1"/>
                </a:solidFill>
                <a:latin typeface="Arial" pitchFamily="34" charset="0"/>
                <a:cs typeface="Arial" pitchFamily="34" charset="0"/>
              </a:rPr>
              <a:t>… uten mellomrom etter ”,”</a:t>
            </a:r>
          </a:p>
          <a:p>
            <a:pPr marL="363538" indent="-363538" defTabSz="457200">
              <a:spcBef>
                <a:spcPts val="1200"/>
              </a:spcBef>
              <a:buFont typeface="Arial" pitchFamily="34" charset="0"/>
              <a:buChar char="•"/>
            </a:pPr>
            <a:r>
              <a:rPr lang="nb-NO" sz="1800">
                <a:solidFill>
                  <a:schemeClr val="tx1"/>
                </a:solidFill>
                <a:latin typeface="Arial" pitchFamily="34" charset="0"/>
                <a:cs typeface="Arial" pitchFamily="34" charset="0"/>
              </a:rPr>
              <a:t>Lagre under eget filnavn som ender på .kml</a:t>
            </a:r>
          </a:p>
          <a:p>
            <a:pPr marL="363538" indent="-363538" defTabSz="457200">
              <a:spcBef>
                <a:spcPts val="1200"/>
              </a:spcBef>
              <a:buFont typeface="Arial" pitchFamily="34" charset="0"/>
              <a:buChar char="•"/>
            </a:pPr>
            <a:r>
              <a:rPr lang="nb-NO" sz="1800">
                <a:solidFill>
                  <a:schemeClr val="tx1"/>
                </a:solidFill>
                <a:latin typeface="Arial" pitchFamily="34" charset="0"/>
                <a:cs typeface="Arial" pitchFamily="34" charset="0"/>
              </a:rPr>
              <a:t>Åpne filen i Google Earth eller bare klikk på filnavnet</a:t>
            </a:r>
          </a:p>
          <a:p>
            <a:pPr marL="363538" indent="-363538" defTabSz="457200">
              <a:spcBef>
                <a:spcPct val="20000"/>
              </a:spcBef>
            </a:pPr>
            <a:endParaRPr lang="nb-NO" sz="1800">
              <a:solidFill>
                <a:schemeClr val="tx1"/>
              </a:solidFill>
              <a:latin typeface="Arial" pitchFamily="34" charset="0"/>
              <a:cs typeface="Arial" pitchFamily="34" charset="0"/>
            </a:endParaRPr>
          </a:p>
        </p:txBody>
      </p:sp>
      <p:sp>
        <p:nvSpPr>
          <p:cNvPr id="6" name="Rektangel 5"/>
          <p:cNvSpPr/>
          <p:nvPr/>
        </p:nvSpPr>
        <p:spPr>
          <a:xfrm>
            <a:off x="5370513" y="4491038"/>
            <a:ext cx="1436687" cy="879475"/>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500"/>
                                        <p:tgtEl>
                                          <p:spTgt spid="3">
                                            <p:txEl>
                                              <p:pRg st="10" end="1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fade">
                                      <p:cBhvr>
                                        <p:cTn id="43" dur="500"/>
                                        <p:tgtEl>
                                          <p:spTgt spid="3">
                                            <p:txEl>
                                              <p:pRg st="11" end="11"/>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12" end="12"/>
                                            </p:txEl>
                                          </p:spTgt>
                                        </p:tgtEl>
                                        <p:attrNameLst>
                                          <p:attrName>style.visibility</p:attrName>
                                        </p:attrNameLst>
                                      </p:cBhvr>
                                      <p:to>
                                        <p:strVal val="visible"/>
                                      </p:to>
                                    </p:set>
                                    <p:animEffect transition="in" filter="fade">
                                      <p:cBhvr>
                                        <p:cTn id="46" dur="500"/>
                                        <p:tgtEl>
                                          <p:spTgt spid="3">
                                            <p:txEl>
                                              <p:pRg st="12" end="12"/>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animEffect transition="in" filter="fade">
                                      <p:cBhvr>
                                        <p:cTn id="49" dur="500"/>
                                        <p:tgtEl>
                                          <p:spTgt spid="3">
                                            <p:txEl>
                                              <p:pRg st="13" end="13"/>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
                                            <p:txEl>
                                              <p:pRg st="14" end="14"/>
                                            </p:txEl>
                                          </p:spTgt>
                                        </p:tgtEl>
                                        <p:attrNameLst>
                                          <p:attrName>style.visibility</p:attrName>
                                        </p:attrNameLst>
                                      </p:cBhvr>
                                      <p:to>
                                        <p:strVal val="visible"/>
                                      </p:to>
                                    </p:set>
                                    <p:animEffect transition="in" filter="fade">
                                      <p:cBhvr>
                                        <p:cTn id="52" dur="500"/>
                                        <p:tgtEl>
                                          <p:spTgt spid="3">
                                            <p:txEl>
                                              <p:pRg st="14" end="14"/>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
                                            <p:txEl>
                                              <p:pRg st="15" end="15"/>
                                            </p:txEl>
                                          </p:spTgt>
                                        </p:tgtEl>
                                        <p:attrNameLst>
                                          <p:attrName>style.visibility</p:attrName>
                                        </p:attrNameLst>
                                      </p:cBhvr>
                                      <p:to>
                                        <p:strVal val="visible"/>
                                      </p:to>
                                    </p:set>
                                    <p:animEffect transition="in" filter="fade">
                                      <p:cBhvr>
                                        <p:cTn id="55" dur="500"/>
                                        <p:tgtEl>
                                          <p:spTgt spid="3">
                                            <p:txEl>
                                              <p:pRg st="15" end="15"/>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
                                            <p:txEl>
                                              <p:pRg st="16" end="16"/>
                                            </p:txEl>
                                          </p:spTgt>
                                        </p:tgtEl>
                                        <p:attrNameLst>
                                          <p:attrName>style.visibility</p:attrName>
                                        </p:attrNameLst>
                                      </p:cBhvr>
                                      <p:to>
                                        <p:strVal val="visible"/>
                                      </p:to>
                                    </p:set>
                                    <p:animEffect transition="in" filter="fade">
                                      <p:cBhvr>
                                        <p:cTn id="58" dur="500"/>
                                        <p:tgtEl>
                                          <p:spTgt spid="3">
                                            <p:txEl>
                                              <p:pRg st="16" end="16"/>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
                                            <p:txEl>
                                              <p:pRg st="17" end="17"/>
                                            </p:txEl>
                                          </p:spTgt>
                                        </p:tgtEl>
                                        <p:attrNameLst>
                                          <p:attrName>style.visibility</p:attrName>
                                        </p:attrNameLst>
                                      </p:cBhvr>
                                      <p:to>
                                        <p:strVal val="visible"/>
                                      </p:to>
                                    </p:set>
                                    <p:animEffect transition="in" filter="fade">
                                      <p:cBhvr>
                                        <p:cTn id="61" dur="500"/>
                                        <p:tgtEl>
                                          <p:spTgt spid="3">
                                            <p:txEl>
                                              <p:pRg st="17" end="17"/>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
                                            <p:txEl>
                                              <p:pRg st="18" end="18"/>
                                            </p:txEl>
                                          </p:spTgt>
                                        </p:tgtEl>
                                        <p:attrNameLst>
                                          <p:attrName>style.visibility</p:attrName>
                                        </p:attrNameLst>
                                      </p:cBhvr>
                                      <p:to>
                                        <p:strVal val="visible"/>
                                      </p:to>
                                    </p:set>
                                    <p:animEffect transition="in" filter="fade">
                                      <p:cBhvr>
                                        <p:cTn id="64" dur="500"/>
                                        <p:tgtEl>
                                          <p:spTgt spid="3">
                                            <p:txEl>
                                              <p:pRg st="18" end="18"/>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
                                            <p:txEl>
                                              <p:pRg st="19" end="19"/>
                                            </p:txEl>
                                          </p:spTgt>
                                        </p:tgtEl>
                                        <p:attrNameLst>
                                          <p:attrName>style.visibility</p:attrName>
                                        </p:attrNameLst>
                                      </p:cBhvr>
                                      <p:to>
                                        <p:strVal val="visible"/>
                                      </p:to>
                                    </p:set>
                                    <p:animEffect transition="in" filter="fade">
                                      <p:cBhvr>
                                        <p:cTn id="67" dur="500"/>
                                        <p:tgtEl>
                                          <p:spTgt spid="3">
                                            <p:txEl>
                                              <p:pRg st="19" end="19"/>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
                                            <p:txEl>
                                              <p:pRg st="20" end="20"/>
                                            </p:txEl>
                                          </p:spTgt>
                                        </p:tgtEl>
                                        <p:attrNameLst>
                                          <p:attrName>style.visibility</p:attrName>
                                        </p:attrNameLst>
                                      </p:cBhvr>
                                      <p:to>
                                        <p:strVal val="visible"/>
                                      </p:to>
                                    </p:set>
                                    <p:animEffect transition="in" filter="fade">
                                      <p:cBhvr>
                                        <p:cTn id="70" dur="500"/>
                                        <p:tgtEl>
                                          <p:spTgt spid="3">
                                            <p:txEl>
                                              <p:pRg st="20" end="20"/>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
                                            <p:txEl>
                                              <p:pRg st="21" end="21"/>
                                            </p:txEl>
                                          </p:spTgt>
                                        </p:tgtEl>
                                        <p:attrNameLst>
                                          <p:attrName>style.visibility</p:attrName>
                                        </p:attrNameLst>
                                      </p:cBhvr>
                                      <p:to>
                                        <p:strVal val="visible"/>
                                      </p:to>
                                    </p:set>
                                    <p:animEffect transition="in" filter="fade">
                                      <p:cBhvr>
                                        <p:cTn id="73" dur="500"/>
                                        <p:tgtEl>
                                          <p:spTgt spid="3">
                                            <p:txEl>
                                              <p:pRg st="21" end="21"/>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
                                            <p:txEl>
                                              <p:pRg st="22" end="22"/>
                                            </p:txEl>
                                          </p:spTgt>
                                        </p:tgtEl>
                                        <p:attrNameLst>
                                          <p:attrName>style.visibility</p:attrName>
                                        </p:attrNameLst>
                                      </p:cBhvr>
                                      <p:to>
                                        <p:strVal val="visible"/>
                                      </p:to>
                                    </p:set>
                                    <p:animEffect transition="in" filter="fade">
                                      <p:cBhvr>
                                        <p:cTn id="76" dur="500"/>
                                        <p:tgtEl>
                                          <p:spTgt spid="3">
                                            <p:txEl>
                                              <p:pRg st="22" end="22"/>
                                            </p:tx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
                                            <p:txEl>
                                              <p:pRg st="23" end="23"/>
                                            </p:txEl>
                                          </p:spTgt>
                                        </p:tgtEl>
                                        <p:attrNameLst>
                                          <p:attrName>style.visibility</p:attrName>
                                        </p:attrNameLst>
                                      </p:cBhvr>
                                      <p:to>
                                        <p:strVal val="visible"/>
                                      </p:to>
                                    </p:set>
                                    <p:animEffect transition="in" filter="fade">
                                      <p:cBhvr>
                                        <p:cTn id="79" dur="500"/>
                                        <p:tgtEl>
                                          <p:spTgt spid="3">
                                            <p:txEl>
                                              <p:pRg st="23" end="23"/>
                                            </p:tx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
                                            <p:txEl>
                                              <p:pRg st="24" end="24"/>
                                            </p:txEl>
                                          </p:spTgt>
                                        </p:tgtEl>
                                        <p:attrNameLst>
                                          <p:attrName>style.visibility</p:attrName>
                                        </p:attrNameLst>
                                      </p:cBhvr>
                                      <p:to>
                                        <p:strVal val="visible"/>
                                      </p:to>
                                    </p:set>
                                    <p:animEffect transition="in" filter="fade">
                                      <p:cBhvr>
                                        <p:cTn id="82" dur="500"/>
                                        <p:tgtEl>
                                          <p:spTgt spid="3">
                                            <p:txEl>
                                              <p:pRg st="24" end="24"/>
                                            </p:txEl>
                                          </p:spTgt>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
                                            <p:txEl>
                                              <p:pRg st="25" end="25"/>
                                            </p:txEl>
                                          </p:spTgt>
                                        </p:tgtEl>
                                        <p:attrNameLst>
                                          <p:attrName>style.visibility</p:attrName>
                                        </p:attrNameLst>
                                      </p:cBhvr>
                                      <p:to>
                                        <p:strVal val="visible"/>
                                      </p:to>
                                    </p:set>
                                    <p:animEffect transition="in" filter="fade">
                                      <p:cBhvr>
                                        <p:cTn id="85" dur="500"/>
                                        <p:tgtEl>
                                          <p:spTgt spid="3">
                                            <p:txEl>
                                              <p:pRg st="25" end="25"/>
                                            </p:txEl>
                                          </p:spTgt>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
                                            <p:txEl>
                                              <p:pRg st="26" end="26"/>
                                            </p:txEl>
                                          </p:spTgt>
                                        </p:tgtEl>
                                        <p:attrNameLst>
                                          <p:attrName>style.visibility</p:attrName>
                                        </p:attrNameLst>
                                      </p:cBhvr>
                                      <p:to>
                                        <p:strVal val="visible"/>
                                      </p:to>
                                    </p:set>
                                    <p:animEffect transition="in" filter="fade">
                                      <p:cBhvr>
                                        <p:cTn id="88" dur="500"/>
                                        <p:tgtEl>
                                          <p:spTgt spid="3">
                                            <p:txEl>
                                              <p:pRg st="26" end="26"/>
                                            </p:tx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
                                            <p:txEl>
                                              <p:pRg st="27" end="27"/>
                                            </p:txEl>
                                          </p:spTgt>
                                        </p:tgtEl>
                                        <p:attrNameLst>
                                          <p:attrName>style.visibility</p:attrName>
                                        </p:attrNameLst>
                                      </p:cBhvr>
                                      <p:to>
                                        <p:strVal val="visible"/>
                                      </p:to>
                                    </p:set>
                                    <p:animEffect transition="in" filter="fade">
                                      <p:cBhvr>
                                        <p:cTn id="91" dur="500"/>
                                        <p:tgtEl>
                                          <p:spTgt spid="3">
                                            <p:txEl>
                                              <p:pRg st="27" end="27"/>
                                            </p:txEl>
                                          </p:spTgt>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
                                            <p:txEl>
                                              <p:pRg st="28" end="28"/>
                                            </p:txEl>
                                          </p:spTgt>
                                        </p:tgtEl>
                                        <p:attrNameLst>
                                          <p:attrName>style.visibility</p:attrName>
                                        </p:attrNameLst>
                                      </p:cBhvr>
                                      <p:to>
                                        <p:strVal val="visible"/>
                                      </p:to>
                                    </p:set>
                                    <p:animEffect transition="in" filter="fade">
                                      <p:cBhvr>
                                        <p:cTn id="94" dur="500"/>
                                        <p:tgtEl>
                                          <p:spTgt spid="3">
                                            <p:txEl>
                                              <p:pRg st="28" end="28"/>
                                            </p:txEl>
                                          </p:spTgt>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
                                            <p:txEl>
                                              <p:pRg st="29" end="29"/>
                                            </p:txEl>
                                          </p:spTgt>
                                        </p:tgtEl>
                                        <p:attrNameLst>
                                          <p:attrName>style.visibility</p:attrName>
                                        </p:attrNameLst>
                                      </p:cBhvr>
                                      <p:to>
                                        <p:strVal val="visible"/>
                                      </p:to>
                                    </p:set>
                                    <p:animEffect transition="in" filter="fade">
                                      <p:cBhvr>
                                        <p:cTn id="97" dur="500"/>
                                        <p:tgtEl>
                                          <p:spTgt spid="3">
                                            <p:txEl>
                                              <p:pRg st="29" end="29"/>
                                            </p:txEl>
                                          </p:spTgt>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
                                            <p:txEl>
                                              <p:pRg st="30" end="30"/>
                                            </p:txEl>
                                          </p:spTgt>
                                        </p:tgtEl>
                                        <p:attrNameLst>
                                          <p:attrName>style.visibility</p:attrName>
                                        </p:attrNameLst>
                                      </p:cBhvr>
                                      <p:to>
                                        <p:strVal val="visible"/>
                                      </p:to>
                                    </p:set>
                                    <p:animEffect transition="in" filter="fade">
                                      <p:cBhvr>
                                        <p:cTn id="100" dur="500"/>
                                        <p:tgtEl>
                                          <p:spTgt spid="3">
                                            <p:txEl>
                                              <p:pRg st="30" end="30"/>
                                            </p:txEl>
                                          </p:spTgt>
                                        </p:tgtEl>
                                      </p:cBhvr>
                                    </p:animEffect>
                                  </p:childTnLst>
                                </p:cTn>
                              </p:par>
                            </p:childTnLst>
                          </p:cTn>
                        </p:par>
                        <p:par>
                          <p:cTn id="101" fill="hold">
                            <p:stCondLst>
                              <p:cond delay="2000"/>
                            </p:stCondLst>
                            <p:childTnLst>
                              <p:par>
                                <p:cTn id="102" presetID="10" presetClass="entr" presetSubtype="0" fill="hold" grpId="0" nodeType="afterEffect">
                                  <p:stCondLst>
                                    <p:cond delay="0"/>
                                  </p:stCondLst>
                                  <p:childTnLst>
                                    <p:set>
                                      <p:cBhvr>
                                        <p:cTn id="103" dur="1" fill="hold">
                                          <p:stCondLst>
                                            <p:cond delay="0"/>
                                          </p:stCondLst>
                                        </p:cTn>
                                        <p:tgtEl>
                                          <p:spTgt spid="6"/>
                                        </p:tgtEl>
                                        <p:attrNameLst>
                                          <p:attrName>style.visibility</p:attrName>
                                        </p:attrNameLst>
                                      </p:cBhvr>
                                      <p:to>
                                        <p:strVal val="visible"/>
                                      </p:to>
                                    </p:set>
                                    <p:animEffect transition="in" filter="fade">
                                      <p:cBhvr>
                                        <p:cTn id="10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tel 1"/>
          <p:cNvSpPr>
            <a:spLocks noGrp="1"/>
          </p:cNvSpPr>
          <p:nvPr>
            <p:ph type="title"/>
          </p:nvPr>
        </p:nvSpPr>
        <p:spPr>
          <a:xfrm>
            <a:off x="1664055" y="6103937"/>
            <a:ext cx="6516688" cy="754063"/>
          </a:xfrm>
        </p:spPr>
        <p:txBody>
          <a:bodyPr/>
          <a:lstStyle/>
          <a:p>
            <a:pPr algn="ctr"/>
            <a:r>
              <a:rPr lang="nb-NO" dirty="0"/>
              <a:t>Visning i </a:t>
            </a:r>
            <a:r>
              <a:rPr lang="nb-NO" dirty="0" err="1"/>
              <a:t>Google</a:t>
            </a:r>
            <a:r>
              <a:rPr lang="nb-NO" dirty="0"/>
              <a:t> </a:t>
            </a:r>
            <a:r>
              <a:rPr lang="nb-NO" dirty="0" err="1"/>
              <a:t>Earth</a:t>
            </a:r>
            <a:endParaRPr lang="nb-NO" dirty="0"/>
          </a:p>
        </p:txBody>
      </p:sp>
      <p:sp>
        <p:nvSpPr>
          <p:cNvPr id="5" name="Avrundet rektangel 4">
            <a:hlinkClick r:id="rId2" action="ppaction://hlinkfile"/>
          </p:cNvPr>
          <p:cNvSpPr/>
          <p:nvPr/>
        </p:nvSpPr>
        <p:spPr>
          <a:xfrm>
            <a:off x="4238625" y="2830513"/>
            <a:ext cx="869950" cy="76835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pic>
        <p:nvPicPr>
          <p:cNvPr id="28674" name="Picture 2"/>
          <p:cNvPicPr>
            <a:picLocks noChangeAspect="1" noChangeArrowheads="1"/>
          </p:cNvPicPr>
          <p:nvPr/>
        </p:nvPicPr>
        <p:blipFill>
          <a:blip r:embed="rId3"/>
          <a:srcRect/>
          <a:stretch>
            <a:fillRect/>
          </a:stretch>
        </p:blipFill>
        <p:spPr bwMode="auto">
          <a:xfrm>
            <a:off x="1081612" y="249114"/>
            <a:ext cx="7721600" cy="58959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20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tel 1"/>
          <p:cNvSpPr>
            <a:spLocks noGrp="1"/>
          </p:cNvSpPr>
          <p:nvPr>
            <p:ph type="title"/>
          </p:nvPr>
        </p:nvSpPr>
        <p:spPr>
          <a:xfrm>
            <a:off x="1263748" y="539750"/>
            <a:ext cx="7767638" cy="1141413"/>
          </a:xfrm>
        </p:spPr>
        <p:txBody>
          <a:bodyPr/>
          <a:lstStyle/>
          <a:p>
            <a:pPr algn="ctr"/>
            <a:r>
              <a:rPr lang="nb-NO"/>
              <a:t>Videre bearbeiding av data</a:t>
            </a:r>
          </a:p>
        </p:txBody>
      </p:sp>
      <p:sp>
        <p:nvSpPr>
          <p:cNvPr id="3" name="Plassholder for innhold 2"/>
          <p:cNvSpPr>
            <a:spLocks noGrp="1"/>
          </p:cNvSpPr>
          <p:nvPr>
            <p:ph idx="1"/>
          </p:nvPr>
        </p:nvSpPr>
        <p:spPr>
          <a:xfrm>
            <a:off x="4762553" y="1600200"/>
            <a:ext cx="4244975" cy="2319338"/>
          </a:xfrm>
        </p:spPr>
        <p:txBody>
          <a:bodyPr/>
          <a:lstStyle/>
          <a:p>
            <a:r>
              <a:rPr lang="nb-NO" dirty="0"/>
              <a:t>Beregning av:</a:t>
            </a:r>
          </a:p>
          <a:p>
            <a:r>
              <a:rPr lang="nb-NO"/>
              <a:t>… totallengde </a:t>
            </a:r>
            <a:r>
              <a:rPr lang="nb-NO" dirty="0"/>
              <a:t>av turen</a:t>
            </a:r>
          </a:p>
          <a:p>
            <a:r>
              <a:rPr lang="nb-NO"/>
              <a:t>… </a:t>
            </a:r>
            <a:r>
              <a:rPr lang="nb-NO" dirty="0"/>
              <a:t>gjennomsnittlig hastighet</a:t>
            </a:r>
          </a:p>
          <a:p>
            <a:r>
              <a:rPr lang="nb-NO"/>
              <a:t>… siling </a:t>
            </a:r>
            <a:r>
              <a:rPr lang="nb-NO" dirty="0"/>
              <a:t>av avvikende data</a:t>
            </a:r>
          </a:p>
          <a:p>
            <a:r>
              <a:rPr lang="nb-NO" dirty="0"/>
              <a:t>…</a:t>
            </a:r>
          </a:p>
          <a:p>
            <a:endParaRPr lang="nb-NO" dirty="0"/>
          </a:p>
        </p:txBody>
      </p:sp>
      <p:pic>
        <p:nvPicPr>
          <p:cNvPr id="29698" name="Picture 2"/>
          <p:cNvPicPr>
            <a:picLocks noChangeAspect="1" noChangeArrowheads="1"/>
          </p:cNvPicPr>
          <p:nvPr/>
        </p:nvPicPr>
        <p:blipFill>
          <a:blip r:embed="rId2"/>
          <a:srcRect/>
          <a:stretch>
            <a:fillRect/>
          </a:stretch>
        </p:blipFill>
        <p:spPr bwMode="auto">
          <a:xfrm>
            <a:off x="5367820" y="4165600"/>
            <a:ext cx="2260600" cy="2133600"/>
          </a:xfrm>
          <a:prstGeom prst="rect">
            <a:avLst/>
          </a:prstGeom>
          <a:noFill/>
          <a:ln w="9525">
            <a:noFill/>
            <a:miter lim="800000"/>
            <a:headEnd/>
            <a:tailEnd/>
          </a:ln>
        </p:spPr>
      </p:pic>
      <p:pic>
        <p:nvPicPr>
          <p:cNvPr id="29699" name="Picture 3"/>
          <p:cNvPicPr>
            <a:picLocks noChangeAspect="1" noChangeArrowheads="1"/>
          </p:cNvPicPr>
          <p:nvPr/>
        </p:nvPicPr>
        <p:blipFill>
          <a:blip r:embed="rId3"/>
          <a:srcRect/>
          <a:stretch>
            <a:fillRect/>
          </a:stretch>
        </p:blipFill>
        <p:spPr bwMode="auto">
          <a:xfrm>
            <a:off x="666593" y="1646238"/>
            <a:ext cx="4208462" cy="4694237"/>
          </a:xfrm>
          <a:prstGeom prst="rect">
            <a:avLst/>
          </a:prstGeom>
          <a:noFill/>
          <a:ln w="9525">
            <a:noFill/>
            <a:miter lim="800000"/>
            <a:headEnd/>
            <a:tailEnd/>
          </a:ln>
        </p:spPr>
      </p:pic>
      <p:grpSp>
        <p:nvGrpSpPr>
          <p:cNvPr id="4" name="Gruppe 10"/>
          <p:cNvGrpSpPr>
            <a:grpSpLocks/>
          </p:cNvGrpSpPr>
          <p:nvPr/>
        </p:nvGrpSpPr>
        <p:grpSpPr bwMode="auto">
          <a:xfrm>
            <a:off x="676118" y="1363663"/>
            <a:ext cx="2892425" cy="4638675"/>
            <a:chOff x="198439" y="1364345"/>
            <a:chExt cx="2892122" cy="4637765"/>
          </a:xfrm>
        </p:grpSpPr>
        <p:grpSp>
          <p:nvGrpSpPr>
            <p:cNvPr id="82951" name="Gruppe 8"/>
            <p:cNvGrpSpPr>
              <a:grpSpLocks/>
            </p:cNvGrpSpPr>
            <p:nvPr/>
          </p:nvGrpSpPr>
          <p:grpSpPr bwMode="auto">
            <a:xfrm>
              <a:off x="198439" y="1615168"/>
              <a:ext cx="2447925" cy="4386942"/>
              <a:chOff x="198439" y="1615168"/>
              <a:chExt cx="2447925" cy="4386942"/>
            </a:xfrm>
          </p:grpSpPr>
          <p:pic>
            <p:nvPicPr>
              <p:cNvPr id="82953" name="Picture 4"/>
              <p:cNvPicPr>
                <a:picLocks noChangeAspect="1" noChangeArrowheads="1"/>
              </p:cNvPicPr>
              <p:nvPr/>
            </p:nvPicPr>
            <p:blipFill>
              <a:blip r:embed="rId4"/>
              <a:srcRect/>
              <a:stretch>
                <a:fillRect/>
              </a:stretch>
            </p:blipFill>
            <p:spPr bwMode="auto">
              <a:xfrm>
                <a:off x="198439" y="1615168"/>
                <a:ext cx="2447925" cy="3105150"/>
              </a:xfrm>
              <a:prstGeom prst="rect">
                <a:avLst/>
              </a:prstGeom>
              <a:noFill/>
              <a:ln w="9525">
                <a:noFill/>
                <a:miter lim="800000"/>
                <a:headEnd/>
                <a:tailEnd/>
              </a:ln>
            </p:spPr>
          </p:pic>
          <p:pic>
            <p:nvPicPr>
              <p:cNvPr id="82954" name="Picture 5"/>
              <p:cNvPicPr>
                <a:picLocks noChangeAspect="1" noChangeArrowheads="1"/>
              </p:cNvPicPr>
              <p:nvPr/>
            </p:nvPicPr>
            <p:blipFill>
              <a:blip r:embed="rId5"/>
              <a:srcRect/>
              <a:stretch>
                <a:fillRect/>
              </a:stretch>
            </p:blipFill>
            <p:spPr bwMode="auto">
              <a:xfrm>
                <a:off x="296409" y="4687660"/>
                <a:ext cx="1990724" cy="1314450"/>
              </a:xfrm>
              <a:prstGeom prst="rect">
                <a:avLst/>
              </a:prstGeom>
              <a:noFill/>
              <a:ln w="9525">
                <a:noFill/>
                <a:miter lim="800000"/>
                <a:headEnd/>
                <a:tailEnd/>
              </a:ln>
            </p:spPr>
          </p:pic>
        </p:grpSp>
        <p:sp>
          <p:nvSpPr>
            <p:cNvPr id="82952" name="TekstSylinder 9"/>
            <p:cNvSpPr txBox="1">
              <a:spLocks noChangeArrowheads="1"/>
            </p:cNvSpPr>
            <p:nvPr/>
          </p:nvSpPr>
          <p:spPr bwMode="auto">
            <a:xfrm>
              <a:off x="304798" y="1364345"/>
              <a:ext cx="2785763" cy="369332"/>
            </a:xfrm>
            <a:prstGeom prst="rect">
              <a:avLst/>
            </a:prstGeom>
            <a:noFill/>
            <a:ln w="9525">
              <a:noFill/>
              <a:miter lim="800000"/>
              <a:headEnd/>
              <a:tailEnd/>
            </a:ln>
          </p:spPr>
          <p:txBody>
            <a:bodyPr wrap="none">
              <a:spAutoFit/>
            </a:bodyPr>
            <a:lstStyle/>
            <a:p>
              <a:r>
                <a:rPr lang="nb-NO"/>
                <a:t>Ekvirektangulær tilnærming</a:t>
              </a:r>
            </a:p>
          </p:txBody>
        </p:sp>
      </p:grpSp>
      <p:sp>
        <p:nvSpPr>
          <p:cNvPr id="11" name="TekstSylinder 10"/>
          <p:cNvSpPr txBox="1"/>
          <p:nvPr/>
        </p:nvSpPr>
        <p:spPr>
          <a:xfrm>
            <a:off x="766758" y="6267450"/>
            <a:ext cx="1795684" cy="307777"/>
          </a:xfrm>
          <a:prstGeom prst="rect">
            <a:avLst/>
          </a:prstGeom>
          <a:noFill/>
        </p:spPr>
        <p:txBody>
          <a:bodyPr wrap="none" rtlCol="0">
            <a:spAutoFit/>
          </a:bodyPr>
          <a:lstStyle/>
          <a:p>
            <a:r>
              <a:rPr lang="nb-NO" sz="1400">
                <a:solidFill>
                  <a:schemeClr val="tx1"/>
                </a:solidFill>
              </a:rPr>
              <a:t>Hvor R er jordradien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9698"/>
                                        </p:tgtEl>
                                        <p:attrNameLst>
                                          <p:attrName>style.visibility</p:attrName>
                                        </p:attrNameLst>
                                      </p:cBhvr>
                                      <p:to>
                                        <p:strVal val="visible"/>
                                      </p:to>
                                    </p:set>
                                    <p:animEffect transition="in" filter="fade">
                                      <p:cBhvr>
                                        <p:cTn id="24" dur="2000"/>
                                        <p:tgtEl>
                                          <p:spTgt spid="2969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9699"/>
                                        </p:tgtEl>
                                        <p:attrNameLst>
                                          <p:attrName>style.visibility</p:attrName>
                                        </p:attrNameLst>
                                      </p:cBhvr>
                                      <p:to>
                                        <p:strVal val="visible"/>
                                      </p:to>
                                    </p:set>
                                    <p:animEffect transition="in" filter="fade">
                                      <p:cBhvr>
                                        <p:cTn id="29" dur="2000"/>
                                        <p:tgtEl>
                                          <p:spTgt spid="2969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2000"/>
                                        <p:tgtEl>
                                          <p:spTgt spid="29699"/>
                                        </p:tgtEl>
                                      </p:cBhvr>
                                    </p:animEffect>
                                    <p:set>
                                      <p:cBhvr>
                                        <p:cTn id="37" dur="1" fill="hold">
                                          <p:stCondLst>
                                            <p:cond delay="1999"/>
                                          </p:stCondLst>
                                        </p:cTn>
                                        <p:tgtEl>
                                          <p:spTgt spid="29699"/>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6DFF5-91AF-4641-691E-2F468639CB7E}"/>
              </a:ext>
            </a:extLst>
          </p:cNvPr>
          <p:cNvSpPr>
            <a:spLocks noGrp="1"/>
          </p:cNvSpPr>
          <p:nvPr>
            <p:ph type="title"/>
          </p:nvPr>
        </p:nvSpPr>
        <p:spPr>
          <a:xfrm>
            <a:off x="1079500" y="2585720"/>
            <a:ext cx="7767638" cy="1141413"/>
          </a:xfrm>
        </p:spPr>
        <p:txBody>
          <a:bodyPr/>
          <a:lstStyle/>
          <a:p>
            <a:pPr algn="ctr"/>
            <a:r>
              <a:rPr lang="nb-NO" sz="6600" dirty="0"/>
              <a:t>Spørsmål</a:t>
            </a:r>
            <a:endParaRPr lang="nb-NO" dirty="0"/>
          </a:p>
        </p:txBody>
      </p:sp>
    </p:spTree>
    <p:extLst>
      <p:ext uri="{BB962C8B-B14F-4D97-AF65-F5344CB8AC3E}">
        <p14:creationId xmlns:p14="http://schemas.microsoft.com/office/powerpoint/2010/main" val="1455909321"/>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5BA789B-172A-19A9-D8FF-A397ED73E9B2}"/>
              </a:ext>
            </a:extLst>
          </p:cNvPr>
          <p:cNvSpPr>
            <a:spLocks noGrp="1"/>
          </p:cNvSpPr>
          <p:nvPr>
            <p:ph type="title"/>
          </p:nvPr>
        </p:nvSpPr>
        <p:spPr>
          <a:xfrm>
            <a:off x="1079500" y="167265"/>
            <a:ext cx="5190671" cy="1212408"/>
          </a:xfrm>
        </p:spPr>
        <p:txBody>
          <a:bodyPr/>
          <a:lstStyle/>
          <a:p>
            <a:pPr algn="ctr"/>
            <a:r>
              <a:rPr lang="nb-NO" dirty="0"/>
              <a:t>Sett antall desimaler</a:t>
            </a:r>
          </a:p>
        </p:txBody>
      </p:sp>
      <p:pic>
        <p:nvPicPr>
          <p:cNvPr id="8" name="Picture 7">
            <a:extLst>
              <a:ext uri="{FF2B5EF4-FFF2-40B4-BE49-F238E27FC236}">
                <a16:creationId xmlns:a16="http://schemas.microsoft.com/office/drawing/2014/main" id="{CAA889F2-A141-4B74-4FF3-B963261B8AA5}"/>
              </a:ext>
            </a:extLst>
          </p:cNvPr>
          <p:cNvPicPr>
            <a:picLocks noChangeAspect="1"/>
          </p:cNvPicPr>
          <p:nvPr/>
        </p:nvPicPr>
        <p:blipFill>
          <a:blip r:embed="rId2"/>
          <a:stretch>
            <a:fillRect/>
          </a:stretch>
        </p:blipFill>
        <p:spPr>
          <a:xfrm>
            <a:off x="7316709" y="167264"/>
            <a:ext cx="1530429" cy="2044805"/>
          </a:xfrm>
          <a:prstGeom prst="rect">
            <a:avLst/>
          </a:prstGeom>
        </p:spPr>
      </p:pic>
      <p:pic>
        <p:nvPicPr>
          <p:cNvPr id="10" name="Picture 9">
            <a:extLst>
              <a:ext uri="{FF2B5EF4-FFF2-40B4-BE49-F238E27FC236}">
                <a16:creationId xmlns:a16="http://schemas.microsoft.com/office/drawing/2014/main" id="{39EEAE76-3574-DE50-D614-99517C1C167E}"/>
              </a:ext>
            </a:extLst>
          </p:cNvPr>
          <p:cNvPicPr>
            <a:picLocks noChangeAspect="1"/>
          </p:cNvPicPr>
          <p:nvPr/>
        </p:nvPicPr>
        <p:blipFill>
          <a:blip r:embed="rId3"/>
          <a:stretch>
            <a:fillRect/>
          </a:stretch>
        </p:blipFill>
        <p:spPr>
          <a:xfrm>
            <a:off x="1007478" y="2459690"/>
            <a:ext cx="7721510" cy="922123"/>
          </a:xfrm>
          <a:prstGeom prst="rect">
            <a:avLst/>
          </a:prstGeom>
        </p:spPr>
      </p:pic>
      <p:pic>
        <p:nvPicPr>
          <p:cNvPr id="12" name="Picture 11">
            <a:extLst>
              <a:ext uri="{FF2B5EF4-FFF2-40B4-BE49-F238E27FC236}">
                <a16:creationId xmlns:a16="http://schemas.microsoft.com/office/drawing/2014/main" id="{F677D6E3-F593-2F6D-DD7A-A4ED9AEC7D1D}"/>
              </a:ext>
            </a:extLst>
          </p:cNvPr>
          <p:cNvPicPr>
            <a:picLocks noChangeAspect="1"/>
          </p:cNvPicPr>
          <p:nvPr/>
        </p:nvPicPr>
        <p:blipFill>
          <a:blip r:embed="rId4"/>
          <a:stretch>
            <a:fillRect/>
          </a:stretch>
        </p:blipFill>
        <p:spPr>
          <a:xfrm>
            <a:off x="2974571" y="3499582"/>
            <a:ext cx="5694860" cy="922122"/>
          </a:xfrm>
          <a:prstGeom prst="rect">
            <a:avLst/>
          </a:prstGeom>
        </p:spPr>
      </p:pic>
      <p:sp>
        <p:nvSpPr>
          <p:cNvPr id="2" name="TextBox 1">
            <a:extLst>
              <a:ext uri="{FF2B5EF4-FFF2-40B4-BE49-F238E27FC236}">
                <a16:creationId xmlns:a16="http://schemas.microsoft.com/office/drawing/2014/main" id="{5A32A32C-1C20-51EF-92D4-2E7803AD50AC}"/>
              </a:ext>
            </a:extLst>
          </p:cNvPr>
          <p:cNvSpPr txBox="1"/>
          <p:nvPr/>
        </p:nvSpPr>
        <p:spPr>
          <a:xfrm>
            <a:off x="1007478" y="1627294"/>
            <a:ext cx="1895071" cy="584775"/>
          </a:xfrm>
          <a:prstGeom prst="rect">
            <a:avLst/>
          </a:prstGeom>
          <a:noFill/>
        </p:spPr>
        <p:txBody>
          <a:bodyPr wrap="none" rtlCol="0">
            <a:spAutoFit/>
          </a:bodyPr>
          <a:lstStyle/>
          <a:p>
            <a:r>
              <a:rPr lang="nb-NO" sz="3200" dirty="0">
                <a:solidFill>
                  <a:schemeClr val="tx1"/>
                </a:solidFill>
              </a:rPr>
              <a:t>21,3546 C</a:t>
            </a:r>
          </a:p>
        </p:txBody>
      </p:sp>
      <p:sp>
        <p:nvSpPr>
          <p:cNvPr id="3" name="TextBox 2">
            <a:extLst>
              <a:ext uri="{FF2B5EF4-FFF2-40B4-BE49-F238E27FC236}">
                <a16:creationId xmlns:a16="http://schemas.microsoft.com/office/drawing/2014/main" id="{E6C9758F-C953-7813-1399-68832385E363}"/>
              </a:ext>
            </a:extLst>
          </p:cNvPr>
          <p:cNvSpPr txBox="1"/>
          <p:nvPr/>
        </p:nvSpPr>
        <p:spPr>
          <a:xfrm>
            <a:off x="1079500" y="4645931"/>
            <a:ext cx="1518364" cy="584775"/>
          </a:xfrm>
          <a:prstGeom prst="rect">
            <a:avLst/>
          </a:prstGeom>
          <a:noFill/>
        </p:spPr>
        <p:txBody>
          <a:bodyPr wrap="none" rtlCol="0">
            <a:spAutoFit/>
          </a:bodyPr>
          <a:lstStyle/>
          <a:p>
            <a:r>
              <a:rPr lang="nb-NO" sz="3200" dirty="0">
                <a:solidFill>
                  <a:schemeClr val="tx1"/>
                </a:solidFill>
              </a:rPr>
              <a:t>21,3546</a:t>
            </a:r>
          </a:p>
        </p:txBody>
      </p:sp>
      <p:sp>
        <p:nvSpPr>
          <p:cNvPr id="4" name="TextBox 3">
            <a:extLst>
              <a:ext uri="{FF2B5EF4-FFF2-40B4-BE49-F238E27FC236}">
                <a16:creationId xmlns:a16="http://schemas.microsoft.com/office/drawing/2014/main" id="{209C7767-1BE8-0378-4FAC-803F197D42AD}"/>
              </a:ext>
            </a:extLst>
          </p:cNvPr>
          <p:cNvSpPr txBox="1"/>
          <p:nvPr/>
        </p:nvSpPr>
        <p:spPr>
          <a:xfrm>
            <a:off x="2597864" y="4645930"/>
            <a:ext cx="2603598" cy="584775"/>
          </a:xfrm>
          <a:prstGeom prst="rect">
            <a:avLst/>
          </a:prstGeom>
          <a:noFill/>
        </p:spPr>
        <p:txBody>
          <a:bodyPr wrap="none" rtlCol="0">
            <a:spAutoFit/>
          </a:bodyPr>
          <a:lstStyle/>
          <a:p>
            <a:r>
              <a:rPr lang="nb-NO" sz="3200" dirty="0">
                <a:solidFill>
                  <a:schemeClr val="tx1"/>
                </a:solidFill>
              </a:rPr>
              <a:t>· 10 = 213,546</a:t>
            </a:r>
          </a:p>
        </p:txBody>
      </p:sp>
      <p:sp>
        <p:nvSpPr>
          <p:cNvPr id="5" name="TextBox 4">
            <a:extLst>
              <a:ext uri="{FF2B5EF4-FFF2-40B4-BE49-F238E27FC236}">
                <a16:creationId xmlns:a16="http://schemas.microsoft.com/office/drawing/2014/main" id="{4641631D-C886-0CD8-912F-74CF5D1B6A6D}"/>
              </a:ext>
            </a:extLst>
          </p:cNvPr>
          <p:cNvSpPr txBox="1"/>
          <p:nvPr/>
        </p:nvSpPr>
        <p:spPr>
          <a:xfrm>
            <a:off x="1087559" y="5231864"/>
            <a:ext cx="800219" cy="584775"/>
          </a:xfrm>
          <a:prstGeom prst="rect">
            <a:avLst/>
          </a:prstGeom>
          <a:noFill/>
        </p:spPr>
        <p:txBody>
          <a:bodyPr wrap="none" rtlCol="0">
            <a:spAutoFit/>
          </a:bodyPr>
          <a:lstStyle/>
          <a:p>
            <a:r>
              <a:rPr lang="nb-NO" sz="3200" dirty="0">
                <a:solidFill>
                  <a:schemeClr val="tx1"/>
                </a:solidFill>
              </a:rPr>
              <a:t>213</a:t>
            </a:r>
          </a:p>
        </p:txBody>
      </p:sp>
      <p:sp>
        <p:nvSpPr>
          <p:cNvPr id="6" name="TextBox 5">
            <a:extLst>
              <a:ext uri="{FF2B5EF4-FFF2-40B4-BE49-F238E27FC236}">
                <a16:creationId xmlns:a16="http://schemas.microsoft.com/office/drawing/2014/main" id="{F719B7B7-760B-BF9D-E53F-3A603139D235}"/>
              </a:ext>
            </a:extLst>
          </p:cNvPr>
          <p:cNvSpPr txBox="1"/>
          <p:nvPr/>
        </p:nvSpPr>
        <p:spPr>
          <a:xfrm>
            <a:off x="1829314" y="5243297"/>
            <a:ext cx="1965603" cy="584775"/>
          </a:xfrm>
          <a:prstGeom prst="rect">
            <a:avLst/>
          </a:prstGeom>
          <a:noFill/>
        </p:spPr>
        <p:txBody>
          <a:bodyPr wrap="none" rtlCol="0">
            <a:spAutoFit/>
          </a:bodyPr>
          <a:lstStyle/>
          <a:p>
            <a:r>
              <a:rPr lang="nb-NO" sz="3200" dirty="0">
                <a:solidFill>
                  <a:schemeClr val="tx1"/>
                </a:solidFill>
              </a:rPr>
              <a:t>/ 10 = 21,3</a:t>
            </a:r>
          </a:p>
        </p:txBody>
      </p:sp>
    </p:spTree>
    <p:extLst>
      <p:ext uri="{BB962C8B-B14F-4D97-AF65-F5344CB8AC3E}">
        <p14:creationId xmlns:p14="http://schemas.microsoft.com/office/powerpoint/2010/main" val="35188471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nb-NO"/>
          </a:p>
        </p:txBody>
      </p:sp>
      <p:sp>
        <p:nvSpPr>
          <p:cNvPr id="37893" name="Tittel 1"/>
          <p:cNvSpPr>
            <a:spLocks noGrp="1"/>
          </p:cNvSpPr>
          <p:nvPr>
            <p:ph type="title"/>
          </p:nvPr>
        </p:nvSpPr>
        <p:spPr>
          <a:xfrm>
            <a:off x="688181" y="2714943"/>
            <a:ext cx="7767638" cy="1141412"/>
          </a:xfrm>
        </p:spPr>
        <p:txBody>
          <a:bodyPr/>
          <a:lstStyle/>
          <a:p>
            <a:pPr algn="ctr">
              <a:lnSpc>
                <a:spcPct val="100000"/>
              </a:lnSpc>
            </a:pPr>
            <a:r>
              <a:rPr lang="en-GB" dirty="0" err="1"/>
              <a:t>Luftfuktighet</a:t>
            </a:r>
            <a:br>
              <a:rPr lang="en-GB" dirty="0"/>
            </a:br>
            <a:r>
              <a:rPr lang="en-GB" sz="2400" dirty="0"/>
              <a:t>BMP/E280</a:t>
            </a:r>
            <a:endParaRPr lang="en-GB" dirty="0"/>
          </a:p>
        </p:txBody>
      </p:sp>
    </p:spTree>
    <p:extLst>
      <p:ext uri="{BB962C8B-B14F-4D97-AF65-F5344CB8AC3E}">
        <p14:creationId xmlns:p14="http://schemas.microsoft.com/office/powerpoint/2010/main" val="3456651447"/>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tel 1">
            <a:extLst>
              <a:ext uri="{FF2B5EF4-FFF2-40B4-BE49-F238E27FC236}">
                <a16:creationId xmlns:a16="http://schemas.microsoft.com/office/drawing/2014/main" id="{F28993E0-04E8-7A03-1804-C5E2468A169E}"/>
              </a:ext>
            </a:extLst>
          </p:cNvPr>
          <p:cNvSpPr>
            <a:spLocks noGrp="1"/>
          </p:cNvSpPr>
          <p:nvPr>
            <p:ph type="title"/>
          </p:nvPr>
        </p:nvSpPr>
        <p:spPr>
          <a:xfrm>
            <a:off x="1079500" y="236197"/>
            <a:ext cx="4581071" cy="562089"/>
          </a:xfrm>
        </p:spPr>
        <p:txBody>
          <a:bodyPr/>
          <a:lstStyle/>
          <a:p>
            <a:pPr algn="ctr"/>
            <a:r>
              <a:rPr lang="nb-NO" altLang="nb-NO" dirty="0"/>
              <a:t>Relativ fuktighet</a:t>
            </a:r>
          </a:p>
        </p:txBody>
      </p:sp>
      <p:pic>
        <p:nvPicPr>
          <p:cNvPr id="5122" name="Picture 2" descr="http://skoven-i-skolen.dk/media/kogle_aaben.gif">
            <a:extLst>
              <a:ext uri="{FF2B5EF4-FFF2-40B4-BE49-F238E27FC236}">
                <a16:creationId xmlns:a16="http://schemas.microsoft.com/office/drawing/2014/main" id="{A10EE85B-959E-A137-9147-FE4555505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0" y="3633746"/>
            <a:ext cx="37719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5">
            <a:extLst>
              <a:ext uri="{FF2B5EF4-FFF2-40B4-BE49-F238E27FC236}">
                <a16:creationId xmlns:a16="http://schemas.microsoft.com/office/drawing/2014/main" id="{5CE19815-BC4F-283F-4D8E-5FB2A51F707D}"/>
              </a:ext>
            </a:extLst>
          </p:cNvPr>
          <p:cNvSpPr txBox="1">
            <a:spLocks noChangeArrowheads="1"/>
          </p:cNvSpPr>
          <p:nvPr/>
        </p:nvSpPr>
        <p:spPr bwMode="auto">
          <a:xfrm>
            <a:off x="1279525" y="6319796"/>
            <a:ext cx="37226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Times" panose="02020603050405020304" pitchFamily="18" charset="0"/>
              </a:defRPr>
            </a:lvl1pPr>
            <a:lvl2pPr marL="742950" indent="-285750" eaLnBrk="0" hangingPunct="0">
              <a:defRPr sz="2400">
                <a:solidFill>
                  <a:schemeClr val="bg1"/>
                </a:solidFill>
                <a:latin typeface="Times" panose="02020603050405020304" pitchFamily="18" charset="0"/>
              </a:defRPr>
            </a:lvl2pPr>
            <a:lvl3pPr marL="1143000" indent="-228600" eaLnBrk="0" hangingPunct="0">
              <a:defRPr sz="2400">
                <a:solidFill>
                  <a:schemeClr val="bg1"/>
                </a:solidFill>
                <a:latin typeface="Times" panose="02020603050405020304" pitchFamily="18" charset="0"/>
              </a:defRPr>
            </a:lvl3pPr>
            <a:lvl4pPr marL="1600200" indent="-228600" eaLnBrk="0" hangingPunct="0">
              <a:defRPr sz="2400">
                <a:solidFill>
                  <a:schemeClr val="bg1"/>
                </a:solidFill>
                <a:latin typeface="Times" panose="02020603050405020304" pitchFamily="18" charset="0"/>
              </a:defRPr>
            </a:lvl4pPr>
            <a:lvl5pPr marL="2057400" indent="-228600" eaLnBrk="0" hangingPunct="0">
              <a:defRPr sz="2400">
                <a:solidFill>
                  <a:schemeClr val="bg1"/>
                </a:solidFill>
                <a:latin typeface="Times" panose="02020603050405020304" pitchFamily="18" charset="0"/>
              </a:defRPr>
            </a:lvl5pPr>
            <a:lvl6pPr marL="2514600" indent="-228600" defTabSz="44926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4926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4926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49263"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nb-NO" altLang="nb-NO" sz="1200" dirty="0">
                <a:solidFill>
                  <a:schemeClr val="tx1"/>
                </a:solidFill>
              </a:rPr>
              <a:t>http://skoven-i-skolen.dk/default.asp?m=17&amp;a=2279</a:t>
            </a:r>
          </a:p>
        </p:txBody>
      </p:sp>
      <p:sp>
        <p:nvSpPr>
          <p:cNvPr id="3" name="Plassholder for innhold 2">
            <a:extLst>
              <a:ext uri="{FF2B5EF4-FFF2-40B4-BE49-F238E27FC236}">
                <a16:creationId xmlns:a16="http://schemas.microsoft.com/office/drawing/2014/main" id="{8CAA38C8-8014-D46A-E720-22DA2CDD1156}"/>
              </a:ext>
            </a:extLst>
          </p:cNvPr>
          <p:cNvSpPr>
            <a:spLocks noGrp="1"/>
          </p:cNvSpPr>
          <p:nvPr>
            <p:ph idx="1"/>
          </p:nvPr>
        </p:nvSpPr>
        <p:spPr>
          <a:xfrm>
            <a:off x="934359" y="930159"/>
            <a:ext cx="5698669" cy="2800009"/>
          </a:xfrm>
        </p:spPr>
        <p:txBody>
          <a:bodyPr/>
          <a:lstStyle/>
          <a:p>
            <a:pPr marL="0" indent="0">
              <a:lnSpc>
                <a:spcPct val="100000"/>
              </a:lnSpc>
              <a:buFont typeface="Times" pitchFamily="-108" charset="0"/>
              <a:buNone/>
              <a:defRPr/>
            </a:pPr>
            <a:r>
              <a:rPr lang="nb-NO" dirty="0"/>
              <a:t>Når luft inneholder null vanndamp har den </a:t>
            </a:r>
            <a:r>
              <a:rPr lang="nb-NO" i="1" dirty="0"/>
              <a:t>0 % relativ fuktighet</a:t>
            </a:r>
            <a:r>
              <a:rPr lang="nb-NO" dirty="0"/>
              <a:t>. Når den inneholder så mye damp den klarer å holde på, har den </a:t>
            </a:r>
            <a:r>
              <a:rPr lang="nb-NO" i="1" dirty="0"/>
              <a:t>100 % relativ fuktighet</a:t>
            </a:r>
            <a:r>
              <a:rPr lang="nb-NO" dirty="0"/>
              <a:t>.</a:t>
            </a:r>
          </a:p>
          <a:p>
            <a:pPr marL="0" indent="0">
              <a:lnSpc>
                <a:spcPct val="100000"/>
              </a:lnSpc>
              <a:buFont typeface="Times" pitchFamily="-108" charset="0"/>
              <a:buNone/>
              <a:defRPr/>
            </a:pPr>
            <a:r>
              <a:rPr lang="nb-NO" dirty="0"/>
              <a:t>Den maksimale mengden vanndamp som kan opptas i lufta avhenger av:</a:t>
            </a:r>
          </a:p>
          <a:p>
            <a:pPr marL="273050" indent="-273050">
              <a:lnSpc>
                <a:spcPct val="100000"/>
              </a:lnSpc>
              <a:buFont typeface="Times" pitchFamily="-108" charset="0"/>
              <a:buChar char="•"/>
              <a:defRPr/>
            </a:pPr>
            <a:r>
              <a:rPr lang="nb-NO" dirty="0"/>
              <a:t>Lufttemperaturen</a:t>
            </a:r>
          </a:p>
          <a:p>
            <a:pPr marL="273050" indent="-273050">
              <a:lnSpc>
                <a:spcPct val="100000"/>
              </a:lnSpc>
              <a:buFont typeface="Times" pitchFamily="-108" charset="0"/>
              <a:buChar char="•"/>
              <a:defRPr/>
            </a:pPr>
            <a:r>
              <a:rPr lang="nb-NO" dirty="0"/>
              <a:t>Lufttrykket</a:t>
            </a:r>
          </a:p>
        </p:txBody>
      </p:sp>
      <p:pic>
        <p:nvPicPr>
          <p:cNvPr id="7" name="Picture 6">
            <a:extLst>
              <a:ext uri="{FF2B5EF4-FFF2-40B4-BE49-F238E27FC236}">
                <a16:creationId xmlns:a16="http://schemas.microsoft.com/office/drawing/2014/main" id="{1BC9A119-9B35-EBD0-EF55-2D02B5B58D0B}"/>
              </a:ext>
            </a:extLst>
          </p:cNvPr>
          <p:cNvPicPr>
            <a:picLocks noChangeAspect="1"/>
          </p:cNvPicPr>
          <p:nvPr/>
        </p:nvPicPr>
        <p:blipFill>
          <a:blip r:embed="rId3"/>
          <a:stretch>
            <a:fillRect/>
          </a:stretch>
        </p:blipFill>
        <p:spPr>
          <a:xfrm>
            <a:off x="6633029" y="269700"/>
            <a:ext cx="2112330" cy="6379954"/>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fade">
                                      <p:cBhvr>
                                        <p:cTn id="23" dur="2000"/>
                                        <p:tgtEl>
                                          <p:spTgt spid="5122"/>
                                        </p:tgtEl>
                                      </p:cBhvr>
                                    </p:animEffect>
                                  </p:childTnLst>
                                </p:cTn>
                              </p:par>
                            </p:childTnLst>
                          </p:cTn>
                        </p:par>
                        <p:par>
                          <p:cTn id="24" fill="hold" nodeType="afterGroup">
                            <p:stCondLst>
                              <p:cond delay="20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Standard utforming">
  <a:themeElements>
    <a:clrScheme name="Standard utformin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 utforming">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defRPr kumimoji="0" lang="en-GB" sz="2400" b="0" i="0" u="none" strike="noStrike" cap="none" normalizeH="0" baseline="0" smtClean="0">
            <a:ln>
              <a:noFill/>
            </a:ln>
            <a:solidFill>
              <a:schemeClr val="bg1"/>
            </a:solidFill>
            <a:effectLst/>
            <a:latin typeface="Times"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defRPr kumimoji="0" lang="en-GB" sz="2400" b="0" i="0" u="none" strike="noStrike" cap="none" normalizeH="0" baseline="0" smtClean="0">
            <a:ln>
              <a:noFill/>
            </a:ln>
            <a:solidFill>
              <a:schemeClr val="bg1"/>
            </a:solidFill>
            <a:effectLst/>
            <a:latin typeface="Times" pitchFamily="16" charset="0"/>
          </a:defRPr>
        </a:defPPr>
      </a:lstStyle>
    </a:lnDef>
  </a:objectDefaults>
  <a:extraClrSchemeLst>
    <a:extraClrScheme>
      <a:clrScheme name="Standard utformin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 utformin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 utformi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 utformi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68612</TotalTime>
  <Words>1742</Words>
  <Application>Microsoft Office PowerPoint</Application>
  <PresentationFormat>On-screen Show (4:3)</PresentationFormat>
  <Paragraphs>281</Paragraphs>
  <Slides>66</Slides>
  <Notes>7</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Söhne</vt:lpstr>
      <vt:lpstr>Times</vt:lpstr>
      <vt:lpstr>Times New Roman</vt:lpstr>
      <vt:lpstr>Wingdings</vt:lpstr>
      <vt:lpstr>Standard utforming</vt:lpstr>
      <vt:lpstr>Grunnleggende sensorteknologi Sandvika 15-17.04.24</vt:lpstr>
      <vt:lpstr>Sensorer</vt:lpstr>
      <vt:lpstr>Temperatursensorer NTCLE201E3103S BMP/E280</vt:lpstr>
      <vt:lpstr>Termometer</vt:lpstr>
      <vt:lpstr>Termistorer Temperature sensitive resistor </vt:lpstr>
      <vt:lpstr>Temperatur BMP/E280</vt:lpstr>
      <vt:lpstr>Sett antall desimaler</vt:lpstr>
      <vt:lpstr>Luftfuktighet BMP/E280</vt:lpstr>
      <vt:lpstr>Relativ fuktighet</vt:lpstr>
      <vt:lpstr>Psykometer</vt:lpstr>
      <vt:lpstr>Psykometeret</vt:lpstr>
      <vt:lpstr>Molliere-diagram</vt:lpstr>
      <vt:lpstr>Fuktighetssensorer</vt:lpstr>
      <vt:lpstr>Spesifikasjon fuktsensor for BMP/E280</vt:lpstr>
      <vt:lpstr>Luftfuktighet BMP/E280</vt:lpstr>
      <vt:lpstr>Pressure sensor BMP/E280</vt:lpstr>
      <vt:lpstr>PowerPoint Presentation</vt:lpstr>
      <vt:lpstr>Hvor mye veier en 1m3 luft?</vt:lpstr>
      <vt:lpstr>Lufttrykk med økende høyde</vt:lpstr>
      <vt:lpstr>Kvikksølv barometer</vt:lpstr>
      <vt:lpstr>Måling av lufttrykk i Alpene</vt:lpstr>
      <vt:lpstr>Mekanisk barometer</vt:lpstr>
      <vt:lpstr>Trykkmåling med piezo-resistivt element</vt:lpstr>
      <vt:lpstr>Høyde som funksjon av lufttrykk i nedre del av atmosfæren</vt:lpstr>
      <vt:lpstr>Trykk som funksjon av høyde over havet</vt:lpstr>
      <vt:lpstr>Noe forstyrrer bildet</vt:lpstr>
      <vt:lpstr>Det er viktig å nullpunktjustere</vt:lpstr>
      <vt:lpstr>Nullpunktjustering https://www.senorge.no/</vt:lpstr>
      <vt:lpstr>Nullpunktjustering https://www.senorge.no/</vt:lpstr>
      <vt:lpstr>Nullpunktjustering https://www.senorge.no/</vt:lpstr>
      <vt:lpstr>Nullpunktjustering https://www.senorge.no/</vt:lpstr>
      <vt:lpstr>Nullpunktjustering https://www.senorge.no/</vt:lpstr>
      <vt:lpstr>BMP/E280 - Lufttrykk</vt:lpstr>
      <vt:lpstr>Lufttrykk BMP/E280</vt:lpstr>
      <vt:lpstr>Midling av lufttrykk BMP/E280</vt:lpstr>
      <vt:lpstr>Den barometriske formel </vt:lpstr>
      <vt:lpstr>PowerPoint Presentation</vt:lpstr>
      <vt:lpstr>Barometrisk formel (Utledet i vedlegg C side 127)</vt:lpstr>
      <vt:lpstr>Bruk av logaritmer for å beregne ab</vt:lpstr>
      <vt:lpstr>Bruk av logaritmer for beregning av ab</vt:lpstr>
      <vt:lpstr>Akselerometer MPU9250</vt:lpstr>
      <vt:lpstr>Hvordan skal vi påvise bevegelse?</vt:lpstr>
      <vt:lpstr>La oss betrakte akselerometeret som tre fjærvekter som står loddrett på hverandre</vt:lpstr>
      <vt:lpstr>Slik virker akselerometeret</vt:lpstr>
      <vt:lpstr>Avlesning av aksereometeret</vt:lpstr>
      <vt:lpstr>Vi kan ikke skille ”tyngde” fra akselerasjon</vt:lpstr>
      <vt:lpstr>Magnetometer LIS2MDL</vt:lpstr>
      <vt:lpstr>Magnetometer</vt:lpstr>
      <vt:lpstr>Magnetometer LSM303AGR (LIS2MDL)</vt:lpstr>
      <vt:lpstr>Teknologi - Magnetometer</vt:lpstr>
      <vt:lpstr>Hvordan kalibrere magnetometeret? Forslag til vurdering</vt:lpstr>
      <vt:lpstr>Kalibrering Magnetometeret https://www.ngdc.noaa.gov/geomag-web/#igrfwmm</vt:lpstr>
      <vt:lpstr>Kalibrering Magnetometeret https://www.ngdc.noaa.gov/geomag-web/#igrfwmm</vt:lpstr>
      <vt:lpstr>Kalibrering Magnetometeret https://www.ngdc.noaa.gov/geomag-web/#igrfwmm</vt:lpstr>
      <vt:lpstr>Forandring fra 15.09.2020  06.11.2022</vt:lpstr>
      <vt:lpstr>Forslag til metode for kalibrering</vt:lpstr>
      <vt:lpstr>Forslag til metode for kalibrering</vt:lpstr>
      <vt:lpstr>Avlesning av magnetometeret</vt:lpstr>
      <vt:lpstr>Oppkobling av GPS-mottaker</vt:lpstr>
      <vt:lpstr>GPS-mottaker</vt:lpstr>
      <vt:lpstr>Eksempler på data</vt:lpstr>
      <vt:lpstr>Visualisering ved hjelp av  Google Earth</vt:lpstr>
      <vt:lpstr>Visning av GPS-data Bruk av kml-filer (Keyhole Markup Language)</vt:lpstr>
      <vt:lpstr>Visning i Google Earth</vt:lpstr>
      <vt:lpstr>Videre bearbeiding av data</vt:lpstr>
      <vt:lpstr>Spørsmål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Matematisk modellering i læreplanen</dc:title>
  <dc:creator>Nikro</dc:creator>
  <cp:lastModifiedBy>Nils Kristian Rossing</cp:lastModifiedBy>
  <cp:revision>765</cp:revision>
  <dcterms:modified xsi:type="dcterms:W3CDTF">2024-04-11T07:29:43Z</dcterms:modified>
</cp:coreProperties>
</file>