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289" r:id="rId2"/>
    <p:sldId id="369" r:id="rId3"/>
    <p:sldId id="375" r:id="rId4"/>
    <p:sldId id="372" r:id="rId5"/>
    <p:sldId id="258" r:id="rId6"/>
    <p:sldId id="260" r:id="rId7"/>
    <p:sldId id="259" r:id="rId8"/>
    <p:sldId id="261" r:id="rId9"/>
    <p:sldId id="374" r:id="rId10"/>
    <p:sldId id="267" r:id="rId11"/>
    <p:sldId id="272" r:id="rId12"/>
    <p:sldId id="270" r:id="rId13"/>
    <p:sldId id="274" r:id="rId14"/>
    <p:sldId id="373" r:id="rId15"/>
    <p:sldId id="277" r:id="rId16"/>
    <p:sldId id="276" r:id="rId17"/>
    <p:sldId id="281" r:id="rId18"/>
    <p:sldId id="376" r:id="rId19"/>
    <p:sldId id="344" r:id="rId20"/>
    <p:sldId id="322" r:id="rId21"/>
    <p:sldId id="336" r:id="rId22"/>
    <p:sldId id="368" r:id="rId23"/>
    <p:sldId id="345" r:id="rId24"/>
    <p:sldId id="299" r:id="rId25"/>
    <p:sldId id="325" r:id="rId26"/>
    <p:sldId id="326" r:id="rId27"/>
    <p:sldId id="314" r:id="rId28"/>
    <p:sldId id="346" r:id="rId29"/>
    <p:sldId id="302" r:id="rId30"/>
    <p:sldId id="320" r:id="rId31"/>
    <p:sldId id="308" r:id="rId32"/>
    <p:sldId id="309" r:id="rId33"/>
    <p:sldId id="348" r:id="rId34"/>
    <p:sldId id="328" r:id="rId35"/>
    <p:sldId id="329" r:id="rId36"/>
    <p:sldId id="330" r:id="rId37"/>
    <p:sldId id="362" r:id="rId38"/>
    <p:sldId id="363" r:id="rId39"/>
    <p:sldId id="364" r:id="rId40"/>
    <p:sldId id="365" r:id="rId41"/>
    <p:sldId id="349" r:id="rId42"/>
    <p:sldId id="358" r:id="rId43"/>
    <p:sldId id="359" r:id="rId44"/>
    <p:sldId id="351" r:id="rId45"/>
    <p:sldId id="352" r:id="rId46"/>
    <p:sldId id="356" r:id="rId47"/>
    <p:sldId id="350" r:id="rId48"/>
    <p:sldId id="313" r:id="rId49"/>
    <p:sldId id="311" r:id="rId50"/>
  </p:sldIdLst>
  <p:sldSz cx="9144000" cy="6858000" type="screen4x3"/>
  <p:notesSz cx="6870700" cy="9774238"/>
  <p:defaultTextStyle>
    <a:defPPr>
      <a:defRPr lang="en-GB"/>
    </a:defPPr>
    <a:lvl1pPr algn="l" defTabSz="449263" rtl="0" fontAlgn="base">
      <a:spcBef>
        <a:spcPct val="0"/>
      </a:spcBef>
      <a:spcAft>
        <a:spcPct val="0"/>
      </a:spcAft>
      <a:defRPr sz="2400" kern="1200">
        <a:solidFill>
          <a:schemeClr val="bg1"/>
        </a:solidFill>
        <a:latin typeface="Times" panose="02020603050405020304" pitchFamily="18" charset="0"/>
        <a:ea typeface="+mn-ea"/>
        <a:cs typeface="+mn-cs"/>
      </a:defRPr>
    </a:lvl1pPr>
    <a:lvl2pPr marL="4572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2pPr>
    <a:lvl3pPr marL="9144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3pPr>
    <a:lvl4pPr marL="13716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4pPr>
    <a:lvl5pPr marL="18288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5pPr>
    <a:lvl6pPr marL="2286000" algn="l" defTabSz="914400" rtl="0" eaLnBrk="1" latinLnBrk="0" hangingPunct="1">
      <a:defRPr sz="2400" kern="1200">
        <a:solidFill>
          <a:schemeClr val="bg1"/>
        </a:solidFill>
        <a:latin typeface="Times" panose="02020603050405020304" pitchFamily="18" charset="0"/>
        <a:ea typeface="+mn-ea"/>
        <a:cs typeface="+mn-cs"/>
      </a:defRPr>
    </a:lvl6pPr>
    <a:lvl7pPr marL="2743200" algn="l" defTabSz="914400" rtl="0" eaLnBrk="1" latinLnBrk="0" hangingPunct="1">
      <a:defRPr sz="2400" kern="1200">
        <a:solidFill>
          <a:schemeClr val="bg1"/>
        </a:solidFill>
        <a:latin typeface="Times" panose="02020603050405020304" pitchFamily="18" charset="0"/>
        <a:ea typeface="+mn-ea"/>
        <a:cs typeface="+mn-cs"/>
      </a:defRPr>
    </a:lvl7pPr>
    <a:lvl8pPr marL="3200400" algn="l" defTabSz="914400" rtl="0" eaLnBrk="1" latinLnBrk="0" hangingPunct="1">
      <a:defRPr sz="2400" kern="1200">
        <a:solidFill>
          <a:schemeClr val="bg1"/>
        </a:solidFill>
        <a:latin typeface="Times" panose="02020603050405020304" pitchFamily="18" charset="0"/>
        <a:ea typeface="+mn-ea"/>
        <a:cs typeface="+mn-cs"/>
      </a:defRPr>
    </a:lvl8pPr>
    <a:lvl9pPr marL="3657600" algn="l" defTabSz="914400" rtl="0" eaLnBrk="1" latinLnBrk="0" hangingPunct="1">
      <a:defRPr sz="2400" kern="1200">
        <a:solidFill>
          <a:schemeClr val="bg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6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FF00"/>
    <a:srgbClr val="FF0000"/>
    <a:srgbClr val="EC9514"/>
    <a:srgbClr val="FA062F"/>
    <a:srgbClr val="00FFFF"/>
    <a:srgbClr val="CE02A7"/>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89623" autoAdjust="0"/>
  </p:normalViewPr>
  <p:slideViewPr>
    <p:cSldViewPr snapToGrid="0">
      <p:cViewPr varScale="1">
        <p:scale>
          <a:sx n="63" d="100"/>
          <a:sy n="63" d="100"/>
        </p:scale>
        <p:origin x="756" y="64"/>
      </p:cViewPr>
      <p:guideLst>
        <p:guide orient="horz" pos="2160"/>
        <p:guide pos="2880"/>
      </p:guideLst>
    </p:cSldViewPr>
  </p:slideViewPr>
  <p:outlineViewPr>
    <p:cViewPr varScale="1">
      <p:scale>
        <a:sx n="170" d="200"/>
        <a:sy n="170" d="200"/>
      </p:scale>
      <p:origin x="0" y="33312"/>
    </p:cViewPr>
  </p:outlineViewPr>
  <p:notesTextViewPr>
    <p:cViewPr>
      <p:scale>
        <a:sx n="100" d="100"/>
        <a:sy n="100" d="100"/>
      </p:scale>
      <p:origin x="0" y="0"/>
    </p:cViewPr>
  </p:notesTextViewPr>
  <p:notesViewPr>
    <p:cSldViewPr snapToGrid="0">
      <p:cViewPr varScale="1">
        <p:scale>
          <a:sx n="41" d="100"/>
          <a:sy n="41" d="100"/>
        </p:scale>
        <p:origin x="-2748" y="-58"/>
      </p:cViewPr>
      <p:guideLst>
        <p:guide orient="horz" pos="3079"/>
        <p:guide pos="216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https://vfkskole-my.sharepoint.com/personal/v0409skpe_skole_vfk_no/Documents/Skole/Teknologi%20og%20Forskning/CanSat/Data_outpu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Temperatur</a:t>
            </a:r>
          </a:p>
        </c:rich>
      </c:tx>
      <c:overlay val="0"/>
      <c:spPr>
        <a:noFill/>
        <a:ln>
          <a:noFill/>
        </a:ln>
        <a:effectLst/>
      </c:spPr>
    </c:title>
    <c:autoTitleDeleted val="0"/>
    <c:plotArea>
      <c:layout/>
      <c:lineChart>
        <c:grouping val="standard"/>
        <c:varyColors val="0"/>
        <c:ser>
          <c:idx val="0"/>
          <c:order val="0"/>
          <c:tx>
            <c:v>Grader C</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RELEVANT!$A$1:$A$43</c:f>
              <c:strCache>
                <c:ptCount val="43"/>
                <c:pt idx="0">
                  <c:v>Tid</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strCache>
            </c:strRef>
          </c:cat>
          <c:val>
            <c:numRef>
              <c:f>RELEVANT!$C$2:$C$43</c:f>
              <c:numCache>
                <c:formatCode>General</c:formatCode>
                <c:ptCount val="42"/>
                <c:pt idx="0">
                  <c:v>14.42</c:v>
                </c:pt>
                <c:pt idx="1">
                  <c:v>14.42</c:v>
                </c:pt>
                <c:pt idx="2">
                  <c:v>14.42</c:v>
                </c:pt>
                <c:pt idx="3">
                  <c:v>14.42</c:v>
                </c:pt>
                <c:pt idx="4">
                  <c:v>14.42</c:v>
                </c:pt>
                <c:pt idx="5">
                  <c:v>14.42</c:v>
                </c:pt>
                <c:pt idx="6">
                  <c:v>14.33</c:v>
                </c:pt>
                <c:pt idx="7">
                  <c:v>14.33</c:v>
                </c:pt>
                <c:pt idx="8">
                  <c:v>14.33</c:v>
                </c:pt>
                <c:pt idx="9">
                  <c:v>14.33</c:v>
                </c:pt>
                <c:pt idx="10">
                  <c:v>14.33</c:v>
                </c:pt>
                <c:pt idx="11">
                  <c:v>14.25</c:v>
                </c:pt>
                <c:pt idx="12">
                  <c:v>14.25</c:v>
                </c:pt>
                <c:pt idx="13">
                  <c:v>14.09</c:v>
                </c:pt>
                <c:pt idx="14">
                  <c:v>12.59</c:v>
                </c:pt>
                <c:pt idx="15">
                  <c:v>11.75</c:v>
                </c:pt>
                <c:pt idx="16">
                  <c:v>11.16</c:v>
                </c:pt>
                <c:pt idx="17">
                  <c:v>10.82</c:v>
                </c:pt>
                <c:pt idx="18">
                  <c:v>10.56</c:v>
                </c:pt>
                <c:pt idx="19">
                  <c:v>10.3</c:v>
                </c:pt>
                <c:pt idx="20">
                  <c:v>10.130000000000001</c:v>
                </c:pt>
                <c:pt idx="21">
                  <c:v>9.9600000000000026</c:v>
                </c:pt>
                <c:pt idx="22">
                  <c:v>9.8700000000000028</c:v>
                </c:pt>
                <c:pt idx="23">
                  <c:v>9.9600000000000026</c:v>
                </c:pt>
                <c:pt idx="24">
                  <c:v>10.050000000000002</c:v>
                </c:pt>
                <c:pt idx="25">
                  <c:v>10.130000000000001</c:v>
                </c:pt>
                <c:pt idx="26">
                  <c:v>10.050000000000002</c:v>
                </c:pt>
                <c:pt idx="27">
                  <c:v>9.9600000000000026</c:v>
                </c:pt>
                <c:pt idx="28">
                  <c:v>9.7900000000000009</c:v>
                </c:pt>
                <c:pt idx="29">
                  <c:v>9.7000000000000011</c:v>
                </c:pt>
                <c:pt idx="30">
                  <c:v>9.5300000000000011</c:v>
                </c:pt>
                <c:pt idx="31">
                  <c:v>9.44</c:v>
                </c:pt>
                <c:pt idx="32">
                  <c:v>9.44</c:v>
                </c:pt>
                <c:pt idx="33">
                  <c:v>9.44</c:v>
                </c:pt>
                <c:pt idx="34">
                  <c:v>9.3500000000000068</c:v>
                </c:pt>
                <c:pt idx="35">
                  <c:v>9.44</c:v>
                </c:pt>
                <c:pt idx="36">
                  <c:v>9.44</c:v>
                </c:pt>
                <c:pt idx="37">
                  <c:v>9.5300000000000011</c:v>
                </c:pt>
                <c:pt idx="38">
                  <c:v>9.5300000000000011</c:v>
                </c:pt>
                <c:pt idx="39">
                  <c:v>9.620000000000001</c:v>
                </c:pt>
                <c:pt idx="40">
                  <c:v>9.7900000000000009</c:v>
                </c:pt>
                <c:pt idx="41">
                  <c:v>9.7900000000000009</c:v>
                </c:pt>
              </c:numCache>
            </c:numRef>
          </c:val>
          <c:smooth val="0"/>
          <c:extLst>
            <c:ext xmlns:c16="http://schemas.microsoft.com/office/drawing/2014/chart" uri="{C3380CC4-5D6E-409C-BE32-E72D297353CC}">
              <c16:uniqueId val="{00000000-FB44-4585-A26E-A8A6A04B6E57}"/>
            </c:ext>
          </c:extLst>
        </c:ser>
        <c:dLbls>
          <c:showLegendKey val="0"/>
          <c:showVal val="0"/>
          <c:showCatName val="0"/>
          <c:showSerName val="0"/>
          <c:showPercent val="0"/>
          <c:showBubbleSize val="0"/>
        </c:dLbls>
        <c:marker val="1"/>
        <c:smooth val="0"/>
        <c:axId val="248789248"/>
        <c:axId val="270677888"/>
      </c:lineChart>
      <c:catAx>
        <c:axId val="24878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70677888"/>
        <c:crosses val="autoZero"/>
        <c:auto val="1"/>
        <c:lblAlgn val="ctr"/>
        <c:lblOffset val="100"/>
        <c:noMultiLvlLbl val="0"/>
      </c:catAx>
      <c:valAx>
        <c:axId val="27067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4878924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93D370-D1C0-4F40-A387-02EB508218BA}"/>
              </a:ext>
            </a:extLst>
          </p:cNvPr>
          <p:cNvSpPr>
            <a:spLocks noGrp="1" noChangeArrowheads="1"/>
          </p:cNvSpPr>
          <p:nvPr>
            <p:ph type="hdr" sz="quarter"/>
          </p:nvPr>
        </p:nvSpPr>
        <p:spPr bwMode="auto">
          <a:xfrm>
            <a:off x="0" y="0"/>
            <a:ext cx="2976563" cy="488950"/>
          </a:xfrm>
          <a:prstGeom prst="rect">
            <a:avLst/>
          </a:prstGeom>
          <a:noFill/>
          <a:ln w="9525">
            <a:noFill/>
            <a:miter lim="800000"/>
            <a:headEnd/>
            <a:tailEnd/>
          </a:ln>
          <a:effectLst/>
        </p:spPr>
        <p:txBody>
          <a:bodyPr vert="horz" wrap="square" lIns="95107" tIns="47553" rIns="95107" bIns="47553" numCol="1" anchor="t" anchorCtr="0" compatLnSpc="1">
            <a:prstTxWarp prst="textNoShape">
              <a:avLst/>
            </a:prstTxWarp>
          </a:bodyPr>
          <a:lstStyle>
            <a:lvl1pP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1" name="Rectangle 3">
            <a:extLst>
              <a:ext uri="{FF2B5EF4-FFF2-40B4-BE49-F238E27FC236}">
                <a16:creationId xmlns:a16="http://schemas.microsoft.com/office/drawing/2014/main" id="{1C755CF4-03B7-4DA2-9804-25BCF6045D1A}"/>
              </a:ext>
            </a:extLst>
          </p:cNvPr>
          <p:cNvSpPr>
            <a:spLocks noGrp="1" noChangeArrowheads="1"/>
          </p:cNvSpPr>
          <p:nvPr>
            <p:ph type="dt" sz="quarter" idx="1"/>
          </p:nvPr>
        </p:nvSpPr>
        <p:spPr bwMode="auto">
          <a:xfrm>
            <a:off x="3892550" y="0"/>
            <a:ext cx="2976563" cy="488950"/>
          </a:xfrm>
          <a:prstGeom prst="rect">
            <a:avLst/>
          </a:prstGeom>
          <a:noFill/>
          <a:ln w="9525">
            <a:noFill/>
            <a:miter lim="800000"/>
            <a:headEnd/>
            <a:tailEnd/>
          </a:ln>
          <a:effectLst/>
        </p:spPr>
        <p:txBody>
          <a:bodyPr vert="horz" wrap="square" lIns="95107" tIns="47553" rIns="95107" bIns="47553" numCol="1" anchor="t" anchorCtr="0" compatLnSpc="1">
            <a:prstTxWarp prst="textNoShape">
              <a:avLst/>
            </a:prstTxWarp>
          </a:bodyPr>
          <a:lstStyle>
            <a:lvl1pPr algn="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2" name="Rectangle 4">
            <a:extLst>
              <a:ext uri="{FF2B5EF4-FFF2-40B4-BE49-F238E27FC236}">
                <a16:creationId xmlns:a16="http://schemas.microsoft.com/office/drawing/2014/main" id="{F47BF07C-82EF-469A-8336-CCD0C8539A6B}"/>
              </a:ext>
            </a:extLst>
          </p:cNvPr>
          <p:cNvSpPr>
            <a:spLocks noGrp="1" noChangeArrowheads="1"/>
          </p:cNvSpPr>
          <p:nvPr>
            <p:ph type="ftr" sz="quarter" idx="2"/>
          </p:nvPr>
        </p:nvSpPr>
        <p:spPr bwMode="auto">
          <a:xfrm>
            <a:off x="0" y="9283700"/>
            <a:ext cx="2976563" cy="488950"/>
          </a:xfrm>
          <a:prstGeom prst="rect">
            <a:avLst/>
          </a:prstGeom>
          <a:noFill/>
          <a:ln w="9525">
            <a:noFill/>
            <a:miter lim="800000"/>
            <a:headEnd/>
            <a:tailEnd/>
          </a:ln>
          <a:effectLst/>
        </p:spPr>
        <p:txBody>
          <a:bodyPr vert="horz" wrap="square" lIns="95107" tIns="47553" rIns="95107" bIns="47553" numCol="1" anchor="b" anchorCtr="0" compatLnSpc="1">
            <a:prstTxWarp prst="textNoShape">
              <a:avLst/>
            </a:prstTxWarp>
          </a:bodyPr>
          <a:lstStyle>
            <a:lvl1pP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3" name="Rectangle 5">
            <a:extLst>
              <a:ext uri="{FF2B5EF4-FFF2-40B4-BE49-F238E27FC236}">
                <a16:creationId xmlns:a16="http://schemas.microsoft.com/office/drawing/2014/main" id="{72067724-E49B-4B39-951C-236E46129094}"/>
              </a:ext>
            </a:extLst>
          </p:cNvPr>
          <p:cNvSpPr>
            <a:spLocks noGrp="1" noChangeArrowheads="1"/>
          </p:cNvSpPr>
          <p:nvPr>
            <p:ph type="sldNum" sz="quarter" idx="3"/>
          </p:nvPr>
        </p:nvSpPr>
        <p:spPr bwMode="auto">
          <a:xfrm>
            <a:off x="3892550" y="9283700"/>
            <a:ext cx="2976563" cy="488950"/>
          </a:xfrm>
          <a:prstGeom prst="rect">
            <a:avLst/>
          </a:prstGeom>
          <a:noFill/>
          <a:ln w="9525">
            <a:noFill/>
            <a:miter lim="800000"/>
            <a:headEnd/>
            <a:tailEnd/>
          </a:ln>
          <a:effectLst/>
        </p:spPr>
        <p:txBody>
          <a:bodyPr vert="horz" wrap="square" lIns="95107" tIns="47553" rIns="95107" bIns="47553" numCol="1" anchor="b" anchorCtr="0" compatLnSpc="1">
            <a:prstTxWarp prst="textNoShape">
              <a:avLst/>
            </a:prstTxWarp>
          </a:bodyPr>
          <a:lstStyle>
            <a:lvl1pPr algn="r" eaLnBrk="0" hangingPunct="0">
              <a:lnSpc>
                <a:spcPct val="81000"/>
              </a:lnSpc>
              <a:buClr>
                <a:srgbClr val="000000"/>
              </a:buClr>
              <a:buSzPct val="100000"/>
              <a:buFont typeface="Times" panose="02020603050405020304" pitchFamily="18" charset="0"/>
              <a:buNone/>
              <a:defRPr sz="1200">
                <a:solidFill>
                  <a:srgbClr val="000000"/>
                </a:solidFill>
              </a:defRPr>
            </a:lvl1pPr>
          </a:lstStyle>
          <a:p>
            <a:fld id="{91FA0F45-C917-42EC-9F87-6025B7FAB8FB}" type="slidenum">
              <a:rPr lang="nb-NO" altLang="nb-NO"/>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AutoShape 1">
            <a:extLst>
              <a:ext uri="{FF2B5EF4-FFF2-40B4-BE49-F238E27FC236}">
                <a16:creationId xmlns:a16="http://schemas.microsoft.com/office/drawing/2014/main" id="{4D58C7F3-D109-42A7-86E0-83C581BDE8E9}"/>
              </a:ext>
            </a:extLst>
          </p:cNvPr>
          <p:cNvSpPr>
            <a:spLocks noChangeArrowheads="1"/>
          </p:cNvSpPr>
          <p:nvPr/>
        </p:nvSpPr>
        <p:spPr bwMode="auto">
          <a:xfrm>
            <a:off x="0" y="0"/>
            <a:ext cx="6870700" cy="9774238"/>
          </a:xfrm>
          <a:prstGeom prst="roundRect">
            <a:avLst>
              <a:gd name="adj" fmla="val 23"/>
            </a:avLst>
          </a:prstGeom>
          <a:solidFill>
            <a:srgbClr val="FFFFFF"/>
          </a:solidFill>
          <a:ln w="9360">
            <a:noFill/>
            <a:miter lim="800000"/>
            <a:headEnd/>
            <a:tailEnd/>
          </a:ln>
        </p:spPr>
        <p:txBody>
          <a:bodyPr wrap="none" lIns="95107" tIns="47553" rIns="95107" bIns="47553" anchor="ctr"/>
          <a:lstStyle/>
          <a:p>
            <a:pPr eaLnBrk="0" hangingPunct="0">
              <a:lnSpc>
                <a:spcPct val="81000"/>
              </a:lnSpc>
              <a:buClr>
                <a:srgbClr val="000000"/>
              </a:buClr>
              <a:buSzPct val="100000"/>
              <a:buFont typeface="Times"/>
              <a:buNone/>
              <a:defRPr/>
            </a:pPr>
            <a:endParaRPr lang="nb-NO">
              <a:latin typeface="Times"/>
            </a:endParaRPr>
          </a:p>
        </p:txBody>
      </p:sp>
      <p:sp>
        <p:nvSpPr>
          <p:cNvPr id="79875" name="AutoShape 2">
            <a:extLst>
              <a:ext uri="{FF2B5EF4-FFF2-40B4-BE49-F238E27FC236}">
                <a16:creationId xmlns:a16="http://schemas.microsoft.com/office/drawing/2014/main" id="{2B47BA53-BB8B-49DA-B283-88EDE66A3574}"/>
              </a:ext>
            </a:extLst>
          </p:cNvPr>
          <p:cNvSpPr>
            <a:spLocks noChangeArrowheads="1"/>
          </p:cNvSpPr>
          <p:nvPr/>
        </p:nvSpPr>
        <p:spPr bwMode="auto">
          <a:xfrm>
            <a:off x="0" y="0"/>
            <a:ext cx="6870700" cy="9774238"/>
          </a:xfrm>
          <a:prstGeom prst="roundRect">
            <a:avLst>
              <a:gd name="adj" fmla="val 23"/>
            </a:avLst>
          </a:prstGeom>
          <a:solidFill>
            <a:srgbClr val="FFFFFF"/>
          </a:solidFill>
          <a:ln w="9525">
            <a:noFill/>
            <a:round/>
            <a:headEnd/>
            <a:tailEnd/>
          </a:ln>
        </p:spPr>
        <p:txBody>
          <a:bodyPr wrap="none" lIns="95107" tIns="47553" rIns="95107" bIns="47553" anchor="ctr"/>
          <a:lstStyle/>
          <a:p>
            <a:pPr eaLnBrk="0" hangingPunct="0">
              <a:lnSpc>
                <a:spcPct val="81000"/>
              </a:lnSpc>
              <a:buClr>
                <a:srgbClr val="000000"/>
              </a:buClr>
              <a:buSzPct val="100000"/>
              <a:buFont typeface="Times"/>
              <a:buNone/>
              <a:defRPr/>
            </a:pPr>
            <a:endParaRPr lang="nb-NO">
              <a:latin typeface="Times"/>
            </a:endParaRPr>
          </a:p>
        </p:txBody>
      </p:sp>
      <p:sp>
        <p:nvSpPr>
          <p:cNvPr id="79876" name="AutoShape 3">
            <a:extLst>
              <a:ext uri="{FF2B5EF4-FFF2-40B4-BE49-F238E27FC236}">
                <a16:creationId xmlns:a16="http://schemas.microsoft.com/office/drawing/2014/main" id="{94903E0E-A990-4784-A5C5-0AF41BAC7F43}"/>
              </a:ext>
            </a:extLst>
          </p:cNvPr>
          <p:cNvSpPr>
            <a:spLocks noChangeArrowheads="1"/>
          </p:cNvSpPr>
          <p:nvPr/>
        </p:nvSpPr>
        <p:spPr bwMode="auto">
          <a:xfrm>
            <a:off x="0" y="0"/>
            <a:ext cx="6870700" cy="9774238"/>
          </a:xfrm>
          <a:prstGeom prst="roundRect">
            <a:avLst>
              <a:gd name="adj" fmla="val 23"/>
            </a:avLst>
          </a:prstGeom>
          <a:solidFill>
            <a:srgbClr val="FFFFFF"/>
          </a:solidFill>
          <a:ln w="9525">
            <a:noFill/>
            <a:round/>
            <a:headEnd/>
            <a:tailEnd/>
          </a:ln>
        </p:spPr>
        <p:txBody>
          <a:bodyPr wrap="none" lIns="95107" tIns="47553" rIns="95107" bIns="47553" anchor="ctr"/>
          <a:lstStyle/>
          <a:p>
            <a:pPr eaLnBrk="0" hangingPunct="0">
              <a:lnSpc>
                <a:spcPct val="81000"/>
              </a:lnSpc>
              <a:buClr>
                <a:srgbClr val="000000"/>
              </a:buClr>
              <a:buSzPct val="100000"/>
              <a:buFont typeface="Times"/>
              <a:buNone/>
              <a:defRPr/>
            </a:pPr>
            <a:endParaRPr lang="nb-NO">
              <a:latin typeface="Times"/>
            </a:endParaRPr>
          </a:p>
        </p:txBody>
      </p:sp>
      <p:sp>
        <p:nvSpPr>
          <p:cNvPr id="2052" name="Rectangle 4">
            <a:extLst>
              <a:ext uri="{FF2B5EF4-FFF2-40B4-BE49-F238E27FC236}">
                <a16:creationId xmlns:a16="http://schemas.microsoft.com/office/drawing/2014/main" id="{F93600F0-9909-4717-8887-C995D2837D54}"/>
              </a:ext>
            </a:extLst>
          </p:cNvPr>
          <p:cNvSpPr>
            <a:spLocks noGrp="1" noChangeArrowheads="1"/>
          </p:cNvSpPr>
          <p:nvPr>
            <p:ph type="hdr"/>
          </p:nvPr>
        </p:nvSpPr>
        <p:spPr bwMode="auto">
          <a:xfrm>
            <a:off x="0" y="0"/>
            <a:ext cx="2971800" cy="487363"/>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lvl1pP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2053" name="Rectangle 5">
            <a:extLst>
              <a:ext uri="{FF2B5EF4-FFF2-40B4-BE49-F238E27FC236}">
                <a16:creationId xmlns:a16="http://schemas.microsoft.com/office/drawing/2014/main" id="{162A5D03-F5E0-4137-8232-9F16661E2B99}"/>
              </a:ext>
            </a:extLst>
          </p:cNvPr>
          <p:cNvSpPr>
            <a:spLocks noGrp="1" noChangeArrowheads="1"/>
          </p:cNvSpPr>
          <p:nvPr>
            <p:ph type="dt"/>
          </p:nvPr>
        </p:nvSpPr>
        <p:spPr bwMode="auto">
          <a:xfrm>
            <a:off x="3894138" y="0"/>
            <a:ext cx="2971800" cy="487363"/>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lvl1pPr algn="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54279" name="Rectangle 6">
            <a:extLst>
              <a:ext uri="{FF2B5EF4-FFF2-40B4-BE49-F238E27FC236}">
                <a16:creationId xmlns:a16="http://schemas.microsoft.com/office/drawing/2014/main" id="{2F95B9AC-528A-4108-B0D5-10A2BFA04035}"/>
              </a:ext>
            </a:extLst>
          </p:cNvPr>
          <p:cNvSpPr>
            <a:spLocks noGrp="1" noRot="1" noChangeAspect="1" noChangeArrowheads="1"/>
          </p:cNvSpPr>
          <p:nvPr>
            <p:ph type="sldImg"/>
          </p:nvPr>
        </p:nvSpPr>
        <p:spPr bwMode="auto">
          <a:xfrm>
            <a:off x="990600" y="733425"/>
            <a:ext cx="4884738" cy="3663950"/>
          </a:xfrm>
          <a:prstGeom prst="rect">
            <a:avLst/>
          </a:prstGeom>
          <a:solidFill>
            <a:srgbClr val="FFFFFF"/>
          </a:solidFill>
          <a:ln w="9360">
            <a:solidFill>
              <a:srgbClr val="000000"/>
            </a:solidFill>
            <a:miter lim="800000"/>
            <a:headEnd/>
            <a:tailEnd/>
          </a:ln>
        </p:spPr>
      </p:sp>
      <p:sp>
        <p:nvSpPr>
          <p:cNvPr id="2055" name="Rectangle 7">
            <a:extLst>
              <a:ext uri="{FF2B5EF4-FFF2-40B4-BE49-F238E27FC236}">
                <a16:creationId xmlns:a16="http://schemas.microsoft.com/office/drawing/2014/main" id="{F2FE852B-5E33-46C2-845C-7BC3E405F6C4}"/>
              </a:ext>
            </a:extLst>
          </p:cNvPr>
          <p:cNvSpPr>
            <a:spLocks noGrp="1" noChangeArrowheads="1"/>
          </p:cNvSpPr>
          <p:nvPr>
            <p:ph type="body"/>
          </p:nvPr>
        </p:nvSpPr>
        <p:spPr bwMode="auto">
          <a:xfrm>
            <a:off x="915988" y="4643438"/>
            <a:ext cx="5033962" cy="4395787"/>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p>
            <a:pPr lvl="0"/>
            <a:endParaRPr lang="nb-NO" noProof="0"/>
          </a:p>
        </p:txBody>
      </p:sp>
      <p:sp>
        <p:nvSpPr>
          <p:cNvPr id="2056" name="Rectangle 8">
            <a:extLst>
              <a:ext uri="{FF2B5EF4-FFF2-40B4-BE49-F238E27FC236}">
                <a16:creationId xmlns:a16="http://schemas.microsoft.com/office/drawing/2014/main" id="{B6A3A4FB-EBE9-4998-AA99-86C54783BD81}"/>
              </a:ext>
            </a:extLst>
          </p:cNvPr>
          <p:cNvSpPr>
            <a:spLocks noGrp="1" noChangeArrowheads="1"/>
          </p:cNvSpPr>
          <p:nvPr>
            <p:ph type="ftr"/>
          </p:nvPr>
        </p:nvSpPr>
        <p:spPr bwMode="auto">
          <a:xfrm>
            <a:off x="0" y="9285288"/>
            <a:ext cx="2971800" cy="487362"/>
          </a:xfrm>
          <a:prstGeom prst="rect">
            <a:avLst/>
          </a:prstGeom>
          <a:noFill/>
          <a:ln w="9525">
            <a:noFill/>
            <a:round/>
            <a:headEnd/>
            <a:tailEnd/>
          </a:ln>
          <a:effectLst/>
        </p:spPr>
        <p:txBody>
          <a:bodyPr vert="horz" wrap="square" lIns="93609" tIns="48677" rIns="93609" bIns="48677" numCol="1" anchor="b" anchorCtr="0" compatLnSpc="1">
            <a:prstTxWarp prst="textNoShape">
              <a:avLst/>
            </a:prstTxWarp>
          </a:bodyPr>
          <a:lstStyle>
            <a:lvl1pP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2057" name="Rectangle 9">
            <a:extLst>
              <a:ext uri="{FF2B5EF4-FFF2-40B4-BE49-F238E27FC236}">
                <a16:creationId xmlns:a16="http://schemas.microsoft.com/office/drawing/2014/main" id="{EAC3CC58-F8C8-4778-9834-A1EDF8C707D1}"/>
              </a:ext>
            </a:extLst>
          </p:cNvPr>
          <p:cNvSpPr>
            <a:spLocks noGrp="1" noChangeArrowheads="1"/>
          </p:cNvSpPr>
          <p:nvPr>
            <p:ph type="sldNum"/>
          </p:nvPr>
        </p:nvSpPr>
        <p:spPr bwMode="auto">
          <a:xfrm>
            <a:off x="3894138" y="9285288"/>
            <a:ext cx="2971800" cy="487362"/>
          </a:xfrm>
          <a:prstGeom prst="rect">
            <a:avLst/>
          </a:prstGeom>
          <a:noFill/>
          <a:ln w="9525">
            <a:noFill/>
            <a:round/>
            <a:headEnd/>
            <a:tailEnd/>
          </a:ln>
          <a:effectLst/>
        </p:spPr>
        <p:txBody>
          <a:bodyPr vert="horz" wrap="square" lIns="93609" tIns="48677" rIns="93609" bIns="48677" numCol="1" anchor="b" anchorCtr="0" compatLnSpc="1">
            <a:prstTxWarp prst="textNoShape">
              <a:avLst/>
            </a:prstTxWarp>
          </a:bodyPr>
          <a:lstStyle>
            <a:lvl1pPr algn="r" eaLnBrk="0" hangingPunct="0">
              <a:buClr>
                <a:srgbClr val="000000"/>
              </a:buClr>
              <a:buSzPct val="100000"/>
              <a:buFont typeface="Times" panose="02020603050405020304" pitchFamily="18" charset="0"/>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1200">
                <a:solidFill>
                  <a:srgbClr val="000000"/>
                </a:solidFill>
              </a:defRPr>
            </a:lvl1pPr>
          </a:lstStyle>
          <a:p>
            <a:fld id="{D0B3E207-6352-4745-93F0-86BDA61B8C26}" type="slidenum">
              <a:rPr lang="en-GB" altLang="nb-NO"/>
              <a:pPr/>
              <a:t>‹#›</a:t>
            </a:fld>
            <a:endParaRPr lang="en-GB" altLang="nb-NO"/>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ail.ntnu.no/owa/redir.aspx?C=5SzhC3no-k-l_FPbLd_7ftpGlnyyl9EIXTbV1z-l39VToKgFdtDIk3KPf_1-zLnhRDMt1NuwnR0.&amp;URL=https://www.dropbox.com/s/d0z5b4pianc8zo6/VIDEO0037.mp4?dl=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mail.ntnu.no/owa/redir.aspx?C=5SzhC3no-k-l_FPbLd_7ftpGlnyyl9EIXTbV1z-l39VToKgFdtDIk3KPf_1-zLnhRDMt1NuwnR0.&amp;URL=https://www.dropbox.com/s/pi80nt8s6t7w6h7/DSC_1224.JPG?dl=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9">
            <a:extLst>
              <a:ext uri="{FF2B5EF4-FFF2-40B4-BE49-F238E27FC236}">
                <a16:creationId xmlns:a16="http://schemas.microsoft.com/office/drawing/2014/main" id="{DC934754-EB11-4DDD-97E3-637899DF376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416D197F-D407-4F46-A987-31D44705A43B}" type="slidenum">
              <a:rPr lang="en-GB" altLang="nb-NO" sz="1200">
                <a:solidFill>
                  <a:srgbClr val="000000"/>
                </a:solidFill>
              </a:rPr>
              <a:pPr/>
              <a:t>1</a:t>
            </a:fld>
            <a:endParaRPr lang="en-GB" altLang="nb-NO" sz="1200">
              <a:solidFill>
                <a:srgbClr val="000000"/>
              </a:solidFill>
            </a:endParaRPr>
          </a:p>
        </p:txBody>
      </p:sp>
      <p:sp>
        <p:nvSpPr>
          <p:cNvPr id="55299" name="Rectangle 2">
            <a:extLst>
              <a:ext uri="{FF2B5EF4-FFF2-40B4-BE49-F238E27FC236}">
                <a16:creationId xmlns:a16="http://schemas.microsoft.com/office/drawing/2014/main" id="{A2404095-DB22-4425-B5AF-B5AB3245B82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DAA09DC-A2B9-428F-8EBE-3700777662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Som for eksempel her hvor vi hang en CanSat i en ballong innedørs (26 m under taket i Realfagbygget på Gløshaugen). Resultatet ble overført trådløst ned til en PC som viste resultatet av CO2 målingen under arrangementet Reasearchers Night ved NTNU.</a:t>
            </a:r>
            <a:r>
              <a:rPr lang="nb-NO" baseline="0"/>
              <a:t> Vi ser hvordan målingene utviklet seg under arrangementet etter som det kom mer og mer folk. Standen var en promotering av CanSat overfor elever på vgs. Som er målgruppen under Researcher Night.</a:t>
            </a:r>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39</a:t>
            </a:fld>
            <a:endParaRPr lang="en-GB" alt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Totale </a:t>
            </a:r>
            <a:r>
              <a:rPr lang="nb-NO" sz="1200" b="0" i="0" u="none" strike="noStrike" kern="1200" dirty="0">
                <a:solidFill>
                  <a:srgbClr val="000000"/>
                </a:solidFill>
                <a:latin typeface="Times New Roman" pitchFamily="18" charset="0"/>
                <a:ea typeface="+mn-ea"/>
                <a:cs typeface="+mn-cs"/>
              </a:rPr>
              <a:t>Volatile </a:t>
            </a:r>
            <a:r>
              <a:rPr lang="nb-NO" sz="1200" b="0" i="0" u="none" strike="noStrike" kern="1200" err="1">
                <a:solidFill>
                  <a:srgbClr val="000000"/>
                </a:solidFill>
                <a:latin typeface="Times New Roman" pitchFamily="18" charset="0"/>
                <a:ea typeface="+mn-ea"/>
                <a:cs typeface="+mn-cs"/>
              </a:rPr>
              <a:t>Organic</a:t>
            </a:r>
            <a:r>
              <a:rPr lang="nb-NO" sz="1200" b="0" i="0" u="none" strike="noStrike" kern="1200">
                <a:solidFill>
                  <a:srgbClr val="000000"/>
                </a:solidFill>
                <a:latin typeface="Times New Roman" pitchFamily="18" charset="0"/>
                <a:ea typeface="+mn-ea"/>
                <a:cs typeface="+mn-cs"/>
              </a:rPr>
              <a:t> Compounds. Her er en billigere variant for måling av gass i luft.</a:t>
            </a:r>
            <a:endParaRPr lang="nb-NO" dirty="0"/>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40</a:t>
            </a:fld>
            <a:endParaRPr lang="en-GB" alt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GPS målinger er populære i forbindelse med CanSat.</a:t>
            </a:r>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42</a:t>
            </a:fld>
            <a:endParaRPr lang="en-GB" alt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Viser oppkobling av GPS sammen med Teensy</a:t>
            </a:r>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43</a:t>
            </a:fld>
            <a:endParaRPr lang="en-GB"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Hvordan data hentes inn fra GPS til Arduinoen som så lagrer</a:t>
            </a:r>
            <a:r>
              <a:rPr lang="nb-NO" baseline="0"/>
              <a:t> data på SD-kortet. Dataene legges å over på PC for visning i Google Earth.</a:t>
            </a:r>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44</a:t>
            </a:fld>
            <a:endParaRPr lang="en-GB" alt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45</a:t>
            </a:fld>
            <a:endParaRPr lang="en-GB"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ssholder for lysbilde 1">
            <a:extLst>
              <a:ext uri="{FF2B5EF4-FFF2-40B4-BE49-F238E27FC236}">
                <a16:creationId xmlns:a16="http://schemas.microsoft.com/office/drawing/2014/main" id="{28825AAE-0CD7-4098-AD1E-D12BE3B7088A}"/>
              </a:ext>
            </a:extLst>
          </p:cNvPr>
          <p:cNvSpPr>
            <a:spLocks noGrp="1" noRot="1" noChangeAspect="1" noTextEdit="1"/>
          </p:cNvSpPr>
          <p:nvPr>
            <p:ph type="sldImg"/>
          </p:nvPr>
        </p:nvSpPr>
        <p:spPr>
          <a:ln/>
        </p:spPr>
      </p:sp>
      <p:sp>
        <p:nvSpPr>
          <p:cNvPr id="3" name="Plassholder for notater 2">
            <a:extLst>
              <a:ext uri="{FF2B5EF4-FFF2-40B4-BE49-F238E27FC236}">
                <a16:creationId xmlns:a16="http://schemas.microsoft.com/office/drawing/2014/main" id="{14350B27-FC51-4C4A-8F30-18BFD0010F55}"/>
              </a:ext>
            </a:extLst>
          </p:cNvPr>
          <p:cNvSpPr>
            <a:spLocks noGrp="1"/>
          </p:cNvSpPr>
          <p:nvPr>
            <p:ph type="body" idx="1"/>
          </p:nvPr>
        </p:nvSpPr>
        <p:spPr/>
        <p:txBody>
          <a:bodyPr>
            <a:normAutofit fontScale="85000" lnSpcReduction="20000"/>
          </a:bodyPr>
          <a:lstStyle/>
          <a:p>
            <a:pPr>
              <a:spcAft>
                <a:spcPts val="0"/>
              </a:spcAft>
              <a:defRPr/>
            </a:pPr>
            <a:r>
              <a:rPr lang="nb-NO" dirty="0">
                <a:solidFill>
                  <a:srgbClr val="1F497D"/>
                </a:solidFill>
                <a:latin typeface="Calibri"/>
              </a:rPr>
              <a:t>Sist skoleår fikk jeg gjort en interessant ting med </a:t>
            </a:r>
            <a:r>
              <a:rPr lang="nb-NO" dirty="0" err="1">
                <a:solidFill>
                  <a:srgbClr val="1F497D"/>
                </a:solidFill>
                <a:latin typeface="Calibri"/>
              </a:rPr>
              <a:t>CanSatene</a:t>
            </a:r>
            <a:r>
              <a:rPr lang="nb-NO" dirty="0">
                <a:solidFill>
                  <a:srgbClr val="1F497D"/>
                </a:solidFill>
                <a:latin typeface="Calibri"/>
              </a:rPr>
              <a:t>, nemlig måling av temperatur over tid. På skolen hos oss har det vært en del lærere som har klaget over at det blir veldig kaldt på kontorplassen mot slutten av dagen. Dermed tenkte jeg at vi kunne programmere </a:t>
            </a:r>
            <a:r>
              <a:rPr lang="nb-NO" dirty="0" err="1">
                <a:solidFill>
                  <a:srgbClr val="1F497D"/>
                </a:solidFill>
                <a:latin typeface="Calibri"/>
              </a:rPr>
              <a:t>CanSatene</a:t>
            </a:r>
            <a:r>
              <a:rPr lang="nb-NO" dirty="0">
                <a:solidFill>
                  <a:srgbClr val="1F497D"/>
                </a:solidFill>
                <a:latin typeface="Calibri"/>
              </a:rPr>
              <a:t> til å måle og logge temperaturen i det aktuelle rommet i et døgn for å se hvordan temperaturen varierte. Det vi merket fort var at den temperatursensoren som sitter på kortet ble påvirket for mye av varmen fra batteri og </a:t>
            </a:r>
            <a:r>
              <a:rPr lang="nb-NO" dirty="0" err="1">
                <a:solidFill>
                  <a:srgbClr val="1F497D"/>
                </a:solidFill>
                <a:latin typeface="Calibri"/>
              </a:rPr>
              <a:t>Arduino</a:t>
            </a:r>
            <a:r>
              <a:rPr lang="nb-NO" dirty="0">
                <a:solidFill>
                  <a:srgbClr val="1F497D"/>
                </a:solidFill>
                <a:latin typeface="Calibri"/>
              </a:rPr>
              <a:t> til å gi pålitelige målinger. </a:t>
            </a:r>
            <a:r>
              <a:rPr lang="nb-NO" dirty="0" err="1">
                <a:solidFill>
                  <a:srgbClr val="1F497D"/>
                </a:solidFill>
                <a:latin typeface="Calibri"/>
              </a:rPr>
              <a:t>NTC-målingene</a:t>
            </a:r>
            <a:r>
              <a:rPr lang="nb-NO" dirty="0">
                <a:solidFill>
                  <a:srgbClr val="1F497D"/>
                </a:solidFill>
                <a:latin typeface="Calibri"/>
              </a:rPr>
              <a:t> derimot fungerte godt. Vi kom frem til at varmen stod på til klokka var 15.00, for temperaturen var tilnærmet konstant frem til dette klokkeslettet, for så å gradvis synke. Selvfølgelig fikk vi ikke gjort målinger i et døgn, da batteriene gikk tomme etter 6-8 timer, men det var interessant å se at det fungerte slik vi tenkte det skulle.</a:t>
            </a:r>
            <a:endParaRPr lang="nb-NO" dirty="0">
              <a:latin typeface="Calibri"/>
            </a:endParaRPr>
          </a:p>
          <a:p>
            <a:pPr>
              <a:spcAft>
                <a:spcPts val="0"/>
              </a:spcAft>
              <a:defRPr/>
            </a:pPr>
            <a:r>
              <a:rPr lang="nb-NO" dirty="0">
                <a:latin typeface="Calibri"/>
              </a:rPr>
              <a:t> </a:t>
            </a:r>
          </a:p>
          <a:p>
            <a:pPr>
              <a:spcAft>
                <a:spcPts val="0"/>
              </a:spcAft>
              <a:defRPr/>
            </a:pPr>
            <a:r>
              <a:rPr lang="nb-NO" dirty="0">
                <a:solidFill>
                  <a:srgbClr val="1F497D"/>
                </a:solidFill>
                <a:latin typeface="Calibri"/>
              </a:rPr>
              <a:t>Den beste læringen rundt </a:t>
            </a:r>
            <a:r>
              <a:rPr lang="nb-NO" dirty="0" err="1">
                <a:solidFill>
                  <a:srgbClr val="1F497D"/>
                </a:solidFill>
                <a:latin typeface="Calibri"/>
              </a:rPr>
              <a:t>cansat-programmering</a:t>
            </a:r>
            <a:r>
              <a:rPr lang="nb-NO" dirty="0">
                <a:solidFill>
                  <a:srgbClr val="1F497D"/>
                </a:solidFill>
                <a:latin typeface="Calibri"/>
              </a:rPr>
              <a:t> kom da vi skulle kalibrere temperatursensorene. Vi gjorde dette ved å teste med flere ulike temperaturer for å undersøke hvordan avvikene mellom det </a:t>
            </a:r>
            <a:r>
              <a:rPr lang="nb-NO" dirty="0" err="1">
                <a:solidFill>
                  <a:srgbClr val="1F497D"/>
                </a:solidFill>
                <a:latin typeface="Calibri"/>
              </a:rPr>
              <a:t>CanSaten</a:t>
            </a:r>
            <a:r>
              <a:rPr lang="nb-NO" dirty="0">
                <a:solidFill>
                  <a:srgbClr val="1F497D"/>
                </a:solidFill>
                <a:latin typeface="Calibri"/>
              </a:rPr>
              <a:t> logget og det temperaturloggeren logget var, og elevene måtte finne ut mye selv. Det tok lang tid, men resultatet ble et åpent forsøk som ikke var like mye </a:t>
            </a:r>
            <a:r>
              <a:rPr lang="nb-NO" dirty="0" err="1">
                <a:solidFill>
                  <a:srgbClr val="1F497D"/>
                </a:solidFill>
                <a:latin typeface="Calibri"/>
              </a:rPr>
              <a:t>kokebok-oppskrift</a:t>
            </a:r>
            <a:r>
              <a:rPr lang="nb-NO" dirty="0">
                <a:solidFill>
                  <a:srgbClr val="1F497D"/>
                </a:solidFill>
                <a:latin typeface="Calibri"/>
              </a:rPr>
              <a:t> som vi pleier å ha f.eks. i fysikk. Noen grupper kom så langt at de fikk kjørt regresjon på avvikene og laget en avviksfunksjon som de trakk fra i programkoden.</a:t>
            </a:r>
            <a:endParaRPr lang="nb-NO" dirty="0">
              <a:latin typeface="Calibri"/>
            </a:endParaRPr>
          </a:p>
          <a:p>
            <a:pPr>
              <a:spcAft>
                <a:spcPts val="0"/>
              </a:spcAft>
              <a:defRPr/>
            </a:pPr>
            <a:r>
              <a:rPr lang="nb-NO" dirty="0">
                <a:latin typeface="Calibri"/>
              </a:rPr>
              <a:t> </a:t>
            </a:r>
          </a:p>
          <a:p>
            <a:pPr>
              <a:spcAft>
                <a:spcPts val="0"/>
              </a:spcAft>
              <a:defRPr/>
            </a:pPr>
            <a:r>
              <a:rPr lang="nb-NO" dirty="0">
                <a:solidFill>
                  <a:srgbClr val="1F497D"/>
                </a:solidFill>
                <a:latin typeface="Calibri"/>
              </a:rPr>
              <a:t>Mesteparten av tiden på våren gikk med til bygging av raketter. Klassen bygget to raketter på ca 3,40 m av papphylser, </a:t>
            </a:r>
            <a:r>
              <a:rPr lang="nb-NO" dirty="0" err="1">
                <a:solidFill>
                  <a:srgbClr val="1F497D"/>
                </a:solidFill>
                <a:latin typeface="Calibri"/>
              </a:rPr>
              <a:t>isopor</a:t>
            </a:r>
            <a:r>
              <a:rPr lang="nb-NO" dirty="0">
                <a:solidFill>
                  <a:srgbClr val="1F497D"/>
                </a:solidFill>
                <a:latin typeface="Calibri"/>
              </a:rPr>
              <a:t>, byggskum og finer. Her var det mye arbeid som kreves, så elevene fikk god trening i virkelig gruppearbeid hvor man er avhengig av den jobben som kameraten gjør. Vi fikk sendt opp en av rakettene fra Rakke fort i Stavern, men selvfølgelig sviktet radioen rett før oppskyting, fallskjermen løste seg ikke ut, så vi fikk aldri målingene fra </a:t>
            </a:r>
            <a:r>
              <a:rPr lang="nb-NO" dirty="0" err="1">
                <a:solidFill>
                  <a:srgbClr val="1F497D"/>
                </a:solidFill>
                <a:latin typeface="Calibri"/>
              </a:rPr>
              <a:t>cansatene</a:t>
            </a:r>
            <a:r>
              <a:rPr lang="nb-NO" dirty="0">
                <a:solidFill>
                  <a:srgbClr val="1F497D"/>
                </a:solidFill>
                <a:latin typeface="Calibri"/>
              </a:rPr>
              <a:t> som lå inni raketten.</a:t>
            </a:r>
            <a:endParaRPr lang="nb-NO" dirty="0">
              <a:latin typeface="Calibri"/>
            </a:endParaRPr>
          </a:p>
          <a:p>
            <a:pPr>
              <a:spcAft>
                <a:spcPts val="0"/>
              </a:spcAft>
              <a:defRPr/>
            </a:pPr>
            <a:r>
              <a:rPr lang="nb-NO" dirty="0">
                <a:latin typeface="Calibri"/>
              </a:rPr>
              <a:t> </a:t>
            </a:r>
          </a:p>
          <a:p>
            <a:pPr>
              <a:spcAft>
                <a:spcPts val="0"/>
              </a:spcAft>
              <a:defRPr/>
            </a:pPr>
            <a:r>
              <a:rPr lang="nb-NO" dirty="0">
                <a:solidFill>
                  <a:srgbClr val="1F497D"/>
                </a:solidFill>
                <a:latin typeface="Calibri"/>
              </a:rPr>
              <a:t>I år leker jeg litt med tanken på å sende </a:t>
            </a:r>
            <a:r>
              <a:rPr lang="nb-NO" dirty="0" err="1">
                <a:solidFill>
                  <a:srgbClr val="1F497D"/>
                </a:solidFill>
                <a:latin typeface="Calibri"/>
              </a:rPr>
              <a:t>Cansatene</a:t>
            </a:r>
            <a:r>
              <a:rPr lang="nb-NO" dirty="0">
                <a:solidFill>
                  <a:srgbClr val="1F497D"/>
                </a:solidFill>
                <a:latin typeface="Calibri"/>
              </a:rPr>
              <a:t> opp med vannraketter fra idrettsbanen, men jeg har ikke helt bestemt meg for akkurat hva vi skal gjøre.</a:t>
            </a:r>
            <a:endParaRPr lang="nb-NO" dirty="0">
              <a:latin typeface="Calibri"/>
            </a:endParaRPr>
          </a:p>
          <a:p>
            <a:pPr>
              <a:spcAft>
                <a:spcPts val="0"/>
              </a:spcAft>
              <a:defRPr/>
            </a:pPr>
            <a:r>
              <a:rPr lang="nb-NO" dirty="0">
                <a:latin typeface="Calibri"/>
              </a:rPr>
              <a:t> </a:t>
            </a:r>
          </a:p>
          <a:p>
            <a:pPr>
              <a:spcAft>
                <a:spcPts val="0"/>
              </a:spcAft>
              <a:defRPr/>
            </a:pPr>
            <a:r>
              <a:rPr lang="nb-NO" u="sng" dirty="0">
                <a:solidFill>
                  <a:srgbClr val="1F497D"/>
                </a:solidFill>
                <a:latin typeface="Calibri"/>
                <a:hlinkClick r:id="rId3" action="ppaction://hlinkfile"/>
              </a:rPr>
              <a:t>https://www.dropbox.com/s/d0z5b4pianc8zo6/VIDEO0037.mp4?dl=0</a:t>
            </a:r>
            <a:endParaRPr lang="nb-NO" dirty="0">
              <a:latin typeface="Calibri"/>
            </a:endParaRPr>
          </a:p>
          <a:p>
            <a:pPr>
              <a:spcAft>
                <a:spcPts val="0"/>
              </a:spcAft>
              <a:defRPr/>
            </a:pPr>
            <a:r>
              <a:rPr lang="nb-NO" u="sng" dirty="0">
                <a:solidFill>
                  <a:srgbClr val="1F497D"/>
                </a:solidFill>
                <a:latin typeface="Calibri"/>
                <a:hlinkClick r:id="rId4" action="ppaction://hlinkfile"/>
              </a:rPr>
              <a:t>https://www.dropbox.com/s/pi80nt8s6t7w6h7/DSC_1224.JPG?dl=0</a:t>
            </a:r>
            <a:endParaRPr lang="nb-NO" dirty="0">
              <a:latin typeface="Calibri"/>
            </a:endParaRPr>
          </a:p>
          <a:p>
            <a:pPr>
              <a:defRPr/>
            </a:pPr>
            <a:endParaRPr lang="nb-NO" dirty="0"/>
          </a:p>
        </p:txBody>
      </p:sp>
      <p:sp>
        <p:nvSpPr>
          <p:cNvPr id="56324" name="Plassholder for lysbildenummer 3">
            <a:extLst>
              <a:ext uri="{FF2B5EF4-FFF2-40B4-BE49-F238E27FC236}">
                <a16:creationId xmlns:a16="http://schemas.microsoft.com/office/drawing/2014/main" id="{D9C526BB-2198-4A8A-A287-9C574E91188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7F8D4066-7CD9-493F-BD8A-A1CB29411FD5}" type="slidenum">
              <a:rPr lang="en-GB" altLang="nb-NO" sz="1200">
                <a:solidFill>
                  <a:srgbClr val="000000"/>
                </a:solidFill>
              </a:rPr>
              <a:pPr/>
              <a:t>20</a:t>
            </a:fld>
            <a:endParaRPr lang="en-GB" altLang="nb-NO"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ssholder for lysbilde 1">
            <a:extLst>
              <a:ext uri="{FF2B5EF4-FFF2-40B4-BE49-F238E27FC236}">
                <a16:creationId xmlns:a16="http://schemas.microsoft.com/office/drawing/2014/main" id="{E51F9997-0B6D-4F8B-9AF9-E88BA5EA4B54}"/>
              </a:ext>
            </a:extLst>
          </p:cNvPr>
          <p:cNvSpPr>
            <a:spLocks noGrp="1" noRot="1" noChangeAspect="1" noTextEdit="1"/>
          </p:cNvSpPr>
          <p:nvPr>
            <p:ph type="sldImg"/>
          </p:nvPr>
        </p:nvSpPr>
        <p:spPr>
          <a:ln/>
        </p:spPr>
      </p:sp>
      <p:sp>
        <p:nvSpPr>
          <p:cNvPr id="57347" name="Plassholder for notater 2">
            <a:extLst>
              <a:ext uri="{FF2B5EF4-FFF2-40B4-BE49-F238E27FC236}">
                <a16:creationId xmlns:a16="http://schemas.microsoft.com/office/drawing/2014/main" id="{58B72F14-4BA0-40A7-B730-2DB08E263D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De fant ut at den falt fortere enn forutsatt. Da de fant igjen CanSaten kunne det se ut som om årsaken var at noen av bardunene til fallskjermet hadde løsnet slik at fallskjermen ikke hadde fungert som forutsatt.</a:t>
            </a:r>
          </a:p>
        </p:txBody>
      </p:sp>
      <p:sp>
        <p:nvSpPr>
          <p:cNvPr id="57348" name="Plassholder for lysbildenummer 3">
            <a:extLst>
              <a:ext uri="{FF2B5EF4-FFF2-40B4-BE49-F238E27FC236}">
                <a16:creationId xmlns:a16="http://schemas.microsoft.com/office/drawing/2014/main" id="{D8F3C56F-D69C-4384-9186-7B66B9546FC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3B342367-4125-41BB-87E4-9B65DAEDC59D}" type="slidenum">
              <a:rPr lang="en-GB" altLang="nb-NO" sz="1200">
                <a:solidFill>
                  <a:srgbClr val="000000"/>
                </a:solidFill>
              </a:rPr>
              <a:pPr/>
              <a:t>21</a:t>
            </a:fld>
            <a:endParaRPr lang="en-GB" altLang="nb-NO"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a:extLst>
              <a:ext uri="{FF2B5EF4-FFF2-40B4-BE49-F238E27FC236}">
                <a16:creationId xmlns:a16="http://schemas.microsoft.com/office/drawing/2014/main" id="{73A215F9-4163-4FE3-98D5-EA013B7C6364}"/>
              </a:ext>
            </a:extLst>
          </p:cNvPr>
          <p:cNvSpPr>
            <a:spLocks noGrp="1" noRot="1" noChangeAspect="1" noTextEdit="1"/>
          </p:cNvSpPr>
          <p:nvPr>
            <p:ph type="sldImg"/>
          </p:nvPr>
        </p:nvSpPr>
        <p:spPr>
          <a:ln/>
        </p:spPr>
      </p:sp>
      <p:sp>
        <p:nvSpPr>
          <p:cNvPr id="59395" name="Plassholder for notater 2">
            <a:extLst>
              <a:ext uri="{FF2B5EF4-FFF2-40B4-BE49-F238E27FC236}">
                <a16:creationId xmlns:a16="http://schemas.microsoft.com/office/drawing/2014/main" id="{BED010BA-D44D-4C1F-B9F1-A55EBC96F1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Her ligger artikkelen : Giftlokket i Bergen – sannhet eller mediaoppstyr?</a:t>
            </a:r>
          </a:p>
        </p:txBody>
      </p:sp>
      <p:sp>
        <p:nvSpPr>
          <p:cNvPr id="59396" name="Plassholder for lysbildenummer 3">
            <a:extLst>
              <a:ext uri="{FF2B5EF4-FFF2-40B4-BE49-F238E27FC236}">
                <a16:creationId xmlns:a16="http://schemas.microsoft.com/office/drawing/2014/main" id="{10FC8418-9CB9-4A3C-BBD0-A450AFEAE2C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1F8EECAE-6B0D-4164-BC51-6602DD478AD4}" type="slidenum">
              <a:rPr lang="en-GB" altLang="nb-NO" sz="1200">
                <a:solidFill>
                  <a:srgbClr val="000000"/>
                </a:solidFill>
              </a:rPr>
              <a:pPr/>
              <a:t>27</a:t>
            </a:fld>
            <a:endParaRPr lang="en-GB" altLang="nb-NO"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Her er målinger gjort av en tidligere kursdeltager. Her</a:t>
            </a:r>
            <a:r>
              <a:rPr lang="nb-NO" baseline="0"/>
              <a:t> vises målinger idet han tar med seg trykkmåleren BMP180 ned i kjelleren og opp igjen. Vi ser at temperaturen i kjelleren er noe lavere enn oppe i huset, samtidig øker trykket. Vi ser også at selv om forflytningen er ganske rask så tar det tid før temperatursensoren reagerer.</a:t>
            </a:r>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30</a:t>
            </a:fld>
            <a:endParaRPr lang="en-GB" alt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ssholder for lysbilde 1">
            <a:extLst>
              <a:ext uri="{FF2B5EF4-FFF2-40B4-BE49-F238E27FC236}">
                <a16:creationId xmlns:a16="http://schemas.microsoft.com/office/drawing/2014/main" id="{1ADC2266-9752-4126-B118-9BF449F17C17}"/>
              </a:ext>
            </a:extLst>
          </p:cNvPr>
          <p:cNvSpPr>
            <a:spLocks noGrp="1" noRot="1" noChangeAspect="1" noTextEdit="1"/>
          </p:cNvSpPr>
          <p:nvPr>
            <p:ph type="sldImg"/>
          </p:nvPr>
        </p:nvSpPr>
        <p:spPr>
          <a:ln/>
        </p:spPr>
      </p:sp>
      <p:sp>
        <p:nvSpPr>
          <p:cNvPr id="60419" name="Plassholder for notater 2">
            <a:extLst>
              <a:ext uri="{FF2B5EF4-FFF2-40B4-BE49-F238E27FC236}">
                <a16:creationId xmlns:a16="http://schemas.microsoft.com/office/drawing/2014/main" id="{C739319C-6C5B-416F-9535-8F146AE014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Her ser vi hvordan trykk og temperatur endrer seg idet vår lærer tar med seg trykkmåleren i bilen fra hjemmet og til skolen. Vi ser at han først kjører over en haug før han kommer ned i en dypere dal før han kommer opp på omtrent samme nivå som der</a:t>
            </a:r>
            <a:r>
              <a:rPr lang="nb-NO" altLang="nb-NO" baseline="0"/>
              <a:t> startet turen fra. Vi legger spesielt merke til den vesle sopen ved målepunkt 250. Dette er trykkøkningen i bilen idet døra ble lukket. En slik kurve egner seg for å la eleven lage fortellinger ut fra en faktisk målt kurve. De kan på den måten dele måleresultater og analysere hverandres data og forsøke å gjenfortelle turen til en nabogruppe.</a:t>
            </a:r>
            <a:endParaRPr lang="nb-NO" altLang="nb-NO"/>
          </a:p>
        </p:txBody>
      </p:sp>
      <p:sp>
        <p:nvSpPr>
          <p:cNvPr id="60420" name="Plassholder for lysbildenummer 3">
            <a:extLst>
              <a:ext uri="{FF2B5EF4-FFF2-40B4-BE49-F238E27FC236}">
                <a16:creationId xmlns:a16="http://schemas.microsoft.com/office/drawing/2014/main" id="{75446485-E8CC-4633-A879-C0ACD202149A}"/>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3077C116-869B-4DC2-AA4B-D4C175BF0B30}" type="slidenum">
              <a:rPr lang="en-GB" altLang="nb-NO" sz="1200">
                <a:solidFill>
                  <a:srgbClr val="000000"/>
                </a:solidFill>
              </a:rPr>
              <a:pPr/>
              <a:t>31</a:t>
            </a:fld>
            <a:endParaRPr lang="en-GB" altLang="nb-NO"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 er ikke altid lurt å ta med så mange sensorer som denne gruppen. Men alt virket i tillegg til skepktoskopet som de hadde laget og som var montert nederst på CanSaten.</a:t>
            </a:r>
            <a:r>
              <a:rPr lang="nb-NO" baseline="0"/>
              <a:t> </a:t>
            </a:r>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35</a:t>
            </a:fld>
            <a:endParaRPr lang="en-GB" alt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Dette er et hjemmelaget 3D-printet spektrometer laget av elevene. Lyset slippes gjennom en smal spalt,</a:t>
            </a:r>
            <a:r>
              <a:rPr lang="nb-NO" baseline="0"/>
              <a:t> før det passerer gjennom et difraksjonsgitter. Deretter inn på et speil og tilbake mot et array av CCD lyssensorer. Ved å lese av dette vil man kunne måle lysintensitetnn til de enkelte bølgelengdene og slik lage et spektrometer.</a:t>
            </a:r>
            <a:endParaRPr lang="nb-NO"/>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36</a:t>
            </a:fld>
            <a:endParaRPr lang="en-GB" alt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Dette er spesifikasjonene for en mer profesjonell CO2 sensor (ca. kr. 1100,-). Denne egner seg for datainnsamling av CO2 data i klasserom og i andre sammenhenger.</a:t>
            </a:r>
          </a:p>
        </p:txBody>
      </p:sp>
      <p:sp>
        <p:nvSpPr>
          <p:cNvPr id="4" name="Plassholder for lysbildenummer 3"/>
          <p:cNvSpPr>
            <a:spLocks noGrp="1"/>
          </p:cNvSpPr>
          <p:nvPr>
            <p:ph type="sldNum" idx="10"/>
          </p:nvPr>
        </p:nvSpPr>
        <p:spPr/>
        <p:txBody>
          <a:bodyPr/>
          <a:lstStyle/>
          <a:p>
            <a:fld id="{D0B3E207-6352-4745-93F0-86BDA61B8C26}" type="slidenum">
              <a:rPr lang="en-GB" altLang="nb-NO" smtClean="0"/>
              <a:pPr/>
              <a:t>38</a:t>
            </a:fld>
            <a:endParaRPr lang="en-GB" alt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4">
            <a:extLst>
              <a:ext uri="{FF2B5EF4-FFF2-40B4-BE49-F238E27FC236}">
                <a16:creationId xmlns:a16="http://schemas.microsoft.com/office/drawing/2014/main" id="{EE357986-0D91-49CB-8789-893B383649E8}"/>
              </a:ext>
            </a:extLst>
          </p:cNvPr>
          <p:cNvSpPr>
            <a:spLocks noGrp="1" noChangeArrowheads="1"/>
          </p:cNvSpPr>
          <p:nvPr>
            <p:ph type="dt" idx="10"/>
          </p:nvPr>
        </p:nvSpPr>
        <p:spPr>
          <a:ln/>
        </p:spPr>
        <p:txBody>
          <a:bodyPr/>
          <a:lstStyle>
            <a:lvl1pPr>
              <a:defRPr/>
            </a:lvl1pPr>
          </a:lstStyle>
          <a:p>
            <a:pPr>
              <a:defRPr/>
            </a:pPr>
            <a:endParaRPr lang="en-GB"/>
          </a:p>
        </p:txBody>
      </p:sp>
      <p:sp>
        <p:nvSpPr>
          <p:cNvPr id="5" name="Title 4">
            <a:extLst>
              <a:ext uri="{FF2B5EF4-FFF2-40B4-BE49-F238E27FC236}">
                <a16:creationId xmlns:a16="http://schemas.microsoft.com/office/drawing/2014/main" id="{87D6E10F-CEF5-F13F-29E8-93649043338A}"/>
              </a:ext>
            </a:extLst>
          </p:cNvPr>
          <p:cNvSpPr>
            <a:spLocks noGrp="1"/>
          </p:cNvSpPr>
          <p:nvPr>
            <p:ph type="title"/>
          </p:nvPr>
        </p:nvSpPr>
        <p:spPr/>
        <p:txBody>
          <a:bodyPr/>
          <a:lstStyle/>
          <a:p>
            <a:r>
              <a:rPr lang="en-GB"/>
              <a:t>Click to edit Master title style</a:t>
            </a:r>
            <a:endParaRPr lang="nb-NO"/>
          </a:p>
        </p:txBody>
      </p:sp>
    </p:spTree>
    <p:extLst>
      <p:ext uri="{BB962C8B-B14F-4D97-AF65-F5344CB8AC3E}">
        <p14:creationId xmlns:p14="http://schemas.microsoft.com/office/powerpoint/2010/main" val="3132449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a:extLst>
              <a:ext uri="{FF2B5EF4-FFF2-40B4-BE49-F238E27FC236}">
                <a16:creationId xmlns:a16="http://schemas.microsoft.com/office/drawing/2014/main" id="{F8AA01B0-AD54-4199-893A-8FD3B3BF3A8B}"/>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977008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8E95A358-D9D8-4CD5-8019-EE605EC9C1DD}"/>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6547076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905625" y="539750"/>
            <a:ext cx="1941513" cy="5548313"/>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79500" y="539750"/>
            <a:ext cx="5673725" cy="554831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A6B9CBF4-4893-41A2-8E65-91AB5990008D}"/>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9242177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1079500" y="539750"/>
            <a:ext cx="7767638" cy="1141413"/>
          </a:xfrm>
        </p:spPr>
        <p:txBody>
          <a:bodyPr/>
          <a:lstStyle/>
          <a:p>
            <a:r>
              <a:rPr lang="nb-NO"/>
              <a:t>Klikk for å redigere tittelstil</a:t>
            </a:r>
          </a:p>
        </p:txBody>
      </p:sp>
      <p:sp>
        <p:nvSpPr>
          <p:cNvPr id="3" name="Rectangle 4">
            <a:extLst>
              <a:ext uri="{FF2B5EF4-FFF2-40B4-BE49-F238E27FC236}">
                <a16:creationId xmlns:a16="http://schemas.microsoft.com/office/drawing/2014/main" id="{3929D215-79A0-4179-B7B4-7280624793A9}"/>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2261170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44A5-5235-38F6-63C6-A0254D26CFC6}"/>
              </a:ext>
            </a:extLst>
          </p:cNvPr>
          <p:cNvSpPr>
            <a:spLocks noGrp="1"/>
          </p:cNvSpPr>
          <p:nvPr>
            <p:ph type="title"/>
          </p:nvPr>
        </p:nvSpPr>
        <p:spPr/>
        <p:txBody>
          <a:bodyPr/>
          <a:lstStyle/>
          <a:p>
            <a:r>
              <a:rPr lang="en-GB"/>
              <a:t>Click to edit Master title style</a:t>
            </a:r>
            <a:endParaRPr lang="nb-NO"/>
          </a:p>
        </p:txBody>
      </p:sp>
      <p:sp>
        <p:nvSpPr>
          <p:cNvPr id="3" name="Date Placeholder 2">
            <a:extLst>
              <a:ext uri="{FF2B5EF4-FFF2-40B4-BE49-F238E27FC236}">
                <a16:creationId xmlns:a16="http://schemas.microsoft.com/office/drawing/2014/main" id="{B8A15808-15E2-6D45-4B48-E95A986BFBE4}"/>
              </a:ext>
            </a:extLst>
          </p:cNvPr>
          <p:cNvSpPr>
            <a:spLocks noGrp="1"/>
          </p:cNvSpPr>
          <p:nvPr>
            <p:ph type="dt" idx="10"/>
          </p:nvPr>
        </p:nvSpPr>
        <p:spPr/>
        <p:txBody>
          <a:bodyPr/>
          <a:lstStyle/>
          <a:p>
            <a:pPr>
              <a:defRPr/>
            </a:pPr>
            <a:endParaRPr lang="en-GB"/>
          </a:p>
        </p:txBody>
      </p:sp>
    </p:spTree>
    <p:extLst>
      <p:ext uri="{BB962C8B-B14F-4D97-AF65-F5344CB8AC3E}">
        <p14:creationId xmlns:p14="http://schemas.microsoft.com/office/powerpoint/2010/main" val="42943491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a:extLst>
              <a:ext uri="{FF2B5EF4-FFF2-40B4-BE49-F238E27FC236}">
                <a16:creationId xmlns:a16="http://schemas.microsoft.com/office/drawing/2014/main" id="{B0C0D1FC-6022-45CD-9D6E-AE2D93B24163}"/>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5284000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a:extLst>
              <a:ext uri="{FF2B5EF4-FFF2-40B4-BE49-F238E27FC236}">
                <a16:creationId xmlns:a16="http://schemas.microsoft.com/office/drawing/2014/main" id="{E66619F7-29E3-43EB-8708-CEB6AF9E87C5}"/>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9091661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79500" y="1978025"/>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38725" y="1978025"/>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a:extLst>
              <a:ext uri="{FF2B5EF4-FFF2-40B4-BE49-F238E27FC236}">
                <a16:creationId xmlns:a16="http://schemas.microsoft.com/office/drawing/2014/main" id="{2C53962F-C6E5-4A2E-87E9-CAC679CE8D7F}"/>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1260679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a:extLst>
              <a:ext uri="{FF2B5EF4-FFF2-40B4-BE49-F238E27FC236}">
                <a16:creationId xmlns:a16="http://schemas.microsoft.com/office/drawing/2014/main" id="{FF08613D-3298-4C95-A780-D8D5A7A3AE39}"/>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289771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a:extLst>
              <a:ext uri="{FF2B5EF4-FFF2-40B4-BE49-F238E27FC236}">
                <a16:creationId xmlns:a16="http://schemas.microsoft.com/office/drawing/2014/main" id="{4217C295-03D4-4A7B-AB38-C414A8083ACF}"/>
              </a:ext>
            </a:extLst>
          </p:cNvPr>
          <p:cNvSpPr>
            <a:spLocks noGrp="1" noChangeArrowheads="1"/>
          </p:cNvSpPr>
          <p:nvPr>
            <p:ph type="dt" idx="10"/>
          </p:nvPr>
        </p:nvSpPr>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5481E34-9E95-4D46-BC17-AA5567CC46FC}"/>
              </a:ext>
            </a:extLst>
          </p:cNvPr>
          <p:cNvSpPr>
            <a:spLocks noGrp="1" noChangeArrowheads="1"/>
          </p:cNvSpPr>
          <p:nvPr>
            <p:ph type="ftr" idx="11"/>
          </p:nvPr>
        </p:nvSpPr>
        <p:spPr>
          <a:xfrm>
            <a:off x="1066800" y="6248400"/>
            <a:ext cx="2890838" cy="452438"/>
          </a:xfrm>
          <a:prstGeom prst="rect">
            <a:avLst/>
          </a:prstGeom>
        </p:spPr>
        <p:txBody>
          <a:bodyPr/>
          <a:lstStyle>
            <a:lvl1pPr>
              <a:defRPr>
                <a:latin typeface="Times"/>
              </a:defRPr>
            </a:lvl1pPr>
          </a:lstStyle>
          <a:p>
            <a:pPr>
              <a:defRPr/>
            </a:pPr>
            <a:r>
              <a:rPr lang="en-GB"/>
              <a:t>Nils Kr. Rossing 05.04.08</a:t>
            </a:r>
          </a:p>
        </p:txBody>
      </p:sp>
    </p:spTree>
    <p:extLst>
      <p:ext uri="{BB962C8B-B14F-4D97-AF65-F5344CB8AC3E}">
        <p14:creationId xmlns:p14="http://schemas.microsoft.com/office/powerpoint/2010/main" val="16468378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715A65-FB87-4764-9C0B-0250650B1C8C}"/>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494697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a:extLst>
              <a:ext uri="{FF2B5EF4-FFF2-40B4-BE49-F238E27FC236}">
                <a16:creationId xmlns:a16="http://schemas.microsoft.com/office/drawing/2014/main" id="{E898ABA0-7BFB-4A5A-8370-C4B9676B8DDC}"/>
              </a:ext>
            </a:extLst>
          </p:cNvPr>
          <p:cNvSpPr>
            <a:spLocks noGrp="1" noChangeArrowheads="1"/>
          </p:cNvSpPr>
          <p:nvPr>
            <p:ph type="dt"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7117774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3827C16-6F98-4803-9A69-D8B7FB19E8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6096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82E7160E-3642-4AF5-A8DA-572A4C60187F}"/>
              </a:ext>
            </a:extLst>
          </p:cNvPr>
          <p:cNvSpPr>
            <a:spLocks noGrp="1" noChangeArrowheads="1"/>
          </p:cNvSpPr>
          <p:nvPr>
            <p:ph type="title"/>
          </p:nvPr>
        </p:nvSpPr>
        <p:spPr bwMode="auto">
          <a:xfrm>
            <a:off x="1079500" y="539750"/>
            <a:ext cx="77676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nb-NO"/>
              <a:t>Klikk for å redigere titteltekstformatet</a:t>
            </a:r>
          </a:p>
        </p:txBody>
      </p:sp>
      <p:sp>
        <p:nvSpPr>
          <p:cNvPr id="1028" name="Rectangle 3">
            <a:extLst>
              <a:ext uri="{FF2B5EF4-FFF2-40B4-BE49-F238E27FC236}">
                <a16:creationId xmlns:a16="http://schemas.microsoft.com/office/drawing/2014/main" id="{FB8D2510-E521-4B9F-98CE-2D6E759C72CD}"/>
              </a:ext>
            </a:extLst>
          </p:cNvPr>
          <p:cNvSpPr>
            <a:spLocks noGrp="1" noChangeArrowheads="1"/>
          </p:cNvSpPr>
          <p:nvPr>
            <p:ph type="body" idx="1"/>
          </p:nvPr>
        </p:nvSpPr>
        <p:spPr bwMode="auto">
          <a:xfrm>
            <a:off x="1079500" y="1978025"/>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nb-NO"/>
              <a:t>Klikk for å redigere formatet på disposisjonsteksten</a:t>
            </a:r>
          </a:p>
          <a:p>
            <a:pPr lvl="1"/>
            <a:r>
              <a:rPr lang="en-GB" altLang="nb-NO"/>
              <a:t>Andre disposisjonsnivå</a:t>
            </a:r>
          </a:p>
          <a:p>
            <a:pPr lvl="2"/>
            <a:r>
              <a:rPr lang="en-GB" altLang="nb-NO"/>
              <a:t>Tredje disposisjonsnivå</a:t>
            </a:r>
          </a:p>
          <a:p>
            <a:pPr lvl="3"/>
            <a:r>
              <a:rPr lang="en-GB" altLang="nb-NO"/>
              <a:t>Fjerde disposisjonsnivå</a:t>
            </a:r>
          </a:p>
          <a:p>
            <a:pPr lvl="4"/>
            <a:r>
              <a:rPr lang="en-GB" altLang="nb-NO"/>
              <a:t>Femte disposisjonsnivå</a:t>
            </a:r>
          </a:p>
          <a:p>
            <a:pPr lvl="4"/>
            <a:r>
              <a:rPr lang="en-GB" altLang="nb-NO"/>
              <a:t>Sjette disposisjonsnivå</a:t>
            </a:r>
          </a:p>
          <a:p>
            <a:pPr lvl="4"/>
            <a:r>
              <a:rPr lang="en-GB" altLang="nb-NO"/>
              <a:t>Sjuende disposisjonsnivå</a:t>
            </a:r>
          </a:p>
          <a:p>
            <a:pPr lvl="4"/>
            <a:r>
              <a:rPr lang="en-GB" altLang="nb-NO"/>
              <a:t>Åttende disposisjonsnivå</a:t>
            </a:r>
          </a:p>
          <a:p>
            <a:pPr lvl="4"/>
            <a:r>
              <a:rPr lang="en-GB" altLang="nb-NO"/>
              <a:t>Niende disposisjonsnivå</a:t>
            </a:r>
          </a:p>
        </p:txBody>
      </p:sp>
      <p:sp>
        <p:nvSpPr>
          <p:cNvPr id="2" name="Rectangle 4">
            <a:extLst>
              <a:ext uri="{FF2B5EF4-FFF2-40B4-BE49-F238E27FC236}">
                <a16:creationId xmlns:a16="http://schemas.microsoft.com/office/drawing/2014/main" id="{179905CF-A7AD-40AB-81FC-03322B0B2141}"/>
              </a:ext>
            </a:extLst>
          </p:cNvPr>
          <p:cNvSpPr>
            <a:spLocks noGrp="1" noChangeArrowheads="1"/>
          </p:cNvSpPr>
          <p:nvPr>
            <p:ph type="dt"/>
          </p:nvPr>
        </p:nvSpPr>
        <p:spPr bwMode="auto">
          <a:xfrm>
            <a:off x="6934200" y="6243638"/>
            <a:ext cx="1900238" cy="45561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000000"/>
              </a:buClr>
              <a:buSzPct val="100000"/>
              <a:buFont typeface="Times"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pitchFamily="16" charset="0"/>
              </a:defRPr>
            </a:lvl1pPr>
          </a:lstStyle>
          <a:p>
            <a:pPr>
              <a:defRPr/>
            </a:pPr>
            <a:endParaRPr lang="en-GB"/>
          </a:p>
        </p:txBody>
      </p:sp>
      <p:sp>
        <p:nvSpPr>
          <p:cNvPr id="1030" name="Rectangle 6">
            <a:extLst>
              <a:ext uri="{FF2B5EF4-FFF2-40B4-BE49-F238E27FC236}">
                <a16:creationId xmlns:a16="http://schemas.microsoft.com/office/drawing/2014/main" id="{9186E2F6-E737-411F-BF4C-B4219BF43312}"/>
              </a:ext>
            </a:extLst>
          </p:cNvPr>
          <p:cNvSpPr>
            <a:spLocks noChangeArrowheads="1"/>
          </p:cNvSpPr>
          <p:nvPr/>
        </p:nvSpPr>
        <p:spPr bwMode="auto">
          <a:xfrm>
            <a:off x="0" y="0"/>
            <a:ext cx="9144000" cy="6858000"/>
          </a:xfrm>
          <a:prstGeom prst="rect">
            <a:avLst/>
          </a:prstGeom>
          <a:noFill/>
          <a:ln w="28440">
            <a:solidFill>
              <a:srgbClr val="0D2B88"/>
            </a:solidFill>
            <a:miter lim="800000"/>
            <a:headEnd/>
            <a:tailEnd/>
          </a:ln>
        </p:spPr>
        <p:txBody>
          <a:bodyPr wrap="none" lIns="90000" tIns="46800" rIns="90000" bIns="46800" anchor="ctr"/>
          <a:lstStyle/>
          <a:p>
            <a:pPr algn="ctr" eaLnBrk="0" hangingPunct="0">
              <a:buClr>
                <a:srgbClr val="000000"/>
              </a:buClr>
              <a:buSzPct val="100000"/>
              <a:buFont typeface="Time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pPr>
            <a:r>
              <a:rPr lang="en-GB" sz="3600">
                <a:solidFill>
                  <a:srgbClr val="000000"/>
                </a:solidFill>
                <a:latin typeface="Times"/>
              </a:rPr>
              <a:t>		</a:t>
            </a:r>
          </a:p>
        </p:txBody>
      </p:sp>
      <p:sp>
        <p:nvSpPr>
          <p:cNvPr id="1031" name="Rectangle 7">
            <a:extLst>
              <a:ext uri="{FF2B5EF4-FFF2-40B4-BE49-F238E27FC236}">
                <a16:creationId xmlns:a16="http://schemas.microsoft.com/office/drawing/2014/main" id="{7748A81C-FAD5-4034-91A9-D7077D94806D}"/>
              </a:ext>
            </a:extLst>
          </p:cNvPr>
          <p:cNvSpPr>
            <a:spLocks noChangeArrowheads="1"/>
          </p:cNvSpPr>
          <p:nvPr/>
        </p:nvSpPr>
        <p:spPr bwMode="auto">
          <a:xfrm>
            <a:off x="76200" y="6315075"/>
            <a:ext cx="420688" cy="381000"/>
          </a:xfrm>
          <a:prstGeom prst="rect">
            <a:avLst/>
          </a:prstGeom>
          <a:noFill/>
          <a:ln w="9525">
            <a:noFill/>
            <a:round/>
            <a:headEnd/>
            <a:tailEnd/>
          </a:ln>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panose="02020603050405020304" pitchFamily="18" charset="0"/>
              </a:defRPr>
            </a:lvl9pPr>
          </a:lstStyle>
          <a:p>
            <a:pPr algn="ctr">
              <a:buClr>
                <a:srgbClr val="FFFFFF"/>
              </a:buClr>
              <a:buSzPct val="100000"/>
              <a:buFont typeface="Times" panose="02020603050405020304" pitchFamily="18" charset="0"/>
              <a:buNone/>
            </a:pPr>
            <a:fld id="{76A0328E-43FE-496D-A19D-CB15D168506A}" type="slidenum">
              <a:rPr lang="en-GB" altLang="nb-NO" sz="1400">
                <a:solidFill>
                  <a:srgbClr val="FFFFFF"/>
                </a:solidFill>
              </a:rPr>
              <a:pPr algn="ctr">
                <a:buClr>
                  <a:srgbClr val="FFFFFF"/>
                </a:buClr>
                <a:buSzPct val="100000"/>
                <a:buFont typeface="Times" panose="02020603050405020304" pitchFamily="18" charset="0"/>
                <a:buNone/>
              </a:pPr>
              <a:t>‹#›</a:t>
            </a:fld>
            <a:endParaRPr lang="en-GB" altLang="nb-NO" sz="1400">
              <a:solidFill>
                <a:srgbClr val="FFFFFF"/>
              </a:solidFill>
            </a:endParaRPr>
          </a:p>
        </p:txBody>
      </p:sp>
      <p:pic>
        <p:nvPicPr>
          <p:cNvPr id="1032" name="Picture 8">
            <a:extLst>
              <a:ext uri="{FF2B5EF4-FFF2-40B4-BE49-F238E27FC236}">
                <a16:creationId xmlns:a16="http://schemas.microsoft.com/office/drawing/2014/main" id="{024660CF-29FC-4C71-9F29-FE26F9451F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350"/>
            <a:ext cx="6096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3" name="AutoShape 9">
            <a:extLst>
              <a:ext uri="{FF2B5EF4-FFF2-40B4-BE49-F238E27FC236}">
                <a16:creationId xmlns:a16="http://schemas.microsoft.com/office/drawing/2014/main" id="{484AEB53-D9E1-47D2-BA0E-A9477C2483CD}"/>
              </a:ext>
            </a:extLst>
          </p:cNvPr>
          <p:cNvSpPr>
            <a:spLocks noChangeArrowheads="1"/>
          </p:cNvSpPr>
          <p:nvPr/>
        </p:nvSpPr>
        <p:spPr bwMode="auto">
          <a:xfrm>
            <a:off x="71438" y="3743325"/>
            <a:ext cx="447675" cy="1795463"/>
          </a:xfrm>
          <a:prstGeom prst="roundRect">
            <a:avLst>
              <a:gd name="adj" fmla="val 352"/>
            </a:avLst>
          </a:prstGeom>
          <a:solidFill>
            <a:srgbClr val="280099"/>
          </a:solidFill>
          <a:ln w="9360">
            <a:solidFill>
              <a:srgbClr val="280099"/>
            </a:solidFill>
            <a:round/>
            <a:headEnd/>
            <a:tailEnd/>
          </a:ln>
        </p:spPr>
        <p:txBody>
          <a:bodyPr wrap="none" anchor="ctr"/>
          <a:lstStyle/>
          <a:p>
            <a:pPr eaLnBrk="0" hangingPunct="0">
              <a:lnSpc>
                <a:spcPct val="81000"/>
              </a:lnSpc>
              <a:buClr>
                <a:srgbClr val="000000"/>
              </a:buClr>
              <a:buSzPct val="100000"/>
              <a:buFont typeface="Times"/>
              <a:buNone/>
              <a:defRPr/>
            </a:pPr>
            <a:endParaRPr lang="nb-NO">
              <a:latin typeface="Times"/>
            </a:endParaRPr>
          </a:p>
        </p:txBody>
      </p:sp>
      <p:sp>
        <p:nvSpPr>
          <p:cNvPr id="1034" name="Text Box 10">
            <a:extLst>
              <a:ext uri="{FF2B5EF4-FFF2-40B4-BE49-F238E27FC236}">
                <a16:creationId xmlns:a16="http://schemas.microsoft.com/office/drawing/2014/main" id="{3608DABB-B82E-44F4-A2E6-17402EA3F839}"/>
              </a:ext>
            </a:extLst>
          </p:cNvPr>
          <p:cNvSpPr txBox="1">
            <a:spLocks noChangeArrowheads="1"/>
          </p:cNvSpPr>
          <p:nvPr/>
        </p:nvSpPr>
        <p:spPr bwMode="auto">
          <a:xfrm rot="-5400000">
            <a:off x="-1273969" y="4945857"/>
            <a:ext cx="3135313" cy="374650"/>
          </a:xfrm>
          <a:prstGeom prst="rect">
            <a:avLst/>
          </a:prstGeom>
          <a:noFill/>
          <a:ln w="9525">
            <a:noFill/>
            <a:round/>
            <a:headEnd/>
            <a:tailEnd/>
          </a:ln>
        </p:spPr>
        <p:txBody>
          <a:bodyPr wrap="none" lIns="90000" tIns="45000" rIns="90000" bIns="45000">
            <a:spAutoFit/>
          </a:bodyPr>
          <a:lstStyle/>
          <a:p>
            <a:pPr eaLnBrk="0" hangingPunct="0">
              <a:lnSpc>
                <a:spcPct val="93000"/>
              </a:lnSpc>
              <a:buClr>
                <a:srgbClr val="000000"/>
              </a:buClr>
              <a:buSzPct val="100000"/>
              <a:buFont typeface="Times"/>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a:solidFill>
                  <a:srgbClr val="FFFFFF"/>
                </a:solidFill>
                <a:latin typeface="Times"/>
              </a:rPr>
              <a:t>SKOLELABORATORIET</a:t>
            </a:r>
          </a:p>
        </p:txBody>
      </p:sp>
      <p:sp>
        <p:nvSpPr>
          <p:cNvPr id="1035" name="TekstSylinder 11">
            <a:extLst>
              <a:ext uri="{FF2B5EF4-FFF2-40B4-BE49-F238E27FC236}">
                <a16:creationId xmlns:a16="http://schemas.microsoft.com/office/drawing/2014/main" id="{D2061DCC-0159-4DC9-B2B3-F0C3AC3500B1}"/>
              </a:ext>
            </a:extLst>
          </p:cNvPr>
          <p:cNvSpPr txBox="1">
            <a:spLocks noChangeArrowheads="1"/>
          </p:cNvSpPr>
          <p:nvPr userDrawn="1"/>
        </p:nvSpPr>
        <p:spPr bwMode="auto">
          <a:xfrm>
            <a:off x="590550" y="6627813"/>
            <a:ext cx="1963999" cy="230832"/>
          </a:xfrm>
          <a:prstGeom prst="rect">
            <a:avLst/>
          </a:prstGeom>
          <a:noFill/>
          <a:ln w="9525">
            <a:noFill/>
            <a:miter lim="800000"/>
            <a:headEnd/>
            <a:tailEnd/>
          </a:ln>
        </p:spPr>
        <p:txBody>
          <a:bodyPr wrap="none">
            <a:spAutoFit/>
          </a:bodyPr>
          <a:lstStyle/>
          <a:p>
            <a:pPr>
              <a:defRPr/>
            </a:pPr>
            <a:r>
              <a:rPr lang="nb-NO" sz="900" dirty="0" err="1">
                <a:solidFill>
                  <a:schemeClr val="tx1"/>
                </a:solidFill>
                <a:latin typeface="Times"/>
              </a:rPr>
              <a:t>CanSat</a:t>
            </a:r>
            <a:r>
              <a:rPr lang="nb-NO" sz="900" dirty="0">
                <a:solidFill>
                  <a:schemeClr val="tx1"/>
                </a:solidFill>
                <a:latin typeface="Times"/>
              </a:rPr>
              <a:t> 11. nov. 22 - Nils Kr. </a:t>
            </a:r>
            <a:r>
              <a:rPr lang="nb-NO" sz="900" dirty="0" err="1">
                <a:solidFill>
                  <a:schemeClr val="tx1"/>
                </a:solidFill>
                <a:latin typeface="Times"/>
              </a:rPr>
              <a:t>Rossing</a:t>
            </a:r>
            <a:r>
              <a:rPr lang="nb-NO" sz="900" dirty="0">
                <a:solidFill>
                  <a:schemeClr val="tx1"/>
                </a:solidFill>
                <a:latin typeface="Times"/>
              </a:rPr>
              <a:t> </a:t>
            </a:r>
          </a:p>
        </p:txBody>
      </p:sp>
    </p:spTree>
  </p:cSld>
  <p:clrMap bg1="lt1" tx1="dk1" bg2="lt2" tx2="dk2" accent1="accent1" accent2="accent2" accent3="accent3" accent4="accent4" accent5="accent5" accent6="accent6" hlink="hlink" folHlink="folHlink"/>
  <p:sldLayoutIdLst>
    <p:sldLayoutId id="2147484075" r:id="rId1"/>
    <p:sldLayoutId id="2147484087" r:id="rId2"/>
    <p:sldLayoutId id="2147484076" r:id="rId3"/>
    <p:sldLayoutId id="2147484077" r:id="rId4"/>
    <p:sldLayoutId id="2147484078" r:id="rId5"/>
    <p:sldLayoutId id="2147484079" r:id="rId6"/>
    <p:sldLayoutId id="2147484086" r:id="rId7"/>
    <p:sldLayoutId id="2147484080" r:id="rId8"/>
    <p:sldLayoutId id="2147484081" r:id="rId9"/>
    <p:sldLayoutId id="2147484082" r:id="rId10"/>
    <p:sldLayoutId id="2147484083" r:id="rId11"/>
    <p:sldLayoutId id="2147484084" r:id="rId12"/>
    <p:sldLayoutId id="2147484085" r:id="rId13"/>
  </p:sldLayoutIdLst>
  <p:transition>
    <p:fade/>
  </p:transition>
  <p:hf sldNum="0" hdr="0" dt="0"/>
  <p:txStyles>
    <p:titleStyle>
      <a:lvl1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mj-lt"/>
          <a:ea typeface="+mj-ea"/>
          <a:cs typeface="+mj-cs"/>
        </a:defRPr>
      </a:lvl1pPr>
      <a:lvl2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2pPr>
      <a:lvl3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3pPr>
      <a:lvl4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4pPr>
      <a:lvl5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5pPr>
      <a:lvl6pPr marL="4572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9pPr>
    </p:titleStyle>
    <p:bodyStyle>
      <a:lvl1pPr marL="338138" indent="-338138" algn="l" defTabSz="449263" rtl="0" eaLnBrk="0" fontAlgn="base" hangingPunct="0">
        <a:lnSpc>
          <a:spcPct val="81000"/>
        </a:lnSpc>
        <a:spcBef>
          <a:spcPts val="500"/>
        </a:spcBef>
        <a:spcAft>
          <a:spcPct val="0"/>
        </a:spcAft>
        <a:buClr>
          <a:srgbClr val="000000"/>
        </a:buClr>
        <a:buSzPct val="100000"/>
        <a:buFont typeface="Times" panose="02020603050405020304" pitchFamily="18" charset="0"/>
        <a:buChar char="•"/>
        <a:defRPr sz="2000">
          <a:solidFill>
            <a:srgbClr val="000000"/>
          </a:solidFill>
          <a:latin typeface="+mn-lt"/>
          <a:ea typeface="+mn-ea"/>
          <a:cs typeface="+mn-cs"/>
        </a:defRPr>
      </a:lvl1pPr>
      <a:lvl2pPr marL="738188" indent="-280988" algn="l" defTabSz="449263" rtl="0" eaLnBrk="0" fontAlgn="base" hangingPunct="0">
        <a:lnSpc>
          <a:spcPct val="81000"/>
        </a:lnSpc>
        <a:spcBef>
          <a:spcPts val="450"/>
        </a:spcBef>
        <a:spcAft>
          <a:spcPct val="0"/>
        </a:spcAft>
        <a:buClr>
          <a:srgbClr val="000000"/>
        </a:buClr>
        <a:buSzPct val="100000"/>
        <a:buFont typeface="Times" panose="02020603050405020304" pitchFamily="18" charset="0"/>
        <a:buChar char="–"/>
        <a:defRPr sz="2800">
          <a:solidFill>
            <a:srgbClr val="000000"/>
          </a:solidFill>
          <a:latin typeface="+mn-lt"/>
        </a:defRPr>
      </a:lvl2pPr>
      <a:lvl3pPr marL="1143000" indent="-228600" algn="l" defTabSz="449263" rtl="0" eaLnBrk="0" fontAlgn="base" hangingPunct="0">
        <a:lnSpc>
          <a:spcPct val="81000"/>
        </a:lnSpc>
        <a:spcBef>
          <a:spcPts val="400"/>
        </a:spcBef>
        <a:spcAft>
          <a:spcPct val="0"/>
        </a:spcAft>
        <a:buClr>
          <a:srgbClr val="000000"/>
        </a:buClr>
        <a:buSzPct val="100000"/>
        <a:buFont typeface="Times" panose="02020603050405020304" pitchFamily="18" charset="0"/>
        <a:buChar char="•"/>
        <a:defRPr sz="1600">
          <a:solidFill>
            <a:srgbClr val="000000"/>
          </a:solidFill>
          <a:latin typeface="+mn-lt"/>
        </a:defRPr>
      </a:lvl3pPr>
      <a:lvl4pPr marL="1557338" indent="-228600" algn="l" defTabSz="449263" rtl="0" eaLnBrk="0" fontAlgn="base" hangingPunct="0">
        <a:lnSpc>
          <a:spcPct val="81000"/>
        </a:lnSpc>
        <a:spcBef>
          <a:spcPts val="400"/>
        </a:spcBef>
        <a:spcAft>
          <a:spcPct val="0"/>
        </a:spcAft>
        <a:buClr>
          <a:srgbClr val="000000"/>
        </a:buClr>
        <a:buSzPct val="100000"/>
        <a:buFont typeface="Times" panose="02020603050405020304" pitchFamily="18" charset="0"/>
        <a:buChar char="–"/>
        <a:defRPr sz="1600">
          <a:solidFill>
            <a:srgbClr val="000000"/>
          </a:solidFill>
          <a:latin typeface="+mn-lt"/>
        </a:defRPr>
      </a:lvl4pPr>
      <a:lvl5pPr marL="1976438" indent="-228600" algn="l" defTabSz="449263" rtl="0" eaLnBrk="0" fontAlgn="base" hangingPunct="0">
        <a:lnSpc>
          <a:spcPct val="81000"/>
        </a:lnSpc>
        <a:spcBef>
          <a:spcPts val="400"/>
        </a:spcBef>
        <a:spcAft>
          <a:spcPct val="0"/>
        </a:spcAft>
        <a:buClr>
          <a:srgbClr val="000000"/>
        </a:buClr>
        <a:buSzPct val="100000"/>
        <a:buFont typeface="Times" panose="02020603050405020304" pitchFamily="18" charset="0"/>
        <a:buChar char="•"/>
        <a:defRPr sz="1600">
          <a:solidFill>
            <a:srgbClr val="000000"/>
          </a:solidFill>
          <a:latin typeface="+mn-lt"/>
        </a:defRPr>
      </a:lvl5pPr>
      <a:lvl6pPr marL="24336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6pPr>
      <a:lvl7pPr marL="28908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7pPr>
      <a:lvl8pPr marL="33480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8pPr>
      <a:lvl9pPr marL="38052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b.no/nyheter/tonsberg/videregaende-skoler/videregaendeelever-skjot-raketter-en-halv-kilometer-opp-i-lufta/s/5-76-418165"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hyperlink" Target="Filmer/VIDEO0037.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chart" Target="../charts/char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turfagsenteret.no/c2107302/tidsskrift/vis.html?tid=2107304"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boap.uib.no/index.php/spiss/article/view/310/407"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i5oM6SpubOAhWCkSwKHQT5Cr0QjRwIBw&amp;url=http://www.pcworld.com/article/246044/samsung_breaks_the_ultrabook_mold_with_14_inch_series_5_ultra_laptop.html&amp;psig=AFQjCNH74i4NhItGFAqpzFQwmnqmLdRwlg&amp;ust=1472548860925654"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Arduino/Skolelaboratoriet/CanSat/kml-files/Bromstadekra%202.kml"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Filmer/3D%20model.mp4"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RXhwS0n3mV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29427A-D44D-4649-A69E-0F9F7EEED09B}"/>
              </a:ext>
            </a:extLst>
          </p:cNvPr>
          <p:cNvSpPr>
            <a:spLocks noGrp="1" noChangeArrowheads="1"/>
          </p:cNvSpPr>
          <p:nvPr>
            <p:ph type="ctrTitle"/>
          </p:nvPr>
        </p:nvSpPr>
        <p:spPr>
          <a:xfrm>
            <a:off x="685800" y="2130425"/>
            <a:ext cx="7772400" cy="1470025"/>
          </a:xfrm>
        </p:spPr>
        <p:txBody>
          <a:bodyPr/>
          <a:lstStyle/>
          <a:p>
            <a:pPr algn="ctr">
              <a:lnSpc>
                <a:spcPct val="100000"/>
              </a:lnSpc>
            </a:pPr>
            <a:r>
              <a:rPr lang="nb-NO" altLang="nb-NO" sz="4800" dirty="0" err="1"/>
              <a:t>CanSat</a:t>
            </a:r>
            <a:r>
              <a:rPr lang="nb-NO" altLang="nb-NO" sz="4800" dirty="0"/>
              <a:t> – prosjekter i skolen</a:t>
            </a:r>
            <a:endParaRPr lang="nb-NO" altLang="nb-NO" sz="2800" dirty="0"/>
          </a:p>
        </p:txBody>
      </p:sp>
      <p:sp>
        <p:nvSpPr>
          <p:cNvPr id="3075" name="Rectangle 3">
            <a:extLst>
              <a:ext uri="{FF2B5EF4-FFF2-40B4-BE49-F238E27FC236}">
                <a16:creationId xmlns:a16="http://schemas.microsoft.com/office/drawing/2014/main" id="{988A9E3B-A37C-478F-B4E4-5C1C1A3BFAAA}"/>
              </a:ext>
            </a:extLst>
          </p:cNvPr>
          <p:cNvSpPr>
            <a:spLocks noGrp="1" noChangeArrowheads="1"/>
          </p:cNvSpPr>
          <p:nvPr>
            <p:ph type="subTitle" idx="1"/>
          </p:nvPr>
        </p:nvSpPr>
        <p:spPr/>
        <p:txBody>
          <a:bodyPr/>
          <a:lstStyle/>
          <a:p>
            <a:pPr marL="0" indent="0" algn="ctr">
              <a:buFont typeface="Times" panose="02020603050405020304" pitchFamily="18" charset="0"/>
              <a:buNone/>
            </a:pPr>
            <a:r>
              <a:rPr lang="nb-NO" altLang="nb-NO"/>
              <a:t>Av</a:t>
            </a:r>
          </a:p>
          <a:p>
            <a:pPr marL="0" indent="0" algn="ctr">
              <a:buFont typeface="Times" panose="02020603050405020304" pitchFamily="18" charset="0"/>
              <a:buNone/>
            </a:pPr>
            <a:r>
              <a:rPr lang="nb-NO" altLang="nb-NO"/>
              <a:t>Nils Kr. Rossing</a:t>
            </a:r>
          </a:p>
          <a:p>
            <a:pPr marL="0" indent="0" algn="ctr">
              <a:buFont typeface="Times" panose="02020603050405020304" pitchFamily="18" charset="0"/>
              <a:buNone/>
            </a:pPr>
            <a:r>
              <a:rPr lang="nb-NO" altLang="nb-NO"/>
              <a:t>Skolelaboratoriet ved NTNU</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9BE9-58F6-B2A4-67CF-EB29C4CB03C9}"/>
              </a:ext>
            </a:extLst>
          </p:cNvPr>
          <p:cNvSpPr>
            <a:spLocks noGrp="1"/>
          </p:cNvSpPr>
          <p:nvPr>
            <p:ph type="title"/>
          </p:nvPr>
        </p:nvSpPr>
        <p:spPr>
          <a:xfrm>
            <a:off x="1315394" y="231512"/>
            <a:ext cx="7407404" cy="646331"/>
          </a:xfrm>
        </p:spPr>
        <p:txBody>
          <a:bodyPr/>
          <a:lstStyle/>
          <a:p>
            <a:pPr algn="ctr"/>
            <a:r>
              <a:rPr lang="nb-NO" dirty="0" err="1"/>
              <a:t>OpenLog</a:t>
            </a:r>
            <a:r>
              <a:rPr lang="nb-NO" dirty="0"/>
              <a:t> (SD-kort) og Radio</a:t>
            </a:r>
          </a:p>
        </p:txBody>
      </p:sp>
      <p:pic>
        <p:nvPicPr>
          <p:cNvPr id="5" name="Picture 4">
            <a:extLst>
              <a:ext uri="{FF2B5EF4-FFF2-40B4-BE49-F238E27FC236}">
                <a16:creationId xmlns:a16="http://schemas.microsoft.com/office/drawing/2014/main" id="{246E9A09-7450-9143-8FA6-4A5BEA96FDF1}"/>
              </a:ext>
            </a:extLst>
          </p:cNvPr>
          <p:cNvPicPr>
            <a:picLocks noChangeAspect="1"/>
          </p:cNvPicPr>
          <p:nvPr/>
        </p:nvPicPr>
        <p:blipFill>
          <a:blip r:embed="rId2"/>
          <a:stretch>
            <a:fillRect/>
          </a:stretch>
        </p:blipFill>
        <p:spPr>
          <a:xfrm>
            <a:off x="5370206" y="1123697"/>
            <a:ext cx="3610331" cy="2775440"/>
          </a:xfrm>
          <a:prstGeom prst="rect">
            <a:avLst/>
          </a:prstGeom>
        </p:spPr>
      </p:pic>
      <p:pic>
        <p:nvPicPr>
          <p:cNvPr id="7" name="Picture 6">
            <a:extLst>
              <a:ext uri="{FF2B5EF4-FFF2-40B4-BE49-F238E27FC236}">
                <a16:creationId xmlns:a16="http://schemas.microsoft.com/office/drawing/2014/main" id="{BCB377E8-95FB-52C1-2C46-425C72BE4130}"/>
              </a:ext>
            </a:extLst>
          </p:cNvPr>
          <p:cNvPicPr>
            <a:picLocks noChangeAspect="1"/>
          </p:cNvPicPr>
          <p:nvPr/>
        </p:nvPicPr>
        <p:blipFill>
          <a:blip r:embed="rId3"/>
          <a:stretch>
            <a:fillRect/>
          </a:stretch>
        </p:blipFill>
        <p:spPr>
          <a:xfrm>
            <a:off x="3925019" y="4490868"/>
            <a:ext cx="5055519" cy="1974813"/>
          </a:xfrm>
          <a:prstGeom prst="rect">
            <a:avLst/>
          </a:prstGeom>
        </p:spPr>
      </p:pic>
      <p:pic>
        <p:nvPicPr>
          <p:cNvPr id="11" name="Picture 10">
            <a:extLst>
              <a:ext uri="{FF2B5EF4-FFF2-40B4-BE49-F238E27FC236}">
                <a16:creationId xmlns:a16="http://schemas.microsoft.com/office/drawing/2014/main" id="{771CBFBC-C5A0-BFF9-0B25-E7CF08C55636}"/>
              </a:ext>
            </a:extLst>
          </p:cNvPr>
          <p:cNvPicPr>
            <a:picLocks noChangeAspect="1"/>
          </p:cNvPicPr>
          <p:nvPr/>
        </p:nvPicPr>
        <p:blipFill>
          <a:blip r:embed="rId4"/>
          <a:stretch>
            <a:fillRect/>
          </a:stretch>
        </p:blipFill>
        <p:spPr>
          <a:xfrm>
            <a:off x="1095117" y="1113387"/>
            <a:ext cx="3873699" cy="2305168"/>
          </a:xfrm>
          <a:prstGeom prst="rect">
            <a:avLst/>
          </a:prstGeom>
        </p:spPr>
      </p:pic>
      <p:pic>
        <p:nvPicPr>
          <p:cNvPr id="12" name="Picture 11">
            <a:extLst>
              <a:ext uri="{FF2B5EF4-FFF2-40B4-BE49-F238E27FC236}">
                <a16:creationId xmlns:a16="http://schemas.microsoft.com/office/drawing/2014/main" id="{532C8009-5839-028A-C4E2-AA78CBC3749F}"/>
              </a:ext>
            </a:extLst>
          </p:cNvPr>
          <p:cNvPicPr>
            <a:picLocks noChangeAspect="1"/>
          </p:cNvPicPr>
          <p:nvPr/>
        </p:nvPicPr>
        <p:blipFill>
          <a:blip r:embed="rId5"/>
          <a:stretch>
            <a:fillRect/>
          </a:stretch>
        </p:blipFill>
        <p:spPr>
          <a:xfrm>
            <a:off x="1194627" y="3538794"/>
            <a:ext cx="2859787" cy="3119767"/>
          </a:xfrm>
          <a:prstGeom prst="rect">
            <a:avLst/>
          </a:prstGeom>
        </p:spPr>
      </p:pic>
    </p:spTree>
    <p:extLst>
      <p:ext uri="{BB962C8B-B14F-4D97-AF65-F5344CB8AC3E}">
        <p14:creationId xmlns:p14="http://schemas.microsoft.com/office/powerpoint/2010/main" val="253061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A4CE-B0A1-5EE9-F333-FF39FF5CD4AB}"/>
              </a:ext>
            </a:extLst>
          </p:cNvPr>
          <p:cNvSpPr>
            <a:spLocks noGrp="1"/>
          </p:cNvSpPr>
          <p:nvPr>
            <p:ph type="title"/>
          </p:nvPr>
        </p:nvSpPr>
        <p:spPr>
          <a:xfrm>
            <a:off x="1194627" y="274638"/>
            <a:ext cx="7716459" cy="1015663"/>
          </a:xfrm>
        </p:spPr>
        <p:txBody>
          <a:bodyPr/>
          <a:lstStyle/>
          <a:p>
            <a:pPr algn="ctr"/>
            <a:r>
              <a:rPr lang="nb-NO" dirty="0"/>
              <a:t>Sett opp begge APC220 radioene</a:t>
            </a:r>
            <a:br>
              <a:rPr lang="nb-NO" dirty="0"/>
            </a:br>
            <a:r>
              <a:rPr lang="nb-NO" sz="2400" dirty="0"/>
              <a:t>til riktig frekvens og effekt</a:t>
            </a:r>
            <a:endParaRPr lang="nb-NO" dirty="0"/>
          </a:p>
        </p:txBody>
      </p:sp>
      <p:pic>
        <p:nvPicPr>
          <p:cNvPr id="5" name="Picture 4">
            <a:extLst>
              <a:ext uri="{FF2B5EF4-FFF2-40B4-BE49-F238E27FC236}">
                <a16:creationId xmlns:a16="http://schemas.microsoft.com/office/drawing/2014/main" id="{D6876CDB-2953-6AC7-B84C-25C5B81B2272}"/>
              </a:ext>
            </a:extLst>
          </p:cNvPr>
          <p:cNvPicPr>
            <a:picLocks noChangeAspect="1"/>
          </p:cNvPicPr>
          <p:nvPr/>
        </p:nvPicPr>
        <p:blipFill>
          <a:blip r:embed="rId2"/>
          <a:stretch>
            <a:fillRect/>
          </a:stretch>
        </p:blipFill>
        <p:spPr>
          <a:xfrm>
            <a:off x="2134301" y="1457486"/>
            <a:ext cx="5698484" cy="3943028"/>
          </a:xfrm>
          <a:prstGeom prst="rect">
            <a:avLst/>
          </a:prstGeom>
        </p:spPr>
      </p:pic>
    </p:spTree>
    <p:extLst>
      <p:ext uri="{BB962C8B-B14F-4D97-AF65-F5344CB8AC3E}">
        <p14:creationId xmlns:p14="http://schemas.microsoft.com/office/powerpoint/2010/main" val="39135465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CDD6-B0DF-75E7-ED66-7BDE9D32954E}"/>
              </a:ext>
            </a:extLst>
          </p:cNvPr>
          <p:cNvSpPr>
            <a:spLocks noGrp="1"/>
          </p:cNvSpPr>
          <p:nvPr>
            <p:ph type="title"/>
          </p:nvPr>
        </p:nvSpPr>
        <p:spPr>
          <a:xfrm>
            <a:off x="1194628" y="274638"/>
            <a:ext cx="7407404" cy="584775"/>
          </a:xfrm>
        </p:spPr>
        <p:txBody>
          <a:bodyPr/>
          <a:lstStyle/>
          <a:p>
            <a:pPr algn="ctr"/>
            <a:r>
              <a:rPr lang="nb-NO" sz="3200" dirty="0"/>
              <a:t>Bruk av </a:t>
            </a:r>
            <a:r>
              <a:rPr lang="nb-NO" sz="3200" dirty="0" err="1"/>
              <a:t>bread</a:t>
            </a:r>
            <a:r>
              <a:rPr lang="nb-NO" sz="3200" dirty="0"/>
              <a:t> </a:t>
            </a:r>
            <a:r>
              <a:rPr lang="nb-NO" sz="3200" dirty="0" err="1"/>
              <a:t>board</a:t>
            </a:r>
            <a:r>
              <a:rPr lang="nb-NO" sz="3200" dirty="0"/>
              <a:t> og displaykort</a:t>
            </a:r>
          </a:p>
        </p:txBody>
      </p:sp>
      <p:sp>
        <p:nvSpPr>
          <p:cNvPr id="3" name="Content Placeholder 2">
            <a:extLst>
              <a:ext uri="{FF2B5EF4-FFF2-40B4-BE49-F238E27FC236}">
                <a16:creationId xmlns:a16="http://schemas.microsoft.com/office/drawing/2014/main" id="{3532D542-A862-F347-EEBB-9F08D7DFB418}"/>
              </a:ext>
            </a:extLst>
          </p:cNvPr>
          <p:cNvSpPr>
            <a:spLocks noGrp="1"/>
          </p:cNvSpPr>
          <p:nvPr>
            <p:ph idx="1"/>
          </p:nvPr>
        </p:nvSpPr>
        <p:spPr>
          <a:xfrm>
            <a:off x="1194628" y="5011947"/>
            <a:ext cx="7407404" cy="1409299"/>
          </a:xfrm>
        </p:spPr>
        <p:txBody>
          <a:bodyPr/>
          <a:lstStyle/>
          <a:p>
            <a:pPr marL="0" indent="0">
              <a:buNone/>
            </a:pPr>
            <a:r>
              <a:rPr lang="nb-NO" dirty="0"/>
              <a:t>Flott for uttesting av </a:t>
            </a:r>
            <a:r>
              <a:rPr lang="nb-NO" dirty="0" err="1"/>
              <a:t>CanSat</a:t>
            </a:r>
            <a:r>
              <a:rPr lang="nb-NO" dirty="0"/>
              <a:t> før man ev. lodder opp kretsen.</a:t>
            </a:r>
          </a:p>
          <a:p>
            <a:pPr marL="0" indent="0">
              <a:buNone/>
            </a:pPr>
            <a:r>
              <a:rPr lang="nb-NO" dirty="0"/>
              <a:t>Obs: Radio og SD-kort leser krever 5V</a:t>
            </a:r>
          </a:p>
        </p:txBody>
      </p:sp>
      <p:pic>
        <p:nvPicPr>
          <p:cNvPr id="5" name="Picture 4">
            <a:extLst>
              <a:ext uri="{FF2B5EF4-FFF2-40B4-BE49-F238E27FC236}">
                <a16:creationId xmlns:a16="http://schemas.microsoft.com/office/drawing/2014/main" id="{70E346E8-1A2E-671D-B0CB-DF80E1AA3185}"/>
              </a:ext>
            </a:extLst>
          </p:cNvPr>
          <p:cNvPicPr>
            <a:picLocks noChangeAspect="1"/>
          </p:cNvPicPr>
          <p:nvPr/>
        </p:nvPicPr>
        <p:blipFill>
          <a:blip r:embed="rId2"/>
          <a:stretch>
            <a:fillRect/>
          </a:stretch>
        </p:blipFill>
        <p:spPr>
          <a:xfrm>
            <a:off x="1022053" y="1293962"/>
            <a:ext cx="7841770" cy="3579623"/>
          </a:xfrm>
          <a:prstGeom prst="rect">
            <a:avLst/>
          </a:prstGeom>
        </p:spPr>
      </p:pic>
    </p:spTree>
    <p:extLst>
      <p:ext uri="{BB962C8B-B14F-4D97-AF65-F5344CB8AC3E}">
        <p14:creationId xmlns:p14="http://schemas.microsoft.com/office/powerpoint/2010/main" val="3345722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7209-DD7B-7F6D-EB41-A41FC0009537}"/>
              </a:ext>
            </a:extLst>
          </p:cNvPr>
          <p:cNvSpPr>
            <a:spLocks noGrp="1"/>
          </p:cNvSpPr>
          <p:nvPr>
            <p:ph type="title"/>
          </p:nvPr>
        </p:nvSpPr>
        <p:spPr>
          <a:xfrm>
            <a:off x="1087120" y="274638"/>
            <a:ext cx="7772400" cy="1200329"/>
          </a:xfrm>
        </p:spPr>
        <p:txBody>
          <a:bodyPr/>
          <a:lstStyle/>
          <a:p>
            <a:pPr algn="ctr"/>
            <a:r>
              <a:rPr lang="nb-NO" sz="3600" dirty="0"/>
              <a:t>Bruk av </a:t>
            </a:r>
            <a:r>
              <a:rPr lang="nb-NO" sz="3600" dirty="0" err="1"/>
              <a:t>bread</a:t>
            </a:r>
            <a:r>
              <a:rPr lang="nb-NO" sz="3600" dirty="0"/>
              <a:t> </a:t>
            </a:r>
            <a:r>
              <a:rPr lang="nb-NO" sz="3600" dirty="0" err="1"/>
              <a:t>board</a:t>
            </a:r>
            <a:r>
              <a:rPr lang="nb-NO" sz="3600" dirty="0"/>
              <a:t> og displaykort</a:t>
            </a:r>
            <a:endParaRPr lang="nb-NO" dirty="0"/>
          </a:p>
        </p:txBody>
      </p:sp>
      <p:pic>
        <p:nvPicPr>
          <p:cNvPr id="5" name="Picture 4">
            <a:extLst>
              <a:ext uri="{FF2B5EF4-FFF2-40B4-BE49-F238E27FC236}">
                <a16:creationId xmlns:a16="http://schemas.microsoft.com/office/drawing/2014/main" id="{6BBB5394-08D5-28A9-C0B7-918ED26AF101}"/>
              </a:ext>
            </a:extLst>
          </p:cNvPr>
          <p:cNvPicPr>
            <a:picLocks noChangeAspect="1"/>
          </p:cNvPicPr>
          <p:nvPr/>
        </p:nvPicPr>
        <p:blipFill>
          <a:blip r:embed="rId2"/>
          <a:stretch>
            <a:fillRect/>
          </a:stretch>
        </p:blipFill>
        <p:spPr>
          <a:xfrm>
            <a:off x="1015999" y="1826115"/>
            <a:ext cx="7990991" cy="3989320"/>
          </a:xfrm>
          <a:prstGeom prst="rect">
            <a:avLst/>
          </a:prstGeom>
        </p:spPr>
      </p:pic>
    </p:spTree>
    <p:extLst>
      <p:ext uri="{BB962C8B-B14F-4D97-AF65-F5344CB8AC3E}">
        <p14:creationId xmlns:p14="http://schemas.microsoft.com/office/powerpoint/2010/main" val="17230181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957297-510E-7894-8D03-AE81F1D5FD42}"/>
              </a:ext>
            </a:extLst>
          </p:cNvPr>
          <p:cNvPicPr>
            <a:picLocks noChangeAspect="1"/>
          </p:cNvPicPr>
          <p:nvPr/>
        </p:nvPicPr>
        <p:blipFill>
          <a:blip r:embed="rId2"/>
          <a:stretch>
            <a:fillRect/>
          </a:stretch>
        </p:blipFill>
        <p:spPr>
          <a:xfrm>
            <a:off x="946781" y="163078"/>
            <a:ext cx="8075297" cy="6571669"/>
          </a:xfrm>
          <a:prstGeom prst="rect">
            <a:avLst/>
          </a:prstGeom>
        </p:spPr>
      </p:pic>
      <p:sp>
        <p:nvSpPr>
          <p:cNvPr id="2" name="Title 1">
            <a:extLst>
              <a:ext uri="{FF2B5EF4-FFF2-40B4-BE49-F238E27FC236}">
                <a16:creationId xmlns:a16="http://schemas.microsoft.com/office/drawing/2014/main" id="{9EA853C6-320E-0E2F-A093-3499FD4008FC}"/>
              </a:ext>
            </a:extLst>
          </p:cNvPr>
          <p:cNvSpPr>
            <a:spLocks noGrp="1"/>
          </p:cNvSpPr>
          <p:nvPr>
            <p:ph type="title"/>
          </p:nvPr>
        </p:nvSpPr>
        <p:spPr>
          <a:xfrm>
            <a:off x="4077647" y="163078"/>
            <a:ext cx="4619312" cy="646331"/>
          </a:xfrm>
        </p:spPr>
        <p:txBody>
          <a:bodyPr/>
          <a:lstStyle/>
          <a:p>
            <a:pPr algn="ctr"/>
            <a:r>
              <a:rPr lang="nb-NO" dirty="0"/>
              <a:t>Kombinerer det hele</a:t>
            </a:r>
          </a:p>
        </p:txBody>
      </p:sp>
      <p:sp>
        <p:nvSpPr>
          <p:cNvPr id="3" name="Content Placeholder 2">
            <a:extLst>
              <a:ext uri="{FF2B5EF4-FFF2-40B4-BE49-F238E27FC236}">
                <a16:creationId xmlns:a16="http://schemas.microsoft.com/office/drawing/2014/main" id="{04CFE8B5-521A-6A54-16F6-BCC1216595E3}"/>
              </a:ext>
            </a:extLst>
          </p:cNvPr>
          <p:cNvSpPr>
            <a:spLocks noGrp="1"/>
          </p:cNvSpPr>
          <p:nvPr>
            <p:ph idx="1"/>
          </p:nvPr>
        </p:nvSpPr>
        <p:spPr>
          <a:xfrm>
            <a:off x="5793619" y="2214880"/>
            <a:ext cx="2903340" cy="4338319"/>
          </a:xfrm>
        </p:spPr>
        <p:txBody>
          <a:bodyPr>
            <a:normAutofit/>
          </a:bodyPr>
          <a:lstStyle/>
          <a:p>
            <a:r>
              <a:rPr lang="nb-NO" sz="2000" dirty="0"/>
              <a:t>Les av sensorer</a:t>
            </a:r>
          </a:p>
          <a:p>
            <a:pPr lvl="1"/>
            <a:r>
              <a:rPr lang="nb-NO" sz="1800" dirty="0"/>
              <a:t>Lufttemp.</a:t>
            </a:r>
          </a:p>
          <a:p>
            <a:pPr lvl="1"/>
            <a:r>
              <a:rPr lang="nb-NO" sz="1800" dirty="0"/>
              <a:t>Luftfuktighet</a:t>
            </a:r>
          </a:p>
          <a:p>
            <a:pPr lvl="1"/>
            <a:r>
              <a:rPr lang="nb-NO" sz="1800" dirty="0"/>
              <a:t>Lufttrykk</a:t>
            </a:r>
          </a:p>
          <a:p>
            <a:pPr lvl="1"/>
            <a:r>
              <a:rPr lang="nb-NO" sz="1800" dirty="0"/>
              <a:t>Lufttemp NTC</a:t>
            </a:r>
          </a:p>
          <a:p>
            <a:pPr lvl="1"/>
            <a:r>
              <a:rPr lang="nb-NO" sz="1800" dirty="0">
                <a:solidFill>
                  <a:srgbClr val="FF0000"/>
                </a:solidFill>
              </a:rPr>
              <a:t>Akselerasjon (</a:t>
            </a:r>
            <a:r>
              <a:rPr lang="nb-NO" sz="1800" dirty="0" err="1">
                <a:solidFill>
                  <a:srgbClr val="FF0000"/>
                </a:solidFill>
              </a:rPr>
              <a:t>int</a:t>
            </a:r>
            <a:r>
              <a:rPr lang="nb-NO" sz="1800" dirty="0">
                <a:solidFill>
                  <a:srgbClr val="FF0000"/>
                </a:solidFill>
              </a:rPr>
              <a:t>)</a:t>
            </a:r>
          </a:p>
          <a:p>
            <a:pPr lvl="1"/>
            <a:r>
              <a:rPr lang="nb-NO" sz="1800" dirty="0">
                <a:solidFill>
                  <a:srgbClr val="FF0000"/>
                </a:solidFill>
              </a:rPr>
              <a:t>Magnetfelt (</a:t>
            </a:r>
            <a:r>
              <a:rPr lang="nb-NO" sz="1800" dirty="0" err="1">
                <a:solidFill>
                  <a:srgbClr val="FF0000"/>
                </a:solidFill>
              </a:rPr>
              <a:t>int</a:t>
            </a:r>
            <a:r>
              <a:rPr lang="nb-NO" sz="1800" dirty="0">
                <a:solidFill>
                  <a:srgbClr val="FF0000"/>
                </a:solidFill>
              </a:rPr>
              <a:t>)</a:t>
            </a:r>
          </a:p>
          <a:p>
            <a:r>
              <a:rPr lang="nb-NO" sz="2000" dirty="0"/>
              <a:t>Skriv til display (test)</a:t>
            </a:r>
          </a:p>
          <a:p>
            <a:r>
              <a:rPr lang="nb-NO" sz="2000" dirty="0"/>
              <a:t>Beregner høyden</a:t>
            </a:r>
          </a:p>
          <a:p>
            <a:r>
              <a:rPr lang="nb-NO" sz="2000" dirty="0"/>
              <a:t>Skriv til SD-kort</a:t>
            </a:r>
          </a:p>
          <a:p>
            <a:r>
              <a:rPr lang="nb-NO" sz="2000" dirty="0"/>
              <a:t>Skriv til sender</a:t>
            </a:r>
          </a:p>
        </p:txBody>
      </p:sp>
    </p:spTree>
    <p:extLst>
      <p:ext uri="{BB962C8B-B14F-4D97-AF65-F5344CB8AC3E}">
        <p14:creationId xmlns:p14="http://schemas.microsoft.com/office/powerpoint/2010/main" val="34104766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CB20A0-D4C3-DDED-95D5-91836050DD4A}"/>
              </a:ext>
            </a:extLst>
          </p:cNvPr>
          <p:cNvSpPr>
            <a:spLocks noGrp="1"/>
          </p:cNvSpPr>
          <p:nvPr>
            <p:ph type="title"/>
          </p:nvPr>
        </p:nvSpPr>
        <p:spPr>
          <a:xfrm>
            <a:off x="924560" y="132398"/>
            <a:ext cx="7975600" cy="584775"/>
          </a:xfrm>
        </p:spPr>
        <p:txBody>
          <a:bodyPr/>
          <a:lstStyle/>
          <a:p>
            <a:pPr algn="ctr"/>
            <a:r>
              <a:rPr lang="nb-NO" sz="3200" dirty="0"/>
              <a:t>Maks størrelse programmer </a:t>
            </a:r>
            <a:r>
              <a:rPr lang="nb-NO" sz="3200" dirty="0" err="1"/>
              <a:t>Micro:bit</a:t>
            </a:r>
            <a:r>
              <a:rPr lang="nb-NO" sz="3200" dirty="0"/>
              <a:t> V1</a:t>
            </a:r>
          </a:p>
        </p:txBody>
      </p:sp>
      <p:pic>
        <p:nvPicPr>
          <p:cNvPr id="6" name="Picture 5">
            <a:extLst>
              <a:ext uri="{FF2B5EF4-FFF2-40B4-BE49-F238E27FC236}">
                <a16:creationId xmlns:a16="http://schemas.microsoft.com/office/drawing/2014/main" id="{2BEDBFE8-23EA-6017-2832-6B31C530E6E6}"/>
              </a:ext>
            </a:extLst>
          </p:cNvPr>
          <p:cNvPicPr>
            <a:picLocks noChangeAspect="1"/>
          </p:cNvPicPr>
          <p:nvPr/>
        </p:nvPicPr>
        <p:blipFill>
          <a:blip r:embed="rId2"/>
          <a:stretch>
            <a:fillRect/>
          </a:stretch>
        </p:blipFill>
        <p:spPr>
          <a:xfrm>
            <a:off x="1288466" y="970147"/>
            <a:ext cx="7438974" cy="5593213"/>
          </a:xfrm>
          <a:prstGeom prst="rect">
            <a:avLst/>
          </a:prstGeom>
        </p:spPr>
      </p:pic>
      <p:pic>
        <p:nvPicPr>
          <p:cNvPr id="8" name="Picture 7">
            <a:extLst>
              <a:ext uri="{FF2B5EF4-FFF2-40B4-BE49-F238E27FC236}">
                <a16:creationId xmlns:a16="http://schemas.microsoft.com/office/drawing/2014/main" id="{4784FFE6-119A-A83E-210F-562B4B8AAB45}"/>
              </a:ext>
            </a:extLst>
          </p:cNvPr>
          <p:cNvPicPr>
            <a:picLocks noChangeAspect="1"/>
          </p:cNvPicPr>
          <p:nvPr/>
        </p:nvPicPr>
        <p:blipFill>
          <a:blip r:embed="rId3"/>
          <a:stretch>
            <a:fillRect/>
          </a:stretch>
        </p:blipFill>
        <p:spPr>
          <a:xfrm>
            <a:off x="999176" y="1888886"/>
            <a:ext cx="7900984" cy="3516233"/>
          </a:xfrm>
          <a:prstGeom prst="rect">
            <a:avLst/>
          </a:prstGeom>
        </p:spPr>
      </p:pic>
    </p:spTree>
    <p:extLst>
      <p:ext uri="{BB962C8B-B14F-4D97-AF65-F5344CB8AC3E}">
        <p14:creationId xmlns:p14="http://schemas.microsoft.com/office/powerpoint/2010/main" val="8158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3381-CF04-3799-6806-B9095C1F6940}"/>
              </a:ext>
            </a:extLst>
          </p:cNvPr>
          <p:cNvSpPr>
            <a:spLocks noGrp="1"/>
          </p:cNvSpPr>
          <p:nvPr>
            <p:ph type="title"/>
          </p:nvPr>
        </p:nvSpPr>
        <p:spPr>
          <a:xfrm>
            <a:off x="924560" y="132398"/>
            <a:ext cx="7975600" cy="660082"/>
          </a:xfrm>
        </p:spPr>
        <p:txBody>
          <a:bodyPr/>
          <a:lstStyle/>
          <a:p>
            <a:pPr algn="ctr"/>
            <a:r>
              <a:rPr lang="nb-NO" sz="3200" dirty="0"/>
              <a:t>Maks størrelse programmer </a:t>
            </a:r>
            <a:r>
              <a:rPr lang="nb-NO" sz="3200" dirty="0" err="1"/>
              <a:t>Micro:bit</a:t>
            </a:r>
            <a:r>
              <a:rPr lang="nb-NO" sz="3200" dirty="0"/>
              <a:t> V2</a:t>
            </a:r>
          </a:p>
        </p:txBody>
      </p:sp>
      <p:pic>
        <p:nvPicPr>
          <p:cNvPr id="5" name="Picture 4">
            <a:extLst>
              <a:ext uri="{FF2B5EF4-FFF2-40B4-BE49-F238E27FC236}">
                <a16:creationId xmlns:a16="http://schemas.microsoft.com/office/drawing/2014/main" id="{A62034EF-8B95-9731-A73E-2BD7E7807919}"/>
              </a:ext>
            </a:extLst>
          </p:cNvPr>
          <p:cNvPicPr>
            <a:picLocks noChangeAspect="1"/>
          </p:cNvPicPr>
          <p:nvPr/>
        </p:nvPicPr>
        <p:blipFill>
          <a:blip r:embed="rId2"/>
          <a:stretch>
            <a:fillRect/>
          </a:stretch>
        </p:blipFill>
        <p:spPr>
          <a:xfrm>
            <a:off x="1456854" y="907370"/>
            <a:ext cx="7077493" cy="5554390"/>
          </a:xfrm>
          <a:prstGeom prst="rect">
            <a:avLst/>
          </a:prstGeom>
        </p:spPr>
      </p:pic>
      <p:pic>
        <p:nvPicPr>
          <p:cNvPr id="7" name="Picture 6">
            <a:extLst>
              <a:ext uri="{FF2B5EF4-FFF2-40B4-BE49-F238E27FC236}">
                <a16:creationId xmlns:a16="http://schemas.microsoft.com/office/drawing/2014/main" id="{3F8AF23F-19E3-F338-7CA5-ABBC0D2C36EE}"/>
              </a:ext>
            </a:extLst>
          </p:cNvPr>
          <p:cNvPicPr>
            <a:picLocks noChangeAspect="1"/>
          </p:cNvPicPr>
          <p:nvPr/>
        </p:nvPicPr>
        <p:blipFill>
          <a:blip r:embed="rId3"/>
          <a:stretch>
            <a:fillRect/>
          </a:stretch>
        </p:blipFill>
        <p:spPr>
          <a:xfrm>
            <a:off x="1084684" y="1727200"/>
            <a:ext cx="7779465" cy="4074160"/>
          </a:xfrm>
          <a:prstGeom prst="rect">
            <a:avLst/>
          </a:prstGeom>
        </p:spPr>
      </p:pic>
    </p:spTree>
    <p:extLst>
      <p:ext uri="{BB962C8B-B14F-4D97-AF65-F5344CB8AC3E}">
        <p14:creationId xmlns:p14="http://schemas.microsoft.com/office/powerpoint/2010/main" val="212217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DAEC-2F4C-9EF9-A817-C106C9873418}"/>
              </a:ext>
            </a:extLst>
          </p:cNvPr>
          <p:cNvSpPr>
            <a:spLocks noGrp="1"/>
          </p:cNvSpPr>
          <p:nvPr>
            <p:ph type="title"/>
          </p:nvPr>
        </p:nvSpPr>
        <p:spPr>
          <a:xfrm>
            <a:off x="1014511" y="264869"/>
            <a:ext cx="7767638" cy="598170"/>
          </a:xfrm>
        </p:spPr>
        <p:txBody>
          <a:bodyPr/>
          <a:lstStyle/>
          <a:p>
            <a:pPr algn="ctr"/>
            <a:r>
              <a:rPr lang="nb-NO" dirty="0"/>
              <a:t>Dokumentasjon</a:t>
            </a:r>
          </a:p>
        </p:txBody>
      </p:sp>
      <p:sp>
        <p:nvSpPr>
          <p:cNvPr id="3" name="Content Placeholder 2">
            <a:extLst>
              <a:ext uri="{FF2B5EF4-FFF2-40B4-BE49-F238E27FC236}">
                <a16:creationId xmlns:a16="http://schemas.microsoft.com/office/drawing/2014/main" id="{FF7C5433-F118-3FBE-BFD0-1655B0457FFF}"/>
              </a:ext>
            </a:extLst>
          </p:cNvPr>
          <p:cNvSpPr>
            <a:spLocks noGrp="1"/>
          </p:cNvSpPr>
          <p:nvPr>
            <p:ph idx="1"/>
          </p:nvPr>
        </p:nvSpPr>
        <p:spPr>
          <a:xfrm>
            <a:off x="946090" y="1063487"/>
            <a:ext cx="3839270" cy="5357759"/>
          </a:xfrm>
        </p:spPr>
        <p:txBody>
          <a:bodyPr/>
          <a:lstStyle/>
          <a:p>
            <a:r>
              <a:rPr lang="nb-NO" sz="2800" dirty="0" err="1"/>
              <a:t>Micro:bit</a:t>
            </a:r>
            <a:r>
              <a:rPr lang="nb-NO" sz="2800" dirty="0"/>
              <a:t> - Forslag til undervisningsopplegg</a:t>
            </a:r>
          </a:p>
          <a:p>
            <a:r>
              <a:rPr lang="nb-NO" sz="2800" dirty="0"/>
              <a:t>Inneholder beskrivelse av ulike prosjekter</a:t>
            </a:r>
          </a:p>
          <a:p>
            <a:r>
              <a:rPr lang="nb-NO" sz="2800" i="1" dirty="0"/>
              <a:t>Høydemåler</a:t>
            </a:r>
          </a:p>
          <a:p>
            <a:r>
              <a:rPr lang="nb-NO" sz="2800" i="1" dirty="0" err="1"/>
              <a:t>CanSat</a:t>
            </a:r>
            <a:endParaRPr lang="nb-NO" sz="2800" i="1" dirty="0"/>
          </a:p>
          <a:p>
            <a:r>
              <a:rPr lang="nb-NO" sz="2800" i="1" dirty="0"/>
              <a:t>Turbidimeter</a:t>
            </a:r>
          </a:p>
          <a:p>
            <a:r>
              <a:rPr lang="nb-NO" sz="2800" i="1" dirty="0"/>
              <a:t>Fjernstyrt robot</a:t>
            </a:r>
          </a:p>
          <a:p>
            <a:r>
              <a:rPr lang="nb-NO" sz="2800" dirty="0"/>
              <a:t>M.fl.</a:t>
            </a:r>
            <a:endParaRPr lang="nb-NO" dirty="0"/>
          </a:p>
        </p:txBody>
      </p:sp>
      <p:pic>
        <p:nvPicPr>
          <p:cNvPr id="5" name="Picture 4">
            <a:extLst>
              <a:ext uri="{FF2B5EF4-FFF2-40B4-BE49-F238E27FC236}">
                <a16:creationId xmlns:a16="http://schemas.microsoft.com/office/drawing/2014/main" id="{20BC1C48-8474-357D-44A1-D6447674991C}"/>
              </a:ext>
            </a:extLst>
          </p:cNvPr>
          <p:cNvPicPr>
            <a:picLocks noChangeAspect="1"/>
          </p:cNvPicPr>
          <p:nvPr/>
        </p:nvPicPr>
        <p:blipFill>
          <a:blip r:embed="rId2"/>
          <a:stretch>
            <a:fillRect/>
          </a:stretch>
        </p:blipFill>
        <p:spPr>
          <a:xfrm>
            <a:off x="4898330" y="1063487"/>
            <a:ext cx="3839270" cy="5529644"/>
          </a:xfrm>
          <a:prstGeom prst="rect">
            <a:avLst/>
          </a:prstGeom>
        </p:spPr>
      </p:pic>
    </p:spTree>
    <p:extLst>
      <p:ext uri="{BB962C8B-B14F-4D97-AF65-F5344CB8AC3E}">
        <p14:creationId xmlns:p14="http://schemas.microsoft.com/office/powerpoint/2010/main" val="317344411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D51C-0E33-8704-22B5-8FC2D41E5E22}"/>
              </a:ext>
            </a:extLst>
          </p:cNvPr>
          <p:cNvSpPr>
            <a:spLocks noGrp="1"/>
          </p:cNvSpPr>
          <p:nvPr>
            <p:ph type="title"/>
          </p:nvPr>
        </p:nvSpPr>
        <p:spPr/>
        <p:txBody>
          <a:bodyPr/>
          <a:lstStyle/>
          <a:p>
            <a:pPr algn="ctr"/>
            <a:r>
              <a:rPr lang="nb-NO" dirty="0"/>
              <a:t>Utfordring til ASE</a:t>
            </a:r>
          </a:p>
        </p:txBody>
      </p:sp>
      <p:sp>
        <p:nvSpPr>
          <p:cNvPr id="3" name="Content Placeholder 2">
            <a:extLst>
              <a:ext uri="{FF2B5EF4-FFF2-40B4-BE49-F238E27FC236}">
                <a16:creationId xmlns:a16="http://schemas.microsoft.com/office/drawing/2014/main" id="{A1FFEDD0-6A54-A90F-61FC-5293C499F555}"/>
              </a:ext>
            </a:extLst>
          </p:cNvPr>
          <p:cNvSpPr>
            <a:spLocks noGrp="1"/>
          </p:cNvSpPr>
          <p:nvPr>
            <p:ph idx="1"/>
          </p:nvPr>
        </p:nvSpPr>
        <p:spPr>
          <a:xfrm>
            <a:off x="1079500" y="1767840"/>
            <a:ext cx="7767638" cy="4320223"/>
          </a:xfrm>
        </p:spPr>
        <p:txBody>
          <a:bodyPr/>
          <a:lstStyle/>
          <a:p>
            <a:pPr>
              <a:lnSpc>
                <a:spcPct val="100000"/>
              </a:lnSpc>
              <a:spcBef>
                <a:spcPts val="600"/>
              </a:spcBef>
            </a:pPr>
            <a:r>
              <a:rPr lang="nb-NO" dirty="0"/>
              <a:t>Designe en </a:t>
            </a:r>
            <a:r>
              <a:rPr lang="nb-NO" dirty="0" err="1"/>
              <a:t>CanSat</a:t>
            </a:r>
            <a:r>
              <a:rPr lang="nb-NO" dirty="0"/>
              <a:t> med </a:t>
            </a:r>
            <a:r>
              <a:rPr lang="nb-NO" dirty="0" err="1"/>
              <a:t>Micro:bit</a:t>
            </a:r>
            <a:r>
              <a:rPr lang="nb-NO" dirty="0"/>
              <a:t>, </a:t>
            </a:r>
          </a:p>
          <a:p>
            <a:pPr lvl="1">
              <a:lnSpc>
                <a:spcPct val="100000"/>
              </a:lnSpc>
              <a:spcBef>
                <a:spcPts val="600"/>
              </a:spcBef>
            </a:pPr>
            <a:r>
              <a:rPr lang="nb-NO" sz="2000" dirty="0"/>
              <a:t>Noen utfordringer må løses </a:t>
            </a:r>
          </a:p>
          <a:p>
            <a:pPr lvl="1">
              <a:lnSpc>
                <a:spcPct val="100000"/>
              </a:lnSpc>
              <a:spcBef>
                <a:spcPts val="600"/>
              </a:spcBef>
            </a:pPr>
            <a:r>
              <a:rPr lang="nb-NO" sz="2000" dirty="0"/>
              <a:t>Python og/eller </a:t>
            </a:r>
            <a:r>
              <a:rPr lang="nb-NO" sz="2000" dirty="0" err="1"/>
              <a:t>blokkode</a:t>
            </a:r>
            <a:r>
              <a:rPr lang="nb-NO" sz="2000" dirty="0"/>
              <a:t>?</a:t>
            </a:r>
          </a:p>
          <a:p>
            <a:pPr>
              <a:lnSpc>
                <a:spcPct val="100000"/>
              </a:lnSpc>
              <a:spcBef>
                <a:spcPts val="600"/>
              </a:spcBef>
            </a:pPr>
            <a:r>
              <a:rPr lang="nb-NO" dirty="0"/>
              <a:t>Lag et kretskort for montering og bruk av </a:t>
            </a:r>
            <a:r>
              <a:rPr lang="nb-NO" dirty="0" err="1"/>
              <a:t>Micro:bit</a:t>
            </a:r>
            <a:r>
              <a:rPr lang="nb-NO" dirty="0"/>
              <a:t> V2</a:t>
            </a:r>
          </a:p>
          <a:p>
            <a:pPr>
              <a:lnSpc>
                <a:spcPct val="100000"/>
              </a:lnSpc>
              <a:spcBef>
                <a:spcPts val="600"/>
              </a:spcBef>
            </a:pPr>
            <a:r>
              <a:rPr lang="nb-NO" dirty="0"/>
              <a:t>Lag et tredagerskurs:</a:t>
            </a:r>
          </a:p>
          <a:p>
            <a:pPr lvl="1">
              <a:lnSpc>
                <a:spcPct val="100000"/>
              </a:lnSpc>
              <a:spcBef>
                <a:spcPts val="600"/>
              </a:spcBef>
            </a:pPr>
            <a:r>
              <a:rPr lang="nb-NO" sz="2000" dirty="0"/>
              <a:t>Dag 1 – Grunnkurs </a:t>
            </a:r>
            <a:r>
              <a:rPr lang="nb-NO" sz="2000" dirty="0" err="1"/>
              <a:t>prog</a:t>
            </a:r>
            <a:r>
              <a:rPr lang="nb-NO" sz="2000" dirty="0"/>
              <a:t>. </a:t>
            </a:r>
            <a:r>
              <a:rPr lang="nb-NO" sz="2000" dirty="0" err="1"/>
              <a:t>micro:bit</a:t>
            </a:r>
            <a:r>
              <a:rPr lang="nb-NO" sz="2000" dirty="0"/>
              <a:t>, temperatur og høydemåler</a:t>
            </a:r>
          </a:p>
          <a:p>
            <a:pPr lvl="1">
              <a:lnSpc>
                <a:spcPct val="100000"/>
              </a:lnSpc>
              <a:spcBef>
                <a:spcPts val="600"/>
              </a:spcBef>
            </a:pPr>
            <a:r>
              <a:rPr lang="nb-NO" sz="2000" dirty="0"/>
              <a:t>Dag 2 – Oppkobling på kretskort, lodding, uttesting, montering</a:t>
            </a:r>
          </a:p>
          <a:p>
            <a:pPr lvl="1">
              <a:lnSpc>
                <a:spcPct val="100000"/>
              </a:lnSpc>
              <a:spcBef>
                <a:spcPts val="600"/>
              </a:spcBef>
            </a:pPr>
            <a:r>
              <a:rPr lang="nb-NO" sz="2000" dirty="0"/>
              <a:t>Dag 3 – Eksperimentering med sensorer og slipp fra drone </a:t>
            </a:r>
          </a:p>
          <a:p>
            <a:pPr>
              <a:lnSpc>
                <a:spcPct val="100000"/>
              </a:lnSpc>
              <a:spcBef>
                <a:spcPts val="600"/>
              </a:spcBef>
            </a:pPr>
            <a:r>
              <a:rPr lang="nb-NO" dirty="0"/>
              <a:t>Vise alternativ bruk av </a:t>
            </a:r>
            <a:r>
              <a:rPr lang="nb-NO" dirty="0" err="1"/>
              <a:t>CanSat</a:t>
            </a:r>
            <a:r>
              <a:rPr lang="nb-NO" dirty="0"/>
              <a:t> som datalogger</a:t>
            </a:r>
          </a:p>
          <a:p>
            <a:pPr>
              <a:lnSpc>
                <a:spcPct val="100000"/>
              </a:lnSpc>
              <a:spcBef>
                <a:spcPts val="600"/>
              </a:spcBef>
            </a:pPr>
            <a:r>
              <a:rPr lang="nb-NO" dirty="0"/>
              <a:t>Tidligere versjoner med </a:t>
            </a:r>
            <a:r>
              <a:rPr lang="nb-NO" dirty="0" err="1"/>
              <a:t>Arduino</a:t>
            </a:r>
            <a:r>
              <a:rPr lang="nb-NO" dirty="0"/>
              <a:t> og </a:t>
            </a:r>
            <a:r>
              <a:rPr lang="nb-NO" dirty="0" err="1"/>
              <a:t>Teensy</a:t>
            </a:r>
            <a:r>
              <a:rPr lang="nb-NO" dirty="0"/>
              <a:t> er tilgjengelige alternativer</a:t>
            </a:r>
          </a:p>
        </p:txBody>
      </p:sp>
    </p:spTree>
    <p:extLst>
      <p:ext uri="{BB962C8B-B14F-4D97-AF65-F5344CB8AC3E}">
        <p14:creationId xmlns:p14="http://schemas.microsoft.com/office/powerpoint/2010/main" val="1871047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ktangel 3">
            <a:extLst>
              <a:ext uri="{FF2B5EF4-FFF2-40B4-BE49-F238E27FC236}">
                <a16:creationId xmlns:a16="http://schemas.microsoft.com/office/drawing/2014/main" id="{53F97587-1E25-448B-9513-9B591A62E01F}"/>
              </a:ext>
            </a:extLst>
          </p:cNvPr>
          <p:cNvSpPr>
            <a:spLocks noChangeArrowheads="1"/>
          </p:cNvSpPr>
          <p:nvPr/>
        </p:nvSpPr>
        <p:spPr bwMode="auto">
          <a:xfrm>
            <a:off x="593725" y="0"/>
            <a:ext cx="8550275" cy="70866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18435" name="Tittel 1">
            <a:extLst>
              <a:ext uri="{FF2B5EF4-FFF2-40B4-BE49-F238E27FC236}">
                <a16:creationId xmlns:a16="http://schemas.microsoft.com/office/drawing/2014/main" id="{B685F279-89B1-407B-8A7F-B0D52A2C3B61}"/>
              </a:ext>
            </a:extLst>
          </p:cNvPr>
          <p:cNvSpPr>
            <a:spLocks noGrp="1"/>
          </p:cNvSpPr>
          <p:nvPr>
            <p:ph type="title"/>
          </p:nvPr>
        </p:nvSpPr>
        <p:spPr>
          <a:xfrm>
            <a:off x="609600" y="2989262"/>
            <a:ext cx="8534400" cy="1608137"/>
          </a:xfrm>
        </p:spPr>
        <p:txBody>
          <a:bodyPr/>
          <a:lstStyle/>
          <a:p>
            <a:pPr algn="ctr">
              <a:lnSpc>
                <a:spcPct val="100000"/>
              </a:lnSpc>
            </a:pPr>
            <a:r>
              <a:rPr lang="nb-NO" altLang="nb-NO" sz="4400" dirty="0">
                <a:solidFill>
                  <a:schemeClr val="bg1"/>
                </a:solidFill>
              </a:rPr>
              <a:t>Oppskyting med egenbygget rakett</a:t>
            </a:r>
            <a:br>
              <a:rPr lang="nb-NO" altLang="nb-NO" sz="4400" dirty="0">
                <a:solidFill>
                  <a:schemeClr val="bg1"/>
                </a:solidFill>
              </a:rPr>
            </a:br>
            <a:r>
              <a:rPr lang="nb-NO" altLang="nb-NO" sz="2400" dirty="0">
                <a:solidFill>
                  <a:schemeClr val="bg1"/>
                </a:solidFill>
              </a:rPr>
              <a:t>(</a:t>
            </a:r>
            <a:r>
              <a:rPr lang="en-GB" altLang="nb-NO" sz="2400" dirty="0" err="1">
                <a:solidFill>
                  <a:schemeClr val="bg1"/>
                </a:solidFill>
              </a:rPr>
              <a:t>CanSat</a:t>
            </a:r>
            <a:r>
              <a:rPr lang="en-GB" altLang="nb-NO" sz="2400" dirty="0">
                <a:solidFill>
                  <a:schemeClr val="bg1"/>
                </a:solidFill>
              </a:rPr>
              <a:t> launched by a rocket build by the students</a:t>
            </a:r>
            <a:r>
              <a:rPr lang="nb-NO" altLang="nb-NO" sz="2400" dirty="0">
                <a:solidFill>
                  <a:schemeClr val="bg1"/>
                </a:solidFill>
              </a:rPr>
              <a:t>)</a:t>
            </a:r>
            <a:endParaRPr lang="nb-NO" altLang="nb-NO" sz="4400" dirty="0">
              <a:solidFill>
                <a:schemeClr val="bg1"/>
              </a:solidFill>
            </a:endParaRPr>
          </a:p>
        </p:txBody>
      </p:sp>
      <p:sp>
        <p:nvSpPr>
          <p:cNvPr id="4" name="Tittel 1">
            <a:extLst>
              <a:ext uri="{FF2B5EF4-FFF2-40B4-BE49-F238E27FC236}">
                <a16:creationId xmlns:a16="http://schemas.microsoft.com/office/drawing/2014/main" id="{27E926C6-0D3D-4358-9939-7BA6A159FB85}"/>
              </a:ext>
            </a:extLst>
          </p:cNvPr>
          <p:cNvSpPr txBox="1">
            <a:spLocks/>
          </p:cNvSpPr>
          <p:nvPr/>
        </p:nvSpPr>
        <p:spPr bwMode="auto">
          <a:xfrm>
            <a:off x="475961" y="1333644"/>
            <a:ext cx="85344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mj-lt"/>
                <a:ea typeface="+mj-ea"/>
                <a:cs typeface="+mj-cs"/>
              </a:defRPr>
            </a:lvl1pPr>
            <a:lvl2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2pPr>
            <a:lvl3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3pPr>
            <a:lvl4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4pPr>
            <a:lvl5pPr algn="l" defTabSz="449263" rtl="0" eaLnBrk="0" fontAlgn="base" hangingPunct="0">
              <a:lnSpc>
                <a:spcPct val="81000"/>
              </a:lnSpc>
              <a:spcBef>
                <a:spcPct val="0"/>
              </a:spcBef>
              <a:spcAft>
                <a:spcPct val="0"/>
              </a:spcAft>
              <a:buClr>
                <a:srgbClr val="000000"/>
              </a:buClr>
              <a:buSzPct val="100000"/>
              <a:buFont typeface="Times" panose="02020603050405020304" pitchFamily="18" charset="0"/>
              <a:defRPr sz="3600">
                <a:solidFill>
                  <a:srgbClr val="000000"/>
                </a:solidFill>
                <a:latin typeface="Times" pitchFamily="16" charset="0"/>
              </a:defRPr>
            </a:lvl5pPr>
            <a:lvl6pPr marL="4572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9pPr>
          </a:lstStyle>
          <a:p>
            <a:pPr algn="ctr">
              <a:lnSpc>
                <a:spcPct val="100000"/>
              </a:lnSpc>
            </a:pPr>
            <a:r>
              <a:rPr lang="nb-NO" altLang="nb-NO" sz="4400" kern="0" dirty="0">
                <a:solidFill>
                  <a:schemeClr val="bg1"/>
                </a:solidFill>
              </a:rPr>
              <a:t>Eksempler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ktangel 3">
            <a:extLst>
              <a:ext uri="{FF2B5EF4-FFF2-40B4-BE49-F238E27FC236}">
                <a16:creationId xmlns:a16="http://schemas.microsoft.com/office/drawing/2014/main" id="{91980EC9-AE3E-472C-BD07-5802D96AFFA9}"/>
              </a:ext>
            </a:extLst>
          </p:cNvPr>
          <p:cNvSpPr>
            <a:spLocks noChangeArrowheads="1"/>
          </p:cNvSpPr>
          <p:nvPr/>
        </p:nvSpPr>
        <p:spPr bwMode="auto">
          <a:xfrm>
            <a:off x="593725" y="0"/>
            <a:ext cx="8550275" cy="68580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21507" name="Tittel 1">
            <a:extLst>
              <a:ext uri="{FF2B5EF4-FFF2-40B4-BE49-F238E27FC236}">
                <a16:creationId xmlns:a16="http://schemas.microsoft.com/office/drawing/2014/main" id="{026F73BB-43D7-45F8-A5F0-6304EE0943CB}"/>
              </a:ext>
            </a:extLst>
          </p:cNvPr>
          <p:cNvSpPr>
            <a:spLocks noGrp="1"/>
          </p:cNvSpPr>
          <p:nvPr>
            <p:ph type="title"/>
          </p:nvPr>
        </p:nvSpPr>
        <p:spPr>
          <a:xfrm>
            <a:off x="609600" y="2989263"/>
            <a:ext cx="8534400" cy="1141412"/>
          </a:xfrm>
        </p:spPr>
        <p:txBody>
          <a:bodyPr/>
          <a:lstStyle/>
          <a:p>
            <a:pPr algn="ctr">
              <a:lnSpc>
                <a:spcPct val="100000"/>
              </a:lnSpc>
            </a:pPr>
            <a:r>
              <a:rPr lang="nb-NO" altLang="nb-NO" dirty="0">
                <a:solidFill>
                  <a:schemeClr val="bg1"/>
                </a:solidFill>
              </a:rPr>
              <a:t>Noen refleksjoner</a:t>
            </a:r>
            <a:endParaRPr lang="nb-NO" altLang="nb-NO" sz="4400" dirty="0">
              <a:solidFill>
                <a:schemeClr val="bg1"/>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tel 1">
            <a:extLst>
              <a:ext uri="{FF2B5EF4-FFF2-40B4-BE49-F238E27FC236}">
                <a16:creationId xmlns:a16="http://schemas.microsoft.com/office/drawing/2014/main" id="{006FC784-04D9-4AC8-B230-DDF50C5EAE87}"/>
              </a:ext>
            </a:extLst>
          </p:cNvPr>
          <p:cNvSpPr>
            <a:spLocks noGrp="1"/>
          </p:cNvSpPr>
          <p:nvPr>
            <p:ph type="title"/>
          </p:nvPr>
        </p:nvSpPr>
        <p:spPr>
          <a:xfrm>
            <a:off x="1079500" y="215900"/>
            <a:ext cx="7767638" cy="814388"/>
          </a:xfrm>
        </p:spPr>
        <p:txBody>
          <a:bodyPr/>
          <a:lstStyle/>
          <a:p>
            <a:pPr algn="ctr">
              <a:lnSpc>
                <a:spcPct val="100000"/>
              </a:lnSpc>
            </a:pPr>
            <a:r>
              <a:rPr lang="nb-NO" altLang="nb-NO"/>
              <a:t>Om å lage egen rakett</a:t>
            </a:r>
            <a:br>
              <a:rPr lang="nb-NO" altLang="nb-NO"/>
            </a:br>
            <a:r>
              <a:rPr lang="nb-NO" altLang="nb-NO" sz="2400"/>
              <a:t>Andreas Jørgensen (Grevskogen vgs, Tønsberg)</a:t>
            </a:r>
          </a:p>
        </p:txBody>
      </p:sp>
      <p:sp>
        <p:nvSpPr>
          <p:cNvPr id="4" name="Plassholder for innhold 3">
            <a:extLst>
              <a:ext uri="{FF2B5EF4-FFF2-40B4-BE49-F238E27FC236}">
                <a16:creationId xmlns:a16="http://schemas.microsoft.com/office/drawing/2014/main" id="{DD94EEDD-FDEC-4583-84F8-A30A92CA018F}"/>
              </a:ext>
            </a:extLst>
          </p:cNvPr>
          <p:cNvSpPr>
            <a:spLocks noGrp="1"/>
          </p:cNvSpPr>
          <p:nvPr>
            <p:ph idx="1"/>
          </p:nvPr>
        </p:nvSpPr>
        <p:spPr>
          <a:xfrm>
            <a:off x="879475" y="1296988"/>
            <a:ext cx="7967663" cy="4791075"/>
          </a:xfrm>
        </p:spPr>
        <p:txBody>
          <a:bodyPr/>
          <a:lstStyle/>
          <a:p>
            <a:pPr>
              <a:lnSpc>
                <a:spcPct val="100000"/>
              </a:lnSpc>
              <a:buFont typeface="Times"/>
              <a:buChar char="•"/>
              <a:defRPr/>
            </a:pPr>
            <a:r>
              <a:rPr lang="nb-NO" dirty="0"/>
              <a:t>Elevene finner avvikskurven for temperaturmåling</a:t>
            </a:r>
          </a:p>
          <a:p>
            <a:pPr lvl="1">
              <a:lnSpc>
                <a:spcPct val="100000"/>
              </a:lnSpc>
              <a:buFont typeface="Times"/>
              <a:buChar char="–"/>
              <a:defRPr/>
            </a:pPr>
            <a:r>
              <a:rPr lang="nb-NO" sz="2000" dirty="0"/>
              <a:t>Mest meningsfylt mht. læring</a:t>
            </a:r>
          </a:p>
          <a:p>
            <a:pPr>
              <a:lnSpc>
                <a:spcPct val="100000"/>
              </a:lnSpc>
              <a:buFont typeface="Times"/>
              <a:buChar char="•"/>
              <a:defRPr/>
            </a:pPr>
            <a:r>
              <a:rPr lang="nb-NO" dirty="0"/>
              <a:t>Logging av temperatur på lærerværelse</a:t>
            </a:r>
          </a:p>
          <a:p>
            <a:pPr>
              <a:lnSpc>
                <a:spcPct val="100000"/>
              </a:lnSpc>
              <a:buFont typeface="Times"/>
              <a:buChar char="•"/>
              <a:defRPr/>
            </a:pPr>
            <a:r>
              <a:rPr lang="nb-NO" dirty="0"/>
              <a:t>Bygging av raketter (3,4 m), … men</a:t>
            </a:r>
          </a:p>
          <a:p>
            <a:pPr lvl="1">
              <a:lnSpc>
                <a:spcPct val="100000"/>
              </a:lnSpc>
              <a:buFont typeface="Times"/>
              <a:buChar char="–"/>
              <a:defRPr/>
            </a:pPr>
            <a:r>
              <a:rPr lang="nb-NO" sz="1800" dirty="0"/>
              <a:t>Skutt opp en av rakettene</a:t>
            </a:r>
          </a:p>
          <a:p>
            <a:pPr lvl="1">
              <a:lnSpc>
                <a:spcPct val="100000"/>
              </a:lnSpc>
              <a:buFont typeface="Times"/>
              <a:buChar char="–"/>
              <a:defRPr/>
            </a:pPr>
            <a:r>
              <a:rPr lang="nb-NO" sz="1800" dirty="0"/>
              <a:t>Radioen streiket</a:t>
            </a:r>
          </a:p>
          <a:p>
            <a:pPr lvl="1">
              <a:lnSpc>
                <a:spcPct val="100000"/>
              </a:lnSpc>
              <a:buFont typeface="Times"/>
              <a:buChar char="–"/>
              <a:defRPr/>
            </a:pPr>
            <a:r>
              <a:rPr lang="nb-NO" sz="1800" dirty="0"/>
              <a:t>Fallskjermen foldet </a:t>
            </a:r>
            <a:br>
              <a:rPr lang="nb-NO" sz="1800" dirty="0"/>
            </a:br>
            <a:r>
              <a:rPr lang="nb-NO" sz="1800" dirty="0"/>
              <a:t>seg ikke ut</a:t>
            </a:r>
          </a:p>
          <a:p>
            <a:pPr marL="355600" indent="-355600">
              <a:lnSpc>
                <a:spcPct val="100000"/>
              </a:lnSpc>
              <a:buFont typeface="Times"/>
              <a:buChar char="•"/>
              <a:defRPr/>
            </a:pPr>
            <a:r>
              <a:rPr lang="nb-NO" dirty="0"/>
              <a:t>I 2016 gikk det mye bedre:</a:t>
            </a:r>
          </a:p>
          <a:p>
            <a:pPr marL="755650" lvl="1" indent="-355600">
              <a:lnSpc>
                <a:spcPct val="100000"/>
              </a:lnSpc>
              <a:buFont typeface="Times"/>
              <a:buChar char="–"/>
              <a:defRPr/>
            </a:pPr>
            <a:r>
              <a:rPr lang="nb-NO" sz="1800" dirty="0"/>
              <a:t>Fikk gode høydedata</a:t>
            </a:r>
          </a:p>
          <a:p>
            <a:pPr marL="755650" lvl="1" indent="-355600">
              <a:lnSpc>
                <a:spcPct val="100000"/>
              </a:lnSpc>
              <a:buFont typeface="Times"/>
              <a:buChar char="–"/>
              <a:defRPr/>
            </a:pPr>
            <a:r>
              <a:rPr lang="nb-NO" sz="1800" dirty="0"/>
              <a:t>Fikk gode temp</a:t>
            </a:r>
            <a:r>
              <a:rPr lang="nb-NO" sz="1800"/>
              <a:t>. data</a:t>
            </a:r>
          </a:p>
          <a:p>
            <a:pPr marL="355600" indent="-355600">
              <a:lnSpc>
                <a:spcPct val="100000"/>
              </a:lnSpc>
              <a:defRPr/>
            </a:pPr>
            <a:r>
              <a:rPr lang="nb-NO">
                <a:hlinkClick r:id="rId3"/>
              </a:rPr>
              <a:t>Artikkel i tb.no</a:t>
            </a:r>
            <a:endParaRPr lang="nb-NO" dirty="0"/>
          </a:p>
        </p:txBody>
      </p:sp>
      <p:pic>
        <p:nvPicPr>
          <p:cNvPr id="5" name="Picture 2" descr="C:\Users\Nikro\AppData\Local\Microsoft\Windows\INetCache\IE\M5N3XA88\DSC_1224.JPG">
            <a:hlinkClick r:id="rId4" action="ppaction://hlinkfile"/>
            <a:extLst>
              <a:ext uri="{FF2B5EF4-FFF2-40B4-BE49-F238E27FC236}">
                <a16:creationId xmlns:a16="http://schemas.microsoft.com/office/drawing/2014/main" id="{19C5E73F-BB12-486A-A81D-9CF6BC25B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880" t="4495" r="15065" b="6801"/>
          <a:stretch>
            <a:fillRect/>
          </a:stretch>
        </p:blipFill>
        <p:spPr bwMode="auto">
          <a:xfrm>
            <a:off x="4462463" y="2854325"/>
            <a:ext cx="442118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20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2000"/>
                                        <p:tgtEl>
                                          <p:spTgt spid="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20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2000"/>
                                        <p:tgtEl>
                                          <p:spTgt spid="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20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2000"/>
                                        <p:tgtEl>
                                          <p:spTgt spid="4">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a:extLst>
              <a:ext uri="{FF2B5EF4-FFF2-40B4-BE49-F238E27FC236}">
                <a16:creationId xmlns:a16="http://schemas.microsoft.com/office/drawing/2014/main" id="{64297EA4-6E90-4A6F-8499-34E27CA4A0C5}"/>
              </a:ext>
            </a:extLst>
          </p:cNvPr>
          <p:cNvSpPr>
            <a:spLocks noGrp="1"/>
          </p:cNvSpPr>
          <p:nvPr>
            <p:ph type="title"/>
          </p:nvPr>
        </p:nvSpPr>
        <p:spPr/>
        <p:txBody>
          <a:bodyPr/>
          <a:lstStyle/>
          <a:p>
            <a:r>
              <a:rPr lang="nb-NO" altLang="nb-NO"/>
              <a:t>Høyde-, fall- og temperaturdata</a:t>
            </a:r>
          </a:p>
        </p:txBody>
      </p:sp>
      <p:pic>
        <p:nvPicPr>
          <p:cNvPr id="4" name="Bilde 3">
            <a:extLst>
              <a:ext uri="{FF2B5EF4-FFF2-40B4-BE49-F238E27FC236}">
                <a16:creationId xmlns:a16="http://schemas.microsoft.com/office/drawing/2014/main" id="{F2DE0838-6707-4198-B7D4-755A0DABF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1555750"/>
            <a:ext cx="723265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a:extLst>
              <a:ext uri="{FF2B5EF4-FFF2-40B4-BE49-F238E27FC236}">
                <a16:creationId xmlns:a16="http://schemas.microsoft.com/office/drawing/2014/main" id="{BB57D5C8-B1DC-4BCC-9AF0-A2CCD40A4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1693863"/>
            <a:ext cx="70548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kstSylinder 5">
            <a:extLst>
              <a:ext uri="{FF2B5EF4-FFF2-40B4-BE49-F238E27FC236}">
                <a16:creationId xmlns:a16="http://schemas.microsoft.com/office/drawing/2014/main" id="{F78BF6E1-1973-4D37-8DBC-A8955788690F}"/>
              </a:ext>
            </a:extLst>
          </p:cNvPr>
          <p:cNvSpPr txBox="1">
            <a:spLocks noChangeArrowheads="1"/>
          </p:cNvSpPr>
          <p:nvPr/>
        </p:nvSpPr>
        <p:spPr bwMode="auto">
          <a:xfrm>
            <a:off x="6483350" y="3217863"/>
            <a:ext cx="1304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chemeClr val="tx1"/>
                </a:solidFill>
              </a:rPr>
              <a:t>16 m/sek</a:t>
            </a:r>
          </a:p>
        </p:txBody>
      </p:sp>
      <p:graphicFrame>
        <p:nvGraphicFramePr>
          <p:cNvPr id="7" name="Diagram 6">
            <a:extLst>
              <a:ext uri="{FF2B5EF4-FFF2-40B4-BE49-F238E27FC236}">
                <a16:creationId xmlns:a16="http://schemas.microsoft.com/office/drawing/2014/main" id="{8233112C-35C0-4CF5-A016-FBB37673045C}"/>
              </a:ext>
            </a:extLst>
          </p:cNvPr>
          <p:cNvGraphicFramePr/>
          <p:nvPr/>
        </p:nvGraphicFramePr>
        <p:xfrm>
          <a:off x="960849" y="1543483"/>
          <a:ext cx="7263068" cy="3966668"/>
        </p:xfrm>
        <a:graphic>
          <a:graphicData uri="http://schemas.openxmlformats.org/drawingml/2006/chart">
            <c:chart xmlns:c="http://schemas.openxmlformats.org/drawingml/2006/chart" xmlns:r="http://schemas.openxmlformats.org/officeDocument/2006/relationships" r:id="rId5"/>
          </a:graphicData>
        </a:graphic>
      </p:graphicFrame>
      <p:pic>
        <p:nvPicPr>
          <p:cNvPr id="61442" name="Picture 2">
            <a:extLst>
              <a:ext uri="{FF2B5EF4-FFF2-40B4-BE49-F238E27FC236}">
                <a16:creationId xmlns:a16="http://schemas.microsoft.com/office/drawing/2014/main" id="{D6581A05-12C2-4CD2-88AD-53B94B48B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433513"/>
            <a:ext cx="753745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13"/>
                                        </p:tgtEl>
                                        <p:attrNameLst>
                                          <p:attrName>style.visibility</p:attrName>
                                        </p:attrNameLst>
                                      </p:cBhvr>
                                      <p:to>
                                        <p:strVal val="visible"/>
                                      </p:to>
                                    </p:set>
                                    <p:animEffect transition="in" filter="fade">
                                      <p:cBhvr>
                                        <p:cTn id="15" dur="2000"/>
                                        <p:tgtEl>
                                          <p:spTgt spid="174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1442"/>
                                        </p:tgtEl>
                                        <p:attrNameLst>
                                          <p:attrName>style.visibility</p:attrName>
                                        </p:attrNameLst>
                                      </p:cBhvr>
                                      <p:to>
                                        <p:strVal val="visible"/>
                                      </p:to>
                                    </p:set>
                                    <p:animEffect transition="in" filter="fade">
                                      <p:cBhvr>
                                        <p:cTn id="25" dur="2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Analoge versus digitale sensorer</a:t>
            </a:r>
          </a:p>
        </p:txBody>
      </p:sp>
      <p:sp>
        <p:nvSpPr>
          <p:cNvPr id="3" name="Plassholder for innhold 2"/>
          <p:cNvSpPr>
            <a:spLocks noGrp="1"/>
          </p:cNvSpPr>
          <p:nvPr>
            <p:ph idx="1"/>
          </p:nvPr>
        </p:nvSpPr>
        <p:spPr>
          <a:xfrm>
            <a:off x="1079500" y="1823292"/>
            <a:ext cx="7767638" cy="4264771"/>
          </a:xfrm>
        </p:spPr>
        <p:txBody>
          <a:bodyPr/>
          <a:lstStyle/>
          <a:p>
            <a:pPr marL="0" indent="0">
              <a:lnSpc>
                <a:spcPct val="100000"/>
              </a:lnSpc>
              <a:buNone/>
            </a:pPr>
            <a:r>
              <a:rPr lang="nb-NO" sz="2400" i="1" dirty="0"/>
              <a:t>Vi på Greveskogen VGS skal også i år (2020) bygge </a:t>
            </a:r>
            <a:r>
              <a:rPr lang="nb-NO" sz="2400" i="1" dirty="0" err="1"/>
              <a:t>cansat</a:t>
            </a:r>
            <a:r>
              <a:rPr lang="nb-NO" sz="2400" i="1" dirty="0"/>
              <a:t>-er. I den forbindelse trenger vi flere </a:t>
            </a:r>
            <a:r>
              <a:rPr lang="nb-NO" sz="2400" i="1" dirty="0" err="1"/>
              <a:t>cansat-shields</a:t>
            </a:r>
            <a:r>
              <a:rPr lang="nb-NO" sz="2400" i="1" dirty="0"/>
              <a:t>. Vi ønsker i utgangspunktet å gå tilbake til flere analoge sensorer, etter nå i flere år å ha brukt sensorbrikker med digital logging. Vi </a:t>
            </a:r>
            <a:r>
              <a:rPr lang="nb-NO" sz="2400" i="1" dirty="0">
                <a:solidFill>
                  <a:srgbClr val="FF0000"/>
                </a:solidFill>
              </a:rPr>
              <a:t>synes de analoge sensorene gir en bedre grunnleggende forståelse for hvordan sensorer virker, kalibreres, brukes og hvilke begrensninger de har.</a:t>
            </a:r>
          </a:p>
          <a:p>
            <a:pPr marL="0" indent="0" algn="r">
              <a:lnSpc>
                <a:spcPct val="100000"/>
              </a:lnSpc>
              <a:buNone/>
            </a:pPr>
            <a:r>
              <a:rPr lang="nb-NO" sz="2400" i="1" dirty="0"/>
              <a:t>Andreas Jørgensen</a:t>
            </a:r>
            <a:br>
              <a:rPr lang="nb-NO" sz="2400" i="1" dirty="0"/>
            </a:br>
            <a:r>
              <a:rPr lang="nb-NO" sz="2400" i="1" dirty="0"/>
              <a:t>3. september 2020</a:t>
            </a:r>
            <a:br>
              <a:rPr lang="nb-NO" sz="2400" i="1" dirty="0"/>
            </a:br>
            <a:r>
              <a:rPr lang="nb-NO" sz="2400" i="1" dirty="0" err="1"/>
              <a:t>Grevskogen</a:t>
            </a:r>
            <a:r>
              <a:rPr lang="nb-NO" sz="2400" i="1" dirty="0"/>
              <a:t> videregående skole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ktangel 3">
            <a:extLst>
              <a:ext uri="{FF2B5EF4-FFF2-40B4-BE49-F238E27FC236}">
                <a16:creationId xmlns:a16="http://schemas.microsoft.com/office/drawing/2014/main" id="{91980EC9-AE3E-472C-BD07-5802D96AFFA9}"/>
              </a:ext>
            </a:extLst>
          </p:cNvPr>
          <p:cNvSpPr>
            <a:spLocks noChangeArrowheads="1"/>
          </p:cNvSpPr>
          <p:nvPr/>
        </p:nvSpPr>
        <p:spPr bwMode="auto">
          <a:xfrm>
            <a:off x="593725" y="0"/>
            <a:ext cx="8550275" cy="70866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21507" name="Tittel 1">
            <a:extLst>
              <a:ext uri="{FF2B5EF4-FFF2-40B4-BE49-F238E27FC236}">
                <a16:creationId xmlns:a16="http://schemas.microsoft.com/office/drawing/2014/main" id="{026F73BB-43D7-45F8-A5F0-6304EE0943CB}"/>
              </a:ext>
            </a:extLst>
          </p:cNvPr>
          <p:cNvSpPr>
            <a:spLocks noGrp="1"/>
          </p:cNvSpPr>
          <p:nvPr>
            <p:ph type="title"/>
          </p:nvPr>
        </p:nvSpPr>
        <p:spPr>
          <a:xfrm>
            <a:off x="609600" y="2989263"/>
            <a:ext cx="8534400" cy="1141412"/>
          </a:xfrm>
        </p:spPr>
        <p:txBody>
          <a:bodyPr/>
          <a:lstStyle/>
          <a:p>
            <a:pPr algn="ctr">
              <a:lnSpc>
                <a:spcPct val="100000"/>
              </a:lnSpc>
            </a:pPr>
            <a:r>
              <a:rPr lang="nb-NO" altLang="nb-NO">
                <a:solidFill>
                  <a:schemeClr val="bg1"/>
                </a:solidFill>
              </a:rPr>
              <a:t>Måling av luftforurensningen</a:t>
            </a:r>
            <a:br>
              <a:rPr lang="nb-NO" altLang="nb-NO" sz="4400"/>
            </a:br>
            <a:r>
              <a:rPr lang="nb-NO" altLang="nb-NO" sz="2400">
                <a:solidFill>
                  <a:schemeClr val="bg1"/>
                </a:solidFill>
              </a:rPr>
              <a:t>(</a:t>
            </a:r>
            <a:r>
              <a:rPr lang="en-GB" altLang="nb-NO" sz="2400">
                <a:solidFill>
                  <a:schemeClr val="bg1"/>
                </a:solidFill>
              </a:rPr>
              <a:t>CanSat used to measure air polution</a:t>
            </a:r>
            <a:r>
              <a:rPr lang="nb-NO" altLang="nb-NO" sz="2400">
                <a:solidFill>
                  <a:schemeClr val="bg1"/>
                </a:solidFill>
              </a:rPr>
              <a:t>)</a:t>
            </a:r>
            <a:endParaRPr lang="nb-NO" altLang="nb-NO" sz="4400">
              <a:solidFill>
                <a:schemeClr val="bg1"/>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AB0393-2A7E-4477-8F60-B760A43A1DE9}"/>
              </a:ext>
            </a:extLst>
          </p:cNvPr>
          <p:cNvSpPr>
            <a:spLocks noGrp="1"/>
          </p:cNvSpPr>
          <p:nvPr>
            <p:ph type="title"/>
          </p:nvPr>
        </p:nvSpPr>
        <p:spPr>
          <a:xfrm>
            <a:off x="830263" y="215900"/>
            <a:ext cx="8153400" cy="1141413"/>
          </a:xfrm>
        </p:spPr>
        <p:txBody>
          <a:bodyPr/>
          <a:lstStyle/>
          <a:p>
            <a:pPr algn="ctr">
              <a:lnSpc>
                <a:spcPct val="100000"/>
              </a:lnSpc>
            </a:pPr>
            <a:r>
              <a:rPr lang="nb-NO" altLang="nb-NO" sz="2800"/>
              <a:t>Gjør målinger av luftforurensningen i Bergen</a:t>
            </a:r>
            <a:br>
              <a:rPr lang="nb-NO" altLang="nb-NO" sz="3200"/>
            </a:br>
            <a:r>
              <a:rPr lang="nb-NO" altLang="nb-NO" sz="2400"/>
              <a:t>Andreas Hellesøy, Sonans vgs (ToF)</a:t>
            </a:r>
            <a:endParaRPr lang="nb-NO" altLang="nb-NO" sz="3200"/>
          </a:p>
        </p:txBody>
      </p:sp>
      <p:sp>
        <p:nvSpPr>
          <p:cNvPr id="3" name="Plassholder for innhold 2">
            <a:extLst>
              <a:ext uri="{FF2B5EF4-FFF2-40B4-BE49-F238E27FC236}">
                <a16:creationId xmlns:a16="http://schemas.microsoft.com/office/drawing/2014/main" id="{FC50F459-EDB6-4180-9958-89C86EB2A625}"/>
              </a:ext>
            </a:extLst>
          </p:cNvPr>
          <p:cNvSpPr>
            <a:spLocks noGrp="1"/>
          </p:cNvSpPr>
          <p:nvPr>
            <p:ph sz="half" idx="1"/>
          </p:nvPr>
        </p:nvSpPr>
        <p:spPr>
          <a:xfrm>
            <a:off x="731838" y="4594225"/>
            <a:ext cx="4000500" cy="1862138"/>
          </a:xfrm>
        </p:spPr>
        <p:txBody>
          <a:bodyPr/>
          <a:lstStyle/>
          <a:p>
            <a:pPr>
              <a:lnSpc>
                <a:spcPct val="100000"/>
              </a:lnSpc>
            </a:pPr>
            <a:r>
              <a:rPr lang="nb-NO" altLang="nb-NO" sz="2400"/>
              <a:t>Måle temperatur og NO</a:t>
            </a:r>
            <a:r>
              <a:rPr lang="nb-NO" altLang="nb-NO" sz="2400" baseline="-25000"/>
              <a:t>2</a:t>
            </a:r>
            <a:r>
              <a:rPr lang="nb-NO" altLang="nb-NO" sz="2400"/>
              <a:t> som funksjon av høyden over Bergen en forurenset vinterdag</a:t>
            </a:r>
          </a:p>
        </p:txBody>
      </p:sp>
      <p:pic>
        <p:nvPicPr>
          <p:cNvPr id="28674" name="Picture 2" descr="FARLIG VAKKERT: Den gulaktige helsefarlige luftforurensningen lå tett over bykjernen i Bergen i går. Bildet ble tatt ved 12-tiden. Foto: HALLGEIR VÅGENES">
            <a:extLst>
              <a:ext uri="{FF2B5EF4-FFF2-40B4-BE49-F238E27FC236}">
                <a16:creationId xmlns:a16="http://schemas.microsoft.com/office/drawing/2014/main" id="{47C1DFC1-F269-46C7-AA76-0B9E9D43F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1" t="24409" r="1167" b="5682"/>
          <a:stretch>
            <a:fillRect/>
          </a:stretch>
        </p:blipFill>
        <p:spPr bwMode="auto">
          <a:xfrm>
            <a:off x="1476375" y="1430338"/>
            <a:ext cx="674687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innhold 2">
            <a:extLst>
              <a:ext uri="{FF2B5EF4-FFF2-40B4-BE49-F238E27FC236}">
                <a16:creationId xmlns:a16="http://schemas.microsoft.com/office/drawing/2014/main" id="{77CD54D6-F424-42D4-8F62-6BC9F03A8B16}"/>
              </a:ext>
            </a:extLst>
          </p:cNvPr>
          <p:cNvSpPr>
            <a:spLocks noGrp="1"/>
          </p:cNvSpPr>
          <p:nvPr>
            <p:ph sz="half" idx="1"/>
          </p:nvPr>
        </p:nvSpPr>
        <p:spPr>
          <a:xfrm>
            <a:off x="4465638" y="4579938"/>
            <a:ext cx="4627562" cy="1890712"/>
          </a:xfrm>
        </p:spPr>
        <p:txBody>
          <a:bodyPr/>
          <a:lstStyle/>
          <a:p>
            <a:pPr>
              <a:lnSpc>
                <a:spcPct val="100000"/>
              </a:lnSpc>
              <a:tabLst>
                <a:tab pos="1252538" algn="l"/>
              </a:tabLst>
            </a:pPr>
            <a:r>
              <a:rPr lang="nb-NO" altLang="nb-NO" sz="1800"/>
              <a:t>Fase 1 – Bli kjent med Arduino</a:t>
            </a:r>
            <a:br>
              <a:rPr lang="nb-NO" altLang="nb-NO" sz="1800"/>
            </a:br>
            <a:r>
              <a:rPr lang="nb-NO" altLang="nb-NO" sz="1800"/>
              <a:t>	temp. sensor, andre sensorer</a:t>
            </a:r>
          </a:p>
          <a:p>
            <a:pPr>
              <a:lnSpc>
                <a:spcPct val="100000"/>
              </a:lnSpc>
              <a:tabLst>
                <a:tab pos="1252538" algn="l"/>
              </a:tabLst>
            </a:pPr>
            <a:r>
              <a:rPr lang="nb-NO" altLang="nb-NO" sz="1800"/>
              <a:t>Fase 2 – Utvikle forskningsprosj.</a:t>
            </a:r>
          </a:p>
          <a:p>
            <a:pPr>
              <a:lnSpc>
                <a:spcPct val="100000"/>
              </a:lnSpc>
              <a:tabLst>
                <a:tab pos="1252538" algn="l"/>
              </a:tabLst>
            </a:pPr>
            <a:r>
              <a:rPr lang="nb-NO" altLang="nb-NO" sz="1800"/>
              <a:t>Fase 3 – Datainnsamling</a:t>
            </a:r>
          </a:p>
          <a:p>
            <a:pPr>
              <a:lnSpc>
                <a:spcPct val="100000"/>
              </a:lnSpc>
              <a:tabLst>
                <a:tab pos="1252538" algn="l"/>
              </a:tabLst>
            </a:pPr>
            <a:r>
              <a:rPr lang="nb-NO" altLang="nb-NO" sz="1800"/>
              <a:t>Fase 4 – Databehandling og publisering</a:t>
            </a:r>
          </a:p>
          <a:p>
            <a:pPr>
              <a:lnSpc>
                <a:spcPct val="100000"/>
              </a:lnSpc>
              <a:tabLst>
                <a:tab pos="1252538" algn="l"/>
              </a:tabLst>
            </a:pPr>
            <a:endParaRPr lang="nb-NO" altLang="nb-NO" sz="20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20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2000"/>
                                        <p:tgtEl>
                                          <p:spTgt spid="6">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2000"/>
                                        <p:tgtEl>
                                          <p:spTgt spid="6">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a:extLst>
              <a:ext uri="{FF2B5EF4-FFF2-40B4-BE49-F238E27FC236}">
                <a16:creationId xmlns:a16="http://schemas.microsoft.com/office/drawing/2014/main" id="{D5DA12C0-4625-4370-8D17-E6FBFA2BA617}"/>
              </a:ext>
            </a:extLst>
          </p:cNvPr>
          <p:cNvSpPr>
            <a:spLocks noGrp="1"/>
          </p:cNvSpPr>
          <p:nvPr>
            <p:ph type="title"/>
          </p:nvPr>
        </p:nvSpPr>
        <p:spPr>
          <a:xfrm>
            <a:off x="1079500" y="349250"/>
            <a:ext cx="7767638" cy="1704975"/>
          </a:xfrm>
        </p:spPr>
        <p:txBody>
          <a:bodyPr/>
          <a:lstStyle/>
          <a:p>
            <a:pPr algn="ctr">
              <a:lnSpc>
                <a:spcPct val="100000"/>
              </a:lnSpc>
            </a:pPr>
            <a:r>
              <a:rPr lang="nb-NO" altLang="nb-NO" i="1"/>
              <a:t>Giftlokket i Bergen – </a:t>
            </a:r>
            <a:br>
              <a:rPr lang="nb-NO" altLang="nb-NO" i="1"/>
            </a:br>
            <a:r>
              <a:rPr lang="nb-NO" altLang="nb-NO" i="1"/>
              <a:t>sannhet eller mediaoppstyr</a:t>
            </a:r>
            <a:br>
              <a:rPr lang="nb-NO" altLang="nb-NO" i="1"/>
            </a:br>
            <a:r>
              <a:rPr lang="nb-NO" altLang="nb-NO" sz="2000"/>
              <a:t>Sindre Måge, Andreas Strønen, Bergen Katedralskole</a:t>
            </a:r>
            <a:endParaRPr lang="nb-NO" altLang="nb-NO" i="1"/>
          </a:p>
        </p:txBody>
      </p:sp>
      <p:pic>
        <p:nvPicPr>
          <p:cNvPr id="58370" name="Picture 2">
            <a:extLst>
              <a:ext uri="{FF2B5EF4-FFF2-40B4-BE49-F238E27FC236}">
                <a16:creationId xmlns:a16="http://schemas.microsoft.com/office/drawing/2014/main" id="{7581F289-F227-4826-9D1F-4B5932EF3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2252663"/>
            <a:ext cx="6807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A91C6610-F35A-4117-B22F-B74EBD718751}"/>
              </a:ext>
            </a:extLst>
          </p:cNvPr>
          <p:cNvSpPr txBox="1">
            <a:spLocks noChangeArrowheads="1"/>
          </p:cNvSpPr>
          <p:nvPr/>
        </p:nvSpPr>
        <p:spPr bwMode="auto">
          <a:xfrm>
            <a:off x="6689725" y="3846513"/>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400">
                <a:solidFill>
                  <a:schemeClr val="tx1"/>
                </a:solidFill>
              </a:rPr>
              <a:t>Meter over </a:t>
            </a:r>
          </a:p>
          <a:p>
            <a:pPr eaLnBrk="1" hangingPunct="1"/>
            <a:r>
              <a:rPr lang="nb-NO" altLang="nb-NO" sz="1400">
                <a:solidFill>
                  <a:schemeClr val="tx1"/>
                </a:solidFill>
              </a:rPr>
              <a:t>bakken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a:extLst>
              <a:ext uri="{FF2B5EF4-FFF2-40B4-BE49-F238E27FC236}">
                <a16:creationId xmlns:a16="http://schemas.microsoft.com/office/drawing/2014/main" id="{40987EC7-81BE-412D-B8C1-EBEC0C2FAB8C}"/>
              </a:ext>
            </a:extLst>
          </p:cNvPr>
          <p:cNvSpPr>
            <a:spLocks noGrp="1"/>
          </p:cNvSpPr>
          <p:nvPr>
            <p:ph type="title"/>
          </p:nvPr>
        </p:nvSpPr>
        <p:spPr>
          <a:xfrm>
            <a:off x="727075" y="0"/>
            <a:ext cx="8416925" cy="1579563"/>
          </a:xfrm>
        </p:spPr>
        <p:txBody>
          <a:bodyPr/>
          <a:lstStyle/>
          <a:p>
            <a:pPr algn="ctr">
              <a:lnSpc>
                <a:spcPct val="100000"/>
              </a:lnSpc>
            </a:pPr>
            <a:r>
              <a:rPr lang="nb-NO" altLang="nb-NO" sz="3200" i="1"/>
              <a:t>Giftlokket i Bergen – sannhet eller mediaoppstyr</a:t>
            </a:r>
            <a:br>
              <a:rPr lang="nb-NO" altLang="nb-NO" i="1"/>
            </a:br>
            <a:r>
              <a:rPr lang="nb-NO" altLang="nb-NO" sz="2000"/>
              <a:t>Sindre Måge, Andreas Strønen, Bergen Katedralskole</a:t>
            </a:r>
            <a:endParaRPr lang="nb-NO" altLang="nb-NO" i="1"/>
          </a:p>
        </p:txBody>
      </p:sp>
      <p:grpSp>
        <p:nvGrpSpPr>
          <p:cNvPr id="2" name="Gruppe 6">
            <a:extLst>
              <a:ext uri="{FF2B5EF4-FFF2-40B4-BE49-F238E27FC236}">
                <a16:creationId xmlns:a16="http://schemas.microsoft.com/office/drawing/2014/main" id="{94957AC4-0A2B-4081-B36B-923A3BD7EF0A}"/>
              </a:ext>
            </a:extLst>
          </p:cNvPr>
          <p:cNvGrpSpPr>
            <a:grpSpLocks/>
          </p:cNvGrpSpPr>
          <p:nvPr/>
        </p:nvGrpSpPr>
        <p:grpSpPr bwMode="auto">
          <a:xfrm>
            <a:off x="935038" y="1436688"/>
            <a:ext cx="7381875" cy="4049712"/>
            <a:chOff x="831272" y="2310244"/>
            <a:chExt cx="7381172" cy="4048992"/>
          </a:xfrm>
        </p:grpSpPr>
        <p:pic>
          <p:nvPicPr>
            <p:cNvPr id="24582" name="Picture 2">
              <a:extLst>
                <a:ext uri="{FF2B5EF4-FFF2-40B4-BE49-F238E27FC236}">
                  <a16:creationId xmlns:a16="http://schemas.microsoft.com/office/drawing/2014/main" id="{0775C1DD-D5DD-4AEA-9406-16994CF42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291" y="2310244"/>
              <a:ext cx="6603153" cy="404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kstSylinder 4">
              <a:extLst>
                <a:ext uri="{FF2B5EF4-FFF2-40B4-BE49-F238E27FC236}">
                  <a16:creationId xmlns:a16="http://schemas.microsoft.com/office/drawing/2014/main" id="{CF44F7CE-CB99-4438-98EA-39B0B7F03776}"/>
                </a:ext>
              </a:extLst>
            </p:cNvPr>
            <p:cNvSpPr txBox="1">
              <a:spLocks noChangeArrowheads="1"/>
            </p:cNvSpPr>
            <p:nvPr/>
          </p:nvSpPr>
          <p:spPr bwMode="auto">
            <a:xfrm>
              <a:off x="5340926" y="2514599"/>
              <a:ext cx="784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chemeClr val="tx1"/>
                  </a:solidFill>
                </a:rPr>
                <a:t>NOx</a:t>
              </a:r>
            </a:p>
          </p:txBody>
        </p:sp>
        <p:sp>
          <p:nvSpPr>
            <p:cNvPr id="24584" name="TekstSylinder 5">
              <a:extLst>
                <a:ext uri="{FF2B5EF4-FFF2-40B4-BE49-F238E27FC236}">
                  <a16:creationId xmlns:a16="http://schemas.microsoft.com/office/drawing/2014/main" id="{4A2E169A-3B19-41E4-AF10-4E44595F1896}"/>
                </a:ext>
              </a:extLst>
            </p:cNvPr>
            <p:cNvSpPr txBox="1">
              <a:spLocks noChangeArrowheads="1"/>
            </p:cNvSpPr>
            <p:nvPr/>
          </p:nvSpPr>
          <p:spPr bwMode="auto">
            <a:xfrm>
              <a:off x="831272" y="2930235"/>
              <a:ext cx="731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chemeClr val="tx1"/>
                  </a:solidFill>
                </a:rPr>
                <a:t>ppm</a:t>
              </a:r>
            </a:p>
          </p:txBody>
        </p:sp>
      </p:grpSp>
      <p:sp>
        <p:nvSpPr>
          <p:cNvPr id="8" name="TekstSylinder 7">
            <a:extLst>
              <a:ext uri="{FF2B5EF4-FFF2-40B4-BE49-F238E27FC236}">
                <a16:creationId xmlns:a16="http://schemas.microsoft.com/office/drawing/2014/main" id="{B5C775E3-0BDF-4F47-8F2C-2EF44E0D7F02}"/>
              </a:ext>
            </a:extLst>
          </p:cNvPr>
          <p:cNvSpPr txBox="1">
            <a:spLocks noChangeArrowheads="1"/>
          </p:cNvSpPr>
          <p:nvPr/>
        </p:nvSpPr>
        <p:spPr bwMode="auto">
          <a:xfrm>
            <a:off x="1454150" y="5486400"/>
            <a:ext cx="7024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800" i="1">
                <a:solidFill>
                  <a:schemeClr val="tx1"/>
                </a:solidFill>
              </a:rPr>
              <a:t>Det var likevel vanskelig å trekke en konklusjon på at det er fordi vi kommer forbi inversjonsgrensen eller bare at vi kommer lengre og lengre unna forurensningskilden.</a:t>
            </a:r>
          </a:p>
        </p:txBody>
      </p:sp>
      <p:sp>
        <p:nvSpPr>
          <p:cNvPr id="9" name="TekstSylinder 8">
            <a:extLst>
              <a:ext uri="{FF2B5EF4-FFF2-40B4-BE49-F238E27FC236}">
                <a16:creationId xmlns:a16="http://schemas.microsoft.com/office/drawing/2014/main" id="{EFEE909F-2614-4E53-8386-DAB0F0EFFD1A}"/>
              </a:ext>
            </a:extLst>
          </p:cNvPr>
          <p:cNvSpPr txBox="1">
            <a:spLocks noChangeArrowheads="1"/>
          </p:cNvSpPr>
          <p:nvPr/>
        </p:nvSpPr>
        <p:spPr bwMode="auto">
          <a:xfrm>
            <a:off x="7161213" y="4786313"/>
            <a:ext cx="102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400">
                <a:solidFill>
                  <a:schemeClr val="tx1"/>
                </a:solidFill>
              </a:rPr>
              <a:t>Meter over </a:t>
            </a:r>
          </a:p>
          <a:p>
            <a:pPr eaLnBrk="1" hangingPunct="1"/>
            <a:r>
              <a:rPr lang="nb-NO" altLang="nb-NO" sz="1400">
                <a:solidFill>
                  <a:schemeClr val="tx1"/>
                </a:solidFill>
              </a:rPr>
              <a:t>bakken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a:extLst>
              <a:ext uri="{FF2B5EF4-FFF2-40B4-BE49-F238E27FC236}">
                <a16:creationId xmlns:a16="http://schemas.microsoft.com/office/drawing/2014/main" id="{C2987520-9C66-413A-A08B-40F89B06FA82}"/>
              </a:ext>
            </a:extLst>
          </p:cNvPr>
          <p:cNvSpPr>
            <a:spLocks noGrp="1"/>
          </p:cNvSpPr>
          <p:nvPr>
            <p:ph type="title"/>
          </p:nvPr>
        </p:nvSpPr>
        <p:spPr>
          <a:xfrm>
            <a:off x="1079500" y="219075"/>
            <a:ext cx="7767638" cy="1141413"/>
          </a:xfrm>
        </p:spPr>
        <p:txBody>
          <a:bodyPr/>
          <a:lstStyle/>
          <a:p>
            <a:pPr algn="ctr">
              <a:lnSpc>
                <a:spcPct val="100000"/>
              </a:lnSpc>
            </a:pPr>
            <a:r>
              <a:rPr lang="nb-NO" altLang="nb-NO"/>
              <a:t>SPISS</a:t>
            </a:r>
            <a:r>
              <a:rPr lang="nb-NO" altLang="nb-NO" sz="2400"/>
              <a:t> </a:t>
            </a:r>
            <a:r>
              <a:rPr lang="nb-NO" altLang="nb-NO" sz="1800">
                <a:hlinkClick r:id="rId3"/>
              </a:rPr>
              <a:t>https://www.naturfagsenteret.no/c2107302/tidsskrift/vis.html?tid=2107304</a:t>
            </a:r>
            <a:r>
              <a:rPr lang="nb-NO" altLang="nb-NO" sz="1800"/>
              <a:t> </a:t>
            </a:r>
            <a:r>
              <a:rPr lang="nb-NO" altLang="nb-NO" sz="1800">
                <a:solidFill>
                  <a:srgbClr val="0000FF"/>
                </a:solidFill>
              </a:rPr>
              <a:t> </a:t>
            </a:r>
            <a:endParaRPr lang="nb-NO" altLang="nb-NO" sz="2400"/>
          </a:p>
        </p:txBody>
      </p:sp>
      <p:sp>
        <p:nvSpPr>
          <p:cNvPr id="26627" name="Plassholder for innhold 3">
            <a:extLst>
              <a:ext uri="{FF2B5EF4-FFF2-40B4-BE49-F238E27FC236}">
                <a16:creationId xmlns:a16="http://schemas.microsoft.com/office/drawing/2014/main" id="{A2C64A8E-E887-4FCA-9E29-AED0A6DEA2C3}"/>
              </a:ext>
            </a:extLst>
          </p:cNvPr>
          <p:cNvSpPr>
            <a:spLocks noGrp="1"/>
          </p:cNvSpPr>
          <p:nvPr>
            <p:ph sz="half" idx="2"/>
          </p:nvPr>
        </p:nvSpPr>
        <p:spPr>
          <a:xfrm>
            <a:off x="4305300" y="1508125"/>
            <a:ext cx="4541838" cy="4725988"/>
          </a:xfrm>
        </p:spPr>
        <p:txBody>
          <a:bodyPr/>
          <a:lstStyle/>
          <a:p>
            <a:pPr>
              <a:lnSpc>
                <a:spcPct val="100000"/>
              </a:lnSpc>
            </a:pPr>
            <a:r>
              <a:rPr lang="nb-NO" altLang="nb-NO" sz="2000" dirty="0"/>
              <a:t>Tidsskrift for publisering av forskningsresultater for elever i videregående skole</a:t>
            </a:r>
          </a:p>
          <a:p>
            <a:pPr>
              <a:lnSpc>
                <a:spcPct val="100000"/>
              </a:lnSpc>
            </a:pPr>
            <a:r>
              <a:rPr lang="nb-NO" altLang="nb-NO" sz="2000" dirty="0"/>
              <a:t>Elevene gjør selv kollega- vurderingen (peer </a:t>
            </a:r>
            <a:r>
              <a:rPr lang="nb-NO" altLang="nb-NO" sz="2000" dirty="0" err="1"/>
              <a:t>review</a:t>
            </a:r>
            <a:r>
              <a:rPr lang="nb-NO" altLang="nb-NO" sz="2000" dirty="0"/>
              <a:t>) for hverandre</a:t>
            </a:r>
          </a:p>
          <a:p>
            <a:pPr>
              <a:lnSpc>
                <a:spcPct val="100000"/>
              </a:lnSpc>
            </a:pPr>
            <a:r>
              <a:rPr lang="nb-NO" altLang="nb-NO" sz="2000" dirty="0"/>
              <a:t>I papir opp til og med 2012</a:t>
            </a:r>
          </a:p>
          <a:p>
            <a:pPr>
              <a:lnSpc>
                <a:spcPct val="100000"/>
              </a:lnSpc>
            </a:pPr>
            <a:r>
              <a:rPr lang="nb-NO" altLang="nb-NO" sz="2000"/>
              <a:t>Digitalt fra 2013 </a:t>
            </a:r>
            <a:endParaRPr lang="nb-NO" altLang="nb-NO" sz="2000" dirty="0"/>
          </a:p>
          <a:p>
            <a:pPr>
              <a:lnSpc>
                <a:spcPct val="100000"/>
              </a:lnSpc>
            </a:pPr>
            <a:r>
              <a:rPr lang="nb-NO" altLang="nb-NO" sz="2000" dirty="0"/>
              <a:t>Redaksjonen har vært knyttet til universitetet og Skolelaboratoriet i Bergen til 2013</a:t>
            </a:r>
          </a:p>
          <a:p>
            <a:pPr>
              <a:lnSpc>
                <a:spcPct val="100000"/>
              </a:lnSpc>
            </a:pPr>
            <a:r>
              <a:rPr lang="nb-NO" altLang="nb-NO" sz="2000" dirty="0"/>
              <a:t>Naturfagsenteret overtok </a:t>
            </a:r>
            <a:r>
              <a:rPr lang="nb-NO" altLang="nb-NO" sz="2000"/>
              <a:t>ansvaret 2015</a:t>
            </a:r>
          </a:p>
          <a:p>
            <a:pPr>
              <a:lnSpc>
                <a:spcPct val="100000"/>
              </a:lnSpc>
            </a:pPr>
            <a:r>
              <a:rPr lang="nb-NO" altLang="nb-NO" sz="2000">
                <a:solidFill>
                  <a:schemeClr val="tx1"/>
                </a:solidFill>
              </a:rPr>
              <a:t>Seneste nr. mai 2021</a:t>
            </a:r>
            <a:endParaRPr lang="nb-NO" altLang="nb-NO" sz="2000" dirty="0">
              <a:solidFill>
                <a:schemeClr val="tx1"/>
              </a:solidFill>
            </a:endParaRPr>
          </a:p>
        </p:txBody>
      </p:sp>
      <p:pic>
        <p:nvPicPr>
          <p:cNvPr id="26628" name="Picture 2">
            <a:hlinkClick r:id="rId3"/>
            <a:extLst>
              <a:ext uri="{FF2B5EF4-FFF2-40B4-BE49-F238E27FC236}">
                <a16:creationId xmlns:a16="http://schemas.microsoft.com/office/drawing/2014/main" id="{B682E8E2-3886-4FF2-B5CB-B8AA49A2A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63" y="1604963"/>
            <a:ext cx="2979737"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kstSylinder 4">
            <a:extLst>
              <a:ext uri="{FF2B5EF4-FFF2-40B4-BE49-F238E27FC236}">
                <a16:creationId xmlns:a16="http://schemas.microsoft.com/office/drawing/2014/main" id="{A5353049-0A6C-4D0D-912C-4A078729628D}"/>
              </a:ext>
            </a:extLst>
          </p:cNvPr>
          <p:cNvSpPr txBox="1">
            <a:spLocks noChangeArrowheads="1"/>
          </p:cNvSpPr>
          <p:nvPr/>
        </p:nvSpPr>
        <p:spPr bwMode="auto">
          <a:xfrm>
            <a:off x="1677988" y="6284913"/>
            <a:ext cx="5408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400">
                <a:solidFill>
                  <a:srgbClr val="0000FF"/>
                </a:solidFill>
              </a:rPr>
              <a:t>Her ligger artikkelen : </a:t>
            </a:r>
            <a:r>
              <a:rPr lang="nb-NO" altLang="nb-NO" sz="1400">
                <a:solidFill>
                  <a:srgbClr val="0000FF"/>
                </a:solidFill>
                <a:hlinkClick r:id="rId5"/>
              </a:rPr>
              <a:t>Giftlokket i Bergen – sannhet eller mediaoppstyr?</a:t>
            </a:r>
            <a:endParaRPr lang="nb-NO" altLang="nb-NO" sz="1400">
              <a:solidFill>
                <a:srgbClr val="0000FF"/>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ktangel 3">
            <a:extLst>
              <a:ext uri="{FF2B5EF4-FFF2-40B4-BE49-F238E27FC236}">
                <a16:creationId xmlns:a16="http://schemas.microsoft.com/office/drawing/2014/main" id="{1E295FE1-5C5D-4869-B981-CFC535701369}"/>
              </a:ext>
            </a:extLst>
          </p:cNvPr>
          <p:cNvSpPr>
            <a:spLocks noChangeArrowheads="1"/>
          </p:cNvSpPr>
          <p:nvPr/>
        </p:nvSpPr>
        <p:spPr bwMode="auto">
          <a:xfrm>
            <a:off x="593725" y="0"/>
            <a:ext cx="8550275" cy="70866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27651" name="Tittel 1">
            <a:extLst>
              <a:ext uri="{FF2B5EF4-FFF2-40B4-BE49-F238E27FC236}">
                <a16:creationId xmlns:a16="http://schemas.microsoft.com/office/drawing/2014/main" id="{83092218-4A23-4AD3-BECD-CD730CDDD297}"/>
              </a:ext>
            </a:extLst>
          </p:cNvPr>
          <p:cNvSpPr>
            <a:spLocks noGrp="1"/>
          </p:cNvSpPr>
          <p:nvPr>
            <p:ph type="title"/>
          </p:nvPr>
        </p:nvSpPr>
        <p:spPr>
          <a:xfrm>
            <a:off x="609600" y="2989263"/>
            <a:ext cx="8534400" cy="1141412"/>
          </a:xfrm>
        </p:spPr>
        <p:txBody>
          <a:bodyPr/>
          <a:lstStyle/>
          <a:p>
            <a:pPr algn="ctr">
              <a:lnSpc>
                <a:spcPct val="100000"/>
              </a:lnSpc>
            </a:pPr>
            <a:r>
              <a:rPr lang="nb-NO" altLang="nb-NO" sz="4400"/>
              <a:t>Aerodynamikk og bevegelse </a:t>
            </a:r>
            <a:br>
              <a:rPr lang="nb-NO" altLang="nb-NO" sz="4400"/>
            </a:br>
            <a:r>
              <a:rPr lang="nb-NO" altLang="nb-NO" sz="2400">
                <a:solidFill>
                  <a:schemeClr val="bg1"/>
                </a:solidFill>
              </a:rPr>
              <a:t>(</a:t>
            </a:r>
            <a:r>
              <a:rPr lang="en-GB" altLang="nb-NO" sz="2400">
                <a:solidFill>
                  <a:schemeClr val="bg1"/>
                </a:solidFill>
              </a:rPr>
              <a:t>CanSat used to measure aerodynamics and movments</a:t>
            </a:r>
            <a:r>
              <a:rPr lang="nb-NO" altLang="nb-NO" sz="2400">
                <a:solidFill>
                  <a:schemeClr val="bg1"/>
                </a:solidFill>
              </a:rPr>
              <a:t>)</a:t>
            </a:r>
            <a:endParaRPr lang="nb-NO" altLang="nb-NO" sz="4400">
              <a:solidFill>
                <a:schemeClr val="bg1"/>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1">
            <a:extLst>
              <a:ext uri="{FF2B5EF4-FFF2-40B4-BE49-F238E27FC236}">
                <a16:creationId xmlns:a16="http://schemas.microsoft.com/office/drawing/2014/main" id="{90337FA9-BD03-4F18-B354-2B86E20B6BA6}"/>
              </a:ext>
            </a:extLst>
          </p:cNvPr>
          <p:cNvSpPr>
            <a:spLocks noGrp="1"/>
          </p:cNvSpPr>
          <p:nvPr>
            <p:ph type="title"/>
          </p:nvPr>
        </p:nvSpPr>
        <p:spPr>
          <a:xfrm>
            <a:off x="1079500" y="192088"/>
            <a:ext cx="7767638" cy="811212"/>
          </a:xfrm>
        </p:spPr>
        <p:txBody>
          <a:bodyPr/>
          <a:lstStyle/>
          <a:p>
            <a:pPr algn="ctr">
              <a:lnSpc>
                <a:spcPct val="100000"/>
              </a:lnSpc>
            </a:pPr>
            <a:r>
              <a:rPr lang="nb-NO" altLang="nb-NO"/>
              <a:t>Aerodynamikk og bevegelse</a:t>
            </a:r>
            <a:br>
              <a:rPr lang="nb-NO" altLang="nb-NO"/>
            </a:br>
            <a:r>
              <a:rPr lang="nb-NO" altLang="nb-NO" sz="2400"/>
              <a:t>Poul Riis (Fysikk B)</a:t>
            </a:r>
            <a:endParaRPr lang="nb-NO" altLang="nb-NO"/>
          </a:p>
        </p:txBody>
      </p:sp>
      <p:sp>
        <p:nvSpPr>
          <p:cNvPr id="3" name="Plassholder for innhold 2">
            <a:extLst>
              <a:ext uri="{FF2B5EF4-FFF2-40B4-BE49-F238E27FC236}">
                <a16:creationId xmlns:a16="http://schemas.microsoft.com/office/drawing/2014/main" id="{2B194600-D238-43E4-8EDF-1C51E9F87599}"/>
              </a:ext>
            </a:extLst>
          </p:cNvPr>
          <p:cNvSpPr>
            <a:spLocks noGrp="1"/>
          </p:cNvSpPr>
          <p:nvPr>
            <p:ph sz="half" idx="1"/>
          </p:nvPr>
        </p:nvSpPr>
        <p:spPr>
          <a:xfrm>
            <a:off x="688975" y="963613"/>
            <a:ext cx="4459288" cy="5673725"/>
          </a:xfrm>
        </p:spPr>
        <p:txBody>
          <a:bodyPr/>
          <a:lstStyle/>
          <a:p>
            <a:pPr>
              <a:lnSpc>
                <a:spcPct val="100000"/>
              </a:lnSpc>
              <a:spcBef>
                <a:spcPts val="800"/>
              </a:spcBef>
            </a:pPr>
            <a:r>
              <a:rPr lang="nb-NO" altLang="nb-NO" sz="2400"/>
              <a:t>Atmosfæren:</a:t>
            </a:r>
            <a:br>
              <a:rPr lang="nb-NO" altLang="nb-NO" sz="2400"/>
            </a:br>
            <a:r>
              <a:rPr lang="nb-NO" altLang="nb-NO" sz="1600"/>
              <a:t>Forel./Oppg.: Trykk og temp. </a:t>
            </a:r>
            <a:br>
              <a:rPr lang="nb-NO" altLang="nb-NO" sz="1600"/>
            </a:br>
            <a:r>
              <a:rPr lang="nb-NO" altLang="nb-NO" sz="1600"/>
              <a:t>Akseleration</a:t>
            </a:r>
          </a:p>
          <a:p>
            <a:pPr>
              <a:lnSpc>
                <a:spcPct val="100000"/>
              </a:lnSpc>
              <a:spcBef>
                <a:spcPts val="800"/>
              </a:spcBef>
            </a:pPr>
            <a:r>
              <a:rPr lang="nb-NO" altLang="nb-NO" sz="2400"/>
              <a:t>Seilflyging:</a:t>
            </a:r>
            <a:br>
              <a:rPr lang="nb-NO" altLang="nb-NO" sz="1600"/>
            </a:br>
            <a:r>
              <a:rPr lang="nb-NO" altLang="nb-NO" sz="1600"/>
              <a:t>Forel./Oppg.: Aerodynamikk, flyving</a:t>
            </a:r>
            <a:br>
              <a:rPr lang="nb-NO" altLang="nb-NO" sz="1600"/>
            </a:br>
            <a:r>
              <a:rPr lang="nb-NO" altLang="nb-NO" sz="1600"/>
              <a:t>(Aerodynamics and Aeronatics)</a:t>
            </a:r>
          </a:p>
          <a:p>
            <a:pPr>
              <a:lnSpc>
                <a:spcPct val="100000"/>
              </a:lnSpc>
              <a:spcBef>
                <a:spcPts val="800"/>
              </a:spcBef>
            </a:pPr>
            <a:r>
              <a:rPr lang="nb-NO" altLang="nb-NO" sz="2400"/>
              <a:t>Sensorteknikk:</a:t>
            </a:r>
            <a:br>
              <a:rPr lang="nb-NO" altLang="nb-NO" sz="1600"/>
            </a:br>
            <a:r>
              <a:rPr lang="nb-NO" altLang="nb-NO" sz="1600"/>
              <a:t>Sensorer, programmering, måleteknikk,</a:t>
            </a:r>
            <a:br>
              <a:rPr lang="nb-NO" altLang="nb-NO" sz="1600"/>
            </a:br>
            <a:r>
              <a:rPr lang="nb-NO" altLang="nb-NO" sz="1600"/>
              <a:t>lagring av data. Responstid temp.</a:t>
            </a:r>
          </a:p>
          <a:p>
            <a:pPr>
              <a:lnSpc>
                <a:spcPct val="100000"/>
              </a:lnSpc>
              <a:spcBef>
                <a:spcPts val="800"/>
              </a:spcBef>
            </a:pPr>
            <a:r>
              <a:rPr lang="nb-NO" altLang="nb-NO" sz="2400"/>
              <a:t>Fallskjerm:</a:t>
            </a:r>
            <a:br>
              <a:rPr lang="nb-NO" altLang="nb-NO" sz="1600"/>
            </a:br>
            <a:r>
              <a:rPr lang="nb-NO" altLang="nb-NO" sz="1600"/>
              <a:t>Dimensjonering, falltester</a:t>
            </a:r>
          </a:p>
          <a:p>
            <a:pPr>
              <a:lnSpc>
                <a:spcPct val="100000"/>
              </a:lnSpc>
              <a:spcBef>
                <a:spcPts val="800"/>
              </a:spcBef>
            </a:pPr>
            <a:r>
              <a:rPr lang="nb-NO" altLang="nb-NO" sz="2400"/>
              <a:t>Flyvedag</a:t>
            </a:r>
            <a:br>
              <a:rPr lang="nb-NO" altLang="nb-NO" sz="1600"/>
            </a:br>
            <a:r>
              <a:rPr lang="nb-NO" altLang="nb-NO" sz="1600"/>
              <a:t>Måling av aks. og temp fra start til slutt.</a:t>
            </a:r>
          </a:p>
          <a:p>
            <a:pPr>
              <a:lnSpc>
                <a:spcPct val="100000"/>
              </a:lnSpc>
              <a:spcBef>
                <a:spcPts val="800"/>
              </a:spcBef>
            </a:pPr>
            <a:r>
              <a:rPr lang="nb-NO" altLang="nb-NO" sz="2400"/>
              <a:t>Behandling av måledata</a:t>
            </a:r>
          </a:p>
          <a:p>
            <a:pPr>
              <a:lnSpc>
                <a:spcPct val="100000"/>
              </a:lnSpc>
              <a:spcBef>
                <a:spcPts val="800"/>
              </a:spcBef>
            </a:pPr>
            <a:r>
              <a:rPr lang="nb-NO" altLang="nb-NO" sz="2400"/>
              <a:t>Oppsummering, evaluering</a:t>
            </a:r>
            <a:endParaRPr lang="nb-NO" altLang="nb-NO" sz="1600"/>
          </a:p>
        </p:txBody>
      </p:sp>
      <p:sp>
        <p:nvSpPr>
          <p:cNvPr id="17412" name="Plassholder for innhold 3">
            <a:extLst>
              <a:ext uri="{FF2B5EF4-FFF2-40B4-BE49-F238E27FC236}">
                <a16:creationId xmlns:a16="http://schemas.microsoft.com/office/drawing/2014/main" id="{756AC229-5EC6-4332-9770-228C7F9E3281}"/>
              </a:ext>
            </a:extLst>
          </p:cNvPr>
          <p:cNvSpPr>
            <a:spLocks noGrp="1"/>
          </p:cNvSpPr>
          <p:nvPr>
            <p:ph sz="half" idx="2"/>
          </p:nvPr>
        </p:nvSpPr>
        <p:spPr>
          <a:xfrm>
            <a:off x="4945063" y="4108450"/>
            <a:ext cx="4008437" cy="2425700"/>
          </a:xfrm>
        </p:spPr>
        <p:txBody>
          <a:bodyPr/>
          <a:lstStyle/>
          <a:p>
            <a:pPr>
              <a:lnSpc>
                <a:spcPct val="100000"/>
              </a:lnSpc>
              <a:buFont typeface="Times" panose="02020603050405020304" pitchFamily="18" charset="0"/>
              <a:buNone/>
            </a:pPr>
            <a:r>
              <a:rPr lang="nb-NO" altLang="nb-NO" sz="2400"/>
              <a:t>Gjennomføring (plan)</a:t>
            </a:r>
          </a:p>
          <a:p>
            <a:pPr>
              <a:lnSpc>
                <a:spcPct val="100000"/>
              </a:lnSpc>
            </a:pPr>
            <a:r>
              <a:rPr lang="nb-NO" altLang="nb-NO" sz="2000"/>
              <a:t>12 dobbelttimer</a:t>
            </a:r>
          </a:p>
          <a:p>
            <a:pPr>
              <a:lnSpc>
                <a:spcPct val="100000"/>
              </a:lnSpc>
            </a:pPr>
            <a:r>
              <a:rPr lang="nb-NO" altLang="nb-NO" sz="2000"/>
              <a:t>Klassen deles i to ved lab. arb.</a:t>
            </a:r>
          </a:p>
          <a:p>
            <a:pPr>
              <a:lnSpc>
                <a:spcPct val="100000"/>
              </a:lnSpc>
            </a:pPr>
            <a:r>
              <a:rPr lang="nb-NO" altLang="nb-NO" sz="2000"/>
              <a:t>Tverrfaglige interessegrupper</a:t>
            </a:r>
            <a:br>
              <a:rPr lang="nb-NO" altLang="nb-NO" sz="2000"/>
            </a:br>
            <a:r>
              <a:rPr lang="nb-NO" altLang="nb-NO" sz="1600"/>
              <a:t>(cross subject)</a:t>
            </a:r>
            <a:endParaRPr lang="nb-NO" altLang="nb-NO" sz="2000"/>
          </a:p>
          <a:p>
            <a:pPr>
              <a:lnSpc>
                <a:spcPct val="100000"/>
              </a:lnSpc>
            </a:pPr>
            <a:r>
              <a:rPr lang="nb-NO" altLang="nb-NO" sz="2000"/>
              <a:t>Grupper på fire</a:t>
            </a:r>
          </a:p>
        </p:txBody>
      </p:sp>
      <p:pic>
        <p:nvPicPr>
          <p:cNvPr id="45058" name="Picture 2">
            <a:extLst>
              <a:ext uri="{FF2B5EF4-FFF2-40B4-BE49-F238E27FC236}">
                <a16:creationId xmlns:a16="http://schemas.microsoft.com/office/drawing/2014/main" id="{ADC493A5-F50F-48A7-A62D-6F2CCE493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1243013"/>
            <a:ext cx="3886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5058"/>
                                        </p:tgtEl>
                                        <p:attrNameLst>
                                          <p:attrName>style.visibility</p:attrName>
                                        </p:attrNameLst>
                                      </p:cBhvr>
                                      <p:to>
                                        <p:strVal val="visible"/>
                                      </p:to>
                                    </p:set>
                                    <p:animEffect transition="in" filter="fade">
                                      <p:cBhvr>
                                        <p:cTn id="11" dur="2000"/>
                                        <p:tgtEl>
                                          <p:spTgt spid="4505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412">
                                            <p:txEl>
                                              <p:pRg st="0" end="0"/>
                                            </p:txEl>
                                          </p:spTgt>
                                        </p:tgtEl>
                                        <p:attrNameLst>
                                          <p:attrName>style.visibility</p:attrName>
                                        </p:attrNameLst>
                                      </p:cBhvr>
                                      <p:to>
                                        <p:strVal val="visible"/>
                                      </p:to>
                                    </p:set>
                                    <p:animEffect transition="in" filter="fade">
                                      <p:cBhvr>
                                        <p:cTn id="34" dur="2000"/>
                                        <p:tgtEl>
                                          <p:spTgt spid="174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412">
                                            <p:txEl>
                                              <p:pRg st="1" end="1"/>
                                            </p:txEl>
                                          </p:spTgt>
                                        </p:tgtEl>
                                        <p:attrNameLst>
                                          <p:attrName>style.visibility</p:attrName>
                                        </p:attrNameLst>
                                      </p:cBhvr>
                                      <p:to>
                                        <p:strVal val="visible"/>
                                      </p:to>
                                    </p:set>
                                    <p:animEffect transition="in" filter="fade">
                                      <p:cBhvr>
                                        <p:cTn id="37" dur="2000"/>
                                        <p:tgtEl>
                                          <p:spTgt spid="17412">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412">
                                            <p:txEl>
                                              <p:pRg st="2" end="2"/>
                                            </p:txEl>
                                          </p:spTgt>
                                        </p:tgtEl>
                                        <p:attrNameLst>
                                          <p:attrName>style.visibility</p:attrName>
                                        </p:attrNameLst>
                                      </p:cBhvr>
                                      <p:to>
                                        <p:strVal val="visible"/>
                                      </p:to>
                                    </p:set>
                                    <p:animEffect transition="in" filter="fade">
                                      <p:cBhvr>
                                        <p:cTn id="40" dur="2000"/>
                                        <p:tgtEl>
                                          <p:spTgt spid="17412">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412">
                                            <p:txEl>
                                              <p:pRg st="3" end="3"/>
                                            </p:txEl>
                                          </p:spTgt>
                                        </p:tgtEl>
                                        <p:attrNameLst>
                                          <p:attrName>style.visibility</p:attrName>
                                        </p:attrNameLst>
                                      </p:cBhvr>
                                      <p:to>
                                        <p:strVal val="visible"/>
                                      </p:to>
                                    </p:set>
                                    <p:animEffect transition="in" filter="fade">
                                      <p:cBhvr>
                                        <p:cTn id="43" dur="2000"/>
                                        <p:tgtEl>
                                          <p:spTgt spid="17412">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412">
                                            <p:txEl>
                                              <p:pRg st="4" end="4"/>
                                            </p:txEl>
                                          </p:spTgt>
                                        </p:tgtEl>
                                        <p:attrNameLst>
                                          <p:attrName>style.visibility</p:attrName>
                                        </p:attrNameLst>
                                      </p:cBhvr>
                                      <p:to>
                                        <p:strVal val="visible"/>
                                      </p:to>
                                    </p:set>
                                    <p:animEffect transition="in" filter="fade">
                                      <p:cBhvr>
                                        <p:cTn id="46" dur="2000"/>
                                        <p:tgtEl>
                                          <p:spTgt spid="174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025A-083E-4A63-449D-4C6B9E7D7C41}"/>
              </a:ext>
            </a:extLst>
          </p:cNvPr>
          <p:cNvSpPr>
            <a:spLocks noGrp="1"/>
          </p:cNvSpPr>
          <p:nvPr>
            <p:ph type="title"/>
          </p:nvPr>
        </p:nvSpPr>
        <p:spPr/>
        <p:txBody>
          <a:bodyPr/>
          <a:lstStyle/>
          <a:p>
            <a:pPr algn="ctr"/>
            <a:r>
              <a:rPr lang="nb-NO" dirty="0"/>
              <a:t>Noen refleksjoner etter de siste års kurs</a:t>
            </a:r>
          </a:p>
        </p:txBody>
      </p:sp>
      <p:sp>
        <p:nvSpPr>
          <p:cNvPr id="3" name="Content Placeholder 2">
            <a:extLst>
              <a:ext uri="{FF2B5EF4-FFF2-40B4-BE49-F238E27FC236}">
                <a16:creationId xmlns:a16="http://schemas.microsoft.com/office/drawing/2014/main" id="{F1ABFCBA-B990-822E-F174-16FEFB058D19}"/>
              </a:ext>
            </a:extLst>
          </p:cNvPr>
          <p:cNvSpPr>
            <a:spLocks noGrp="1"/>
          </p:cNvSpPr>
          <p:nvPr>
            <p:ph idx="1"/>
          </p:nvPr>
        </p:nvSpPr>
        <p:spPr>
          <a:xfrm>
            <a:off x="1079500" y="1402080"/>
            <a:ext cx="7767638" cy="4988560"/>
          </a:xfrm>
        </p:spPr>
        <p:txBody>
          <a:bodyPr/>
          <a:lstStyle/>
          <a:p>
            <a:pPr>
              <a:lnSpc>
                <a:spcPct val="100000"/>
              </a:lnSpc>
              <a:spcBef>
                <a:spcPts val="1200"/>
              </a:spcBef>
            </a:pPr>
            <a:r>
              <a:rPr lang="nb-NO" dirty="0"/>
              <a:t>Deltagermassen har endret seg fra </a:t>
            </a:r>
            <a:r>
              <a:rPr lang="nb-NO" dirty="0" err="1"/>
              <a:t>ToF</a:t>
            </a:r>
            <a:r>
              <a:rPr lang="nb-NO" dirty="0"/>
              <a:t> </a:t>
            </a:r>
            <a:r>
              <a:rPr lang="nb-NO" dirty="0">
                <a:sym typeface="Wingdings" panose="05000000000000000000" pitchFamily="2" charset="2"/>
              </a:rPr>
              <a:t> Yrkesfag elektro</a:t>
            </a:r>
          </a:p>
          <a:p>
            <a:pPr>
              <a:lnSpc>
                <a:spcPct val="100000"/>
              </a:lnSpc>
              <a:spcBef>
                <a:spcPts val="1200"/>
              </a:spcBef>
            </a:pPr>
            <a:r>
              <a:rPr lang="nb-NO" dirty="0" err="1"/>
              <a:t>CanSat</a:t>
            </a:r>
            <a:r>
              <a:rPr lang="nb-NO" dirty="0"/>
              <a:t> har vært et typisk </a:t>
            </a:r>
            <a:r>
              <a:rPr lang="nb-NO" dirty="0" err="1"/>
              <a:t>ToF</a:t>
            </a:r>
            <a:r>
              <a:rPr lang="nb-NO" dirty="0"/>
              <a:t>-prosjekt, det trengs tid</a:t>
            </a:r>
          </a:p>
          <a:p>
            <a:pPr>
              <a:lnSpc>
                <a:spcPct val="100000"/>
              </a:lnSpc>
              <a:spcBef>
                <a:spcPts val="1200"/>
              </a:spcBef>
            </a:pPr>
            <a:r>
              <a:rPr lang="nb-NO" dirty="0">
                <a:sym typeface="Wingdings" panose="05000000000000000000" pitchFamily="2" charset="2"/>
              </a:rPr>
              <a:t>Faglig krevende for yrkesfag, trenger mer robuste komponenter</a:t>
            </a:r>
          </a:p>
          <a:p>
            <a:pPr>
              <a:lnSpc>
                <a:spcPct val="100000"/>
              </a:lnSpc>
              <a:spcBef>
                <a:spcPts val="1200"/>
              </a:spcBef>
            </a:pPr>
            <a:r>
              <a:rPr lang="nb-NO" dirty="0">
                <a:sym typeface="Wingdings" panose="05000000000000000000" pitchFamily="2" charset="2"/>
              </a:rPr>
              <a:t>Kan være vanskelig å differensiere prosjektet å dele opp i </a:t>
            </a:r>
            <a:r>
              <a:rPr lang="nb-NO" dirty="0" err="1">
                <a:sym typeface="Wingdings" panose="05000000000000000000" pitchFamily="2" charset="2"/>
              </a:rPr>
              <a:t>delprosj</a:t>
            </a:r>
            <a:r>
              <a:rPr lang="nb-NO" dirty="0">
                <a:sym typeface="Wingdings" panose="05000000000000000000" pitchFamily="2" charset="2"/>
              </a:rPr>
              <a:t>.</a:t>
            </a:r>
          </a:p>
          <a:p>
            <a:pPr>
              <a:lnSpc>
                <a:spcPct val="100000"/>
              </a:lnSpc>
              <a:spcBef>
                <a:spcPts val="1200"/>
              </a:spcBef>
            </a:pPr>
            <a:r>
              <a:rPr lang="nb-NO" dirty="0">
                <a:sym typeface="Wingdings" panose="05000000000000000000" pitchFamily="2" charset="2"/>
              </a:rPr>
              <a:t>Vansker med å få kjøpt inn komponenter, må legge ut selv</a:t>
            </a:r>
          </a:p>
          <a:p>
            <a:pPr>
              <a:lnSpc>
                <a:spcPct val="100000"/>
              </a:lnSpc>
              <a:spcBef>
                <a:spcPts val="1200"/>
              </a:spcBef>
            </a:pPr>
            <a:r>
              <a:rPr lang="nb-NO" dirty="0">
                <a:sym typeface="Wingdings" panose="05000000000000000000" pitchFamily="2" charset="2"/>
              </a:rPr>
              <a:t>Ressursmessig krevende i klasserommet, spesielt veiledning</a:t>
            </a:r>
          </a:p>
          <a:p>
            <a:pPr>
              <a:lnSpc>
                <a:spcPct val="100000"/>
              </a:lnSpc>
              <a:spcBef>
                <a:spcPts val="1200"/>
              </a:spcBef>
            </a:pPr>
            <a:r>
              <a:rPr lang="nb-NO" dirty="0">
                <a:sym typeface="Wingdings" panose="05000000000000000000" pitchFamily="2" charset="2"/>
              </a:rPr>
              <a:t>Viktig å bygge noe, lodding er gøy, men programmering er viktigere</a:t>
            </a:r>
          </a:p>
          <a:p>
            <a:pPr>
              <a:lnSpc>
                <a:spcPct val="100000"/>
              </a:lnSpc>
              <a:spcBef>
                <a:spcPts val="1200"/>
              </a:spcBef>
            </a:pPr>
            <a:r>
              <a:rPr lang="nb-NO" dirty="0">
                <a:sym typeface="Wingdings" panose="05000000000000000000" pitchFamily="2" charset="2"/>
              </a:rPr>
              <a:t>De korte øktene i skolen, er upraktisk</a:t>
            </a:r>
          </a:p>
          <a:p>
            <a:pPr>
              <a:lnSpc>
                <a:spcPct val="100000"/>
              </a:lnSpc>
              <a:spcBef>
                <a:spcPts val="1200"/>
              </a:spcBef>
            </a:pPr>
            <a:r>
              <a:rPr lang="nb-NO" dirty="0">
                <a:sym typeface="Wingdings" panose="05000000000000000000" pitchFamily="2" charset="2"/>
              </a:rPr>
              <a:t>Python er utbredt, derfor krevende med C++</a:t>
            </a:r>
          </a:p>
          <a:p>
            <a:pPr>
              <a:lnSpc>
                <a:spcPct val="100000"/>
              </a:lnSpc>
              <a:spcBef>
                <a:spcPts val="1200"/>
              </a:spcBef>
            </a:pPr>
            <a:r>
              <a:rPr lang="nb-NO" dirty="0">
                <a:sym typeface="Wingdings" panose="05000000000000000000" pitchFamily="2" charset="2"/>
              </a:rPr>
              <a:t>Mange skoler har </a:t>
            </a:r>
            <a:r>
              <a:rPr lang="nb-NO" dirty="0" err="1">
                <a:sym typeface="Wingdings" panose="05000000000000000000" pitchFamily="2" charset="2"/>
              </a:rPr>
              <a:t>Micro:bit</a:t>
            </a:r>
            <a:r>
              <a:rPr lang="nb-NO" dirty="0">
                <a:sym typeface="Wingdings" panose="05000000000000000000" pitchFamily="2" charset="2"/>
              </a:rPr>
              <a:t>, kan den brukes?</a:t>
            </a:r>
          </a:p>
          <a:p>
            <a:pPr>
              <a:lnSpc>
                <a:spcPct val="100000"/>
              </a:lnSpc>
              <a:spcBef>
                <a:spcPts val="1200"/>
              </a:spcBef>
            </a:pPr>
            <a:r>
              <a:rPr lang="nb-NO" dirty="0" err="1">
                <a:sym typeface="Wingdings" panose="05000000000000000000" pitchFamily="2" charset="2"/>
              </a:rPr>
              <a:t>Micro:bit</a:t>
            </a:r>
            <a:r>
              <a:rPr lang="nb-NO" dirty="0">
                <a:sym typeface="Wingdings" panose="05000000000000000000" pitchFamily="2" charset="2"/>
              </a:rPr>
              <a:t> lettere å differensiere</a:t>
            </a:r>
          </a:p>
          <a:p>
            <a:endParaRPr lang="nb-NO" dirty="0">
              <a:sym typeface="Wingdings" panose="05000000000000000000" pitchFamily="2" charset="2"/>
            </a:endParaRPr>
          </a:p>
          <a:p>
            <a:endParaRPr lang="nb-NO" dirty="0">
              <a:sym typeface="Wingdings" panose="05000000000000000000" pitchFamily="2" charset="2"/>
            </a:endParaRPr>
          </a:p>
          <a:p>
            <a:endParaRPr lang="nb-NO" dirty="0"/>
          </a:p>
        </p:txBody>
      </p:sp>
    </p:spTree>
    <p:extLst>
      <p:ext uri="{BB962C8B-B14F-4D97-AF65-F5344CB8AC3E}">
        <p14:creationId xmlns:p14="http://schemas.microsoft.com/office/powerpoint/2010/main" val="254976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pe 7">
            <a:extLst>
              <a:ext uri="{FF2B5EF4-FFF2-40B4-BE49-F238E27FC236}">
                <a16:creationId xmlns:a16="http://schemas.microsoft.com/office/drawing/2014/main" id="{EF3DB23D-55BB-4375-8AB2-9E8D4367EEDA}"/>
              </a:ext>
            </a:extLst>
          </p:cNvPr>
          <p:cNvGrpSpPr>
            <a:grpSpLocks/>
          </p:cNvGrpSpPr>
          <p:nvPr/>
        </p:nvGrpSpPr>
        <p:grpSpPr bwMode="auto">
          <a:xfrm>
            <a:off x="6267450" y="588121"/>
            <a:ext cx="2820461" cy="4339768"/>
            <a:chOff x="6267797" y="1496291"/>
            <a:chExt cx="2819335" cy="4339893"/>
          </a:xfrm>
        </p:grpSpPr>
        <p:pic>
          <p:nvPicPr>
            <p:cNvPr id="29709" name="Picture 6" descr="http://www.jayconsystems.com/media/catalog/product/cache/1/image/800x600/040ec09b1e35df139433887a97daa66f/j/a/jaycon_systems_bmp180.png">
              <a:extLst>
                <a:ext uri="{FF2B5EF4-FFF2-40B4-BE49-F238E27FC236}">
                  <a16:creationId xmlns:a16="http://schemas.microsoft.com/office/drawing/2014/main" id="{116B5162-96C4-45A0-9F3B-8AB4ACE43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50" t="33163" r="34560" b="32800"/>
            <a:stretch>
              <a:fillRect/>
            </a:stretch>
          </p:blipFill>
          <p:spPr bwMode="auto">
            <a:xfrm>
              <a:off x="6267797" y="1496291"/>
              <a:ext cx="2643448" cy="194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a:extLst>
                <a:ext uri="{FF2B5EF4-FFF2-40B4-BE49-F238E27FC236}">
                  <a16:creationId xmlns:a16="http://schemas.microsoft.com/office/drawing/2014/main" id="{43A6D967-BD17-4026-94B6-591A75EB129A}"/>
                </a:ext>
              </a:extLst>
            </p:cNvPr>
            <p:cNvSpPr txBox="1"/>
            <p:nvPr/>
          </p:nvSpPr>
          <p:spPr>
            <a:xfrm>
              <a:off x="7165963" y="3158451"/>
              <a:ext cx="1921169" cy="2677733"/>
            </a:xfrm>
            <a:prstGeom prst="rect">
              <a:avLst/>
            </a:prstGeom>
            <a:noFill/>
          </p:spPr>
          <p:txBody>
            <a:bodyPr wrap="none">
              <a:spAutoFit/>
            </a:bodyPr>
            <a:lstStyle/>
            <a:p>
              <a:pPr>
                <a:defRPr/>
              </a:pPr>
              <a:r>
                <a:rPr lang="nb-NO" dirty="0">
                  <a:solidFill>
                    <a:schemeClr val="tx2"/>
                  </a:solidFill>
                  <a:latin typeface="Times"/>
                </a:rPr>
                <a:t>BMP180</a:t>
              </a:r>
            </a:p>
            <a:p>
              <a:pPr marL="266700" indent="-266700">
                <a:buFont typeface="Arial" pitchFamily="34" charset="0"/>
                <a:buChar char="•"/>
                <a:defRPr/>
              </a:pPr>
              <a:r>
                <a:rPr lang="nb-NO" dirty="0">
                  <a:solidFill>
                    <a:schemeClr val="tx2"/>
                  </a:solidFill>
                  <a:latin typeface="Times"/>
                </a:rPr>
                <a:t>30-110kPa</a:t>
              </a:r>
            </a:p>
            <a:p>
              <a:pPr marL="266700" indent="-266700">
                <a:buFont typeface="Arial" pitchFamily="34" charset="0"/>
                <a:buChar char="•"/>
                <a:defRPr/>
              </a:pPr>
              <a:r>
                <a:rPr lang="nb-NO" dirty="0">
                  <a:solidFill>
                    <a:schemeClr val="tx2"/>
                  </a:solidFill>
                  <a:latin typeface="Times"/>
                </a:rPr>
                <a:t>0,003kPa</a:t>
              </a:r>
            </a:p>
            <a:p>
              <a:pPr marL="266700" indent="-266700">
                <a:buFont typeface="Arial" pitchFamily="34" charset="0"/>
                <a:buChar char="•"/>
                <a:defRPr/>
              </a:pPr>
              <a:r>
                <a:rPr lang="nb-NO" dirty="0">
                  <a:solidFill>
                    <a:schemeClr val="tx2"/>
                  </a:solidFill>
                  <a:latin typeface="Times"/>
                </a:rPr>
                <a:t>1,8-3,6V</a:t>
              </a:r>
            </a:p>
            <a:p>
              <a:pPr marL="266700" indent="-266700">
                <a:buFont typeface="Arial" pitchFamily="34" charset="0"/>
                <a:buChar char="•"/>
                <a:defRPr/>
              </a:pPr>
              <a:r>
                <a:rPr lang="nb-NO" dirty="0">
                  <a:solidFill>
                    <a:schemeClr val="tx2"/>
                  </a:solidFill>
                  <a:latin typeface="Times"/>
                </a:rPr>
                <a:t>I</a:t>
              </a:r>
              <a:r>
                <a:rPr lang="nb-NO" baseline="30000" dirty="0">
                  <a:solidFill>
                    <a:schemeClr val="tx2"/>
                  </a:solidFill>
                  <a:latin typeface="Times"/>
                </a:rPr>
                <a:t>2</a:t>
              </a:r>
              <a:r>
                <a:rPr lang="nb-NO" dirty="0">
                  <a:solidFill>
                    <a:schemeClr val="tx2"/>
                  </a:solidFill>
                  <a:latin typeface="Times"/>
                </a:rPr>
                <a:t>C-bus</a:t>
              </a:r>
            </a:p>
            <a:p>
              <a:pPr marL="266700" indent="-266700">
                <a:buFont typeface="Arial" pitchFamily="34" charset="0"/>
                <a:buChar char="•"/>
                <a:defRPr/>
              </a:pPr>
              <a:r>
                <a:rPr lang="nb-NO" dirty="0">
                  <a:solidFill>
                    <a:schemeClr val="tx2"/>
                  </a:solidFill>
                  <a:latin typeface="Times"/>
                </a:rPr>
                <a:t>1 $</a:t>
              </a:r>
            </a:p>
            <a:p>
              <a:pPr marL="266700" indent="-266700">
                <a:buFont typeface="Arial" pitchFamily="34" charset="0"/>
                <a:buChar char="•"/>
                <a:defRPr/>
              </a:pPr>
              <a:r>
                <a:rPr lang="nb-NO" dirty="0" err="1">
                  <a:solidFill>
                    <a:schemeClr val="tx2"/>
                  </a:solidFill>
                  <a:latin typeface="Times"/>
                </a:rPr>
                <a:t>AliExpress</a:t>
              </a:r>
              <a:endParaRPr lang="nb-NO" dirty="0">
                <a:solidFill>
                  <a:schemeClr val="tx2"/>
                </a:solidFill>
                <a:latin typeface="Times"/>
              </a:endParaRPr>
            </a:p>
          </p:txBody>
        </p:sp>
      </p:grpSp>
      <p:sp>
        <p:nvSpPr>
          <p:cNvPr id="29699" name="Tittel 1">
            <a:extLst>
              <a:ext uri="{FF2B5EF4-FFF2-40B4-BE49-F238E27FC236}">
                <a16:creationId xmlns:a16="http://schemas.microsoft.com/office/drawing/2014/main" id="{34654433-960E-47EC-9ADB-97805524B31F}"/>
              </a:ext>
            </a:extLst>
          </p:cNvPr>
          <p:cNvSpPr>
            <a:spLocks noGrp="1"/>
          </p:cNvSpPr>
          <p:nvPr>
            <p:ph type="title"/>
          </p:nvPr>
        </p:nvSpPr>
        <p:spPr>
          <a:xfrm>
            <a:off x="1079500" y="0"/>
            <a:ext cx="7767638" cy="1279525"/>
          </a:xfrm>
        </p:spPr>
        <p:txBody>
          <a:bodyPr/>
          <a:lstStyle/>
          <a:p>
            <a:pPr algn="ctr">
              <a:lnSpc>
                <a:spcPct val="100000"/>
              </a:lnSpc>
            </a:pPr>
            <a:r>
              <a:rPr lang="nb-NO" altLang="nb-NO"/>
              <a:t>Måling av trykk og temperatur</a:t>
            </a:r>
            <a:br>
              <a:rPr lang="nb-NO" altLang="nb-NO"/>
            </a:br>
            <a:r>
              <a:rPr lang="nb-NO" altLang="nb-NO" sz="2400"/>
              <a:t>Poul Riis</a:t>
            </a:r>
            <a:endParaRPr lang="nb-NO" altLang="nb-NO"/>
          </a:p>
        </p:txBody>
      </p:sp>
      <p:sp>
        <p:nvSpPr>
          <p:cNvPr id="29700" name="Plassholder for innhold 2">
            <a:extLst>
              <a:ext uri="{FF2B5EF4-FFF2-40B4-BE49-F238E27FC236}">
                <a16:creationId xmlns:a16="http://schemas.microsoft.com/office/drawing/2014/main" id="{82B623D6-25D5-4A00-8F2A-788220E0CE42}"/>
              </a:ext>
            </a:extLst>
          </p:cNvPr>
          <p:cNvSpPr>
            <a:spLocks noGrp="1"/>
          </p:cNvSpPr>
          <p:nvPr>
            <p:ph sz="half" idx="1"/>
          </p:nvPr>
        </p:nvSpPr>
        <p:spPr>
          <a:xfrm>
            <a:off x="1079500" y="1296988"/>
            <a:ext cx="5005388" cy="1146175"/>
          </a:xfrm>
        </p:spPr>
        <p:txBody>
          <a:bodyPr/>
          <a:lstStyle/>
          <a:p>
            <a:pPr>
              <a:lnSpc>
                <a:spcPct val="100000"/>
              </a:lnSpc>
            </a:pPr>
            <a:r>
              <a:rPr lang="nb-NO" altLang="nb-NO" sz="2400"/>
              <a:t>Trykk- og temperatursensor BMP180 anvendt av Poul Riis</a:t>
            </a:r>
          </a:p>
        </p:txBody>
      </p:sp>
      <p:sp>
        <p:nvSpPr>
          <p:cNvPr id="29701" name="AutoShape 8" descr="https://mail.ntnu.no/owa/attachment.ashx?id=RgAAAADdvQgPnEonT7nMrGUQgCpVBwDI7d1A6w24SaNw2MHSd0UTAAAmYfaHAADI7d1A6w24SaNw2MHSd0UTAAAmYl37AAAJ&amp;attcnt=1&amp;attid0=BAAAAAAA&amp;attcid0=image001.png%4001CE9864.98D99170">
            <a:extLst>
              <a:ext uri="{FF2B5EF4-FFF2-40B4-BE49-F238E27FC236}">
                <a16:creationId xmlns:a16="http://schemas.microsoft.com/office/drawing/2014/main" id="{575B3B79-60F5-40C6-A26A-0B18ABFACF90}"/>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sp>
        <p:nvSpPr>
          <p:cNvPr id="29702" name="AutoShape 10" descr="https://mail.ntnu.no/owa/attachment.ashx?id=RgAAAADdvQgPnEonT7nMrGUQgCpVBwDI7d1A6w24SaNw2MHSd0UTAAAmYfaHAADI7d1A6w24SaNw2MHSd0UTAAAmYl37AAAJ&amp;attcnt=1&amp;attid0=BAAAAAAA&amp;attcid0=image001.png%4001CE9864.98D99170">
            <a:extLst>
              <a:ext uri="{FF2B5EF4-FFF2-40B4-BE49-F238E27FC236}">
                <a16:creationId xmlns:a16="http://schemas.microsoft.com/office/drawing/2014/main" id="{D991E88F-8560-4CD2-8C20-206D33DC8499}"/>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sp>
        <p:nvSpPr>
          <p:cNvPr id="29703" name="AutoShape 12" descr="https://mail.ntnu.no/owa/attachment.ashx?id=RgAAAADdvQgPnEonT7nMrGUQgCpVBwDI7d1A6w24SaNw2MHSd0UTAAAmYfaHAADI7d1A6w24SaNw2MHSd0UTAAAmYl37AAAJ&amp;attcnt=1&amp;attid0=BAAAAAAA&amp;attcid0=image001.png%4001CE9864.98D99170">
            <a:extLst>
              <a:ext uri="{FF2B5EF4-FFF2-40B4-BE49-F238E27FC236}">
                <a16:creationId xmlns:a16="http://schemas.microsoft.com/office/drawing/2014/main" id="{EB54917F-DF14-46B0-8987-D6EB7E214E8D}"/>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sp>
        <p:nvSpPr>
          <p:cNvPr id="29704" name="AutoShape 14" descr="https://mail.ntnu.no/owa/attachment.ashx?id=RgAAAADdvQgPnEonT7nMrGUQgCpVBwDI7d1A6w24SaNw2MHSd0UTAAAmYfaHAADI7d1A6w24SaNw2MHSd0UTAAAmYl37AAAJ&amp;attcnt=1&amp;attid0=BAAAAAAA&amp;attcid0=image001.png%4001CE9864.98D99170">
            <a:extLst>
              <a:ext uri="{FF2B5EF4-FFF2-40B4-BE49-F238E27FC236}">
                <a16:creationId xmlns:a16="http://schemas.microsoft.com/office/drawing/2014/main" id="{8C0253B1-B3A7-4CBE-A3B6-0824AAE33778}"/>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sp>
        <p:nvSpPr>
          <p:cNvPr id="29705" name="AutoShape 16" descr="https://mail.ntnu.no/owa/attachment.ashx?id=RgAAAADdvQgPnEonT7nMrGUQgCpVBwAYXWqjTQ2SRI8aVBAie3s8AAAA5gAIAADI7d1A6w24SaNw2MHSd0UTAAAmYkw8AAAJ&amp;attcnt=1&amp;attid0=EAARKXIMWA54QKSIDBY5K%2bzb&amp;attcid0=image001.png%4001CE9864.98D99170">
            <a:extLst>
              <a:ext uri="{FF2B5EF4-FFF2-40B4-BE49-F238E27FC236}">
                <a16:creationId xmlns:a16="http://schemas.microsoft.com/office/drawing/2014/main" id="{AF387876-FAAD-4C56-A40E-0EB42283C722}"/>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sp>
        <p:nvSpPr>
          <p:cNvPr id="29706" name="AutoShape 18" descr="https://mail.ntnu.no/owa/attachment.ashx?id=RgAAAADdvQgPnEonT7nMrGUQgCpVBwAYXWqjTQ2SRI8aVBAie3s8AAAA5gAIAADI7d1A6w24SaNw2MHSd0UTAAAmYkw8AAAJ&amp;attcnt=1&amp;attid0=EAARKXIMWA54QKSIDBY5K%2bzb&amp;attcid0=image001.png%4001CE9864.98D99170">
            <a:extLst>
              <a:ext uri="{FF2B5EF4-FFF2-40B4-BE49-F238E27FC236}">
                <a16:creationId xmlns:a16="http://schemas.microsoft.com/office/drawing/2014/main" id="{0D11DE42-7304-450A-B1CF-3BA490223E86}"/>
              </a:ext>
            </a:extLst>
          </p:cNvPr>
          <p:cNvSpPr>
            <a:spLocks noChangeAspect="1" noChangeArrowheads="1"/>
          </p:cNvSpPr>
          <p:nvPr/>
        </p:nvSpPr>
        <p:spPr bwMode="auto">
          <a:xfrm>
            <a:off x="84138" y="-18256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endParaRPr lang="nb-NO" altLang="nb-NO"/>
          </a:p>
        </p:txBody>
      </p:sp>
      <p:pic>
        <p:nvPicPr>
          <p:cNvPr id="29707" name="Picture 19">
            <a:extLst>
              <a:ext uri="{FF2B5EF4-FFF2-40B4-BE49-F238E27FC236}">
                <a16:creationId xmlns:a16="http://schemas.microsoft.com/office/drawing/2014/main" id="{5EC77347-F772-467D-B249-E631E7352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511425"/>
            <a:ext cx="62325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20">
            <a:extLst>
              <a:ext uri="{FF2B5EF4-FFF2-40B4-BE49-F238E27FC236}">
                <a16:creationId xmlns:a16="http://schemas.microsoft.com/office/drawing/2014/main" id="{DFC724B6-6C07-40CE-B130-13CD7056A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4679950"/>
            <a:ext cx="621188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3739D0C-666A-4415-802A-8B2744A3AEAA}"/>
              </a:ext>
            </a:extLst>
          </p:cNvPr>
          <p:cNvSpPr>
            <a:spLocks noGrp="1"/>
          </p:cNvSpPr>
          <p:nvPr>
            <p:ph sz="half" idx="1"/>
          </p:nvPr>
        </p:nvSpPr>
        <p:spPr>
          <a:xfrm>
            <a:off x="630238" y="3408363"/>
            <a:ext cx="8247062" cy="349250"/>
          </a:xfrm>
        </p:spPr>
        <p:txBody>
          <a:bodyPr/>
          <a:lstStyle/>
          <a:p>
            <a:pPr algn="ctr">
              <a:buFont typeface="Times" panose="02020603050405020304" pitchFamily="18" charset="0"/>
              <a:buNone/>
            </a:pPr>
            <a:r>
              <a:rPr lang="nb-NO" altLang="nb-NO" sz="2000"/>
              <a:t>Trykkurven fra hjemme til gymnasiet. Hvordan skal vi tolke denne?</a:t>
            </a:r>
          </a:p>
        </p:txBody>
      </p:sp>
      <p:sp>
        <p:nvSpPr>
          <p:cNvPr id="30723" name="Tittel 1">
            <a:extLst>
              <a:ext uri="{FF2B5EF4-FFF2-40B4-BE49-F238E27FC236}">
                <a16:creationId xmlns:a16="http://schemas.microsoft.com/office/drawing/2014/main" id="{D28B346A-C784-4F13-B027-727C8CA56C29}"/>
              </a:ext>
            </a:extLst>
          </p:cNvPr>
          <p:cNvSpPr>
            <a:spLocks noGrp="1"/>
          </p:cNvSpPr>
          <p:nvPr>
            <p:ph type="title"/>
          </p:nvPr>
        </p:nvSpPr>
        <p:spPr>
          <a:xfrm>
            <a:off x="631825" y="0"/>
            <a:ext cx="8512175" cy="1279525"/>
          </a:xfrm>
        </p:spPr>
        <p:txBody>
          <a:bodyPr/>
          <a:lstStyle/>
          <a:p>
            <a:pPr algn="ctr">
              <a:lnSpc>
                <a:spcPct val="100000"/>
              </a:lnSpc>
            </a:pPr>
            <a:r>
              <a:rPr lang="nb-NO" altLang="nb-NO" sz="2800"/>
              <a:t>Poul Riis kjører på jobb og smeller med bildøren</a:t>
            </a:r>
            <a:br>
              <a:rPr lang="nb-NO" altLang="nb-NO"/>
            </a:br>
            <a:r>
              <a:rPr lang="nb-NO" altLang="nb-NO" sz="2000"/>
              <a:t>Poul Riis</a:t>
            </a:r>
            <a:endParaRPr lang="nb-NO" altLang="nb-NO" sz="3200"/>
          </a:p>
        </p:txBody>
      </p:sp>
      <p:pic>
        <p:nvPicPr>
          <p:cNvPr id="51202" name="Picture 2">
            <a:extLst>
              <a:ext uri="{FF2B5EF4-FFF2-40B4-BE49-F238E27FC236}">
                <a16:creationId xmlns:a16="http://schemas.microsoft.com/office/drawing/2014/main" id="{52D5CEE2-F4BD-46A5-B66D-CEBB380E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1111250"/>
            <a:ext cx="73152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85457A9D-04CE-4CF8-BC6E-CA4CB7C08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925" y="3767138"/>
            <a:ext cx="7334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Sylinder 8">
            <a:extLst>
              <a:ext uri="{FF2B5EF4-FFF2-40B4-BE49-F238E27FC236}">
                <a16:creationId xmlns:a16="http://schemas.microsoft.com/office/drawing/2014/main" id="{AB661647-9A75-4D04-9B6D-75E099CC5C4B}"/>
              </a:ext>
            </a:extLst>
          </p:cNvPr>
          <p:cNvSpPr txBox="1">
            <a:spLocks noChangeArrowheads="1"/>
          </p:cNvSpPr>
          <p:nvPr/>
        </p:nvSpPr>
        <p:spPr bwMode="auto">
          <a:xfrm>
            <a:off x="1746250" y="4256088"/>
            <a:ext cx="1595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chemeClr val="tx2"/>
                </a:solidFill>
              </a:rPr>
              <a:t>Temperatur</a:t>
            </a:r>
          </a:p>
        </p:txBody>
      </p:sp>
      <p:sp>
        <p:nvSpPr>
          <p:cNvPr id="10" name="TekstSylinder 9">
            <a:extLst>
              <a:ext uri="{FF2B5EF4-FFF2-40B4-BE49-F238E27FC236}">
                <a16:creationId xmlns:a16="http://schemas.microsoft.com/office/drawing/2014/main" id="{C47B7997-8702-4268-972C-9B374A2D327A}"/>
              </a:ext>
            </a:extLst>
          </p:cNvPr>
          <p:cNvSpPr txBox="1">
            <a:spLocks noChangeArrowheads="1"/>
          </p:cNvSpPr>
          <p:nvPr/>
        </p:nvSpPr>
        <p:spPr bwMode="auto">
          <a:xfrm>
            <a:off x="1779588" y="1595438"/>
            <a:ext cx="925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chemeClr val="tx2"/>
                </a:solidFill>
              </a:rPr>
              <a:t>Trykk</a:t>
            </a:r>
          </a:p>
        </p:txBody>
      </p:sp>
      <p:sp>
        <p:nvSpPr>
          <p:cNvPr id="11" name="Pil ned 10">
            <a:extLst>
              <a:ext uri="{FF2B5EF4-FFF2-40B4-BE49-F238E27FC236}">
                <a16:creationId xmlns:a16="http://schemas.microsoft.com/office/drawing/2014/main" id="{D90C34DB-5D85-4C3D-9EE1-99E2795BA59E}"/>
              </a:ext>
            </a:extLst>
          </p:cNvPr>
          <p:cNvSpPr>
            <a:spLocks noChangeArrowheads="1"/>
          </p:cNvSpPr>
          <p:nvPr/>
        </p:nvSpPr>
        <p:spPr bwMode="auto">
          <a:xfrm>
            <a:off x="3043238" y="1762125"/>
            <a:ext cx="347662" cy="565150"/>
          </a:xfrm>
          <a:prstGeom prst="downArrow">
            <a:avLst>
              <a:gd name="adj1" fmla="val 50000"/>
              <a:gd name="adj2" fmla="val 50205"/>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12" name="TekstSylinder 11">
            <a:extLst>
              <a:ext uri="{FF2B5EF4-FFF2-40B4-BE49-F238E27FC236}">
                <a16:creationId xmlns:a16="http://schemas.microsoft.com/office/drawing/2014/main" id="{F35EFE30-32C8-4563-A6A3-646419A3CF15}"/>
              </a:ext>
            </a:extLst>
          </p:cNvPr>
          <p:cNvSpPr txBox="1">
            <a:spLocks noChangeArrowheads="1"/>
          </p:cNvSpPr>
          <p:nvPr/>
        </p:nvSpPr>
        <p:spPr bwMode="auto">
          <a:xfrm>
            <a:off x="3436938" y="1497013"/>
            <a:ext cx="993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nb-NO" altLang="nb-NO" sz="1800">
                <a:solidFill>
                  <a:schemeClr val="tx2"/>
                </a:solidFill>
              </a:rPr>
              <a:t>Bildøren</a:t>
            </a:r>
            <a:br>
              <a:rPr lang="nb-NO" altLang="nb-NO" sz="1800">
                <a:solidFill>
                  <a:schemeClr val="tx2"/>
                </a:solidFill>
              </a:rPr>
            </a:br>
            <a:r>
              <a:rPr lang="nb-NO" altLang="nb-NO" sz="1800">
                <a:solidFill>
                  <a:schemeClr val="tx2"/>
                </a:solidFill>
              </a:rPr>
              <a:t>lukkes</a:t>
            </a:r>
          </a:p>
        </p:txBody>
      </p:sp>
      <p:sp>
        <p:nvSpPr>
          <p:cNvPr id="13" name="Pil ned 12">
            <a:extLst>
              <a:ext uri="{FF2B5EF4-FFF2-40B4-BE49-F238E27FC236}">
                <a16:creationId xmlns:a16="http://schemas.microsoft.com/office/drawing/2014/main" id="{55053CDA-C073-4F81-8E06-F72C21E4FFD7}"/>
              </a:ext>
            </a:extLst>
          </p:cNvPr>
          <p:cNvSpPr>
            <a:spLocks noChangeArrowheads="1"/>
          </p:cNvSpPr>
          <p:nvPr/>
        </p:nvSpPr>
        <p:spPr bwMode="auto">
          <a:xfrm>
            <a:off x="3092450" y="5337175"/>
            <a:ext cx="349250" cy="565150"/>
          </a:xfrm>
          <a:prstGeom prst="downArrow">
            <a:avLst>
              <a:gd name="adj1" fmla="val 50000"/>
              <a:gd name="adj2" fmla="val 49976"/>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14" name="TekstSylinder 13">
            <a:extLst>
              <a:ext uri="{FF2B5EF4-FFF2-40B4-BE49-F238E27FC236}">
                <a16:creationId xmlns:a16="http://schemas.microsoft.com/office/drawing/2014/main" id="{03AF84BF-A0D8-438F-AECB-10728D997853}"/>
              </a:ext>
            </a:extLst>
          </p:cNvPr>
          <p:cNvSpPr txBox="1">
            <a:spLocks noChangeArrowheads="1"/>
          </p:cNvSpPr>
          <p:nvPr/>
        </p:nvSpPr>
        <p:spPr bwMode="auto">
          <a:xfrm>
            <a:off x="3424238" y="5037138"/>
            <a:ext cx="113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nb-NO" altLang="nb-NO" sz="1800">
                <a:solidFill>
                  <a:schemeClr val="tx2"/>
                </a:solidFill>
              </a:rPr>
              <a:t>Starter</a:t>
            </a:r>
            <a:br>
              <a:rPr lang="nb-NO" altLang="nb-NO" sz="1800">
                <a:solidFill>
                  <a:schemeClr val="tx2"/>
                </a:solidFill>
              </a:rPr>
            </a:br>
            <a:r>
              <a:rPr lang="nb-NO" altLang="nb-NO" sz="1800">
                <a:solidFill>
                  <a:schemeClr val="tx2"/>
                </a:solidFill>
              </a:rPr>
              <a:t>kjøreturen</a:t>
            </a:r>
          </a:p>
        </p:txBody>
      </p:sp>
      <p:sp>
        <p:nvSpPr>
          <p:cNvPr id="15" name="Rektangel 14">
            <a:extLst>
              <a:ext uri="{FF2B5EF4-FFF2-40B4-BE49-F238E27FC236}">
                <a16:creationId xmlns:a16="http://schemas.microsoft.com/office/drawing/2014/main" id="{F9999A6C-7DA4-44D9-8813-B8A38BB99677}"/>
              </a:ext>
            </a:extLst>
          </p:cNvPr>
          <p:cNvSpPr>
            <a:spLocks noChangeArrowheads="1"/>
          </p:cNvSpPr>
          <p:nvPr/>
        </p:nvSpPr>
        <p:spPr bwMode="auto">
          <a:xfrm>
            <a:off x="4872038" y="200025"/>
            <a:ext cx="4056062" cy="531813"/>
          </a:xfrm>
          <a:prstGeom prst="rect">
            <a:avLst/>
          </a:prstGeom>
          <a:solidFill>
            <a:schemeClr val="bg1"/>
          </a:solidFill>
          <a:ln w="9525" algn="ctr">
            <a:solidFill>
              <a:schemeClr val="bg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par>
                                <p:cTn id="24" presetID="10" presetClass="exit" presetSubtype="0" fill="hold" grpId="0" nodeType="withEffect">
                                  <p:stCondLst>
                                    <p:cond delay="0"/>
                                  </p:stCondLst>
                                  <p:childTnLst>
                                    <p:animEffect transition="out" filter="fade">
                                      <p:cBhvr>
                                        <p:cTn id="25" dur="2000"/>
                                        <p:tgtEl>
                                          <p:spTgt spid="15"/>
                                        </p:tgtEl>
                                      </p:cBhvr>
                                    </p:animEffect>
                                    <p:set>
                                      <p:cBhvr>
                                        <p:cTn id="26" dur="1" fill="hold">
                                          <p:stCondLst>
                                            <p:cond delay="1999"/>
                                          </p:stCondLst>
                                        </p:cTn>
                                        <p:tgtEl>
                                          <p:spTgt spid="1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51203"/>
                                        </p:tgtEl>
                                        <p:attrNameLst>
                                          <p:attrName>style.visibility</p:attrName>
                                        </p:attrNameLst>
                                      </p:cBhvr>
                                      <p:to>
                                        <p:strVal val="visible"/>
                                      </p:to>
                                    </p:set>
                                    <p:animEffect transition="in" filter="fade">
                                      <p:cBhvr>
                                        <p:cTn id="31" dur="2000"/>
                                        <p:tgtEl>
                                          <p:spTgt spid="5120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animBg="1"/>
      <p:bldP spid="12" grpId="0"/>
      <p:bldP spid="13" grpId="0" animBg="1"/>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a:extLst>
              <a:ext uri="{FF2B5EF4-FFF2-40B4-BE49-F238E27FC236}">
                <a16:creationId xmlns:a16="http://schemas.microsoft.com/office/drawing/2014/main" id="{20F5FB19-9596-439D-B83A-21D618BA11A4}"/>
              </a:ext>
            </a:extLst>
          </p:cNvPr>
          <p:cNvSpPr>
            <a:spLocks noGrp="1"/>
          </p:cNvSpPr>
          <p:nvPr>
            <p:ph type="title"/>
          </p:nvPr>
        </p:nvSpPr>
        <p:spPr>
          <a:xfrm>
            <a:off x="631825" y="0"/>
            <a:ext cx="8512175" cy="1279525"/>
          </a:xfrm>
        </p:spPr>
        <p:txBody>
          <a:bodyPr/>
          <a:lstStyle/>
          <a:p>
            <a:pPr algn="ctr">
              <a:lnSpc>
                <a:spcPct val="100000"/>
              </a:lnSpc>
            </a:pPr>
            <a:r>
              <a:rPr lang="nb-NO" altLang="nb-NO" sz="2800"/>
              <a:t>Poul’s datter hjelper ham med å smelle bildøren</a:t>
            </a:r>
            <a:br>
              <a:rPr lang="nb-NO" altLang="nb-NO" sz="4000"/>
            </a:br>
            <a:r>
              <a:rPr lang="nb-NO" altLang="nb-NO" sz="2400"/>
              <a:t>Poul Riis</a:t>
            </a:r>
            <a:endParaRPr lang="nb-NO" altLang="nb-NO"/>
          </a:p>
        </p:txBody>
      </p:sp>
      <p:pic>
        <p:nvPicPr>
          <p:cNvPr id="52226" name="Picture 2">
            <a:extLst>
              <a:ext uri="{FF2B5EF4-FFF2-40B4-BE49-F238E27FC236}">
                <a16:creationId xmlns:a16="http://schemas.microsoft.com/office/drawing/2014/main" id="{6E16F321-C918-4E3F-977B-9B122C9D4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130300"/>
            <a:ext cx="825658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a:extLst>
              <a:ext uri="{FF2B5EF4-FFF2-40B4-BE49-F238E27FC236}">
                <a16:creationId xmlns:a16="http://schemas.microsoft.com/office/drawing/2014/main" id="{F42F2186-93A7-43DD-BBC6-9114A91544CF}"/>
              </a:ext>
            </a:extLst>
          </p:cNvPr>
          <p:cNvSpPr txBox="1">
            <a:spLocks noChangeArrowheads="1"/>
          </p:cNvSpPr>
          <p:nvPr/>
        </p:nvSpPr>
        <p:spPr bwMode="auto">
          <a:xfrm>
            <a:off x="6434138" y="1446213"/>
            <a:ext cx="1825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800">
                <a:solidFill>
                  <a:schemeClr val="tx2"/>
                </a:solidFill>
              </a:rPr>
              <a:t>Hans datter river</a:t>
            </a:r>
            <a:br>
              <a:rPr lang="nb-NO" altLang="nb-NO" sz="1800">
                <a:solidFill>
                  <a:schemeClr val="tx2"/>
                </a:solidFill>
              </a:rPr>
            </a:br>
            <a:r>
              <a:rPr lang="nb-NO" altLang="nb-NO" sz="1800">
                <a:solidFill>
                  <a:schemeClr val="tx2"/>
                </a:solidFill>
              </a:rPr>
              <a:t>opp døren utenfra</a:t>
            </a:r>
          </a:p>
        </p:txBody>
      </p:sp>
      <p:sp>
        <p:nvSpPr>
          <p:cNvPr id="8" name="Pil ned 7">
            <a:extLst>
              <a:ext uri="{FF2B5EF4-FFF2-40B4-BE49-F238E27FC236}">
                <a16:creationId xmlns:a16="http://schemas.microsoft.com/office/drawing/2014/main" id="{52DE1920-AC1B-4763-A943-F36D6C9DFEAE}"/>
              </a:ext>
            </a:extLst>
          </p:cNvPr>
          <p:cNvSpPr>
            <a:spLocks noChangeArrowheads="1"/>
          </p:cNvSpPr>
          <p:nvPr/>
        </p:nvSpPr>
        <p:spPr bwMode="auto">
          <a:xfrm>
            <a:off x="7215188" y="2095500"/>
            <a:ext cx="349250" cy="631825"/>
          </a:xfrm>
          <a:prstGeom prst="downArrow">
            <a:avLst>
              <a:gd name="adj1" fmla="val 50000"/>
              <a:gd name="adj2" fmla="val 49985"/>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pic>
        <p:nvPicPr>
          <p:cNvPr id="52227" name="Picture 3">
            <a:extLst>
              <a:ext uri="{FF2B5EF4-FFF2-40B4-BE49-F238E27FC236}">
                <a16:creationId xmlns:a16="http://schemas.microsoft.com/office/drawing/2014/main" id="{6C460899-8825-4DD8-80F0-7918027CF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3963988"/>
            <a:ext cx="8328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2227"/>
                                        </p:tgtEl>
                                        <p:attrNameLst>
                                          <p:attrName>style.visibility</p:attrName>
                                        </p:attrNameLst>
                                      </p:cBhvr>
                                      <p:to>
                                        <p:strVal val="visible"/>
                                      </p:to>
                                    </p:set>
                                    <p:animEffect transition="in" filter="fade">
                                      <p:cBhvr>
                                        <p:cTn id="21" dur="2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ktangel 3">
            <a:extLst>
              <a:ext uri="{FF2B5EF4-FFF2-40B4-BE49-F238E27FC236}">
                <a16:creationId xmlns:a16="http://schemas.microsoft.com/office/drawing/2014/main" id="{15815824-5338-4469-A8AE-E5CEA2E50AEE}"/>
              </a:ext>
            </a:extLst>
          </p:cNvPr>
          <p:cNvSpPr>
            <a:spLocks noChangeArrowheads="1"/>
          </p:cNvSpPr>
          <p:nvPr/>
        </p:nvSpPr>
        <p:spPr bwMode="auto">
          <a:xfrm>
            <a:off x="593725" y="0"/>
            <a:ext cx="8550275" cy="68580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39939" name="Tittel 1">
            <a:extLst>
              <a:ext uri="{FF2B5EF4-FFF2-40B4-BE49-F238E27FC236}">
                <a16:creationId xmlns:a16="http://schemas.microsoft.com/office/drawing/2014/main" id="{247C3C8C-DFAF-4A41-9895-9DBEE956B8BA}"/>
              </a:ext>
            </a:extLst>
          </p:cNvPr>
          <p:cNvSpPr>
            <a:spLocks noGrp="1"/>
          </p:cNvSpPr>
          <p:nvPr>
            <p:ph type="title"/>
          </p:nvPr>
        </p:nvSpPr>
        <p:spPr>
          <a:xfrm>
            <a:off x="609600" y="2989263"/>
            <a:ext cx="8534400" cy="1141412"/>
          </a:xfrm>
        </p:spPr>
        <p:txBody>
          <a:bodyPr/>
          <a:lstStyle/>
          <a:p>
            <a:pPr algn="ctr">
              <a:lnSpc>
                <a:spcPct val="100000"/>
              </a:lnSpc>
            </a:pPr>
            <a:r>
              <a:rPr lang="nb-NO" altLang="nb-NO" sz="4000">
                <a:solidFill>
                  <a:schemeClr val="bg1"/>
                </a:solidFill>
              </a:rPr>
              <a:t>Nordisk CanSat konkurranse 2015</a:t>
            </a:r>
            <a:br>
              <a:rPr lang="nb-NO" altLang="nb-NO" sz="4400">
                <a:solidFill>
                  <a:schemeClr val="bg1"/>
                </a:solidFill>
              </a:rPr>
            </a:br>
            <a:r>
              <a:rPr lang="nb-NO" altLang="nb-NO" sz="3200">
                <a:solidFill>
                  <a:schemeClr val="bg1"/>
                </a:solidFill>
              </a:rPr>
              <a:t>Rønde – AnaCAN Skywalker - Danmark</a:t>
            </a:r>
            <a:endParaRPr lang="nb-NO" altLang="nb-NO" sz="4400">
              <a:solidFill>
                <a:schemeClr val="bg1"/>
              </a:solidFil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tel 1">
            <a:extLst>
              <a:ext uri="{FF2B5EF4-FFF2-40B4-BE49-F238E27FC236}">
                <a16:creationId xmlns:a16="http://schemas.microsoft.com/office/drawing/2014/main" id="{883EAD17-E1B4-406C-A717-36E01C9C628A}"/>
              </a:ext>
            </a:extLst>
          </p:cNvPr>
          <p:cNvSpPr>
            <a:spLocks noGrp="1"/>
          </p:cNvSpPr>
          <p:nvPr>
            <p:ph type="title"/>
          </p:nvPr>
        </p:nvSpPr>
        <p:spPr/>
        <p:txBody>
          <a:bodyPr/>
          <a:lstStyle/>
          <a:p>
            <a:pPr algn="ctr">
              <a:lnSpc>
                <a:spcPct val="100000"/>
              </a:lnSpc>
            </a:pPr>
            <a:r>
              <a:rPr lang="nb-NO" altLang="nb-NO"/>
              <a:t>Nordisk CanSat konkurranse 2015</a:t>
            </a:r>
            <a:br>
              <a:rPr lang="nb-NO" altLang="nb-NO"/>
            </a:br>
            <a:r>
              <a:rPr lang="nb-NO" altLang="nb-NO" sz="2800"/>
              <a:t>Rønde – AnaCAN Skywalker - Danmark</a:t>
            </a:r>
          </a:p>
        </p:txBody>
      </p:sp>
      <p:pic>
        <p:nvPicPr>
          <p:cNvPr id="40963" name="Picture 2">
            <a:extLst>
              <a:ext uri="{FF2B5EF4-FFF2-40B4-BE49-F238E27FC236}">
                <a16:creationId xmlns:a16="http://schemas.microsoft.com/office/drawing/2014/main" id="{30614124-74B0-40F0-B609-589E9C646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673225"/>
            <a:ext cx="6402387"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ssholder for innhold 2">
            <a:extLst>
              <a:ext uri="{FF2B5EF4-FFF2-40B4-BE49-F238E27FC236}">
                <a16:creationId xmlns:a16="http://schemas.microsoft.com/office/drawing/2014/main" id="{429037CD-81D1-4E9A-9129-E7C607B8C55A}"/>
              </a:ext>
            </a:extLst>
          </p:cNvPr>
          <p:cNvSpPr>
            <a:spLocks noGrp="1"/>
          </p:cNvSpPr>
          <p:nvPr>
            <p:ph sz="half" idx="1"/>
          </p:nvPr>
        </p:nvSpPr>
        <p:spPr>
          <a:xfrm>
            <a:off x="855663" y="403225"/>
            <a:ext cx="2849562" cy="6080125"/>
          </a:xfrm>
        </p:spPr>
        <p:txBody>
          <a:bodyPr/>
          <a:lstStyle/>
          <a:p>
            <a:pPr>
              <a:lnSpc>
                <a:spcPct val="100000"/>
              </a:lnSpc>
            </a:pPr>
            <a:r>
              <a:rPr lang="nb-NO" altLang="nb-NO" sz="2400"/>
              <a:t>Radio</a:t>
            </a:r>
          </a:p>
          <a:p>
            <a:pPr>
              <a:lnSpc>
                <a:spcPct val="100000"/>
              </a:lnSpc>
            </a:pPr>
            <a:r>
              <a:rPr lang="nb-NO" altLang="nb-NO" sz="2400"/>
              <a:t>Openlog</a:t>
            </a:r>
          </a:p>
          <a:p>
            <a:pPr>
              <a:lnSpc>
                <a:spcPct val="100000"/>
              </a:lnSpc>
            </a:pPr>
            <a:r>
              <a:rPr lang="nb-NO" altLang="nb-NO" sz="2400"/>
              <a:t>Lyssensor</a:t>
            </a:r>
          </a:p>
          <a:p>
            <a:pPr>
              <a:lnSpc>
                <a:spcPct val="100000"/>
              </a:lnSpc>
            </a:pPr>
            <a:r>
              <a:rPr lang="nb-NO" altLang="nb-NO" sz="2400"/>
              <a:t>UV sensor</a:t>
            </a:r>
          </a:p>
          <a:p>
            <a:pPr>
              <a:lnSpc>
                <a:spcPct val="100000"/>
              </a:lnSpc>
            </a:pPr>
            <a:r>
              <a:rPr lang="nb-NO" altLang="nb-NO" sz="2400"/>
              <a:t>GPS</a:t>
            </a:r>
          </a:p>
          <a:p>
            <a:pPr>
              <a:lnSpc>
                <a:spcPct val="100000"/>
              </a:lnSpc>
            </a:pPr>
            <a:r>
              <a:rPr lang="nb-NO" altLang="nb-NO" sz="2400"/>
              <a:t>NTC </a:t>
            </a:r>
            <a:r>
              <a:rPr lang="nb-NO" altLang="nb-NO" sz="2000"/>
              <a:t>(Termometer)</a:t>
            </a:r>
            <a:endParaRPr lang="nb-NO" altLang="nb-NO" sz="2400"/>
          </a:p>
          <a:p>
            <a:pPr>
              <a:lnSpc>
                <a:spcPct val="100000"/>
              </a:lnSpc>
            </a:pPr>
            <a:r>
              <a:rPr lang="nb-NO" altLang="nb-NO" sz="2400"/>
              <a:t>Akselerometer</a:t>
            </a:r>
          </a:p>
          <a:p>
            <a:pPr>
              <a:lnSpc>
                <a:spcPct val="100000"/>
              </a:lnSpc>
            </a:pPr>
            <a:r>
              <a:rPr lang="nb-NO" altLang="nb-NO" sz="2400"/>
              <a:t>(Gyrometer)</a:t>
            </a:r>
          </a:p>
          <a:p>
            <a:pPr>
              <a:lnSpc>
                <a:spcPct val="100000"/>
              </a:lnSpc>
            </a:pPr>
            <a:r>
              <a:rPr lang="nb-NO" altLang="nb-NO" sz="2400"/>
              <a:t>(Magnetometer)</a:t>
            </a:r>
          </a:p>
          <a:p>
            <a:pPr>
              <a:lnSpc>
                <a:spcPct val="100000"/>
              </a:lnSpc>
            </a:pPr>
            <a:r>
              <a:rPr lang="nb-NO" altLang="nb-NO" sz="2400"/>
              <a:t>Lufttrykk</a:t>
            </a:r>
          </a:p>
          <a:p>
            <a:pPr>
              <a:lnSpc>
                <a:spcPct val="100000"/>
              </a:lnSpc>
            </a:pPr>
            <a:r>
              <a:rPr lang="nb-NO" altLang="nb-NO" sz="2400"/>
              <a:t>Luftfuktighet</a:t>
            </a:r>
          </a:p>
          <a:p>
            <a:pPr>
              <a:lnSpc>
                <a:spcPct val="100000"/>
              </a:lnSpc>
            </a:pPr>
            <a:r>
              <a:rPr lang="nb-NO" altLang="nb-NO" sz="2400"/>
              <a:t>Kamera</a:t>
            </a:r>
          </a:p>
          <a:p>
            <a:pPr>
              <a:lnSpc>
                <a:spcPct val="100000"/>
              </a:lnSpc>
            </a:pPr>
            <a:r>
              <a:rPr lang="nb-NO" altLang="nb-NO" sz="2400"/>
              <a:t>Spektrometer</a:t>
            </a:r>
          </a:p>
        </p:txBody>
      </p:sp>
      <p:pic>
        <p:nvPicPr>
          <p:cNvPr id="41987" name="Picture 2">
            <a:extLst>
              <a:ext uri="{FF2B5EF4-FFF2-40B4-BE49-F238E27FC236}">
                <a16:creationId xmlns:a16="http://schemas.microsoft.com/office/drawing/2014/main" id="{D4667F29-A66E-42D9-8BEA-64A90003F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6"/>
          <a:stretch>
            <a:fillRect/>
          </a:stretch>
        </p:blipFill>
        <p:spPr bwMode="auto">
          <a:xfrm>
            <a:off x="3800475" y="365125"/>
            <a:ext cx="4786313"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a:extLst>
              <a:ext uri="{FF2B5EF4-FFF2-40B4-BE49-F238E27FC236}">
                <a16:creationId xmlns:a16="http://schemas.microsoft.com/office/drawing/2014/main" id="{B80447B1-59CE-43B6-B5CE-BEEA877E3DC6}"/>
              </a:ext>
            </a:extLst>
          </p:cNvPr>
          <p:cNvSpPr>
            <a:spLocks noGrp="1"/>
          </p:cNvSpPr>
          <p:nvPr>
            <p:ph type="title"/>
          </p:nvPr>
        </p:nvSpPr>
        <p:spPr/>
        <p:txBody>
          <a:bodyPr/>
          <a:lstStyle/>
          <a:p>
            <a:pPr algn="ctr"/>
            <a:r>
              <a:rPr lang="nb-NO" altLang="nb-NO"/>
              <a:t>Spektrometeret</a:t>
            </a:r>
            <a:br>
              <a:rPr lang="nb-NO" altLang="nb-NO"/>
            </a:br>
            <a:r>
              <a:rPr lang="nb-NO" altLang="nb-NO" sz="2000"/>
              <a:t>Bygget fra grunnen</a:t>
            </a:r>
          </a:p>
        </p:txBody>
      </p:sp>
      <p:sp>
        <p:nvSpPr>
          <p:cNvPr id="43011" name="Plassholder for innhold 2">
            <a:extLst>
              <a:ext uri="{FF2B5EF4-FFF2-40B4-BE49-F238E27FC236}">
                <a16:creationId xmlns:a16="http://schemas.microsoft.com/office/drawing/2014/main" id="{6DEA8FA7-020D-4098-8600-9A38C93FE2E0}"/>
              </a:ext>
            </a:extLst>
          </p:cNvPr>
          <p:cNvSpPr>
            <a:spLocks noGrp="1"/>
          </p:cNvSpPr>
          <p:nvPr>
            <p:ph sz="half" idx="1"/>
          </p:nvPr>
        </p:nvSpPr>
        <p:spPr>
          <a:xfrm>
            <a:off x="747713" y="1978025"/>
            <a:ext cx="4138612" cy="4110038"/>
          </a:xfrm>
        </p:spPr>
        <p:txBody>
          <a:bodyPr/>
          <a:lstStyle/>
          <a:p>
            <a:r>
              <a:rPr lang="nb-NO" altLang="nb-NO" sz="2000"/>
              <a:t>Spalte</a:t>
            </a:r>
          </a:p>
          <a:p>
            <a:r>
              <a:rPr lang="nb-NO" altLang="nb-NO" sz="2000"/>
              <a:t>Diffraksjonsgitter</a:t>
            </a:r>
          </a:p>
          <a:p>
            <a:r>
              <a:rPr lang="nb-NO" altLang="nb-NO" sz="2000"/>
              <a:t>Speil</a:t>
            </a:r>
          </a:p>
          <a:p>
            <a:r>
              <a:rPr lang="nb-NO" altLang="nb-NO" sz="2000"/>
              <a:t>Lineær CCD</a:t>
            </a:r>
          </a:p>
          <a:p>
            <a:r>
              <a:rPr lang="nb-NO" altLang="nb-NO" sz="2000"/>
              <a:t>3D-printet kabinett</a:t>
            </a:r>
            <a:endParaRPr lang="nb-NO" altLang="nb-NO"/>
          </a:p>
        </p:txBody>
      </p:sp>
      <p:pic>
        <p:nvPicPr>
          <p:cNvPr id="43012" name="Picture 2">
            <a:extLst>
              <a:ext uri="{FF2B5EF4-FFF2-40B4-BE49-F238E27FC236}">
                <a16:creationId xmlns:a16="http://schemas.microsoft.com/office/drawing/2014/main" id="{5639AA12-BB6B-4ACB-9B04-29F546B2B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1889125"/>
            <a:ext cx="53990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ktangel 3">
            <a:extLst>
              <a:ext uri="{FF2B5EF4-FFF2-40B4-BE49-F238E27FC236}">
                <a16:creationId xmlns:a16="http://schemas.microsoft.com/office/drawing/2014/main" id="{75A0BD84-80E0-4C6D-8F87-EF24BCA0768C}"/>
              </a:ext>
            </a:extLst>
          </p:cNvPr>
          <p:cNvSpPr>
            <a:spLocks noChangeArrowheads="1"/>
          </p:cNvSpPr>
          <p:nvPr/>
        </p:nvSpPr>
        <p:spPr bwMode="auto">
          <a:xfrm>
            <a:off x="593725" y="0"/>
            <a:ext cx="8550275" cy="68580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32771" name="Tittel 1">
            <a:extLst>
              <a:ext uri="{FF2B5EF4-FFF2-40B4-BE49-F238E27FC236}">
                <a16:creationId xmlns:a16="http://schemas.microsoft.com/office/drawing/2014/main" id="{CD31CBE1-22F9-4C46-B5DB-542FA04492CF}"/>
              </a:ext>
            </a:extLst>
          </p:cNvPr>
          <p:cNvSpPr>
            <a:spLocks noGrp="1"/>
          </p:cNvSpPr>
          <p:nvPr>
            <p:ph type="title"/>
          </p:nvPr>
        </p:nvSpPr>
        <p:spPr>
          <a:xfrm>
            <a:off x="609600" y="2989263"/>
            <a:ext cx="8534400" cy="1141412"/>
          </a:xfrm>
        </p:spPr>
        <p:txBody>
          <a:bodyPr/>
          <a:lstStyle/>
          <a:p>
            <a:pPr algn="ctr">
              <a:lnSpc>
                <a:spcPct val="100000"/>
              </a:lnSpc>
            </a:pPr>
            <a:r>
              <a:rPr lang="nb-NO" altLang="nb-NO" sz="4400">
                <a:solidFill>
                  <a:schemeClr val="bg1"/>
                </a:solidFill>
              </a:rPr>
              <a:t>Måling av CO</a:t>
            </a:r>
            <a:r>
              <a:rPr lang="nb-NO" altLang="nb-NO" sz="4400" baseline="-25000">
                <a:solidFill>
                  <a:schemeClr val="bg1"/>
                </a:solidFill>
              </a:rPr>
              <a:t>2</a:t>
            </a:r>
            <a:r>
              <a:rPr lang="nb-NO" altLang="nb-NO" sz="4400">
                <a:solidFill>
                  <a:schemeClr val="bg1"/>
                </a:solidFill>
              </a:rPr>
              <a:t> innhold </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tel 1">
            <a:extLst>
              <a:ext uri="{FF2B5EF4-FFF2-40B4-BE49-F238E27FC236}">
                <a16:creationId xmlns:a16="http://schemas.microsoft.com/office/drawing/2014/main" id="{4CA5603E-26D3-4954-B394-26A05B2C3483}"/>
              </a:ext>
            </a:extLst>
          </p:cNvPr>
          <p:cNvSpPr>
            <a:spLocks noGrp="1"/>
          </p:cNvSpPr>
          <p:nvPr>
            <p:ph type="title"/>
          </p:nvPr>
        </p:nvSpPr>
        <p:spPr>
          <a:xfrm>
            <a:off x="1011238" y="361950"/>
            <a:ext cx="7767637" cy="1141413"/>
          </a:xfrm>
        </p:spPr>
        <p:txBody>
          <a:bodyPr/>
          <a:lstStyle/>
          <a:p>
            <a:pPr algn="ctr">
              <a:lnSpc>
                <a:spcPct val="100000"/>
              </a:lnSpc>
            </a:pPr>
            <a:r>
              <a:rPr lang="nb-NO" altLang="nb-NO"/>
              <a:t>CO</a:t>
            </a:r>
            <a:r>
              <a:rPr lang="nb-NO" altLang="nb-NO" baseline="-25000"/>
              <a:t>2</a:t>
            </a:r>
            <a:r>
              <a:rPr lang="nb-NO" altLang="nb-NO"/>
              <a:t> sensor </a:t>
            </a:r>
            <a:r>
              <a:rPr lang="nb-NO" altLang="nb-NO" sz="2400"/>
              <a:t>(111£ + 34£ (frakt))</a:t>
            </a:r>
            <a:br>
              <a:rPr lang="nb-NO" altLang="nb-NO"/>
            </a:br>
            <a:r>
              <a:rPr lang="nb-NO" altLang="nb-NO" sz="2400"/>
              <a:t>NDIR sensor (NonDispersive InfraRead sensor)</a:t>
            </a:r>
          </a:p>
        </p:txBody>
      </p:sp>
      <p:sp>
        <p:nvSpPr>
          <p:cNvPr id="36867" name="Plassholder for innhold 2">
            <a:extLst>
              <a:ext uri="{FF2B5EF4-FFF2-40B4-BE49-F238E27FC236}">
                <a16:creationId xmlns:a16="http://schemas.microsoft.com/office/drawing/2014/main" id="{E132D819-69A0-4FD8-B618-683A623A54FD}"/>
              </a:ext>
            </a:extLst>
          </p:cNvPr>
          <p:cNvSpPr>
            <a:spLocks noGrp="1"/>
          </p:cNvSpPr>
          <p:nvPr>
            <p:ph idx="1"/>
          </p:nvPr>
        </p:nvSpPr>
        <p:spPr>
          <a:xfrm>
            <a:off x="873125" y="1843088"/>
            <a:ext cx="4122738" cy="4325937"/>
          </a:xfrm>
        </p:spPr>
        <p:txBody>
          <a:bodyPr/>
          <a:lstStyle/>
          <a:p>
            <a:pPr>
              <a:lnSpc>
                <a:spcPct val="100000"/>
              </a:lnSpc>
            </a:pPr>
            <a:r>
              <a:rPr lang="nb-NO" altLang="nb-NO" sz="1800">
                <a:solidFill>
                  <a:srgbClr val="FF0000"/>
                </a:solidFill>
              </a:rPr>
              <a:t>Målerområde 0–2 000 ppm</a:t>
            </a:r>
          </a:p>
          <a:p>
            <a:pPr>
              <a:lnSpc>
                <a:spcPct val="100000"/>
              </a:lnSpc>
            </a:pPr>
            <a:r>
              <a:rPr lang="nb-NO" altLang="nb-NO" sz="1800">
                <a:solidFill>
                  <a:srgbClr val="FF0000"/>
                </a:solidFill>
              </a:rPr>
              <a:t>Nøyaktighet ± 40 ppm</a:t>
            </a:r>
          </a:p>
          <a:p>
            <a:pPr>
              <a:lnSpc>
                <a:spcPct val="100000"/>
              </a:lnSpc>
            </a:pPr>
            <a:r>
              <a:rPr lang="nb-NO" altLang="nb-NO" sz="1800"/>
              <a:t>Linearitet: &lt; 1 % av full skala</a:t>
            </a:r>
          </a:p>
          <a:p>
            <a:pPr>
              <a:lnSpc>
                <a:spcPct val="100000"/>
              </a:lnSpc>
            </a:pPr>
            <a:r>
              <a:rPr lang="nb-NO" altLang="nb-NO" sz="1800"/>
              <a:t>Temperaturområde: -25</a:t>
            </a:r>
            <a:r>
              <a:rPr lang="nb-NO" altLang="nb-NO" sz="1800">
                <a:sym typeface="Symbol" panose="05050102010706020507" pitchFamily="18" charset="2"/>
              </a:rPr>
              <a:t>C – 55C</a:t>
            </a:r>
            <a:br>
              <a:rPr lang="nb-NO" altLang="nb-NO" sz="1800">
                <a:sym typeface="Symbol" panose="05050102010706020507" pitchFamily="18" charset="2"/>
              </a:rPr>
            </a:br>
            <a:r>
              <a:rPr lang="nb-NO" altLang="nb-NO" sz="1800">
                <a:sym typeface="Symbol" panose="05050102010706020507" pitchFamily="18" charset="2"/>
              </a:rPr>
              <a:t>Fuktighetsområde: 0 – 95 % RH</a:t>
            </a:r>
            <a:br>
              <a:rPr lang="nb-NO" altLang="nb-NO" sz="1800">
                <a:sym typeface="Symbol" panose="05050102010706020507" pitchFamily="18" charset="2"/>
              </a:rPr>
            </a:br>
            <a:r>
              <a:rPr lang="nb-NO" altLang="nb-NO" sz="1800">
                <a:sym typeface="Symbol" panose="05050102010706020507" pitchFamily="18" charset="2"/>
              </a:rPr>
              <a:t>Gasstrykk  950 mbar – 1050 mbar</a:t>
            </a:r>
          </a:p>
          <a:p>
            <a:pPr>
              <a:lnSpc>
                <a:spcPct val="100000"/>
              </a:lnSpc>
            </a:pPr>
            <a:r>
              <a:rPr lang="nb-NO" altLang="nb-NO" sz="1800">
                <a:solidFill>
                  <a:srgbClr val="FF0000"/>
                </a:solidFill>
              </a:rPr>
              <a:t>Responstid: 9 sek. – 2 min. </a:t>
            </a:r>
          </a:p>
          <a:p>
            <a:pPr>
              <a:lnSpc>
                <a:spcPct val="100000"/>
              </a:lnSpc>
            </a:pPr>
            <a:r>
              <a:rPr lang="nb-NO" altLang="nb-NO" sz="1800"/>
              <a:t>Oppvarmingstid: &lt; 3 min.</a:t>
            </a:r>
          </a:p>
          <a:p>
            <a:pPr>
              <a:lnSpc>
                <a:spcPct val="100000"/>
              </a:lnSpc>
            </a:pPr>
            <a:r>
              <a:rPr lang="nb-NO" altLang="nb-NO" sz="1800"/>
              <a:t>Effektforbruk: 100 mW</a:t>
            </a:r>
          </a:p>
          <a:p>
            <a:pPr>
              <a:lnSpc>
                <a:spcPct val="100000"/>
              </a:lnSpc>
            </a:pPr>
            <a:r>
              <a:rPr lang="nb-NO" altLang="nb-NO" sz="1800"/>
              <a:t>Forskyningsspenning: 3,3 V - 5,5V</a:t>
            </a:r>
          </a:p>
          <a:p>
            <a:pPr>
              <a:lnSpc>
                <a:spcPct val="100000"/>
              </a:lnSpc>
            </a:pPr>
            <a:r>
              <a:rPr lang="nb-NO" altLang="nb-NO" sz="1800"/>
              <a:t>God immunitet til H</a:t>
            </a:r>
            <a:r>
              <a:rPr lang="nb-NO" altLang="nb-NO" sz="1800" baseline="-25000"/>
              <a:t>2</a:t>
            </a:r>
            <a:r>
              <a:rPr lang="nb-NO" altLang="nb-NO" sz="1800"/>
              <a:t>O</a:t>
            </a:r>
          </a:p>
          <a:p>
            <a:pPr>
              <a:lnSpc>
                <a:spcPct val="100000"/>
              </a:lnSpc>
            </a:pPr>
            <a:r>
              <a:rPr lang="nb-NO" altLang="nb-NO" sz="1800"/>
              <a:t>RS232-grensesnitt </a:t>
            </a:r>
            <a:br>
              <a:rPr lang="nb-NO" altLang="nb-NO" sz="1800"/>
            </a:br>
            <a:r>
              <a:rPr lang="nb-NO" altLang="nb-NO" sz="1800"/>
              <a:t>Ev. analogt grensesnitt</a:t>
            </a:r>
          </a:p>
        </p:txBody>
      </p:sp>
      <p:pic>
        <p:nvPicPr>
          <p:cNvPr id="36868" name="Picture 3">
            <a:extLst>
              <a:ext uri="{FF2B5EF4-FFF2-40B4-BE49-F238E27FC236}">
                <a16:creationId xmlns:a16="http://schemas.microsoft.com/office/drawing/2014/main" id="{24B9E7CE-82B2-4FEF-8A4B-228C0C73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849438"/>
            <a:ext cx="17399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a:extLst>
              <a:ext uri="{FF2B5EF4-FFF2-40B4-BE49-F238E27FC236}">
                <a16:creationId xmlns:a16="http://schemas.microsoft.com/office/drawing/2014/main" id="{28D94837-6FE7-43A0-AF63-A5F5EE3F6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1763713"/>
            <a:ext cx="16144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Sylinder 8">
            <a:extLst>
              <a:ext uri="{FF2B5EF4-FFF2-40B4-BE49-F238E27FC236}">
                <a16:creationId xmlns:a16="http://schemas.microsoft.com/office/drawing/2014/main" id="{0F909FFB-2A5C-4186-A3F1-45DC7A01E861}"/>
              </a:ext>
            </a:extLst>
          </p:cNvPr>
          <p:cNvSpPr txBox="1"/>
          <p:nvPr/>
        </p:nvSpPr>
        <p:spPr>
          <a:xfrm>
            <a:off x="1096963" y="6148388"/>
            <a:ext cx="7815262" cy="369887"/>
          </a:xfrm>
          <a:prstGeom prst="rect">
            <a:avLst/>
          </a:prstGeom>
          <a:noFill/>
        </p:spPr>
        <p:txBody>
          <a:bodyPr>
            <a:spAutoFit/>
          </a:bodyPr>
          <a:lstStyle/>
          <a:p>
            <a:pPr>
              <a:defRPr/>
            </a:pPr>
            <a:r>
              <a:rPr lang="nb-NO" sz="1800" kern="0" dirty="0">
                <a:solidFill>
                  <a:srgbClr val="000000"/>
                </a:solidFill>
                <a:latin typeface="Times" pitchFamily="-108" charset="0"/>
              </a:rPr>
              <a:t>Mer info: </a:t>
            </a:r>
            <a:r>
              <a:rPr lang="nb-NO" sz="1800" u="sng" kern="0" dirty="0">
                <a:solidFill>
                  <a:srgbClr val="000000"/>
                </a:solidFill>
                <a:latin typeface="Times" pitchFamily="-108" charset="0"/>
              </a:rPr>
              <a:t>http://www.gassensing.co.uk/technical-downloads.asp</a:t>
            </a:r>
            <a:endParaRPr lang="nb-NO" sz="1800" dirty="0">
              <a:latin typeface="Times" pitchFamily="-108" charset="0"/>
            </a:endParaRPr>
          </a:p>
        </p:txBody>
      </p:sp>
      <p:pic>
        <p:nvPicPr>
          <p:cNvPr id="36871" name="Picture 5">
            <a:extLst>
              <a:ext uri="{FF2B5EF4-FFF2-40B4-BE49-F238E27FC236}">
                <a16:creationId xmlns:a16="http://schemas.microsoft.com/office/drawing/2014/main" id="{66F0A9BD-7468-4F1A-8DFE-10169E750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175" y="3548063"/>
            <a:ext cx="2725738"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descr="http://128.39.102.130/wp-content/files/2010/04/dokikon_20090129130031.jpg">
            <a:extLst>
              <a:ext uri="{FF2B5EF4-FFF2-40B4-BE49-F238E27FC236}">
                <a16:creationId xmlns:a16="http://schemas.microsoft.com/office/drawing/2014/main" id="{873C99B0-4E1F-4421-89E2-8E4AD357B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69863"/>
            <a:ext cx="6746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7">
            <a:extLst>
              <a:ext uri="{FF2B5EF4-FFF2-40B4-BE49-F238E27FC236}">
                <a16:creationId xmlns:a16="http://schemas.microsoft.com/office/drawing/2014/main" id="{35D98DEA-8816-4830-A909-82E2F1655194}"/>
              </a:ext>
            </a:extLst>
          </p:cNvPr>
          <p:cNvGrpSpPr>
            <a:grpSpLocks/>
          </p:cNvGrpSpPr>
          <p:nvPr/>
        </p:nvGrpSpPr>
        <p:grpSpPr bwMode="auto">
          <a:xfrm>
            <a:off x="2617788" y="1838325"/>
            <a:ext cx="6351587" cy="4784725"/>
            <a:chOff x="3803515" y="2791838"/>
            <a:chExt cx="5144572" cy="3850913"/>
          </a:xfrm>
        </p:grpSpPr>
        <p:pic>
          <p:nvPicPr>
            <p:cNvPr id="37901" name="Picture 3" descr="M:\Dok_skolelab\Prosjekter\Researchers Night\2012\Bilder\IMG_2381.JPG">
              <a:extLst>
                <a:ext uri="{FF2B5EF4-FFF2-40B4-BE49-F238E27FC236}">
                  <a16:creationId xmlns:a16="http://schemas.microsoft.com/office/drawing/2014/main" id="{5495F3F1-E486-4A86-A7B7-E7059F198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243" y="2791838"/>
              <a:ext cx="5134844" cy="38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a:extLst>
                <a:ext uri="{FF2B5EF4-FFF2-40B4-BE49-F238E27FC236}">
                  <a16:creationId xmlns:a16="http://schemas.microsoft.com/office/drawing/2014/main" id="{9F665DF2-981A-4392-8FEC-E41BA3A9D99B}"/>
                </a:ext>
              </a:extLst>
            </p:cNvPr>
            <p:cNvSpPr/>
            <p:nvPr/>
          </p:nvSpPr>
          <p:spPr bwMode="auto">
            <a:xfrm>
              <a:off x="3803515" y="2791838"/>
              <a:ext cx="2441775" cy="173125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37891" name="Tittel 1">
            <a:extLst>
              <a:ext uri="{FF2B5EF4-FFF2-40B4-BE49-F238E27FC236}">
                <a16:creationId xmlns:a16="http://schemas.microsoft.com/office/drawing/2014/main" id="{C4F6F4F3-E4D4-4C86-AB91-A557876DDC72}"/>
              </a:ext>
            </a:extLst>
          </p:cNvPr>
          <p:cNvSpPr>
            <a:spLocks noGrp="1"/>
          </p:cNvSpPr>
          <p:nvPr>
            <p:ph type="title"/>
          </p:nvPr>
        </p:nvSpPr>
        <p:spPr>
          <a:xfrm>
            <a:off x="704850" y="171450"/>
            <a:ext cx="5915025" cy="1141413"/>
          </a:xfrm>
        </p:spPr>
        <p:txBody>
          <a:bodyPr/>
          <a:lstStyle/>
          <a:p>
            <a:pPr algn="ctr">
              <a:lnSpc>
                <a:spcPct val="100000"/>
              </a:lnSpc>
            </a:pPr>
            <a:r>
              <a:rPr lang="nb-NO" altLang="nb-NO" sz="4000" b="1"/>
              <a:t>Måling av CO2 </a:t>
            </a:r>
            <a:br>
              <a:rPr lang="nb-NO" altLang="nb-NO"/>
            </a:br>
            <a:r>
              <a:rPr lang="nb-NO" altLang="nb-NO" sz="2400"/>
              <a:t>under Researchers Night 2012, NTNU</a:t>
            </a:r>
            <a:endParaRPr lang="nb-NO" altLang="nb-NO"/>
          </a:p>
        </p:txBody>
      </p:sp>
      <p:sp>
        <p:nvSpPr>
          <p:cNvPr id="3" name="Plassholder for innhold 2">
            <a:extLst>
              <a:ext uri="{FF2B5EF4-FFF2-40B4-BE49-F238E27FC236}">
                <a16:creationId xmlns:a16="http://schemas.microsoft.com/office/drawing/2014/main" id="{7630B11D-8901-4EE9-842B-EDD01C1B3A9B}"/>
              </a:ext>
            </a:extLst>
          </p:cNvPr>
          <p:cNvSpPr>
            <a:spLocks noGrp="1"/>
          </p:cNvSpPr>
          <p:nvPr>
            <p:ph sz="half" idx="1"/>
          </p:nvPr>
        </p:nvSpPr>
        <p:spPr>
          <a:xfrm>
            <a:off x="1079500" y="1381125"/>
            <a:ext cx="3806825" cy="4706938"/>
          </a:xfrm>
        </p:spPr>
        <p:txBody>
          <a:bodyPr/>
          <a:lstStyle/>
          <a:p>
            <a:pPr>
              <a:lnSpc>
                <a:spcPct val="100000"/>
              </a:lnSpc>
            </a:pPr>
            <a:r>
              <a:rPr lang="nb-NO" altLang="nb-NO" sz="2000"/>
              <a:t>Innedørs, NTNU</a:t>
            </a:r>
          </a:p>
          <a:p>
            <a:pPr>
              <a:lnSpc>
                <a:spcPct val="100000"/>
              </a:lnSpc>
            </a:pPr>
            <a:r>
              <a:rPr lang="nb-NO" altLang="nb-NO" sz="2000"/>
              <a:t>Helium ballong m/CanSat</a:t>
            </a:r>
          </a:p>
          <a:p>
            <a:pPr>
              <a:lnSpc>
                <a:spcPct val="100000"/>
              </a:lnSpc>
            </a:pPr>
            <a:r>
              <a:rPr lang="nb-NO" altLang="nb-NO" sz="2000"/>
              <a:t>Måling av CO</a:t>
            </a:r>
            <a:r>
              <a:rPr lang="nb-NO" altLang="nb-NO" sz="2000" baseline="-25000"/>
              <a:t>2</a:t>
            </a:r>
          </a:p>
          <a:p>
            <a:pPr>
              <a:lnSpc>
                <a:spcPct val="100000"/>
              </a:lnSpc>
            </a:pPr>
            <a:r>
              <a:rPr lang="nb-NO" altLang="nb-NO" sz="2000"/>
              <a:t>Tera Term (nedlasting av data)</a:t>
            </a:r>
          </a:p>
          <a:p>
            <a:pPr>
              <a:lnSpc>
                <a:spcPct val="100000"/>
              </a:lnSpc>
            </a:pPr>
            <a:r>
              <a:rPr lang="nb-NO" altLang="nb-NO" sz="2000"/>
              <a:t>Live Graph (for live visning)</a:t>
            </a:r>
            <a:endParaRPr lang="nb-NO" altLang="nb-NO" sz="2400"/>
          </a:p>
          <a:p>
            <a:pPr>
              <a:lnSpc>
                <a:spcPct val="100000"/>
              </a:lnSpc>
            </a:pPr>
            <a:endParaRPr lang="nb-NO" altLang="nb-NO" sz="2400"/>
          </a:p>
        </p:txBody>
      </p:sp>
      <p:pic>
        <p:nvPicPr>
          <p:cNvPr id="34820" name="Picture 4" descr="M:\Dok_skolelab\Prosjekter\Researchers Night\2012\Bilder\IMG_2430.JPG">
            <a:extLst>
              <a:ext uri="{FF2B5EF4-FFF2-40B4-BE49-F238E27FC236}">
                <a16:creationId xmlns:a16="http://schemas.microsoft.com/office/drawing/2014/main" id="{A06BEB55-516F-4F66-A6A5-A1C2FBA97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234" t="10695" r="33759" b="20956"/>
          <a:stretch>
            <a:fillRect/>
          </a:stretch>
        </p:blipFill>
        <p:spPr bwMode="auto">
          <a:xfrm>
            <a:off x="6350000" y="201613"/>
            <a:ext cx="26035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M:\Dok_skolelab\Prosjekter\Researchers Night\2012\Bilder\IMG_2427.JPG">
            <a:extLst>
              <a:ext uri="{FF2B5EF4-FFF2-40B4-BE49-F238E27FC236}">
                <a16:creationId xmlns:a16="http://schemas.microsoft.com/office/drawing/2014/main" id="{3857AF97-B4A9-4708-986C-9F8F621C6975}"/>
              </a:ext>
            </a:extLst>
          </p:cNvPr>
          <p:cNvPicPr>
            <a:picLocks noChangeAspect="1" noChangeArrowheads="1"/>
          </p:cNvPicPr>
          <p:nvPr/>
        </p:nvPicPr>
        <p:blipFill>
          <a:blip r:embed="rId5">
            <a:lum bright="30000" contrast="20000"/>
            <a:extLst>
              <a:ext uri="{28A0092B-C50C-407E-A947-70E740481C1C}">
                <a14:useLocalDpi xmlns:a14="http://schemas.microsoft.com/office/drawing/2010/main" val="0"/>
              </a:ext>
            </a:extLst>
          </a:blip>
          <a:srcRect l="3802" t="12733" r="8672" b="10748"/>
          <a:stretch>
            <a:fillRect/>
          </a:stretch>
        </p:blipFill>
        <p:spPr bwMode="auto">
          <a:xfrm>
            <a:off x="1173163" y="3267075"/>
            <a:ext cx="51276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e 13">
            <a:extLst>
              <a:ext uri="{FF2B5EF4-FFF2-40B4-BE49-F238E27FC236}">
                <a16:creationId xmlns:a16="http://schemas.microsoft.com/office/drawing/2014/main" id="{017CE83C-AD29-4485-A8E5-F98DE749707A}"/>
              </a:ext>
            </a:extLst>
          </p:cNvPr>
          <p:cNvGrpSpPr>
            <a:grpSpLocks/>
          </p:cNvGrpSpPr>
          <p:nvPr/>
        </p:nvGrpSpPr>
        <p:grpSpPr bwMode="auto">
          <a:xfrm>
            <a:off x="534988" y="4065588"/>
            <a:ext cx="706437" cy="2011362"/>
            <a:chOff x="535581" y="4065813"/>
            <a:chExt cx="705936" cy="2011094"/>
          </a:xfrm>
        </p:grpSpPr>
        <p:sp>
          <p:nvSpPr>
            <p:cNvPr id="37898" name="TekstSylinder 10">
              <a:extLst>
                <a:ext uri="{FF2B5EF4-FFF2-40B4-BE49-F238E27FC236}">
                  <a16:creationId xmlns:a16="http://schemas.microsoft.com/office/drawing/2014/main" id="{0FF0F032-CD13-4C66-921B-1437C6C2AEC6}"/>
                </a:ext>
              </a:extLst>
            </p:cNvPr>
            <p:cNvSpPr txBox="1">
              <a:spLocks noChangeArrowheads="1"/>
            </p:cNvSpPr>
            <p:nvPr/>
          </p:nvSpPr>
          <p:spPr bwMode="auto">
            <a:xfrm>
              <a:off x="551905" y="5799908"/>
              <a:ext cx="68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200">
                  <a:solidFill>
                    <a:srgbClr val="FF0000"/>
                  </a:solidFill>
                </a:rPr>
                <a:t>500ppm</a:t>
              </a:r>
            </a:p>
          </p:txBody>
        </p:sp>
        <p:sp>
          <p:nvSpPr>
            <p:cNvPr id="37899" name="TekstSylinder 11">
              <a:extLst>
                <a:ext uri="{FF2B5EF4-FFF2-40B4-BE49-F238E27FC236}">
                  <a16:creationId xmlns:a16="http://schemas.microsoft.com/office/drawing/2014/main" id="{343D3BD5-DBBA-4378-B06E-A9C903D8B662}"/>
                </a:ext>
              </a:extLst>
            </p:cNvPr>
            <p:cNvSpPr txBox="1">
              <a:spLocks noChangeArrowheads="1"/>
            </p:cNvSpPr>
            <p:nvPr/>
          </p:nvSpPr>
          <p:spPr bwMode="auto">
            <a:xfrm>
              <a:off x="542111" y="4957353"/>
              <a:ext cx="68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200">
                  <a:solidFill>
                    <a:srgbClr val="FF0000"/>
                  </a:solidFill>
                </a:rPr>
                <a:t>600ppm</a:t>
              </a:r>
            </a:p>
          </p:txBody>
        </p:sp>
        <p:sp>
          <p:nvSpPr>
            <p:cNvPr id="37900" name="TekstSylinder 12">
              <a:extLst>
                <a:ext uri="{FF2B5EF4-FFF2-40B4-BE49-F238E27FC236}">
                  <a16:creationId xmlns:a16="http://schemas.microsoft.com/office/drawing/2014/main" id="{B325811D-D78F-4B73-9BCF-93EEDC6C72D9}"/>
                </a:ext>
              </a:extLst>
            </p:cNvPr>
            <p:cNvSpPr txBox="1">
              <a:spLocks noChangeArrowheads="1"/>
            </p:cNvSpPr>
            <p:nvPr/>
          </p:nvSpPr>
          <p:spPr bwMode="auto">
            <a:xfrm>
              <a:off x="535581" y="4065813"/>
              <a:ext cx="68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200">
                  <a:solidFill>
                    <a:srgbClr val="FF0000"/>
                  </a:solidFill>
                </a:rPr>
                <a:t>700ppm</a:t>
              </a:r>
            </a:p>
          </p:txBody>
        </p:sp>
      </p:grpSp>
      <p:sp>
        <p:nvSpPr>
          <p:cNvPr id="15" name="TekstSylinder 14">
            <a:extLst>
              <a:ext uri="{FF2B5EF4-FFF2-40B4-BE49-F238E27FC236}">
                <a16:creationId xmlns:a16="http://schemas.microsoft.com/office/drawing/2014/main" id="{C05E97D7-7593-45D7-A351-F97A213CB12F}"/>
              </a:ext>
            </a:extLst>
          </p:cNvPr>
          <p:cNvSpPr txBox="1">
            <a:spLocks noChangeArrowheads="1"/>
          </p:cNvSpPr>
          <p:nvPr/>
        </p:nvSpPr>
        <p:spPr bwMode="auto">
          <a:xfrm>
            <a:off x="1679575" y="3675063"/>
            <a:ext cx="1303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rgbClr val="FF0000"/>
                </a:solidFill>
              </a:rPr>
              <a:t>Pustet på</a:t>
            </a:r>
          </a:p>
        </p:txBody>
      </p:sp>
      <p:cxnSp>
        <p:nvCxnSpPr>
          <p:cNvPr id="17" name="Rett pil 16">
            <a:extLst>
              <a:ext uri="{FF2B5EF4-FFF2-40B4-BE49-F238E27FC236}">
                <a16:creationId xmlns:a16="http://schemas.microsoft.com/office/drawing/2014/main" id="{073AEFE6-F837-4B3D-BCB8-DC3C22E563FB}"/>
              </a:ext>
            </a:extLst>
          </p:cNvPr>
          <p:cNvCxnSpPr>
            <a:cxnSpLocks noChangeShapeType="1"/>
          </p:cNvCxnSpPr>
          <p:nvPr/>
        </p:nvCxnSpPr>
        <p:spPr bwMode="auto">
          <a:xfrm flipH="1">
            <a:off x="1514475" y="4202113"/>
            <a:ext cx="668338" cy="5349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nodeType="afterGroup">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nodeType="afterGroup">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nodeType="afterGroup">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2000"/>
                                        <p:tgtEl>
                                          <p:spTgt spid="2"/>
                                        </p:tgtEl>
                                      </p:cBhvr>
                                    </p:animEffect>
                                    <p:set>
                                      <p:cBhvr>
                                        <p:cTn id="32" dur="1" fill="hold">
                                          <p:stCondLst>
                                            <p:cond delay="1999"/>
                                          </p:stCondLst>
                                        </p:cTn>
                                        <p:tgtEl>
                                          <p:spTgt spid="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4820"/>
                                        </p:tgtEl>
                                        <p:attrNameLst>
                                          <p:attrName>style.visibility</p:attrName>
                                        </p:attrNameLst>
                                      </p:cBhvr>
                                      <p:to>
                                        <p:strVal val="visible"/>
                                      </p:to>
                                    </p:set>
                                    <p:animEffect transition="in" filter="fade">
                                      <p:cBhvr>
                                        <p:cTn id="35" dur="2000"/>
                                        <p:tgtEl>
                                          <p:spTgt spid="348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34821"/>
                                        </p:tgtEl>
                                        <p:attrNameLst>
                                          <p:attrName>style.visibility</p:attrName>
                                        </p:attrNameLst>
                                      </p:cBhvr>
                                      <p:to>
                                        <p:strVal val="visible"/>
                                      </p:to>
                                    </p:set>
                                    <p:animEffect transition="in" filter="fade">
                                      <p:cBhvr>
                                        <p:cTn id="40" dur="2000"/>
                                        <p:tgtEl>
                                          <p:spTgt spid="34821"/>
                                        </p:tgtEl>
                                      </p:cBhvr>
                                    </p:animEffect>
                                  </p:childTnLst>
                                </p:cTn>
                              </p:par>
                            </p:childTnLst>
                          </p:cTn>
                        </p:par>
                        <p:par>
                          <p:cTn id="41" fill="hold" nodeType="afterGroup">
                            <p:stCondLst>
                              <p:cond delay="2000"/>
                            </p:stCondLst>
                            <p:childTnLst>
                              <p:par>
                                <p:cTn id="42" presetID="22" presetClass="entr" presetSubtype="4"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2000"/>
                                        <p:tgtEl>
                                          <p:spTgt spid="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ktangel 3">
            <a:extLst>
              <a:ext uri="{FF2B5EF4-FFF2-40B4-BE49-F238E27FC236}">
                <a16:creationId xmlns:a16="http://schemas.microsoft.com/office/drawing/2014/main" id="{91980EC9-AE3E-472C-BD07-5802D96AFFA9}"/>
              </a:ext>
            </a:extLst>
          </p:cNvPr>
          <p:cNvSpPr>
            <a:spLocks noChangeArrowheads="1"/>
          </p:cNvSpPr>
          <p:nvPr/>
        </p:nvSpPr>
        <p:spPr bwMode="auto">
          <a:xfrm>
            <a:off x="593725" y="0"/>
            <a:ext cx="8550275" cy="68580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21507" name="Tittel 1">
            <a:extLst>
              <a:ext uri="{FF2B5EF4-FFF2-40B4-BE49-F238E27FC236}">
                <a16:creationId xmlns:a16="http://schemas.microsoft.com/office/drawing/2014/main" id="{026F73BB-43D7-45F8-A5F0-6304EE0943CB}"/>
              </a:ext>
            </a:extLst>
          </p:cNvPr>
          <p:cNvSpPr>
            <a:spLocks noGrp="1"/>
          </p:cNvSpPr>
          <p:nvPr>
            <p:ph type="title"/>
          </p:nvPr>
        </p:nvSpPr>
        <p:spPr>
          <a:xfrm>
            <a:off x="609600" y="2989263"/>
            <a:ext cx="8534400" cy="1141412"/>
          </a:xfrm>
        </p:spPr>
        <p:txBody>
          <a:bodyPr/>
          <a:lstStyle/>
          <a:p>
            <a:pPr algn="ctr">
              <a:lnSpc>
                <a:spcPct val="100000"/>
              </a:lnSpc>
            </a:pPr>
            <a:r>
              <a:rPr lang="nb-NO" altLang="nb-NO" dirty="0">
                <a:solidFill>
                  <a:schemeClr val="bg1"/>
                </a:solidFill>
              </a:rPr>
              <a:t>Så, er </a:t>
            </a:r>
            <a:r>
              <a:rPr lang="nb-NO" altLang="nb-NO" dirty="0" err="1">
                <a:solidFill>
                  <a:schemeClr val="bg1"/>
                </a:solidFill>
              </a:rPr>
              <a:t>micro:bit</a:t>
            </a:r>
            <a:r>
              <a:rPr lang="nb-NO" altLang="nb-NO" dirty="0">
                <a:solidFill>
                  <a:schemeClr val="bg1"/>
                </a:solidFill>
              </a:rPr>
              <a:t> </a:t>
            </a:r>
            <a:r>
              <a:rPr lang="nb-NO" altLang="nb-NO" dirty="0" err="1">
                <a:solidFill>
                  <a:schemeClr val="bg1"/>
                </a:solidFill>
              </a:rPr>
              <a:t>CanSat</a:t>
            </a:r>
            <a:r>
              <a:rPr lang="nb-NO" altLang="nb-NO" dirty="0">
                <a:solidFill>
                  <a:schemeClr val="bg1"/>
                </a:solidFill>
              </a:rPr>
              <a:t> en løsning på nivåtilpasning av </a:t>
            </a:r>
            <a:r>
              <a:rPr lang="nb-NO" altLang="nb-NO" dirty="0" err="1">
                <a:solidFill>
                  <a:schemeClr val="bg1"/>
                </a:solidFill>
              </a:rPr>
              <a:t>CanSat</a:t>
            </a:r>
            <a:r>
              <a:rPr lang="nb-NO" altLang="nb-NO" dirty="0">
                <a:solidFill>
                  <a:schemeClr val="bg1"/>
                </a:solidFill>
              </a:rPr>
              <a:t> i skolen?</a:t>
            </a:r>
            <a:endParaRPr lang="nb-NO" altLang="nb-NO" sz="4400" dirty="0">
              <a:solidFill>
                <a:schemeClr val="bg1"/>
              </a:solidFill>
            </a:endParaRPr>
          </a:p>
        </p:txBody>
      </p:sp>
    </p:spTree>
    <p:extLst>
      <p:ext uri="{BB962C8B-B14F-4D97-AF65-F5344CB8AC3E}">
        <p14:creationId xmlns:p14="http://schemas.microsoft.com/office/powerpoint/2010/main" val="274637319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tel 1">
            <a:extLst>
              <a:ext uri="{FF2B5EF4-FFF2-40B4-BE49-F238E27FC236}">
                <a16:creationId xmlns:a16="http://schemas.microsoft.com/office/drawing/2014/main" id="{33A7CAAC-D0D6-4778-B3EA-E613089B7E4A}"/>
              </a:ext>
            </a:extLst>
          </p:cNvPr>
          <p:cNvSpPr>
            <a:spLocks noGrp="1"/>
          </p:cNvSpPr>
          <p:nvPr>
            <p:ph type="title"/>
          </p:nvPr>
        </p:nvSpPr>
        <p:spPr/>
        <p:txBody>
          <a:bodyPr/>
          <a:lstStyle/>
          <a:p>
            <a:pPr algn="ctr">
              <a:lnSpc>
                <a:spcPct val="100000"/>
              </a:lnSpc>
            </a:pPr>
            <a:r>
              <a:rPr lang="nb-NO" altLang="nb-NO"/>
              <a:t>Ny billig sensorkort for måling av atmosfæriske parametere</a:t>
            </a:r>
          </a:p>
        </p:txBody>
      </p:sp>
      <p:sp>
        <p:nvSpPr>
          <p:cNvPr id="3" name="Plassholder for innhold 2">
            <a:extLst>
              <a:ext uri="{FF2B5EF4-FFF2-40B4-BE49-F238E27FC236}">
                <a16:creationId xmlns:a16="http://schemas.microsoft.com/office/drawing/2014/main" id="{93C65612-D7B7-4C3A-964B-7A898EA860BF}"/>
              </a:ext>
            </a:extLst>
          </p:cNvPr>
          <p:cNvSpPr>
            <a:spLocks noGrp="1"/>
          </p:cNvSpPr>
          <p:nvPr>
            <p:ph idx="1"/>
          </p:nvPr>
        </p:nvSpPr>
        <p:spPr>
          <a:xfrm>
            <a:off x="1079500" y="1978025"/>
            <a:ext cx="3865563" cy="4110038"/>
          </a:xfrm>
        </p:spPr>
        <p:txBody>
          <a:bodyPr/>
          <a:lstStyle/>
          <a:p>
            <a:pPr marL="0" indent="0">
              <a:lnSpc>
                <a:spcPct val="100000"/>
              </a:lnSpc>
              <a:buFont typeface="Times"/>
              <a:buNone/>
              <a:defRPr/>
            </a:pPr>
            <a:r>
              <a:rPr lang="nb-NO" dirty="0" err="1"/>
              <a:t>Environmental</a:t>
            </a:r>
            <a:r>
              <a:rPr lang="nb-NO" dirty="0"/>
              <a:t> </a:t>
            </a:r>
            <a:r>
              <a:rPr lang="nb-NO" dirty="0" err="1"/>
              <a:t>Combo</a:t>
            </a:r>
            <a:r>
              <a:rPr lang="nb-NO" dirty="0"/>
              <a:t> </a:t>
            </a:r>
            <a:r>
              <a:rPr lang="nb-NO" dirty="0" err="1"/>
              <a:t>Breakout</a:t>
            </a:r>
            <a:r>
              <a:rPr lang="nb-NO" dirty="0"/>
              <a:t> - CCS811/BME280</a:t>
            </a:r>
          </a:p>
          <a:p>
            <a:pPr marL="182563" indent="-182563">
              <a:lnSpc>
                <a:spcPct val="100000"/>
              </a:lnSpc>
              <a:buFont typeface="Times"/>
              <a:buChar char="•"/>
              <a:defRPr/>
            </a:pPr>
            <a:r>
              <a:rPr lang="nb-NO" dirty="0"/>
              <a:t>Barometrisk trykk</a:t>
            </a:r>
          </a:p>
          <a:p>
            <a:pPr marL="182563" indent="-182563">
              <a:lnSpc>
                <a:spcPct val="100000"/>
              </a:lnSpc>
              <a:buFont typeface="Times"/>
              <a:buChar char="•"/>
              <a:defRPr/>
            </a:pPr>
            <a:r>
              <a:rPr lang="nb-NO" dirty="0"/>
              <a:t>Relativ fuktighet</a:t>
            </a:r>
          </a:p>
          <a:p>
            <a:pPr marL="182563" indent="-182563">
              <a:lnSpc>
                <a:spcPct val="100000"/>
              </a:lnSpc>
              <a:buFont typeface="Times"/>
              <a:buChar char="•"/>
              <a:defRPr/>
            </a:pPr>
            <a:r>
              <a:rPr lang="nb-NO" dirty="0"/>
              <a:t>Temperatur</a:t>
            </a:r>
          </a:p>
          <a:p>
            <a:pPr marL="182563" indent="-182563">
              <a:lnSpc>
                <a:spcPct val="100000"/>
              </a:lnSpc>
              <a:buFont typeface="Times"/>
              <a:buChar char="•"/>
              <a:defRPr/>
            </a:pPr>
            <a:r>
              <a:rPr lang="nb-NO" dirty="0"/>
              <a:t>CO</a:t>
            </a:r>
            <a:r>
              <a:rPr lang="nb-NO" baseline="-25000" dirty="0"/>
              <a:t>2 </a:t>
            </a:r>
            <a:r>
              <a:rPr lang="nb-NO" dirty="0"/>
              <a:t>(PPM)</a:t>
            </a:r>
          </a:p>
          <a:p>
            <a:pPr marL="182563" indent="-182563">
              <a:lnSpc>
                <a:spcPct val="100000"/>
              </a:lnSpc>
              <a:buFont typeface="Times"/>
              <a:buChar char="•"/>
              <a:defRPr/>
            </a:pPr>
            <a:r>
              <a:rPr lang="nb-NO" dirty="0"/>
              <a:t>TVOC (PPB) </a:t>
            </a:r>
            <a:r>
              <a:rPr lang="nb-NO" sz="1400" dirty="0"/>
              <a:t>(Samling flyktige gasser)</a:t>
            </a:r>
            <a:endParaRPr lang="nb-NO" dirty="0"/>
          </a:p>
          <a:p>
            <a:pPr marL="182563" indent="-182563">
              <a:lnSpc>
                <a:spcPct val="100000"/>
              </a:lnSpc>
              <a:buFont typeface="Times"/>
              <a:buChar char="•"/>
              <a:defRPr/>
            </a:pPr>
            <a:r>
              <a:rPr lang="nb-NO" dirty="0"/>
              <a:t>Data leveres på I</a:t>
            </a:r>
            <a:r>
              <a:rPr lang="nb-NO" baseline="30000" dirty="0"/>
              <a:t>2</a:t>
            </a:r>
            <a:r>
              <a:rPr lang="nb-NO" dirty="0"/>
              <a:t>C seriebuss</a:t>
            </a:r>
          </a:p>
          <a:p>
            <a:pPr marL="182563" indent="-182563">
              <a:lnSpc>
                <a:spcPct val="100000"/>
              </a:lnSpc>
              <a:buFont typeface="Times"/>
              <a:buChar char="•"/>
              <a:defRPr/>
            </a:pPr>
            <a:r>
              <a:rPr lang="nb-NO" dirty="0"/>
              <a:t>Pris: 169,- Kr. (ELFA)</a:t>
            </a:r>
          </a:p>
        </p:txBody>
      </p:sp>
      <p:pic>
        <p:nvPicPr>
          <p:cNvPr id="38916" name="Picture 2" descr="SparkFun Environmental Combo Breakout - CCS811/BME280 (Qwiic)">
            <a:extLst>
              <a:ext uri="{FF2B5EF4-FFF2-40B4-BE49-F238E27FC236}">
                <a16:creationId xmlns:a16="http://schemas.microsoft.com/office/drawing/2014/main" id="{5CC4EA6D-F537-4970-B39E-6815D3753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1965325"/>
            <a:ext cx="3916362"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ktangel 3">
            <a:extLst>
              <a:ext uri="{FF2B5EF4-FFF2-40B4-BE49-F238E27FC236}">
                <a16:creationId xmlns:a16="http://schemas.microsoft.com/office/drawing/2014/main" id="{6B4F2E5F-F5BD-42B8-978C-C10A3E0D4376}"/>
              </a:ext>
            </a:extLst>
          </p:cNvPr>
          <p:cNvSpPr>
            <a:spLocks noChangeArrowheads="1"/>
          </p:cNvSpPr>
          <p:nvPr/>
        </p:nvSpPr>
        <p:spPr bwMode="auto">
          <a:xfrm>
            <a:off x="593725" y="0"/>
            <a:ext cx="8550275" cy="68580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44035" name="Tittel 1">
            <a:extLst>
              <a:ext uri="{FF2B5EF4-FFF2-40B4-BE49-F238E27FC236}">
                <a16:creationId xmlns:a16="http://schemas.microsoft.com/office/drawing/2014/main" id="{ECA5D707-7973-4F10-A8A2-34B0F3AF7BD8}"/>
              </a:ext>
            </a:extLst>
          </p:cNvPr>
          <p:cNvSpPr>
            <a:spLocks noGrp="1"/>
          </p:cNvSpPr>
          <p:nvPr>
            <p:ph type="title"/>
          </p:nvPr>
        </p:nvSpPr>
        <p:spPr>
          <a:xfrm>
            <a:off x="609600" y="2989263"/>
            <a:ext cx="8534400" cy="1141412"/>
          </a:xfrm>
        </p:spPr>
        <p:txBody>
          <a:bodyPr/>
          <a:lstStyle/>
          <a:p>
            <a:pPr algn="ctr">
              <a:lnSpc>
                <a:spcPct val="100000"/>
              </a:lnSpc>
            </a:pPr>
            <a:r>
              <a:rPr lang="nb-NO" altLang="nb-NO" sz="4000">
                <a:solidFill>
                  <a:schemeClr val="bg1"/>
                </a:solidFill>
              </a:rPr>
              <a:t>CanSat og bruk av GPS</a:t>
            </a:r>
            <a:endParaRPr lang="nb-NO" altLang="nb-NO" sz="4400">
              <a:solidFill>
                <a:schemeClr val="bg1"/>
              </a:solidFil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tel 1"/>
          <p:cNvSpPr>
            <a:spLocks noGrp="1"/>
          </p:cNvSpPr>
          <p:nvPr>
            <p:ph type="title"/>
          </p:nvPr>
        </p:nvSpPr>
        <p:spPr>
          <a:xfrm>
            <a:off x="457200" y="-152400"/>
            <a:ext cx="8229600" cy="1143000"/>
          </a:xfrm>
        </p:spPr>
        <p:txBody>
          <a:bodyPr/>
          <a:lstStyle/>
          <a:p>
            <a:pPr algn="ctr"/>
            <a:r>
              <a:rPr lang="nb-NO"/>
              <a:t>Typer av GPS-mottakere for Arduino</a:t>
            </a:r>
          </a:p>
        </p:txBody>
      </p:sp>
      <p:sp>
        <p:nvSpPr>
          <p:cNvPr id="68611" name="Plassholder for innhold 2"/>
          <p:cNvSpPr txBox="1">
            <a:spLocks/>
          </p:cNvSpPr>
          <p:nvPr/>
        </p:nvSpPr>
        <p:spPr bwMode="auto">
          <a:xfrm>
            <a:off x="290513" y="1533525"/>
            <a:ext cx="4132262" cy="4525963"/>
          </a:xfrm>
          <a:prstGeom prst="rect">
            <a:avLst/>
          </a:prstGeom>
          <a:noFill/>
          <a:ln w="9525">
            <a:noFill/>
            <a:miter lim="800000"/>
            <a:headEnd/>
            <a:tailEnd/>
          </a:ln>
        </p:spPr>
        <p:txBody>
          <a:bodyPr/>
          <a:lstStyle/>
          <a:p>
            <a:pPr marL="342900" indent="-342900" defTabSz="457200">
              <a:spcBef>
                <a:spcPct val="20000"/>
              </a:spcBef>
              <a:buFont typeface="Arial" pitchFamily="34" charset="0"/>
              <a:buChar char="•"/>
            </a:pPr>
            <a:endParaRPr lang="nb-NO">
              <a:solidFill>
                <a:schemeClr val="tx1"/>
              </a:solidFill>
              <a:latin typeface="Arial" pitchFamily="34" charset="0"/>
              <a:cs typeface="Arial" pitchFamily="34" charset="0"/>
            </a:endParaRPr>
          </a:p>
        </p:txBody>
      </p:sp>
      <p:pic>
        <p:nvPicPr>
          <p:cNvPr id="7" name="Picture 2" descr="https://images-na.ssl-images-amazon.com/images/I/41D13QCyKvL.jpg"/>
          <p:cNvPicPr>
            <a:picLocks noChangeAspect="1" noChangeArrowheads="1"/>
          </p:cNvPicPr>
          <p:nvPr/>
        </p:nvPicPr>
        <p:blipFill>
          <a:blip r:embed="rId3"/>
          <a:srcRect/>
          <a:stretch>
            <a:fillRect/>
          </a:stretch>
        </p:blipFill>
        <p:spPr bwMode="auto">
          <a:xfrm>
            <a:off x="1670050" y="1258888"/>
            <a:ext cx="2501900" cy="2503487"/>
          </a:xfrm>
          <a:prstGeom prst="rect">
            <a:avLst/>
          </a:prstGeom>
          <a:noFill/>
          <a:ln w="9525">
            <a:noFill/>
            <a:miter lim="800000"/>
            <a:headEnd/>
            <a:tailEnd/>
          </a:ln>
        </p:spPr>
      </p:pic>
      <p:sp>
        <p:nvSpPr>
          <p:cNvPr id="68613" name="TekstSylinder 7"/>
          <p:cNvSpPr txBox="1">
            <a:spLocks noChangeArrowheads="1"/>
          </p:cNvSpPr>
          <p:nvPr/>
        </p:nvSpPr>
        <p:spPr bwMode="auto">
          <a:xfrm>
            <a:off x="1077913" y="1730375"/>
            <a:ext cx="1754187" cy="368300"/>
          </a:xfrm>
          <a:prstGeom prst="rect">
            <a:avLst/>
          </a:prstGeom>
          <a:noFill/>
          <a:ln w="9525">
            <a:noFill/>
            <a:miter lim="800000"/>
            <a:headEnd/>
            <a:tailEnd/>
          </a:ln>
        </p:spPr>
        <p:txBody>
          <a:bodyPr wrap="none">
            <a:spAutoFit/>
          </a:bodyPr>
          <a:lstStyle/>
          <a:p>
            <a:r>
              <a:rPr lang="nb-NO" sz="1800">
                <a:solidFill>
                  <a:schemeClr val="tx1"/>
                </a:solidFill>
              </a:rPr>
              <a:t>GY-NEO-6MV2</a:t>
            </a:r>
          </a:p>
        </p:txBody>
      </p:sp>
      <p:sp>
        <p:nvSpPr>
          <p:cNvPr id="12" name="Plassholder for innhold 2"/>
          <p:cNvSpPr txBox="1">
            <a:spLocks/>
          </p:cNvSpPr>
          <p:nvPr/>
        </p:nvSpPr>
        <p:spPr>
          <a:xfrm>
            <a:off x="3165475" y="4000500"/>
            <a:ext cx="3321050" cy="2235200"/>
          </a:xfrm>
          <a:prstGeom prst="rect">
            <a:avLst/>
          </a:prstGeom>
        </p:spPr>
        <p:txBody>
          <a:bodyPr>
            <a:normAutofit fontScale="70000" lnSpcReduction="20000"/>
          </a:bodyPr>
          <a:lstStyle/>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Oppstart kald: 27 sek.</a:t>
            </a:r>
          </a:p>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Maks høyde 50 000 m</a:t>
            </a:r>
          </a:p>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Spenning: 2,7 – 3,6 V</a:t>
            </a:r>
          </a:p>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Strøm 47 </a:t>
            </a:r>
            <a:r>
              <a:rPr lang="nb-NO" dirty="0" err="1">
                <a:solidFill>
                  <a:schemeClr val="tx1"/>
                </a:solidFill>
                <a:latin typeface="Arial"/>
                <a:cs typeface="Arial"/>
              </a:rPr>
              <a:t>mA</a:t>
            </a:r>
            <a:endParaRPr lang="nb-NO" dirty="0">
              <a:solidFill>
                <a:schemeClr val="tx1"/>
              </a:solidFill>
              <a:latin typeface="Arial"/>
              <a:cs typeface="Arial"/>
            </a:endParaRPr>
          </a:p>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Fysisk større</a:t>
            </a:r>
          </a:p>
          <a:p>
            <a:pPr marL="342900" indent="-342900" defTabSz="457200" fontAlgn="auto">
              <a:spcBef>
                <a:spcPct val="20000"/>
              </a:spcBef>
              <a:spcAft>
                <a:spcPts val="0"/>
              </a:spcAft>
              <a:buFont typeface="Arial"/>
              <a:buChar char="•"/>
              <a:defRPr/>
            </a:pPr>
            <a:r>
              <a:rPr lang="nb-NO" dirty="0">
                <a:solidFill>
                  <a:schemeClr val="tx1"/>
                </a:solidFill>
                <a:latin typeface="Arial"/>
                <a:cs typeface="Arial"/>
              </a:rPr>
              <a:t>Dataoverføring 9600 baud</a:t>
            </a:r>
          </a:p>
          <a:p>
            <a:pPr marL="342900" indent="-342900">
              <a:spcBef>
                <a:spcPct val="20000"/>
              </a:spcBef>
              <a:buFont typeface="Arial"/>
              <a:buChar char="•"/>
              <a:defRPr/>
            </a:pPr>
            <a:r>
              <a:rPr lang="nb-NO" dirty="0">
                <a:solidFill>
                  <a:schemeClr val="tx1"/>
                </a:solidFill>
                <a:latin typeface="Arial"/>
                <a:cs typeface="Arial"/>
              </a:rPr>
              <a:t>Pris: 198 NOK (</a:t>
            </a:r>
            <a:r>
              <a:rPr lang="nb-NO" dirty="0" err="1">
                <a:solidFill>
                  <a:schemeClr val="tx1"/>
                </a:solidFill>
                <a:latin typeface="Arial"/>
                <a:cs typeface="Arial"/>
              </a:rPr>
              <a:t>Kultogbillig</a:t>
            </a:r>
            <a:r>
              <a:rPr lang="nb-NO" dirty="0">
                <a:solidFill>
                  <a:schemeClr val="tx1"/>
                </a:solidFill>
                <a:latin typeface="Arial"/>
                <a:cs typeface="Arial"/>
              </a:rPr>
              <a:t>)</a:t>
            </a:r>
          </a:p>
          <a:p>
            <a:pPr marL="342900" indent="-342900">
              <a:spcBef>
                <a:spcPct val="20000"/>
              </a:spcBef>
              <a:buFont typeface="Arial"/>
              <a:buChar char="•"/>
              <a:defRPr/>
            </a:pPr>
            <a:r>
              <a:rPr lang="nb-NO">
                <a:solidFill>
                  <a:schemeClr val="tx1"/>
                </a:solidFill>
                <a:latin typeface="Arial"/>
                <a:cs typeface="Arial"/>
              </a:rPr>
              <a:t>Pris:  </a:t>
            </a:r>
            <a:r>
              <a:rPr lang="nb-NO" dirty="0" err="1">
                <a:solidFill>
                  <a:schemeClr val="tx1"/>
                </a:solidFill>
                <a:latin typeface="Arial"/>
                <a:cs typeface="Arial"/>
              </a:rPr>
              <a:t>Aliexpress</a:t>
            </a:r>
            <a:endParaRPr lang="nb-NO" dirty="0">
              <a:solidFill>
                <a:schemeClr val="tx1"/>
              </a:solidFill>
              <a:latin typeface="Arial"/>
              <a:cs typeface="Arial"/>
            </a:endParaRPr>
          </a:p>
          <a:p>
            <a:pPr marL="342900" indent="-342900" defTabSz="457200" fontAlgn="auto">
              <a:spcBef>
                <a:spcPct val="20000"/>
              </a:spcBef>
              <a:spcAft>
                <a:spcPts val="0"/>
              </a:spcAft>
              <a:buFont typeface="Arial"/>
              <a:buChar char="•"/>
              <a:defRPr/>
            </a:pPr>
            <a:endParaRPr lang="nb-NO" dirty="0">
              <a:solidFill>
                <a:schemeClr val="tx1"/>
              </a:solidFill>
              <a:latin typeface="Arial"/>
              <a:cs typeface="Arial"/>
            </a:endParaRPr>
          </a:p>
        </p:txBody>
      </p:sp>
      <p:pic>
        <p:nvPicPr>
          <p:cNvPr id="68615" name="Picture 2" descr="D:\Backup PC233 05.08.06\PC233\Artikler Hefter-bøker m.m\CanSat\Figurer Tennsy 3.5\WAVGAT-GY-NEO6MV2-New-NEO-6M-GPS-Module-NEO6MV2-with-Flight-Control-EEPROM-MWC-APM2-5.jpg_640x640q90.jpg"/>
          <p:cNvPicPr>
            <a:picLocks noChangeAspect="1" noChangeArrowheads="1"/>
          </p:cNvPicPr>
          <p:nvPr/>
        </p:nvPicPr>
        <p:blipFill>
          <a:blip r:embed="rId4"/>
          <a:srcRect/>
          <a:stretch>
            <a:fillRect/>
          </a:stretch>
        </p:blipFill>
        <p:spPr bwMode="auto">
          <a:xfrm>
            <a:off x="4759325" y="1270000"/>
            <a:ext cx="2660650" cy="2660650"/>
          </a:xfrm>
          <a:prstGeom prst="rect">
            <a:avLst/>
          </a:prstGeom>
          <a:noFill/>
          <a:ln w="9525">
            <a:noFill/>
            <a:miter lim="800000"/>
            <a:headEnd/>
            <a:tailEnd/>
          </a:ln>
        </p:spPr>
      </p:pic>
      <p:sp>
        <p:nvSpPr>
          <p:cNvPr id="68616" name="TekstSylinder 14"/>
          <p:cNvSpPr txBox="1">
            <a:spLocks noChangeArrowheads="1"/>
          </p:cNvSpPr>
          <p:nvPr/>
        </p:nvSpPr>
        <p:spPr bwMode="auto">
          <a:xfrm>
            <a:off x="6143625" y="1746250"/>
            <a:ext cx="1471613" cy="369888"/>
          </a:xfrm>
          <a:prstGeom prst="rect">
            <a:avLst/>
          </a:prstGeom>
          <a:noFill/>
          <a:ln w="9525">
            <a:noFill/>
            <a:miter lim="800000"/>
            <a:headEnd/>
            <a:tailEnd/>
          </a:ln>
        </p:spPr>
        <p:txBody>
          <a:bodyPr wrap="none">
            <a:spAutoFit/>
          </a:bodyPr>
          <a:lstStyle/>
          <a:p>
            <a:r>
              <a:rPr lang="nb-NO" sz="1800">
                <a:solidFill>
                  <a:schemeClr val="tx1"/>
                </a:solidFill>
              </a:rPr>
              <a:t>GY-NEO-6M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0250" y="213097"/>
            <a:ext cx="2374900" cy="861538"/>
          </a:xfrm>
        </p:spPr>
        <p:txBody>
          <a:bodyPr/>
          <a:lstStyle/>
          <a:p>
            <a:pPr algn="ctr"/>
            <a:r>
              <a:rPr lang="nb-NO" dirty="0"/>
              <a:t>Montering</a:t>
            </a:r>
          </a:p>
        </p:txBody>
      </p:sp>
      <p:pic>
        <p:nvPicPr>
          <p:cNvPr id="103427" name="Picture 3"/>
          <p:cNvPicPr>
            <a:picLocks noChangeAspect="1" noChangeArrowheads="1"/>
          </p:cNvPicPr>
          <p:nvPr/>
        </p:nvPicPr>
        <p:blipFill>
          <a:blip r:embed="rId3" cstate="print"/>
          <a:srcRect/>
          <a:stretch>
            <a:fillRect/>
          </a:stretch>
        </p:blipFill>
        <p:spPr bwMode="auto">
          <a:xfrm>
            <a:off x="3909375" y="194047"/>
            <a:ext cx="5044078" cy="4579802"/>
          </a:xfrm>
          <a:prstGeom prst="rect">
            <a:avLst/>
          </a:prstGeom>
          <a:noFill/>
          <a:ln w="9525">
            <a:noFill/>
            <a:miter lim="800000"/>
            <a:headEnd/>
            <a:tailEnd/>
          </a:ln>
          <a:effectLst/>
        </p:spPr>
      </p:pic>
      <p:pic>
        <p:nvPicPr>
          <p:cNvPr id="103428" name="Picture 4"/>
          <p:cNvPicPr>
            <a:picLocks noChangeAspect="1" noChangeArrowheads="1"/>
          </p:cNvPicPr>
          <p:nvPr/>
        </p:nvPicPr>
        <p:blipFill>
          <a:blip r:embed="rId4"/>
          <a:srcRect/>
          <a:stretch>
            <a:fillRect/>
          </a:stretch>
        </p:blipFill>
        <p:spPr bwMode="auto">
          <a:xfrm>
            <a:off x="3919993" y="4880826"/>
            <a:ext cx="4775302" cy="1627821"/>
          </a:xfrm>
          <a:prstGeom prst="rect">
            <a:avLst/>
          </a:prstGeom>
          <a:noFill/>
          <a:ln w="9525">
            <a:noFill/>
            <a:miter lim="800000"/>
            <a:headEnd/>
            <a:tailEnd/>
          </a:ln>
          <a:effectLst/>
        </p:spPr>
      </p:pic>
      <p:pic>
        <p:nvPicPr>
          <p:cNvPr id="103429" name="Picture 5"/>
          <p:cNvPicPr>
            <a:picLocks noChangeAspect="1" noChangeArrowheads="1"/>
          </p:cNvPicPr>
          <p:nvPr/>
        </p:nvPicPr>
        <p:blipFill>
          <a:blip r:embed="rId5"/>
          <a:srcRect/>
          <a:stretch>
            <a:fillRect/>
          </a:stretch>
        </p:blipFill>
        <p:spPr bwMode="auto">
          <a:xfrm>
            <a:off x="935039" y="1058864"/>
            <a:ext cx="2589211" cy="2766340"/>
          </a:xfrm>
          <a:prstGeom prst="rect">
            <a:avLst/>
          </a:prstGeom>
          <a:noFill/>
          <a:ln w="9525">
            <a:noFill/>
            <a:miter lim="800000"/>
            <a:headEnd/>
            <a:tailEnd/>
          </a:ln>
          <a:effectLst/>
        </p:spPr>
      </p:pic>
      <p:pic>
        <p:nvPicPr>
          <p:cNvPr id="103431" name="Picture 7" descr="https://ae01.alicdn.com/kf/HTB1RA0Cl5qAXuNjy1Xdq6yYcVXa3.jpg"/>
          <p:cNvPicPr>
            <a:picLocks noChangeAspect="1" noChangeArrowheads="1"/>
          </p:cNvPicPr>
          <p:nvPr/>
        </p:nvPicPr>
        <p:blipFill>
          <a:blip r:embed="rId6"/>
          <a:srcRect l="10616" t="52425" r="16540" b="7208"/>
          <a:stretch>
            <a:fillRect/>
          </a:stretch>
        </p:blipFill>
        <p:spPr bwMode="auto">
          <a:xfrm rot="10800000">
            <a:off x="928048" y="4286250"/>
            <a:ext cx="2647002" cy="1466850"/>
          </a:xfrm>
          <a:prstGeom prst="rect">
            <a:avLst/>
          </a:prstGeom>
          <a:noFill/>
        </p:spPr>
      </p:pic>
      <p:sp>
        <p:nvSpPr>
          <p:cNvPr id="10" name="Frihåndsform 9"/>
          <p:cNvSpPr/>
          <p:nvPr/>
        </p:nvSpPr>
        <p:spPr bwMode="auto">
          <a:xfrm>
            <a:off x="2235200" y="2545646"/>
            <a:ext cx="450850" cy="2166054"/>
          </a:xfrm>
          <a:custGeom>
            <a:avLst/>
            <a:gdLst>
              <a:gd name="connsiteX0" fmla="*/ 38100 w 450850"/>
              <a:gd name="connsiteY0" fmla="*/ 44450 h 2209800"/>
              <a:gd name="connsiteX1" fmla="*/ 438150 w 450850"/>
              <a:gd name="connsiteY1" fmla="*/ 0 h 2209800"/>
              <a:gd name="connsiteX2" fmla="*/ 450850 w 450850"/>
              <a:gd name="connsiteY2" fmla="*/ 1308100 h 2209800"/>
              <a:gd name="connsiteX3" fmla="*/ 0 w 450850"/>
              <a:gd name="connsiteY3" fmla="*/ 2209800 h 2209800"/>
              <a:gd name="connsiteX4" fmla="*/ 0 w 450850"/>
              <a:gd name="connsiteY4" fmla="*/ 2209800 h 2209800"/>
              <a:gd name="connsiteX0" fmla="*/ 38100 w 450850"/>
              <a:gd name="connsiteY0" fmla="*/ 704 h 2166054"/>
              <a:gd name="connsiteX1" fmla="*/ 438150 w 450850"/>
              <a:gd name="connsiteY1" fmla="*/ 0 h 2166054"/>
              <a:gd name="connsiteX2" fmla="*/ 450850 w 450850"/>
              <a:gd name="connsiteY2" fmla="*/ 1264354 h 2166054"/>
              <a:gd name="connsiteX3" fmla="*/ 0 w 450850"/>
              <a:gd name="connsiteY3" fmla="*/ 2166054 h 2166054"/>
              <a:gd name="connsiteX4" fmla="*/ 0 w 450850"/>
              <a:gd name="connsiteY4" fmla="*/ 2166054 h 216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 h="2166054">
                <a:moveTo>
                  <a:pt x="38100" y="704"/>
                </a:moveTo>
                <a:lnTo>
                  <a:pt x="438150" y="0"/>
                </a:lnTo>
                <a:lnTo>
                  <a:pt x="450850" y="1264354"/>
                </a:lnTo>
                <a:lnTo>
                  <a:pt x="0" y="2166054"/>
                </a:lnTo>
                <a:lnTo>
                  <a:pt x="0" y="2166054"/>
                </a:lnTo>
              </a:path>
            </a:pathLst>
          </a:custGeom>
          <a:noFill/>
          <a:ln w="38100" cap="rnd" cmpd="sng" algn="ctr">
            <a:solidFill>
              <a:srgbClr val="FA0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1" name="Frihåndsform 10"/>
          <p:cNvSpPr/>
          <p:nvPr/>
        </p:nvSpPr>
        <p:spPr bwMode="auto">
          <a:xfrm>
            <a:off x="2246052" y="1939771"/>
            <a:ext cx="1052005" cy="3053918"/>
          </a:xfrm>
          <a:custGeom>
            <a:avLst/>
            <a:gdLst>
              <a:gd name="connsiteX0" fmla="*/ 0 w 585927"/>
              <a:gd name="connsiteY0" fmla="*/ 17755 h 3053918"/>
              <a:gd name="connsiteX1" fmla="*/ 554855 w 585927"/>
              <a:gd name="connsiteY1" fmla="*/ 0 h 3053918"/>
              <a:gd name="connsiteX2" fmla="*/ 585927 w 585927"/>
              <a:gd name="connsiteY2" fmla="*/ 2836415 h 3053918"/>
              <a:gd name="connsiteX3" fmla="*/ 479395 w 585927"/>
              <a:gd name="connsiteY3" fmla="*/ 3053918 h 3053918"/>
              <a:gd name="connsiteX0" fmla="*/ 0 w 759042"/>
              <a:gd name="connsiteY0" fmla="*/ 17755 h 3053918"/>
              <a:gd name="connsiteX1" fmla="*/ 759042 w 759042"/>
              <a:gd name="connsiteY1" fmla="*/ 0 h 3053918"/>
              <a:gd name="connsiteX2" fmla="*/ 585927 w 759042"/>
              <a:gd name="connsiteY2" fmla="*/ 2836415 h 3053918"/>
              <a:gd name="connsiteX3" fmla="*/ 479395 w 759042"/>
              <a:gd name="connsiteY3" fmla="*/ 3053918 h 3053918"/>
              <a:gd name="connsiteX0" fmla="*/ 0 w 785675"/>
              <a:gd name="connsiteY0" fmla="*/ 17755 h 3053918"/>
              <a:gd name="connsiteX1" fmla="*/ 759042 w 785675"/>
              <a:gd name="connsiteY1" fmla="*/ 0 h 3053918"/>
              <a:gd name="connsiteX2" fmla="*/ 785675 w 785675"/>
              <a:gd name="connsiteY2" fmla="*/ 2263806 h 3053918"/>
              <a:gd name="connsiteX3" fmla="*/ 479395 w 785675"/>
              <a:gd name="connsiteY3" fmla="*/ 3053918 h 3053918"/>
              <a:gd name="connsiteX0" fmla="*/ 0 w 785675"/>
              <a:gd name="connsiteY0" fmla="*/ 17755 h 3053918"/>
              <a:gd name="connsiteX1" fmla="*/ 759042 w 785675"/>
              <a:gd name="connsiteY1" fmla="*/ 0 h 3053918"/>
              <a:gd name="connsiteX2" fmla="*/ 785675 w 785675"/>
              <a:gd name="connsiteY2" fmla="*/ 2388093 h 3053918"/>
              <a:gd name="connsiteX3" fmla="*/ 479395 w 785675"/>
              <a:gd name="connsiteY3" fmla="*/ 3053918 h 3053918"/>
              <a:gd name="connsiteX0" fmla="*/ 0 w 994300"/>
              <a:gd name="connsiteY0" fmla="*/ 17755 h 3053918"/>
              <a:gd name="connsiteX1" fmla="*/ 994300 w 994300"/>
              <a:gd name="connsiteY1" fmla="*/ 0 h 3053918"/>
              <a:gd name="connsiteX2" fmla="*/ 785675 w 994300"/>
              <a:gd name="connsiteY2" fmla="*/ 2388093 h 3053918"/>
              <a:gd name="connsiteX3" fmla="*/ 479395 w 994300"/>
              <a:gd name="connsiteY3" fmla="*/ 3053918 h 3053918"/>
              <a:gd name="connsiteX0" fmla="*/ 0 w 994300"/>
              <a:gd name="connsiteY0" fmla="*/ 17755 h 3053918"/>
              <a:gd name="connsiteX1" fmla="*/ 994300 w 994300"/>
              <a:gd name="connsiteY1" fmla="*/ 0 h 3053918"/>
              <a:gd name="connsiteX2" fmla="*/ 994300 w 994300"/>
              <a:gd name="connsiteY2" fmla="*/ 1930893 h 3053918"/>
              <a:gd name="connsiteX3" fmla="*/ 479395 w 994300"/>
              <a:gd name="connsiteY3" fmla="*/ 3053918 h 3053918"/>
              <a:gd name="connsiteX0" fmla="*/ 0 w 1052005"/>
              <a:gd name="connsiteY0" fmla="*/ 17755 h 3053918"/>
              <a:gd name="connsiteX1" fmla="*/ 994300 w 1052005"/>
              <a:gd name="connsiteY1" fmla="*/ 0 h 3053918"/>
              <a:gd name="connsiteX2" fmla="*/ 1052005 w 1052005"/>
              <a:gd name="connsiteY2" fmla="*/ 1850994 h 3053918"/>
              <a:gd name="connsiteX3" fmla="*/ 479395 w 1052005"/>
              <a:gd name="connsiteY3" fmla="*/ 3053918 h 3053918"/>
              <a:gd name="connsiteX0" fmla="*/ 0 w 1052005"/>
              <a:gd name="connsiteY0" fmla="*/ 17755 h 3053918"/>
              <a:gd name="connsiteX1" fmla="*/ 994300 w 1052005"/>
              <a:gd name="connsiteY1" fmla="*/ 0 h 3053918"/>
              <a:gd name="connsiteX2" fmla="*/ 1052005 w 1052005"/>
              <a:gd name="connsiteY2" fmla="*/ 1939771 h 3053918"/>
              <a:gd name="connsiteX3" fmla="*/ 479395 w 1052005"/>
              <a:gd name="connsiteY3" fmla="*/ 3053918 h 3053918"/>
              <a:gd name="connsiteX0" fmla="*/ 0 w 1052005"/>
              <a:gd name="connsiteY0" fmla="*/ 17755 h 3053918"/>
              <a:gd name="connsiteX1" fmla="*/ 1038262 w 1052005"/>
              <a:gd name="connsiteY1" fmla="*/ 0 h 3053918"/>
              <a:gd name="connsiteX2" fmla="*/ 1052005 w 1052005"/>
              <a:gd name="connsiteY2" fmla="*/ 1939771 h 3053918"/>
              <a:gd name="connsiteX3" fmla="*/ 479395 w 1052005"/>
              <a:gd name="connsiteY3" fmla="*/ 3053918 h 3053918"/>
            </a:gdLst>
            <a:ahLst/>
            <a:cxnLst>
              <a:cxn ang="0">
                <a:pos x="connsiteX0" y="connsiteY0"/>
              </a:cxn>
              <a:cxn ang="0">
                <a:pos x="connsiteX1" y="connsiteY1"/>
              </a:cxn>
              <a:cxn ang="0">
                <a:pos x="connsiteX2" y="connsiteY2"/>
              </a:cxn>
              <a:cxn ang="0">
                <a:pos x="connsiteX3" y="connsiteY3"/>
              </a:cxn>
            </a:cxnLst>
            <a:rect l="l" t="t" r="r" b="b"/>
            <a:pathLst>
              <a:path w="1052005" h="3053918">
                <a:moveTo>
                  <a:pt x="0" y="17755"/>
                </a:moveTo>
                <a:lnTo>
                  <a:pt x="1038262" y="0"/>
                </a:lnTo>
                <a:lnTo>
                  <a:pt x="1052005" y="1939771"/>
                </a:lnTo>
                <a:lnTo>
                  <a:pt x="479395" y="3053918"/>
                </a:lnTo>
              </a:path>
            </a:pathLst>
          </a:custGeom>
          <a:noFill/>
          <a:ln w="38100" cap="rnd"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2" name="Frihåndsform 11"/>
          <p:cNvSpPr/>
          <p:nvPr/>
        </p:nvSpPr>
        <p:spPr bwMode="auto">
          <a:xfrm>
            <a:off x="2237175" y="2246050"/>
            <a:ext cx="867410" cy="2681057"/>
          </a:xfrm>
          <a:custGeom>
            <a:avLst/>
            <a:gdLst>
              <a:gd name="connsiteX0" fmla="*/ 0 w 656947"/>
              <a:gd name="connsiteY0" fmla="*/ 4439 h 2681057"/>
              <a:gd name="connsiteX1" fmla="*/ 616998 w 656947"/>
              <a:gd name="connsiteY1" fmla="*/ 0 h 2681057"/>
              <a:gd name="connsiteX2" fmla="*/ 656947 w 656947"/>
              <a:gd name="connsiteY2" fmla="*/ 2081814 h 2681057"/>
              <a:gd name="connsiteX3" fmla="*/ 324035 w 656947"/>
              <a:gd name="connsiteY3" fmla="*/ 2681057 h 2681057"/>
              <a:gd name="connsiteX0" fmla="*/ 0 w 656947"/>
              <a:gd name="connsiteY0" fmla="*/ 4439 h 2681057"/>
              <a:gd name="connsiteX1" fmla="*/ 616998 w 656947"/>
              <a:gd name="connsiteY1" fmla="*/ 0 h 2681057"/>
              <a:gd name="connsiteX2" fmla="*/ 656947 w 656947"/>
              <a:gd name="connsiteY2" fmla="*/ 2010792 h 2681057"/>
              <a:gd name="connsiteX3" fmla="*/ 324035 w 656947"/>
              <a:gd name="connsiteY3" fmla="*/ 2681057 h 2681057"/>
              <a:gd name="connsiteX0" fmla="*/ 0 w 801636"/>
              <a:gd name="connsiteY0" fmla="*/ 4439 h 2681057"/>
              <a:gd name="connsiteX1" fmla="*/ 801636 w 801636"/>
              <a:gd name="connsiteY1" fmla="*/ 0 h 2681057"/>
              <a:gd name="connsiteX2" fmla="*/ 656947 w 801636"/>
              <a:gd name="connsiteY2" fmla="*/ 2010792 h 2681057"/>
              <a:gd name="connsiteX3" fmla="*/ 324035 w 801636"/>
              <a:gd name="connsiteY3" fmla="*/ 2681057 h 2681057"/>
              <a:gd name="connsiteX0" fmla="*/ 0 w 835724"/>
              <a:gd name="connsiteY0" fmla="*/ 4439 h 2681057"/>
              <a:gd name="connsiteX1" fmla="*/ 801636 w 835724"/>
              <a:gd name="connsiteY1" fmla="*/ 0 h 2681057"/>
              <a:gd name="connsiteX2" fmla="*/ 835724 w 835724"/>
              <a:gd name="connsiteY2" fmla="*/ 1653238 h 2681057"/>
              <a:gd name="connsiteX3" fmla="*/ 324035 w 835724"/>
              <a:gd name="connsiteY3" fmla="*/ 2681057 h 2681057"/>
              <a:gd name="connsiteX0" fmla="*/ 0 w 894991"/>
              <a:gd name="connsiteY0" fmla="*/ 4439 h 2681057"/>
              <a:gd name="connsiteX1" fmla="*/ 801636 w 894991"/>
              <a:gd name="connsiteY1" fmla="*/ 0 h 2681057"/>
              <a:gd name="connsiteX2" fmla="*/ 894991 w 894991"/>
              <a:gd name="connsiteY2" fmla="*/ 1653238 h 2681057"/>
              <a:gd name="connsiteX3" fmla="*/ 324035 w 894991"/>
              <a:gd name="connsiteY3" fmla="*/ 2681057 h 2681057"/>
              <a:gd name="connsiteX0" fmla="*/ 0 w 844191"/>
              <a:gd name="connsiteY0" fmla="*/ 4439 h 2681057"/>
              <a:gd name="connsiteX1" fmla="*/ 801636 w 844191"/>
              <a:gd name="connsiteY1" fmla="*/ 0 h 2681057"/>
              <a:gd name="connsiteX2" fmla="*/ 844191 w 844191"/>
              <a:gd name="connsiteY2" fmla="*/ 1653238 h 2681057"/>
              <a:gd name="connsiteX3" fmla="*/ 324035 w 844191"/>
              <a:gd name="connsiteY3" fmla="*/ 2681057 h 2681057"/>
              <a:gd name="connsiteX0" fmla="*/ 0 w 852436"/>
              <a:gd name="connsiteY0" fmla="*/ 4439 h 2681057"/>
              <a:gd name="connsiteX1" fmla="*/ 852436 w 852436"/>
              <a:gd name="connsiteY1" fmla="*/ 0 h 2681057"/>
              <a:gd name="connsiteX2" fmla="*/ 844191 w 852436"/>
              <a:gd name="connsiteY2" fmla="*/ 1653238 h 2681057"/>
              <a:gd name="connsiteX3" fmla="*/ 324035 w 852436"/>
              <a:gd name="connsiteY3" fmla="*/ 2681057 h 2681057"/>
              <a:gd name="connsiteX0" fmla="*/ 0 w 852436"/>
              <a:gd name="connsiteY0" fmla="*/ 4439 h 2681057"/>
              <a:gd name="connsiteX1" fmla="*/ 852436 w 852436"/>
              <a:gd name="connsiteY1" fmla="*/ 0 h 2681057"/>
              <a:gd name="connsiteX2" fmla="*/ 844191 w 852436"/>
              <a:gd name="connsiteY2" fmla="*/ 1653238 h 2681057"/>
              <a:gd name="connsiteX3" fmla="*/ 324035 w 852436"/>
              <a:gd name="connsiteY3" fmla="*/ 2681057 h 2681057"/>
              <a:gd name="connsiteX0" fmla="*/ 0 w 852436"/>
              <a:gd name="connsiteY0" fmla="*/ 4439 h 2681057"/>
              <a:gd name="connsiteX1" fmla="*/ 852436 w 852436"/>
              <a:gd name="connsiteY1" fmla="*/ 0 h 2681057"/>
              <a:gd name="connsiteX2" fmla="*/ 844191 w 852436"/>
              <a:gd name="connsiteY2" fmla="*/ 1653238 h 2681057"/>
              <a:gd name="connsiteX3" fmla="*/ 324035 w 852436"/>
              <a:gd name="connsiteY3" fmla="*/ 2681057 h 2681057"/>
              <a:gd name="connsiteX0" fmla="*/ 0 w 846939"/>
              <a:gd name="connsiteY0" fmla="*/ 4439 h 2681057"/>
              <a:gd name="connsiteX1" fmla="*/ 838788 w 846939"/>
              <a:gd name="connsiteY1" fmla="*/ 0 h 2681057"/>
              <a:gd name="connsiteX2" fmla="*/ 844191 w 846939"/>
              <a:gd name="connsiteY2" fmla="*/ 1653238 h 2681057"/>
              <a:gd name="connsiteX3" fmla="*/ 324035 w 846939"/>
              <a:gd name="connsiteY3" fmla="*/ 2681057 h 2681057"/>
              <a:gd name="connsiteX0" fmla="*/ 0 w 867410"/>
              <a:gd name="connsiteY0" fmla="*/ 4439 h 2681057"/>
              <a:gd name="connsiteX1" fmla="*/ 838788 w 867410"/>
              <a:gd name="connsiteY1" fmla="*/ 0 h 2681057"/>
              <a:gd name="connsiteX2" fmla="*/ 864662 w 867410"/>
              <a:gd name="connsiteY2" fmla="*/ 1607745 h 2681057"/>
              <a:gd name="connsiteX3" fmla="*/ 324035 w 867410"/>
              <a:gd name="connsiteY3" fmla="*/ 2681057 h 2681057"/>
              <a:gd name="connsiteX0" fmla="*/ 0 w 867410"/>
              <a:gd name="connsiteY0" fmla="*/ 4439 h 2681057"/>
              <a:gd name="connsiteX1" fmla="*/ 854711 w 867410"/>
              <a:gd name="connsiteY1" fmla="*/ 0 h 2681057"/>
              <a:gd name="connsiteX2" fmla="*/ 864662 w 867410"/>
              <a:gd name="connsiteY2" fmla="*/ 1607745 h 2681057"/>
              <a:gd name="connsiteX3" fmla="*/ 324035 w 867410"/>
              <a:gd name="connsiteY3" fmla="*/ 2681057 h 2681057"/>
            </a:gdLst>
            <a:ahLst/>
            <a:cxnLst>
              <a:cxn ang="0">
                <a:pos x="connsiteX0" y="connsiteY0"/>
              </a:cxn>
              <a:cxn ang="0">
                <a:pos x="connsiteX1" y="connsiteY1"/>
              </a:cxn>
              <a:cxn ang="0">
                <a:pos x="connsiteX2" y="connsiteY2"/>
              </a:cxn>
              <a:cxn ang="0">
                <a:pos x="connsiteX3" y="connsiteY3"/>
              </a:cxn>
            </a:cxnLst>
            <a:rect l="l" t="t" r="r" b="b"/>
            <a:pathLst>
              <a:path w="867410" h="2681057">
                <a:moveTo>
                  <a:pt x="0" y="4439"/>
                </a:moveTo>
                <a:lnTo>
                  <a:pt x="854711" y="0"/>
                </a:lnTo>
                <a:cubicBezTo>
                  <a:pt x="851963" y="551079"/>
                  <a:pt x="867410" y="1056666"/>
                  <a:pt x="864662" y="1607745"/>
                </a:cubicBezTo>
                <a:lnTo>
                  <a:pt x="324035" y="2681057"/>
                </a:lnTo>
              </a:path>
            </a:pathLst>
          </a:custGeom>
          <a:noFill/>
          <a:ln w="38100" cap="rnd"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solidFill>
                  <a:srgbClr val="FFC000"/>
                </a:solidFill>
              </a:ln>
              <a:solidFill>
                <a:schemeClr val="bg1"/>
              </a:solidFill>
              <a:effectLst/>
              <a:latin typeface="Times" pitchFamily="16" charset="0"/>
            </a:endParaRPr>
          </a:p>
        </p:txBody>
      </p:sp>
      <p:sp>
        <p:nvSpPr>
          <p:cNvPr id="14" name="Frihåndsform 13"/>
          <p:cNvSpPr/>
          <p:nvPr/>
        </p:nvSpPr>
        <p:spPr bwMode="auto">
          <a:xfrm>
            <a:off x="2226733" y="1646767"/>
            <a:ext cx="668867" cy="3166533"/>
          </a:xfrm>
          <a:custGeom>
            <a:avLst/>
            <a:gdLst>
              <a:gd name="connsiteX0" fmla="*/ 0 w 668867"/>
              <a:gd name="connsiteY0" fmla="*/ 12700 h 3166533"/>
              <a:gd name="connsiteX1" fmla="*/ 639234 w 668867"/>
              <a:gd name="connsiteY1" fmla="*/ 0 h 3166533"/>
              <a:gd name="connsiteX2" fmla="*/ 668867 w 668867"/>
              <a:gd name="connsiteY2" fmla="*/ 2192866 h 3166533"/>
              <a:gd name="connsiteX3" fmla="*/ 160867 w 668867"/>
              <a:gd name="connsiteY3" fmla="*/ 3166533 h 3166533"/>
              <a:gd name="connsiteX0" fmla="*/ 0 w 668867"/>
              <a:gd name="connsiteY0" fmla="*/ 12700 h 3166533"/>
              <a:gd name="connsiteX1" fmla="*/ 657431 w 668867"/>
              <a:gd name="connsiteY1" fmla="*/ 0 h 3166533"/>
              <a:gd name="connsiteX2" fmla="*/ 668867 w 668867"/>
              <a:gd name="connsiteY2" fmla="*/ 2192866 h 3166533"/>
              <a:gd name="connsiteX3" fmla="*/ 160867 w 668867"/>
              <a:gd name="connsiteY3" fmla="*/ 3166533 h 3166533"/>
            </a:gdLst>
            <a:ahLst/>
            <a:cxnLst>
              <a:cxn ang="0">
                <a:pos x="connsiteX0" y="connsiteY0"/>
              </a:cxn>
              <a:cxn ang="0">
                <a:pos x="connsiteX1" y="connsiteY1"/>
              </a:cxn>
              <a:cxn ang="0">
                <a:pos x="connsiteX2" y="connsiteY2"/>
              </a:cxn>
              <a:cxn ang="0">
                <a:pos x="connsiteX3" y="connsiteY3"/>
              </a:cxn>
            </a:cxnLst>
            <a:rect l="l" t="t" r="r" b="b"/>
            <a:pathLst>
              <a:path w="668867" h="3166533">
                <a:moveTo>
                  <a:pt x="0" y="12700"/>
                </a:moveTo>
                <a:lnTo>
                  <a:pt x="657431" y="0"/>
                </a:lnTo>
                <a:lnTo>
                  <a:pt x="668867" y="2192866"/>
                </a:lnTo>
                <a:lnTo>
                  <a:pt x="160867" y="3166533"/>
                </a:lnTo>
              </a:path>
            </a:pathLst>
          </a:custGeom>
          <a:noFill/>
          <a:ln w="38100" cap="rnd"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fade">
                                      <p:cBhvr>
                                        <p:cTn id="7" dur="2000"/>
                                        <p:tgtEl>
                                          <p:spTgt spid="10342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3428"/>
                                        </p:tgtEl>
                                        <p:attrNameLst>
                                          <p:attrName>style.visibility</p:attrName>
                                        </p:attrNameLst>
                                      </p:cBhvr>
                                      <p:to>
                                        <p:strVal val="visible"/>
                                      </p:to>
                                    </p:set>
                                    <p:animEffect transition="in" filter="fade">
                                      <p:cBhvr>
                                        <p:cTn id="11" dur="2000"/>
                                        <p:tgtEl>
                                          <p:spTgt spid="1034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429"/>
                                        </p:tgtEl>
                                        <p:attrNameLst>
                                          <p:attrName>style.visibility</p:attrName>
                                        </p:attrNameLst>
                                      </p:cBhvr>
                                      <p:to>
                                        <p:strVal val="visible"/>
                                      </p:to>
                                    </p:set>
                                    <p:animEffect transition="in" filter="fade">
                                      <p:cBhvr>
                                        <p:cTn id="16" dur="2000"/>
                                        <p:tgtEl>
                                          <p:spTgt spid="103429"/>
                                        </p:tgtEl>
                                      </p:cBhvr>
                                    </p:animEffect>
                                  </p:childTnLst>
                                </p:cTn>
                              </p:par>
                              <p:par>
                                <p:cTn id="17" presetID="10" presetClass="entr" presetSubtype="0" fill="hold" nodeType="withEffect">
                                  <p:stCondLst>
                                    <p:cond delay="0"/>
                                  </p:stCondLst>
                                  <p:childTnLst>
                                    <p:set>
                                      <p:cBhvr>
                                        <p:cTn id="18" dur="1" fill="hold">
                                          <p:stCondLst>
                                            <p:cond delay="0"/>
                                          </p:stCondLst>
                                        </p:cTn>
                                        <p:tgtEl>
                                          <p:spTgt spid="103431"/>
                                        </p:tgtEl>
                                        <p:attrNameLst>
                                          <p:attrName>style.visibility</p:attrName>
                                        </p:attrNameLst>
                                      </p:cBhvr>
                                      <p:to>
                                        <p:strVal val="visible"/>
                                      </p:to>
                                    </p:set>
                                    <p:animEffect transition="in" filter="fade">
                                      <p:cBhvr>
                                        <p:cTn id="19" dur="2000"/>
                                        <p:tgtEl>
                                          <p:spTgt spid="1034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ilderesultat for laptop ultra samsung">
            <a:hlinkClick r:id="rId3"/>
            <a:extLst>
              <a:ext uri="{FF2B5EF4-FFF2-40B4-BE49-F238E27FC236}">
                <a16:creationId xmlns:a16="http://schemas.microsoft.com/office/drawing/2014/main" id="{D98AE1BE-DAA9-448A-86B3-CD83075B4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1373188"/>
            <a:ext cx="33337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tel 1">
            <a:extLst>
              <a:ext uri="{FF2B5EF4-FFF2-40B4-BE49-F238E27FC236}">
                <a16:creationId xmlns:a16="http://schemas.microsoft.com/office/drawing/2014/main" id="{08A1FBBB-0932-43AE-B270-2D197734E9FC}"/>
              </a:ext>
            </a:extLst>
          </p:cNvPr>
          <p:cNvSpPr>
            <a:spLocks noGrp="1"/>
          </p:cNvSpPr>
          <p:nvPr>
            <p:ph type="title"/>
          </p:nvPr>
        </p:nvSpPr>
        <p:spPr>
          <a:xfrm>
            <a:off x="873125" y="288925"/>
            <a:ext cx="7767638" cy="1141413"/>
          </a:xfrm>
        </p:spPr>
        <p:txBody>
          <a:bodyPr/>
          <a:lstStyle/>
          <a:p>
            <a:pPr algn="ctr"/>
            <a:r>
              <a:rPr lang="nb-NO" altLang="nb-NO"/>
              <a:t>Innsamling av data</a:t>
            </a:r>
          </a:p>
        </p:txBody>
      </p:sp>
      <p:sp>
        <p:nvSpPr>
          <p:cNvPr id="4" name="Rektangel 3">
            <a:extLst>
              <a:ext uri="{FF2B5EF4-FFF2-40B4-BE49-F238E27FC236}">
                <a16:creationId xmlns:a16="http://schemas.microsoft.com/office/drawing/2014/main" id="{8AB63E76-B5AC-463B-A479-C58D9942481D}"/>
              </a:ext>
            </a:extLst>
          </p:cNvPr>
          <p:cNvSpPr/>
          <p:nvPr/>
        </p:nvSpPr>
        <p:spPr>
          <a:xfrm>
            <a:off x="809625" y="1727200"/>
            <a:ext cx="1555750" cy="1155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b-NO" dirty="0"/>
              <a:t>GPS</a:t>
            </a:r>
          </a:p>
        </p:txBody>
      </p:sp>
      <p:sp>
        <p:nvSpPr>
          <p:cNvPr id="5" name="Rektangel 4">
            <a:extLst>
              <a:ext uri="{FF2B5EF4-FFF2-40B4-BE49-F238E27FC236}">
                <a16:creationId xmlns:a16="http://schemas.microsoft.com/office/drawing/2014/main" id="{DE86CEEA-5C5F-43F2-B74F-2487D7F1CF07}"/>
              </a:ext>
            </a:extLst>
          </p:cNvPr>
          <p:cNvSpPr/>
          <p:nvPr/>
        </p:nvSpPr>
        <p:spPr>
          <a:xfrm>
            <a:off x="2820988" y="1695450"/>
            <a:ext cx="1555750" cy="1155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b-NO" dirty="0"/>
              <a:t>SD-kort</a:t>
            </a:r>
          </a:p>
        </p:txBody>
      </p:sp>
      <p:sp>
        <p:nvSpPr>
          <p:cNvPr id="6" name="Rektangel 5">
            <a:extLst>
              <a:ext uri="{FF2B5EF4-FFF2-40B4-BE49-F238E27FC236}">
                <a16:creationId xmlns:a16="http://schemas.microsoft.com/office/drawing/2014/main" id="{E7569E23-1270-49C2-BE2D-0790CFC24EBE}"/>
              </a:ext>
            </a:extLst>
          </p:cNvPr>
          <p:cNvSpPr/>
          <p:nvPr/>
        </p:nvSpPr>
        <p:spPr>
          <a:xfrm>
            <a:off x="4826000" y="1663700"/>
            <a:ext cx="1557338" cy="115411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b-NO" dirty="0" err="1"/>
              <a:t>Arduino</a:t>
            </a:r>
            <a:endParaRPr lang="nb-NO" dirty="0"/>
          </a:p>
        </p:txBody>
      </p:sp>
      <p:cxnSp>
        <p:nvCxnSpPr>
          <p:cNvPr id="14" name="Rett pil 13">
            <a:extLst>
              <a:ext uri="{FF2B5EF4-FFF2-40B4-BE49-F238E27FC236}">
                <a16:creationId xmlns:a16="http://schemas.microsoft.com/office/drawing/2014/main" id="{F84FFBDB-5982-4E17-8AE3-7E5AAC94D8C5}"/>
              </a:ext>
            </a:extLst>
          </p:cNvPr>
          <p:cNvCxnSpPr/>
          <p:nvPr/>
        </p:nvCxnSpPr>
        <p:spPr>
          <a:xfrm flipH="1">
            <a:off x="4352925" y="2587625"/>
            <a:ext cx="476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Frihåndsform 15">
            <a:extLst>
              <a:ext uri="{FF2B5EF4-FFF2-40B4-BE49-F238E27FC236}">
                <a16:creationId xmlns:a16="http://schemas.microsoft.com/office/drawing/2014/main" id="{20B1A27D-676F-4230-9A8B-79398C11C3FF}"/>
              </a:ext>
            </a:extLst>
          </p:cNvPr>
          <p:cNvSpPr/>
          <p:nvPr/>
        </p:nvSpPr>
        <p:spPr>
          <a:xfrm>
            <a:off x="4610100" y="2578100"/>
            <a:ext cx="2057400" cy="438150"/>
          </a:xfrm>
          <a:custGeom>
            <a:avLst/>
            <a:gdLst>
              <a:gd name="connsiteX0" fmla="*/ 0 w 2057400"/>
              <a:gd name="connsiteY0" fmla="*/ 0 h 438150"/>
              <a:gd name="connsiteX1" fmla="*/ 9525 w 2057400"/>
              <a:gd name="connsiteY1" fmla="*/ 438150 h 438150"/>
              <a:gd name="connsiteX2" fmla="*/ 2057400 w 2057400"/>
              <a:gd name="connsiteY2" fmla="*/ 438150 h 438150"/>
            </a:gdLst>
            <a:ahLst/>
            <a:cxnLst>
              <a:cxn ang="0">
                <a:pos x="connsiteX0" y="connsiteY0"/>
              </a:cxn>
              <a:cxn ang="0">
                <a:pos x="connsiteX1" y="connsiteY1"/>
              </a:cxn>
              <a:cxn ang="0">
                <a:pos x="connsiteX2" y="connsiteY2"/>
              </a:cxn>
            </a:cxnLst>
            <a:rect l="l" t="t" r="r" b="b"/>
            <a:pathLst>
              <a:path w="2057400" h="438150">
                <a:moveTo>
                  <a:pt x="0" y="0"/>
                </a:moveTo>
                <a:lnTo>
                  <a:pt x="9525" y="438150"/>
                </a:lnTo>
                <a:lnTo>
                  <a:pt x="2057400" y="438150"/>
                </a:lnTo>
              </a:path>
            </a:pathLst>
          </a:cu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nb-NO"/>
          </a:p>
        </p:txBody>
      </p:sp>
      <p:sp>
        <p:nvSpPr>
          <p:cNvPr id="47113" name="TekstSylinder 16">
            <a:extLst>
              <a:ext uri="{FF2B5EF4-FFF2-40B4-BE49-F238E27FC236}">
                <a16:creationId xmlns:a16="http://schemas.microsoft.com/office/drawing/2014/main" id="{1E20A680-59E8-4345-9E24-92FC0BE0A9E8}"/>
              </a:ext>
            </a:extLst>
          </p:cNvPr>
          <p:cNvSpPr txBox="1">
            <a:spLocks noChangeArrowheads="1"/>
          </p:cNvSpPr>
          <p:nvPr/>
        </p:nvSpPr>
        <p:spPr bwMode="auto">
          <a:xfrm>
            <a:off x="2700338" y="1263650"/>
            <a:ext cx="1868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nb-NO" altLang="nb-NO" sz="1200"/>
              <a:t>9600 baud</a:t>
            </a:r>
            <a:br>
              <a:rPr lang="nb-NO" altLang="nb-NO" sz="1200"/>
            </a:br>
            <a:r>
              <a:rPr lang="nb-NO" altLang="nb-NO" sz="1200"/>
              <a:t>Bibliotek: SoftwareSerial.h </a:t>
            </a:r>
          </a:p>
        </p:txBody>
      </p:sp>
      <p:sp>
        <p:nvSpPr>
          <p:cNvPr id="47114" name="TekstSylinder 18">
            <a:extLst>
              <a:ext uri="{FF2B5EF4-FFF2-40B4-BE49-F238E27FC236}">
                <a16:creationId xmlns:a16="http://schemas.microsoft.com/office/drawing/2014/main" id="{1C3C2A78-7D20-4945-AC98-280FC0EFBEC2}"/>
              </a:ext>
            </a:extLst>
          </p:cNvPr>
          <p:cNvSpPr txBox="1">
            <a:spLocks noChangeArrowheads="1"/>
          </p:cNvSpPr>
          <p:nvPr/>
        </p:nvSpPr>
        <p:spPr bwMode="auto">
          <a:xfrm>
            <a:off x="850900" y="1411288"/>
            <a:ext cx="1468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nb-NO" altLang="nb-NO" sz="1200"/>
              <a:t>Bibliotek: TinyGPS.h </a:t>
            </a:r>
          </a:p>
        </p:txBody>
      </p:sp>
      <p:sp>
        <p:nvSpPr>
          <p:cNvPr id="47115" name="TekstSylinder 19">
            <a:extLst>
              <a:ext uri="{FF2B5EF4-FFF2-40B4-BE49-F238E27FC236}">
                <a16:creationId xmlns:a16="http://schemas.microsoft.com/office/drawing/2014/main" id="{F21B2125-626F-44B4-A8BA-73EBCC195E4E}"/>
              </a:ext>
            </a:extLst>
          </p:cNvPr>
          <p:cNvSpPr txBox="1">
            <a:spLocks noChangeArrowheads="1"/>
          </p:cNvSpPr>
          <p:nvPr/>
        </p:nvSpPr>
        <p:spPr bwMode="auto">
          <a:xfrm>
            <a:off x="4775200" y="3078163"/>
            <a:ext cx="1287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nb-NO" altLang="nb-NO" sz="1200"/>
              <a:t>9600 baud</a:t>
            </a:r>
            <a:br>
              <a:rPr lang="nb-NO" altLang="nb-NO" sz="1200"/>
            </a:br>
            <a:r>
              <a:rPr lang="nb-NO" altLang="nb-NO" sz="1200"/>
              <a:t>Standardbibliotek</a:t>
            </a:r>
          </a:p>
        </p:txBody>
      </p:sp>
      <p:sp>
        <p:nvSpPr>
          <p:cNvPr id="18" name="Frihåndsform 17">
            <a:extLst>
              <a:ext uri="{FF2B5EF4-FFF2-40B4-BE49-F238E27FC236}">
                <a16:creationId xmlns:a16="http://schemas.microsoft.com/office/drawing/2014/main" id="{6B0376EE-A699-45B0-AA43-77DA37B046B9}"/>
              </a:ext>
            </a:extLst>
          </p:cNvPr>
          <p:cNvSpPr/>
          <p:nvPr/>
        </p:nvSpPr>
        <p:spPr>
          <a:xfrm>
            <a:off x="2365375" y="1271588"/>
            <a:ext cx="2463800" cy="696912"/>
          </a:xfrm>
          <a:custGeom>
            <a:avLst/>
            <a:gdLst>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6" fmla="*/ 0 w 2457450"/>
              <a:gd name="connsiteY6" fmla="*/ 590550 h 647700"/>
              <a:gd name="connsiteX0" fmla="*/ 2457450 w 2457450"/>
              <a:gd name="connsiteY0" fmla="*/ 647700 h 817616"/>
              <a:gd name="connsiteX1" fmla="*/ 2238375 w 2457450"/>
              <a:gd name="connsiteY1" fmla="*/ 647700 h 817616"/>
              <a:gd name="connsiteX2" fmla="*/ 2238375 w 2457450"/>
              <a:gd name="connsiteY2" fmla="*/ 0 h 817616"/>
              <a:gd name="connsiteX3" fmla="*/ 228600 w 2457450"/>
              <a:gd name="connsiteY3" fmla="*/ 0 h 817616"/>
              <a:gd name="connsiteX4" fmla="*/ 228600 w 2457450"/>
              <a:gd name="connsiteY4" fmla="*/ 600075 h 817616"/>
              <a:gd name="connsiteX5" fmla="*/ 0 w 2457450"/>
              <a:gd name="connsiteY5" fmla="*/ 600075 h 817616"/>
              <a:gd name="connsiteX6" fmla="*/ 88985 w 2457450"/>
              <a:gd name="connsiteY6" fmla="*/ 817616 h 817616"/>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5201 w 2457450"/>
              <a:gd name="connsiteY4" fmla="*/ 640866 h 647700"/>
              <a:gd name="connsiteX5" fmla="*/ 0 w 2457450"/>
              <a:gd name="connsiteY5" fmla="*/ 600075 h 647700"/>
              <a:gd name="connsiteX0" fmla="*/ 2562827 w 2562827"/>
              <a:gd name="connsiteY0" fmla="*/ 647700 h 647700"/>
              <a:gd name="connsiteX1" fmla="*/ 2343752 w 2562827"/>
              <a:gd name="connsiteY1" fmla="*/ 647700 h 647700"/>
              <a:gd name="connsiteX2" fmla="*/ 2343752 w 2562827"/>
              <a:gd name="connsiteY2" fmla="*/ 0 h 647700"/>
              <a:gd name="connsiteX3" fmla="*/ 333977 w 2562827"/>
              <a:gd name="connsiteY3" fmla="*/ 0 h 647700"/>
              <a:gd name="connsiteX4" fmla="*/ 330578 w 2562827"/>
              <a:gd name="connsiteY4" fmla="*/ 640866 h 647700"/>
              <a:gd name="connsiteX5" fmla="*/ 0 w 2562827"/>
              <a:gd name="connsiteY5" fmla="*/ 613672 h 647700"/>
              <a:gd name="connsiteX0" fmla="*/ 2471047 w 2471047"/>
              <a:gd name="connsiteY0" fmla="*/ 647700 h 651064"/>
              <a:gd name="connsiteX1" fmla="*/ 2251972 w 2471047"/>
              <a:gd name="connsiteY1" fmla="*/ 647700 h 651064"/>
              <a:gd name="connsiteX2" fmla="*/ 2251972 w 2471047"/>
              <a:gd name="connsiteY2" fmla="*/ 0 h 651064"/>
              <a:gd name="connsiteX3" fmla="*/ 242197 w 2471047"/>
              <a:gd name="connsiteY3" fmla="*/ 0 h 651064"/>
              <a:gd name="connsiteX4" fmla="*/ 238798 w 2471047"/>
              <a:gd name="connsiteY4" fmla="*/ 640866 h 651064"/>
              <a:gd name="connsiteX5" fmla="*/ 0 w 2471047"/>
              <a:gd name="connsiteY5" fmla="*/ 651064 h 651064"/>
              <a:gd name="connsiteX0" fmla="*/ 2464248 w 2464248"/>
              <a:gd name="connsiteY0" fmla="*/ 647700 h 647700"/>
              <a:gd name="connsiteX1" fmla="*/ 2245173 w 2464248"/>
              <a:gd name="connsiteY1" fmla="*/ 647700 h 647700"/>
              <a:gd name="connsiteX2" fmla="*/ 2245173 w 2464248"/>
              <a:gd name="connsiteY2" fmla="*/ 0 h 647700"/>
              <a:gd name="connsiteX3" fmla="*/ 235398 w 2464248"/>
              <a:gd name="connsiteY3" fmla="*/ 0 h 647700"/>
              <a:gd name="connsiteX4" fmla="*/ 231999 w 2464248"/>
              <a:gd name="connsiteY4" fmla="*/ 640866 h 647700"/>
              <a:gd name="connsiteX5" fmla="*/ 0 w 2464248"/>
              <a:gd name="connsiteY5" fmla="*/ 637467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248" h="647700">
                <a:moveTo>
                  <a:pt x="2464248" y="647700"/>
                </a:moveTo>
                <a:lnTo>
                  <a:pt x="2245173" y="647700"/>
                </a:lnTo>
                <a:lnTo>
                  <a:pt x="2245173" y="0"/>
                </a:lnTo>
                <a:lnTo>
                  <a:pt x="235398" y="0"/>
                </a:lnTo>
                <a:lnTo>
                  <a:pt x="231999" y="640866"/>
                </a:lnTo>
                <a:lnTo>
                  <a:pt x="0" y="637467"/>
                </a:lnTo>
              </a:path>
            </a:pathLst>
          </a:cu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nb-NO"/>
          </a:p>
        </p:txBody>
      </p:sp>
      <p:pic>
        <p:nvPicPr>
          <p:cNvPr id="21" name="Picture 2">
            <a:extLst>
              <a:ext uri="{FF2B5EF4-FFF2-40B4-BE49-F238E27FC236}">
                <a16:creationId xmlns:a16="http://schemas.microsoft.com/office/drawing/2014/main" id="{3CD5FBA6-3F50-4B54-9770-E8313899A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512"/>
          <a:stretch>
            <a:fillRect/>
          </a:stretch>
        </p:blipFill>
        <p:spPr bwMode="auto">
          <a:xfrm>
            <a:off x="1811338" y="3683000"/>
            <a:ext cx="36734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Sylinder 21">
            <a:extLst>
              <a:ext uri="{FF2B5EF4-FFF2-40B4-BE49-F238E27FC236}">
                <a16:creationId xmlns:a16="http://schemas.microsoft.com/office/drawing/2014/main" id="{C04F30CE-39A7-44ED-872F-7DEE0BDE0953}"/>
              </a:ext>
            </a:extLst>
          </p:cNvPr>
          <p:cNvSpPr txBox="1">
            <a:spLocks noChangeArrowheads="1"/>
          </p:cNvSpPr>
          <p:nvPr/>
        </p:nvSpPr>
        <p:spPr bwMode="auto">
          <a:xfrm>
            <a:off x="1876425" y="3251200"/>
            <a:ext cx="1277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600">
                <a:solidFill>
                  <a:schemeClr val="tx1"/>
                </a:solidFill>
              </a:rPr>
              <a:t>Lengdegrad</a:t>
            </a:r>
          </a:p>
        </p:txBody>
      </p:sp>
      <p:sp>
        <p:nvSpPr>
          <p:cNvPr id="23" name="TekstSylinder 22">
            <a:extLst>
              <a:ext uri="{FF2B5EF4-FFF2-40B4-BE49-F238E27FC236}">
                <a16:creationId xmlns:a16="http://schemas.microsoft.com/office/drawing/2014/main" id="{8AF02497-4F34-4B97-8930-066D0CC63E9F}"/>
              </a:ext>
            </a:extLst>
          </p:cNvPr>
          <p:cNvSpPr txBox="1">
            <a:spLocks noChangeArrowheads="1"/>
          </p:cNvSpPr>
          <p:nvPr/>
        </p:nvSpPr>
        <p:spPr bwMode="auto">
          <a:xfrm>
            <a:off x="3200400" y="3251200"/>
            <a:ext cx="1255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600">
                <a:solidFill>
                  <a:schemeClr val="tx1"/>
                </a:solidFill>
              </a:rPr>
              <a:t>Breddegrad</a:t>
            </a:r>
          </a:p>
        </p:txBody>
      </p:sp>
      <p:sp>
        <p:nvSpPr>
          <p:cNvPr id="24" name="TekstSylinder 23">
            <a:extLst>
              <a:ext uri="{FF2B5EF4-FFF2-40B4-BE49-F238E27FC236}">
                <a16:creationId xmlns:a16="http://schemas.microsoft.com/office/drawing/2014/main" id="{120B2E6A-D1A0-4C9F-8C2F-91358DAAD0A1}"/>
              </a:ext>
            </a:extLst>
          </p:cNvPr>
          <p:cNvSpPr txBox="1">
            <a:spLocks noChangeArrowheads="1"/>
          </p:cNvSpPr>
          <p:nvPr/>
        </p:nvSpPr>
        <p:spPr bwMode="auto">
          <a:xfrm>
            <a:off x="4572000" y="3251200"/>
            <a:ext cx="78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600">
                <a:solidFill>
                  <a:schemeClr val="tx1"/>
                </a:solidFill>
              </a:rPr>
              <a:t>Høyde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0B4362-3E07-496F-B576-22A5073B6F4E}"/>
              </a:ext>
            </a:extLst>
          </p:cNvPr>
          <p:cNvSpPr>
            <a:spLocks noGrp="1"/>
          </p:cNvSpPr>
          <p:nvPr>
            <p:ph type="title"/>
          </p:nvPr>
        </p:nvSpPr>
        <p:spPr>
          <a:xfrm>
            <a:off x="457200" y="274638"/>
            <a:ext cx="4146550" cy="1350962"/>
          </a:xfrm>
        </p:spPr>
        <p:txBody>
          <a:bodyPr>
            <a:normAutofit/>
          </a:bodyPr>
          <a:lstStyle/>
          <a:p>
            <a:pPr algn="ctr">
              <a:buFont typeface="Times"/>
              <a:buNone/>
              <a:defRPr/>
            </a:pPr>
            <a:r>
              <a:rPr lang="nb-NO" dirty="0"/>
              <a:t>Visning av </a:t>
            </a:r>
            <a:r>
              <a:rPr lang="nb-NO" dirty="0" err="1"/>
              <a:t>GPS-data</a:t>
            </a:r>
            <a:br>
              <a:rPr lang="nb-NO" dirty="0"/>
            </a:br>
            <a:r>
              <a:rPr lang="nb-NO" dirty="0"/>
              <a:t>Bruk av </a:t>
            </a:r>
            <a:r>
              <a:rPr lang="nb-NO" dirty="0" err="1"/>
              <a:t>kml-filer</a:t>
            </a:r>
            <a:br>
              <a:rPr lang="nb-NO" dirty="0"/>
            </a:br>
            <a:r>
              <a:rPr lang="nb-NO" sz="2000" dirty="0"/>
              <a:t>(</a:t>
            </a:r>
            <a:r>
              <a:rPr lang="nb-NO" sz="2000" dirty="0" err="1"/>
              <a:t>Keyhole</a:t>
            </a:r>
            <a:r>
              <a:rPr lang="nb-NO" sz="2000" dirty="0"/>
              <a:t> </a:t>
            </a:r>
            <a:r>
              <a:rPr lang="nb-NO" sz="2000" dirty="0" err="1"/>
              <a:t>Markup</a:t>
            </a:r>
            <a:r>
              <a:rPr lang="nb-NO" sz="2000" dirty="0"/>
              <a:t> </a:t>
            </a:r>
            <a:r>
              <a:rPr lang="nb-NO" sz="2000" dirty="0" err="1"/>
              <a:t>Language</a:t>
            </a:r>
            <a:r>
              <a:rPr lang="nb-NO" sz="2000" dirty="0"/>
              <a:t>)</a:t>
            </a:r>
            <a:endParaRPr lang="nb-NO" dirty="0"/>
          </a:p>
        </p:txBody>
      </p:sp>
      <p:sp>
        <p:nvSpPr>
          <p:cNvPr id="3" name="Plassholder for innhold 2">
            <a:extLst>
              <a:ext uri="{FF2B5EF4-FFF2-40B4-BE49-F238E27FC236}">
                <a16:creationId xmlns:a16="http://schemas.microsoft.com/office/drawing/2014/main" id="{E53E517C-BC57-478B-A034-2E3C6672BFD8}"/>
              </a:ext>
            </a:extLst>
          </p:cNvPr>
          <p:cNvSpPr>
            <a:spLocks noGrp="1"/>
          </p:cNvSpPr>
          <p:nvPr>
            <p:ph idx="1"/>
          </p:nvPr>
        </p:nvSpPr>
        <p:spPr>
          <a:xfrm>
            <a:off x="4992688" y="420687"/>
            <a:ext cx="3773487" cy="5988579"/>
          </a:xfrm>
        </p:spPr>
        <p:txBody>
          <a:bodyPr/>
          <a:lstStyle/>
          <a:p>
            <a:pPr marL="0" indent="0">
              <a:buFont typeface="Times" panose="02020603050405020304" pitchFamily="18" charset="0"/>
              <a:buNone/>
            </a:pPr>
            <a:r>
              <a:rPr lang="nb-NO" altLang="nb-NO" sz="800" dirty="0"/>
              <a:t>&lt;?</a:t>
            </a:r>
            <a:r>
              <a:rPr lang="nb-NO" altLang="nb-NO" sz="800" dirty="0" err="1"/>
              <a:t>xml</a:t>
            </a:r>
            <a:r>
              <a:rPr lang="nb-NO" altLang="nb-NO" sz="800" dirty="0"/>
              <a:t> version="1.0" encoding="UTF-8"?&gt;</a:t>
            </a:r>
          </a:p>
          <a:p>
            <a:pPr marL="0" indent="0">
              <a:buFont typeface="Times" panose="02020603050405020304" pitchFamily="18" charset="0"/>
              <a:buNone/>
            </a:pPr>
            <a:r>
              <a:rPr lang="nb-NO" altLang="nb-NO" sz="800" dirty="0"/>
              <a:t>&lt;</a:t>
            </a:r>
            <a:r>
              <a:rPr lang="nb-NO" altLang="nb-NO" sz="800" dirty="0" err="1"/>
              <a:t>kml</a:t>
            </a:r>
            <a:r>
              <a:rPr lang="nb-NO" altLang="nb-NO" sz="800" dirty="0"/>
              <a:t> xmlns="http://www.opengis.net/kml/2.2"&gt;</a:t>
            </a:r>
          </a:p>
          <a:p>
            <a:pPr marL="0" indent="0">
              <a:buFont typeface="Times" panose="02020603050405020304" pitchFamily="18" charset="0"/>
              <a:buNone/>
            </a:pPr>
            <a:r>
              <a:rPr lang="nb-NO" altLang="nb-NO" sz="800" dirty="0"/>
              <a:t>  &lt;</a:t>
            </a:r>
            <a:r>
              <a:rPr lang="nb-NO" altLang="nb-NO" sz="800" dirty="0" err="1"/>
              <a:t>Document</a:t>
            </a:r>
            <a:r>
              <a:rPr lang="nb-NO" altLang="nb-NO" sz="800" dirty="0"/>
              <a:t>&gt;</a:t>
            </a:r>
          </a:p>
          <a:p>
            <a:pPr marL="0" indent="0">
              <a:buFont typeface="Times" panose="02020603050405020304" pitchFamily="18" charset="0"/>
              <a:buNone/>
            </a:pPr>
            <a:r>
              <a:rPr lang="nb-NO" altLang="nb-NO" sz="800" dirty="0"/>
              <a:t>    &lt;</a:t>
            </a:r>
            <a:r>
              <a:rPr lang="nb-NO" altLang="nb-NO" sz="800" dirty="0" err="1"/>
              <a:t>name&gt;Paths&lt;/name</a:t>
            </a:r>
            <a:r>
              <a:rPr lang="nb-NO" altLang="nb-NO" sz="800" dirty="0"/>
              <a:t>&gt;</a:t>
            </a:r>
          </a:p>
          <a:p>
            <a:pPr marL="0" indent="0">
              <a:buFont typeface="Times" panose="02020603050405020304" pitchFamily="18" charset="0"/>
              <a:buNone/>
            </a:pPr>
            <a:r>
              <a:rPr lang="nb-NO" altLang="nb-NO" sz="800" dirty="0"/>
              <a:t>    &lt;</a:t>
            </a:r>
            <a:r>
              <a:rPr lang="nb-NO" altLang="nb-NO" sz="800" dirty="0" err="1"/>
              <a:t>description&gt;Examples</a:t>
            </a:r>
            <a:r>
              <a:rPr lang="nb-NO" altLang="nb-NO" sz="800" dirty="0"/>
              <a:t> </a:t>
            </a:r>
            <a:r>
              <a:rPr lang="nb-NO" altLang="nb-NO" sz="800" dirty="0" err="1"/>
              <a:t>of</a:t>
            </a:r>
            <a:r>
              <a:rPr lang="nb-NO" altLang="nb-NO" sz="800" dirty="0"/>
              <a:t> </a:t>
            </a:r>
            <a:r>
              <a:rPr lang="nb-NO" altLang="nb-NO" sz="800" dirty="0" err="1"/>
              <a:t>paths</a:t>
            </a:r>
            <a:r>
              <a:rPr lang="nb-NO" altLang="nb-NO" sz="800" dirty="0"/>
              <a:t>. Note </a:t>
            </a:r>
            <a:r>
              <a:rPr lang="nb-NO" altLang="nb-NO" sz="800" dirty="0" err="1"/>
              <a:t>that</a:t>
            </a:r>
            <a:r>
              <a:rPr lang="nb-NO" altLang="nb-NO" sz="800" dirty="0"/>
              <a:t> </a:t>
            </a:r>
            <a:r>
              <a:rPr lang="nb-NO" altLang="nb-NO" sz="800" dirty="0" err="1"/>
              <a:t>the</a:t>
            </a:r>
            <a:r>
              <a:rPr lang="nb-NO" altLang="nb-NO" sz="800" dirty="0"/>
              <a:t> </a:t>
            </a:r>
            <a:r>
              <a:rPr lang="nb-NO" altLang="nb-NO" sz="800" dirty="0" err="1"/>
              <a:t>tessellate</a:t>
            </a:r>
            <a:r>
              <a:rPr lang="nb-NO" altLang="nb-NO" sz="800" dirty="0"/>
              <a:t> </a:t>
            </a:r>
            <a:r>
              <a:rPr lang="nb-NO" altLang="nb-NO" sz="800" dirty="0" err="1"/>
              <a:t>tag</a:t>
            </a:r>
            <a:r>
              <a:rPr lang="nb-NO" altLang="nb-NO" sz="800" dirty="0"/>
              <a:t> is by </a:t>
            </a:r>
            <a:r>
              <a:rPr lang="nb-NO" altLang="nb-NO" sz="800" dirty="0" err="1"/>
              <a:t>default</a:t>
            </a:r>
            <a:endParaRPr lang="nb-NO" altLang="nb-NO" sz="800" dirty="0"/>
          </a:p>
          <a:p>
            <a:pPr marL="0" indent="0">
              <a:buFont typeface="Times" panose="02020603050405020304" pitchFamily="18" charset="0"/>
              <a:buNone/>
            </a:pPr>
            <a:r>
              <a:rPr lang="nb-NO" altLang="nb-NO" sz="800" dirty="0"/>
              <a:t>      </a:t>
            </a:r>
            <a:r>
              <a:rPr lang="nb-NO" altLang="nb-NO" sz="800" dirty="0" err="1"/>
              <a:t>set</a:t>
            </a:r>
            <a:r>
              <a:rPr lang="nb-NO" altLang="nb-NO" sz="800" dirty="0"/>
              <a:t> to 0. </a:t>
            </a:r>
            <a:r>
              <a:rPr lang="nb-NO" altLang="nb-NO" sz="800" dirty="0" err="1"/>
              <a:t>If</a:t>
            </a:r>
            <a:r>
              <a:rPr lang="nb-NO" altLang="nb-NO" sz="800" dirty="0"/>
              <a:t> </a:t>
            </a:r>
            <a:r>
              <a:rPr lang="nb-NO" altLang="nb-NO" sz="800" dirty="0" err="1"/>
              <a:t>you</a:t>
            </a:r>
            <a:r>
              <a:rPr lang="nb-NO" altLang="nb-NO" sz="800" dirty="0"/>
              <a:t> </a:t>
            </a:r>
            <a:r>
              <a:rPr lang="nb-NO" altLang="nb-NO" sz="800" dirty="0" err="1"/>
              <a:t>want</a:t>
            </a:r>
            <a:r>
              <a:rPr lang="nb-NO" altLang="nb-NO" sz="800" dirty="0"/>
              <a:t> to </a:t>
            </a:r>
            <a:r>
              <a:rPr lang="nb-NO" altLang="nb-NO" sz="800" dirty="0" err="1"/>
              <a:t>create</a:t>
            </a:r>
            <a:r>
              <a:rPr lang="nb-NO" altLang="nb-NO" sz="800" dirty="0"/>
              <a:t> </a:t>
            </a:r>
            <a:r>
              <a:rPr lang="nb-NO" altLang="nb-NO" sz="800" dirty="0" err="1"/>
              <a:t>tessellated</a:t>
            </a:r>
            <a:r>
              <a:rPr lang="nb-NO" altLang="nb-NO" sz="800" dirty="0"/>
              <a:t> lines, </a:t>
            </a:r>
            <a:r>
              <a:rPr lang="nb-NO" altLang="nb-NO" sz="800" dirty="0" err="1"/>
              <a:t>they</a:t>
            </a:r>
            <a:r>
              <a:rPr lang="nb-NO" altLang="nb-NO" sz="800" dirty="0"/>
              <a:t> must be </a:t>
            </a:r>
            <a:r>
              <a:rPr lang="nb-NO" altLang="nb-NO" sz="800" dirty="0" err="1"/>
              <a:t>authored</a:t>
            </a:r>
            <a:endParaRPr lang="nb-NO" altLang="nb-NO" sz="800" dirty="0"/>
          </a:p>
          <a:p>
            <a:pPr marL="0" indent="0">
              <a:buFont typeface="Times" panose="02020603050405020304" pitchFamily="18" charset="0"/>
              <a:buNone/>
            </a:pPr>
            <a:r>
              <a:rPr lang="nb-NO" altLang="nb-NO" sz="800" dirty="0"/>
              <a:t>      (or </a:t>
            </a:r>
            <a:r>
              <a:rPr lang="nb-NO" altLang="nb-NO" sz="800" dirty="0" err="1"/>
              <a:t>edited</a:t>
            </a:r>
            <a:r>
              <a:rPr lang="nb-NO" altLang="nb-NO" sz="800" dirty="0"/>
              <a:t>) </a:t>
            </a:r>
            <a:r>
              <a:rPr lang="nb-NO" altLang="nb-NO" sz="800" dirty="0" err="1"/>
              <a:t>directly</a:t>
            </a:r>
            <a:r>
              <a:rPr lang="nb-NO" altLang="nb-NO" sz="800" dirty="0"/>
              <a:t> in </a:t>
            </a:r>
            <a:r>
              <a:rPr lang="nb-NO" altLang="nb-NO" sz="800" dirty="0" err="1"/>
              <a:t>KML.&lt;/description</a:t>
            </a:r>
            <a:r>
              <a:rPr lang="nb-NO" altLang="nb-NO" sz="800" dirty="0"/>
              <a:t>&gt;</a:t>
            </a:r>
          </a:p>
          <a:p>
            <a:pPr marL="0" indent="0">
              <a:buFont typeface="Times" panose="02020603050405020304" pitchFamily="18" charset="0"/>
              <a:buNone/>
            </a:pPr>
            <a:r>
              <a:rPr lang="nb-NO" altLang="nb-NO" sz="800" dirty="0"/>
              <a:t>    &lt;</a:t>
            </a:r>
            <a:r>
              <a:rPr lang="nb-NO" altLang="nb-NO" sz="800" dirty="0" err="1"/>
              <a:t>Style</a:t>
            </a:r>
            <a:r>
              <a:rPr lang="nb-NO" altLang="nb-NO" sz="800" dirty="0"/>
              <a:t> </a:t>
            </a:r>
            <a:r>
              <a:rPr lang="nb-NO" altLang="nb-NO" sz="800" dirty="0" err="1"/>
              <a:t>id="yellowLineGreenPoly</a:t>
            </a:r>
            <a:r>
              <a:rPr lang="nb-NO" altLang="nb-NO" sz="800" dirty="0"/>
              <a:t>"&gt;</a:t>
            </a:r>
          </a:p>
          <a:p>
            <a:pPr marL="0" indent="0">
              <a:buFont typeface="Times" panose="02020603050405020304" pitchFamily="18" charset="0"/>
              <a:buNone/>
            </a:pPr>
            <a:r>
              <a:rPr lang="nb-NO" altLang="nb-NO" sz="800" dirty="0"/>
              <a:t>      &lt;</a:t>
            </a:r>
            <a:r>
              <a:rPr lang="nb-NO" altLang="nb-NO" sz="800" dirty="0" err="1"/>
              <a:t>LineStyle</a:t>
            </a:r>
            <a:r>
              <a:rPr lang="nb-NO" altLang="nb-NO" sz="800" dirty="0"/>
              <a:t>&gt;</a:t>
            </a:r>
          </a:p>
          <a:p>
            <a:pPr marL="0" indent="0">
              <a:buFont typeface="Times" panose="02020603050405020304" pitchFamily="18" charset="0"/>
              <a:buNone/>
            </a:pPr>
            <a:r>
              <a:rPr lang="nb-NO" altLang="nb-NO" sz="800" dirty="0"/>
              <a:t>        &lt;color&gt;7f00ffff&lt;/color&gt;</a:t>
            </a:r>
          </a:p>
          <a:p>
            <a:pPr marL="0" indent="0">
              <a:buFont typeface="Times" panose="02020603050405020304" pitchFamily="18" charset="0"/>
              <a:buNone/>
            </a:pPr>
            <a:r>
              <a:rPr lang="nb-NO" altLang="nb-NO" sz="800" dirty="0"/>
              <a:t>        &lt;width&gt;4&lt;/width&gt;</a:t>
            </a:r>
          </a:p>
          <a:p>
            <a:pPr marL="0" indent="0">
              <a:buFont typeface="Times" panose="02020603050405020304" pitchFamily="18" charset="0"/>
              <a:buNone/>
            </a:pPr>
            <a:r>
              <a:rPr lang="nb-NO" altLang="nb-NO" sz="800" dirty="0"/>
              <a:t>      &lt;/</a:t>
            </a:r>
            <a:r>
              <a:rPr lang="nb-NO" altLang="nb-NO" sz="800" dirty="0" err="1"/>
              <a:t>LineStyle</a:t>
            </a:r>
            <a:r>
              <a:rPr lang="nb-NO" altLang="nb-NO" sz="800" dirty="0"/>
              <a:t>&gt;</a:t>
            </a:r>
          </a:p>
          <a:p>
            <a:pPr marL="0" indent="0">
              <a:buFont typeface="Times" panose="02020603050405020304" pitchFamily="18" charset="0"/>
              <a:buNone/>
            </a:pPr>
            <a:r>
              <a:rPr lang="nb-NO" altLang="nb-NO" sz="800" dirty="0"/>
              <a:t>      &lt;</a:t>
            </a:r>
            <a:r>
              <a:rPr lang="nb-NO" altLang="nb-NO" sz="800" dirty="0" err="1"/>
              <a:t>PolyStyle</a:t>
            </a:r>
            <a:r>
              <a:rPr lang="nb-NO" altLang="nb-NO" sz="800" dirty="0"/>
              <a:t>&gt;</a:t>
            </a:r>
          </a:p>
          <a:p>
            <a:pPr marL="0" indent="0">
              <a:buFont typeface="Times" panose="02020603050405020304" pitchFamily="18" charset="0"/>
              <a:buNone/>
            </a:pPr>
            <a:r>
              <a:rPr lang="nb-NO" altLang="nb-NO" sz="800" dirty="0"/>
              <a:t>        &lt;color&gt;7f00ff00&lt;/color&gt;</a:t>
            </a:r>
          </a:p>
          <a:p>
            <a:pPr marL="0" indent="0">
              <a:buFont typeface="Times" panose="02020603050405020304" pitchFamily="18" charset="0"/>
              <a:buNone/>
            </a:pPr>
            <a:r>
              <a:rPr lang="nb-NO" altLang="nb-NO" sz="800" dirty="0"/>
              <a:t>      &lt;/</a:t>
            </a:r>
            <a:r>
              <a:rPr lang="nb-NO" altLang="nb-NO" sz="800" dirty="0" err="1"/>
              <a:t>PolyStyle</a:t>
            </a:r>
            <a:r>
              <a:rPr lang="nb-NO" altLang="nb-NO" sz="800" dirty="0"/>
              <a:t>&gt;</a:t>
            </a:r>
          </a:p>
          <a:p>
            <a:pPr marL="0" indent="0">
              <a:buFont typeface="Times" panose="02020603050405020304" pitchFamily="18" charset="0"/>
              <a:buNone/>
            </a:pPr>
            <a:r>
              <a:rPr lang="nb-NO" altLang="nb-NO" sz="800" dirty="0"/>
              <a:t>    &lt;/</a:t>
            </a:r>
            <a:r>
              <a:rPr lang="nb-NO" altLang="nb-NO" sz="800" dirty="0" err="1"/>
              <a:t>Style</a:t>
            </a:r>
            <a:r>
              <a:rPr lang="nb-NO" altLang="nb-NO" sz="800" dirty="0"/>
              <a:t>&gt;</a:t>
            </a:r>
          </a:p>
          <a:p>
            <a:pPr marL="0" indent="0">
              <a:buFont typeface="Times" panose="02020603050405020304" pitchFamily="18" charset="0"/>
              <a:buNone/>
            </a:pPr>
            <a:r>
              <a:rPr lang="nb-NO" altLang="nb-NO" sz="800" dirty="0"/>
              <a:t>    &lt;</a:t>
            </a:r>
            <a:r>
              <a:rPr lang="nb-NO" altLang="nb-NO" sz="800" dirty="0" err="1"/>
              <a:t>Placemark</a:t>
            </a:r>
            <a:r>
              <a:rPr lang="nb-NO" altLang="nb-NO" sz="800" dirty="0"/>
              <a:t>&gt;</a:t>
            </a:r>
          </a:p>
          <a:p>
            <a:pPr marL="0" indent="0">
              <a:buFont typeface="Times" panose="02020603050405020304" pitchFamily="18" charset="0"/>
              <a:buNone/>
            </a:pPr>
            <a:r>
              <a:rPr lang="nb-NO" altLang="nb-NO" sz="800" dirty="0"/>
              <a:t>      &lt;</a:t>
            </a:r>
            <a:r>
              <a:rPr lang="nb-NO" altLang="nb-NO" sz="800" dirty="0" err="1"/>
              <a:t>name&gt;Absolute</a:t>
            </a:r>
            <a:r>
              <a:rPr lang="nb-NO" altLang="nb-NO" sz="800" dirty="0"/>
              <a:t> </a:t>
            </a:r>
            <a:r>
              <a:rPr lang="nb-NO" altLang="nb-NO" sz="800" dirty="0" err="1"/>
              <a:t>Extruded&lt;/name</a:t>
            </a:r>
            <a:r>
              <a:rPr lang="nb-NO" altLang="nb-NO" sz="800" dirty="0"/>
              <a:t>&gt;</a:t>
            </a:r>
          </a:p>
          <a:p>
            <a:pPr marL="0" indent="0">
              <a:buFont typeface="Times" panose="02020603050405020304" pitchFamily="18" charset="0"/>
              <a:buNone/>
            </a:pPr>
            <a:r>
              <a:rPr lang="nb-NO" altLang="nb-NO" sz="800" dirty="0"/>
              <a:t>      &lt;</a:t>
            </a:r>
            <a:r>
              <a:rPr lang="nb-NO" altLang="nb-NO" sz="800" dirty="0" err="1"/>
              <a:t>description&gt;Transparent</a:t>
            </a:r>
            <a:r>
              <a:rPr lang="nb-NO" altLang="nb-NO" sz="800" dirty="0"/>
              <a:t> </a:t>
            </a:r>
            <a:r>
              <a:rPr lang="nb-NO" altLang="nb-NO" sz="800" dirty="0" err="1"/>
              <a:t>green</a:t>
            </a:r>
            <a:r>
              <a:rPr lang="nb-NO" altLang="nb-NO" sz="800" dirty="0"/>
              <a:t> </a:t>
            </a:r>
            <a:r>
              <a:rPr lang="nb-NO" altLang="nb-NO" sz="800" dirty="0" err="1"/>
              <a:t>wall</a:t>
            </a:r>
            <a:r>
              <a:rPr lang="nb-NO" altLang="nb-NO" sz="800" dirty="0"/>
              <a:t> </a:t>
            </a:r>
            <a:r>
              <a:rPr lang="nb-NO" altLang="nb-NO" sz="800" dirty="0" err="1"/>
              <a:t>with</a:t>
            </a:r>
            <a:r>
              <a:rPr lang="nb-NO" altLang="nb-NO" sz="800" dirty="0"/>
              <a:t> </a:t>
            </a:r>
            <a:r>
              <a:rPr lang="nb-NO" altLang="nb-NO" sz="800" dirty="0" err="1"/>
              <a:t>yellow</a:t>
            </a:r>
            <a:r>
              <a:rPr lang="nb-NO" altLang="nb-NO" sz="800" dirty="0"/>
              <a:t> </a:t>
            </a:r>
            <a:r>
              <a:rPr lang="nb-NO" altLang="nb-NO" sz="800" dirty="0" err="1"/>
              <a:t>outlines&lt;/description</a:t>
            </a:r>
            <a:r>
              <a:rPr lang="nb-NO" altLang="nb-NO" sz="800" dirty="0"/>
              <a:t>&gt;</a:t>
            </a:r>
          </a:p>
          <a:p>
            <a:pPr marL="0" indent="0">
              <a:buFont typeface="Times" panose="02020603050405020304" pitchFamily="18" charset="0"/>
              <a:buNone/>
            </a:pPr>
            <a:r>
              <a:rPr lang="nb-NO" altLang="nb-NO" sz="800" dirty="0"/>
              <a:t>      &lt;</a:t>
            </a:r>
            <a:r>
              <a:rPr lang="nb-NO" altLang="nb-NO" sz="800" dirty="0" err="1"/>
              <a:t>styleUrl&gt;#yellowLineGreenPoly&lt;/styleUrl</a:t>
            </a:r>
            <a:r>
              <a:rPr lang="nb-NO" altLang="nb-NO" sz="800" dirty="0"/>
              <a:t>&gt;</a:t>
            </a:r>
          </a:p>
          <a:p>
            <a:pPr marL="0" indent="0">
              <a:buFont typeface="Times" panose="02020603050405020304" pitchFamily="18" charset="0"/>
              <a:buNone/>
            </a:pPr>
            <a:r>
              <a:rPr lang="nb-NO" altLang="nb-NO" sz="800" dirty="0"/>
              <a:t>      &lt;</a:t>
            </a:r>
            <a:r>
              <a:rPr lang="nb-NO" altLang="nb-NO" sz="800" dirty="0" err="1"/>
              <a:t>LineString</a:t>
            </a:r>
            <a:r>
              <a:rPr lang="nb-NO" altLang="nb-NO" sz="800" dirty="0"/>
              <a:t>&gt;</a:t>
            </a:r>
          </a:p>
          <a:p>
            <a:pPr marL="0" indent="0">
              <a:buFont typeface="Times" panose="02020603050405020304" pitchFamily="18" charset="0"/>
              <a:buNone/>
            </a:pPr>
            <a:r>
              <a:rPr lang="nb-NO" altLang="nb-NO" sz="800" dirty="0"/>
              <a:t>        &lt;extrude&gt;0&lt;/extrude&gt;</a:t>
            </a:r>
          </a:p>
          <a:p>
            <a:pPr marL="0" indent="0">
              <a:buFont typeface="Times" panose="02020603050405020304" pitchFamily="18" charset="0"/>
              <a:buNone/>
            </a:pPr>
            <a:r>
              <a:rPr lang="nb-NO" altLang="nb-NO" sz="800" dirty="0"/>
              <a:t>        &lt;tessellate&gt;0&lt;/tessellate&gt;</a:t>
            </a:r>
          </a:p>
          <a:p>
            <a:pPr marL="0" indent="0">
              <a:buFont typeface="Times" panose="02020603050405020304" pitchFamily="18" charset="0"/>
              <a:buNone/>
            </a:pPr>
            <a:r>
              <a:rPr lang="nb-NO" altLang="nb-NO" sz="800" dirty="0"/>
              <a:t>        &lt;</a:t>
            </a:r>
            <a:r>
              <a:rPr lang="nb-NO" altLang="nb-NO" sz="800" dirty="0" err="1"/>
              <a:t>altitudeMode&gt;clampToGround&lt;/altitudeMode</a:t>
            </a:r>
            <a:r>
              <a:rPr lang="nb-NO" altLang="nb-NO" sz="800" dirty="0"/>
              <a:t>&gt;</a:t>
            </a:r>
          </a:p>
          <a:p>
            <a:pPr marL="0" indent="0">
              <a:buFont typeface="Times" panose="02020603050405020304" pitchFamily="18" charset="0"/>
              <a:buNone/>
            </a:pPr>
            <a:r>
              <a:rPr lang="nb-NO" altLang="nb-NO" sz="800" dirty="0"/>
              <a:t>        &lt;</a:t>
            </a:r>
            <a:r>
              <a:rPr lang="nb-NO" altLang="nb-NO" sz="800" dirty="0" err="1"/>
              <a:t>coordinates</a:t>
            </a:r>
            <a:r>
              <a:rPr lang="nb-NO" altLang="nb-NO" sz="800" dirty="0"/>
              <a:t>&gt; </a:t>
            </a:r>
          </a:p>
          <a:p>
            <a:pPr marL="0" indent="0">
              <a:buFont typeface="Times" panose="02020603050405020304" pitchFamily="18" charset="0"/>
              <a:buNone/>
            </a:pPr>
            <a:r>
              <a:rPr lang="nb-NO" altLang="nb-NO" sz="800" dirty="0"/>
              <a:t>	10.454133,63.426452,97.90</a:t>
            </a:r>
            <a:br>
              <a:rPr lang="nb-NO" altLang="nb-NO" sz="800" dirty="0"/>
            </a:br>
            <a:r>
              <a:rPr lang="nb-NO" altLang="nb-NO" sz="800" dirty="0"/>
              <a:t>	10.454084,63.426464,94.80</a:t>
            </a:r>
            <a:br>
              <a:rPr lang="nb-NO" altLang="nb-NO" sz="800" dirty="0"/>
            </a:br>
            <a:r>
              <a:rPr lang="nb-NO" altLang="nb-NO" sz="800" dirty="0"/>
              <a:t>	10.453765,63.426052,69.90</a:t>
            </a:r>
            <a:br>
              <a:rPr lang="nb-NO" altLang="nb-NO" sz="800" dirty="0"/>
            </a:br>
            <a:r>
              <a:rPr lang="nb-NO" altLang="nb-NO" sz="800" dirty="0"/>
              <a:t>	10.453771,63.426052,69.30</a:t>
            </a:r>
            <a:br>
              <a:rPr lang="nb-NO" altLang="nb-NO" sz="800" dirty="0"/>
            </a:br>
            <a:r>
              <a:rPr lang="nb-NO" altLang="nb-NO" sz="800" dirty="0"/>
              <a:t>	10.453765,63.426055,69.40</a:t>
            </a:r>
            <a:br>
              <a:rPr lang="nb-NO" altLang="nb-NO" sz="800" dirty="0"/>
            </a:br>
            <a:r>
              <a:rPr lang="nb-NO" altLang="nb-NO" sz="800" dirty="0"/>
              <a:t>	10.453797,63.426067,69.10</a:t>
            </a:r>
            <a:br>
              <a:rPr lang="nb-NO" altLang="nb-NO" sz="800" dirty="0"/>
            </a:br>
            <a:r>
              <a:rPr lang="nb-NO" altLang="nb-NO" sz="800" dirty="0"/>
              <a:t>	10.453830,63.426074,68.80</a:t>
            </a:r>
            <a:br>
              <a:rPr lang="nb-NO" altLang="nb-NO" sz="800" dirty="0"/>
            </a:br>
            <a:r>
              <a:rPr lang="nb-NO" altLang="nb-NO" sz="800" dirty="0"/>
              <a:t>	10.453826,63.426074,68.90 </a:t>
            </a:r>
          </a:p>
          <a:p>
            <a:pPr marL="0" indent="0">
              <a:buFont typeface="Times" panose="02020603050405020304" pitchFamily="18" charset="0"/>
              <a:buNone/>
            </a:pPr>
            <a:r>
              <a:rPr lang="nb-NO" altLang="nb-NO" sz="800" dirty="0"/>
              <a:t>        &lt;/</a:t>
            </a:r>
            <a:r>
              <a:rPr lang="nb-NO" altLang="nb-NO" sz="800" dirty="0" err="1"/>
              <a:t>coordinates</a:t>
            </a:r>
            <a:r>
              <a:rPr lang="nb-NO" altLang="nb-NO" sz="800" dirty="0"/>
              <a:t>&gt;</a:t>
            </a:r>
          </a:p>
          <a:p>
            <a:pPr marL="0" indent="0">
              <a:buFont typeface="Times" panose="02020603050405020304" pitchFamily="18" charset="0"/>
              <a:buNone/>
            </a:pPr>
            <a:r>
              <a:rPr lang="nb-NO" altLang="nb-NO" sz="800" dirty="0"/>
              <a:t>      &lt;/</a:t>
            </a:r>
            <a:r>
              <a:rPr lang="nb-NO" altLang="nb-NO" sz="800" dirty="0" err="1"/>
              <a:t>LineString</a:t>
            </a:r>
            <a:r>
              <a:rPr lang="nb-NO" altLang="nb-NO" sz="800" dirty="0"/>
              <a:t>&gt;</a:t>
            </a:r>
          </a:p>
          <a:p>
            <a:pPr marL="0" indent="0">
              <a:buFont typeface="Times" panose="02020603050405020304" pitchFamily="18" charset="0"/>
              <a:buNone/>
            </a:pPr>
            <a:r>
              <a:rPr lang="nb-NO" altLang="nb-NO" sz="800" dirty="0"/>
              <a:t>    &lt;/</a:t>
            </a:r>
            <a:r>
              <a:rPr lang="nb-NO" altLang="nb-NO" sz="800" dirty="0" err="1"/>
              <a:t>Placemark</a:t>
            </a:r>
            <a:r>
              <a:rPr lang="nb-NO" altLang="nb-NO" sz="800" dirty="0"/>
              <a:t>&gt;</a:t>
            </a:r>
          </a:p>
          <a:p>
            <a:pPr marL="0" indent="0">
              <a:buFont typeface="Times" panose="02020603050405020304" pitchFamily="18" charset="0"/>
              <a:buNone/>
            </a:pPr>
            <a:r>
              <a:rPr lang="nb-NO" altLang="nb-NO" sz="800" dirty="0"/>
              <a:t>  &lt;/</a:t>
            </a:r>
            <a:r>
              <a:rPr lang="nb-NO" altLang="nb-NO" sz="800" dirty="0" err="1"/>
              <a:t>Document</a:t>
            </a:r>
            <a:r>
              <a:rPr lang="nb-NO" altLang="nb-NO" sz="800" dirty="0"/>
              <a:t>&gt;</a:t>
            </a:r>
          </a:p>
          <a:p>
            <a:pPr marL="0" indent="0">
              <a:buFont typeface="Times" panose="02020603050405020304" pitchFamily="18" charset="0"/>
              <a:buNone/>
            </a:pPr>
            <a:r>
              <a:rPr lang="nb-NO" altLang="nb-NO" sz="800" dirty="0"/>
              <a:t>&lt;/</a:t>
            </a:r>
            <a:r>
              <a:rPr lang="nb-NO" altLang="nb-NO" sz="800" dirty="0" err="1"/>
              <a:t>kml</a:t>
            </a:r>
            <a:r>
              <a:rPr lang="nb-NO" altLang="nb-NO" sz="800" dirty="0"/>
              <a:t>&gt;</a:t>
            </a:r>
          </a:p>
        </p:txBody>
      </p:sp>
      <p:sp>
        <p:nvSpPr>
          <p:cNvPr id="5" name="Plassholder for innhold 2">
            <a:extLst>
              <a:ext uri="{FF2B5EF4-FFF2-40B4-BE49-F238E27FC236}">
                <a16:creationId xmlns:a16="http://schemas.microsoft.com/office/drawing/2014/main" id="{051B3BA4-E58B-433C-AE55-FFCD7172B8B9}"/>
              </a:ext>
            </a:extLst>
          </p:cNvPr>
          <p:cNvSpPr txBox="1">
            <a:spLocks/>
          </p:cNvSpPr>
          <p:nvPr/>
        </p:nvSpPr>
        <p:spPr bwMode="auto">
          <a:xfrm>
            <a:off x="725488" y="1770063"/>
            <a:ext cx="3976687"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defTabSz="457200" eaLnBrk="0" hangingPunct="0">
              <a:defRPr sz="2400">
                <a:solidFill>
                  <a:schemeClr val="bg1"/>
                </a:solidFill>
                <a:latin typeface="Times" panose="02020603050405020304" pitchFamily="18" charset="0"/>
              </a:defRPr>
            </a:lvl1pPr>
            <a:lvl2pPr marL="742950" indent="-285750" defTabSz="457200" eaLnBrk="0" hangingPunct="0">
              <a:defRPr sz="2400">
                <a:solidFill>
                  <a:schemeClr val="bg1"/>
                </a:solidFill>
                <a:latin typeface="Times" panose="02020603050405020304" pitchFamily="18" charset="0"/>
              </a:defRPr>
            </a:lvl2pPr>
            <a:lvl3pPr marL="1143000" indent="-228600" defTabSz="457200" eaLnBrk="0" hangingPunct="0">
              <a:defRPr sz="2400">
                <a:solidFill>
                  <a:schemeClr val="bg1"/>
                </a:solidFill>
                <a:latin typeface="Times" panose="02020603050405020304" pitchFamily="18" charset="0"/>
              </a:defRPr>
            </a:lvl3pPr>
            <a:lvl4pPr marL="1600200" indent="-228600" defTabSz="457200" eaLnBrk="0" hangingPunct="0">
              <a:defRPr sz="2400">
                <a:solidFill>
                  <a:schemeClr val="bg1"/>
                </a:solidFill>
                <a:latin typeface="Times" panose="02020603050405020304" pitchFamily="18" charset="0"/>
              </a:defRPr>
            </a:lvl4pPr>
            <a:lvl5pPr marL="2057400" indent="-228600" defTabSz="457200" eaLnBrk="0" hangingPunct="0">
              <a:defRPr sz="2400">
                <a:solidFill>
                  <a:schemeClr val="bg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spcBef>
                <a:spcPts val="1200"/>
              </a:spcBef>
              <a:buFont typeface="Arial" panose="020B0604020202020204" pitchFamily="34" charset="0"/>
              <a:buChar char="•"/>
            </a:pPr>
            <a:r>
              <a:rPr lang="nb-NO" altLang="nb-NO" sz="1800" dirty="0">
                <a:solidFill>
                  <a:schemeClr val="tx1"/>
                </a:solidFill>
                <a:latin typeface="Arial" panose="020B0604020202020204" pitchFamily="34" charset="0"/>
                <a:cs typeface="Arial" panose="020B0604020202020204" pitchFamily="34" charset="0"/>
              </a:rPr>
              <a:t>Åpne </a:t>
            </a:r>
            <a:r>
              <a:rPr lang="nb-NO" altLang="nb-NO" sz="1800">
                <a:solidFill>
                  <a:schemeClr val="tx1"/>
                </a:solidFill>
                <a:latin typeface="Arial" panose="020B0604020202020204" pitchFamily="34" charset="0"/>
                <a:cs typeface="Arial" panose="020B0604020202020204" pitchFamily="34" charset="0"/>
              </a:rPr>
              <a:t>en teksteditor f.eks</a:t>
            </a:r>
            <a:r>
              <a:rPr lang="nb-NO" altLang="nb-NO" sz="1800" dirty="0">
                <a:solidFill>
                  <a:schemeClr val="tx1"/>
                </a:solidFill>
                <a:latin typeface="Arial" panose="020B0604020202020204" pitchFamily="34" charset="0"/>
                <a:cs typeface="Arial" panose="020B0604020202020204" pitchFamily="34" charset="0"/>
              </a:rPr>
              <a:t>. </a:t>
            </a:r>
            <a:r>
              <a:rPr lang="nb-NO" altLang="nb-NO" sz="1800" dirty="0" err="1">
                <a:solidFill>
                  <a:schemeClr val="tx1"/>
                </a:solidFill>
                <a:latin typeface="Arial" panose="020B0604020202020204" pitchFamily="34" charset="0"/>
                <a:cs typeface="Arial" panose="020B0604020202020204" pitchFamily="34" charset="0"/>
              </a:rPr>
              <a:t>NotePad</a:t>
            </a:r>
            <a:r>
              <a:rPr lang="nb-NO" altLang="nb-NO" sz="1800" dirty="0">
                <a:solidFill>
                  <a:schemeClr val="tx1"/>
                </a:solidFill>
                <a:latin typeface="Arial" panose="020B0604020202020204" pitchFamily="34" charset="0"/>
                <a:cs typeface="Arial" panose="020B0604020202020204" pitchFamily="34" charset="0"/>
              </a:rPr>
              <a:t>++</a:t>
            </a:r>
          </a:p>
          <a:p>
            <a:pPr eaLnBrk="1" hangingPunct="1">
              <a:spcBef>
                <a:spcPts val="1200"/>
              </a:spcBef>
              <a:buFont typeface="Arial" panose="020B0604020202020204" pitchFamily="34" charset="0"/>
              <a:buChar char="•"/>
            </a:pPr>
            <a:r>
              <a:rPr lang="nb-NO" altLang="nb-NO" sz="1800" dirty="0">
                <a:solidFill>
                  <a:schemeClr val="tx1"/>
                </a:solidFill>
                <a:latin typeface="Arial" panose="020B0604020202020204" pitchFamily="34" charset="0"/>
                <a:cs typeface="Arial" panose="020B0604020202020204" pitchFamily="34" charset="0"/>
              </a:rPr>
              <a:t>Hent </a:t>
            </a:r>
            <a:r>
              <a:rPr lang="nb-NO" altLang="nb-NO" sz="1800">
                <a:solidFill>
                  <a:schemeClr val="tx1"/>
                </a:solidFill>
                <a:latin typeface="Arial" panose="020B0604020202020204" pitchFamily="34" charset="0"/>
                <a:cs typeface="Arial" panose="020B0604020202020204" pitchFamily="34" charset="0"/>
              </a:rPr>
              <a:t>inn kml-fil-malen</a:t>
            </a:r>
            <a:endParaRPr lang="nb-NO" altLang="nb-NO" sz="1800" dirty="0">
              <a:solidFill>
                <a:schemeClr val="tx1"/>
              </a:solidFill>
              <a:latin typeface="Arial" panose="020B0604020202020204" pitchFamily="34" charset="0"/>
              <a:cs typeface="Arial" panose="020B0604020202020204" pitchFamily="34" charset="0"/>
            </a:endParaRPr>
          </a:p>
          <a:p>
            <a:pPr eaLnBrk="1" hangingPunct="1">
              <a:spcBef>
                <a:spcPts val="1200"/>
              </a:spcBef>
              <a:buFont typeface="Arial" panose="020B0604020202020204" pitchFamily="34" charset="0"/>
              <a:buChar char="•"/>
            </a:pPr>
            <a:r>
              <a:rPr lang="nb-NO" altLang="nb-NO" sz="1800" dirty="0">
                <a:solidFill>
                  <a:schemeClr val="tx1"/>
                </a:solidFill>
                <a:latin typeface="Arial" panose="020B0604020202020204" pitchFamily="34" charset="0"/>
                <a:cs typeface="Arial" panose="020B0604020202020204" pitchFamily="34" charset="0"/>
              </a:rPr>
              <a:t>Kopier inn data fra SD-kortet</a:t>
            </a:r>
            <a:br>
              <a:rPr lang="nb-NO" altLang="nb-NO" sz="1800" dirty="0">
                <a:solidFill>
                  <a:schemeClr val="tx1"/>
                </a:solidFill>
                <a:latin typeface="Arial" panose="020B0604020202020204" pitchFamily="34" charset="0"/>
                <a:cs typeface="Arial" panose="020B0604020202020204" pitchFamily="34" charset="0"/>
              </a:rPr>
            </a:br>
            <a:r>
              <a:rPr lang="nb-NO" altLang="nb-NO" sz="1800" dirty="0">
                <a:solidFill>
                  <a:schemeClr val="tx1"/>
                </a:solidFill>
                <a:latin typeface="Arial" panose="020B0604020202020204" pitchFamily="34" charset="0"/>
                <a:cs typeface="Arial" panose="020B0604020202020204" pitchFamily="34" charset="0"/>
              </a:rPr>
              <a:t>på angitt plass</a:t>
            </a:r>
          </a:p>
          <a:p>
            <a:pPr eaLnBrk="1" hangingPunct="1">
              <a:spcBef>
                <a:spcPts val="1200"/>
              </a:spcBef>
              <a:buFont typeface="Arial" panose="020B0604020202020204" pitchFamily="34" charset="0"/>
              <a:buChar char="•"/>
            </a:pPr>
            <a:r>
              <a:rPr lang="nb-NO" altLang="nb-NO" sz="1800" i="1" err="1">
                <a:solidFill>
                  <a:schemeClr val="tx1"/>
                </a:solidFill>
                <a:latin typeface="Arial" panose="020B0604020202020204" pitchFamily="34" charset="0"/>
                <a:cs typeface="Arial" panose="020B0604020202020204" pitchFamily="34" charset="0"/>
              </a:rPr>
              <a:t>Lengdegrad</a:t>
            </a:r>
            <a:r>
              <a:rPr lang="nb-NO" altLang="nb-NO" sz="1800" i="1">
                <a:solidFill>
                  <a:schemeClr val="tx1"/>
                </a:solidFill>
                <a:latin typeface="Arial" panose="020B0604020202020204" pitchFamily="34" charset="0"/>
                <a:cs typeface="Arial" panose="020B0604020202020204" pitchFamily="34" charset="0"/>
              </a:rPr>
              <a:t>, breddegrad, høyde</a:t>
            </a:r>
            <a:br>
              <a:rPr lang="nb-NO" altLang="nb-NO" sz="1800" i="1" dirty="0">
                <a:solidFill>
                  <a:schemeClr val="tx1"/>
                </a:solidFill>
                <a:latin typeface="Arial" panose="020B0604020202020204" pitchFamily="34" charset="0"/>
                <a:cs typeface="Arial" panose="020B0604020202020204" pitchFamily="34" charset="0"/>
              </a:rPr>
            </a:br>
            <a:r>
              <a:rPr lang="nb-NO" altLang="nb-NO" sz="1800" dirty="0">
                <a:solidFill>
                  <a:schemeClr val="tx1"/>
                </a:solidFill>
                <a:latin typeface="Arial" panose="020B0604020202020204" pitchFamily="34" charset="0"/>
                <a:cs typeface="Arial" panose="020B0604020202020204" pitchFamily="34" charset="0"/>
              </a:rPr>
              <a:t>… uten mellomrom etter ”,”</a:t>
            </a:r>
          </a:p>
          <a:p>
            <a:pPr eaLnBrk="1" hangingPunct="1">
              <a:spcBef>
                <a:spcPts val="1200"/>
              </a:spcBef>
              <a:buFont typeface="Arial" panose="020B0604020202020204" pitchFamily="34" charset="0"/>
              <a:buChar char="•"/>
            </a:pPr>
            <a:r>
              <a:rPr lang="nb-NO" altLang="nb-NO" sz="1800" dirty="0">
                <a:solidFill>
                  <a:schemeClr val="tx1"/>
                </a:solidFill>
                <a:latin typeface="Arial" panose="020B0604020202020204" pitchFamily="34" charset="0"/>
                <a:cs typeface="Arial" panose="020B0604020202020204" pitchFamily="34" charset="0"/>
              </a:rPr>
              <a:t>Lagre under eget filnavn som ender på .</a:t>
            </a:r>
            <a:r>
              <a:rPr lang="nb-NO" altLang="nb-NO" sz="1800" dirty="0" err="1">
                <a:solidFill>
                  <a:schemeClr val="tx1"/>
                </a:solidFill>
                <a:latin typeface="Arial" panose="020B0604020202020204" pitchFamily="34" charset="0"/>
                <a:cs typeface="Arial" panose="020B0604020202020204" pitchFamily="34" charset="0"/>
              </a:rPr>
              <a:t>kml</a:t>
            </a:r>
            <a:endParaRPr lang="nb-NO" altLang="nb-NO" sz="1800" dirty="0">
              <a:solidFill>
                <a:schemeClr val="tx1"/>
              </a:solidFill>
              <a:latin typeface="Arial" panose="020B0604020202020204" pitchFamily="34" charset="0"/>
              <a:cs typeface="Arial" panose="020B0604020202020204" pitchFamily="34" charset="0"/>
            </a:endParaRPr>
          </a:p>
          <a:p>
            <a:pPr eaLnBrk="1" hangingPunct="1">
              <a:spcBef>
                <a:spcPts val="1200"/>
              </a:spcBef>
              <a:buFont typeface="Arial" panose="020B0604020202020204" pitchFamily="34" charset="0"/>
              <a:buChar char="•"/>
            </a:pPr>
            <a:r>
              <a:rPr lang="nb-NO" altLang="nb-NO" sz="1800" dirty="0">
                <a:solidFill>
                  <a:schemeClr val="tx1"/>
                </a:solidFill>
                <a:latin typeface="Arial" panose="020B0604020202020204" pitchFamily="34" charset="0"/>
                <a:cs typeface="Arial" panose="020B0604020202020204" pitchFamily="34" charset="0"/>
              </a:rPr>
              <a:t>Åpne filen i </a:t>
            </a:r>
            <a:r>
              <a:rPr lang="nb-NO" altLang="nb-NO" sz="1800" dirty="0" err="1">
                <a:solidFill>
                  <a:schemeClr val="tx1"/>
                </a:solidFill>
                <a:latin typeface="Arial" panose="020B0604020202020204" pitchFamily="34" charset="0"/>
                <a:cs typeface="Arial" panose="020B0604020202020204" pitchFamily="34" charset="0"/>
              </a:rPr>
              <a:t>Google</a:t>
            </a:r>
            <a:r>
              <a:rPr lang="nb-NO" altLang="nb-NO" sz="1800" dirty="0">
                <a:solidFill>
                  <a:schemeClr val="tx1"/>
                </a:solidFill>
                <a:latin typeface="Arial" panose="020B0604020202020204" pitchFamily="34" charset="0"/>
                <a:cs typeface="Arial" panose="020B0604020202020204" pitchFamily="34" charset="0"/>
              </a:rPr>
              <a:t> </a:t>
            </a:r>
            <a:r>
              <a:rPr lang="nb-NO" altLang="nb-NO" sz="1800" dirty="0" err="1">
                <a:solidFill>
                  <a:schemeClr val="tx1"/>
                </a:solidFill>
                <a:latin typeface="Arial" panose="020B0604020202020204" pitchFamily="34" charset="0"/>
                <a:cs typeface="Arial" panose="020B0604020202020204" pitchFamily="34" charset="0"/>
              </a:rPr>
              <a:t>Earth</a:t>
            </a:r>
            <a:r>
              <a:rPr lang="nb-NO" altLang="nb-NO" sz="1800" dirty="0">
                <a:solidFill>
                  <a:schemeClr val="tx1"/>
                </a:solidFill>
                <a:latin typeface="Arial" panose="020B0604020202020204" pitchFamily="34" charset="0"/>
                <a:cs typeface="Arial" panose="020B0604020202020204" pitchFamily="34" charset="0"/>
              </a:rPr>
              <a:t> eller bare klikk på filnavnet</a:t>
            </a:r>
          </a:p>
          <a:p>
            <a:pPr eaLnBrk="1" hangingPunct="1">
              <a:spcBef>
                <a:spcPct val="20000"/>
              </a:spcBef>
              <a:buFont typeface="Arial" panose="020B0604020202020204" pitchFamily="34" charset="0"/>
              <a:buChar char="•"/>
            </a:pPr>
            <a:endParaRPr lang="nb-NO" altLang="nb-NO" sz="1800" dirty="0">
              <a:solidFill>
                <a:schemeClr val="tx1"/>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ED335042-D5F5-4249-A7DA-5D8644DBA135}"/>
              </a:ext>
            </a:extLst>
          </p:cNvPr>
          <p:cNvSpPr/>
          <p:nvPr/>
        </p:nvSpPr>
        <p:spPr>
          <a:xfrm>
            <a:off x="5489737" y="4491907"/>
            <a:ext cx="1404972" cy="85099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8" end="18"/>
                                            </p:txEl>
                                          </p:spTgt>
                                        </p:tgtEl>
                                        <p:attrNameLst>
                                          <p:attrName>style.visibility</p:attrName>
                                        </p:attrNameLst>
                                      </p:cBhvr>
                                      <p:to>
                                        <p:strVal val="visible"/>
                                      </p:to>
                                    </p:set>
                                    <p:animEffect transition="in" filter="fade">
                                      <p:cBhvr>
                                        <p:cTn id="64" dur="500"/>
                                        <p:tgtEl>
                                          <p:spTgt spid="3">
                                            <p:txEl>
                                              <p:pRg st="18" end="18"/>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fade">
                                      <p:cBhvr>
                                        <p:cTn id="67" dur="500"/>
                                        <p:tgtEl>
                                          <p:spTgt spid="3">
                                            <p:txEl>
                                              <p:pRg st="19" end="1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0" end="20"/>
                                            </p:txEl>
                                          </p:spTgt>
                                        </p:tgtEl>
                                        <p:attrNameLst>
                                          <p:attrName>style.visibility</p:attrName>
                                        </p:attrNameLst>
                                      </p:cBhvr>
                                      <p:to>
                                        <p:strVal val="visible"/>
                                      </p:to>
                                    </p:set>
                                    <p:animEffect transition="in" filter="fade">
                                      <p:cBhvr>
                                        <p:cTn id="70" dur="500"/>
                                        <p:tgtEl>
                                          <p:spTgt spid="3">
                                            <p:txEl>
                                              <p:pRg st="20" end="2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21" end="21"/>
                                            </p:txEl>
                                          </p:spTgt>
                                        </p:tgtEl>
                                        <p:attrNameLst>
                                          <p:attrName>style.visibility</p:attrName>
                                        </p:attrNameLst>
                                      </p:cBhvr>
                                      <p:to>
                                        <p:strVal val="visible"/>
                                      </p:to>
                                    </p:set>
                                    <p:animEffect transition="in" filter="fade">
                                      <p:cBhvr>
                                        <p:cTn id="73" dur="500"/>
                                        <p:tgtEl>
                                          <p:spTgt spid="3">
                                            <p:txEl>
                                              <p:pRg st="21" end="2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22" end="22"/>
                                            </p:txEl>
                                          </p:spTgt>
                                        </p:tgtEl>
                                        <p:attrNameLst>
                                          <p:attrName>style.visibility</p:attrName>
                                        </p:attrNameLst>
                                      </p:cBhvr>
                                      <p:to>
                                        <p:strVal val="visible"/>
                                      </p:to>
                                    </p:set>
                                    <p:animEffect transition="in" filter="fade">
                                      <p:cBhvr>
                                        <p:cTn id="76" dur="500"/>
                                        <p:tgtEl>
                                          <p:spTgt spid="3">
                                            <p:txEl>
                                              <p:pRg st="22" end="2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Effect transition="in" filter="fade">
                                      <p:cBhvr>
                                        <p:cTn id="79" dur="500"/>
                                        <p:tgtEl>
                                          <p:spTgt spid="3">
                                            <p:txEl>
                                              <p:pRg st="23" end="2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24" end="24"/>
                                            </p:txEl>
                                          </p:spTgt>
                                        </p:tgtEl>
                                        <p:attrNameLst>
                                          <p:attrName>style.visibility</p:attrName>
                                        </p:attrNameLst>
                                      </p:cBhvr>
                                      <p:to>
                                        <p:strVal val="visible"/>
                                      </p:to>
                                    </p:set>
                                    <p:animEffect transition="in" filter="fade">
                                      <p:cBhvr>
                                        <p:cTn id="82" dur="500"/>
                                        <p:tgtEl>
                                          <p:spTgt spid="3">
                                            <p:txEl>
                                              <p:pRg st="24" end="24"/>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xEl>
                                              <p:pRg st="25" end="25"/>
                                            </p:txEl>
                                          </p:spTgt>
                                        </p:tgtEl>
                                        <p:attrNameLst>
                                          <p:attrName>style.visibility</p:attrName>
                                        </p:attrNameLst>
                                      </p:cBhvr>
                                      <p:to>
                                        <p:strVal val="visible"/>
                                      </p:to>
                                    </p:set>
                                    <p:animEffect transition="in" filter="fade">
                                      <p:cBhvr>
                                        <p:cTn id="85" dur="500"/>
                                        <p:tgtEl>
                                          <p:spTgt spid="3">
                                            <p:txEl>
                                              <p:pRg st="25" end="25"/>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
                                            <p:txEl>
                                              <p:pRg st="26" end="26"/>
                                            </p:txEl>
                                          </p:spTgt>
                                        </p:tgtEl>
                                        <p:attrNameLst>
                                          <p:attrName>style.visibility</p:attrName>
                                        </p:attrNameLst>
                                      </p:cBhvr>
                                      <p:to>
                                        <p:strVal val="visible"/>
                                      </p:to>
                                    </p:set>
                                    <p:animEffect transition="in" filter="fade">
                                      <p:cBhvr>
                                        <p:cTn id="88" dur="500"/>
                                        <p:tgtEl>
                                          <p:spTgt spid="3">
                                            <p:txEl>
                                              <p:pRg st="26" end="26"/>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27" end="27"/>
                                            </p:txEl>
                                          </p:spTgt>
                                        </p:tgtEl>
                                        <p:attrNameLst>
                                          <p:attrName>style.visibility</p:attrName>
                                        </p:attrNameLst>
                                      </p:cBhvr>
                                      <p:to>
                                        <p:strVal val="visible"/>
                                      </p:to>
                                    </p:set>
                                    <p:animEffect transition="in" filter="fade">
                                      <p:cBhvr>
                                        <p:cTn id="91" dur="500"/>
                                        <p:tgtEl>
                                          <p:spTgt spid="3">
                                            <p:txEl>
                                              <p:pRg st="27" end="27"/>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xEl>
                                              <p:pRg st="28" end="28"/>
                                            </p:txEl>
                                          </p:spTgt>
                                        </p:tgtEl>
                                        <p:attrNameLst>
                                          <p:attrName>style.visibility</p:attrName>
                                        </p:attrNameLst>
                                      </p:cBhvr>
                                      <p:to>
                                        <p:strVal val="visible"/>
                                      </p:to>
                                    </p:set>
                                    <p:animEffect transition="in" filter="fade">
                                      <p:cBhvr>
                                        <p:cTn id="94" dur="500"/>
                                        <p:tgtEl>
                                          <p:spTgt spid="3">
                                            <p:txEl>
                                              <p:pRg st="28" end="28"/>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xEl>
                                              <p:pRg st="29" end="29"/>
                                            </p:txEl>
                                          </p:spTgt>
                                        </p:tgtEl>
                                        <p:attrNameLst>
                                          <p:attrName>style.visibility</p:attrName>
                                        </p:attrNameLst>
                                      </p:cBhvr>
                                      <p:to>
                                        <p:strVal val="visible"/>
                                      </p:to>
                                    </p:set>
                                    <p:animEffect transition="in" filter="fade">
                                      <p:cBhvr>
                                        <p:cTn id="97" dur="500"/>
                                        <p:tgtEl>
                                          <p:spTgt spid="3">
                                            <p:txEl>
                                              <p:pRg st="29" end="29"/>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
                                            <p:txEl>
                                              <p:pRg st="30" end="30"/>
                                            </p:txEl>
                                          </p:spTgt>
                                        </p:tgtEl>
                                        <p:attrNameLst>
                                          <p:attrName>style.visibility</p:attrName>
                                        </p:attrNameLst>
                                      </p:cBhvr>
                                      <p:to>
                                        <p:strVal val="visible"/>
                                      </p:to>
                                    </p:set>
                                    <p:animEffect transition="in" filter="fade">
                                      <p:cBhvr>
                                        <p:cTn id="100" dur="500"/>
                                        <p:tgtEl>
                                          <p:spTgt spid="3">
                                            <p:txEl>
                                              <p:pRg st="30" end="30"/>
                                            </p:txEl>
                                          </p:spTgt>
                                        </p:tgtEl>
                                      </p:cBhvr>
                                    </p:animEffect>
                                  </p:childTnLst>
                                </p:cTn>
                              </p:par>
                            </p:childTnLst>
                          </p:cTn>
                        </p:par>
                        <p:par>
                          <p:cTn id="101" fill="hold" nodeType="afterGroup">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tel 1"/>
          <p:cNvSpPr>
            <a:spLocks noGrp="1"/>
          </p:cNvSpPr>
          <p:nvPr>
            <p:ph type="title"/>
          </p:nvPr>
        </p:nvSpPr>
        <p:spPr>
          <a:xfrm>
            <a:off x="1664055" y="6103937"/>
            <a:ext cx="6516688" cy="754063"/>
          </a:xfrm>
        </p:spPr>
        <p:txBody>
          <a:bodyPr/>
          <a:lstStyle/>
          <a:p>
            <a:pPr algn="ctr"/>
            <a:r>
              <a:rPr lang="nb-NO" dirty="0"/>
              <a:t>Visning i </a:t>
            </a:r>
            <a:r>
              <a:rPr lang="nb-NO" dirty="0" err="1"/>
              <a:t>Google</a:t>
            </a:r>
            <a:r>
              <a:rPr lang="nb-NO" dirty="0"/>
              <a:t> </a:t>
            </a:r>
            <a:r>
              <a:rPr lang="nb-NO" dirty="0" err="1"/>
              <a:t>Earth</a:t>
            </a:r>
            <a:endParaRPr lang="nb-NO" dirty="0"/>
          </a:p>
        </p:txBody>
      </p:sp>
      <p:sp>
        <p:nvSpPr>
          <p:cNvPr id="5" name="Avrundet rektangel 4">
            <a:hlinkClick r:id="rId2" action="ppaction://hlinkfile"/>
          </p:cNvPr>
          <p:cNvSpPr/>
          <p:nvPr/>
        </p:nvSpPr>
        <p:spPr>
          <a:xfrm>
            <a:off x="4238625" y="2830513"/>
            <a:ext cx="869950" cy="7683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pic>
        <p:nvPicPr>
          <p:cNvPr id="28674" name="Picture 2"/>
          <p:cNvPicPr>
            <a:picLocks noChangeAspect="1" noChangeArrowheads="1"/>
          </p:cNvPicPr>
          <p:nvPr/>
        </p:nvPicPr>
        <p:blipFill>
          <a:blip r:embed="rId3"/>
          <a:srcRect/>
          <a:stretch>
            <a:fillRect/>
          </a:stretch>
        </p:blipFill>
        <p:spPr bwMode="auto">
          <a:xfrm>
            <a:off x="1081612" y="249114"/>
            <a:ext cx="7721600" cy="58959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ktangel 3">
            <a:extLst>
              <a:ext uri="{FF2B5EF4-FFF2-40B4-BE49-F238E27FC236}">
                <a16:creationId xmlns:a16="http://schemas.microsoft.com/office/drawing/2014/main" id="{0C36A3FC-F1A8-40FD-8806-3243A5078A22}"/>
              </a:ext>
            </a:extLst>
          </p:cNvPr>
          <p:cNvSpPr>
            <a:spLocks noChangeArrowheads="1"/>
          </p:cNvSpPr>
          <p:nvPr/>
        </p:nvSpPr>
        <p:spPr bwMode="auto">
          <a:xfrm>
            <a:off x="593725" y="0"/>
            <a:ext cx="8550275" cy="7086600"/>
          </a:xfrm>
          <a:prstGeom prst="rect">
            <a:avLst/>
          </a:prstGeom>
          <a:solidFill>
            <a:srgbClr val="00B8FF"/>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51203" name="Tittel 1">
            <a:extLst>
              <a:ext uri="{FF2B5EF4-FFF2-40B4-BE49-F238E27FC236}">
                <a16:creationId xmlns:a16="http://schemas.microsoft.com/office/drawing/2014/main" id="{FB991545-5CB5-4966-A3B8-B80ADBBD0981}"/>
              </a:ext>
            </a:extLst>
          </p:cNvPr>
          <p:cNvSpPr>
            <a:spLocks noGrp="1"/>
          </p:cNvSpPr>
          <p:nvPr>
            <p:ph type="title"/>
          </p:nvPr>
        </p:nvSpPr>
        <p:spPr>
          <a:xfrm>
            <a:off x="609600" y="2989263"/>
            <a:ext cx="8534400" cy="1141412"/>
          </a:xfrm>
        </p:spPr>
        <p:txBody>
          <a:bodyPr/>
          <a:lstStyle/>
          <a:p>
            <a:pPr algn="ctr">
              <a:lnSpc>
                <a:spcPct val="100000"/>
              </a:lnSpc>
            </a:pPr>
            <a:r>
              <a:rPr lang="nb-NO" altLang="nb-NO" sz="4000">
                <a:solidFill>
                  <a:schemeClr val="bg1"/>
                </a:solidFill>
              </a:rPr>
              <a:t>CanSat og bruk av GPS</a:t>
            </a:r>
            <a:endParaRPr lang="nb-NO" altLang="nb-NO" sz="4400">
              <a:solidFill>
                <a:schemeClr val="bg1"/>
              </a:solidFill>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ssholder for innhold 2">
            <a:extLst>
              <a:ext uri="{FF2B5EF4-FFF2-40B4-BE49-F238E27FC236}">
                <a16:creationId xmlns:a16="http://schemas.microsoft.com/office/drawing/2014/main" id="{845766E6-E73B-42B9-8502-CB3B645A42A1}"/>
              </a:ext>
            </a:extLst>
          </p:cNvPr>
          <p:cNvSpPr>
            <a:spLocks noGrp="1"/>
          </p:cNvSpPr>
          <p:nvPr>
            <p:ph sz="half" idx="1"/>
          </p:nvPr>
        </p:nvSpPr>
        <p:spPr>
          <a:xfrm>
            <a:off x="881063" y="1446213"/>
            <a:ext cx="7764462" cy="947737"/>
          </a:xfrm>
        </p:spPr>
        <p:txBody>
          <a:bodyPr/>
          <a:lstStyle/>
          <a:p>
            <a:pPr>
              <a:lnSpc>
                <a:spcPct val="100000"/>
              </a:lnSpc>
            </a:pPr>
            <a:r>
              <a:rPr lang="nb-NO" altLang="nb-NO" b="1"/>
              <a:t>Problemstilling:</a:t>
            </a:r>
            <a:br>
              <a:rPr lang="nb-NO" altLang="nb-NO"/>
            </a:br>
            <a:r>
              <a:rPr lang="nb-NO" altLang="nb-NO" sz="2000"/>
              <a:t>Lag en CanSat som måler CO2 mens den falle gjennom atmosfæren</a:t>
            </a:r>
          </a:p>
        </p:txBody>
      </p:sp>
      <p:sp>
        <p:nvSpPr>
          <p:cNvPr id="5" name="Tittel 1">
            <a:extLst>
              <a:ext uri="{FF2B5EF4-FFF2-40B4-BE49-F238E27FC236}">
                <a16:creationId xmlns:a16="http://schemas.microsoft.com/office/drawing/2014/main" id="{CD9CCFCF-08D1-44C7-BBE1-B94497A583E4}"/>
              </a:ext>
            </a:extLst>
          </p:cNvPr>
          <p:cNvSpPr txBox="1">
            <a:spLocks/>
          </p:cNvSpPr>
          <p:nvPr/>
        </p:nvSpPr>
        <p:spPr bwMode="auto">
          <a:xfrm>
            <a:off x="747713" y="0"/>
            <a:ext cx="8166100" cy="1141413"/>
          </a:xfrm>
          <a:prstGeom prst="rect">
            <a:avLst/>
          </a:prstGeom>
          <a:noFill/>
          <a:ln w="9525">
            <a:noFill/>
            <a:round/>
            <a:headEnd/>
            <a:tailEnd/>
          </a:ln>
        </p:spPr>
        <p:txBody>
          <a:bodyPr lIns="90000" tIns="46800" rIns="90000" bIns="46800" anchor="ctr"/>
          <a:lstStyle/>
          <a:p>
            <a:pPr algn="ctr" eaLnBrk="0" hangingPunct="0">
              <a:buClr>
                <a:srgbClr val="000000"/>
              </a:buClr>
              <a:buSzPct val="100000"/>
              <a:buFont typeface="Times"/>
              <a:buNone/>
              <a:defRPr/>
            </a:pPr>
            <a:r>
              <a:rPr lang="nb-NO" sz="3200" kern="0" dirty="0">
                <a:solidFill>
                  <a:srgbClr val="000000"/>
                </a:solidFill>
                <a:latin typeface="+mj-lt"/>
                <a:ea typeface="+mj-ea"/>
                <a:cs typeface="+mj-cs"/>
              </a:rPr>
              <a:t>CO2 måling (Andøya april 2010)</a:t>
            </a:r>
            <a:br>
              <a:rPr lang="nb-NO" sz="3600" kern="0" dirty="0">
                <a:solidFill>
                  <a:srgbClr val="000000"/>
                </a:solidFill>
                <a:latin typeface="+mj-lt"/>
                <a:ea typeface="+mj-ea"/>
                <a:cs typeface="+mj-cs"/>
              </a:rPr>
            </a:br>
            <a:r>
              <a:rPr lang="nb-NO" sz="2000" kern="0" dirty="0">
                <a:solidFill>
                  <a:srgbClr val="000000"/>
                </a:solidFill>
                <a:latin typeface="+mj-lt"/>
                <a:ea typeface="+mj-ea"/>
                <a:cs typeface="+mj-cs"/>
              </a:rPr>
              <a:t>Ole Petter </a:t>
            </a:r>
            <a:r>
              <a:rPr lang="nb-NO" sz="2000" kern="0" dirty="0" err="1">
                <a:solidFill>
                  <a:srgbClr val="000000"/>
                </a:solidFill>
                <a:latin typeface="+mj-lt"/>
                <a:ea typeface="+mj-ea"/>
                <a:cs typeface="+mj-cs"/>
              </a:rPr>
              <a:t>Håkegaard</a:t>
            </a:r>
            <a:r>
              <a:rPr lang="nb-NO" sz="2000" kern="0" dirty="0">
                <a:solidFill>
                  <a:srgbClr val="000000"/>
                </a:solidFill>
                <a:latin typeface="+mj-lt"/>
                <a:ea typeface="+mj-ea"/>
                <a:cs typeface="+mj-cs"/>
              </a:rPr>
              <a:t> (Heimdal </a:t>
            </a:r>
            <a:r>
              <a:rPr lang="nb-NO" sz="2000" kern="0" dirty="0" err="1">
                <a:solidFill>
                  <a:srgbClr val="000000"/>
                </a:solidFill>
                <a:latin typeface="+mj-lt"/>
                <a:ea typeface="+mj-ea"/>
                <a:cs typeface="+mj-cs"/>
              </a:rPr>
              <a:t>vgs</a:t>
            </a:r>
            <a:r>
              <a:rPr lang="nb-NO" sz="2000" kern="0" dirty="0">
                <a:solidFill>
                  <a:srgbClr val="000000"/>
                </a:solidFill>
                <a:latin typeface="+mj-lt"/>
                <a:ea typeface="+mj-ea"/>
                <a:cs typeface="+mj-cs"/>
              </a:rPr>
              <a:t>, Trondheim (ToF1 2009/10))</a:t>
            </a:r>
            <a:endParaRPr lang="nb-NO" sz="3200" kern="0" dirty="0">
              <a:solidFill>
                <a:srgbClr val="000000"/>
              </a:solidFill>
              <a:latin typeface="+mj-lt"/>
              <a:ea typeface="+mj-ea"/>
              <a:cs typeface="+mj-cs"/>
            </a:endParaRPr>
          </a:p>
        </p:txBody>
      </p:sp>
      <p:pic>
        <p:nvPicPr>
          <p:cNvPr id="55298" name="Picture 2">
            <a:hlinkClick r:id="rId2" action="ppaction://hlinkfile"/>
            <a:extLst>
              <a:ext uri="{FF2B5EF4-FFF2-40B4-BE49-F238E27FC236}">
                <a16:creationId xmlns:a16="http://schemas.microsoft.com/office/drawing/2014/main" id="{00CCBC0F-4FB4-4B67-AF87-2F916E64A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2540000"/>
            <a:ext cx="692785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1A56335-1FF6-4CAA-B25D-A77C87E6A252}"/>
              </a:ext>
            </a:extLst>
          </p:cNvPr>
          <p:cNvSpPr>
            <a:spLocks noGrp="1"/>
          </p:cNvSpPr>
          <p:nvPr>
            <p:ph sz="half" idx="2"/>
          </p:nvPr>
        </p:nvSpPr>
        <p:spPr>
          <a:xfrm>
            <a:off x="881063" y="1446213"/>
            <a:ext cx="7980362" cy="1363662"/>
          </a:xfrm>
        </p:spPr>
        <p:txBody>
          <a:bodyPr/>
          <a:lstStyle/>
          <a:p>
            <a:pPr>
              <a:lnSpc>
                <a:spcPct val="100000"/>
              </a:lnSpc>
            </a:pPr>
            <a:r>
              <a:rPr lang="nb-NO" altLang="nb-NO" sz="2400" b="1"/>
              <a:t>Problemstilling:</a:t>
            </a:r>
            <a:r>
              <a:rPr lang="nb-NO" altLang="nb-NO" sz="2400"/>
              <a:t> Lag en CanSat som kan returnere til utgangspunktet på egen hånd etter å ha landet og kvittet seg med fallskjermen</a:t>
            </a:r>
          </a:p>
        </p:txBody>
      </p:sp>
      <p:sp>
        <p:nvSpPr>
          <p:cNvPr id="53251" name="Tittel 1">
            <a:extLst>
              <a:ext uri="{FF2B5EF4-FFF2-40B4-BE49-F238E27FC236}">
                <a16:creationId xmlns:a16="http://schemas.microsoft.com/office/drawing/2014/main" id="{73EB9EF0-1F8D-4DE2-8A76-04082C2750E4}"/>
              </a:ext>
            </a:extLst>
          </p:cNvPr>
          <p:cNvSpPr>
            <a:spLocks noGrp="1"/>
          </p:cNvSpPr>
          <p:nvPr>
            <p:ph type="title"/>
          </p:nvPr>
        </p:nvSpPr>
        <p:spPr>
          <a:xfrm>
            <a:off x="747713" y="0"/>
            <a:ext cx="8166100" cy="1141413"/>
          </a:xfrm>
        </p:spPr>
        <p:txBody>
          <a:bodyPr/>
          <a:lstStyle/>
          <a:p>
            <a:pPr algn="ctr">
              <a:lnSpc>
                <a:spcPct val="100000"/>
              </a:lnSpc>
            </a:pPr>
            <a:r>
              <a:rPr lang="nb-NO" altLang="nb-NO" sz="3200"/>
              <a:t>Returner til utgangspunktet (Nevada)</a:t>
            </a:r>
            <a:br>
              <a:rPr lang="nb-NO" altLang="nb-NO"/>
            </a:br>
            <a:r>
              <a:rPr lang="nb-NO" altLang="nb-NO" sz="2000"/>
              <a:t>Ole Petter Håkegaard (Heimdal vgs, Trondheim (ToF1 sept. 2010))</a:t>
            </a:r>
            <a:endParaRPr lang="nb-NO" altLang="nb-NO" sz="3200"/>
          </a:p>
        </p:txBody>
      </p:sp>
      <p:pic>
        <p:nvPicPr>
          <p:cNvPr id="54274" name="Picture 2">
            <a:hlinkClick r:id="rId2"/>
            <a:extLst>
              <a:ext uri="{FF2B5EF4-FFF2-40B4-BE49-F238E27FC236}">
                <a16:creationId xmlns:a16="http://schemas.microsoft.com/office/drawing/2014/main" id="{6341B2EF-9D7E-4318-A91B-F122091B9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2822575"/>
            <a:ext cx="6350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fade">
                                      <p:cBhvr>
                                        <p:cTn id="12"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EA7A-7540-A540-468D-235E6E6C9698}"/>
              </a:ext>
            </a:extLst>
          </p:cNvPr>
          <p:cNvSpPr>
            <a:spLocks noGrp="1"/>
          </p:cNvSpPr>
          <p:nvPr>
            <p:ph type="title"/>
          </p:nvPr>
        </p:nvSpPr>
        <p:spPr>
          <a:xfrm>
            <a:off x="1057911" y="375443"/>
            <a:ext cx="7767638" cy="628650"/>
          </a:xfrm>
        </p:spPr>
        <p:txBody>
          <a:bodyPr/>
          <a:lstStyle/>
          <a:p>
            <a:pPr algn="ctr"/>
            <a:r>
              <a:rPr lang="nb-NO" dirty="0"/>
              <a:t>Måling av lufttrykk</a:t>
            </a:r>
          </a:p>
        </p:txBody>
      </p:sp>
      <p:sp>
        <p:nvSpPr>
          <p:cNvPr id="3" name="Content Placeholder 2">
            <a:extLst>
              <a:ext uri="{FF2B5EF4-FFF2-40B4-BE49-F238E27FC236}">
                <a16:creationId xmlns:a16="http://schemas.microsoft.com/office/drawing/2014/main" id="{6992291F-AC92-CBF0-574F-61030874F029}"/>
              </a:ext>
            </a:extLst>
          </p:cNvPr>
          <p:cNvSpPr>
            <a:spLocks noGrp="1"/>
          </p:cNvSpPr>
          <p:nvPr>
            <p:ph idx="1"/>
          </p:nvPr>
        </p:nvSpPr>
        <p:spPr>
          <a:xfrm>
            <a:off x="1194628" y="4640826"/>
            <a:ext cx="2866095" cy="1780419"/>
          </a:xfrm>
        </p:spPr>
        <p:txBody>
          <a:bodyPr>
            <a:normAutofit/>
          </a:bodyPr>
          <a:lstStyle/>
          <a:p>
            <a:r>
              <a:rPr lang="nb-NO" dirty="0"/>
              <a:t>Bruker BMP280</a:t>
            </a:r>
          </a:p>
          <a:p>
            <a:r>
              <a:rPr lang="nb-NO" dirty="0"/>
              <a:t>I</a:t>
            </a:r>
            <a:r>
              <a:rPr lang="nb-NO" baseline="30000" dirty="0"/>
              <a:t>2</a:t>
            </a:r>
            <a:r>
              <a:rPr lang="nb-NO" dirty="0"/>
              <a:t>C-buss</a:t>
            </a:r>
          </a:p>
          <a:p>
            <a:r>
              <a:rPr lang="nb-NO" dirty="0"/>
              <a:t>Viser resultatet </a:t>
            </a:r>
            <a:br>
              <a:rPr lang="nb-NO" dirty="0"/>
            </a:br>
            <a:r>
              <a:rPr lang="nb-NO" dirty="0"/>
              <a:t>på OLED</a:t>
            </a:r>
          </a:p>
        </p:txBody>
      </p:sp>
      <p:pic>
        <p:nvPicPr>
          <p:cNvPr id="5" name="Picture 4">
            <a:extLst>
              <a:ext uri="{FF2B5EF4-FFF2-40B4-BE49-F238E27FC236}">
                <a16:creationId xmlns:a16="http://schemas.microsoft.com/office/drawing/2014/main" id="{28B32023-348E-ED46-3765-7DF98A175856}"/>
              </a:ext>
            </a:extLst>
          </p:cNvPr>
          <p:cNvPicPr>
            <a:picLocks noChangeAspect="1"/>
          </p:cNvPicPr>
          <p:nvPr/>
        </p:nvPicPr>
        <p:blipFill>
          <a:blip r:embed="rId2"/>
          <a:stretch>
            <a:fillRect/>
          </a:stretch>
        </p:blipFill>
        <p:spPr>
          <a:xfrm>
            <a:off x="1285739" y="1282453"/>
            <a:ext cx="2165384" cy="2765688"/>
          </a:xfrm>
          <a:prstGeom prst="rect">
            <a:avLst/>
          </a:prstGeom>
        </p:spPr>
      </p:pic>
      <p:pic>
        <p:nvPicPr>
          <p:cNvPr id="7" name="Picture 6">
            <a:extLst>
              <a:ext uri="{FF2B5EF4-FFF2-40B4-BE49-F238E27FC236}">
                <a16:creationId xmlns:a16="http://schemas.microsoft.com/office/drawing/2014/main" id="{A7388B80-90A9-4EE5-5ED5-985A11B4FF51}"/>
              </a:ext>
            </a:extLst>
          </p:cNvPr>
          <p:cNvPicPr>
            <a:picLocks noChangeAspect="1"/>
          </p:cNvPicPr>
          <p:nvPr/>
        </p:nvPicPr>
        <p:blipFill>
          <a:blip r:embed="rId3"/>
          <a:stretch>
            <a:fillRect/>
          </a:stretch>
        </p:blipFill>
        <p:spPr>
          <a:xfrm>
            <a:off x="4428425" y="1353271"/>
            <a:ext cx="4398459" cy="5067974"/>
          </a:xfrm>
          <a:prstGeom prst="rect">
            <a:avLst/>
          </a:prstGeom>
        </p:spPr>
      </p:pic>
    </p:spTree>
    <p:extLst>
      <p:ext uri="{BB962C8B-B14F-4D97-AF65-F5344CB8AC3E}">
        <p14:creationId xmlns:p14="http://schemas.microsoft.com/office/powerpoint/2010/main" val="895740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C0B4-0F25-C6ED-77ED-99EA614100A9}"/>
              </a:ext>
            </a:extLst>
          </p:cNvPr>
          <p:cNvSpPr>
            <a:spLocks noGrp="1"/>
          </p:cNvSpPr>
          <p:nvPr>
            <p:ph type="title"/>
          </p:nvPr>
        </p:nvSpPr>
        <p:spPr>
          <a:xfrm>
            <a:off x="1091381" y="171424"/>
            <a:ext cx="7767638" cy="1141413"/>
          </a:xfrm>
        </p:spPr>
        <p:txBody>
          <a:bodyPr/>
          <a:lstStyle/>
          <a:p>
            <a:pPr algn="ctr"/>
            <a:r>
              <a:rPr lang="nb-NO" dirty="0"/>
              <a:t>Måling av lufttrykk</a:t>
            </a:r>
          </a:p>
        </p:txBody>
      </p:sp>
      <p:sp>
        <p:nvSpPr>
          <p:cNvPr id="3" name="Content Placeholder 2">
            <a:extLst>
              <a:ext uri="{FF2B5EF4-FFF2-40B4-BE49-F238E27FC236}">
                <a16:creationId xmlns:a16="http://schemas.microsoft.com/office/drawing/2014/main" id="{7B83477B-2B38-C5AE-9376-3EE83B89C967}"/>
              </a:ext>
            </a:extLst>
          </p:cNvPr>
          <p:cNvSpPr>
            <a:spLocks noGrp="1"/>
          </p:cNvSpPr>
          <p:nvPr>
            <p:ph idx="1"/>
          </p:nvPr>
        </p:nvSpPr>
        <p:spPr>
          <a:xfrm>
            <a:off x="1091381" y="5774914"/>
            <a:ext cx="7846141" cy="646332"/>
          </a:xfrm>
        </p:spPr>
        <p:txBody>
          <a:bodyPr/>
          <a:lstStyle/>
          <a:p>
            <a:pPr marL="0" indent="0">
              <a:buNone/>
            </a:pPr>
            <a:r>
              <a:rPr lang="nb-NO" dirty="0"/>
              <a:t>Henter inn bibliotek for BMP280 og OLED - SSD1306</a:t>
            </a:r>
          </a:p>
        </p:txBody>
      </p:sp>
      <p:pic>
        <p:nvPicPr>
          <p:cNvPr id="5" name="Picture 4">
            <a:extLst>
              <a:ext uri="{FF2B5EF4-FFF2-40B4-BE49-F238E27FC236}">
                <a16:creationId xmlns:a16="http://schemas.microsoft.com/office/drawing/2014/main" id="{0875CFA0-1A45-5CF2-6C60-31FF5A46A122}"/>
              </a:ext>
            </a:extLst>
          </p:cNvPr>
          <p:cNvPicPr>
            <a:picLocks noChangeAspect="1"/>
          </p:cNvPicPr>
          <p:nvPr/>
        </p:nvPicPr>
        <p:blipFill>
          <a:blip r:embed="rId2"/>
          <a:stretch>
            <a:fillRect/>
          </a:stretch>
        </p:blipFill>
        <p:spPr>
          <a:xfrm>
            <a:off x="1657199" y="1099472"/>
            <a:ext cx="6435093" cy="4318101"/>
          </a:xfrm>
          <a:prstGeom prst="rect">
            <a:avLst/>
          </a:prstGeom>
        </p:spPr>
      </p:pic>
    </p:spTree>
    <p:extLst>
      <p:ext uri="{BB962C8B-B14F-4D97-AF65-F5344CB8AC3E}">
        <p14:creationId xmlns:p14="http://schemas.microsoft.com/office/powerpoint/2010/main" val="17642950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00D5A5-D0D0-F589-E53A-DD8AD3073095}"/>
              </a:ext>
            </a:extLst>
          </p:cNvPr>
          <p:cNvSpPr>
            <a:spLocks noGrp="1"/>
          </p:cNvSpPr>
          <p:nvPr>
            <p:ph idx="1"/>
          </p:nvPr>
        </p:nvSpPr>
        <p:spPr>
          <a:xfrm>
            <a:off x="1194628" y="4653280"/>
            <a:ext cx="3885372" cy="2032656"/>
          </a:xfrm>
        </p:spPr>
        <p:txBody>
          <a:bodyPr/>
          <a:lstStyle/>
          <a:p>
            <a:pPr>
              <a:lnSpc>
                <a:spcPct val="100000"/>
              </a:lnSpc>
              <a:spcBef>
                <a:spcPts val="600"/>
              </a:spcBef>
            </a:pPr>
            <a:r>
              <a:rPr lang="nb-NO" dirty="0"/>
              <a:t>Bruker forlengelseskort med OLED SSD1306</a:t>
            </a:r>
          </a:p>
        </p:txBody>
      </p:sp>
      <p:pic>
        <p:nvPicPr>
          <p:cNvPr id="5" name="Picture 4">
            <a:extLst>
              <a:ext uri="{FF2B5EF4-FFF2-40B4-BE49-F238E27FC236}">
                <a16:creationId xmlns:a16="http://schemas.microsoft.com/office/drawing/2014/main" id="{19511733-7372-9471-B04C-7305CE6E82C8}"/>
              </a:ext>
            </a:extLst>
          </p:cNvPr>
          <p:cNvPicPr>
            <a:picLocks noChangeAspect="1"/>
          </p:cNvPicPr>
          <p:nvPr/>
        </p:nvPicPr>
        <p:blipFill>
          <a:blip r:embed="rId2"/>
          <a:stretch>
            <a:fillRect/>
          </a:stretch>
        </p:blipFill>
        <p:spPr>
          <a:xfrm>
            <a:off x="1216627" y="257612"/>
            <a:ext cx="7519569" cy="4166248"/>
          </a:xfrm>
          <a:prstGeom prst="rect">
            <a:avLst/>
          </a:prstGeom>
        </p:spPr>
      </p:pic>
      <p:pic>
        <p:nvPicPr>
          <p:cNvPr id="6" name="Picture 5">
            <a:extLst>
              <a:ext uri="{FF2B5EF4-FFF2-40B4-BE49-F238E27FC236}">
                <a16:creationId xmlns:a16="http://schemas.microsoft.com/office/drawing/2014/main" id="{C8F1B833-FE66-8B18-F866-C95D2873E4A0}"/>
              </a:ext>
            </a:extLst>
          </p:cNvPr>
          <p:cNvPicPr>
            <a:picLocks noChangeAspect="1"/>
          </p:cNvPicPr>
          <p:nvPr/>
        </p:nvPicPr>
        <p:blipFill>
          <a:blip r:embed="rId3"/>
          <a:stretch>
            <a:fillRect/>
          </a:stretch>
        </p:blipFill>
        <p:spPr>
          <a:xfrm>
            <a:off x="5694987" y="4603528"/>
            <a:ext cx="2325506" cy="2132160"/>
          </a:xfrm>
          <a:prstGeom prst="rect">
            <a:avLst/>
          </a:prstGeom>
        </p:spPr>
      </p:pic>
      <p:sp>
        <p:nvSpPr>
          <p:cNvPr id="2" name="Title 1">
            <a:extLst>
              <a:ext uri="{FF2B5EF4-FFF2-40B4-BE49-F238E27FC236}">
                <a16:creationId xmlns:a16="http://schemas.microsoft.com/office/drawing/2014/main" id="{650E434C-BA60-2CE4-181A-B3D5D5F40771}"/>
              </a:ext>
            </a:extLst>
          </p:cNvPr>
          <p:cNvSpPr>
            <a:spLocks noGrp="1"/>
          </p:cNvSpPr>
          <p:nvPr>
            <p:ph type="title"/>
          </p:nvPr>
        </p:nvSpPr>
        <p:spPr>
          <a:xfrm>
            <a:off x="4401364" y="365781"/>
            <a:ext cx="4334832" cy="646331"/>
          </a:xfrm>
        </p:spPr>
        <p:txBody>
          <a:bodyPr/>
          <a:lstStyle/>
          <a:p>
            <a:pPr algn="ctr"/>
            <a:r>
              <a:rPr lang="nb-NO" dirty="0"/>
              <a:t>Måling av lufttrykk</a:t>
            </a:r>
          </a:p>
        </p:txBody>
      </p:sp>
    </p:spTree>
    <p:extLst>
      <p:ext uri="{BB962C8B-B14F-4D97-AF65-F5344CB8AC3E}">
        <p14:creationId xmlns:p14="http://schemas.microsoft.com/office/powerpoint/2010/main" val="22289858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6ACE-E752-C6BB-B366-14F0191DF370}"/>
              </a:ext>
            </a:extLst>
          </p:cNvPr>
          <p:cNvSpPr>
            <a:spLocks noGrp="1"/>
          </p:cNvSpPr>
          <p:nvPr>
            <p:ph type="title"/>
          </p:nvPr>
        </p:nvSpPr>
        <p:spPr>
          <a:xfrm>
            <a:off x="1056294" y="224791"/>
            <a:ext cx="7767638" cy="603059"/>
          </a:xfrm>
        </p:spPr>
        <p:txBody>
          <a:bodyPr/>
          <a:lstStyle/>
          <a:p>
            <a:pPr algn="ctr"/>
            <a:r>
              <a:rPr lang="nb-NO" dirty="0"/>
              <a:t>Leser av trykkmåleren BMP280</a:t>
            </a:r>
          </a:p>
        </p:txBody>
      </p:sp>
      <p:pic>
        <p:nvPicPr>
          <p:cNvPr id="7" name="Picture 6">
            <a:extLst>
              <a:ext uri="{FF2B5EF4-FFF2-40B4-BE49-F238E27FC236}">
                <a16:creationId xmlns:a16="http://schemas.microsoft.com/office/drawing/2014/main" id="{3E920D96-C9EE-2084-8C95-588D54769989}"/>
              </a:ext>
            </a:extLst>
          </p:cNvPr>
          <p:cNvPicPr>
            <a:picLocks noChangeAspect="1"/>
          </p:cNvPicPr>
          <p:nvPr/>
        </p:nvPicPr>
        <p:blipFill>
          <a:blip r:embed="rId2"/>
          <a:stretch>
            <a:fillRect/>
          </a:stretch>
        </p:blipFill>
        <p:spPr>
          <a:xfrm>
            <a:off x="1278194" y="1142810"/>
            <a:ext cx="7323838" cy="5083383"/>
          </a:xfrm>
          <a:prstGeom prst="rect">
            <a:avLst/>
          </a:prstGeom>
        </p:spPr>
      </p:pic>
    </p:spTree>
    <p:extLst>
      <p:ext uri="{BB962C8B-B14F-4D97-AF65-F5344CB8AC3E}">
        <p14:creationId xmlns:p14="http://schemas.microsoft.com/office/powerpoint/2010/main" val="39413231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9BE9-58F6-B2A4-67CF-EB29C4CB03C9}"/>
              </a:ext>
            </a:extLst>
          </p:cNvPr>
          <p:cNvSpPr>
            <a:spLocks noGrp="1"/>
          </p:cNvSpPr>
          <p:nvPr>
            <p:ph type="title"/>
          </p:nvPr>
        </p:nvSpPr>
        <p:spPr>
          <a:xfrm>
            <a:off x="873760" y="231512"/>
            <a:ext cx="7849038" cy="646331"/>
          </a:xfrm>
        </p:spPr>
        <p:txBody>
          <a:bodyPr/>
          <a:lstStyle/>
          <a:p>
            <a:pPr algn="ctr"/>
            <a:r>
              <a:rPr lang="nb-NO" dirty="0"/>
              <a:t>Temperatursensor med NTC</a:t>
            </a:r>
          </a:p>
        </p:txBody>
      </p:sp>
      <p:pic>
        <p:nvPicPr>
          <p:cNvPr id="12" name="Picture 11">
            <a:extLst>
              <a:ext uri="{FF2B5EF4-FFF2-40B4-BE49-F238E27FC236}">
                <a16:creationId xmlns:a16="http://schemas.microsoft.com/office/drawing/2014/main" id="{532C8009-5839-028A-C4E2-AA78CBC3749F}"/>
              </a:ext>
            </a:extLst>
          </p:cNvPr>
          <p:cNvPicPr>
            <a:picLocks noChangeAspect="1"/>
          </p:cNvPicPr>
          <p:nvPr/>
        </p:nvPicPr>
        <p:blipFill>
          <a:blip r:embed="rId2"/>
          <a:stretch>
            <a:fillRect/>
          </a:stretch>
        </p:blipFill>
        <p:spPr>
          <a:xfrm>
            <a:off x="1194627" y="3538794"/>
            <a:ext cx="2859787" cy="3119767"/>
          </a:xfrm>
          <a:prstGeom prst="rect">
            <a:avLst/>
          </a:prstGeom>
        </p:spPr>
      </p:pic>
      <p:grpSp>
        <p:nvGrpSpPr>
          <p:cNvPr id="3" name="Gruppe 45">
            <a:extLst>
              <a:ext uri="{FF2B5EF4-FFF2-40B4-BE49-F238E27FC236}">
                <a16:creationId xmlns:a16="http://schemas.microsoft.com/office/drawing/2014/main" id="{39E68422-553C-39BE-C5AF-B94C07C5A189}"/>
              </a:ext>
            </a:extLst>
          </p:cNvPr>
          <p:cNvGrpSpPr>
            <a:grpSpLocks/>
          </p:cNvGrpSpPr>
          <p:nvPr/>
        </p:nvGrpSpPr>
        <p:grpSpPr bwMode="auto">
          <a:xfrm>
            <a:off x="1572895" y="1318956"/>
            <a:ext cx="1182688" cy="2000250"/>
            <a:chOff x="656003" y="4849200"/>
            <a:chExt cx="1181862" cy="2000996"/>
          </a:xfrm>
        </p:grpSpPr>
        <p:pic>
          <p:nvPicPr>
            <p:cNvPr id="4" name="Picture 13" descr="https://www1.elfa.se/data1/wwwroot/assets/thumbnail/6027916-01.jpg">
              <a:extLst>
                <a:ext uri="{FF2B5EF4-FFF2-40B4-BE49-F238E27FC236}">
                  <a16:creationId xmlns:a16="http://schemas.microsoft.com/office/drawing/2014/main" id="{C3E23042-2A3C-DF21-578E-094D6B601331}"/>
                </a:ext>
              </a:extLst>
            </p:cNvPr>
            <p:cNvPicPr>
              <a:picLocks noChangeAspect="1" noChangeArrowheads="1"/>
            </p:cNvPicPr>
            <p:nvPr/>
          </p:nvPicPr>
          <p:blipFill>
            <a:blip r:embed="rId3"/>
            <a:srcRect/>
            <a:stretch>
              <a:fillRect/>
            </a:stretch>
          </p:blipFill>
          <p:spPr bwMode="auto">
            <a:xfrm rot="7044312">
              <a:off x="683274" y="5471908"/>
              <a:ext cx="1509596" cy="264179"/>
            </a:xfrm>
            <a:prstGeom prst="rect">
              <a:avLst/>
            </a:prstGeom>
            <a:noFill/>
            <a:ln w="9525">
              <a:noFill/>
              <a:miter lim="800000"/>
              <a:headEnd/>
              <a:tailEnd/>
            </a:ln>
          </p:spPr>
        </p:pic>
        <p:sp>
          <p:nvSpPr>
            <p:cNvPr id="6" name="TekstSylinder 47">
              <a:extLst>
                <a:ext uri="{FF2B5EF4-FFF2-40B4-BE49-F238E27FC236}">
                  <a16:creationId xmlns:a16="http://schemas.microsoft.com/office/drawing/2014/main" id="{D72E9333-5410-0DC1-6ECB-2AD7EDC9F9D2}"/>
                </a:ext>
              </a:extLst>
            </p:cNvPr>
            <p:cNvSpPr txBox="1">
              <a:spLocks noChangeArrowheads="1"/>
            </p:cNvSpPr>
            <p:nvPr/>
          </p:nvSpPr>
          <p:spPr bwMode="auto">
            <a:xfrm>
              <a:off x="656003" y="6265421"/>
              <a:ext cx="1181862" cy="584775"/>
            </a:xfrm>
            <a:prstGeom prst="rect">
              <a:avLst/>
            </a:prstGeom>
            <a:noFill/>
            <a:ln w="9525">
              <a:noFill/>
              <a:miter lim="800000"/>
              <a:headEnd/>
              <a:tailEnd/>
            </a:ln>
          </p:spPr>
          <p:txBody>
            <a:bodyPr wrap="none">
              <a:spAutoFit/>
            </a:bodyPr>
            <a:lstStyle/>
            <a:p>
              <a:pPr algn="ctr"/>
              <a:r>
                <a:rPr lang="nb-NO" sz="1600">
                  <a:solidFill>
                    <a:schemeClr val="tx1"/>
                  </a:solidFill>
                </a:rPr>
                <a:t>Temperatur </a:t>
              </a:r>
              <a:br>
                <a:rPr lang="nb-NO" sz="1600">
                  <a:solidFill>
                    <a:schemeClr val="tx1"/>
                  </a:solidFill>
                </a:rPr>
              </a:br>
              <a:r>
                <a:rPr lang="nb-NO" sz="1600">
                  <a:solidFill>
                    <a:schemeClr val="tx1"/>
                  </a:solidFill>
                </a:rPr>
                <a:t>(NTC)</a:t>
              </a:r>
            </a:p>
          </p:txBody>
        </p:sp>
      </p:grpSp>
      <p:pic>
        <p:nvPicPr>
          <p:cNvPr id="9" name="Picture 8">
            <a:extLst>
              <a:ext uri="{FF2B5EF4-FFF2-40B4-BE49-F238E27FC236}">
                <a16:creationId xmlns:a16="http://schemas.microsoft.com/office/drawing/2014/main" id="{EE713403-FC4F-D0F5-896F-C40DECB2BD00}"/>
              </a:ext>
            </a:extLst>
          </p:cNvPr>
          <p:cNvPicPr>
            <a:picLocks noChangeAspect="1"/>
          </p:cNvPicPr>
          <p:nvPr/>
        </p:nvPicPr>
        <p:blipFill>
          <a:blip r:embed="rId4"/>
          <a:stretch>
            <a:fillRect/>
          </a:stretch>
        </p:blipFill>
        <p:spPr>
          <a:xfrm>
            <a:off x="4287934" y="1302872"/>
            <a:ext cx="4071840" cy="4471843"/>
          </a:xfrm>
          <a:prstGeom prst="rect">
            <a:avLst/>
          </a:prstGeom>
        </p:spPr>
      </p:pic>
      <p:sp>
        <p:nvSpPr>
          <p:cNvPr id="10" name="Arrow: Right 9">
            <a:extLst>
              <a:ext uri="{FF2B5EF4-FFF2-40B4-BE49-F238E27FC236}">
                <a16:creationId xmlns:a16="http://schemas.microsoft.com/office/drawing/2014/main" id="{5F80257F-8A50-1F05-4110-D1E799A8EC36}"/>
              </a:ext>
            </a:extLst>
          </p:cNvPr>
          <p:cNvSpPr/>
          <p:nvPr/>
        </p:nvSpPr>
        <p:spPr bwMode="auto">
          <a:xfrm rot="10800000">
            <a:off x="2888509" y="5600040"/>
            <a:ext cx="675479" cy="406400"/>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extLst>
      <p:ext uri="{BB962C8B-B14F-4D97-AF65-F5344CB8AC3E}">
        <p14:creationId xmlns:p14="http://schemas.microsoft.com/office/powerpoint/2010/main" val="322448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utforming">
  <a:themeElements>
    <a:clrScheme name="Standard utform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 utforming">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defRPr kumimoji="0" lang="en-GB" sz="2400" b="0" i="0" u="none" strike="noStrike" cap="none" normalizeH="0" baseline="0" smtClean="0">
            <a:ln>
              <a:noFill/>
            </a:ln>
            <a:solidFill>
              <a:schemeClr val="bg1"/>
            </a:solidFill>
            <a:effectLst/>
            <a:latin typeface="Times"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defRPr kumimoji="0" lang="en-GB" sz="2400" b="0" i="0" u="none" strike="noStrike" cap="none" normalizeH="0" baseline="0" smtClean="0">
            <a:ln>
              <a:noFill/>
            </a:ln>
            <a:solidFill>
              <a:schemeClr val="bg1"/>
            </a:solidFill>
            <a:effectLst/>
            <a:latin typeface="Times" pitchFamily="16" charset="0"/>
          </a:defRPr>
        </a:defPPr>
      </a:lstStyle>
    </a:lnDef>
  </a:objectDefaults>
  <a:extraClrSchemeLst>
    <a:extraClrScheme>
      <a:clrScheme name="Standard utform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 utform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 utforming">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25234</TotalTime>
  <Words>2658</Words>
  <Application>Microsoft Office PowerPoint</Application>
  <PresentationFormat>On-screen Show (4:3)</PresentationFormat>
  <Paragraphs>302</Paragraphs>
  <Slides>49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Times</vt:lpstr>
      <vt:lpstr>Times New Roman</vt:lpstr>
      <vt:lpstr>Standard utforming</vt:lpstr>
      <vt:lpstr>CanSat – prosjekter i skolen</vt:lpstr>
      <vt:lpstr>Noen refleksjoner</vt:lpstr>
      <vt:lpstr>Noen refleksjoner etter de siste års kurs</vt:lpstr>
      <vt:lpstr>Så, er micro:bit CanSat en løsning på nivåtilpasning av CanSat i skolen?</vt:lpstr>
      <vt:lpstr>Måling av lufttrykk</vt:lpstr>
      <vt:lpstr>Måling av lufttrykk</vt:lpstr>
      <vt:lpstr>Måling av lufttrykk</vt:lpstr>
      <vt:lpstr>Leser av trykkmåleren BMP280</vt:lpstr>
      <vt:lpstr>Temperatursensor med NTC</vt:lpstr>
      <vt:lpstr>OpenLog (SD-kort) og Radio</vt:lpstr>
      <vt:lpstr>Sett opp begge APC220 radioene til riktig frekvens og effekt</vt:lpstr>
      <vt:lpstr>Bruk av bread board og displaykort</vt:lpstr>
      <vt:lpstr>Bruk av bread board og displaykort</vt:lpstr>
      <vt:lpstr>Kombinerer det hele</vt:lpstr>
      <vt:lpstr>Maks størrelse programmer Micro:bit V1</vt:lpstr>
      <vt:lpstr>Maks størrelse programmer Micro:bit V2</vt:lpstr>
      <vt:lpstr>Dokumentasjon</vt:lpstr>
      <vt:lpstr>Utfordring til ASE</vt:lpstr>
      <vt:lpstr>Oppskyting med egenbygget rakett (CanSat launched by a rocket build by the students)</vt:lpstr>
      <vt:lpstr>Om å lage egen rakett Andreas Jørgensen (Grevskogen vgs, Tønsberg)</vt:lpstr>
      <vt:lpstr>Høyde-, fall- og temperaturdata</vt:lpstr>
      <vt:lpstr>Analoge versus digitale sensorer</vt:lpstr>
      <vt:lpstr>Måling av luftforurensningen (CanSat used to measure air polution)</vt:lpstr>
      <vt:lpstr>Gjør målinger av luftforurensningen i Bergen Andreas Hellesøy, Sonans vgs (ToF)</vt:lpstr>
      <vt:lpstr>Giftlokket i Bergen –  sannhet eller mediaoppstyr Sindre Måge, Andreas Strønen, Bergen Katedralskole</vt:lpstr>
      <vt:lpstr>Giftlokket i Bergen – sannhet eller mediaoppstyr Sindre Måge, Andreas Strønen, Bergen Katedralskole</vt:lpstr>
      <vt:lpstr>SPISS https://www.naturfagsenteret.no/c2107302/tidsskrift/vis.html?tid=2107304  </vt:lpstr>
      <vt:lpstr>Aerodynamikk og bevegelse  (CanSat used to measure aerodynamics and movments)</vt:lpstr>
      <vt:lpstr>Aerodynamikk og bevegelse Poul Riis (Fysikk B)</vt:lpstr>
      <vt:lpstr>Måling av trykk og temperatur Poul Riis</vt:lpstr>
      <vt:lpstr>Poul Riis kjører på jobb og smeller med bildøren Poul Riis</vt:lpstr>
      <vt:lpstr>Poul’s datter hjelper ham med å smelle bildøren Poul Riis</vt:lpstr>
      <vt:lpstr>Nordisk CanSat konkurranse 2015 Rønde – AnaCAN Skywalker - Danmark</vt:lpstr>
      <vt:lpstr>Nordisk CanSat konkurranse 2015 Rønde – AnaCAN Skywalker - Danmark</vt:lpstr>
      <vt:lpstr>PowerPoint Presentation</vt:lpstr>
      <vt:lpstr>Spektrometeret Bygget fra grunnen</vt:lpstr>
      <vt:lpstr>Måling av CO2 innhold </vt:lpstr>
      <vt:lpstr>CO2 sensor (111£ + 34£ (frakt)) NDIR sensor (NonDispersive InfraRead sensor)</vt:lpstr>
      <vt:lpstr>Måling av CO2  under Researchers Night 2012, NTNU</vt:lpstr>
      <vt:lpstr>Ny billig sensorkort for måling av atmosfæriske parametere</vt:lpstr>
      <vt:lpstr>CanSat og bruk av GPS</vt:lpstr>
      <vt:lpstr>Typer av GPS-mottakere for Arduino</vt:lpstr>
      <vt:lpstr>Montering</vt:lpstr>
      <vt:lpstr>Innsamling av data</vt:lpstr>
      <vt:lpstr>Visning av GPS-data Bruk av kml-filer (Keyhole Markup Language)</vt:lpstr>
      <vt:lpstr>Visning i Google Earth</vt:lpstr>
      <vt:lpstr>CanSat og bruk av GPS</vt:lpstr>
      <vt:lpstr>PowerPoint Presentation</vt:lpstr>
      <vt:lpstr>Returner til utgangspunktet (Nevada) Ole Petter Håkegaard (Heimdal vgs, Trondheim (ToF1 sept. 2010))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Matematisk modellering i læreplanen</dc:title>
  <dc:creator>Nikro</dc:creator>
  <cp:lastModifiedBy>Nils Kristian Rossing</cp:lastModifiedBy>
  <cp:revision>692</cp:revision>
  <dcterms:modified xsi:type="dcterms:W3CDTF">2022-11-12T17:09:59Z</dcterms:modified>
</cp:coreProperties>
</file>