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3"/>
    <p:sldMasterId id="2147483696" r:id="rId4"/>
    <p:sldMasterId id="2147483697" r:id="rId5"/>
    <p:sldMasterId id="214748369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y="6858000" cx="12192000"/>
  <p:notesSz cx="6858000" cy="9144000"/>
  <p:embeddedFontLst>
    <p:embeddedFont>
      <p:font typeface="Roboto"/>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fag.no/artikkel/vis.html?tid=1352938&amp;within_tid=135301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vas.no/fra-glodepaere-til-led-belysn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76ac168ca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76ac168ca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Navn og skole.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0d5b71ac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10d5b71ac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2c4fefbed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2c4fefb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a:t>Hopper over.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2c4fefbed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2c4fefbed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8437fad0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Valgfritt: Gjenbruksmateriell og resirkulering av lampa.</a:t>
            </a:r>
            <a:endParaRPr/>
          </a:p>
        </p:txBody>
      </p:sp>
      <p:sp>
        <p:nvSpPr>
          <p:cNvPr id="322" name="Google Shape;322;g118437fad0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76c93144e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76c93144e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Dette gjøres gjerne i kunst og håndverk.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432b7cdb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1432b7cd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a:t>Start på en skisse og 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032438efb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3032438e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432b7cdb9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1432b7cdb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87c7d98a3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c87c7d98a3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6f0463d69a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6f0463d69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3ccda874d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3ccda874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2527287a9b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2527287a9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a:t>Forslag til smartlamper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ce4ecfc57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3ce4ecfc5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14325dc38e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14325dc38e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a:t>Hva skjer med lysdiodene når du seriekobler de? Hva med parallellkobling?</a:t>
            </a:r>
            <a:endParaRPr/>
          </a:p>
          <a:p>
            <a:pPr indent="0" lvl="0" marL="0" rtl="0" algn="l">
              <a:spcBef>
                <a:spcPts val="0"/>
              </a:spcBef>
              <a:spcAft>
                <a:spcPts val="0"/>
              </a:spcAft>
              <a:buNone/>
            </a:pPr>
            <a:r>
              <a:rPr lang="no-NO" u="sng">
                <a:solidFill>
                  <a:schemeClr val="hlink"/>
                </a:solidFill>
                <a:hlinkClick r:id="rId2"/>
              </a:rPr>
              <a:t>https://www.naturfag.no/artikkel/vis.html?tid=1352938&amp;within_tid=1353014</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3ce4ecfc57_1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3ce4ecfc5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76c93144e3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76c93144e3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6f0463d69a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6f0463d6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6f0463d69a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6f0463d69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3ce4ecfc57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3ce4ecfc5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3ce4ecfc57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3ce4ecfc57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6f0463d69a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6f0463d69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3ccda874db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3ccda874d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6f0463d69a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6f0463d69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76ac168ca0_0_7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76ac168ca0_0_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Få med fag!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76c93144e3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76c93144e3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4325dc38e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4325dc38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f3c89f5f3e_0_2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f3c89f5f3e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3ce4ecfc5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3ce4ecfc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14382d9895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14382d989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4382d989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14382d98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4382d989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14382d989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14325dc38e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14325dc38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sz="1200">
                <a:solidFill>
                  <a:schemeClr val="dk1"/>
                </a:solidFill>
                <a:highlight>
                  <a:srgbClr val="FFFFFF"/>
                </a:highlight>
              </a:rPr>
              <a:t>Siden dioden bare leder strøm i den ene retningen, er det viktig at polene kobles riktig. Siden som skal være nærmest pluss, kalles anode. Siden som skal være nærmest minus, kalles katode. Katoden på en diode blir vanligvis merket med en sølvring.</a:t>
            </a:r>
            <a:endParaRPr sz="1200">
              <a:solidFill>
                <a:schemeClr val="dk1"/>
              </a:solidFill>
              <a:highlight>
                <a:srgbClr val="FFFFFF"/>
              </a:highlight>
            </a:endParaRPr>
          </a:p>
          <a:p>
            <a:pPr indent="0" lvl="0" marL="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rPr lang="no-NO" sz="1200">
                <a:solidFill>
                  <a:schemeClr val="dk1"/>
                </a:solidFill>
                <a:highlight>
                  <a:srgbClr val="FFFFFF"/>
                </a:highlight>
              </a:rPr>
              <a:t>Siden lysdioden er en type diode slipper den bare gjennom strøm i den ene retningen. For å indikere hvordan den skal monteres, er det ene benet lengre enn det andre. Det lengre benet er anoden, det vil si benet som skal være nærmest plusspolen.</a:t>
            </a:r>
            <a:endParaRPr sz="1200">
              <a:solidFill>
                <a:schemeClr val="dk1"/>
              </a:solidFill>
              <a:highlight>
                <a:srgbClr val="FFFFFF"/>
              </a:highlight>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no-NO" sz="1200">
                <a:solidFill>
                  <a:schemeClr val="dk1"/>
                </a:solidFill>
              </a:rPr>
              <a:t>En LED (Light Emitting Diode) er en diode. Forskjellen fra en vanlig pære er at det i en tradisjonell pære er en metalltråd som varmes opp og begynner å gløde (gir lys) når strøm tilføres. Mesteparten av energien går med på å gjøre pæra varm. I en LED ligger det en liten chip i en liten reflektor, mellom to elektriske punkter. Denne chipen begynner å lyse når strøm slås på. En svært liten del av energien forsvinner i varme, og en LED begynner å lyse mye raskere enn en pære. Lysdiodeer er små elektroniske halvlederchips, som i seg selv sender ut lys når det går strøm igjennom dem. Det er et annet prinsipp enn andre typer lyskilder hvor lyset kommer fra f.eks. en glødetråd eller fra gass under trykk. Lysdioder finnes i en rekke farger i tillegg til hvit.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no-NO" sz="1200">
                <a:solidFill>
                  <a:schemeClr val="dk1"/>
                </a:solidFill>
              </a:rPr>
              <a:t>Vanlige lyspærer (glødepære) sies å skulle vare i opptil 2 500 timer. Det er det svært skjelden at de gjør. De fleste varer i mindre enn 1 000 timer. Reglen her er at jo billigere pæra er jo kortere levetid har den. LED pære/lampe har en levetid på ca 50 000 timer. En LED pære varer da like lenge som 50 vanlige pærer.</a:t>
            </a:r>
            <a:endParaRPr sz="1200">
              <a:solidFill>
                <a:schemeClr val="dk1"/>
              </a:solidFill>
            </a:endParaRPr>
          </a:p>
          <a:p>
            <a:pPr indent="0" lvl="0" marL="0" rtl="0" algn="l">
              <a:spcBef>
                <a:spcPts val="0"/>
              </a:spcBef>
              <a:spcAft>
                <a:spcPts val="0"/>
              </a:spcAft>
              <a:buNone/>
            </a:pPr>
            <a:r>
              <a:rPr lang="no-NO" sz="1200">
                <a:solidFill>
                  <a:schemeClr val="dk1"/>
                </a:solidFill>
              </a:rPr>
              <a:t>Kilde:</a:t>
            </a:r>
            <a:endParaRPr sz="1200">
              <a:solidFill>
                <a:schemeClr val="dk1"/>
              </a:solidFill>
            </a:endParaRPr>
          </a:p>
          <a:p>
            <a:pPr indent="0" lvl="0" marL="0" rtl="0" algn="l">
              <a:spcBef>
                <a:spcPts val="0"/>
              </a:spcBef>
              <a:spcAft>
                <a:spcPts val="0"/>
              </a:spcAft>
              <a:buNone/>
            </a:pPr>
            <a:r>
              <a:rPr lang="no-NO" sz="1200" u="sng">
                <a:solidFill>
                  <a:schemeClr val="hlink"/>
                </a:solidFill>
                <a:hlinkClick r:id="rId2"/>
              </a:rPr>
              <a:t>https://tevas.no/fra-glodepaere-til-led-belysning/</a:t>
            </a:r>
            <a:r>
              <a:rPr lang="no-NO" sz="1200">
                <a:solidFill>
                  <a:schemeClr val="dk1"/>
                </a:solidFill>
              </a:rPr>
              <a:t> </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76bf14f16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76bf14f16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f3c89f5f3e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f3c89f5f3e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f3c89f5f3e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f3c89f5f3e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f3c89f5f3e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f3c89f5f3e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f3c89f5f3e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f3c89f5f3e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227d8fcc0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227d8fcc0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25fc739857_1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125fc739857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f3f5b69dce_2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f3f5b69dce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25fc739857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25fc73985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25fc739857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25fc73985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14325dc38e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14325dc38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2efa7845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c2efa784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a:t>Forklar elevenes rammer og fag. Flere år med lampeprosjekt. Alt fra 5-6 uker til 1 uke. Hanne og Eirin.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4382d9895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14382d989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f3f5b69dce_2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f3f5b69dce_2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267733d481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1267733d48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41ddbe629a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41ddbe629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41ddbe629a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141ddbe629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41ddbe629a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141ddbe629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41ddbe629a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41ddbe629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41ddbe629a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41ddbe629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41ddbe629a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41ddbe629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41ddbe629a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41ddbe629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6f0463d69a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6f0463d6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41ddbe629a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41ddbe629a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3ce4ecfc5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3ce4ecfc5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3ce4ecfc57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3ce4ecfc5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3ce4ecfc57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3ce4ecfc5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6f0463d69a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6f0463d69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4325dc36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14325dc36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69" name="Shape 69"/>
        <p:cNvGrpSpPr/>
        <p:nvPr/>
      </p:nvGrpSpPr>
      <p:grpSpPr>
        <a:xfrm>
          <a:off x="0" y="0"/>
          <a:ext cx="0" cy="0"/>
          <a:chOff x="0" y="0"/>
          <a:chExt cx="0" cy="0"/>
        </a:xfrm>
      </p:grpSpPr>
      <p:sp>
        <p:nvSpPr>
          <p:cNvPr id="70" name="Google Shape;7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75" name="Shape 75"/>
        <p:cNvGrpSpPr/>
        <p:nvPr/>
      </p:nvGrpSpPr>
      <p:grpSpPr>
        <a:xfrm>
          <a:off x="0" y="0"/>
          <a:ext cx="0" cy="0"/>
          <a:chOff x="0" y="0"/>
          <a:chExt cx="0" cy="0"/>
        </a:xfrm>
      </p:grpSpPr>
      <p:sp>
        <p:nvSpPr>
          <p:cNvPr id="76" name="Google Shape;76;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 name="Shape 85"/>
        <p:cNvGrpSpPr/>
        <p:nvPr/>
      </p:nvGrpSpPr>
      <p:grpSpPr>
        <a:xfrm>
          <a:off x="0" y="0"/>
          <a:ext cx="0" cy="0"/>
          <a:chOff x="0" y="0"/>
          <a:chExt cx="0" cy="0"/>
        </a:xfrm>
      </p:grpSpPr>
      <p:sp>
        <p:nvSpPr>
          <p:cNvPr id="86" name="Google Shape;86;p1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87" name="Google Shape;87;p1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88" name="Google Shape;88;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sp>
        <p:nvSpPr>
          <p:cNvPr id="90" name="Google Shape;90;p15"/>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91" name="Google Shape;91;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1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4" name="Google Shape;94;p1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95" name="Google Shape;95;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6" name="Shape 96"/>
        <p:cNvGrpSpPr/>
        <p:nvPr/>
      </p:nvGrpSpPr>
      <p:grpSpPr>
        <a:xfrm>
          <a:off x="0" y="0"/>
          <a:ext cx="0" cy="0"/>
          <a:chOff x="0" y="0"/>
          <a:chExt cx="0" cy="0"/>
        </a:xfrm>
      </p:grpSpPr>
      <p:sp>
        <p:nvSpPr>
          <p:cNvPr id="97" name="Google Shape;97;p1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8" name="Google Shape;98;p17"/>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9" name="Google Shape;99;p17"/>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0" name="Google Shape;100;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1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3" name="Google Shape;103;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4" name="Shape 104"/>
        <p:cNvGrpSpPr/>
        <p:nvPr/>
      </p:nvGrpSpPr>
      <p:grpSpPr>
        <a:xfrm>
          <a:off x="0" y="0"/>
          <a:ext cx="0" cy="0"/>
          <a:chOff x="0" y="0"/>
          <a:chExt cx="0" cy="0"/>
        </a:xfrm>
      </p:grpSpPr>
      <p:sp>
        <p:nvSpPr>
          <p:cNvPr id="105" name="Google Shape;105;p19"/>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6" name="Google Shape;106;p19"/>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7" name="Google Shape;107;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 name="Shape 108"/>
        <p:cNvGrpSpPr/>
        <p:nvPr/>
      </p:nvGrpSpPr>
      <p:grpSpPr>
        <a:xfrm>
          <a:off x="0" y="0"/>
          <a:ext cx="0" cy="0"/>
          <a:chOff x="0" y="0"/>
          <a:chExt cx="0" cy="0"/>
        </a:xfrm>
      </p:grpSpPr>
      <p:sp>
        <p:nvSpPr>
          <p:cNvPr id="109" name="Google Shape;109;p20"/>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10" name="Google Shape;110;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p2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21"/>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14" name="Google Shape;114;p21"/>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1"/>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16" name="Google Shape;116;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18" name="Shape 18"/>
        <p:cNvGrpSpPr/>
        <p:nvPr/>
      </p:nvGrpSpPr>
      <p:grpSpPr>
        <a:xfrm>
          <a:off x="0" y="0"/>
          <a:ext cx="0" cy="0"/>
          <a:chOff x="0" y="0"/>
          <a:chExt cx="0" cy="0"/>
        </a:xfrm>
      </p:grpSpPr>
      <p:sp>
        <p:nvSpPr>
          <p:cNvPr id="19" name="Google Shape;19;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2"/>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19" name="Google Shape;11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0" name="Shape 120"/>
        <p:cNvGrpSpPr/>
        <p:nvPr/>
      </p:nvGrpSpPr>
      <p:grpSpPr>
        <a:xfrm>
          <a:off x="0" y="0"/>
          <a:ext cx="0" cy="0"/>
          <a:chOff x="0" y="0"/>
          <a:chExt cx="0" cy="0"/>
        </a:xfrm>
      </p:grpSpPr>
      <p:sp>
        <p:nvSpPr>
          <p:cNvPr id="121" name="Google Shape;121;p23"/>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22" name="Google Shape;122;p23"/>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23" name="Google Shape;123;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126" name="Shape 126"/>
        <p:cNvGrpSpPr/>
        <p:nvPr/>
      </p:nvGrpSpPr>
      <p:grpSpPr>
        <a:xfrm>
          <a:off x="0" y="0"/>
          <a:ext cx="0" cy="0"/>
          <a:chOff x="0" y="0"/>
          <a:chExt cx="0" cy="0"/>
        </a:xfrm>
      </p:grpSpPr>
      <p:sp>
        <p:nvSpPr>
          <p:cNvPr id="127" name="Google Shape;127;p25"/>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 name="Google Shape;128;p25"/>
          <p:cNvSpPr txBox="1"/>
          <p:nvPr>
            <p:ph type="title"/>
          </p:nvPr>
        </p:nvSpPr>
        <p:spPr>
          <a:xfrm>
            <a:off x="389167" y="745733"/>
            <a:ext cx="6417900" cy="1851600"/>
          </a:xfrm>
          <a:prstGeom prst="rect">
            <a:avLst/>
          </a:prstGeom>
          <a:noFill/>
        </p:spPr>
        <p:txBody>
          <a:bodyPr anchorCtr="0" anchor="b" bIns="121900" lIns="121900" spcFirstLastPara="1" rIns="121900" wrap="square" tIns="121900">
            <a:normAutofit/>
          </a:bodyPr>
          <a:lstStyle>
            <a:lvl1pPr lvl="0" rtl="0" algn="l">
              <a:lnSpc>
                <a:spcPct val="100000"/>
              </a:lnSpc>
              <a:spcBef>
                <a:spcPts val="0"/>
              </a:spcBef>
              <a:spcAft>
                <a:spcPts val="0"/>
              </a:spcAft>
              <a:buClr>
                <a:schemeClr val="dk1"/>
              </a:buClr>
              <a:buSzPts val="4000"/>
              <a:buNone/>
              <a:defRPr sz="4000">
                <a:solidFill>
                  <a:schemeClr val="dk2"/>
                </a:solidFill>
              </a:defRPr>
            </a:lvl1pPr>
            <a:lvl2pPr lvl="1" rtl="0" algn="l">
              <a:lnSpc>
                <a:spcPct val="100000"/>
              </a:lnSpc>
              <a:spcBef>
                <a:spcPts val="0"/>
              </a:spcBef>
              <a:spcAft>
                <a:spcPts val="0"/>
              </a:spcAft>
              <a:buClr>
                <a:schemeClr val="dk1"/>
              </a:buClr>
              <a:buSzPts val="4000"/>
              <a:buNone/>
              <a:defRPr sz="4000">
                <a:solidFill>
                  <a:schemeClr val="dk2"/>
                </a:solidFill>
              </a:defRPr>
            </a:lvl2pPr>
            <a:lvl3pPr lvl="2" rtl="0" algn="l">
              <a:lnSpc>
                <a:spcPct val="100000"/>
              </a:lnSpc>
              <a:spcBef>
                <a:spcPts val="0"/>
              </a:spcBef>
              <a:spcAft>
                <a:spcPts val="0"/>
              </a:spcAft>
              <a:buClr>
                <a:schemeClr val="dk1"/>
              </a:buClr>
              <a:buSzPts val="4000"/>
              <a:buNone/>
              <a:defRPr sz="4000">
                <a:solidFill>
                  <a:schemeClr val="dk2"/>
                </a:solidFill>
              </a:defRPr>
            </a:lvl3pPr>
            <a:lvl4pPr lvl="3" rtl="0" algn="l">
              <a:lnSpc>
                <a:spcPct val="100000"/>
              </a:lnSpc>
              <a:spcBef>
                <a:spcPts val="0"/>
              </a:spcBef>
              <a:spcAft>
                <a:spcPts val="0"/>
              </a:spcAft>
              <a:buClr>
                <a:schemeClr val="dk1"/>
              </a:buClr>
              <a:buSzPts val="4000"/>
              <a:buNone/>
              <a:defRPr sz="4000">
                <a:solidFill>
                  <a:schemeClr val="dk2"/>
                </a:solidFill>
              </a:defRPr>
            </a:lvl4pPr>
            <a:lvl5pPr lvl="4" rtl="0" algn="l">
              <a:lnSpc>
                <a:spcPct val="100000"/>
              </a:lnSpc>
              <a:spcBef>
                <a:spcPts val="0"/>
              </a:spcBef>
              <a:spcAft>
                <a:spcPts val="0"/>
              </a:spcAft>
              <a:buClr>
                <a:schemeClr val="dk1"/>
              </a:buClr>
              <a:buSzPts val="4000"/>
              <a:buNone/>
              <a:defRPr sz="4000">
                <a:solidFill>
                  <a:schemeClr val="dk2"/>
                </a:solidFill>
              </a:defRPr>
            </a:lvl5pPr>
            <a:lvl6pPr lvl="5" rtl="0" algn="l">
              <a:lnSpc>
                <a:spcPct val="100000"/>
              </a:lnSpc>
              <a:spcBef>
                <a:spcPts val="0"/>
              </a:spcBef>
              <a:spcAft>
                <a:spcPts val="0"/>
              </a:spcAft>
              <a:buClr>
                <a:schemeClr val="dk1"/>
              </a:buClr>
              <a:buSzPts val="4000"/>
              <a:buNone/>
              <a:defRPr sz="4000">
                <a:solidFill>
                  <a:schemeClr val="dk2"/>
                </a:solidFill>
              </a:defRPr>
            </a:lvl6pPr>
            <a:lvl7pPr lvl="6" rtl="0" algn="l">
              <a:lnSpc>
                <a:spcPct val="100000"/>
              </a:lnSpc>
              <a:spcBef>
                <a:spcPts val="0"/>
              </a:spcBef>
              <a:spcAft>
                <a:spcPts val="0"/>
              </a:spcAft>
              <a:buClr>
                <a:schemeClr val="dk1"/>
              </a:buClr>
              <a:buSzPts val="4000"/>
              <a:buNone/>
              <a:defRPr sz="4000">
                <a:solidFill>
                  <a:schemeClr val="dk2"/>
                </a:solidFill>
              </a:defRPr>
            </a:lvl7pPr>
            <a:lvl8pPr lvl="7" rtl="0" algn="l">
              <a:lnSpc>
                <a:spcPct val="100000"/>
              </a:lnSpc>
              <a:spcBef>
                <a:spcPts val="0"/>
              </a:spcBef>
              <a:spcAft>
                <a:spcPts val="0"/>
              </a:spcAft>
              <a:buClr>
                <a:schemeClr val="dk1"/>
              </a:buClr>
              <a:buSzPts val="4000"/>
              <a:buNone/>
              <a:defRPr sz="4000">
                <a:solidFill>
                  <a:schemeClr val="dk2"/>
                </a:solidFill>
              </a:defRPr>
            </a:lvl8pPr>
            <a:lvl9pPr lvl="8" rtl="0" algn="l">
              <a:lnSpc>
                <a:spcPct val="100000"/>
              </a:lnSpc>
              <a:spcBef>
                <a:spcPts val="0"/>
              </a:spcBef>
              <a:spcAft>
                <a:spcPts val="0"/>
              </a:spcAft>
              <a:buClr>
                <a:schemeClr val="dk1"/>
              </a:buClr>
              <a:buSzPts val="4000"/>
              <a:buNone/>
              <a:defRPr sz="4000">
                <a:solidFill>
                  <a:schemeClr val="dk2"/>
                </a:solidFill>
              </a:defRPr>
            </a:lvl9pPr>
          </a:lstStyle>
          <a:p/>
        </p:txBody>
      </p:sp>
      <p:sp>
        <p:nvSpPr>
          <p:cNvPr id="129" name="Google Shape;129;p25"/>
          <p:cNvSpPr txBox="1"/>
          <p:nvPr>
            <p:ph idx="1" type="body"/>
          </p:nvPr>
        </p:nvSpPr>
        <p:spPr>
          <a:xfrm>
            <a:off x="389200" y="2738283"/>
            <a:ext cx="3156900" cy="3374100"/>
          </a:xfrm>
          <a:prstGeom prst="rect">
            <a:avLst/>
          </a:prstGeom>
          <a:noFill/>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Clr>
                <a:schemeClr val="dk2"/>
              </a:buClr>
              <a:buSzPts val="1900"/>
              <a:buChar char="●"/>
              <a:defRPr sz="1900">
                <a:solidFill>
                  <a:schemeClr val="dk2"/>
                </a:solidFill>
              </a:defRPr>
            </a:lvl1pPr>
            <a:lvl2pPr indent="-330200" lvl="1" marL="914400" rtl="0" algn="l">
              <a:lnSpc>
                <a:spcPct val="115000"/>
              </a:lnSpc>
              <a:spcBef>
                <a:spcPts val="0"/>
              </a:spcBef>
              <a:spcAft>
                <a:spcPts val="0"/>
              </a:spcAft>
              <a:buClr>
                <a:schemeClr val="dk2"/>
              </a:buClr>
              <a:buSzPts val="1600"/>
              <a:buChar char="○"/>
              <a:defRPr sz="1600">
                <a:solidFill>
                  <a:schemeClr val="dk2"/>
                </a:solidFill>
              </a:defRPr>
            </a:lvl2pPr>
            <a:lvl3pPr indent="-330200" lvl="2" marL="1371600" rtl="0" algn="l">
              <a:lnSpc>
                <a:spcPct val="115000"/>
              </a:lnSpc>
              <a:spcBef>
                <a:spcPts val="0"/>
              </a:spcBef>
              <a:spcAft>
                <a:spcPts val="0"/>
              </a:spcAft>
              <a:buClr>
                <a:schemeClr val="dk2"/>
              </a:buClr>
              <a:buSzPts val="1600"/>
              <a:buChar char="■"/>
              <a:defRPr sz="1600">
                <a:solidFill>
                  <a:schemeClr val="dk2"/>
                </a:solidFill>
              </a:defRPr>
            </a:lvl3pPr>
            <a:lvl4pPr indent="-330200" lvl="3" marL="1828800" rtl="0" algn="l">
              <a:lnSpc>
                <a:spcPct val="115000"/>
              </a:lnSpc>
              <a:spcBef>
                <a:spcPts val="0"/>
              </a:spcBef>
              <a:spcAft>
                <a:spcPts val="0"/>
              </a:spcAft>
              <a:buClr>
                <a:schemeClr val="dk2"/>
              </a:buClr>
              <a:buSzPts val="1600"/>
              <a:buChar char="●"/>
              <a:defRPr sz="1600">
                <a:solidFill>
                  <a:schemeClr val="dk2"/>
                </a:solidFill>
              </a:defRPr>
            </a:lvl4pPr>
            <a:lvl5pPr indent="-330200" lvl="4" marL="2286000" rtl="0" algn="l">
              <a:lnSpc>
                <a:spcPct val="115000"/>
              </a:lnSpc>
              <a:spcBef>
                <a:spcPts val="0"/>
              </a:spcBef>
              <a:spcAft>
                <a:spcPts val="0"/>
              </a:spcAft>
              <a:buClr>
                <a:schemeClr val="dk2"/>
              </a:buClr>
              <a:buSzPts val="1600"/>
              <a:buChar char="○"/>
              <a:defRPr sz="1600">
                <a:solidFill>
                  <a:schemeClr val="dk2"/>
                </a:solidFill>
              </a:defRPr>
            </a:lvl5pPr>
            <a:lvl6pPr indent="-330200" lvl="5" marL="2743200" rtl="0" algn="l">
              <a:lnSpc>
                <a:spcPct val="115000"/>
              </a:lnSpc>
              <a:spcBef>
                <a:spcPts val="0"/>
              </a:spcBef>
              <a:spcAft>
                <a:spcPts val="0"/>
              </a:spcAft>
              <a:buClr>
                <a:schemeClr val="dk2"/>
              </a:buClr>
              <a:buSzPts val="1600"/>
              <a:buChar char="■"/>
              <a:defRPr sz="1600">
                <a:solidFill>
                  <a:schemeClr val="dk2"/>
                </a:solidFill>
              </a:defRPr>
            </a:lvl6pPr>
            <a:lvl7pPr indent="-330200" lvl="6" marL="3200400" rtl="0" algn="l">
              <a:lnSpc>
                <a:spcPct val="115000"/>
              </a:lnSpc>
              <a:spcBef>
                <a:spcPts val="0"/>
              </a:spcBef>
              <a:spcAft>
                <a:spcPts val="0"/>
              </a:spcAft>
              <a:buClr>
                <a:schemeClr val="dk2"/>
              </a:buClr>
              <a:buSzPts val="1600"/>
              <a:buChar char="●"/>
              <a:defRPr sz="1600">
                <a:solidFill>
                  <a:schemeClr val="dk2"/>
                </a:solidFill>
              </a:defRPr>
            </a:lvl7pPr>
            <a:lvl8pPr indent="-330200" lvl="7" marL="3657600" rtl="0" algn="l">
              <a:lnSpc>
                <a:spcPct val="115000"/>
              </a:lnSpc>
              <a:spcBef>
                <a:spcPts val="0"/>
              </a:spcBef>
              <a:spcAft>
                <a:spcPts val="0"/>
              </a:spcAft>
              <a:buClr>
                <a:schemeClr val="dk2"/>
              </a:buClr>
              <a:buSzPts val="1600"/>
              <a:buChar char="○"/>
              <a:defRPr sz="1600">
                <a:solidFill>
                  <a:schemeClr val="dk2"/>
                </a:solidFill>
              </a:defRPr>
            </a:lvl8pPr>
            <a:lvl9pPr indent="-330200" lvl="8" marL="4114800" rtl="0" algn="l">
              <a:lnSpc>
                <a:spcPct val="115000"/>
              </a:lnSpc>
              <a:spcBef>
                <a:spcPts val="0"/>
              </a:spcBef>
              <a:spcAft>
                <a:spcPts val="0"/>
              </a:spcAft>
              <a:buClr>
                <a:schemeClr val="dk2"/>
              </a:buClr>
              <a:buSzPts val="1600"/>
              <a:buChar char="■"/>
              <a:defRPr sz="1600">
                <a:solidFill>
                  <a:schemeClr val="dk2"/>
                </a:solidFill>
              </a:defRPr>
            </a:lvl9pPr>
          </a:lstStyle>
          <a:p/>
        </p:txBody>
      </p:sp>
      <p:sp>
        <p:nvSpPr>
          <p:cNvPr id="130" name="Google Shape;130;p25"/>
          <p:cNvSpPr txBox="1"/>
          <p:nvPr>
            <p:ph idx="2" type="body"/>
          </p:nvPr>
        </p:nvSpPr>
        <p:spPr>
          <a:xfrm>
            <a:off x="3650572" y="2738283"/>
            <a:ext cx="3156900" cy="3374100"/>
          </a:xfrm>
          <a:prstGeom prst="rect">
            <a:avLst/>
          </a:prstGeom>
          <a:noFill/>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Clr>
                <a:schemeClr val="dk2"/>
              </a:buClr>
              <a:buSzPts val="1900"/>
              <a:buChar char="●"/>
              <a:defRPr sz="1900">
                <a:solidFill>
                  <a:schemeClr val="dk2"/>
                </a:solidFill>
              </a:defRPr>
            </a:lvl1pPr>
            <a:lvl2pPr indent="-330200" lvl="1" marL="914400" rtl="0" algn="l">
              <a:lnSpc>
                <a:spcPct val="115000"/>
              </a:lnSpc>
              <a:spcBef>
                <a:spcPts val="0"/>
              </a:spcBef>
              <a:spcAft>
                <a:spcPts val="0"/>
              </a:spcAft>
              <a:buClr>
                <a:schemeClr val="dk2"/>
              </a:buClr>
              <a:buSzPts val="1600"/>
              <a:buChar char="○"/>
              <a:defRPr sz="1600">
                <a:solidFill>
                  <a:schemeClr val="dk2"/>
                </a:solidFill>
              </a:defRPr>
            </a:lvl2pPr>
            <a:lvl3pPr indent="-330200" lvl="2" marL="1371600" rtl="0" algn="l">
              <a:lnSpc>
                <a:spcPct val="115000"/>
              </a:lnSpc>
              <a:spcBef>
                <a:spcPts val="0"/>
              </a:spcBef>
              <a:spcAft>
                <a:spcPts val="0"/>
              </a:spcAft>
              <a:buClr>
                <a:schemeClr val="dk2"/>
              </a:buClr>
              <a:buSzPts val="1600"/>
              <a:buChar char="■"/>
              <a:defRPr sz="1600">
                <a:solidFill>
                  <a:schemeClr val="dk2"/>
                </a:solidFill>
              </a:defRPr>
            </a:lvl3pPr>
            <a:lvl4pPr indent="-330200" lvl="3" marL="1828800" rtl="0" algn="l">
              <a:lnSpc>
                <a:spcPct val="115000"/>
              </a:lnSpc>
              <a:spcBef>
                <a:spcPts val="0"/>
              </a:spcBef>
              <a:spcAft>
                <a:spcPts val="0"/>
              </a:spcAft>
              <a:buClr>
                <a:schemeClr val="dk2"/>
              </a:buClr>
              <a:buSzPts val="1600"/>
              <a:buChar char="●"/>
              <a:defRPr sz="1600">
                <a:solidFill>
                  <a:schemeClr val="dk2"/>
                </a:solidFill>
              </a:defRPr>
            </a:lvl4pPr>
            <a:lvl5pPr indent="-330200" lvl="4" marL="2286000" rtl="0" algn="l">
              <a:lnSpc>
                <a:spcPct val="115000"/>
              </a:lnSpc>
              <a:spcBef>
                <a:spcPts val="0"/>
              </a:spcBef>
              <a:spcAft>
                <a:spcPts val="0"/>
              </a:spcAft>
              <a:buClr>
                <a:schemeClr val="dk2"/>
              </a:buClr>
              <a:buSzPts val="1600"/>
              <a:buChar char="○"/>
              <a:defRPr sz="1600">
                <a:solidFill>
                  <a:schemeClr val="dk2"/>
                </a:solidFill>
              </a:defRPr>
            </a:lvl5pPr>
            <a:lvl6pPr indent="-330200" lvl="5" marL="2743200" rtl="0" algn="l">
              <a:lnSpc>
                <a:spcPct val="115000"/>
              </a:lnSpc>
              <a:spcBef>
                <a:spcPts val="0"/>
              </a:spcBef>
              <a:spcAft>
                <a:spcPts val="0"/>
              </a:spcAft>
              <a:buClr>
                <a:schemeClr val="dk2"/>
              </a:buClr>
              <a:buSzPts val="1600"/>
              <a:buChar char="■"/>
              <a:defRPr sz="1600">
                <a:solidFill>
                  <a:schemeClr val="dk2"/>
                </a:solidFill>
              </a:defRPr>
            </a:lvl6pPr>
            <a:lvl7pPr indent="-330200" lvl="6" marL="3200400" rtl="0" algn="l">
              <a:lnSpc>
                <a:spcPct val="115000"/>
              </a:lnSpc>
              <a:spcBef>
                <a:spcPts val="0"/>
              </a:spcBef>
              <a:spcAft>
                <a:spcPts val="0"/>
              </a:spcAft>
              <a:buClr>
                <a:schemeClr val="dk2"/>
              </a:buClr>
              <a:buSzPts val="1600"/>
              <a:buChar char="●"/>
              <a:defRPr sz="1600">
                <a:solidFill>
                  <a:schemeClr val="dk2"/>
                </a:solidFill>
              </a:defRPr>
            </a:lvl7pPr>
            <a:lvl8pPr indent="-330200" lvl="7" marL="3657600" rtl="0" algn="l">
              <a:lnSpc>
                <a:spcPct val="115000"/>
              </a:lnSpc>
              <a:spcBef>
                <a:spcPts val="0"/>
              </a:spcBef>
              <a:spcAft>
                <a:spcPts val="0"/>
              </a:spcAft>
              <a:buClr>
                <a:schemeClr val="dk2"/>
              </a:buClr>
              <a:buSzPts val="1600"/>
              <a:buChar char="○"/>
              <a:defRPr sz="1600">
                <a:solidFill>
                  <a:schemeClr val="dk2"/>
                </a:solidFill>
              </a:defRPr>
            </a:lvl8pPr>
            <a:lvl9pPr indent="-330200" lvl="8" marL="4114800" rtl="0" algn="l">
              <a:lnSpc>
                <a:spcPct val="115000"/>
              </a:lnSpc>
              <a:spcBef>
                <a:spcPts val="0"/>
              </a:spcBef>
              <a:spcAft>
                <a:spcPts val="0"/>
              </a:spcAft>
              <a:buClr>
                <a:schemeClr val="dk2"/>
              </a:buClr>
              <a:buSzPts val="1600"/>
              <a:buChar char="■"/>
              <a:defRPr sz="1600">
                <a:solidFill>
                  <a:schemeClr val="dk2"/>
                </a:solidFill>
              </a:defRPr>
            </a:lvl9pPr>
          </a:lstStyle>
          <a:p/>
        </p:txBody>
      </p:sp>
      <p:sp>
        <p:nvSpPr>
          <p:cNvPr id="131" name="Google Shape;131;p25"/>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rmAutofit/>
          </a:bodyPr>
          <a:lstStyle>
            <a:lvl1pPr lvl="0" rtl="0" algn="r">
              <a:lnSpc>
                <a:spcPct val="100000"/>
              </a:lnSpc>
              <a:spcAft>
                <a:spcPts val="0"/>
              </a:spcAft>
              <a:buNone/>
              <a:defRPr sz="1300">
                <a:solidFill>
                  <a:schemeClr val="dk2"/>
                </a:solidFill>
              </a:defRPr>
            </a:lvl1pPr>
            <a:lvl2pPr lvl="1" rtl="0" algn="r">
              <a:lnSpc>
                <a:spcPct val="100000"/>
              </a:lnSpc>
              <a:spcAft>
                <a:spcPts val="0"/>
              </a:spcAft>
              <a:buNone/>
              <a:defRPr sz="1300">
                <a:solidFill>
                  <a:schemeClr val="dk2"/>
                </a:solidFill>
              </a:defRPr>
            </a:lvl2pPr>
            <a:lvl3pPr lvl="2" rtl="0" algn="r">
              <a:lnSpc>
                <a:spcPct val="100000"/>
              </a:lnSpc>
              <a:spcAft>
                <a:spcPts val="0"/>
              </a:spcAft>
              <a:buNone/>
              <a:defRPr sz="1300">
                <a:solidFill>
                  <a:schemeClr val="dk2"/>
                </a:solidFill>
              </a:defRPr>
            </a:lvl3pPr>
            <a:lvl4pPr lvl="3" rtl="0" algn="r">
              <a:lnSpc>
                <a:spcPct val="100000"/>
              </a:lnSpc>
              <a:spcAft>
                <a:spcPts val="0"/>
              </a:spcAft>
              <a:buNone/>
              <a:defRPr sz="1300">
                <a:solidFill>
                  <a:schemeClr val="dk2"/>
                </a:solidFill>
              </a:defRPr>
            </a:lvl4pPr>
            <a:lvl5pPr lvl="4" rtl="0" algn="r">
              <a:lnSpc>
                <a:spcPct val="100000"/>
              </a:lnSpc>
              <a:spcAft>
                <a:spcPts val="0"/>
              </a:spcAft>
              <a:buNone/>
              <a:defRPr sz="1300">
                <a:solidFill>
                  <a:schemeClr val="dk2"/>
                </a:solidFill>
              </a:defRPr>
            </a:lvl5pPr>
            <a:lvl6pPr lvl="5" rtl="0" algn="r">
              <a:lnSpc>
                <a:spcPct val="100000"/>
              </a:lnSpc>
              <a:spcAft>
                <a:spcPts val="0"/>
              </a:spcAft>
              <a:buNone/>
              <a:defRPr sz="1300">
                <a:solidFill>
                  <a:schemeClr val="dk2"/>
                </a:solidFill>
              </a:defRPr>
            </a:lvl6pPr>
            <a:lvl7pPr lvl="6" rtl="0" algn="r">
              <a:lnSpc>
                <a:spcPct val="100000"/>
              </a:lnSpc>
              <a:spcAft>
                <a:spcPts val="0"/>
              </a:spcAft>
              <a:buNone/>
              <a:defRPr sz="1300">
                <a:solidFill>
                  <a:schemeClr val="dk2"/>
                </a:solidFill>
              </a:defRPr>
            </a:lvl7pPr>
            <a:lvl8pPr lvl="7" rtl="0" algn="r">
              <a:lnSpc>
                <a:spcPct val="100000"/>
              </a:lnSpc>
              <a:spcAft>
                <a:spcPts val="0"/>
              </a:spcAft>
              <a:buNone/>
              <a:defRPr sz="1300">
                <a:solidFill>
                  <a:schemeClr val="dk2"/>
                </a:solidFill>
              </a:defRPr>
            </a:lvl8pPr>
            <a:lvl9pPr lvl="8" rtl="0"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6" name="Shape 136"/>
        <p:cNvGrpSpPr/>
        <p:nvPr/>
      </p:nvGrpSpPr>
      <p:grpSpPr>
        <a:xfrm>
          <a:off x="0" y="0"/>
          <a:ext cx="0" cy="0"/>
          <a:chOff x="0" y="0"/>
          <a:chExt cx="0" cy="0"/>
        </a:xfrm>
      </p:grpSpPr>
      <p:sp>
        <p:nvSpPr>
          <p:cNvPr id="137" name="Google Shape;137;p27"/>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38" name="Google Shape;138;p27"/>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9" name="Google Shape;139;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 name="Shape 140"/>
        <p:cNvGrpSpPr/>
        <p:nvPr/>
      </p:nvGrpSpPr>
      <p:grpSpPr>
        <a:xfrm>
          <a:off x="0" y="0"/>
          <a:ext cx="0" cy="0"/>
          <a:chOff x="0" y="0"/>
          <a:chExt cx="0" cy="0"/>
        </a:xfrm>
      </p:grpSpPr>
      <p:sp>
        <p:nvSpPr>
          <p:cNvPr id="141" name="Google Shape;141;p2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42" name="Google Shape;142;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 name="Shape 143"/>
        <p:cNvGrpSpPr/>
        <p:nvPr/>
      </p:nvGrpSpPr>
      <p:grpSpPr>
        <a:xfrm>
          <a:off x="0" y="0"/>
          <a:ext cx="0" cy="0"/>
          <a:chOff x="0" y="0"/>
          <a:chExt cx="0" cy="0"/>
        </a:xfrm>
      </p:grpSpPr>
      <p:sp>
        <p:nvSpPr>
          <p:cNvPr id="144" name="Google Shape;144;p2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5" name="Google Shape;145;p29"/>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46" name="Google Shape;146;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7" name="Shape 147"/>
        <p:cNvGrpSpPr/>
        <p:nvPr/>
      </p:nvGrpSpPr>
      <p:grpSpPr>
        <a:xfrm>
          <a:off x="0" y="0"/>
          <a:ext cx="0" cy="0"/>
          <a:chOff x="0" y="0"/>
          <a:chExt cx="0" cy="0"/>
        </a:xfrm>
      </p:grpSpPr>
      <p:sp>
        <p:nvSpPr>
          <p:cNvPr id="148" name="Google Shape;148;p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9" name="Google Shape;149;p3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0" name="Google Shape;150;p3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1" name="Google Shape;151;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4" name="Google Shape;154;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5" name="Shape 155"/>
        <p:cNvGrpSpPr/>
        <p:nvPr/>
      </p:nvGrpSpPr>
      <p:grpSpPr>
        <a:xfrm>
          <a:off x="0" y="0"/>
          <a:ext cx="0" cy="0"/>
          <a:chOff x="0" y="0"/>
          <a:chExt cx="0" cy="0"/>
        </a:xfrm>
      </p:grpSpPr>
      <p:sp>
        <p:nvSpPr>
          <p:cNvPr id="156" name="Google Shape;156;p32"/>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57" name="Google Shape;157;p32"/>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8" name="Google Shape;158;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24" name="Shape 24"/>
        <p:cNvGrpSpPr/>
        <p:nvPr/>
      </p:nvGrpSpPr>
      <p:grpSpPr>
        <a:xfrm>
          <a:off x="0" y="0"/>
          <a:ext cx="0" cy="0"/>
          <a:chOff x="0" y="0"/>
          <a:chExt cx="0" cy="0"/>
        </a:xfrm>
      </p:grpSpPr>
      <p:sp>
        <p:nvSpPr>
          <p:cNvPr id="25" name="Google Shape;25;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9" name="Shape 159"/>
        <p:cNvGrpSpPr/>
        <p:nvPr/>
      </p:nvGrpSpPr>
      <p:grpSpPr>
        <a:xfrm>
          <a:off x="0" y="0"/>
          <a:ext cx="0" cy="0"/>
          <a:chOff x="0" y="0"/>
          <a:chExt cx="0" cy="0"/>
        </a:xfrm>
      </p:grpSpPr>
      <p:sp>
        <p:nvSpPr>
          <p:cNvPr id="160" name="Google Shape;160;p33"/>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61" name="Google Shape;161;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2" name="Shape 162"/>
        <p:cNvGrpSpPr/>
        <p:nvPr/>
      </p:nvGrpSpPr>
      <p:grpSpPr>
        <a:xfrm>
          <a:off x="0" y="0"/>
          <a:ext cx="0" cy="0"/>
          <a:chOff x="0" y="0"/>
          <a:chExt cx="0" cy="0"/>
        </a:xfrm>
      </p:grpSpPr>
      <p:sp>
        <p:nvSpPr>
          <p:cNvPr id="163" name="Google Shape;163;p34"/>
          <p:cNvSpPr/>
          <p:nvPr/>
        </p:nvSpPr>
        <p:spPr>
          <a:xfrm>
            <a:off x="6096000" y="33"/>
            <a:ext cx="6096000" cy="68580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4" name="Google Shape;164;p34"/>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65" name="Google Shape;165;p34"/>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6" name="Google Shape;166;p34"/>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Clr>
                <a:schemeClr val="dk1"/>
              </a:buClr>
              <a:buSzPts val="2400"/>
              <a:buChar char="●"/>
              <a:defRPr>
                <a:solidFill>
                  <a:schemeClr val="dk1"/>
                </a:solidFill>
              </a:defRPr>
            </a:lvl1pPr>
            <a:lvl2pPr indent="-349250" lvl="1" marL="914400" rtl="0">
              <a:spcBef>
                <a:spcPts val="0"/>
              </a:spcBef>
              <a:spcAft>
                <a:spcPts val="0"/>
              </a:spcAft>
              <a:buClr>
                <a:schemeClr val="dk1"/>
              </a:buClr>
              <a:buSzPts val="1900"/>
              <a:buChar char="○"/>
              <a:defRPr>
                <a:solidFill>
                  <a:schemeClr val="dk1"/>
                </a:solidFill>
              </a:defRPr>
            </a:lvl2pPr>
            <a:lvl3pPr indent="-349250" lvl="2" marL="1371600" rtl="0">
              <a:spcBef>
                <a:spcPts val="0"/>
              </a:spcBef>
              <a:spcAft>
                <a:spcPts val="0"/>
              </a:spcAft>
              <a:buClr>
                <a:schemeClr val="dk1"/>
              </a:buClr>
              <a:buSzPts val="1900"/>
              <a:buChar char="■"/>
              <a:defRPr>
                <a:solidFill>
                  <a:schemeClr val="dk1"/>
                </a:solidFill>
              </a:defRPr>
            </a:lvl3pPr>
            <a:lvl4pPr indent="-349250" lvl="3" marL="1828800" rtl="0">
              <a:spcBef>
                <a:spcPts val="0"/>
              </a:spcBef>
              <a:spcAft>
                <a:spcPts val="0"/>
              </a:spcAft>
              <a:buClr>
                <a:schemeClr val="dk1"/>
              </a:buClr>
              <a:buSzPts val="1900"/>
              <a:buChar char="●"/>
              <a:defRPr>
                <a:solidFill>
                  <a:schemeClr val="dk1"/>
                </a:solidFill>
              </a:defRPr>
            </a:lvl4pPr>
            <a:lvl5pPr indent="-349250" lvl="4" marL="2286000" rtl="0">
              <a:spcBef>
                <a:spcPts val="0"/>
              </a:spcBef>
              <a:spcAft>
                <a:spcPts val="0"/>
              </a:spcAft>
              <a:buClr>
                <a:schemeClr val="dk1"/>
              </a:buClr>
              <a:buSzPts val="1900"/>
              <a:buChar char="○"/>
              <a:defRPr>
                <a:solidFill>
                  <a:schemeClr val="dk1"/>
                </a:solidFill>
              </a:defRPr>
            </a:lvl5pPr>
            <a:lvl6pPr indent="-349250" lvl="5" marL="2743200" rtl="0">
              <a:spcBef>
                <a:spcPts val="0"/>
              </a:spcBef>
              <a:spcAft>
                <a:spcPts val="0"/>
              </a:spcAft>
              <a:buClr>
                <a:schemeClr val="dk1"/>
              </a:buClr>
              <a:buSzPts val="1900"/>
              <a:buChar char="■"/>
              <a:defRPr>
                <a:solidFill>
                  <a:schemeClr val="dk1"/>
                </a:solidFill>
              </a:defRPr>
            </a:lvl6pPr>
            <a:lvl7pPr indent="-349250" lvl="6" marL="3200400" rtl="0">
              <a:spcBef>
                <a:spcPts val="0"/>
              </a:spcBef>
              <a:spcAft>
                <a:spcPts val="0"/>
              </a:spcAft>
              <a:buClr>
                <a:schemeClr val="dk1"/>
              </a:buClr>
              <a:buSzPts val="1900"/>
              <a:buChar char="●"/>
              <a:defRPr>
                <a:solidFill>
                  <a:schemeClr val="dk1"/>
                </a:solidFill>
              </a:defRPr>
            </a:lvl7pPr>
            <a:lvl8pPr indent="-349250" lvl="7" marL="3657600" rtl="0">
              <a:spcBef>
                <a:spcPts val="0"/>
              </a:spcBef>
              <a:spcAft>
                <a:spcPts val="0"/>
              </a:spcAft>
              <a:buClr>
                <a:schemeClr val="dk1"/>
              </a:buClr>
              <a:buSzPts val="1900"/>
              <a:buChar char="○"/>
              <a:defRPr>
                <a:solidFill>
                  <a:schemeClr val="dk1"/>
                </a:solidFill>
              </a:defRPr>
            </a:lvl8pPr>
            <a:lvl9pPr indent="-349250" lvl="8" marL="4114800" rtl="0">
              <a:spcBef>
                <a:spcPts val="0"/>
              </a:spcBef>
              <a:spcAft>
                <a:spcPts val="0"/>
              </a:spcAft>
              <a:buClr>
                <a:schemeClr val="dk1"/>
              </a:buClr>
              <a:buSzPts val="1900"/>
              <a:buChar char="■"/>
              <a:defRPr>
                <a:solidFill>
                  <a:schemeClr val="dk1"/>
                </a:solidFill>
              </a:defRPr>
            </a:lvl9pPr>
          </a:lstStyle>
          <a:p/>
        </p:txBody>
      </p:sp>
      <p:sp>
        <p:nvSpPr>
          <p:cNvPr id="167" name="Google Shape;167;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70" name="Google Shape;170;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6"/>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73" name="Google Shape;173;p36"/>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74" name="Google Shape;174;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
        <p:nvSpPr>
          <p:cNvPr id="176" name="Google Shape;176;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77" name="Shape 177"/>
        <p:cNvGrpSpPr/>
        <p:nvPr/>
      </p:nvGrpSpPr>
      <p:grpSpPr>
        <a:xfrm>
          <a:off x="0" y="0"/>
          <a:ext cx="0" cy="0"/>
          <a:chOff x="0" y="0"/>
          <a:chExt cx="0" cy="0"/>
        </a:xfrm>
      </p:grpSpPr>
      <p:sp>
        <p:nvSpPr>
          <p:cNvPr id="178" name="Google Shape;178;p38"/>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79" name="Google Shape;179;p38"/>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80" name="Google Shape;180;p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5" name="Shape 185"/>
        <p:cNvGrpSpPr/>
        <p:nvPr/>
      </p:nvGrpSpPr>
      <p:grpSpPr>
        <a:xfrm>
          <a:off x="0" y="0"/>
          <a:ext cx="0" cy="0"/>
          <a:chOff x="0" y="0"/>
          <a:chExt cx="0" cy="0"/>
        </a:xfrm>
      </p:grpSpPr>
      <p:sp>
        <p:nvSpPr>
          <p:cNvPr id="186" name="Google Shape;186;p40"/>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87" name="Google Shape;187;p40"/>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88" name="Google Shape;188;p4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9" name="Shape 189"/>
        <p:cNvGrpSpPr/>
        <p:nvPr/>
      </p:nvGrpSpPr>
      <p:grpSpPr>
        <a:xfrm>
          <a:off x="0" y="0"/>
          <a:ext cx="0" cy="0"/>
          <a:chOff x="0" y="0"/>
          <a:chExt cx="0" cy="0"/>
        </a:xfrm>
      </p:grpSpPr>
      <p:sp>
        <p:nvSpPr>
          <p:cNvPr id="190" name="Google Shape;190;p41"/>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91" name="Google Shape;191;p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42"/>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4" name="Google Shape;194;p42"/>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95" name="Google Shape;195;p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43"/>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8" name="Google Shape;198;p43"/>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99" name="Google Shape;199;p43"/>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200" name="Google Shape;200;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4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03" name="Google Shape;203;p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4" name="Shape 204"/>
        <p:cNvGrpSpPr/>
        <p:nvPr/>
      </p:nvGrpSpPr>
      <p:grpSpPr>
        <a:xfrm>
          <a:off x="0" y="0"/>
          <a:ext cx="0" cy="0"/>
          <a:chOff x="0" y="0"/>
          <a:chExt cx="0" cy="0"/>
        </a:xfrm>
      </p:grpSpPr>
      <p:sp>
        <p:nvSpPr>
          <p:cNvPr id="205" name="Google Shape;205;p45"/>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06" name="Google Shape;206;p45"/>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207" name="Google Shape;207;p4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46"/>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10" name="Google Shape;210;p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4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47"/>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14" name="Google Shape;214;p47"/>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 name="Google Shape;215;p47"/>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16" name="Google Shape;216;p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7" name="Shape 217"/>
        <p:cNvGrpSpPr/>
        <p:nvPr/>
      </p:nvGrpSpPr>
      <p:grpSpPr>
        <a:xfrm>
          <a:off x="0" y="0"/>
          <a:ext cx="0" cy="0"/>
          <a:chOff x="0" y="0"/>
          <a:chExt cx="0" cy="0"/>
        </a:xfrm>
      </p:grpSpPr>
      <p:sp>
        <p:nvSpPr>
          <p:cNvPr id="218" name="Google Shape;218;p48"/>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219" name="Google Shape;219;p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0" name="Shape 220"/>
        <p:cNvGrpSpPr/>
        <p:nvPr/>
      </p:nvGrpSpPr>
      <p:grpSpPr>
        <a:xfrm>
          <a:off x="0" y="0"/>
          <a:ext cx="0" cy="0"/>
          <a:chOff x="0" y="0"/>
          <a:chExt cx="0" cy="0"/>
        </a:xfrm>
      </p:grpSpPr>
      <p:sp>
        <p:nvSpPr>
          <p:cNvPr id="221" name="Google Shape;221;p4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22" name="Google Shape;222;p49"/>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223" name="Google Shape;223;p4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26" name="Shape 226"/>
        <p:cNvGrpSpPr/>
        <p:nvPr/>
      </p:nvGrpSpPr>
      <p:grpSpPr>
        <a:xfrm>
          <a:off x="0" y="0"/>
          <a:ext cx="0" cy="0"/>
          <a:chOff x="0" y="0"/>
          <a:chExt cx="0" cy="0"/>
        </a:xfrm>
      </p:grpSpPr>
      <p:sp>
        <p:nvSpPr>
          <p:cNvPr id="227" name="Google Shape;227;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28" name="Google Shape;228;p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2100"/>
              </a:spcBef>
              <a:spcAft>
                <a:spcPts val="0"/>
              </a:spcAft>
              <a:buClr>
                <a:schemeClr val="dk1"/>
              </a:buClr>
              <a:buSzPts val="1900"/>
              <a:buChar char="○"/>
              <a:defRPr/>
            </a:lvl2pPr>
            <a:lvl3pPr indent="-349250" lvl="2" marL="1371600" rtl="0" algn="l">
              <a:lnSpc>
                <a:spcPct val="90000"/>
              </a:lnSpc>
              <a:spcBef>
                <a:spcPts val="2100"/>
              </a:spcBef>
              <a:spcAft>
                <a:spcPts val="0"/>
              </a:spcAft>
              <a:buClr>
                <a:schemeClr val="dk1"/>
              </a:buClr>
              <a:buSzPts val="1900"/>
              <a:buChar char="■"/>
              <a:defRPr/>
            </a:lvl3pPr>
            <a:lvl4pPr indent="-349250" lvl="3" marL="1828800" rtl="0" algn="l">
              <a:lnSpc>
                <a:spcPct val="90000"/>
              </a:lnSpc>
              <a:spcBef>
                <a:spcPts val="2100"/>
              </a:spcBef>
              <a:spcAft>
                <a:spcPts val="0"/>
              </a:spcAft>
              <a:buClr>
                <a:schemeClr val="dk1"/>
              </a:buClr>
              <a:buSzPts val="1900"/>
              <a:buChar char="●"/>
              <a:defRPr/>
            </a:lvl4pPr>
            <a:lvl5pPr indent="-349250" lvl="4" marL="2286000" rtl="0" algn="l">
              <a:lnSpc>
                <a:spcPct val="90000"/>
              </a:lnSpc>
              <a:spcBef>
                <a:spcPts val="2100"/>
              </a:spcBef>
              <a:spcAft>
                <a:spcPts val="0"/>
              </a:spcAft>
              <a:buClr>
                <a:schemeClr val="dk1"/>
              </a:buClr>
              <a:buSzPts val="1900"/>
              <a:buChar char="○"/>
              <a:defRPr/>
            </a:lvl5pPr>
            <a:lvl6pPr indent="-349250" lvl="5" marL="2743200" rtl="0" algn="l">
              <a:lnSpc>
                <a:spcPct val="90000"/>
              </a:lnSpc>
              <a:spcBef>
                <a:spcPts val="2100"/>
              </a:spcBef>
              <a:spcAft>
                <a:spcPts val="0"/>
              </a:spcAft>
              <a:buClr>
                <a:schemeClr val="dk1"/>
              </a:buClr>
              <a:buSzPts val="1900"/>
              <a:buChar char="■"/>
              <a:defRPr/>
            </a:lvl6pPr>
            <a:lvl7pPr indent="-349250" lvl="6" marL="3200400" rtl="0" algn="l">
              <a:lnSpc>
                <a:spcPct val="90000"/>
              </a:lnSpc>
              <a:spcBef>
                <a:spcPts val="2100"/>
              </a:spcBef>
              <a:spcAft>
                <a:spcPts val="0"/>
              </a:spcAft>
              <a:buClr>
                <a:schemeClr val="dk1"/>
              </a:buClr>
              <a:buSzPts val="1900"/>
              <a:buChar char="●"/>
              <a:defRPr/>
            </a:lvl7pPr>
            <a:lvl8pPr indent="-349250" lvl="7" marL="3657600" rtl="0" algn="l">
              <a:lnSpc>
                <a:spcPct val="90000"/>
              </a:lnSpc>
              <a:spcBef>
                <a:spcPts val="2100"/>
              </a:spcBef>
              <a:spcAft>
                <a:spcPts val="0"/>
              </a:spcAft>
              <a:buClr>
                <a:schemeClr val="dk1"/>
              </a:buClr>
              <a:buSzPts val="1900"/>
              <a:buChar char="○"/>
              <a:defRPr/>
            </a:lvl8pPr>
            <a:lvl9pPr indent="-349250" lvl="8" marL="4114800" rtl="0" algn="l">
              <a:lnSpc>
                <a:spcPct val="90000"/>
              </a:lnSpc>
              <a:spcBef>
                <a:spcPts val="2100"/>
              </a:spcBef>
              <a:spcAft>
                <a:spcPts val="2100"/>
              </a:spcAft>
              <a:buClr>
                <a:schemeClr val="dk1"/>
              </a:buClr>
              <a:buSzPts val="1900"/>
              <a:buChar char="■"/>
              <a:defRPr/>
            </a:lvl9pPr>
          </a:lstStyle>
          <a:p/>
        </p:txBody>
      </p:sp>
      <p:sp>
        <p:nvSpPr>
          <p:cNvPr id="229" name="Google Shape;229;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230" name="Google Shape;230;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231" name="Google Shape;231;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34" name="Shape 34"/>
        <p:cNvGrpSpPr/>
        <p:nvPr/>
      </p:nvGrpSpPr>
      <p:grpSpPr>
        <a:xfrm>
          <a:off x="0" y="0"/>
          <a:ext cx="0" cy="0"/>
          <a:chOff x="0" y="0"/>
          <a:chExt cx="0" cy="0"/>
        </a:xfrm>
      </p:grpSpPr>
      <p:sp>
        <p:nvSpPr>
          <p:cNvPr id="35" name="Google Shape;3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1" name="Shape 41"/>
        <p:cNvGrpSpPr/>
        <p:nvPr/>
      </p:nvGrpSpPr>
      <p:grpSpPr>
        <a:xfrm>
          <a:off x="0" y="0"/>
          <a:ext cx="0" cy="0"/>
          <a:chOff x="0" y="0"/>
          <a:chExt cx="0" cy="0"/>
        </a:xfrm>
      </p:grpSpPr>
      <p:sp>
        <p:nvSpPr>
          <p:cNvPr id="42" name="Google Shape;42;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p:nvPr>
            <p:ph idx="2" type="pic"/>
          </p:nvPr>
        </p:nvSpPr>
        <p:spPr>
          <a:xfrm>
            <a:off x="5183188" y="987425"/>
            <a:ext cx="6172200" cy="4873625"/>
          </a:xfrm>
          <a:prstGeom prst="rect">
            <a:avLst/>
          </a:prstGeom>
          <a:noFill/>
          <a:ln>
            <a:noFill/>
          </a:ln>
        </p:spPr>
      </p:sp>
      <p:sp>
        <p:nvSpPr>
          <p:cNvPr id="65" name="Google Shape;65;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4.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5.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1.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pic>
        <p:nvPicPr>
          <p:cNvPr id="11" name="Google Shape;11;p1"/>
          <p:cNvPicPr preferRelativeResize="0"/>
          <p:nvPr/>
        </p:nvPicPr>
        <p:blipFill>
          <a:blip r:embed="rId1">
            <a:alphaModFix/>
          </a:blip>
          <a:stretch>
            <a:fillRect/>
          </a:stretch>
        </p:blipFill>
        <p:spPr>
          <a:xfrm>
            <a:off x="10611901" y="5995049"/>
            <a:ext cx="1580100" cy="8629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1" name="Shape 81"/>
        <p:cNvGrpSpPr/>
        <p:nvPr/>
      </p:nvGrpSpPr>
      <p:grpSpPr>
        <a:xfrm>
          <a:off x="0" y="0"/>
          <a:ext cx="0" cy="0"/>
          <a:chOff x="0" y="0"/>
          <a:chExt cx="0" cy="0"/>
        </a:xfrm>
      </p:grpSpPr>
      <p:sp>
        <p:nvSpPr>
          <p:cNvPr id="82" name="Google Shape;82;p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83" name="Google Shape;83;p1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84" name="Google Shape;84;p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32" name="Shape 132"/>
        <p:cNvGrpSpPr/>
        <p:nvPr/>
      </p:nvGrpSpPr>
      <p:grpSpPr>
        <a:xfrm>
          <a:off x="0" y="0"/>
          <a:ext cx="0" cy="0"/>
          <a:chOff x="0" y="0"/>
          <a:chExt cx="0" cy="0"/>
        </a:xfrm>
      </p:grpSpPr>
      <p:sp>
        <p:nvSpPr>
          <p:cNvPr id="133" name="Google Shape;133;p2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34" name="Google Shape;134;p2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lt2"/>
              </a:buClr>
              <a:buSzPts val="2400"/>
              <a:buChar char="●"/>
              <a:defRPr sz="2400">
                <a:solidFill>
                  <a:schemeClr val="lt2"/>
                </a:solidFill>
              </a:defRPr>
            </a:lvl1pPr>
            <a:lvl2pPr indent="-349250" lvl="1" marL="914400" rtl="0">
              <a:lnSpc>
                <a:spcPct val="115000"/>
              </a:lnSpc>
              <a:spcBef>
                <a:spcPts val="0"/>
              </a:spcBef>
              <a:spcAft>
                <a:spcPts val="0"/>
              </a:spcAft>
              <a:buClr>
                <a:schemeClr val="lt2"/>
              </a:buClr>
              <a:buSzPts val="1900"/>
              <a:buChar char="○"/>
              <a:defRPr sz="1900">
                <a:solidFill>
                  <a:schemeClr val="lt2"/>
                </a:solidFill>
              </a:defRPr>
            </a:lvl2pPr>
            <a:lvl3pPr indent="-349250" lvl="2" marL="1371600" rtl="0">
              <a:lnSpc>
                <a:spcPct val="115000"/>
              </a:lnSpc>
              <a:spcBef>
                <a:spcPts val="0"/>
              </a:spcBef>
              <a:spcAft>
                <a:spcPts val="0"/>
              </a:spcAft>
              <a:buClr>
                <a:schemeClr val="lt2"/>
              </a:buClr>
              <a:buSzPts val="1900"/>
              <a:buChar char="■"/>
              <a:defRPr sz="1900">
                <a:solidFill>
                  <a:schemeClr val="lt2"/>
                </a:solidFill>
              </a:defRPr>
            </a:lvl3pPr>
            <a:lvl4pPr indent="-349250" lvl="3" marL="1828800" rtl="0">
              <a:lnSpc>
                <a:spcPct val="115000"/>
              </a:lnSpc>
              <a:spcBef>
                <a:spcPts val="0"/>
              </a:spcBef>
              <a:spcAft>
                <a:spcPts val="0"/>
              </a:spcAft>
              <a:buClr>
                <a:schemeClr val="lt2"/>
              </a:buClr>
              <a:buSzPts val="1900"/>
              <a:buChar char="●"/>
              <a:defRPr sz="1900">
                <a:solidFill>
                  <a:schemeClr val="lt2"/>
                </a:solidFill>
              </a:defRPr>
            </a:lvl4pPr>
            <a:lvl5pPr indent="-349250" lvl="4" marL="2286000" rtl="0">
              <a:lnSpc>
                <a:spcPct val="115000"/>
              </a:lnSpc>
              <a:spcBef>
                <a:spcPts val="0"/>
              </a:spcBef>
              <a:spcAft>
                <a:spcPts val="0"/>
              </a:spcAft>
              <a:buClr>
                <a:schemeClr val="lt2"/>
              </a:buClr>
              <a:buSzPts val="1900"/>
              <a:buChar char="○"/>
              <a:defRPr sz="1900">
                <a:solidFill>
                  <a:schemeClr val="lt2"/>
                </a:solidFill>
              </a:defRPr>
            </a:lvl5pPr>
            <a:lvl6pPr indent="-349250" lvl="5" marL="2743200" rtl="0">
              <a:lnSpc>
                <a:spcPct val="115000"/>
              </a:lnSpc>
              <a:spcBef>
                <a:spcPts val="0"/>
              </a:spcBef>
              <a:spcAft>
                <a:spcPts val="0"/>
              </a:spcAft>
              <a:buClr>
                <a:schemeClr val="lt2"/>
              </a:buClr>
              <a:buSzPts val="1900"/>
              <a:buChar char="■"/>
              <a:defRPr sz="1900">
                <a:solidFill>
                  <a:schemeClr val="lt2"/>
                </a:solidFill>
              </a:defRPr>
            </a:lvl6pPr>
            <a:lvl7pPr indent="-349250" lvl="6" marL="3200400" rtl="0">
              <a:lnSpc>
                <a:spcPct val="115000"/>
              </a:lnSpc>
              <a:spcBef>
                <a:spcPts val="0"/>
              </a:spcBef>
              <a:spcAft>
                <a:spcPts val="0"/>
              </a:spcAft>
              <a:buClr>
                <a:schemeClr val="lt2"/>
              </a:buClr>
              <a:buSzPts val="1900"/>
              <a:buChar char="●"/>
              <a:defRPr sz="1900">
                <a:solidFill>
                  <a:schemeClr val="lt2"/>
                </a:solidFill>
              </a:defRPr>
            </a:lvl7pPr>
            <a:lvl8pPr indent="-349250" lvl="7" marL="3657600" rtl="0">
              <a:lnSpc>
                <a:spcPct val="115000"/>
              </a:lnSpc>
              <a:spcBef>
                <a:spcPts val="0"/>
              </a:spcBef>
              <a:spcAft>
                <a:spcPts val="0"/>
              </a:spcAft>
              <a:buClr>
                <a:schemeClr val="lt2"/>
              </a:buClr>
              <a:buSzPts val="1900"/>
              <a:buChar char="○"/>
              <a:defRPr sz="1900">
                <a:solidFill>
                  <a:schemeClr val="lt2"/>
                </a:solidFill>
              </a:defRPr>
            </a:lvl8pPr>
            <a:lvl9pPr indent="-349250" lvl="8" marL="4114800" rtl="0">
              <a:lnSpc>
                <a:spcPct val="115000"/>
              </a:lnSpc>
              <a:spcBef>
                <a:spcPts val="0"/>
              </a:spcBef>
              <a:spcAft>
                <a:spcPts val="0"/>
              </a:spcAft>
              <a:buClr>
                <a:schemeClr val="lt2"/>
              </a:buClr>
              <a:buSzPts val="1900"/>
              <a:buChar char="■"/>
              <a:defRPr sz="1900">
                <a:solidFill>
                  <a:schemeClr val="lt2"/>
                </a:solidFill>
              </a:defRPr>
            </a:lvl9pPr>
          </a:lstStyle>
          <a:p/>
        </p:txBody>
      </p:sp>
      <p:sp>
        <p:nvSpPr>
          <p:cNvPr id="135" name="Google Shape;135;p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lt2"/>
                </a:solidFill>
              </a:defRPr>
            </a:lvl1pPr>
            <a:lvl2pPr lvl="1" rtl="0" algn="r">
              <a:buNone/>
              <a:defRPr sz="1300">
                <a:solidFill>
                  <a:schemeClr val="lt2"/>
                </a:solidFill>
              </a:defRPr>
            </a:lvl2pPr>
            <a:lvl3pPr lvl="2" rtl="0" algn="r">
              <a:buNone/>
              <a:defRPr sz="1300">
                <a:solidFill>
                  <a:schemeClr val="lt2"/>
                </a:solidFill>
              </a:defRPr>
            </a:lvl3pPr>
            <a:lvl4pPr lvl="3" rtl="0" algn="r">
              <a:buNone/>
              <a:defRPr sz="1300">
                <a:solidFill>
                  <a:schemeClr val="lt2"/>
                </a:solidFill>
              </a:defRPr>
            </a:lvl4pPr>
            <a:lvl5pPr lvl="4" rtl="0" algn="r">
              <a:buNone/>
              <a:defRPr sz="1300">
                <a:solidFill>
                  <a:schemeClr val="lt2"/>
                </a:solidFill>
              </a:defRPr>
            </a:lvl5pPr>
            <a:lvl6pPr lvl="5" rtl="0" algn="r">
              <a:buNone/>
              <a:defRPr sz="1300">
                <a:solidFill>
                  <a:schemeClr val="lt2"/>
                </a:solidFill>
              </a:defRPr>
            </a:lvl6pPr>
            <a:lvl7pPr lvl="6" rtl="0" algn="r">
              <a:buNone/>
              <a:defRPr sz="1300">
                <a:solidFill>
                  <a:schemeClr val="lt2"/>
                </a:solidFill>
              </a:defRPr>
            </a:lvl7pPr>
            <a:lvl8pPr lvl="7" rtl="0" algn="r">
              <a:buNone/>
              <a:defRPr sz="1300">
                <a:solidFill>
                  <a:schemeClr val="lt2"/>
                </a:solidFill>
              </a:defRPr>
            </a:lvl8pPr>
            <a:lvl9pPr lvl="8" rtl="0" algn="r">
              <a:buNone/>
              <a:defRPr sz="1300">
                <a:solidFill>
                  <a:schemeClr val="lt2"/>
                </a:solidFill>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1" name="Shape 181"/>
        <p:cNvGrpSpPr/>
        <p:nvPr/>
      </p:nvGrpSpPr>
      <p:grpSpPr>
        <a:xfrm>
          <a:off x="0" y="0"/>
          <a:ext cx="0" cy="0"/>
          <a:chOff x="0" y="0"/>
          <a:chExt cx="0" cy="0"/>
        </a:xfrm>
      </p:grpSpPr>
      <p:sp>
        <p:nvSpPr>
          <p:cNvPr id="182" name="Google Shape;182;p3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83" name="Google Shape;183;p3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184" name="Google Shape;184;p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ommons.wikimedia.org/wiki/File:Desoldering.jpg" TargetMode="External"/><Relationship Id="rId4" Type="http://schemas.openxmlformats.org/officeDocument/2006/relationships/image" Target="../media/image2.jpg"/><Relationship Id="rId9" Type="http://schemas.openxmlformats.org/officeDocument/2006/relationships/image" Target="../media/image1.png"/><Relationship Id="rId5" Type="http://schemas.openxmlformats.org/officeDocument/2006/relationships/hyperlink" Target="https://pixnio.com/no/media/lyspaere-flaske-lampe-lys-glass" TargetMode="External"/><Relationship Id="rId6" Type="http://schemas.openxmlformats.org/officeDocument/2006/relationships/image" Target="../media/image6.jpg"/><Relationship Id="rId7" Type="http://schemas.openxmlformats.org/officeDocument/2006/relationships/hyperlink" Target="https://www.piqsels.com/no/search?q=wolfram" TargetMode="External"/><Relationship Id="rId8"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pixabay.com/no/photos/smarthus-mobil-smartphone-smarthome-3779361/"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0"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hyperlink" Target="https://www.piqsels.com/da/search?q=Skrivebordslampe" TargetMode="External"/><Relationship Id="rId5" Type="http://schemas.openxmlformats.org/officeDocument/2006/relationships/hyperlink" Target="https://www.pikist.com/free-photo-oxkti/no" TargetMode="External"/><Relationship Id="rId6" Type="http://schemas.openxmlformats.org/officeDocument/2006/relationships/image" Target="../media/image12.jpg"/><Relationship Id="rId7" Type="http://schemas.openxmlformats.org/officeDocument/2006/relationships/hyperlink" Target="https://commons.wikimedia.org/wiki/File:White_lamp.JPG" TargetMode="External"/><Relationship Id="rId8"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pikist.com/free-photo-invbq/no" TargetMode="Externa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drive.google.com/file/d/1BavZhgD0KRygOFHsFODAM0dV3h8zdLuF/view" TargetMode="Externa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ntnu.no/skolelab/kretek/ressurser" TargetMode="External"/><Relationship Id="rId4" Type="http://schemas.openxmlformats.org/officeDocument/2006/relationships/image" Target="../media/image15.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makecode.microbit.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4.xml"/><Relationship Id="rId3" Type="http://schemas.openxmlformats.org/officeDocument/2006/relationships/hyperlink" Target="https://pixabay.com/no/photos/smarthus-mobil-smartphone-smarthome-3779361/" TargetMode="External"/><Relationship Id="rId4" Type="http://schemas.openxmlformats.org/officeDocument/2006/relationships/image" Target="../media/image5.jpg"/><Relationship Id="rId5" Type="http://schemas.openxmlformats.org/officeDocument/2006/relationships/hyperlink" Target="https://commons.wikimedia.org/wiki/File:Microbit.jpg" TargetMode="External"/><Relationship Id="rId6"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www.flickr.com/photos/135302410@N02/26186158207" TargetMode="External"/><Relationship Id="rId4"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6.jpg"/><Relationship Id="rId4" Type="http://schemas.openxmlformats.org/officeDocument/2006/relationships/image" Target="../media/image53.jpg"/><Relationship Id="rId5"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5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6000"/>
              <a:buNone/>
            </a:pPr>
            <a:r>
              <a:rPr lang="no-NO"/>
              <a:t>Smartlampe</a:t>
            </a:r>
            <a:endParaRPr/>
          </a:p>
        </p:txBody>
      </p:sp>
      <p:sp>
        <p:nvSpPr>
          <p:cNvPr id="237" name="Google Shape;237;p5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no-NO"/>
              <a:t>Design, bygg og programmer din egen lampe</a:t>
            </a:r>
            <a:endParaRPr/>
          </a:p>
        </p:txBody>
      </p:sp>
      <p:pic>
        <p:nvPicPr>
          <p:cNvPr id="238" name="Google Shape;238;p52">
            <a:hlinkClick r:id="rId3"/>
          </p:cNvPr>
          <p:cNvPicPr preferRelativeResize="0"/>
          <p:nvPr/>
        </p:nvPicPr>
        <p:blipFill rotWithShape="1">
          <a:blip r:embed="rId4">
            <a:alphaModFix/>
          </a:blip>
          <a:srcRect b="0" l="0" r="0" t="0"/>
          <a:stretch/>
        </p:blipFill>
        <p:spPr>
          <a:xfrm>
            <a:off x="8458835" y="265199"/>
            <a:ext cx="3666316" cy="2387700"/>
          </a:xfrm>
          <a:prstGeom prst="rect">
            <a:avLst/>
          </a:prstGeom>
          <a:noFill/>
          <a:ln>
            <a:noFill/>
          </a:ln>
        </p:spPr>
      </p:pic>
      <p:pic>
        <p:nvPicPr>
          <p:cNvPr id="239" name="Google Shape;239;p52">
            <a:hlinkClick r:id="rId5"/>
          </p:cNvPr>
          <p:cNvPicPr preferRelativeResize="0"/>
          <p:nvPr/>
        </p:nvPicPr>
        <p:blipFill rotWithShape="1">
          <a:blip r:embed="rId6">
            <a:alphaModFix/>
          </a:blip>
          <a:srcRect b="0" l="0" r="0" t="0"/>
          <a:stretch/>
        </p:blipFill>
        <p:spPr>
          <a:xfrm>
            <a:off x="8777926" y="4286476"/>
            <a:ext cx="4039275" cy="2692850"/>
          </a:xfrm>
          <a:prstGeom prst="rect">
            <a:avLst/>
          </a:prstGeom>
          <a:noFill/>
          <a:ln>
            <a:noFill/>
          </a:ln>
        </p:spPr>
      </p:pic>
      <p:pic>
        <p:nvPicPr>
          <p:cNvPr id="240" name="Google Shape;240;p52">
            <a:hlinkClick r:id="rId7"/>
          </p:cNvPr>
          <p:cNvPicPr preferRelativeResize="0"/>
          <p:nvPr/>
        </p:nvPicPr>
        <p:blipFill rotWithShape="1">
          <a:blip r:embed="rId8">
            <a:alphaModFix/>
          </a:blip>
          <a:srcRect b="0" l="0" r="0" t="0"/>
          <a:stretch/>
        </p:blipFill>
        <p:spPr>
          <a:xfrm>
            <a:off x="-434584" y="3850251"/>
            <a:ext cx="2072384" cy="3129075"/>
          </a:xfrm>
          <a:prstGeom prst="rect">
            <a:avLst/>
          </a:prstGeom>
          <a:noFill/>
          <a:ln>
            <a:noFill/>
          </a:ln>
        </p:spPr>
      </p:pic>
      <p:pic>
        <p:nvPicPr>
          <p:cNvPr id="241" name="Google Shape;241;p52"/>
          <p:cNvPicPr preferRelativeResize="0"/>
          <p:nvPr/>
        </p:nvPicPr>
        <p:blipFill>
          <a:blip r:embed="rId9">
            <a:alphaModFix/>
          </a:blip>
          <a:stretch>
            <a:fillRect/>
          </a:stretch>
        </p:blipFill>
        <p:spPr>
          <a:xfrm>
            <a:off x="3292200" y="4652912"/>
            <a:ext cx="3831325" cy="2092375"/>
          </a:xfrm>
          <a:prstGeom prst="rect">
            <a:avLst/>
          </a:prstGeom>
          <a:noFill/>
          <a:ln>
            <a:noFill/>
          </a:ln>
        </p:spPr>
      </p:pic>
      <p:pic>
        <p:nvPicPr>
          <p:cNvPr id="242" name="Google Shape;242;p52"/>
          <p:cNvPicPr preferRelativeResize="0"/>
          <p:nvPr/>
        </p:nvPicPr>
        <p:blipFill>
          <a:blip r:embed="rId10">
            <a:alphaModFix/>
          </a:blip>
          <a:stretch>
            <a:fillRect/>
          </a:stretch>
        </p:blipFill>
        <p:spPr>
          <a:xfrm>
            <a:off x="0" y="-285850"/>
            <a:ext cx="4039276" cy="30294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Hva er en smartlampe?	</a:t>
            </a:r>
            <a:endParaRPr/>
          </a:p>
        </p:txBody>
      </p:sp>
      <p:sp>
        <p:nvSpPr>
          <p:cNvPr id="301" name="Google Shape;301;p61"/>
          <p:cNvSpPr txBox="1"/>
          <p:nvPr>
            <p:ph idx="1" type="body"/>
          </p:nvPr>
        </p:nvSpPr>
        <p:spPr>
          <a:xfrm>
            <a:off x="544075" y="1625100"/>
            <a:ext cx="10515600" cy="4351200"/>
          </a:xfrm>
          <a:prstGeom prst="rect">
            <a:avLst/>
          </a:prstGeom>
          <a:noFill/>
          <a:ln>
            <a:noFill/>
          </a:ln>
        </p:spPr>
        <p:txBody>
          <a:bodyPr anchorCtr="0" anchor="t" bIns="45700" lIns="91425" spcFirstLastPara="1" rIns="91425" wrap="square" tIns="45700">
            <a:noAutofit/>
          </a:bodyPr>
          <a:lstStyle/>
          <a:p>
            <a:pPr indent="-368300" lvl="0" marL="457200" rtl="0" algn="l">
              <a:lnSpc>
                <a:spcPct val="150000"/>
              </a:lnSpc>
              <a:spcBef>
                <a:spcPts val="1000"/>
              </a:spcBef>
              <a:spcAft>
                <a:spcPts val="0"/>
              </a:spcAft>
              <a:buClr>
                <a:srgbClr val="333333"/>
              </a:buClr>
              <a:buSzPts val="2200"/>
              <a:buFont typeface="Arial"/>
              <a:buChar char="-"/>
            </a:pPr>
            <a:r>
              <a:rPr lang="no-NO" sz="2200">
                <a:solidFill>
                  <a:srgbClr val="333333"/>
                </a:solidFill>
                <a:latin typeface="Arial"/>
                <a:ea typeface="Arial"/>
                <a:cs typeface="Arial"/>
                <a:sym typeface="Arial"/>
              </a:rPr>
              <a:t>Tenk-par-del</a:t>
            </a:r>
            <a:endParaRPr sz="2200">
              <a:solidFill>
                <a:srgbClr val="333333"/>
              </a:solidFill>
              <a:latin typeface="Arial"/>
              <a:ea typeface="Arial"/>
              <a:cs typeface="Arial"/>
              <a:sym typeface="Arial"/>
            </a:endParaRPr>
          </a:p>
          <a:p>
            <a:pPr indent="0" lvl="0" marL="0" rtl="0" algn="l">
              <a:lnSpc>
                <a:spcPct val="150000"/>
              </a:lnSpc>
              <a:spcBef>
                <a:spcPts val="1000"/>
              </a:spcBef>
              <a:spcAft>
                <a:spcPts val="0"/>
              </a:spcAft>
              <a:buSzPts val="1800"/>
              <a:buNone/>
            </a:pPr>
            <a:r>
              <a:t/>
            </a:r>
            <a:endParaRPr sz="2200">
              <a:solidFill>
                <a:srgbClr val="333333"/>
              </a:solidFill>
              <a:latin typeface="Arial"/>
              <a:ea typeface="Arial"/>
              <a:cs typeface="Arial"/>
              <a:sym typeface="Arial"/>
            </a:endParaRPr>
          </a:p>
          <a:p>
            <a:pPr indent="-368300" lvl="0" marL="457200" rtl="0" algn="l">
              <a:lnSpc>
                <a:spcPct val="150000"/>
              </a:lnSpc>
              <a:spcBef>
                <a:spcPts val="1000"/>
              </a:spcBef>
              <a:spcAft>
                <a:spcPts val="0"/>
              </a:spcAft>
              <a:buClr>
                <a:srgbClr val="333333"/>
              </a:buClr>
              <a:buSzPts val="2200"/>
              <a:buFont typeface="Arial"/>
              <a:buChar char="-"/>
            </a:pPr>
            <a:r>
              <a:rPr lang="no-NO" sz="2200">
                <a:solidFill>
                  <a:srgbClr val="333333"/>
                </a:solidFill>
                <a:latin typeface="Arial"/>
                <a:ea typeface="Arial"/>
                <a:cs typeface="Arial"/>
                <a:sym typeface="Arial"/>
              </a:rPr>
              <a:t>En smartlampe er en intelligent lampe som er programmert til å gi deg sikkerhet, komfort og/eller lavt strømforbruk. </a:t>
            </a:r>
            <a:endParaRPr sz="2200">
              <a:solidFill>
                <a:srgbClr val="333333"/>
              </a:solidFill>
              <a:latin typeface="Arial"/>
              <a:ea typeface="Arial"/>
              <a:cs typeface="Arial"/>
              <a:sym typeface="Arial"/>
            </a:endParaRPr>
          </a:p>
        </p:txBody>
      </p:sp>
      <p:pic>
        <p:nvPicPr>
          <p:cNvPr id="302" name="Google Shape;302;p61">
            <a:hlinkClick r:id="rId3"/>
          </p:cNvPr>
          <p:cNvPicPr preferRelativeResize="0"/>
          <p:nvPr/>
        </p:nvPicPr>
        <p:blipFill>
          <a:blip r:embed="rId4">
            <a:alphaModFix/>
          </a:blip>
          <a:stretch>
            <a:fillRect/>
          </a:stretch>
        </p:blipFill>
        <p:spPr>
          <a:xfrm>
            <a:off x="4147249" y="4361750"/>
            <a:ext cx="3744374" cy="2496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animEffect filter="fade" transition="in">
                                      <p:cBhvr>
                                        <p:cTn dur="1000"/>
                                        <p:tgtEl>
                                          <p:spTgt spid="3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animEffect filter="fade" transition="in">
                                      <p:cBhvr>
                                        <p:cTn dur="1000"/>
                                        <p:tgtEl>
                                          <p:spTgt spid="3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animEffect filter="fade" transition="in">
                                      <p:cBhvr>
                                        <p:cTn dur="1000"/>
                                        <p:tgtEl>
                                          <p:spTgt spid="30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6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Idemyldring til smartlampe</a:t>
            </a:r>
            <a:endParaRPr/>
          </a:p>
        </p:txBody>
      </p:sp>
      <p:sp>
        <p:nvSpPr>
          <p:cNvPr id="308" name="Google Shape;308;p6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no-NO"/>
              <a:t>Hvilke ulike lamper har du sett tidligere?</a:t>
            </a:r>
            <a:endParaRPr/>
          </a:p>
          <a:p>
            <a:pPr indent="0" lvl="0" marL="0" rtl="0" algn="l">
              <a:spcBef>
                <a:spcPts val="1000"/>
              </a:spcBef>
              <a:spcAft>
                <a:spcPts val="0"/>
              </a:spcAft>
              <a:buNone/>
            </a:pPr>
            <a:r>
              <a:rPr lang="no-NO"/>
              <a:t>Hvilke smarte løsninger kjenner du til fra før?</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no-NO"/>
              <a:t>Tenk-par-del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6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14" name="Google Shape;314;p6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15" name="Google Shape;315;p63"/>
          <p:cNvPicPr preferRelativeResize="0"/>
          <p:nvPr/>
        </p:nvPicPr>
        <p:blipFill>
          <a:blip r:embed="rId3">
            <a:alphaModFix/>
          </a:blip>
          <a:stretch>
            <a:fillRect/>
          </a:stretch>
        </p:blipFill>
        <p:spPr>
          <a:xfrm>
            <a:off x="8389950" y="198600"/>
            <a:ext cx="3802050" cy="3802050"/>
          </a:xfrm>
          <a:prstGeom prst="rect">
            <a:avLst/>
          </a:prstGeom>
          <a:noFill/>
          <a:ln>
            <a:noFill/>
          </a:ln>
        </p:spPr>
      </p:pic>
      <p:pic>
        <p:nvPicPr>
          <p:cNvPr id="316" name="Google Shape;316;p63"/>
          <p:cNvPicPr preferRelativeResize="0"/>
          <p:nvPr/>
        </p:nvPicPr>
        <p:blipFill>
          <a:blip r:embed="rId4">
            <a:alphaModFix/>
          </a:blip>
          <a:stretch>
            <a:fillRect/>
          </a:stretch>
        </p:blipFill>
        <p:spPr>
          <a:xfrm>
            <a:off x="9160175" y="3826175"/>
            <a:ext cx="3031824" cy="3031824"/>
          </a:xfrm>
          <a:prstGeom prst="rect">
            <a:avLst/>
          </a:prstGeom>
          <a:noFill/>
          <a:ln>
            <a:noFill/>
          </a:ln>
        </p:spPr>
      </p:pic>
      <p:pic>
        <p:nvPicPr>
          <p:cNvPr id="317" name="Google Shape;317;p63">
            <a:hlinkClick r:id="rId5"/>
          </p:cNvPr>
          <p:cNvPicPr preferRelativeResize="0"/>
          <p:nvPr/>
        </p:nvPicPr>
        <p:blipFill>
          <a:blip r:embed="rId6">
            <a:alphaModFix/>
          </a:blip>
          <a:stretch>
            <a:fillRect/>
          </a:stretch>
        </p:blipFill>
        <p:spPr>
          <a:xfrm>
            <a:off x="-3" y="3149526"/>
            <a:ext cx="2615947" cy="3802051"/>
          </a:xfrm>
          <a:prstGeom prst="rect">
            <a:avLst/>
          </a:prstGeom>
          <a:noFill/>
          <a:ln>
            <a:noFill/>
          </a:ln>
        </p:spPr>
      </p:pic>
      <p:pic>
        <p:nvPicPr>
          <p:cNvPr id="318" name="Google Shape;318;p63">
            <a:hlinkClick r:id="rId7"/>
          </p:cNvPr>
          <p:cNvPicPr preferRelativeResize="0"/>
          <p:nvPr/>
        </p:nvPicPr>
        <p:blipFill>
          <a:blip r:embed="rId8">
            <a:alphaModFix/>
          </a:blip>
          <a:stretch>
            <a:fillRect/>
          </a:stretch>
        </p:blipFill>
        <p:spPr>
          <a:xfrm>
            <a:off x="4830924" y="2249375"/>
            <a:ext cx="3141576" cy="4277901"/>
          </a:xfrm>
          <a:prstGeom prst="rect">
            <a:avLst/>
          </a:prstGeom>
          <a:noFill/>
          <a:ln>
            <a:noFill/>
          </a:ln>
        </p:spPr>
      </p:pic>
      <p:pic>
        <p:nvPicPr>
          <p:cNvPr id="319" name="Google Shape;319;p63">
            <a:hlinkClick r:id="rId9"/>
          </p:cNvPr>
          <p:cNvPicPr preferRelativeResize="0"/>
          <p:nvPr/>
        </p:nvPicPr>
        <p:blipFill>
          <a:blip r:embed="rId10">
            <a:alphaModFix/>
          </a:blip>
          <a:stretch>
            <a:fillRect/>
          </a:stretch>
        </p:blipFill>
        <p:spPr>
          <a:xfrm>
            <a:off x="191088" y="-140375"/>
            <a:ext cx="5419725" cy="304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64"/>
          <p:cNvSpPr/>
          <p:nvPr/>
        </p:nvSpPr>
        <p:spPr>
          <a:xfrm>
            <a:off x="190000" y="208325"/>
            <a:ext cx="11660100" cy="5595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3800"/>
              <a:buFont typeface="Arial"/>
              <a:buNone/>
            </a:pPr>
            <a:r>
              <a:rPr b="1" i="0" lang="no-NO" sz="3800" u="none" cap="none" strike="noStrike">
                <a:solidFill>
                  <a:schemeClr val="dk1"/>
                </a:solidFill>
                <a:latin typeface="Calibri"/>
                <a:ea typeface="Calibri"/>
                <a:cs typeface="Calibri"/>
                <a:sym typeface="Calibri"/>
              </a:rPr>
              <a:t>Kravspesifikasjoner</a:t>
            </a:r>
            <a:endParaRPr b="1" i="0" sz="3000" u="none" cap="none" strike="noStrike">
              <a:solidFill>
                <a:schemeClr val="dk1"/>
              </a:solidFill>
              <a:latin typeface="Calibri"/>
              <a:ea typeface="Calibri"/>
              <a:cs typeface="Calibri"/>
              <a:sym typeface="Calibri"/>
            </a:endParaRPr>
          </a:p>
          <a:p>
            <a:pPr indent="-304800" lvl="0" marL="342900" marR="0" rtl="0" algn="l">
              <a:lnSpc>
                <a:spcPct val="150000"/>
              </a:lnSpc>
              <a:spcBef>
                <a:spcPts val="800"/>
              </a:spcBef>
              <a:spcAft>
                <a:spcPts val="0"/>
              </a:spcAft>
              <a:buClr>
                <a:schemeClr val="dk1"/>
              </a:buClr>
              <a:buSzPts val="2600"/>
              <a:buFont typeface="Calibri"/>
              <a:buChar char="-"/>
            </a:pPr>
            <a:r>
              <a:rPr b="0" i="0" lang="no-NO" sz="2600" u="none" cap="none" strike="noStrike">
                <a:solidFill>
                  <a:schemeClr val="dk1"/>
                </a:solidFill>
                <a:latin typeface="Calibri"/>
                <a:ea typeface="Calibri"/>
                <a:cs typeface="Calibri"/>
                <a:sym typeface="Calibri"/>
              </a:rPr>
              <a:t>Lampen skal ha inneholde minst 2 LEDdioder. </a:t>
            </a:r>
            <a:endParaRPr b="0" i="0" sz="2600" u="none" cap="none" strike="noStrike">
              <a:solidFill>
                <a:schemeClr val="dk1"/>
              </a:solidFill>
              <a:latin typeface="Calibri"/>
              <a:ea typeface="Calibri"/>
              <a:cs typeface="Calibri"/>
              <a:sym typeface="Calibri"/>
            </a:endParaRPr>
          </a:p>
          <a:p>
            <a:pPr indent="-304800" lvl="0" marL="342900" marR="0" rtl="0" algn="l">
              <a:lnSpc>
                <a:spcPct val="150000"/>
              </a:lnSpc>
              <a:spcBef>
                <a:spcPts val="0"/>
              </a:spcBef>
              <a:spcAft>
                <a:spcPts val="0"/>
              </a:spcAft>
              <a:buClr>
                <a:schemeClr val="dk1"/>
              </a:buClr>
              <a:buSzPts val="2600"/>
              <a:buFont typeface="Calibri"/>
              <a:buChar char="-"/>
            </a:pPr>
            <a:r>
              <a:rPr b="0" i="0" lang="no-NO" sz="2600" u="none" cap="none" strike="noStrike">
                <a:solidFill>
                  <a:schemeClr val="dk1"/>
                </a:solidFill>
                <a:latin typeface="Calibri"/>
                <a:ea typeface="Calibri"/>
                <a:cs typeface="Calibri"/>
                <a:sym typeface="Calibri"/>
              </a:rPr>
              <a:t>Lampen må ha et strømuttak som kan kobles til et klokkebatteri </a:t>
            </a:r>
            <a:r>
              <a:rPr lang="no-NO" sz="2600">
                <a:solidFill>
                  <a:schemeClr val="dk1"/>
                </a:solidFill>
                <a:latin typeface="Calibri"/>
                <a:ea typeface="Calibri"/>
                <a:cs typeface="Calibri"/>
                <a:sym typeface="Calibri"/>
              </a:rPr>
              <a:t>og</a:t>
            </a:r>
            <a:r>
              <a:rPr b="0" i="0" lang="no-NO" sz="2600" u="none" cap="none" strike="noStrike">
                <a:solidFill>
                  <a:schemeClr val="dk1"/>
                </a:solidFill>
                <a:latin typeface="Calibri"/>
                <a:ea typeface="Calibri"/>
                <a:cs typeface="Calibri"/>
                <a:sym typeface="Calibri"/>
              </a:rPr>
              <a:t> micro:bit.</a:t>
            </a:r>
            <a:endParaRPr b="0" i="0" sz="2600" u="none" cap="none" strike="noStrike">
              <a:solidFill>
                <a:schemeClr val="dk1"/>
              </a:solidFill>
              <a:latin typeface="Calibri"/>
              <a:ea typeface="Calibri"/>
              <a:cs typeface="Calibri"/>
              <a:sym typeface="Calibri"/>
            </a:endParaRPr>
          </a:p>
          <a:p>
            <a:pPr indent="-304800" lvl="0" marL="342900" marR="0" rtl="0" algn="l">
              <a:lnSpc>
                <a:spcPct val="150000"/>
              </a:lnSpc>
              <a:spcBef>
                <a:spcPts val="0"/>
              </a:spcBef>
              <a:spcAft>
                <a:spcPts val="0"/>
              </a:spcAft>
              <a:buClr>
                <a:schemeClr val="dk1"/>
              </a:buClr>
              <a:buSzPts val="2600"/>
              <a:buFont typeface="Calibri"/>
              <a:buChar char="-"/>
            </a:pPr>
            <a:r>
              <a:rPr lang="no-NO" sz="2600">
                <a:solidFill>
                  <a:schemeClr val="dk1"/>
                </a:solidFill>
                <a:latin typeface="Calibri"/>
                <a:ea typeface="Calibri"/>
                <a:cs typeface="Calibri"/>
                <a:sym typeface="Calibri"/>
              </a:rPr>
              <a:t>Lampen</a:t>
            </a:r>
            <a:r>
              <a:rPr b="0" i="0" lang="no-NO" sz="2600" u="none" cap="none" strike="noStrike">
                <a:solidFill>
                  <a:schemeClr val="dk1"/>
                </a:solidFill>
                <a:latin typeface="Calibri"/>
                <a:ea typeface="Calibri"/>
                <a:cs typeface="Calibri"/>
                <a:sym typeface="Calibri"/>
              </a:rPr>
              <a:t> må ha en</a:t>
            </a:r>
            <a:r>
              <a:rPr lang="no-NO" sz="2600">
                <a:solidFill>
                  <a:schemeClr val="dk1"/>
                </a:solidFill>
                <a:latin typeface="Calibri"/>
                <a:ea typeface="Calibri"/>
                <a:cs typeface="Calibri"/>
                <a:sym typeface="Calibri"/>
              </a:rPr>
              <a:t> </a:t>
            </a:r>
            <a:r>
              <a:rPr b="0" i="0" lang="no-NO" sz="2600" u="none" cap="none" strike="noStrike">
                <a:solidFill>
                  <a:schemeClr val="dk1"/>
                </a:solidFill>
                <a:latin typeface="Calibri"/>
                <a:ea typeface="Calibri"/>
                <a:cs typeface="Calibri"/>
                <a:sym typeface="Calibri"/>
              </a:rPr>
              <a:t>bryter. </a:t>
            </a:r>
            <a:endParaRPr b="0" i="0" sz="2600" u="none" cap="none" strike="noStrike">
              <a:solidFill>
                <a:schemeClr val="dk1"/>
              </a:solidFill>
              <a:latin typeface="Calibri"/>
              <a:ea typeface="Calibri"/>
              <a:cs typeface="Calibri"/>
              <a:sym typeface="Calibri"/>
            </a:endParaRPr>
          </a:p>
          <a:p>
            <a:pPr indent="-304800" lvl="0" marL="342900" marR="0" rtl="0" algn="l">
              <a:lnSpc>
                <a:spcPct val="150000"/>
              </a:lnSpc>
              <a:spcBef>
                <a:spcPts val="0"/>
              </a:spcBef>
              <a:spcAft>
                <a:spcPts val="0"/>
              </a:spcAft>
              <a:buClr>
                <a:schemeClr val="dk1"/>
              </a:buClr>
              <a:buSzPts val="2600"/>
              <a:buFont typeface="Calibri"/>
              <a:buChar char="-"/>
            </a:pPr>
            <a:r>
              <a:rPr b="0" i="0" lang="no-NO" sz="2600" u="none" cap="none" strike="noStrike">
                <a:solidFill>
                  <a:schemeClr val="dk1"/>
                </a:solidFill>
                <a:latin typeface="Calibri"/>
                <a:ea typeface="Calibri"/>
                <a:cs typeface="Calibri"/>
                <a:sym typeface="Calibri"/>
              </a:rPr>
              <a:t>Elektroniske komponenter (f eks ledning) skal integreres i designet.</a:t>
            </a:r>
            <a:endParaRPr b="0" i="0" sz="2600" u="none" cap="none" strike="noStrike">
              <a:solidFill>
                <a:schemeClr val="dk1"/>
              </a:solidFill>
              <a:latin typeface="Calibri"/>
              <a:ea typeface="Calibri"/>
              <a:cs typeface="Calibri"/>
              <a:sym typeface="Calibri"/>
            </a:endParaRPr>
          </a:p>
          <a:p>
            <a:pPr indent="-304800" lvl="0" marL="342900" marR="0" rtl="0" algn="l">
              <a:lnSpc>
                <a:spcPct val="150000"/>
              </a:lnSpc>
              <a:spcBef>
                <a:spcPts val="0"/>
              </a:spcBef>
              <a:spcAft>
                <a:spcPts val="0"/>
              </a:spcAft>
              <a:buClr>
                <a:schemeClr val="dk1"/>
              </a:buClr>
              <a:buSzPts val="2600"/>
              <a:buFont typeface="Calibri"/>
              <a:buChar char="-"/>
            </a:pPr>
            <a:r>
              <a:rPr b="0" i="0" lang="no-NO" sz="2600" u="none" cap="none" strike="noStrike">
                <a:solidFill>
                  <a:schemeClr val="dk1"/>
                </a:solidFill>
                <a:latin typeface="Calibri"/>
                <a:ea typeface="Calibri"/>
                <a:cs typeface="Calibri"/>
                <a:sym typeface="Calibri"/>
              </a:rPr>
              <a:t>Lampen skal programmeres til å være en smartlampe.</a:t>
            </a:r>
            <a:endParaRPr b="0" i="0" sz="26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6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no-NO" sz="2400">
                <a:solidFill>
                  <a:schemeClr val="dk1"/>
                </a:solidFill>
                <a:latin typeface="Calibri"/>
                <a:ea typeface="Calibri"/>
                <a:cs typeface="Calibri"/>
                <a:sym typeface="Calibri"/>
              </a:rPr>
              <a:t>Valgfritt:</a:t>
            </a:r>
            <a:endParaRPr sz="24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no-NO" sz="2400">
                <a:solidFill>
                  <a:schemeClr val="dk1"/>
                </a:solidFill>
                <a:latin typeface="Calibri"/>
                <a:ea typeface="Calibri"/>
                <a:cs typeface="Calibri"/>
                <a:sym typeface="Calibri"/>
              </a:rPr>
              <a:t>-</a:t>
            </a:r>
            <a:r>
              <a:rPr lang="no-NO" sz="2400">
                <a:solidFill>
                  <a:schemeClr val="dk1"/>
                </a:solidFill>
                <a:latin typeface="Calibri"/>
                <a:ea typeface="Calibri"/>
                <a:cs typeface="Calibri"/>
                <a:sym typeface="Calibri"/>
              </a:rPr>
              <a:t>Det skal ikke være brukt mer enn 4 ulike materialer i designet (gjelder ikke elektriske deler). </a:t>
            </a:r>
            <a:endParaRPr sz="24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no-NO" sz="2400">
                <a:solidFill>
                  <a:schemeClr val="dk1"/>
                </a:solidFill>
                <a:latin typeface="Calibri"/>
                <a:ea typeface="Calibri"/>
                <a:cs typeface="Calibri"/>
                <a:sym typeface="Calibri"/>
              </a:rPr>
              <a:t>- Deler av lampa kan 3D-printes.</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animEffect filter="fade" transition="in">
                                      <p:cBhvr>
                                        <p:cTn dur="1000"/>
                                        <p:tgtEl>
                                          <p:spTgt spid="3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animEffect filter="fade" transition="in">
                                      <p:cBhvr>
                                        <p:cTn dur="1000"/>
                                        <p:tgtEl>
                                          <p:spTgt spid="3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2" st="2"/>
                                            </p:txEl>
                                          </p:spTgt>
                                        </p:tgtEl>
                                        <p:attrNameLst>
                                          <p:attrName>style.visibility</p:attrName>
                                        </p:attrNameLst>
                                      </p:cBhvr>
                                      <p:to>
                                        <p:strVal val="visible"/>
                                      </p:to>
                                    </p:set>
                                    <p:animEffect filter="fade" transition="in">
                                      <p:cBhvr>
                                        <p:cTn dur="1000"/>
                                        <p:tgtEl>
                                          <p:spTgt spid="3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3" st="3"/>
                                            </p:txEl>
                                          </p:spTgt>
                                        </p:tgtEl>
                                        <p:attrNameLst>
                                          <p:attrName>style.visibility</p:attrName>
                                        </p:attrNameLst>
                                      </p:cBhvr>
                                      <p:to>
                                        <p:strVal val="visible"/>
                                      </p:to>
                                    </p:set>
                                    <p:animEffect filter="fade" transition="in">
                                      <p:cBhvr>
                                        <p:cTn dur="1000"/>
                                        <p:tgtEl>
                                          <p:spTgt spid="3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4" st="4"/>
                                            </p:txEl>
                                          </p:spTgt>
                                        </p:tgtEl>
                                        <p:attrNameLst>
                                          <p:attrName>style.visibility</p:attrName>
                                        </p:attrNameLst>
                                      </p:cBhvr>
                                      <p:to>
                                        <p:strVal val="visible"/>
                                      </p:to>
                                    </p:set>
                                    <p:animEffect filter="fade" transition="in">
                                      <p:cBhvr>
                                        <p:cTn dur="1000"/>
                                        <p:tgtEl>
                                          <p:spTgt spid="3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5" st="5"/>
                                            </p:txEl>
                                          </p:spTgt>
                                        </p:tgtEl>
                                        <p:attrNameLst>
                                          <p:attrName>style.visibility</p:attrName>
                                        </p:attrNameLst>
                                      </p:cBhvr>
                                      <p:to>
                                        <p:strVal val="visible"/>
                                      </p:to>
                                    </p:set>
                                    <p:animEffect filter="fade" transition="in">
                                      <p:cBhvr>
                                        <p:cTn dur="1000"/>
                                        <p:tgtEl>
                                          <p:spTgt spid="3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6" st="6"/>
                                            </p:txEl>
                                          </p:spTgt>
                                        </p:tgtEl>
                                        <p:attrNameLst>
                                          <p:attrName>style.visibility</p:attrName>
                                        </p:attrNameLst>
                                      </p:cBhvr>
                                      <p:to>
                                        <p:strVal val="visible"/>
                                      </p:to>
                                    </p:set>
                                    <p:animEffect filter="fade" transition="in">
                                      <p:cBhvr>
                                        <p:cTn dur="1000"/>
                                        <p:tgtEl>
                                          <p:spTgt spid="32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7" st="7"/>
                                            </p:txEl>
                                          </p:spTgt>
                                        </p:tgtEl>
                                        <p:attrNameLst>
                                          <p:attrName>style.visibility</p:attrName>
                                        </p:attrNameLst>
                                      </p:cBhvr>
                                      <p:to>
                                        <p:strVal val="visible"/>
                                      </p:to>
                                    </p:set>
                                    <p:animEffect filter="fade" transition="in">
                                      <p:cBhvr>
                                        <p:cTn dur="1000"/>
                                        <p:tgtEl>
                                          <p:spTgt spid="32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8" st="8"/>
                                            </p:txEl>
                                          </p:spTgt>
                                        </p:tgtEl>
                                        <p:attrNameLst>
                                          <p:attrName>style.visibility</p:attrName>
                                        </p:attrNameLst>
                                      </p:cBhvr>
                                      <p:to>
                                        <p:strVal val="visible"/>
                                      </p:to>
                                    </p:set>
                                    <p:animEffect filter="fade" transition="in">
                                      <p:cBhvr>
                                        <p:cTn dur="1000"/>
                                        <p:tgtEl>
                                          <p:spTgt spid="32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xEl>
                                              <p:pRg end="9" st="9"/>
                                            </p:txEl>
                                          </p:spTgt>
                                        </p:tgtEl>
                                        <p:attrNameLst>
                                          <p:attrName>style.visibility</p:attrName>
                                        </p:attrNameLst>
                                      </p:cBhvr>
                                      <p:to>
                                        <p:strVal val="visible"/>
                                      </p:to>
                                    </p:set>
                                    <p:animEffect filter="fade" transition="in">
                                      <p:cBhvr>
                                        <p:cTn dur="1000"/>
                                        <p:tgtEl>
                                          <p:spTgt spid="324">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6000"/>
              <a:buNone/>
            </a:pPr>
            <a:r>
              <a:rPr lang="no-NO"/>
              <a:t>Skisser og arbeidstegning</a:t>
            </a:r>
            <a:endParaRPr/>
          </a:p>
        </p:txBody>
      </p:sp>
      <p:sp>
        <p:nvSpPr>
          <p:cNvPr id="330" name="Google Shape;330;p6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no-NO"/>
              <a:t>Hva er en skisse?</a:t>
            </a:r>
            <a:endParaRPr/>
          </a:p>
          <a:p>
            <a:pPr indent="0" lvl="0" marL="0" rtl="0" algn="l">
              <a:lnSpc>
                <a:spcPct val="90000"/>
              </a:lnSpc>
              <a:spcBef>
                <a:spcPts val="1000"/>
              </a:spcBef>
              <a:spcAft>
                <a:spcPts val="0"/>
              </a:spcAft>
              <a:buSzPts val="2400"/>
              <a:buNone/>
            </a:pPr>
            <a:r>
              <a:rPr lang="no-NO"/>
              <a:t>Hva er en arbeidstegning?</a:t>
            </a:r>
            <a:endParaRPr/>
          </a:p>
        </p:txBody>
      </p:sp>
      <p:pic>
        <p:nvPicPr>
          <p:cNvPr id="331" name="Google Shape;331;p65">
            <a:hlinkClick r:id="rId3"/>
          </p:cNvPr>
          <p:cNvPicPr preferRelativeResize="0"/>
          <p:nvPr/>
        </p:nvPicPr>
        <p:blipFill>
          <a:blip r:embed="rId4">
            <a:alphaModFix/>
          </a:blip>
          <a:stretch>
            <a:fillRect/>
          </a:stretch>
        </p:blipFill>
        <p:spPr>
          <a:xfrm>
            <a:off x="9436453" y="267375"/>
            <a:ext cx="2627625" cy="350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6"/>
          <p:cNvSpPr txBox="1"/>
          <p:nvPr>
            <p:ph type="title"/>
          </p:nvPr>
        </p:nvSpPr>
        <p:spPr>
          <a:xfrm>
            <a:off x="93300" y="826125"/>
            <a:ext cx="67647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no-NO"/>
              <a:t>Lag en skisse av lampa di</a:t>
            </a:r>
            <a:endParaRPr/>
          </a:p>
        </p:txBody>
      </p:sp>
      <p:sp>
        <p:nvSpPr>
          <p:cNvPr id="337" name="Google Shape;337;p66"/>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no-NO"/>
              <a:t>Skisse + ide</a:t>
            </a:r>
            <a:endParaRPr/>
          </a:p>
        </p:txBody>
      </p:sp>
      <p:pic>
        <p:nvPicPr>
          <p:cNvPr id="338" name="Google Shape;338;p66"/>
          <p:cNvPicPr preferRelativeResize="0"/>
          <p:nvPr/>
        </p:nvPicPr>
        <p:blipFill>
          <a:blip r:embed="rId3">
            <a:alphaModFix/>
          </a:blip>
          <a:stretch>
            <a:fillRect/>
          </a:stretch>
        </p:blipFill>
        <p:spPr>
          <a:xfrm>
            <a:off x="7675256" y="0"/>
            <a:ext cx="4440287"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7"/>
          <p:cNvSpPr txBox="1"/>
          <p:nvPr>
            <p:ph type="title"/>
          </p:nvPr>
        </p:nvSpPr>
        <p:spPr>
          <a:xfrm>
            <a:off x="93300" y="826125"/>
            <a:ext cx="67647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no-NO"/>
              <a:t>Lag en ny skisse av lampa di</a:t>
            </a:r>
            <a:endParaRPr/>
          </a:p>
        </p:txBody>
      </p:sp>
      <p:sp>
        <p:nvSpPr>
          <p:cNvPr id="344" name="Google Shape;344;p67"/>
          <p:cNvSpPr txBox="1"/>
          <p:nvPr>
            <p:ph idx="1" type="body"/>
          </p:nvPr>
        </p:nvSpPr>
        <p:spPr>
          <a:xfrm>
            <a:off x="368475" y="4549756"/>
            <a:ext cx="10515600" cy="2308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no-NO"/>
              <a:t>Det kan være en ny ide eller en videreutvikling av </a:t>
            </a:r>
            <a:br>
              <a:rPr lang="no-NO"/>
            </a:br>
            <a:r>
              <a:rPr lang="no-NO"/>
              <a:t>den forrige.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no-NO"/>
              <a:t>Prøv å forandre noe på lampa di. Kan du gjøre noe </a:t>
            </a:r>
            <a:br>
              <a:rPr lang="no-NO"/>
            </a:br>
            <a:r>
              <a:rPr lang="no-NO"/>
              <a:t>større eller mindre?</a:t>
            </a:r>
            <a:endParaRPr/>
          </a:p>
        </p:txBody>
      </p:sp>
      <p:pic>
        <p:nvPicPr>
          <p:cNvPr id="345" name="Google Shape;345;p67"/>
          <p:cNvPicPr preferRelativeResize="0"/>
          <p:nvPr/>
        </p:nvPicPr>
        <p:blipFill>
          <a:blip r:embed="rId3">
            <a:alphaModFix/>
          </a:blip>
          <a:stretch>
            <a:fillRect/>
          </a:stretch>
        </p:blipFill>
        <p:spPr>
          <a:xfrm>
            <a:off x="7751706" y="0"/>
            <a:ext cx="4440287"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8"/>
          <p:cNvSpPr txBox="1"/>
          <p:nvPr>
            <p:ph type="title"/>
          </p:nvPr>
        </p:nvSpPr>
        <p:spPr>
          <a:xfrm>
            <a:off x="831850" y="1709738"/>
            <a:ext cx="105156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no-NO"/>
              <a:t>Lag en siste (tredje) skisse</a:t>
            </a:r>
            <a:endParaRPr/>
          </a:p>
        </p:txBody>
      </p:sp>
      <p:sp>
        <p:nvSpPr>
          <p:cNvPr id="351" name="Google Shape;351;p68"/>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no-NO"/>
              <a:t>En eller flere av disse skissene skal du lage en arbeidstegning ut i fra.</a:t>
            </a:r>
            <a:endParaRPr/>
          </a:p>
        </p:txBody>
      </p:sp>
      <p:pic>
        <p:nvPicPr>
          <p:cNvPr id="352" name="Google Shape;352;p68"/>
          <p:cNvPicPr preferRelativeResize="0"/>
          <p:nvPr/>
        </p:nvPicPr>
        <p:blipFill>
          <a:blip r:embed="rId3">
            <a:alphaModFix/>
          </a:blip>
          <a:stretch>
            <a:fillRect/>
          </a:stretch>
        </p:blipFill>
        <p:spPr>
          <a:xfrm>
            <a:off x="8667398" y="-1535775"/>
            <a:ext cx="3223075" cy="4978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Arbeidstegning</a:t>
            </a:r>
            <a:endParaRPr/>
          </a:p>
        </p:txBody>
      </p:sp>
      <p:sp>
        <p:nvSpPr>
          <p:cNvPr id="358" name="Google Shape;358;p69"/>
          <p:cNvSpPr txBox="1"/>
          <p:nvPr>
            <p:ph idx="1" type="body"/>
          </p:nvPr>
        </p:nvSpPr>
        <p:spPr>
          <a:xfrm>
            <a:off x="408850" y="1825625"/>
            <a:ext cx="109449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no-NO"/>
              <a:t>Detaljert tegning</a:t>
            </a:r>
            <a:endParaRPr/>
          </a:p>
          <a:p>
            <a:pPr indent="-342900" lvl="0" marL="457200" rtl="0" algn="l">
              <a:lnSpc>
                <a:spcPct val="90000"/>
              </a:lnSpc>
              <a:spcBef>
                <a:spcPts val="0"/>
              </a:spcBef>
              <a:spcAft>
                <a:spcPts val="0"/>
              </a:spcAft>
              <a:buSzPts val="1800"/>
              <a:buChar char="-"/>
            </a:pPr>
            <a:r>
              <a:rPr lang="no-NO"/>
              <a:t>Mål</a:t>
            </a:r>
            <a:endParaRPr/>
          </a:p>
          <a:p>
            <a:pPr indent="-342900" lvl="0" marL="457200" rtl="0" algn="l">
              <a:lnSpc>
                <a:spcPct val="90000"/>
              </a:lnSpc>
              <a:spcBef>
                <a:spcPts val="0"/>
              </a:spcBef>
              <a:spcAft>
                <a:spcPts val="0"/>
              </a:spcAft>
              <a:buSzPts val="1800"/>
              <a:buChar char="-"/>
            </a:pPr>
            <a:r>
              <a:rPr lang="no-NO"/>
              <a:t>Utstyr/materialer</a:t>
            </a:r>
            <a:endParaRPr/>
          </a:p>
          <a:p>
            <a:pPr indent="-342900" lvl="0" marL="457200" rtl="0" algn="l">
              <a:lnSpc>
                <a:spcPct val="90000"/>
              </a:lnSpc>
              <a:spcBef>
                <a:spcPts val="0"/>
              </a:spcBef>
              <a:spcAft>
                <a:spcPts val="0"/>
              </a:spcAft>
              <a:buSzPts val="1800"/>
              <a:buChar char="-"/>
            </a:pPr>
            <a:r>
              <a:rPr lang="no-NO"/>
              <a:t>Verktøy</a:t>
            </a:r>
            <a:endParaRPr/>
          </a:p>
          <a:p>
            <a:pPr indent="-342900" lvl="0" marL="457200" rtl="0" algn="l">
              <a:lnSpc>
                <a:spcPct val="90000"/>
              </a:lnSpc>
              <a:spcBef>
                <a:spcPts val="0"/>
              </a:spcBef>
              <a:spcAft>
                <a:spcPts val="0"/>
              </a:spcAft>
              <a:buSzPts val="1800"/>
              <a:buChar char="-"/>
            </a:pPr>
            <a:r>
              <a:rPr lang="no-NO"/>
              <a:t>Koblingsskjema</a:t>
            </a:r>
            <a:endParaRPr/>
          </a:p>
          <a:p>
            <a:pPr indent="0" lvl="0" marL="0" rtl="0" algn="l">
              <a:lnSpc>
                <a:spcPct val="90000"/>
              </a:lnSpc>
              <a:spcBef>
                <a:spcPts val="1000"/>
              </a:spcBef>
              <a:spcAft>
                <a:spcPts val="0"/>
              </a:spcAft>
              <a:buSzPts val="1800"/>
              <a:buNone/>
            </a:pPr>
            <a:r>
              <a:rPr lang="no-NO"/>
              <a:t>Andre skal kunne lage lampa</a:t>
            </a:r>
            <a:br>
              <a:rPr lang="no-NO"/>
            </a:br>
            <a:r>
              <a:rPr lang="no-NO"/>
              <a:t>ved å se på arbeidstegninga.</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no-NO"/>
              <a:t>Kreves for patent.</a:t>
            </a:r>
            <a:endParaRPr/>
          </a:p>
        </p:txBody>
      </p:sp>
      <p:pic>
        <p:nvPicPr>
          <p:cNvPr id="359" name="Google Shape;359;p69"/>
          <p:cNvPicPr preferRelativeResize="0"/>
          <p:nvPr/>
        </p:nvPicPr>
        <p:blipFill rotWithShape="1">
          <a:blip r:embed="rId3">
            <a:alphaModFix/>
          </a:blip>
          <a:srcRect b="0" l="0" r="0" t="0"/>
          <a:stretch/>
        </p:blipFill>
        <p:spPr>
          <a:xfrm>
            <a:off x="5089800" y="66200"/>
            <a:ext cx="6858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10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1000"/>
                                        <p:tgtEl>
                                          <p:spTgt spid="3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1000"/>
                                        <p:tgtEl>
                                          <p:spTgt spid="3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3" st="3"/>
                                            </p:txEl>
                                          </p:spTgt>
                                        </p:tgtEl>
                                        <p:attrNameLst>
                                          <p:attrName>style.visibility</p:attrName>
                                        </p:attrNameLst>
                                      </p:cBhvr>
                                      <p:to>
                                        <p:strVal val="visible"/>
                                      </p:to>
                                    </p:set>
                                    <p:animEffect filter="fade" transition="in">
                                      <p:cBhvr>
                                        <p:cTn dur="1000"/>
                                        <p:tgtEl>
                                          <p:spTgt spid="3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4" st="4"/>
                                            </p:txEl>
                                          </p:spTgt>
                                        </p:tgtEl>
                                        <p:attrNameLst>
                                          <p:attrName>style.visibility</p:attrName>
                                        </p:attrNameLst>
                                      </p:cBhvr>
                                      <p:to>
                                        <p:strVal val="visible"/>
                                      </p:to>
                                    </p:set>
                                    <p:animEffect filter="fade" transition="in">
                                      <p:cBhvr>
                                        <p:cTn dur="1000"/>
                                        <p:tgtEl>
                                          <p:spTgt spid="3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5" st="5"/>
                                            </p:txEl>
                                          </p:spTgt>
                                        </p:tgtEl>
                                        <p:attrNameLst>
                                          <p:attrName>style.visibility</p:attrName>
                                        </p:attrNameLst>
                                      </p:cBhvr>
                                      <p:to>
                                        <p:strVal val="visible"/>
                                      </p:to>
                                    </p:set>
                                    <p:animEffect filter="fade" transition="in">
                                      <p:cBhvr>
                                        <p:cTn dur="1000"/>
                                        <p:tgtEl>
                                          <p:spTgt spid="3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6" st="6"/>
                                            </p:txEl>
                                          </p:spTgt>
                                        </p:tgtEl>
                                        <p:attrNameLst>
                                          <p:attrName>style.visibility</p:attrName>
                                        </p:attrNameLst>
                                      </p:cBhvr>
                                      <p:to>
                                        <p:strVal val="visible"/>
                                      </p:to>
                                    </p:set>
                                    <p:animEffect filter="fade" transition="in">
                                      <p:cBhvr>
                                        <p:cTn dur="1000"/>
                                        <p:tgtEl>
                                          <p:spTgt spid="3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7" st="7"/>
                                            </p:txEl>
                                          </p:spTgt>
                                        </p:tgtEl>
                                        <p:attrNameLst>
                                          <p:attrName>style.visibility</p:attrName>
                                        </p:attrNameLst>
                                      </p:cBhvr>
                                      <p:to>
                                        <p:strVal val="visible"/>
                                      </p:to>
                                    </p:set>
                                    <p:animEffect filter="fade" transition="in">
                                      <p:cBhvr>
                                        <p:cTn dur="1000"/>
                                        <p:tgtEl>
                                          <p:spTgt spid="35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7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65" name="Google Shape;365;p7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66" name="Google Shape;366;p70"/>
          <p:cNvPicPr preferRelativeResize="0"/>
          <p:nvPr/>
        </p:nvPicPr>
        <p:blipFill>
          <a:blip r:embed="rId3">
            <a:alphaModFix/>
          </a:blip>
          <a:stretch>
            <a:fillRect/>
          </a:stretch>
        </p:blipFill>
        <p:spPr>
          <a:xfrm>
            <a:off x="979163" y="299363"/>
            <a:ext cx="10982325" cy="6486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3"/>
          <p:cNvSpPr txBox="1"/>
          <p:nvPr>
            <p:ph type="ctrTitle"/>
          </p:nvPr>
        </p:nvSpPr>
        <p:spPr>
          <a:xfrm>
            <a:off x="1524000" y="943448"/>
            <a:ext cx="9144000" cy="1978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6000"/>
              <a:buFont typeface="Arial"/>
              <a:buNone/>
            </a:pPr>
            <a:r>
              <a:rPr lang="no-NO" sz="7500"/>
              <a:t>Smartlampe:</a:t>
            </a:r>
            <a:br>
              <a:rPr lang="no-NO"/>
            </a:br>
            <a:r>
              <a:rPr lang="no-NO"/>
              <a:t> </a:t>
            </a:r>
            <a:r>
              <a:rPr i="1" lang="no-NO" sz="3700"/>
              <a:t>et KreTek-prosjekt</a:t>
            </a:r>
            <a:endParaRPr b="1" i="1" sz="1650">
              <a:solidFill>
                <a:srgbClr val="1155CC"/>
              </a:solidFill>
              <a:highlight>
                <a:srgbClr val="F9F9F9"/>
              </a:highlight>
              <a:latin typeface="Arial"/>
              <a:ea typeface="Arial"/>
              <a:cs typeface="Arial"/>
              <a:sym typeface="Arial"/>
            </a:endParaRPr>
          </a:p>
          <a:p>
            <a:pPr indent="0" lvl="0" marL="0" rtl="0" algn="ctr">
              <a:spcBef>
                <a:spcPts val="0"/>
              </a:spcBef>
              <a:spcAft>
                <a:spcPts val="0"/>
              </a:spcAft>
              <a:buNone/>
            </a:pPr>
            <a:r>
              <a:t/>
            </a:r>
            <a:endParaRPr sz="3200"/>
          </a:p>
        </p:txBody>
      </p:sp>
      <p:sp>
        <p:nvSpPr>
          <p:cNvPr id="248" name="Google Shape;248;p53"/>
          <p:cNvSpPr txBox="1"/>
          <p:nvPr>
            <p:ph idx="1" type="subTitle"/>
          </p:nvPr>
        </p:nvSpPr>
        <p:spPr>
          <a:xfrm>
            <a:off x="1524000" y="3017401"/>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b="1" lang="no-NO" sz="3700"/>
              <a:t>Eirik Lyngvær og Eirin Nordtømme</a:t>
            </a:r>
            <a:endParaRPr b="1" sz="3700"/>
          </a:p>
          <a:p>
            <a:pPr indent="0" lvl="0" marL="457200" rtl="0" algn="ctr">
              <a:spcBef>
                <a:spcPts val="1000"/>
              </a:spcBef>
              <a:spcAft>
                <a:spcPts val="0"/>
              </a:spcAft>
              <a:buNone/>
            </a:pPr>
            <a:r>
              <a:t/>
            </a:r>
            <a:endParaRPr sz="3000"/>
          </a:p>
          <a:p>
            <a:pPr indent="0" lvl="0" marL="0" rtl="0" algn="ctr">
              <a:spcBef>
                <a:spcPts val="1000"/>
              </a:spcBef>
              <a:spcAft>
                <a:spcPts val="0"/>
              </a:spcAft>
              <a:buNone/>
            </a:pPr>
            <a:r>
              <a:t/>
            </a:r>
            <a:endParaRPr/>
          </a:p>
        </p:txBody>
      </p:sp>
      <p:pic>
        <p:nvPicPr>
          <p:cNvPr id="249" name="Google Shape;249;p53"/>
          <p:cNvPicPr preferRelativeResize="0"/>
          <p:nvPr/>
        </p:nvPicPr>
        <p:blipFill>
          <a:blip r:embed="rId3">
            <a:alphaModFix/>
          </a:blip>
          <a:stretch>
            <a:fillRect/>
          </a:stretch>
        </p:blipFill>
        <p:spPr>
          <a:xfrm>
            <a:off x="4180327" y="4768573"/>
            <a:ext cx="3357500" cy="1833625"/>
          </a:xfrm>
          <a:prstGeom prst="rect">
            <a:avLst/>
          </a:prstGeom>
          <a:noFill/>
          <a:ln>
            <a:noFill/>
          </a:ln>
        </p:spPr>
      </p:pic>
      <p:pic>
        <p:nvPicPr>
          <p:cNvPr id="250" name="Google Shape;250;p53"/>
          <p:cNvPicPr preferRelativeResize="0"/>
          <p:nvPr/>
        </p:nvPicPr>
        <p:blipFill rotWithShape="1">
          <a:blip r:embed="rId4">
            <a:alphaModFix/>
          </a:blip>
          <a:srcRect b="0" l="0" r="54783" t="0"/>
          <a:stretch/>
        </p:blipFill>
        <p:spPr>
          <a:xfrm>
            <a:off x="235900" y="5838525"/>
            <a:ext cx="3211000" cy="763675"/>
          </a:xfrm>
          <a:prstGeom prst="rect">
            <a:avLst/>
          </a:prstGeom>
          <a:noFill/>
          <a:ln>
            <a:noFill/>
          </a:ln>
        </p:spPr>
      </p:pic>
      <p:pic>
        <p:nvPicPr>
          <p:cNvPr id="251" name="Google Shape;251;p53"/>
          <p:cNvPicPr preferRelativeResize="0"/>
          <p:nvPr/>
        </p:nvPicPr>
        <p:blipFill>
          <a:blip r:embed="rId5">
            <a:alphaModFix/>
          </a:blip>
          <a:stretch>
            <a:fillRect/>
          </a:stretch>
        </p:blipFill>
        <p:spPr>
          <a:xfrm>
            <a:off x="7935450" y="5498324"/>
            <a:ext cx="4635212" cy="1359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7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Ideer</a:t>
            </a:r>
            <a:endParaRPr/>
          </a:p>
        </p:txBody>
      </p:sp>
      <p:sp>
        <p:nvSpPr>
          <p:cNvPr id="372" name="Google Shape;372;p7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no-NO"/>
              <a:t>Lampe som skrus på til viss tid</a:t>
            </a:r>
            <a:endParaRPr/>
          </a:p>
          <a:p>
            <a:pPr indent="0" lvl="0" marL="0" rtl="0" algn="l">
              <a:spcBef>
                <a:spcPts val="1000"/>
              </a:spcBef>
              <a:spcAft>
                <a:spcPts val="0"/>
              </a:spcAft>
              <a:buNone/>
            </a:pPr>
            <a:r>
              <a:rPr lang="no-NO"/>
              <a:t>Skrus på/av av lyd</a:t>
            </a:r>
            <a:endParaRPr/>
          </a:p>
          <a:p>
            <a:pPr indent="0" lvl="0" marL="0" rtl="0" algn="l">
              <a:spcBef>
                <a:spcPts val="1000"/>
              </a:spcBef>
              <a:spcAft>
                <a:spcPts val="0"/>
              </a:spcAft>
              <a:buNone/>
            </a:pPr>
            <a:r>
              <a:rPr lang="no-NO"/>
              <a:t>Wake up light</a:t>
            </a:r>
            <a:endParaRPr/>
          </a:p>
          <a:p>
            <a:pPr indent="0" lvl="0" marL="0" rtl="0" algn="l">
              <a:spcBef>
                <a:spcPts val="1000"/>
              </a:spcBef>
              <a:spcAft>
                <a:spcPts val="0"/>
              </a:spcAft>
              <a:buNone/>
            </a:pPr>
            <a:r>
              <a:rPr lang="no-NO"/>
              <a:t>Temperaturvarsler</a:t>
            </a:r>
            <a:endParaRPr/>
          </a:p>
          <a:p>
            <a:pPr indent="0" lvl="0" marL="0" rtl="0" algn="l">
              <a:spcBef>
                <a:spcPts val="1000"/>
              </a:spcBef>
              <a:spcAft>
                <a:spcPts val="0"/>
              </a:spcAft>
              <a:buNone/>
            </a:pPr>
            <a:r>
              <a:rPr lang="no-NO"/>
              <a:t>Bevegelsessensor</a:t>
            </a:r>
            <a:endParaRPr/>
          </a:p>
          <a:p>
            <a:pPr indent="0" lvl="0" marL="0" rtl="0" algn="l">
              <a:spcBef>
                <a:spcPts val="1000"/>
              </a:spcBef>
              <a:spcAft>
                <a:spcPts val="0"/>
              </a:spcAft>
              <a:buNone/>
            </a:pPr>
            <a:r>
              <a:rPr lang="no-NO"/>
              <a:t>Klimavennlige materialer og lyssensor av/på</a:t>
            </a:r>
            <a:endParaRPr/>
          </a:p>
          <a:p>
            <a:pPr indent="0" lvl="0" marL="0" rtl="0" algn="l">
              <a:spcBef>
                <a:spcPts val="1000"/>
              </a:spcBef>
              <a:spcAft>
                <a:spcPts val="0"/>
              </a:spcAft>
              <a:buNone/>
            </a:pPr>
            <a:r>
              <a:rPr lang="no-NO"/>
              <a:t>Tracker - blinker når du kommer nære - sang når funnet</a:t>
            </a:r>
            <a:endParaRPr/>
          </a:p>
          <a:p>
            <a:pPr indent="0" lvl="0" marL="0" rtl="0" algn="l">
              <a:spcBef>
                <a:spcPts val="1000"/>
              </a:spcBef>
              <a:spcAft>
                <a:spcPts val="0"/>
              </a:spcAft>
              <a:buNone/>
            </a:pPr>
            <a:r>
              <a:rPr lang="no-NO"/>
              <a:t>Lyset endrer seg når det spilles musikk/av/på</a:t>
            </a:r>
            <a:endParaRPr/>
          </a:p>
          <a:p>
            <a:pPr indent="0" lvl="0" marL="0" rtl="0" algn="l">
              <a:spcBef>
                <a:spcPts val="1000"/>
              </a:spcBef>
              <a:spcAft>
                <a:spcPts val="0"/>
              </a:spcAft>
              <a:buNone/>
            </a:pPr>
            <a:r>
              <a:rPr lang="no-NO"/>
              <a:t>Lys i taket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7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78" name="Google Shape;378;p7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79" name="Google Shape;379;p72" title="Lampeprosjekt (14. apr. 2023, 23:14).MOV">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73"/>
          <p:cNvPicPr preferRelativeResize="0"/>
          <p:nvPr/>
        </p:nvPicPr>
        <p:blipFill rotWithShape="1">
          <a:blip r:embed="rId3">
            <a:alphaModFix/>
          </a:blip>
          <a:srcRect b="0" l="2644" r="38068" t="0"/>
          <a:stretch/>
        </p:blipFill>
        <p:spPr>
          <a:xfrm>
            <a:off x="7566525" y="331300"/>
            <a:ext cx="4117450" cy="6028925"/>
          </a:xfrm>
          <a:prstGeom prst="rect">
            <a:avLst/>
          </a:prstGeom>
          <a:noFill/>
          <a:ln>
            <a:noFill/>
          </a:ln>
        </p:spPr>
      </p:pic>
      <p:sp>
        <p:nvSpPr>
          <p:cNvPr id="385" name="Google Shape;385;p73"/>
          <p:cNvSpPr txBox="1"/>
          <p:nvPr>
            <p:ph type="title"/>
          </p:nvPr>
        </p:nvSpPr>
        <p:spPr>
          <a:xfrm>
            <a:off x="215392" y="331308"/>
            <a:ext cx="6417900" cy="18516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no-NO"/>
              <a:t> Utforsk lysdioder</a:t>
            </a:r>
            <a:endParaRPr/>
          </a:p>
        </p:txBody>
      </p:sp>
      <p:sp>
        <p:nvSpPr>
          <p:cNvPr id="386" name="Google Shape;386;p73"/>
          <p:cNvSpPr txBox="1"/>
          <p:nvPr>
            <p:ph idx="1" type="body"/>
          </p:nvPr>
        </p:nvSpPr>
        <p:spPr>
          <a:xfrm>
            <a:off x="389200" y="2737933"/>
            <a:ext cx="3156900" cy="33741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no-NO"/>
              <a:t>Utstyr:</a:t>
            </a:r>
            <a:endParaRPr/>
          </a:p>
          <a:p>
            <a:pPr indent="0" lvl="0" marL="0" rtl="0" algn="l">
              <a:spcBef>
                <a:spcPts val="2100"/>
              </a:spcBef>
              <a:spcAft>
                <a:spcPts val="0"/>
              </a:spcAft>
              <a:buNone/>
            </a:pPr>
            <a:r>
              <a:rPr lang="no-NO"/>
              <a:t>4 ledninger</a:t>
            </a:r>
            <a:endParaRPr/>
          </a:p>
          <a:p>
            <a:pPr indent="0" lvl="0" marL="0" rtl="0" algn="l">
              <a:spcBef>
                <a:spcPts val="2100"/>
              </a:spcBef>
              <a:spcAft>
                <a:spcPts val="0"/>
              </a:spcAft>
              <a:buNone/>
            </a:pPr>
            <a:r>
              <a:rPr lang="no-NO"/>
              <a:t>1-2 klokkebatteri (3V)</a:t>
            </a:r>
            <a:endParaRPr/>
          </a:p>
          <a:p>
            <a:pPr indent="0" lvl="0" marL="0" rtl="0" algn="l">
              <a:spcBef>
                <a:spcPts val="2100"/>
              </a:spcBef>
              <a:spcAft>
                <a:spcPts val="2100"/>
              </a:spcAft>
              <a:buNone/>
            </a:pPr>
            <a:r>
              <a:rPr lang="no-NO"/>
              <a:t>2-3 lysdioder</a:t>
            </a:r>
            <a:endParaRPr/>
          </a:p>
        </p:txBody>
      </p:sp>
      <p:sp>
        <p:nvSpPr>
          <p:cNvPr id="387" name="Google Shape;387;p73"/>
          <p:cNvSpPr txBox="1"/>
          <p:nvPr>
            <p:ph idx="2" type="body"/>
          </p:nvPr>
        </p:nvSpPr>
        <p:spPr>
          <a:xfrm>
            <a:off x="3650572" y="2738283"/>
            <a:ext cx="3156900" cy="33741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no-NO"/>
              <a:t>Oppgave:</a:t>
            </a:r>
            <a:endParaRPr/>
          </a:p>
          <a:p>
            <a:pPr indent="-425450" lvl="0" marL="609600" rtl="0" algn="l">
              <a:spcBef>
                <a:spcPts val="2100"/>
              </a:spcBef>
              <a:spcAft>
                <a:spcPts val="0"/>
              </a:spcAft>
              <a:buSzPts val="1900"/>
              <a:buAutoNum type="arabicPeriod"/>
            </a:pPr>
            <a:r>
              <a:rPr lang="no-NO"/>
              <a:t>Få en lysdiode til å lyse</a:t>
            </a:r>
            <a:endParaRPr/>
          </a:p>
          <a:p>
            <a:pPr indent="-425450" lvl="0" marL="609600" rtl="0" algn="l">
              <a:spcBef>
                <a:spcPts val="2100"/>
              </a:spcBef>
              <a:spcAft>
                <a:spcPts val="0"/>
              </a:spcAft>
              <a:buSzPts val="1900"/>
              <a:buAutoNum type="arabicPeriod"/>
            </a:pPr>
            <a:r>
              <a:rPr lang="no-NO"/>
              <a:t>Seriekoble 2 lydioder</a:t>
            </a:r>
            <a:endParaRPr/>
          </a:p>
          <a:p>
            <a:pPr indent="-425450" lvl="0" marL="609600" rtl="0" algn="l">
              <a:spcBef>
                <a:spcPts val="2100"/>
              </a:spcBef>
              <a:spcAft>
                <a:spcPts val="2100"/>
              </a:spcAft>
              <a:buSzPts val="1900"/>
              <a:buAutoNum type="arabicPeriod"/>
            </a:pPr>
            <a:r>
              <a:rPr lang="no-NO"/>
              <a:t>Parallellkoble to eller flere lysdioder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0" st="0"/>
                                            </p:txEl>
                                          </p:spTgt>
                                        </p:tgtEl>
                                        <p:attrNameLst>
                                          <p:attrName>style.visibility</p:attrName>
                                        </p:attrNameLst>
                                      </p:cBhvr>
                                      <p:to>
                                        <p:strVal val="visible"/>
                                      </p:to>
                                    </p:set>
                                    <p:animEffect filter="fade" transition="in">
                                      <p:cBhvr>
                                        <p:cTn dur="1000"/>
                                        <p:tgtEl>
                                          <p:spTgt spid="3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1" st="1"/>
                                            </p:txEl>
                                          </p:spTgt>
                                        </p:tgtEl>
                                        <p:attrNameLst>
                                          <p:attrName>style.visibility</p:attrName>
                                        </p:attrNameLst>
                                      </p:cBhvr>
                                      <p:to>
                                        <p:strVal val="visible"/>
                                      </p:to>
                                    </p:set>
                                    <p:animEffect filter="fade" transition="in">
                                      <p:cBhvr>
                                        <p:cTn dur="1000"/>
                                        <p:tgtEl>
                                          <p:spTgt spid="3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2" st="2"/>
                                            </p:txEl>
                                          </p:spTgt>
                                        </p:tgtEl>
                                        <p:attrNameLst>
                                          <p:attrName>style.visibility</p:attrName>
                                        </p:attrNameLst>
                                      </p:cBhvr>
                                      <p:to>
                                        <p:strVal val="visible"/>
                                      </p:to>
                                    </p:set>
                                    <p:animEffect filter="fade" transition="in">
                                      <p:cBhvr>
                                        <p:cTn dur="1000"/>
                                        <p:tgtEl>
                                          <p:spTgt spid="3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3" st="3"/>
                                            </p:txEl>
                                          </p:spTgt>
                                        </p:tgtEl>
                                        <p:attrNameLst>
                                          <p:attrName>style.visibility</p:attrName>
                                        </p:attrNameLst>
                                      </p:cBhvr>
                                      <p:to>
                                        <p:strVal val="visible"/>
                                      </p:to>
                                    </p:set>
                                    <p:animEffect filter="fade" transition="in">
                                      <p:cBhvr>
                                        <p:cTn dur="1000"/>
                                        <p:tgtEl>
                                          <p:spTgt spid="38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74"/>
          <p:cNvSpPr txBox="1"/>
          <p:nvPr>
            <p:ph type="title"/>
          </p:nvPr>
        </p:nvSpPr>
        <p:spPr>
          <a:xfrm>
            <a:off x="389167" y="745733"/>
            <a:ext cx="6417900" cy="18516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t/>
            </a:r>
            <a:endParaRPr/>
          </a:p>
        </p:txBody>
      </p:sp>
      <p:sp>
        <p:nvSpPr>
          <p:cNvPr id="393" name="Google Shape;393;p74"/>
          <p:cNvSpPr txBox="1"/>
          <p:nvPr>
            <p:ph idx="1" type="body"/>
          </p:nvPr>
        </p:nvSpPr>
        <p:spPr>
          <a:xfrm>
            <a:off x="389200" y="2738283"/>
            <a:ext cx="3156900" cy="3374100"/>
          </a:xfrm>
          <a:prstGeom prst="rect">
            <a:avLst/>
          </a:prstGeom>
        </p:spPr>
        <p:txBody>
          <a:bodyPr anchorCtr="0" anchor="t" bIns="121900" lIns="121900" spcFirstLastPara="1" rIns="121900" wrap="square" tIns="121900">
            <a:normAutofit/>
          </a:bodyPr>
          <a:lstStyle/>
          <a:p>
            <a:pPr indent="0" lvl="0" marL="0" rtl="0" algn="l">
              <a:spcBef>
                <a:spcPts val="0"/>
              </a:spcBef>
              <a:spcAft>
                <a:spcPts val="2100"/>
              </a:spcAft>
              <a:buNone/>
            </a:pPr>
            <a:r>
              <a:t/>
            </a:r>
            <a:endParaRPr/>
          </a:p>
        </p:txBody>
      </p:sp>
      <p:sp>
        <p:nvSpPr>
          <p:cNvPr id="394" name="Google Shape;394;p74"/>
          <p:cNvSpPr txBox="1"/>
          <p:nvPr>
            <p:ph idx="2" type="body"/>
          </p:nvPr>
        </p:nvSpPr>
        <p:spPr>
          <a:xfrm>
            <a:off x="3650572" y="2738283"/>
            <a:ext cx="3156900" cy="3374100"/>
          </a:xfrm>
          <a:prstGeom prst="rect">
            <a:avLst/>
          </a:prstGeom>
        </p:spPr>
        <p:txBody>
          <a:bodyPr anchorCtr="0" anchor="t" bIns="121900" lIns="121900" spcFirstLastPara="1" rIns="121900" wrap="square" tIns="121900">
            <a:normAutofit/>
          </a:bodyPr>
          <a:lstStyle/>
          <a:p>
            <a:pPr indent="0" lvl="0" marL="0" rtl="0" algn="l">
              <a:spcBef>
                <a:spcPts val="0"/>
              </a:spcBef>
              <a:spcAft>
                <a:spcPts val="2100"/>
              </a:spcAft>
              <a:buNone/>
            </a:pPr>
            <a:r>
              <a:t/>
            </a:r>
            <a:endParaRPr/>
          </a:p>
        </p:txBody>
      </p:sp>
      <p:pic>
        <p:nvPicPr>
          <p:cNvPr id="395" name="Google Shape;395;p74"/>
          <p:cNvPicPr preferRelativeResize="0"/>
          <p:nvPr/>
        </p:nvPicPr>
        <p:blipFill>
          <a:blip r:embed="rId3">
            <a:alphaModFix/>
          </a:blip>
          <a:stretch>
            <a:fillRect/>
          </a:stretch>
        </p:blipFill>
        <p:spPr>
          <a:xfrm rot="-5400000">
            <a:off x="3025588" y="-1242511"/>
            <a:ext cx="6872874" cy="91638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Bygg en smartlampe</a:t>
            </a:r>
            <a:endParaRPr/>
          </a:p>
        </p:txBody>
      </p:sp>
      <p:sp>
        <p:nvSpPr>
          <p:cNvPr id="401" name="Google Shape;401;p75"/>
          <p:cNvSpPr txBox="1"/>
          <p:nvPr>
            <p:ph idx="1" type="body"/>
          </p:nvPr>
        </p:nvSpPr>
        <p:spPr>
          <a:xfrm>
            <a:off x="838200" y="1825625"/>
            <a:ext cx="76881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no-NO"/>
              <a:t>Nå skal du bygge lampa.</a:t>
            </a:r>
            <a:endParaRPr/>
          </a:p>
          <a:p>
            <a:pPr indent="0" lvl="0" marL="0" rtl="0" algn="l">
              <a:lnSpc>
                <a:spcPct val="90000"/>
              </a:lnSpc>
              <a:spcBef>
                <a:spcPts val="1000"/>
              </a:spcBef>
              <a:spcAft>
                <a:spcPts val="0"/>
              </a:spcAft>
              <a:buSzPts val="1800"/>
              <a:buNone/>
            </a:pPr>
            <a:r>
              <a:rPr lang="no-NO"/>
              <a:t>Finn frem arbeidstegning og begynn å bygg.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7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07" name="Google Shape;407;p7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08" name="Google Shape;408;p76"/>
          <p:cNvPicPr preferRelativeResize="0"/>
          <p:nvPr/>
        </p:nvPicPr>
        <p:blipFill>
          <a:blip r:embed="rId3">
            <a:alphaModFix/>
          </a:blip>
          <a:stretch>
            <a:fillRect/>
          </a:stretch>
        </p:blipFill>
        <p:spPr>
          <a:xfrm>
            <a:off x="1287375" y="174400"/>
            <a:ext cx="9144003" cy="68580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7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14" name="Google Shape;414;p7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15" name="Google Shape;415;p77"/>
          <p:cNvPicPr preferRelativeResize="0"/>
          <p:nvPr/>
        </p:nvPicPr>
        <p:blipFill>
          <a:blip r:embed="rId3">
            <a:alphaModFix/>
          </a:blip>
          <a:stretch>
            <a:fillRect/>
          </a:stretch>
        </p:blipFill>
        <p:spPr>
          <a:xfrm>
            <a:off x="2045375" y="73525"/>
            <a:ext cx="9144003" cy="68580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7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21" name="Google Shape;421;p7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22" name="Google Shape;422;p78"/>
          <p:cNvPicPr preferRelativeResize="0"/>
          <p:nvPr/>
        </p:nvPicPr>
        <p:blipFill>
          <a:blip r:embed="rId3">
            <a:alphaModFix/>
          </a:blip>
          <a:stretch>
            <a:fillRect/>
          </a:stretch>
        </p:blipFill>
        <p:spPr>
          <a:xfrm>
            <a:off x="3524250" y="0"/>
            <a:ext cx="5143500" cy="6857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28" name="Google Shape;428;p7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29" name="Google Shape;429;p79"/>
          <p:cNvPicPr preferRelativeResize="0"/>
          <p:nvPr/>
        </p:nvPicPr>
        <p:blipFill>
          <a:blip r:embed="rId3">
            <a:alphaModFix/>
          </a:blip>
          <a:stretch>
            <a:fillRect/>
          </a:stretch>
        </p:blipFill>
        <p:spPr>
          <a:xfrm>
            <a:off x="3524250" y="0"/>
            <a:ext cx="5143500"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8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35" name="Google Shape;435;p8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36" name="Google Shape;436;p80"/>
          <p:cNvPicPr preferRelativeResize="0"/>
          <p:nvPr/>
        </p:nvPicPr>
        <p:blipFill>
          <a:blip r:embed="rId3">
            <a:alphaModFix/>
          </a:blip>
          <a:stretch>
            <a:fillRect/>
          </a:stretch>
        </p:blipFill>
        <p:spPr>
          <a:xfrm>
            <a:off x="2214150" y="-1651000"/>
            <a:ext cx="5143500"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4"/>
          <p:cNvSpPr txBox="1"/>
          <p:nvPr>
            <p:ph type="ctrTitle"/>
          </p:nvPr>
        </p:nvSpPr>
        <p:spPr>
          <a:xfrm>
            <a:off x="322050" y="227872"/>
            <a:ext cx="9144000" cy="5952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no-NO" sz="3100" u="sng">
                <a:solidFill>
                  <a:schemeClr val="hlink"/>
                </a:solidFill>
                <a:latin typeface="Arial"/>
                <a:ea typeface="Arial"/>
                <a:cs typeface="Arial"/>
                <a:sym typeface="Arial"/>
                <a:hlinkClick r:id="rId3"/>
              </a:rPr>
              <a:t>https://www.ntnu.no/skolelab/kretek/ressurser</a:t>
            </a:r>
            <a:endParaRPr sz="3100">
              <a:latin typeface="Arial"/>
              <a:ea typeface="Arial"/>
              <a:cs typeface="Arial"/>
              <a:sym typeface="Arial"/>
            </a:endParaRPr>
          </a:p>
          <a:p>
            <a:pPr indent="0" lvl="0" marL="0" rtl="0" algn="ctr">
              <a:spcBef>
                <a:spcPts val="0"/>
              </a:spcBef>
              <a:spcAft>
                <a:spcPts val="0"/>
              </a:spcAft>
              <a:buNone/>
            </a:pPr>
            <a:r>
              <a:t/>
            </a:r>
            <a:endParaRPr sz="1100">
              <a:latin typeface="Arial"/>
              <a:ea typeface="Arial"/>
              <a:cs typeface="Arial"/>
              <a:sym typeface="Arial"/>
            </a:endParaRPr>
          </a:p>
        </p:txBody>
      </p:sp>
      <p:pic>
        <p:nvPicPr>
          <p:cNvPr id="257" name="Google Shape;257;p54"/>
          <p:cNvPicPr preferRelativeResize="0"/>
          <p:nvPr/>
        </p:nvPicPr>
        <p:blipFill rotWithShape="1">
          <a:blip r:embed="rId4">
            <a:alphaModFix/>
          </a:blip>
          <a:srcRect b="10201" l="7260" r="50673" t="0"/>
          <a:stretch/>
        </p:blipFill>
        <p:spPr>
          <a:xfrm>
            <a:off x="322050" y="775350"/>
            <a:ext cx="8346819" cy="5725100"/>
          </a:xfrm>
          <a:prstGeom prst="rect">
            <a:avLst/>
          </a:prstGeom>
          <a:noFill/>
          <a:ln>
            <a:noFill/>
          </a:ln>
        </p:spPr>
      </p:pic>
      <p:pic>
        <p:nvPicPr>
          <p:cNvPr id="258" name="Google Shape;258;p54"/>
          <p:cNvPicPr preferRelativeResize="0"/>
          <p:nvPr/>
        </p:nvPicPr>
        <p:blipFill>
          <a:blip r:embed="rId5">
            <a:alphaModFix/>
          </a:blip>
          <a:stretch>
            <a:fillRect/>
          </a:stretch>
        </p:blipFill>
        <p:spPr>
          <a:xfrm>
            <a:off x="6822226" y="3639050"/>
            <a:ext cx="3595999" cy="3112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8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42" name="Google Shape;442;p8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43" name="Google Shape;443;p81"/>
          <p:cNvPicPr preferRelativeResize="0"/>
          <p:nvPr/>
        </p:nvPicPr>
        <p:blipFill>
          <a:blip r:embed="rId3">
            <a:alphaModFix/>
          </a:blip>
          <a:stretch>
            <a:fillRect/>
          </a:stretch>
        </p:blipFill>
        <p:spPr>
          <a:xfrm>
            <a:off x="2120575" y="-247325"/>
            <a:ext cx="5143500" cy="6857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Forslag til vurdering</a:t>
            </a:r>
            <a:endParaRPr/>
          </a:p>
        </p:txBody>
      </p:sp>
      <p:sp>
        <p:nvSpPr>
          <p:cNvPr id="449" name="Google Shape;449;p8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no-NO"/>
              <a:t>Innlevering av tre skisser</a:t>
            </a:r>
            <a:endParaRPr/>
          </a:p>
          <a:p>
            <a:pPr indent="-342900" lvl="0" marL="457200" rtl="0" algn="l">
              <a:lnSpc>
                <a:spcPct val="90000"/>
              </a:lnSpc>
              <a:spcBef>
                <a:spcPts val="0"/>
              </a:spcBef>
              <a:spcAft>
                <a:spcPts val="0"/>
              </a:spcAft>
              <a:buSzPts val="1800"/>
              <a:buChar char="-"/>
            </a:pPr>
            <a:r>
              <a:rPr lang="no-NO"/>
              <a:t>Arbeidstegning inkludert tegning av koblingsskjema</a:t>
            </a:r>
            <a:endParaRPr/>
          </a:p>
          <a:p>
            <a:pPr indent="-342900" lvl="0" marL="457200" rtl="0" algn="l">
              <a:lnSpc>
                <a:spcPct val="90000"/>
              </a:lnSpc>
              <a:spcBef>
                <a:spcPts val="0"/>
              </a:spcBef>
              <a:spcAft>
                <a:spcPts val="0"/>
              </a:spcAft>
              <a:buSzPts val="1800"/>
              <a:buChar char="-"/>
            </a:pPr>
            <a:r>
              <a:rPr lang="no-NO"/>
              <a:t>Et produkt som oppfyller kravspesifikasjonene</a:t>
            </a:r>
            <a:endParaRPr/>
          </a:p>
          <a:p>
            <a:pPr indent="-342900" lvl="0" marL="457200" rtl="0" algn="l">
              <a:lnSpc>
                <a:spcPct val="90000"/>
              </a:lnSpc>
              <a:spcBef>
                <a:spcPts val="0"/>
              </a:spcBef>
              <a:spcAft>
                <a:spcPts val="0"/>
              </a:spcAft>
              <a:buSzPts val="1800"/>
              <a:buChar char="-"/>
            </a:pPr>
            <a:r>
              <a:rPr lang="no-NO"/>
              <a:t>Programmeringskode</a:t>
            </a:r>
            <a:endParaRPr/>
          </a:p>
          <a:p>
            <a:pPr indent="-342900" lvl="0" marL="457200" rtl="0" algn="l">
              <a:lnSpc>
                <a:spcPct val="90000"/>
              </a:lnSpc>
              <a:spcBef>
                <a:spcPts val="0"/>
              </a:spcBef>
              <a:spcAft>
                <a:spcPts val="0"/>
              </a:spcAft>
              <a:buSzPts val="1800"/>
              <a:buChar char="-"/>
            </a:pPr>
            <a:r>
              <a:rPr lang="no-NO"/>
              <a:t>Kreativitet</a:t>
            </a:r>
            <a:endParaRPr/>
          </a:p>
          <a:p>
            <a:pPr indent="-342900" lvl="0" marL="457200" rtl="0" algn="l">
              <a:lnSpc>
                <a:spcPct val="90000"/>
              </a:lnSpc>
              <a:spcBef>
                <a:spcPts val="0"/>
              </a:spcBef>
              <a:spcAft>
                <a:spcPts val="0"/>
              </a:spcAft>
              <a:buSzPts val="1800"/>
              <a:buChar char="-"/>
            </a:pPr>
            <a:r>
              <a:rPr lang="no-NO"/>
              <a:t>Prosess</a:t>
            </a:r>
            <a:endParaRPr/>
          </a:p>
          <a:p>
            <a:pPr indent="-342900" lvl="0" marL="457200" rtl="0" algn="l">
              <a:lnSpc>
                <a:spcPct val="90000"/>
              </a:lnSpc>
              <a:spcBef>
                <a:spcPts val="0"/>
              </a:spcBef>
              <a:spcAft>
                <a:spcPts val="0"/>
              </a:spcAft>
              <a:buSzPts val="1800"/>
              <a:buChar char="-"/>
            </a:pPr>
            <a:r>
              <a:rPr lang="no-NO"/>
              <a:t>Presentasjon/utstilling av produkt</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no-NO"/>
              <a:t>Vurderes med karakter som teller i både naturfag, kunst og håndverk og matematikk.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0" st="0"/>
                                            </p:txEl>
                                          </p:spTgt>
                                        </p:tgtEl>
                                        <p:attrNameLst>
                                          <p:attrName>style.visibility</p:attrName>
                                        </p:attrNameLst>
                                      </p:cBhvr>
                                      <p:to>
                                        <p:strVal val="visible"/>
                                      </p:to>
                                    </p:set>
                                    <p:animEffect filter="fade" transition="in">
                                      <p:cBhvr>
                                        <p:cTn dur="1000"/>
                                        <p:tgtEl>
                                          <p:spTgt spid="4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1" st="1"/>
                                            </p:txEl>
                                          </p:spTgt>
                                        </p:tgtEl>
                                        <p:attrNameLst>
                                          <p:attrName>style.visibility</p:attrName>
                                        </p:attrNameLst>
                                      </p:cBhvr>
                                      <p:to>
                                        <p:strVal val="visible"/>
                                      </p:to>
                                    </p:set>
                                    <p:animEffect filter="fade" transition="in">
                                      <p:cBhvr>
                                        <p:cTn dur="1000"/>
                                        <p:tgtEl>
                                          <p:spTgt spid="4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2" st="2"/>
                                            </p:txEl>
                                          </p:spTgt>
                                        </p:tgtEl>
                                        <p:attrNameLst>
                                          <p:attrName>style.visibility</p:attrName>
                                        </p:attrNameLst>
                                      </p:cBhvr>
                                      <p:to>
                                        <p:strVal val="visible"/>
                                      </p:to>
                                    </p:set>
                                    <p:animEffect filter="fade" transition="in">
                                      <p:cBhvr>
                                        <p:cTn dur="1000"/>
                                        <p:tgtEl>
                                          <p:spTgt spid="4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3" st="3"/>
                                            </p:txEl>
                                          </p:spTgt>
                                        </p:tgtEl>
                                        <p:attrNameLst>
                                          <p:attrName>style.visibility</p:attrName>
                                        </p:attrNameLst>
                                      </p:cBhvr>
                                      <p:to>
                                        <p:strVal val="visible"/>
                                      </p:to>
                                    </p:set>
                                    <p:animEffect filter="fade" transition="in">
                                      <p:cBhvr>
                                        <p:cTn dur="1000"/>
                                        <p:tgtEl>
                                          <p:spTgt spid="4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4" st="4"/>
                                            </p:txEl>
                                          </p:spTgt>
                                        </p:tgtEl>
                                        <p:attrNameLst>
                                          <p:attrName>style.visibility</p:attrName>
                                        </p:attrNameLst>
                                      </p:cBhvr>
                                      <p:to>
                                        <p:strVal val="visible"/>
                                      </p:to>
                                    </p:set>
                                    <p:animEffect filter="fade" transition="in">
                                      <p:cBhvr>
                                        <p:cTn dur="1000"/>
                                        <p:tgtEl>
                                          <p:spTgt spid="44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5" st="5"/>
                                            </p:txEl>
                                          </p:spTgt>
                                        </p:tgtEl>
                                        <p:attrNameLst>
                                          <p:attrName>style.visibility</p:attrName>
                                        </p:attrNameLst>
                                      </p:cBhvr>
                                      <p:to>
                                        <p:strVal val="visible"/>
                                      </p:to>
                                    </p:set>
                                    <p:animEffect filter="fade" transition="in">
                                      <p:cBhvr>
                                        <p:cTn dur="1000"/>
                                        <p:tgtEl>
                                          <p:spTgt spid="44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6" st="6"/>
                                            </p:txEl>
                                          </p:spTgt>
                                        </p:tgtEl>
                                        <p:attrNameLst>
                                          <p:attrName>style.visibility</p:attrName>
                                        </p:attrNameLst>
                                      </p:cBhvr>
                                      <p:to>
                                        <p:strVal val="visible"/>
                                      </p:to>
                                    </p:set>
                                    <p:animEffect filter="fade" transition="in">
                                      <p:cBhvr>
                                        <p:cTn dur="1000"/>
                                        <p:tgtEl>
                                          <p:spTgt spid="44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7" st="7"/>
                                            </p:txEl>
                                          </p:spTgt>
                                        </p:tgtEl>
                                        <p:attrNameLst>
                                          <p:attrName>style.visibility</p:attrName>
                                        </p:attrNameLst>
                                      </p:cBhvr>
                                      <p:to>
                                        <p:strVal val="visible"/>
                                      </p:to>
                                    </p:set>
                                    <p:animEffect filter="fade" transition="in">
                                      <p:cBhvr>
                                        <p:cTn dur="1000"/>
                                        <p:tgtEl>
                                          <p:spTgt spid="44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8" st="8"/>
                                            </p:txEl>
                                          </p:spTgt>
                                        </p:tgtEl>
                                        <p:attrNameLst>
                                          <p:attrName>style.visibility</p:attrName>
                                        </p:attrNameLst>
                                      </p:cBhvr>
                                      <p:to>
                                        <p:strVal val="visible"/>
                                      </p:to>
                                    </p:set>
                                    <p:animEffect filter="fade" transition="in">
                                      <p:cBhvr>
                                        <p:cTn dur="1000"/>
                                        <p:tgtEl>
                                          <p:spTgt spid="44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Forslag til tilgjengelig utstyr</a:t>
            </a:r>
            <a:endParaRPr/>
          </a:p>
        </p:txBody>
      </p:sp>
      <p:sp>
        <p:nvSpPr>
          <p:cNvPr id="455" name="Google Shape;455;p8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finèrplater og avkapp fra sløyden</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rispapir</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tegnepapir</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Font typeface="Arial"/>
              <a:buChar char="●"/>
            </a:pPr>
            <a:r>
              <a:rPr lang="no-NO" sz="1800">
                <a:solidFill>
                  <a:srgbClr val="464646"/>
                </a:solidFill>
                <a:latin typeface="Arial"/>
                <a:ea typeface="Arial"/>
                <a:cs typeface="Arial"/>
                <a:sym typeface="Arial"/>
              </a:rPr>
              <a:t>papp</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skjærekniv</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saks</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sag for presisjonsarbeid</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skjærematte</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Font typeface="Arial"/>
              <a:buChar char="●"/>
            </a:pPr>
            <a:r>
              <a:rPr lang="no-NO" sz="1800">
                <a:solidFill>
                  <a:srgbClr val="464646"/>
                </a:solidFill>
                <a:latin typeface="Arial"/>
                <a:ea typeface="Arial"/>
                <a:cs typeface="Arial"/>
                <a:sym typeface="Arial"/>
              </a:rPr>
              <a:t>plastplater</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Font typeface="Arial"/>
              <a:buChar char="●"/>
            </a:pPr>
            <a:r>
              <a:rPr lang="no-NO" sz="1800">
                <a:solidFill>
                  <a:srgbClr val="464646"/>
                </a:solidFill>
                <a:latin typeface="Arial"/>
                <a:ea typeface="Arial"/>
                <a:cs typeface="Arial"/>
                <a:sym typeface="Arial"/>
              </a:rPr>
              <a:t>3D-printer</a:t>
            </a:r>
            <a:endParaRPr sz="1800">
              <a:solidFill>
                <a:srgbClr val="464646"/>
              </a:solidFill>
              <a:latin typeface="Arial"/>
              <a:ea typeface="Arial"/>
              <a:cs typeface="Arial"/>
              <a:sym typeface="Arial"/>
            </a:endParaRPr>
          </a:p>
          <a:p>
            <a:pPr indent="0" lvl="0" marL="0" rtl="0" algn="l">
              <a:lnSpc>
                <a:spcPct val="90000"/>
              </a:lnSpc>
              <a:spcBef>
                <a:spcPts val="1000"/>
              </a:spcBef>
              <a:spcAft>
                <a:spcPts val="0"/>
              </a:spcAft>
              <a:buSzPts val="1800"/>
              <a:buNone/>
            </a:pPr>
            <a:r>
              <a:t/>
            </a:r>
            <a:endParaRPr sz="1800"/>
          </a:p>
        </p:txBody>
      </p:sp>
      <p:sp>
        <p:nvSpPr>
          <p:cNvPr id="456" name="Google Shape;456;p8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lim</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nål</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broderitråd</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hyssing</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ev. gjenbruksmaterialer </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ledninger</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Batteri</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lysdioder</a:t>
            </a:r>
            <a:endParaRPr sz="1800">
              <a:solidFill>
                <a:srgbClr val="464646"/>
              </a:solidFill>
              <a:latin typeface="Arial"/>
              <a:ea typeface="Arial"/>
              <a:cs typeface="Arial"/>
              <a:sym typeface="Arial"/>
            </a:endParaRPr>
          </a:p>
          <a:p>
            <a:pPr indent="-342900" lvl="0" marL="596900" rtl="0" algn="l">
              <a:lnSpc>
                <a:spcPct val="115000"/>
              </a:lnSpc>
              <a:spcBef>
                <a:spcPts val="0"/>
              </a:spcBef>
              <a:spcAft>
                <a:spcPts val="0"/>
              </a:spcAft>
              <a:buClr>
                <a:srgbClr val="464646"/>
              </a:buClr>
              <a:buSzPts val="1800"/>
              <a:buChar char="●"/>
            </a:pPr>
            <a:r>
              <a:rPr lang="no-NO" sz="1800">
                <a:solidFill>
                  <a:srgbClr val="464646"/>
                </a:solidFill>
                <a:latin typeface="Arial"/>
                <a:ea typeface="Arial"/>
                <a:cs typeface="Arial"/>
                <a:sym typeface="Arial"/>
              </a:rPr>
              <a:t>kobber-/metalltråd</a:t>
            </a:r>
            <a:endParaRPr sz="1800">
              <a:solidFill>
                <a:srgbClr val="464646"/>
              </a:solidFill>
              <a:latin typeface="Arial"/>
              <a:ea typeface="Arial"/>
              <a:cs typeface="Arial"/>
              <a:sym typeface="Arial"/>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Programmering av Smartlampe</a:t>
            </a:r>
            <a:endParaRPr/>
          </a:p>
        </p:txBody>
      </p:sp>
      <p:sp>
        <p:nvSpPr>
          <p:cNvPr id="462" name="Google Shape;462;p84"/>
          <p:cNvSpPr txBox="1"/>
          <p:nvPr>
            <p:ph idx="1" type="body"/>
          </p:nvPr>
        </p:nvSpPr>
        <p:spPr>
          <a:xfrm>
            <a:off x="838200" y="1825625"/>
            <a:ext cx="10719900" cy="4351200"/>
          </a:xfrm>
          <a:prstGeom prst="rect">
            <a:avLst/>
          </a:prstGeom>
        </p:spPr>
        <p:txBody>
          <a:bodyPr anchorCtr="0" anchor="t" bIns="45700" lIns="91425" spcFirstLastPara="1" rIns="91425" wrap="square" tIns="45700">
            <a:normAutofit/>
          </a:bodyPr>
          <a:lstStyle/>
          <a:p>
            <a:pPr indent="-342900" lvl="0" marL="457200" rtl="0" algn="l">
              <a:lnSpc>
                <a:spcPct val="150000"/>
              </a:lnSpc>
              <a:spcBef>
                <a:spcPts val="1000"/>
              </a:spcBef>
              <a:spcAft>
                <a:spcPts val="0"/>
              </a:spcAft>
              <a:buSzPts val="1800"/>
              <a:buChar char="-"/>
            </a:pPr>
            <a:r>
              <a:rPr lang="no-NO"/>
              <a:t>Lampa skal programmeres ved hjelp av en micro:bit</a:t>
            </a:r>
            <a:endParaRPr/>
          </a:p>
          <a:p>
            <a:pPr indent="-342900" lvl="0" marL="457200" rtl="0" algn="l">
              <a:lnSpc>
                <a:spcPct val="150000"/>
              </a:lnSpc>
              <a:spcBef>
                <a:spcPts val="0"/>
              </a:spcBef>
              <a:spcAft>
                <a:spcPts val="0"/>
              </a:spcAft>
              <a:buSzPts val="1800"/>
              <a:buChar char="-"/>
            </a:pPr>
            <a:r>
              <a:rPr lang="no-NO"/>
              <a:t>Microbiten er strømkilde til lampa</a:t>
            </a:r>
            <a:endParaRPr/>
          </a:p>
          <a:p>
            <a:pPr indent="-342900" lvl="0" marL="457200" rtl="0" algn="l">
              <a:lnSpc>
                <a:spcPct val="150000"/>
              </a:lnSpc>
              <a:spcBef>
                <a:spcPts val="0"/>
              </a:spcBef>
              <a:spcAft>
                <a:spcPts val="0"/>
              </a:spcAft>
              <a:buSzPts val="1800"/>
              <a:buChar char="-"/>
            </a:pPr>
            <a:r>
              <a:rPr lang="no-NO"/>
              <a:t>Gå inn på </a:t>
            </a:r>
            <a:r>
              <a:rPr b="1" lang="no-NO" sz="3200" u="sng">
                <a:solidFill>
                  <a:schemeClr val="hlink"/>
                </a:solidFill>
                <a:hlinkClick r:id="rId3"/>
              </a:rPr>
              <a:t>https://makecode.microbit.org/</a:t>
            </a:r>
            <a:endParaRPr b="1" sz="3200"/>
          </a:p>
          <a:p>
            <a:pPr indent="0" lvl="0" marL="0" rtl="0" algn="l">
              <a:lnSpc>
                <a:spcPct val="150000"/>
              </a:lnSpc>
              <a:spcBef>
                <a:spcPts val="1000"/>
              </a:spcBef>
              <a:spcAft>
                <a:spcPts val="0"/>
              </a:spcAft>
              <a:buNone/>
            </a:pPr>
            <a:r>
              <a:t/>
            </a:r>
            <a:endParaRPr/>
          </a:p>
          <a:p>
            <a:pPr indent="0" lvl="0" marL="0" rtl="0" algn="l">
              <a:lnSpc>
                <a:spcPct val="150000"/>
              </a:lnSpc>
              <a:spcBef>
                <a:spcPts val="10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0" st="0"/>
                                            </p:txEl>
                                          </p:spTgt>
                                        </p:tgtEl>
                                        <p:attrNameLst>
                                          <p:attrName>style.visibility</p:attrName>
                                        </p:attrNameLst>
                                      </p:cBhvr>
                                      <p:to>
                                        <p:strVal val="visible"/>
                                      </p:to>
                                    </p:set>
                                    <p:animEffect filter="fade" transition="in">
                                      <p:cBhvr>
                                        <p:cTn dur="1000"/>
                                        <p:tgtEl>
                                          <p:spTgt spid="4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1" st="1"/>
                                            </p:txEl>
                                          </p:spTgt>
                                        </p:tgtEl>
                                        <p:attrNameLst>
                                          <p:attrName>style.visibility</p:attrName>
                                        </p:attrNameLst>
                                      </p:cBhvr>
                                      <p:to>
                                        <p:strVal val="visible"/>
                                      </p:to>
                                    </p:set>
                                    <p:animEffect filter="fade" transition="in">
                                      <p:cBhvr>
                                        <p:cTn dur="1000"/>
                                        <p:tgtEl>
                                          <p:spTgt spid="4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2" st="2"/>
                                            </p:txEl>
                                          </p:spTgt>
                                        </p:tgtEl>
                                        <p:attrNameLst>
                                          <p:attrName>style.visibility</p:attrName>
                                        </p:attrNameLst>
                                      </p:cBhvr>
                                      <p:to>
                                        <p:strVal val="visible"/>
                                      </p:to>
                                    </p:set>
                                    <p:animEffect filter="fade" transition="in">
                                      <p:cBhvr>
                                        <p:cTn dur="1000"/>
                                        <p:tgtEl>
                                          <p:spTgt spid="4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3" st="3"/>
                                            </p:txEl>
                                          </p:spTgt>
                                        </p:tgtEl>
                                        <p:attrNameLst>
                                          <p:attrName>style.visibility</p:attrName>
                                        </p:attrNameLst>
                                      </p:cBhvr>
                                      <p:to>
                                        <p:strVal val="visible"/>
                                      </p:to>
                                    </p:set>
                                    <p:animEffect filter="fade" transition="in">
                                      <p:cBhvr>
                                        <p:cTn dur="1000"/>
                                        <p:tgtEl>
                                          <p:spTgt spid="4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xEl>
                                              <p:pRg end="4" st="4"/>
                                            </p:txEl>
                                          </p:spTgt>
                                        </p:tgtEl>
                                        <p:attrNameLst>
                                          <p:attrName>style.visibility</p:attrName>
                                        </p:attrNameLst>
                                      </p:cBhvr>
                                      <p:to>
                                        <p:strVal val="visible"/>
                                      </p:to>
                                    </p:set>
                                    <p:animEffect filter="fade" transition="in">
                                      <p:cBhvr>
                                        <p:cTn dur="1000"/>
                                        <p:tgtEl>
                                          <p:spTgt spid="4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85"/>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no-NO"/>
              <a:t>Hva er en micro:bit?</a:t>
            </a:r>
            <a:endParaRPr/>
          </a:p>
        </p:txBody>
      </p:sp>
      <p:sp>
        <p:nvSpPr>
          <p:cNvPr id="468" name="Google Shape;468;p85"/>
          <p:cNvSpPr/>
          <p:nvPr/>
        </p:nvSpPr>
        <p:spPr>
          <a:xfrm>
            <a:off x="5522334" y="374999"/>
            <a:ext cx="1051648" cy="1073648"/>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85"/>
          <p:cNvSpPr/>
          <p:nvPr/>
        </p:nvSpPr>
        <p:spPr>
          <a:xfrm>
            <a:off x="5817669" y="635250"/>
            <a:ext cx="460907" cy="553106"/>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70" name="Google Shape;470;p85"/>
          <p:cNvPicPr preferRelativeResize="0"/>
          <p:nvPr/>
        </p:nvPicPr>
        <p:blipFill>
          <a:blip r:embed="rId3">
            <a:alphaModFix/>
          </a:blip>
          <a:stretch>
            <a:fillRect/>
          </a:stretch>
        </p:blipFill>
        <p:spPr>
          <a:xfrm>
            <a:off x="1165517" y="2043100"/>
            <a:ext cx="9860972" cy="4814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Smartlampe, helt enkelt, blinker hele tiden.</a:t>
            </a:r>
            <a:endParaRPr/>
          </a:p>
        </p:txBody>
      </p:sp>
      <p:sp>
        <p:nvSpPr>
          <p:cNvPr id="476" name="Google Shape;476;p86"/>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no-NO"/>
              <a:t>Helt enkel start for elevene for å gi et utgangspunkt som fungerer.</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no-NO"/>
              <a:t>Fin kode for å sjekke at lodding og dioder fungerer.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no-NO"/>
              <a:t>Gir elevene mulighet til videre utforskning selv. </a:t>
            </a:r>
            <a:endParaRPr/>
          </a:p>
        </p:txBody>
      </p:sp>
      <p:sp>
        <p:nvSpPr>
          <p:cNvPr id="477" name="Google Shape;477;p86"/>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78" name="Google Shape;478;p86"/>
          <p:cNvPicPr preferRelativeResize="0"/>
          <p:nvPr/>
        </p:nvPicPr>
        <p:blipFill rotWithShape="1">
          <a:blip r:embed="rId3">
            <a:alphaModFix/>
          </a:blip>
          <a:srcRect b="28935" l="51150" r="3563" t="1475"/>
          <a:stretch/>
        </p:blipFill>
        <p:spPr>
          <a:xfrm>
            <a:off x="6237838" y="1780988"/>
            <a:ext cx="5050324" cy="4440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Micro:bit som bryter</a:t>
            </a:r>
            <a:endParaRPr/>
          </a:p>
        </p:txBody>
      </p:sp>
      <p:sp>
        <p:nvSpPr>
          <p:cNvPr id="484" name="Google Shape;484;p87"/>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85" name="Google Shape;485;p87"/>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86" name="Google Shape;486;p87"/>
          <p:cNvPicPr preferRelativeResize="0"/>
          <p:nvPr/>
        </p:nvPicPr>
        <p:blipFill>
          <a:blip r:embed="rId3">
            <a:alphaModFix/>
          </a:blip>
          <a:stretch>
            <a:fillRect/>
          </a:stretch>
        </p:blipFill>
        <p:spPr>
          <a:xfrm>
            <a:off x="3282588" y="1825613"/>
            <a:ext cx="6029325" cy="5286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Smartlampe som slår seg på når det blir mørkt</a:t>
            </a:r>
            <a:endParaRPr/>
          </a:p>
        </p:txBody>
      </p:sp>
      <p:sp>
        <p:nvSpPr>
          <p:cNvPr id="492" name="Google Shape;492;p88"/>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493" name="Google Shape;493;p8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94" name="Google Shape;494;p88"/>
          <p:cNvPicPr preferRelativeResize="0"/>
          <p:nvPr/>
        </p:nvPicPr>
        <p:blipFill>
          <a:blip r:embed="rId3">
            <a:alphaModFix/>
          </a:blip>
          <a:stretch>
            <a:fillRect/>
          </a:stretch>
        </p:blipFill>
        <p:spPr>
          <a:xfrm>
            <a:off x="3176100" y="1286600"/>
            <a:ext cx="7239000" cy="5429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Smartlampe som slår seg på/av når temperaturen forandrer seg</a:t>
            </a:r>
            <a:endParaRPr/>
          </a:p>
        </p:txBody>
      </p:sp>
      <p:sp>
        <p:nvSpPr>
          <p:cNvPr id="500" name="Google Shape;500;p89"/>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01" name="Google Shape;501;p89"/>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02" name="Google Shape;502;p89"/>
          <p:cNvPicPr preferRelativeResize="0"/>
          <p:nvPr/>
        </p:nvPicPr>
        <p:blipFill>
          <a:blip r:embed="rId3">
            <a:alphaModFix/>
          </a:blip>
          <a:stretch>
            <a:fillRect/>
          </a:stretch>
        </p:blipFill>
        <p:spPr>
          <a:xfrm>
            <a:off x="4031289" y="1690825"/>
            <a:ext cx="5979485" cy="50338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90"/>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no-NO"/>
              <a:t>Forskjell på en lysdiode og en pære?</a:t>
            </a:r>
            <a:endParaRPr/>
          </a:p>
        </p:txBody>
      </p:sp>
      <p:sp>
        <p:nvSpPr>
          <p:cNvPr id="508" name="Google Shape;508;p9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p>
            <a:pPr indent="-425450" lvl="0" marL="609600" rtl="0" algn="l">
              <a:spcBef>
                <a:spcPts val="0"/>
              </a:spcBef>
              <a:spcAft>
                <a:spcPts val="0"/>
              </a:spcAft>
              <a:buSzPts val="1900"/>
              <a:buChar char="-"/>
            </a:pPr>
            <a:r>
              <a:rPr lang="no-NO"/>
              <a:t>Lysdioden l</a:t>
            </a:r>
            <a:r>
              <a:rPr lang="no-NO"/>
              <a:t>eder strøm i en retning</a:t>
            </a:r>
            <a:endParaRPr/>
          </a:p>
          <a:p>
            <a:pPr indent="-425450" lvl="0" marL="609600" rtl="0" algn="l">
              <a:spcBef>
                <a:spcPts val="0"/>
              </a:spcBef>
              <a:spcAft>
                <a:spcPts val="0"/>
              </a:spcAft>
              <a:buSzPts val="1900"/>
              <a:buChar char="-"/>
            </a:pPr>
            <a:r>
              <a:rPr lang="no-NO"/>
              <a:t>Siden som heter “anode” skal være nærmest pluss. </a:t>
            </a:r>
            <a:endParaRPr/>
          </a:p>
          <a:p>
            <a:pPr indent="-425450" lvl="0" marL="609600" rtl="0" algn="l">
              <a:spcBef>
                <a:spcPts val="0"/>
              </a:spcBef>
              <a:spcAft>
                <a:spcPts val="0"/>
              </a:spcAft>
              <a:buSzPts val="1900"/>
              <a:buChar char="-"/>
            </a:pPr>
            <a:r>
              <a:rPr lang="no-NO"/>
              <a:t>“Katoden” skal være nærmest minus</a:t>
            </a:r>
            <a:endParaRPr/>
          </a:p>
          <a:p>
            <a:pPr indent="-425450" lvl="0" marL="609600" rtl="0" algn="l">
              <a:spcBef>
                <a:spcPts val="0"/>
              </a:spcBef>
              <a:spcAft>
                <a:spcPts val="0"/>
              </a:spcAft>
              <a:buSzPts val="1900"/>
              <a:buChar char="-"/>
            </a:pPr>
            <a:r>
              <a:rPr lang="no-NO"/>
              <a:t>Mindre resistans </a:t>
            </a:r>
            <a:endParaRPr/>
          </a:p>
          <a:p>
            <a:pPr indent="0" lvl="0" marL="0" rtl="0" algn="l">
              <a:spcBef>
                <a:spcPts val="1600"/>
              </a:spcBef>
              <a:spcAft>
                <a:spcPts val="1600"/>
              </a:spcAft>
              <a:buNone/>
            </a:pPr>
            <a:r>
              <a:t/>
            </a:r>
            <a:endParaRPr/>
          </a:p>
        </p:txBody>
      </p:sp>
      <p:sp>
        <p:nvSpPr>
          <p:cNvPr id="509" name="Google Shape;509;p90"/>
          <p:cNvSpPr txBox="1"/>
          <p:nvPr>
            <p:ph idx="2" type="body"/>
          </p:nvPr>
        </p:nvSpPr>
        <p:spPr>
          <a:xfrm>
            <a:off x="3525867" y="3758333"/>
            <a:ext cx="7863300" cy="2333700"/>
          </a:xfrm>
          <a:prstGeom prst="rect">
            <a:avLst/>
          </a:prstGeom>
        </p:spPr>
        <p:txBody>
          <a:bodyPr anchorCtr="0" anchor="t" bIns="121900" lIns="121900" spcFirstLastPara="1" rIns="121900" wrap="square" tIns="121900">
            <a:normAutofit/>
          </a:bodyPr>
          <a:lstStyle/>
          <a:p>
            <a:pPr indent="-425450" lvl="0" marL="609600" rtl="0" algn="l">
              <a:spcBef>
                <a:spcPts val="0"/>
              </a:spcBef>
              <a:spcAft>
                <a:spcPts val="0"/>
              </a:spcAft>
              <a:buSzPts val="1900"/>
              <a:buChar char="-"/>
            </a:pPr>
            <a:r>
              <a:rPr lang="no-NO"/>
              <a:t>Lyspæren går strømmen begge veier</a:t>
            </a:r>
            <a:endParaRPr/>
          </a:p>
          <a:p>
            <a:pPr indent="-425450" lvl="0" marL="609600" rtl="0" algn="l">
              <a:spcBef>
                <a:spcPts val="0"/>
              </a:spcBef>
              <a:spcAft>
                <a:spcPts val="0"/>
              </a:spcAft>
              <a:buSzPts val="1900"/>
              <a:buChar char="-"/>
            </a:pPr>
            <a:r>
              <a:rPr lang="no-NO"/>
              <a:t>Metalltråd som varmes opp, og gløder </a:t>
            </a:r>
            <a:endParaRPr/>
          </a:p>
        </p:txBody>
      </p:sp>
      <p:pic>
        <p:nvPicPr>
          <p:cNvPr id="510" name="Google Shape;510;p90"/>
          <p:cNvPicPr preferRelativeResize="0"/>
          <p:nvPr/>
        </p:nvPicPr>
        <p:blipFill rotWithShape="1">
          <a:blip r:embed="rId3">
            <a:alphaModFix/>
          </a:blip>
          <a:srcRect b="24728" l="38998" r="39400" t="41233"/>
          <a:stretch/>
        </p:blipFill>
        <p:spPr>
          <a:xfrm>
            <a:off x="265133" y="3959234"/>
            <a:ext cx="3057832" cy="2708934"/>
          </a:xfrm>
          <a:prstGeom prst="rect">
            <a:avLst/>
          </a:prstGeom>
          <a:noFill/>
          <a:ln>
            <a:noFill/>
          </a:ln>
        </p:spPr>
      </p:pic>
      <p:pic>
        <p:nvPicPr>
          <p:cNvPr id="511" name="Google Shape;511;p90"/>
          <p:cNvPicPr preferRelativeResize="0"/>
          <p:nvPr/>
        </p:nvPicPr>
        <p:blipFill rotWithShape="1">
          <a:blip r:embed="rId4">
            <a:alphaModFix/>
          </a:blip>
          <a:srcRect b="0" l="0" r="7612" t="6296"/>
          <a:stretch/>
        </p:blipFill>
        <p:spPr>
          <a:xfrm>
            <a:off x="9045700" y="593367"/>
            <a:ext cx="2730702" cy="6079667"/>
          </a:xfrm>
          <a:prstGeom prst="rect">
            <a:avLst/>
          </a:prstGeom>
          <a:noFill/>
          <a:ln>
            <a:noFill/>
          </a:ln>
        </p:spPr>
      </p:pic>
      <p:pic>
        <p:nvPicPr>
          <p:cNvPr id="512" name="Google Shape;512;p90"/>
          <p:cNvPicPr preferRelativeResize="0"/>
          <p:nvPr/>
        </p:nvPicPr>
        <p:blipFill>
          <a:blip r:embed="rId5">
            <a:alphaModFix/>
          </a:blip>
          <a:stretch>
            <a:fillRect/>
          </a:stretch>
        </p:blipFill>
        <p:spPr>
          <a:xfrm>
            <a:off x="6897193" y="1616751"/>
            <a:ext cx="1614267" cy="1614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5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6000"/>
              <a:buNone/>
            </a:pPr>
            <a:r>
              <a:rPr lang="no-NO"/>
              <a:t>Mål med prosjektet:</a:t>
            </a:r>
            <a:endParaRPr/>
          </a:p>
        </p:txBody>
      </p:sp>
      <p:sp>
        <p:nvSpPr>
          <p:cNvPr id="264" name="Google Shape;264;p55"/>
          <p:cNvSpPr txBox="1"/>
          <p:nvPr>
            <p:ph idx="1" type="subTitle"/>
          </p:nvPr>
        </p:nvSpPr>
        <p:spPr>
          <a:xfrm>
            <a:off x="1325400" y="3588825"/>
            <a:ext cx="9769200" cy="16557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1200"/>
              </a:spcBef>
              <a:spcAft>
                <a:spcPts val="0"/>
              </a:spcAft>
              <a:buSzPts val="2400"/>
              <a:buChar char="-"/>
            </a:pPr>
            <a:r>
              <a:rPr b="1" i="1" lang="no-NO">
                <a:latin typeface="Arial"/>
                <a:ea typeface="Arial"/>
                <a:cs typeface="Arial"/>
                <a:sym typeface="Arial"/>
              </a:rPr>
              <a:t>Du skal kunne designe, programmere, bygge og sette sammen en lampe med flere elektriske komponenter. </a:t>
            </a:r>
            <a:endParaRPr/>
          </a:p>
        </p:txBody>
      </p:sp>
      <p:pic>
        <p:nvPicPr>
          <p:cNvPr id="265" name="Google Shape;265;p55"/>
          <p:cNvPicPr preferRelativeResize="0"/>
          <p:nvPr/>
        </p:nvPicPr>
        <p:blipFill>
          <a:blip r:embed="rId3">
            <a:alphaModFix/>
          </a:blip>
          <a:stretch>
            <a:fillRect/>
          </a:stretch>
        </p:blipFill>
        <p:spPr>
          <a:xfrm>
            <a:off x="4196138" y="-264775"/>
            <a:ext cx="3031824" cy="30318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9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no-NO"/>
              <a:t>Micro:bit som sender og mottaker</a:t>
            </a:r>
            <a:endParaRPr/>
          </a:p>
        </p:txBody>
      </p:sp>
      <p:sp>
        <p:nvSpPr>
          <p:cNvPr id="518" name="Google Shape;518;p91"/>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425450" lvl="0" marL="609600" rtl="0" algn="l">
              <a:spcBef>
                <a:spcPts val="1100"/>
              </a:spcBef>
              <a:spcAft>
                <a:spcPts val="0"/>
              </a:spcAft>
              <a:buSzPts val="1900"/>
              <a:buAutoNum type="arabicPeriod"/>
            </a:pPr>
            <a:r>
              <a:rPr lang="no-NO"/>
              <a:t>Send en beskjed til sidemannen med micro:bit</a:t>
            </a:r>
            <a:endParaRPr/>
          </a:p>
          <a:p>
            <a:pPr indent="-425450" lvl="0" marL="609600" rtl="0" algn="l">
              <a:spcBef>
                <a:spcPts val="0"/>
              </a:spcBef>
              <a:spcAft>
                <a:spcPts val="0"/>
              </a:spcAft>
              <a:buSzPts val="1900"/>
              <a:buAutoNum type="arabicPeriod"/>
            </a:pPr>
            <a:r>
              <a:rPr lang="no-NO"/>
              <a:t>Send temperatur til sidemannen</a:t>
            </a:r>
            <a:endParaRPr/>
          </a:p>
          <a:p>
            <a:pPr indent="-425450" lvl="0" marL="609600" rtl="0" algn="l">
              <a:spcBef>
                <a:spcPts val="0"/>
              </a:spcBef>
              <a:spcAft>
                <a:spcPts val="0"/>
              </a:spcAft>
              <a:buSzPts val="1900"/>
              <a:buAutoNum type="arabicPeriod"/>
            </a:pPr>
            <a:r>
              <a:rPr lang="no-NO"/>
              <a:t>Mål signalstyrken på din micro:bit</a:t>
            </a:r>
            <a:endParaRPr/>
          </a:p>
          <a:p>
            <a:pPr indent="-425450" lvl="0" marL="609600" rtl="0" algn="l">
              <a:spcBef>
                <a:spcPts val="0"/>
              </a:spcBef>
              <a:spcAft>
                <a:spcPts val="0"/>
              </a:spcAft>
              <a:buSzPts val="1900"/>
              <a:buAutoNum type="arabicPeriod"/>
            </a:pPr>
            <a:r>
              <a:rPr lang="no-NO"/>
              <a:t>Programmer sender og mottaker til deres værstasjon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9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no-NO"/>
              <a:t>Oppgave 1</a:t>
            </a:r>
            <a:endParaRPr b="1"/>
          </a:p>
          <a:p>
            <a:pPr indent="0" lvl="0" marL="0" rtl="0" algn="l">
              <a:spcBef>
                <a:spcPts val="0"/>
              </a:spcBef>
              <a:spcAft>
                <a:spcPts val="0"/>
              </a:spcAft>
              <a:buNone/>
            </a:pPr>
            <a:r>
              <a:rPr lang="no-NO"/>
              <a:t>Sende beskjed til en annen micro:bit</a:t>
            </a:r>
            <a:endParaRPr/>
          </a:p>
        </p:txBody>
      </p:sp>
      <p:pic>
        <p:nvPicPr>
          <p:cNvPr id="524" name="Google Shape;524;p92"/>
          <p:cNvPicPr preferRelativeResize="0"/>
          <p:nvPr/>
        </p:nvPicPr>
        <p:blipFill>
          <a:blip r:embed="rId3">
            <a:alphaModFix/>
          </a:blip>
          <a:stretch>
            <a:fillRect/>
          </a:stretch>
        </p:blipFill>
        <p:spPr>
          <a:xfrm>
            <a:off x="232933" y="2439664"/>
            <a:ext cx="5315935" cy="3466901"/>
          </a:xfrm>
          <a:prstGeom prst="rect">
            <a:avLst/>
          </a:prstGeom>
          <a:noFill/>
          <a:ln>
            <a:noFill/>
          </a:ln>
        </p:spPr>
      </p:pic>
      <p:pic>
        <p:nvPicPr>
          <p:cNvPr id="525" name="Google Shape;525;p92"/>
          <p:cNvPicPr preferRelativeResize="0"/>
          <p:nvPr/>
        </p:nvPicPr>
        <p:blipFill rotWithShape="1">
          <a:blip r:embed="rId4">
            <a:alphaModFix/>
          </a:blip>
          <a:srcRect b="0" l="3734" r="25268" t="0"/>
          <a:stretch/>
        </p:blipFill>
        <p:spPr>
          <a:xfrm>
            <a:off x="7289433" y="2485483"/>
            <a:ext cx="3674468" cy="3375266"/>
          </a:xfrm>
          <a:prstGeom prst="rect">
            <a:avLst/>
          </a:prstGeom>
          <a:noFill/>
          <a:ln>
            <a:noFill/>
          </a:ln>
        </p:spPr>
      </p:pic>
      <p:sp>
        <p:nvSpPr>
          <p:cNvPr id="526" name="Google Shape;526;p92"/>
          <p:cNvSpPr txBox="1"/>
          <p:nvPr/>
        </p:nvSpPr>
        <p:spPr>
          <a:xfrm>
            <a:off x="232933" y="1829800"/>
            <a:ext cx="53160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no-NO" sz="2400"/>
              <a:t>Sender</a:t>
            </a:r>
            <a:endParaRPr b="1" sz="2400"/>
          </a:p>
        </p:txBody>
      </p:sp>
      <p:sp>
        <p:nvSpPr>
          <p:cNvPr id="527" name="Google Shape;527;p92"/>
          <p:cNvSpPr txBox="1"/>
          <p:nvPr/>
        </p:nvSpPr>
        <p:spPr>
          <a:xfrm>
            <a:off x="7289433" y="1690733"/>
            <a:ext cx="36744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no-NO" sz="2400"/>
              <a:t>Mottaker</a:t>
            </a:r>
            <a:endParaRPr b="1" sz="2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9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no-NO"/>
              <a:t>Oppgave 2</a:t>
            </a:r>
            <a:endParaRPr b="1"/>
          </a:p>
          <a:p>
            <a:pPr indent="0" lvl="0" marL="0" rtl="0" algn="l">
              <a:spcBef>
                <a:spcPts val="0"/>
              </a:spcBef>
              <a:spcAft>
                <a:spcPts val="0"/>
              </a:spcAft>
              <a:buNone/>
            </a:pPr>
            <a:r>
              <a:rPr lang="no-NO"/>
              <a:t>Sende temperatur til en annen micro:bit</a:t>
            </a:r>
            <a:endParaRPr/>
          </a:p>
        </p:txBody>
      </p:sp>
      <p:sp>
        <p:nvSpPr>
          <p:cNvPr id="533" name="Google Shape;533;p93"/>
          <p:cNvSpPr txBox="1"/>
          <p:nvPr/>
        </p:nvSpPr>
        <p:spPr>
          <a:xfrm>
            <a:off x="232933" y="1829800"/>
            <a:ext cx="53160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no-NO" sz="2400"/>
              <a:t>Sender</a:t>
            </a:r>
            <a:endParaRPr b="1" sz="2400"/>
          </a:p>
        </p:txBody>
      </p:sp>
      <p:sp>
        <p:nvSpPr>
          <p:cNvPr id="534" name="Google Shape;534;p93"/>
          <p:cNvSpPr txBox="1"/>
          <p:nvPr/>
        </p:nvSpPr>
        <p:spPr>
          <a:xfrm>
            <a:off x="7289467" y="1829800"/>
            <a:ext cx="36744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no-NO" sz="2400"/>
              <a:t>Mottaker</a:t>
            </a:r>
            <a:endParaRPr b="1" sz="2400"/>
          </a:p>
        </p:txBody>
      </p:sp>
      <p:pic>
        <p:nvPicPr>
          <p:cNvPr id="535" name="Google Shape;535;p93"/>
          <p:cNvPicPr preferRelativeResize="0"/>
          <p:nvPr/>
        </p:nvPicPr>
        <p:blipFill>
          <a:blip r:embed="rId3">
            <a:alphaModFix/>
          </a:blip>
          <a:stretch>
            <a:fillRect/>
          </a:stretch>
        </p:blipFill>
        <p:spPr>
          <a:xfrm>
            <a:off x="426367" y="2584467"/>
            <a:ext cx="4644189" cy="4006199"/>
          </a:xfrm>
          <a:prstGeom prst="rect">
            <a:avLst/>
          </a:prstGeom>
          <a:noFill/>
          <a:ln>
            <a:noFill/>
          </a:ln>
        </p:spPr>
      </p:pic>
      <p:pic>
        <p:nvPicPr>
          <p:cNvPr id="536" name="Google Shape;536;p93"/>
          <p:cNvPicPr preferRelativeResize="0"/>
          <p:nvPr/>
        </p:nvPicPr>
        <p:blipFill>
          <a:blip r:embed="rId4">
            <a:alphaModFix/>
          </a:blip>
          <a:stretch>
            <a:fillRect/>
          </a:stretch>
        </p:blipFill>
        <p:spPr>
          <a:xfrm>
            <a:off x="6804572" y="2648600"/>
            <a:ext cx="4644189" cy="4006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9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no-NO"/>
              <a:t>Oppgave 3: </a:t>
            </a:r>
            <a:r>
              <a:rPr lang="no-NO" sz="2400"/>
              <a:t>Mål signalstyrke</a:t>
            </a:r>
            <a:endParaRPr/>
          </a:p>
        </p:txBody>
      </p:sp>
      <p:sp>
        <p:nvSpPr>
          <p:cNvPr id="542" name="Google Shape;542;p9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100"/>
              </a:spcBef>
              <a:spcAft>
                <a:spcPts val="2100"/>
              </a:spcAft>
              <a:buNone/>
            </a:pPr>
            <a:r>
              <a:t/>
            </a:r>
            <a:endParaRPr/>
          </a:p>
        </p:txBody>
      </p:sp>
      <p:pic>
        <p:nvPicPr>
          <p:cNvPr id="543" name="Google Shape;543;p94"/>
          <p:cNvPicPr preferRelativeResize="0"/>
          <p:nvPr/>
        </p:nvPicPr>
        <p:blipFill rotWithShape="1">
          <a:blip r:embed="rId3">
            <a:alphaModFix/>
          </a:blip>
          <a:srcRect b="18533" l="0" r="9280" t="0"/>
          <a:stretch/>
        </p:blipFill>
        <p:spPr>
          <a:xfrm>
            <a:off x="2344500" y="1337167"/>
            <a:ext cx="9425300" cy="55870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9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no-NO"/>
              <a:t>Eksempler på programmering av smartlampe med en micro:bit:</a:t>
            </a:r>
            <a:endParaRPr/>
          </a:p>
        </p:txBody>
      </p:sp>
      <p:sp>
        <p:nvSpPr>
          <p:cNvPr id="549" name="Google Shape;549;p95"/>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100"/>
              </a:spcBef>
              <a:spcAft>
                <a:spcPts val="2100"/>
              </a:spcAft>
              <a:buNone/>
            </a:pPr>
            <a:r>
              <a:t/>
            </a:r>
            <a:endParaRPr/>
          </a:p>
        </p:txBody>
      </p:sp>
      <p:pic>
        <p:nvPicPr>
          <p:cNvPr id="550" name="Google Shape;550;p95">
            <a:hlinkClick r:id="rId3"/>
          </p:cNvPr>
          <p:cNvPicPr preferRelativeResize="0"/>
          <p:nvPr/>
        </p:nvPicPr>
        <p:blipFill>
          <a:blip r:embed="rId4">
            <a:alphaModFix/>
          </a:blip>
          <a:stretch>
            <a:fillRect/>
          </a:stretch>
        </p:blipFill>
        <p:spPr>
          <a:xfrm>
            <a:off x="6360025" y="3047975"/>
            <a:ext cx="5323975" cy="3549325"/>
          </a:xfrm>
          <a:prstGeom prst="rect">
            <a:avLst/>
          </a:prstGeom>
          <a:noFill/>
          <a:ln>
            <a:noFill/>
          </a:ln>
        </p:spPr>
      </p:pic>
      <p:pic>
        <p:nvPicPr>
          <p:cNvPr id="551" name="Google Shape;551;p95">
            <a:hlinkClick r:id="rId5"/>
          </p:cNvPr>
          <p:cNvPicPr preferRelativeResize="0"/>
          <p:nvPr/>
        </p:nvPicPr>
        <p:blipFill>
          <a:blip r:embed="rId6">
            <a:alphaModFix/>
          </a:blip>
          <a:stretch>
            <a:fillRect/>
          </a:stretch>
        </p:blipFill>
        <p:spPr>
          <a:xfrm>
            <a:off x="1804750" y="3047975"/>
            <a:ext cx="3689675" cy="2767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Discolys med 1 micro:bit</a:t>
            </a:r>
            <a:endParaRPr/>
          </a:p>
        </p:txBody>
      </p:sp>
      <p:sp>
        <p:nvSpPr>
          <p:cNvPr id="557" name="Google Shape;557;p96"/>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58" name="Google Shape;558;p96"/>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59" name="Google Shape;559;p96"/>
          <p:cNvPicPr preferRelativeResize="0"/>
          <p:nvPr/>
        </p:nvPicPr>
        <p:blipFill>
          <a:blip r:embed="rId3">
            <a:alphaModFix/>
          </a:blip>
          <a:stretch>
            <a:fillRect/>
          </a:stretch>
        </p:blipFill>
        <p:spPr>
          <a:xfrm>
            <a:off x="838200" y="1627025"/>
            <a:ext cx="9239250" cy="5295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97"/>
          <p:cNvSpPr txBox="1"/>
          <p:nvPr>
            <p:ph type="title"/>
          </p:nvPr>
        </p:nvSpPr>
        <p:spPr>
          <a:xfrm>
            <a:off x="838200" y="101350"/>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Timer på lampa</a:t>
            </a:r>
            <a:endParaRPr/>
          </a:p>
        </p:txBody>
      </p:sp>
      <p:sp>
        <p:nvSpPr>
          <p:cNvPr id="565" name="Google Shape;565;p97"/>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66" name="Google Shape;566;p97"/>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67" name="Google Shape;567;p97"/>
          <p:cNvPicPr preferRelativeResize="0"/>
          <p:nvPr/>
        </p:nvPicPr>
        <p:blipFill rotWithShape="1">
          <a:blip r:embed="rId3">
            <a:alphaModFix/>
          </a:blip>
          <a:srcRect b="12675" l="45109" r="0" t="21716"/>
          <a:stretch/>
        </p:blipFill>
        <p:spPr>
          <a:xfrm>
            <a:off x="896800" y="1160575"/>
            <a:ext cx="8644301" cy="5808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Eksempler på programmering av smartlampe med sender og mottaker (to micro:bit):</a:t>
            </a:r>
            <a:endParaRPr/>
          </a:p>
        </p:txBody>
      </p:sp>
      <p:sp>
        <p:nvSpPr>
          <p:cNvPr id="573" name="Google Shape;573;p98"/>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74" name="Google Shape;574;p98"/>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75" name="Google Shape;575;p98">
            <a:hlinkClick r:id="rId3"/>
          </p:cNvPr>
          <p:cNvPicPr preferRelativeResize="0"/>
          <p:nvPr/>
        </p:nvPicPr>
        <p:blipFill>
          <a:blip r:embed="rId4">
            <a:alphaModFix/>
          </a:blip>
          <a:stretch>
            <a:fillRect/>
          </a:stretch>
        </p:blipFill>
        <p:spPr>
          <a:xfrm>
            <a:off x="4866400" y="2506800"/>
            <a:ext cx="5801600" cy="4351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9"/>
          <p:cNvSpPr txBox="1"/>
          <p:nvPr>
            <p:ph type="title"/>
          </p:nvPr>
        </p:nvSpPr>
        <p:spPr>
          <a:xfrm>
            <a:off x="604825" y="-190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Micro:bit som fjernkontroll og smartlampe</a:t>
            </a:r>
            <a:endParaRPr/>
          </a:p>
        </p:txBody>
      </p:sp>
      <p:sp>
        <p:nvSpPr>
          <p:cNvPr id="581" name="Google Shape;581;p99"/>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82" name="Google Shape;582;p99"/>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83" name="Google Shape;583;p99"/>
          <p:cNvPicPr preferRelativeResize="0"/>
          <p:nvPr/>
        </p:nvPicPr>
        <p:blipFill>
          <a:blip r:embed="rId3">
            <a:alphaModFix/>
          </a:blip>
          <a:stretch>
            <a:fillRect/>
          </a:stretch>
        </p:blipFill>
        <p:spPr>
          <a:xfrm>
            <a:off x="2290425" y="853475"/>
            <a:ext cx="8829999" cy="5975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00"/>
          <p:cNvSpPr txBox="1"/>
          <p:nvPr>
            <p:ph type="title"/>
          </p:nvPr>
        </p:nvSpPr>
        <p:spPr>
          <a:xfrm>
            <a:off x="723900" y="0"/>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Smartlampe som slår seg på når du er nær</a:t>
            </a:r>
            <a:endParaRPr/>
          </a:p>
        </p:txBody>
      </p:sp>
      <p:sp>
        <p:nvSpPr>
          <p:cNvPr id="589" name="Google Shape;589;p100"/>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90" name="Google Shape;590;p100"/>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91" name="Google Shape;591;p100"/>
          <p:cNvPicPr preferRelativeResize="0"/>
          <p:nvPr/>
        </p:nvPicPr>
        <p:blipFill>
          <a:blip r:embed="rId3">
            <a:alphaModFix/>
          </a:blip>
          <a:stretch>
            <a:fillRect/>
          </a:stretch>
        </p:blipFill>
        <p:spPr>
          <a:xfrm>
            <a:off x="2171250" y="903073"/>
            <a:ext cx="9002051" cy="589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o-NO"/>
              <a:t>Rammer kurs vs elever</a:t>
            </a:r>
            <a:endParaRPr/>
          </a:p>
        </p:txBody>
      </p:sp>
      <p:sp>
        <p:nvSpPr>
          <p:cNvPr id="271" name="Google Shape;271;p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no-NO"/>
              <a:t>Tid: Rundt 60 minutter</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no-NO"/>
              <a:t>Fag: Naturfag, K&amp;H og matematikk</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no-NO"/>
              <a:t>Utstyr: Papir og blyant, </a:t>
            </a:r>
            <a:r>
              <a:rPr lang="no-NO"/>
              <a:t>lysdioder</a:t>
            </a:r>
            <a:r>
              <a:rPr lang="no-NO"/>
              <a:t>, ledninger, </a:t>
            </a:r>
            <a:r>
              <a:rPr lang="no-NO"/>
              <a:t>krokodilleklemmer</a:t>
            </a:r>
            <a:r>
              <a:rPr lang="no-NO"/>
              <a:t>, micro:bit, PC, klokkebatteri.</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no-NO"/>
              <a:t>Erfaring M:B, sensorer, tilkobling, sender:mottaker?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0" st="0"/>
                                            </p:txEl>
                                          </p:spTgt>
                                        </p:tgtEl>
                                        <p:attrNameLst>
                                          <p:attrName>style.visibility</p:attrName>
                                        </p:attrNameLst>
                                      </p:cBhvr>
                                      <p:to>
                                        <p:strVal val="visible"/>
                                      </p:to>
                                    </p:set>
                                    <p:animEffect filter="fade" transition="in">
                                      <p:cBhvr>
                                        <p:cTn dur="1000"/>
                                        <p:tgtEl>
                                          <p:spTgt spid="2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1" st="1"/>
                                            </p:txEl>
                                          </p:spTgt>
                                        </p:tgtEl>
                                        <p:attrNameLst>
                                          <p:attrName>style.visibility</p:attrName>
                                        </p:attrNameLst>
                                      </p:cBhvr>
                                      <p:to>
                                        <p:strVal val="visible"/>
                                      </p:to>
                                    </p:set>
                                    <p:animEffect filter="fade" transition="in">
                                      <p:cBhvr>
                                        <p:cTn dur="1000"/>
                                        <p:tgtEl>
                                          <p:spTgt spid="2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2" st="2"/>
                                            </p:txEl>
                                          </p:spTgt>
                                        </p:tgtEl>
                                        <p:attrNameLst>
                                          <p:attrName>style.visibility</p:attrName>
                                        </p:attrNameLst>
                                      </p:cBhvr>
                                      <p:to>
                                        <p:strVal val="visible"/>
                                      </p:to>
                                    </p:set>
                                    <p:animEffect filter="fade" transition="in">
                                      <p:cBhvr>
                                        <p:cTn dur="1000"/>
                                        <p:tgtEl>
                                          <p:spTgt spid="2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3" st="3"/>
                                            </p:txEl>
                                          </p:spTgt>
                                        </p:tgtEl>
                                        <p:attrNameLst>
                                          <p:attrName>style.visibility</p:attrName>
                                        </p:attrNameLst>
                                      </p:cBhvr>
                                      <p:to>
                                        <p:strVal val="visible"/>
                                      </p:to>
                                    </p:set>
                                    <p:animEffect filter="fade" transition="in">
                                      <p:cBhvr>
                                        <p:cTn dur="1000"/>
                                        <p:tgtEl>
                                          <p:spTgt spid="2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4" st="4"/>
                                            </p:txEl>
                                          </p:spTgt>
                                        </p:tgtEl>
                                        <p:attrNameLst>
                                          <p:attrName>style.visibility</p:attrName>
                                        </p:attrNameLst>
                                      </p:cBhvr>
                                      <p:to>
                                        <p:strVal val="visible"/>
                                      </p:to>
                                    </p:set>
                                    <p:animEffect filter="fade" transition="in">
                                      <p:cBhvr>
                                        <p:cTn dur="1000"/>
                                        <p:tgtEl>
                                          <p:spTgt spid="2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5" st="5"/>
                                            </p:txEl>
                                          </p:spTgt>
                                        </p:tgtEl>
                                        <p:attrNameLst>
                                          <p:attrName>style.visibility</p:attrName>
                                        </p:attrNameLst>
                                      </p:cBhvr>
                                      <p:to>
                                        <p:strVal val="visible"/>
                                      </p:to>
                                    </p:set>
                                    <p:animEffect filter="fade" transition="in">
                                      <p:cBhvr>
                                        <p:cTn dur="1000"/>
                                        <p:tgtEl>
                                          <p:spTgt spid="2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6" st="6"/>
                                            </p:txEl>
                                          </p:spTgt>
                                        </p:tgtEl>
                                        <p:attrNameLst>
                                          <p:attrName>style.visibility</p:attrName>
                                        </p:attrNameLst>
                                      </p:cBhvr>
                                      <p:to>
                                        <p:strVal val="visible"/>
                                      </p:to>
                                    </p:set>
                                    <p:animEffect filter="fade" transition="in">
                                      <p:cBhvr>
                                        <p:cTn dur="1000"/>
                                        <p:tgtEl>
                                          <p:spTgt spid="27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10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Discolys</a:t>
            </a:r>
            <a:endParaRPr/>
          </a:p>
        </p:txBody>
      </p:sp>
      <p:sp>
        <p:nvSpPr>
          <p:cNvPr id="597" name="Google Shape;597;p101"/>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598" name="Google Shape;598;p101"/>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99" name="Google Shape;599;p101"/>
          <p:cNvPicPr preferRelativeResize="0"/>
          <p:nvPr/>
        </p:nvPicPr>
        <p:blipFill>
          <a:blip r:embed="rId3">
            <a:alphaModFix/>
          </a:blip>
          <a:stretch>
            <a:fillRect/>
          </a:stretch>
        </p:blipFill>
        <p:spPr>
          <a:xfrm>
            <a:off x="3371463" y="0"/>
            <a:ext cx="7779225" cy="68580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10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05" name="Google Shape;605;p102"/>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606" name="Google Shape;606;p102"/>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07" name="Google Shape;607;p102"/>
          <p:cNvPicPr preferRelativeResize="0"/>
          <p:nvPr/>
        </p:nvPicPr>
        <p:blipFill>
          <a:blip r:embed="rId3">
            <a:alphaModFix/>
          </a:blip>
          <a:stretch>
            <a:fillRect/>
          </a:stretch>
        </p:blipFill>
        <p:spPr>
          <a:xfrm>
            <a:off x="4427574" y="0"/>
            <a:ext cx="7451651"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0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Vulkanlampe</a:t>
            </a:r>
            <a:endParaRPr/>
          </a:p>
        </p:txBody>
      </p:sp>
      <p:sp>
        <p:nvSpPr>
          <p:cNvPr id="613" name="Google Shape;613;p103"/>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614" name="Google Shape;614;p103"/>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15" name="Google Shape;615;p103"/>
          <p:cNvPicPr preferRelativeResize="0"/>
          <p:nvPr/>
        </p:nvPicPr>
        <p:blipFill>
          <a:blip r:embed="rId3">
            <a:alphaModFix/>
          </a:blip>
          <a:stretch>
            <a:fillRect/>
          </a:stretch>
        </p:blipFill>
        <p:spPr>
          <a:xfrm>
            <a:off x="5017049" y="0"/>
            <a:ext cx="6792476"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0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Eksempler på elevarbeid på 10.trinn:</a:t>
            </a:r>
            <a:endParaRPr/>
          </a:p>
        </p:txBody>
      </p:sp>
      <p:sp>
        <p:nvSpPr>
          <p:cNvPr id="621" name="Google Shape;621;p104"/>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622" name="Google Shape;622;p104"/>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28" name="Google Shape;628;p10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29" name="Google Shape;629;p105"/>
          <p:cNvPicPr preferRelativeResize="0"/>
          <p:nvPr/>
        </p:nvPicPr>
        <p:blipFill>
          <a:blip r:embed="rId3">
            <a:alphaModFix/>
          </a:blip>
          <a:stretch>
            <a:fillRect/>
          </a:stretch>
        </p:blipFill>
        <p:spPr>
          <a:xfrm>
            <a:off x="1287375" y="174400"/>
            <a:ext cx="9144003" cy="68580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35" name="Google Shape;635;p10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36" name="Google Shape;636;p106"/>
          <p:cNvPicPr preferRelativeResize="0"/>
          <p:nvPr/>
        </p:nvPicPr>
        <p:blipFill>
          <a:blip r:embed="rId3">
            <a:alphaModFix/>
          </a:blip>
          <a:stretch>
            <a:fillRect/>
          </a:stretch>
        </p:blipFill>
        <p:spPr>
          <a:xfrm>
            <a:off x="2045375" y="73525"/>
            <a:ext cx="9144003" cy="685800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42" name="Google Shape;642;p10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43" name="Google Shape;643;p107"/>
          <p:cNvPicPr preferRelativeResize="0"/>
          <p:nvPr/>
        </p:nvPicPr>
        <p:blipFill>
          <a:blip r:embed="rId3">
            <a:alphaModFix/>
          </a:blip>
          <a:stretch>
            <a:fillRect/>
          </a:stretch>
        </p:blipFill>
        <p:spPr>
          <a:xfrm>
            <a:off x="2214150" y="-1651000"/>
            <a:ext cx="5143500" cy="68579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49" name="Google Shape;649;p10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50" name="Google Shape;650;p108"/>
          <p:cNvPicPr preferRelativeResize="0"/>
          <p:nvPr/>
        </p:nvPicPr>
        <p:blipFill>
          <a:blip r:embed="rId3">
            <a:alphaModFix/>
          </a:blip>
          <a:stretch>
            <a:fillRect/>
          </a:stretch>
        </p:blipFill>
        <p:spPr>
          <a:xfrm>
            <a:off x="2120575" y="-247325"/>
            <a:ext cx="5143500" cy="68579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0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56" name="Google Shape;656;p10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57" name="Google Shape;657;p109"/>
          <p:cNvPicPr preferRelativeResize="0"/>
          <p:nvPr/>
        </p:nvPicPr>
        <p:blipFill>
          <a:blip r:embed="rId3">
            <a:alphaModFix/>
          </a:blip>
          <a:stretch>
            <a:fillRect/>
          </a:stretch>
        </p:blipFill>
        <p:spPr>
          <a:xfrm>
            <a:off x="1376950" y="-287425"/>
            <a:ext cx="9144003" cy="68580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63" name="Google Shape;663;p11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64" name="Google Shape;664;p110"/>
          <p:cNvPicPr preferRelativeResize="0"/>
          <p:nvPr/>
        </p:nvPicPr>
        <p:blipFill>
          <a:blip r:embed="rId3">
            <a:alphaModFix/>
          </a:blip>
          <a:stretch>
            <a:fillRect/>
          </a:stretch>
        </p:blipFill>
        <p:spPr>
          <a:xfrm>
            <a:off x="1524000" y="-394375"/>
            <a:ext cx="9144003" cy="68580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Moduler i opplegget</a:t>
            </a:r>
            <a:endParaRPr/>
          </a:p>
        </p:txBody>
      </p:sp>
      <p:sp>
        <p:nvSpPr>
          <p:cNvPr id="277" name="Google Shape;277;p57"/>
          <p:cNvSpPr txBox="1"/>
          <p:nvPr>
            <p:ph idx="1" type="body"/>
          </p:nvPr>
        </p:nvSpPr>
        <p:spPr>
          <a:xfrm>
            <a:off x="570825" y="1478050"/>
            <a:ext cx="10515600" cy="4351200"/>
          </a:xfrm>
          <a:prstGeom prst="rect">
            <a:avLst/>
          </a:prstGeom>
        </p:spPr>
        <p:txBody>
          <a:bodyPr anchorCtr="0" anchor="t" bIns="45700" lIns="91425" spcFirstLastPara="1" rIns="91425" wrap="square" tIns="45700">
            <a:noAutofit/>
          </a:bodyPr>
          <a:lstStyle/>
          <a:p>
            <a:pPr indent="0" lvl="0" marL="0" rtl="0" algn="l">
              <a:lnSpc>
                <a:spcPct val="105000"/>
              </a:lnSpc>
              <a:spcBef>
                <a:spcPts val="1000"/>
              </a:spcBef>
              <a:spcAft>
                <a:spcPts val="0"/>
              </a:spcAft>
              <a:buSzPts val="852"/>
              <a:buNone/>
            </a:pPr>
            <a:r>
              <a:rPr lang="no-NO" sz="2670"/>
              <a:t>Modul 1: EL-lære</a:t>
            </a:r>
            <a:endParaRPr sz="2670"/>
          </a:p>
          <a:p>
            <a:pPr indent="0" lvl="0" marL="0" rtl="0" algn="l">
              <a:lnSpc>
                <a:spcPct val="105000"/>
              </a:lnSpc>
              <a:spcBef>
                <a:spcPts val="1000"/>
              </a:spcBef>
              <a:spcAft>
                <a:spcPts val="0"/>
              </a:spcAft>
              <a:buSzPts val="852"/>
              <a:buNone/>
            </a:pPr>
            <a:r>
              <a:rPr lang="no-NO" sz="2670"/>
              <a:t>Modul 2: Ide og design av lampe og arbeidstegning</a:t>
            </a:r>
            <a:endParaRPr sz="2670"/>
          </a:p>
          <a:p>
            <a:pPr indent="0" lvl="0" marL="0" rtl="0" algn="l">
              <a:lnSpc>
                <a:spcPct val="105000"/>
              </a:lnSpc>
              <a:spcBef>
                <a:spcPts val="1000"/>
              </a:spcBef>
              <a:spcAft>
                <a:spcPts val="0"/>
              </a:spcAft>
              <a:buSzPts val="852"/>
              <a:buNone/>
            </a:pPr>
            <a:r>
              <a:rPr lang="no-NO" sz="2670"/>
              <a:t>Modul 3: Bygg lampa</a:t>
            </a:r>
            <a:endParaRPr sz="2670"/>
          </a:p>
          <a:p>
            <a:pPr indent="0" lvl="0" marL="0" rtl="0" algn="l">
              <a:lnSpc>
                <a:spcPct val="105000"/>
              </a:lnSpc>
              <a:spcBef>
                <a:spcPts val="1000"/>
              </a:spcBef>
              <a:spcAft>
                <a:spcPts val="0"/>
              </a:spcAft>
              <a:buSzPts val="852"/>
              <a:buNone/>
            </a:pPr>
            <a:r>
              <a:rPr lang="no-NO" sz="2670"/>
              <a:t>Modul 4: Programmer og koble sammen lampe og elektronikk.</a:t>
            </a:r>
            <a:endParaRPr sz="2670"/>
          </a:p>
          <a:p>
            <a:pPr indent="0" lvl="0" marL="0" rtl="0" algn="l">
              <a:lnSpc>
                <a:spcPct val="105000"/>
              </a:lnSpc>
              <a:spcBef>
                <a:spcPts val="1000"/>
              </a:spcBef>
              <a:spcAft>
                <a:spcPts val="0"/>
              </a:spcAft>
              <a:buSzPts val="852"/>
              <a:buNone/>
            </a:pPr>
            <a:r>
              <a:rPr lang="no-NO" sz="2670"/>
              <a:t>Modul 5: Presentasjon av smartlampe</a:t>
            </a:r>
            <a:endParaRPr sz="2670"/>
          </a:p>
          <a:p>
            <a:pPr indent="0" lvl="0" marL="0" rtl="0" algn="l">
              <a:lnSpc>
                <a:spcPct val="105000"/>
              </a:lnSpc>
              <a:spcBef>
                <a:spcPts val="1000"/>
              </a:spcBef>
              <a:spcAft>
                <a:spcPts val="0"/>
              </a:spcAft>
              <a:buSzPts val="852"/>
              <a:buNone/>
            </a:pPr>
            <a:r>
              <a:t/>
            </a:r>
            <a:endParaRPr sz="2670"/>
          </a:p>
          <a:p>
            <a:pPr indent="0" lvl="0" marL="0" rtl="0" algn="l">
              <a:lnSpc>
                <a:spcPct val="105000"/>
              </a:lnSpc>
              <a:spcBef>
                <a:spcPts val="1000"/>
              </a:spcBef>
              <a:spcAft>
                <a:spcPts val="0"/>
              </a:spcAft>
              <a:buSzPts val="852"/>
              <a:buNone/>
            </a:pPr>
            <a:r>
              <a:rPr lang="no-NO" sz="2670"/>
              <a:t>Valgfri modul(er): </a:t>
            </a:r>
            <a:r>
              <a:rPr lang="no-NO" sz="2670"/>
              <a:t>Opplæring i programmering, lodding, 3D-print, sender-mottaker programmering, plastknekking eller borring.</a:t>
            </a:r>
            <a:endParaRPr sz="2670"/>
          </a:p>
          <a:p>
            <a:pPr indent="0" lvl="0" marL="0" rtl="0" algn="l">
              <a:lnSpc>
                <a:spcPct val="105000"/>
              </a:lnSpc>
              <a:spcBef>
                <a:spcPts val="1000"/>
              </a:spcBef>
              <a:spcAft>
                <a:spcPts val="0"/>
              </a:spcAft>
              <a:buSzPts val="852"/>
              <a:buNone/>
            </a:pPr>
            <a:r>
              <a:t/>
            </a:r>
            <a:endParaRPr sz="2670"/>
          </a:p>
          <a:p>
            <a:pPr indent="0" lvl="0" marL="0" rtl="0" algn="l">
              <a:lnSpc>
                <a:spcPct val="105000"/>
              </a:lnSpc>
              <a:spcBef>
                <a:spcPts val="1000"/>
              </a:spcBef>
              <a:spcAft>
                <a:spcPts val="0"/>
              </a:spcAft>
              <a:buSzPts val="852"/>
              <a:buNone/>
            </a:pPr>
            <a:r>
              <a:t/>
            </a:r>
            <a:endParaRPr sz="267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0" st="0"/>
                                            </p:txEl>
                                          </p:spTgt>
                                        </p:tgtEl>
                                        <p:attrNameLst>
                                          <p:attrName>style.visibility</p:attrName>
                                        </p:attrNameLst>
                                      </p:cBhvr>
                                      <p:to>
                                        <p:strVal val="visible"/>
                                      </p:to>
                                    </p:set>
                                    <p:animEffect filter="fade" transition="in">
                                      <p:cBhvr>
                                        <p:cTn dur="1000"/>
                                        <p:tgtEl>
                                          <p:spTgt spid="2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1" st="1"/>
                                            </p:txEl>
                                          </p:spTgt>
                                        </p:tgtEl>
                                        <p:attrNameLst>
                                          <p:attrName>style.visibility</p:attrName>
                                        </p:attrNameLst>
                                      </p:cBhvr>
                                      <p:to>
                                        <p:strVal val="visible"/>
                                      </p:to>
                                    </p:set>
                                    <p:animEffect filter="fade" transition="in">
                                      <p:cBhvr>
                                        <p:cTn dur="1000"/>
                                        <p:tgtEl>
                                          <p:spTgt spid="2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2" st="2"/>
                                            </p:txEl>
                                          </p:spTgt>
                                        </p:tgtEl>
                                        <p:attrNameLst>
                                          <p:attrName>style.visibility</p:attrName>
                                        </p:attrNameLst>
                                      </p:cBhvr>
                                      <p:to>
                                        <p:strVal val="visible"/>
                                      </p:to>
                                    </p:set>
                                    <p:animEffect filter="fade" transition="in">
                                      <p:cBhvr>
                                        <p:cTn dur="1000"/>
                                        <p:tgtEl>
                                          <p:spTgt spid="2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3" st="3"/>
                                            </p:txEl>
                                          </p:spTgt>
                                        </p:tgtEl>
                                        <p:attrNameLst>
                                          <p:attrName>style.visibility</p:attrName>
                                        </p:attrNameLst>
                                      </p:cBhvr>
                                      <p:to>
                                        <p:strVal val="visible"/>
                                      </p:to>
                                    </p:set>
                                    <p:animEffect filter="fade" transition="in">
                                      <p:cBhvr>
                                        <p:cTn dur="1000"/>
                                        <p:tgtEl>
                                          <p:spTgt spid="2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4" st="4"/>
                                            </p:txEl>
                                          </p:spTgt>
                                        </p:tgtEl>
                                        <p:attrNameLst>
                                          <p:attrName>style.visibility</p:attrName>
                                        </p:attrNameLst>
                                      </p:cBhvr>
                                      <p:to>
                                        <p:strVal val="visible"/>
                                      </p:to>
                                    </p:set>
                                    <p:animEffect filter="fade" transition="in">
                                      <p:cBhvr>
                                        <p:cTn dur="1000"/>
                                        <p:tgtEl>
                                          <p:spTgt spid="2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5" st="5"/>
                                            </p:txEl>
                                          </p:spTgt>
                                        </p:tgtEl>
                                        <p:attrNameLst>
                                          <p:attrName>style.visibility</p:attrName>
                                        </p:attrNameLst>
                                      </p:cBhvr>
                                      <p:to>
                                        <p:strVal val="visible"/>
                                      </p:to>
                                    </p:set>
                                    <p:animEffect filter="fade" transition="in">
                                      <p:cBhvr>
                                        <p:cTn dur="1000"/>
                                        <p:tgtEl>
                                          <p:spTgt spid="2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6" st="6"/>
                                            </p:txEl>
                                          </p:spTgt>
                                        </p:tgtEl>
                                        <p:attrNameLst>
                                          <p:attrName>style.visibility</p:attrName>
                                        </p:attrNameLst>
                                      </p:cBhvr>
                                      <p:to>
                                        <p:strVal val="visible"/>
                                      </p:to>
                                    </p:set>
                                    <p:animEffect filter="fade" transition="in">
                                      <p:cBhvr>
                                        <p:cTn dur="1000"/>
                                        <p:tgtEl>
                                          <p:spTgt spid="27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7" st="7"/>
                                            </p:txEl>
                                          </p:spTgt>
                                        </p:tgtEl>
                                        <p:attrNameLst>
                                          <p:attrName>style.visibility</p:attrName>
                                        </p:attrNameLst>
                                      </p:cBhvr>
                                      <p:to>
                                        <p:strVal val="visible"/>
                                      </p:to>
                                    </p:set>
                                    <p:animEffect filter="fade" transition="in">
                                      <p:cBhvr>
                                        <p:cTn dur="1000"/>
                                        <p:tgtEl>
                                          <p:spTgt spid="27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8" st="8"/>
                                            </p:txEl>
                                          </p:spTgt>
                                        </p:tgtEl>
                                        <p:attrNameLst>
                                          <p:attrName>style.visibility</p:attrName>
                                        </p:attrNameLst>
                                      </p:cBhvr>
                                      <p:to>
                                        <p:strVal val="visible"/>
                                      </p:to>
                                    </p:set>
                                    <p:animEffect filter="fade" transition="in">
                                      <p:cBhvr>
                                        <p:cTn dur="1000"/>
                                        <p:tgtEl>
                                          <p:spTgt spid="27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1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70" name="Google Shape;670;p11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71" name="Google Shape;671;p111"/>
          <p:cNvPicPr preferRelativeResize="0"/>
          <p:nvPr/>
        </p:nvPicPr>
        <p:blipFill>
          <a:blip r:embed="rId3">
            <a:alphaModFix/>
          </a:blip>
          <a:stretch>
            <a:fillRect/>
          </a:stretch>
        </p:blipFill>
        <p:spPr>
          <a:xfrm>
            <a:off x="1590850" y="0"/>
            <a:ext cx="9144003" cy="685800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1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77" name="Google Shape;677;p11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78" name="Google Shape;678;p112"/>
          <p:cNvPicPr preferRelativeResize="0"/>
          <p:nvPr/>
        </p:nvPicPr>
        <p:blipFill>
          <a:blip r:embed="rId3">
            <a:alphaModFix/>
          </a:blip>
          <a:stretch>
            <a:fillRect/>
          </a:stretch>
        </p:blipFill>
        <p:spPr>
          <a:xfrm>
            <a:off x="3524250" y="0"/>
            <a:ext cx="5143500" cy="68579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1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684" name="Google Shape;684;p11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85" name="Google Shape;685;p113"/>
          <p:cNvPicPr preferRelativeResize="0"/>
          <p:nvPr/>
        </p:nvPicPr>
        <p:blipFill>
          <a:blip r:embed="rId3">
            <a:alphaModFix/>
          </a:blip>
          <a:stretch>
            <a:fillRect/>
          </a:stretch>
        </p:blipFill>
        <p:spPr>
          <a:xfrm>
            <a:off x="0" y="607023"/>
            <a:ext cx="3926700" cy="5240577"/>
          </a:xfrm>
          <a:prstGeom prst="rect">
            <a:avLst/>
          </a:prstGeom>
          <a:noFill/>
          <a:ln>
            <a:noFill/>
          </a:ln>
        </p:spPr>
      </p:pic>
      <p:pic>
        <p:nvPicPr>
          <p:cNvPr id="686" name="Google Shape;686;p113"/>
          <p:cNvPicPr preferRelativeResize="0"/>
          <p:nvPr/>
        </p:nvPicPr>
        <p:blipFill>
          <a:blip r:embed="rId4">
            <a:alphaModFix/>
          </a:blip>
          <a:stretch>
            <a:fillRect/>
          </a:stretch>
        </p:blipFill>
        <p:spPr>
          <a:xfrm>
            <a:off x="4132657" y="607027"/>
            <a:ext cx="3926687" cy="5240560"/>
          </a:xfrm>
          <a:prstGeom prst="rect">
            <a:avLst/>
          </a:prstGeom>
          <a:noFill/>
          <a:ln>
            <a:noFill/>
          </a:ln>
        </p:spPr>
      </p:pic>
      <p:pic>
        <p:nvPicPr>
          <p:cNvPr id="687" name="Google Shape;687;p113"/>
          <p:cNvPicPr preferRelativeResize="0"/>
          <p:nvPr/>
        </p:nvPicPr>
        <p:blipFill>
          <a:blip r:embed="rId5">
            <a:alphaModFix/>
          </a:blip>
          <a:stretch>
            <a:fillRect/>
          </a:stretch>
        </p:blipFill>
        <p:spPr>
          <a:xfrm>
            <a:off x="8265300" y="607016"/>
            <a:ext cx="3926700" cy="52405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Moduler på kurset</a:t>
            </a:r>
            <a:endParaRPr/>
          </a:p>
        </p:txBody>
      </p:sp>
      <p:sp>
        <p:nvSpPr>
          <p:cNvPr id="283" name="Google Shape;283;p58"/>
          <p:cNvSpPr txBox="1"/>
          <p:nvPr>
            <p:ph idx="1" type="body"/>
          </p:nvPr>
        </p:nvSpPr>
        <p:spPr>
          <a:xfrm>
            <a:off x="570825" y="1478050"/>
            <a:ext cx="10515600" cy="4351200"/>
          </a:xfrm>
          <a:prstGeom prst="rect">
            <a:avLst/>
          </a:prstGeom>
        </p:spPr>
        <p:txBody>
          <a:bodyPr anchorCtr="0" anchor="t" bIns="45700" lIns="91425" spcFirstLastPara="1" rIns="91425" wrap="square" tIns="45700">
            <a:noAutofit/>
          </a:bodyPr>
          <a:lstStyle/>
          <a:p>
            <a:pPr indent="0" lvl="0" marL="0" rtl="0" algn="l">
              <a:lnSpc>
                <a:spcPct val="105000"/>
              </a:lnSpc>
              <a:spcBef>
                <a:spcPts val="1000"/>
              </a:spcBef>
              <a:spcAft>
                <a:spcPts val="0"/>
              </a:spcAft>
              <a:buSzPts val="852"/>
              <a:buNone/>
            </a:pPr>
            <a:r>
              <a:rPr lang="no-NO" sz="2670"/>
              <a:t>Modul 1: Om Smartlampe-prosjektet</a:t>
            </a:r>
            <a:endParaRPr sz="2670"/>
          </a:p>
          <a:p>
            <a:pPr indent="0" lvl="0" marL="0" rtl="0" algn="l">
              <a:lnSpc>
                <a:spcPct val="105000"/>
              </a:lnSpc>
              <a:spcBef>
                <a:spcPts val="1000"/>
              </a:spcBef>
              <a:spcAft>
                <a:spcPts val="0"/>
              </a:spcAft>
              <a:buSzPts val="852"/>
              <a:buNone/>
            </a:pPr>
            <a:r>
              <a:rPr lang="no-NO" sz="2670"/>
              <a:t>Modul 2: Effektiv idemyldring</a:t>
            </a:r>
            <a:endParaRPr sz="2670"/>
          </a:p>
          <a:p>
            <a:pPr indent="0" lvl="0" marL="0" rtl="0" algn="l">
              <a:lnSpc>
                <a:spcPct val="105000"/>
              </a:lnSpc>
              <a:spcBef>
                <a:spcPts val="1000"/>
              </a:spcBef>
              <a:spcAft>
                <a:spcPts val="0"/>
              </a:spcAft>
              <a:buSzPts val="852"/>
              <a:buNone/>
            </a:pPr>
            <a:r>
              <a:rPr lang="no-NO" sz="2670"/>
              <a:t>Modul 3: Design av lampe</a:t>
            </a:r>
            <a:endParaRPr sz="2670"/>
          </a:p>
          <a:p>
            <a:pPr indent="0" lvl="0" marL="0" rtl="0" algn="l">
              <a:lnSpc>
                <a:spcPct val="105000"/>
              </a:lnSpc>
              <a:spcBef>
                <a:spcPts val="1000"/>
              </a:spcBef>
              <a:spcAft>
                <a:spcPts val="0"/>
              </a:spcAft>
              <a:buSzPts val="852"/>
              <a:buNone/>
            </a:pPr>
            <a:r>
              <a:rPr lang="no-NO" sz="2670"/>
              <a:t>Modul 4: EL-lære</a:t>
            </a:r>
            <a:endParaRPr sz="2670"/>
          </a:p>
          <a:p>
            <a:pPr indent="0" lvl="0" marL="0" rtl="0" algn="l">
              <a:lnSpc>
                <a:spcPct val="105000"/>
              </a:lnSpc>
              <a:spcBef>
                <a:spcPts val="1000"/>
              </a:spcBef>
              <a:spcAft>
                <a:spcPts val="0"/>
              </a:spcAft>
              <a:buSzPts val="852"/>
              <a:buNone/>
            </a:pPr>
            <a:r>
              <a:rPr lang="no-NO" sz="2670"/>
              <a:t>Modul 5: Programmer og koble sammen lampe og elektronikk.</a:t>
            </a:r>
            <a:endParaRPr sz="2670"/>
          </a:p>
          <a:p>
            <a:pPr indent="0" lvl="0" marL="0" rtl="0" algn="l">
              <a:lnSpc>
                <a:spcPct val="105000"/>
              </a:lnSpc>
              <a:spcBef>
                <a:spcPts val="1000"/>
              </a:spcBef>
              <a:spcAft>
                <a:spcPts val="0"/>
              </a:spcAft>
              <a:buSzPts val="852"/>
              <a:buNone/>
            </a:pPr>
            <a:r>
              <a:t/>
            </a:r>
            <a:endParaRPr sz="2670"/>
          </a:p>
          <a:p>
            <a:pPr indent="0" lvl="0" marL="0" rtl="0" algn="l">
              <a:lnSpc>
                <a:spcPct val="105000"/>
              </a:lnSpc>
              <a:spcBef>
                <a:spcPts val="1000"/>
              </a:spcBef>
              <a:spcAft>
                <a:spcPts val="0"/>
              </a:spcAft>
              <a:buSzPts val="852"/>
              <a:buNone/>
            </a:pPr>
            <a:r>
              <a:t/>
            </a:r>
            <a:endParaRPr sz="2670"/>
          </a:p>
          <a:p>
            <a:pPr indent="0" lvl="0" marL="0" rtl="0" algn="l">
              <a:lnSpc>
                <a:spcPct val="105000"/>
              </a:lnSpc>
              <a:spcBef>
                <a:spcPts val="1000"/>
              </a:spcBef>
              <a:spcAft>
                <a:spcPts val="0"/>
              </a:spcAft>
              <a:buSzPts val="852"/>
              <a:buNone/>
            </a:pPr>
            <a:r>
              <a:t/>
            </a:r>
            <a:endParaRPr sz="2670"/>
          </a:p>
          <a:p>
            <a:pPr indent="0" lvl="0" marL="0" rtl="0" algn="l">
              <a:lnSpc>
                <a:spcPct val="105000"/>
              </a:lnSpc>
              <a:spcBef>
                <a:spcPts val="1000"/>
              </a:spcBef>
              <a:spcAft>
                <a:spcPts val="0"/>
              </a:spcAft>
              <a:buSzPts val="852"/>
              <a:buNone/>
            </a:pPr>
            <a:r>
              <a:t/>
            </a:r>
            <a:endParaRPr sz="267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1000"/>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animEffect filter="fade" transition="in">
                                      <p:cBhvr>
                                        <p:cTn dur="1000"/>
                                        <p:tgtEl>
                                          <p:spTgt spid="2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2" st="2"/>
                                            </p:txEl>
                                          </p:spTgt>
                                        </p:tgtEl>
                                        <p:attrNameLst>
                                          <p:attrName>style.visibility</p:attrName>
                                        </p:attrNameLst>
                                      </p:cBhvr>
                                      <p:to>
                                        <p:strVal val="visible"/>
                                      </p:to>
                                    </p:set>
                                    <p:animEffect filter="fade" transition="in">
                                      <p:cBhvr>
                                        <p:cTn dur="1000"/>
                                        <p:tgtEl>
                                          <p:spTgt spid="2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3" st="3"/>
                                            </p:txEl>
                                          </p:spTgt>
                                        </p:tgtEl>
                                        <p:attrNameLst>
                                          <p:attrName>style.visibility</p:attrName>
                                        </p:attrNameLst>
                                      </p:cBhvr>
                                      <p:to>
                                        <p:strVal val="visible"/>
                                      </p:to>
                                    </p:set>
                                    <p:animEffect filter="fade" transition="in">
                                      <p:cBhvr>
                                        <p:cTn dur="1000"/>
                                        <p:tgtEl>
                                          <p:spTgt spid="2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4" st="4"/>
                                            </p:txEl>
                                          </p:spTgt>
                                        </p:tgtEl>
                                        <p:attrNameLst>
                                          <p:attrName>style.visibility</p:attrName>
                                        </p:attrNameLst>
                                      </p:cBhvr>
                                      <p:to>
                                        <p:strVal val="visible"/>
                                      </p:to>
                                    </p:set>
                                    <p:animEffect filter="fade" transition="in">
                                      <p:cBhvr>
                                        <p:cTn dur="1000"/>
                                        <p:tgtEl>
                                          <p:spTgt spid="2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5" st="5"/>
                                            </p:txEl>
                                          </p:spTgt>
                                        </p:tgtEl>
                                        <p:attrNameLst>
                                          <p:attrName>style.visibility</p:attrName>
                                        </p:attrNameLst>
                                      </p:cBhvr>
                                      <p:to>
                                        <p:strVal val="visible"/>
                                      </p:to>
                                    </p:set>
                                    <p:animEffect filter="fade" transition="in">
                                      <p:cBhvr>
                                        <p:cTn dur="1000"/>
                                        <p:tgtEl>
                                          <p:spTgt spid="2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6" st="6"/>
                                            </p:txEl>
                                          </p:spTgt>
                                        </p:tgtEl>
                                        <p:attrNameLst>
                                          <p:attrName>style.visibility</p:attrName>
                                        </p:attrNameLst>
                                      </p:cBhvr>
                                      <p:to>
                                        <p:strVal val="visible"/>
                                      </p:to>
                                    </p:set>
                                    <p:animEffect filter="fade" transition="in">
                                      <p:cBhvr>
                                        <p:cTn dur="1000"/>
                                        <p:tgtEl>
                                          <p:spTgt spid="28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7" st="7"/>
                                            </p:txEl>
                                          </p:spTgt>
                                        </p:tgtEl>
                                        <p:attrNameLst>
                                          <p:attrName>style.visibility</p:attrName>
                                        </p:attrNameLst>
                                      </p:cBhvr>
                                      <p:to>
                                        <p:strVal val="visible"/>
                                      </p:to>
                                    </p:set>
                                    <p:animEffect filter="fade" transition="in">
                                      <p:cBhvr>
                                        <p:cTn dur="1000"/>
                                        <p:tgtEl>
                                          <p:spTgt spid="28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8" st="8"/>
                                            </p:txEl>
                                          </p:spTgt>
                                        </p:tgtEl>
                                        <p:attrNameLst>
                                          <p:attrName>style.visibility</p:attrName>
                                        </p:attrNameLst>
                                      </p:cBhvr>
                                      <p:to>
                                        <p:strVal val="visible"/>
                                      </p:to>
                                    </p:set>
                                    <p:animEffect filter="fade" transition="in">
                                      <p:cBhvr>
                                        <p:cTn dur="1000"/>
                                        <p:tgtEl>
                                          <p:spTgt spid="28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Hva trenger du som lærer?</a:t>
            </a:r>
            <a:endParaRPr/>
          </a:p>
        </p:txBody>
      </p:sp>
      <p:sp>
        <p:nvSpPr>
          <p:cNvPr id="289" name="Google Shape;289;p5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no-NO"/>
              <a:t>Minstekrav:</a:t>
            </a:r>
            <a:endParaRPr/>
          </a:p>
          <a:p>
            <a:pPr indent="-342900" lvl="0" marL="457200" rtl="0" algn="l">
              <a:lnSpc>
                <a:spcPct val="115000"/>
              </a:lnSpc>
              <a:spcBef>
                <a:spcPts val="1000"/>
              </a:spcBef>
              <a:spcAft>
                <a:spcPts val="0"/>
              </a:spcAft>
              <a:buSzPts val="1800"/>
              <a:buChar char="-"/>
            </a:pPr>
            <a:r>
              <a:rPr lang="no-NO"/>
              <a:t>Micro:bit, helst en per elev</a:t>
            </a:r>
            <a:endParaRPr/>
          </a:p>
          <a:p>
            <a:pPr indent="-342900" lvl="0" marL="457200" rtl="0" algn="l">
              <a:lnSpc>
                <a:spcPct val="115000"/>
              </a:lnSpc>
              <a:spcBef>
                <a:spcPts val="0"/>
              </a:spcBef>
              <a:spcAft>
                <a:spcPts val="0"/>
              </a:spcAft>
              <a:buSzPts val="1800"/>
              <a:buChar char="-"/>
            </a:pPr>
            <a:r>
              <a:rPr lang="no-NO"/>
              <a:t>Ledninger og lysdioder</a:t>
            </a:r>
            <a:endParaRPr/>
          </a:p>
          <a:p>
            <a:pPr indent="-342900" lvl="0" marL="457200" rtl="0" algn="l">
              <a:lnSpc>
                <a:spcPct val="115000"/>
              </a:lnSpc>
              <a:spcBef>
                <a:spcPts val="0"/>
              </a:spcBef>
              <a:spcAft>
                <a:spcPts val="0"/>
              </a:spcAft>
              <a:buSzPts val="1800"/>
              <a:buChar char="-"/>
            </a:pPr>
            <a:r>
              <a:rPr lang="no-NO"/>
              <a:t>Materialer og verktøy etter eget ønske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o-NO"/>
              <a:t>Kompetansemål i prosjektet:</a:t>
            </a:r>
            <a:endParaRPr/>
          </a:p>
        </p:txBody>
      </p:sp>
      <p:sp>
        <p:nvSpPr>
          <p:cNvPr id="295" name="Google Shape;295;p60"/>
          <p:cNvSpPr txBox="1"/>
          <p:nvPr>
            <p:ph idx="1" type="body"/>
          </p:nvPr>
        </p:nvSpPr>
        <p:spPr>
          <a:xfrm>
            <a:off x="370300" y="1464675"/>
            <a:ext cx="11193300" cy="4351200"/>
          </a:xfrm>
          <a:prstGeom prst="rect">
            <a:avLst/>
          </a:prstGeom>
        </p:spPr>
        <p:txBody>
          <a:bodyPr anchorCtr="0" anchor="t" bIns="45700" lIns="91425" spcFirstLastPara="1" rIns="91425" wrap="square" tIns="45700">
            <a:noAutofit/>
          </a:bodyPr>
          <a:lstStyle/>
          <a:p>
            <a:pPr indent="0" lvl="0" marL="12700" marR="12700" rtl="0" algn="l">
              <a:lnSpc>
                <a:spcPct val="100000"/>
              </a:lnSpc>
              <a:spcBef>
                <a:spcPts val="0"/>
              </a:spcBef>
              <a:spcAft>
                <a:spcPts val="0"/>
              </a:spcAft>
              <a:buNone/>
            </a:pPr>
            <a:r>
              <a:rPr b="1" lang="no-NO" sz="2150">
                <a:solidFill>
                  <a:srgbClr val="303030"/>
                </a:solidFill>
                <a:highlight>
                  <a:srgbClr val="FFFFFF"/>
                </a:highlight>
                <a:latin typeface="Roboto"/>
                <a:ea typeface="Roboto"/>
                <a:cs typeface="Roboto"/>
                <a:sym typeface="Roboto"/>
              </a:rPr>
              <a:t>Naturfag:</a:t>
            </a:r>
            <a:endParaRPr b="1" sz="2150">
              <a:solidFill>
                <a:srgbClr val="303030"/>
              </a:solidFill>
              <a:highlight>
                <a:srgbClr val="FFFFFF"/>
              </a:highlight>
              <a:latin typeface="Roboto"/>
              <a:ea typeface="Roboto"/>
              <a:cs typeface="Roboto"/>
              <a:sym typeface="Roboto"/>
            </a:endParaRPr>
          </a:p>
          <a:p>
            <a:pPr indent="-365125" lvl="0" marL="457200" marR="12700" rtl="0" algn="l">
              <a:lnSpc>
                <a:spcPct val="100000"/>
              </a:lnSpc>
              <a:spcBef>
                <a:spcPts val="0"/>
              </a:spcBef>
              <a:spcAft>
                <a:spcPts val="0"/>
              </a:spcAft>
              <a:buClr>
                <a:srgbClr val="303030"/>
              </a:buClr>
              <a:buSzPts val="2150"/>
              <a:buFont typeface="Roboto"/>
              <a:buChar char="-"/>
            </a:pPr>
            <a:r>
              <a:rPr lang="no-NO" sz="2150">
                <a:solidFill>
                  <a:srgbClr val="303030"/>
                </a:solidFill>
                <a:highlight>
                  <a:srgbClr val="FFFFFF"/>
                </a:highlight>
                <a:latin typeface="Roboto"/>
                <a:ea typeface="Roboto"/>
                <a:cs typeface="Roboto"/>
                <a:sym typeface="Roboto"/>
              </a:rPr>
              <a:t>utforske, forstå og lage teknologiske systemer som består av en sender og en mottaker</a:t>
            </a:r>
            <a:br>
              <a:rPr lang="no-NO" sz="2150">
                <a:solidFill>
                  <a:srgbClr val="303030"/>
                </a:solidFill>
                <a:highlight>
                  <a:srgbClr val="FFFFFF"/>
                </a:highlight>
                <a:latin typeface="Roboto"/>
                <a:ea typeface="Roboto"/>
                <a:cs typeface="Roboto"/>
                <a:sym typeface="Roboto"/>
              </a:rPr>
            </a:br>
            <a:endParaRPr sz="2150">
              <a:solidFill>
                <a:srgbClr val="303030"/>
              </a:solidFill>
              <a:highlight>
                <a:srgbClr val="FFFFFF"/>
              </a:highlight>
              <a:latin typeface="Roboto"/>
              <a:ea typeface="Roboto"/>
              <a:cs typeface="Roboto"/>
              <a:sym typeface="Roboto"/>
            </a:endParaRPr>
          </a:p>
          <a:p>
            <a:pPr indent="-365125" lvl="0" marL="457200" marR="12700" rtl="0" algn="l">
              <a:lnSpc>
                <a:spcPct val="100000"/>
              </a:lnSpc>
              <a:spcBef>
                <a:spcPts val="0"/>
              </a:spcBef>
              <a:spcAft>
                <a:spcPts val="0"/>
              </a:spcAft>
              <a:buClr>
                <a:srgbClr val="303030"/>
              </a:buClr>
              <a:buSzPts val="2150"/>
              <a:buFont typeface="Roboto"/>
              <a:buChar char="-"/>
            </a:pPr>
            <a:r>
              <a:rPr lang="no-NO" sz="2150">
                <a:solidFill>
                  <a:srgbClr val="303030"/>
                </a:solidFill>
                <a:highlight>
                  <a:srgbClr val="FFFFFF"/>
                </a:highlight>
                <a:latin typeface="Roboto"/>
                <a:ea typeface="Roboto"/>
                <a:cs typeface="Roboto"/>
                <a:sym typeface="Roboto"/>
              </a:rPr>
              <a:t>bruke programmering til å utforske naturfaglige fenomener</a:t>
            </a:r>
            <a:endParaRPr sz="2150">
              <a:solidFill>
                <a:srgbClr val="303030"/>
              </a:solidFill>
              <a:highlight>
                <a:srgbClr val="FFFFFF"/>
              </a:highlight>
              <a:latin typeface="Roboto"/>
              <a:ea typeface="Roboto"/>
              <a:cs typeface="Roboto"/>
              <a:sym typeface="Roboto"/>
            </a:endParaRPr>
          </a:p>
          <a:p>
            <a:pPr indent="0" lvl="0" marL="0" marR="12700" rtl="0" algn="l">
              <a:lnSpc>
                <a:spcPct val="100000"/>
              </a:lnSpc>
              <a:spcBef>
                <a:spcPts val="0"/>
              </a:spcBef>
              <a:spcAft>
                <a:spcPts val="0"/>
              </a:spcAft>
              <a:buNone/>
            </a:pPr>
            <a:r>
              <a:t/>
            </a:r>
            <a:endParaRPr sz="2150">
              <a:solidFill>
                <a:srgbClr val="303030"/>
              </a:solidFill>
              <a:highlight>
                <a:srgbClr val="FFFFFF"/>
              </a:highlight>
              <a:latin typeface="Roboto"/>
              <a:ea typeface="Roboto"/>
              <a:cs typeface="Roboto"/>
              <a:sym typeface="Roboto"/>
            </a:endParaRPr>
          </a:p>
          <a:p>
            <a:pPr indent="0" lvl="0" marL="0" marR="12700" rtl="0" algn="l">
              <a:lnSpc>
                <a:spcPct val="100000"/>
              </a:lnSpc>
              <a:spcBef>
                <a:spcPts val="0"/>
              </a:spcBef>
              <a:spcAft>
                <a:spcPts val="0"/>
              </a:spcAft>
              <a:buNone/>
            </a:pPr>
            <a:r>
              <a:rPr b="1" lang="no-NO" sz="2150">
                <a:solidFill>
                  <a:srgbClr val="303030"/>
                </a:solidFill>
                <a:highlight>
                  <a:srgbClr val="FFFFFF"/>
                </a:highlight>
                <a:latin typeface="Roboto"/>
                <a:ea typeface="Roboto"/>
                <a:cs typeface="Roboto"/>
                <a:sym typeface="Roboto"/>
              </a:rPr>
              <a:t>Kunst og håndverk:</a:t>
            </a:r>
            <a:endParaRPr b="1" sz="2150">
              <a:solidFill>
                <a:srgbClr val="303030"/>
              </a:solidFill>
              <a:highlight>
                <a:srgbClr val="FFFFFF"/>
              </a:highlight>
              <a:latin typeface="Roboto"/>
              <a:ea typeface="Roboto"/>
              <a:cs typeface="Roboto"/>
              <a:sym typeface="Roboto"/>
            </a:endParaRPr>
          </a:p>
          <a:p>
            <a:pPr indent="-365125" lvl="0" marL="457200" marR="12700" rtl="0" algn="l">
              <a:lnSpc>
                <a:spcPct val="100000"/>
              </a:lnSpc>
              <a:spcBef>
                <a:spcPts val="0"/>
              </a:spcBef>
              <a:spcAft>
                <a:spcPts val="0"/>
              </a:spcAft>
              <a:buClr>
                <a:srgbClr val="303030"/>
              </a:buClr>
              <a:buSzPts val="2150"/>
              <a:buFont typeface="Roboto"/>
              <a:buChar char="-"/>
            </a:pPr>
            <a:r>
              <a:rPr lang="no-NO" sz="2150">
                <a:solidFill>
                  <a:srgbClr val="303030"/>
                </a:solidFill>
                <a:highlight>
                  <a:srgbClr val="FFFFFF"/>
                </a:highlight>
                <a:latin typeface="Roboto"/>
                <a:ea typeface="Roboto"/>
                <a:cs typeface="Roboto"/>
                <a:sym typeface="Roboto"/>
              </a:rPr>
              <a:t>utforske muligheter innenfor håndverksteknikker og egnet teknologi ved å bearbeide og sammenføye harde, plastiske og myke materialer.</a:t>
            </a:r>
            <a:br>
              <a:rPr lang="no-NO" sz="2150">
                <a:solidFill>
                  <a:srgbClr val="303030"/>
                </a:solidFill>
                <a:highlight>
                  <a:srgbClr val="FFFFFF"/>
                </a:highlight>
                <a:latin typeface="Roboto"/>
                <a:ea typeface="Roboto"/>
                <a:cs typeface="Roboto"/>
                <a:sym typeface="Roboto"/>
              </a:rPr>
            </a:br>
            <a:endParaRPr sz="2150">
              <a:solidFill>
                <a:srgbClr val="303030"/>
              </a:solidFill>
              <a:highlight>
                <a:srgbClr val="FFFFFF"/>
              </a:highlight>
              <a:latin typeface="Roboto"/>
              <a:ea typeface="Roboto"/>
              <a:cs typeface="Roboto"/>
              <a:sym typeface="Roboto"/>
            </a:endParaRPr>
          </a:p>
          <a:p>
            <a:pPr indent="-365125" lvl="0" marL="457200" marR="12700" rtl="0" algn="l">
              <a:lnSpc>
                <a:spcPct val="100000"/>
              </a:lnSpc>
              <a:spcBef>
                <a:spcPts val="0"/>
              </a:spcBef>
              <a:spcAft>
                <a:spcPts val="0"/>
              </a:spcAft>
              <a:buClr>
                <a:srgbClr val="303030"/>
              </a:buClr>
              <a:buSzPts val="2150"/>
              <a:buFont typeface="Roboto"/>
              <a:buChar char="-"/>
            </a:pPr>
            <a:r>
              <a:rPr lang="no-NO" sz="2150">
                <a:solidFill>
                  <a:srgbClr val="303030"/>
                </a:solidFill>
                <a:highlight>
                  <a:srgbClr val="FFFFFF"/>
                </a:highlight>
                <a:latin typeface="Roboto"/>
                <a:ea typeface="Roboto"/>
                <a:cs typeface="Roboto"/>
                <a:sym typeface="Roboto"/>
              </a:rPr>
              <a:t>utvikle løsninger gjennom en stegvis designprosess og vurdere holdbarhet, funksjon og estetisk uttrykk</a:t>
            </a:r>
            <a:endParaRPr sz="2150">
              <a:solidFill>
                <a:srgbClr val="303030"/>
              </a:solidFill>
              <a:highlight>
                <a:srgbClr val="FFFFFF"/>
              </a:highlight>
              <a:latin typeface="Roboto"/>
              <a:ea typeface="Roboto"/>
              <a:cs typeface="Roboto"/>
              <a:sym typeface="Roboto"/>
            </a:endParaRPr>
          </a:p>
          <a:p>
            <a:pPr indent="0" lvl="0" marL="0" marR="12700" rtl="0" algn="l">
              <a:lnSpc>
                <a:spcPct val="100000"/>
              </a:lnSpc>
              <a:spcBef>
                <a:spcPts val="0"/>
              </a:spcBef>
              <a:spcAft>
                <a:spcPts val="0"/>
              </a:spcAft>
              <a:buNone/>
            </a:pPr>
            <a:r>
              <a:t/>
            </a:r>
            <a:endParaRPr sz="2150">
              <a:solidFill>
                <a:srgbClr val="303030"/>
              </a:solidFill>
              <a:highlight>
                <a:srgbClr val="FFFFFF"/>
              </a:highlight>
              <a:latin typeface="Roboto"/>
              <a:ea typeface="Roboto"/>
              <a:cs typeface="Roboto"/>
              <a:sym typeface="Roboto"/>
            </a:endParaRPr>
          </a:p>
          <a:p>
            <a:pPr indent="0" lvl="0" marL="0" marR="12700" rtl="0" algn="l">
              <a:lnSpc>
                <a:spcPct val="100000"/>
              </a:lnSpc>
              <a:spcBef>
                <a:spcPts val="0"/>
              </a:spcBef>
              <a:spcAft>
                <a:spcPts val="0"/>
              </a:spcAft>
              <a:buNone/>
            </a:pPr>
            <a:r>
              <a:rPr b="1" lang="no-NO" sz="2150">
                <a:solidFill>
                  <a:srgbClr val="303030"/>
                </a:solidFill>
                <a:highlight>
                  <a:srgbClr val="FFFFFF"/>
                </a:highlight>
                <a:latin typeface="Roboto"/>
                <a:ea typeface="Roboto"/>
                <a:cs typeface="Roboto"/>
                <a:sym typeface="Roboto"/>
              </a:rPr>
              <a:t>Matematikk:</a:t>
            </a:r>
            <a:endParaRPr b="1" sz="2150">
              <a:solidFill>
                <a:srgbClr val="303030"/>
              </a:solidFill>
              <a:highlight>
                <a:srgbClr val="FFFFFF"/>
              </a:highlight>
              <a:latin typeface="Roboto"/>
              <a:ea typeface="Roboto"/>
              <a:cs typeface="Roboto"/>
              <a:sym typeface="Roboto"/>
            </a:endParaRPr>
          </a:p>
          <a:p>
            <a:pPr indent="-358775" lvl="0" marL="457200" marR="12700" rtl="0" algn="l">
              <a:lnSpc>
                <a:spcPct val="100000"/>
              </a:lnSpc>
              <a:spcBef>
                <a:spcPts val="0"/>
              </a:spcBef>
              <a:spcAft>
                <a:spcPts val="0"/>
              </a:spcAft>
              <a:buClr>
                <a:srgbClr val="303030"/>
              </a:buClr>
              <a:buSzPts val="2050"/>
              <a:buFont typeface="Roboto"/>
              <a:buChar char="-"/>
            </a:pPr>
            <a:r>
              <a:rPr lang="no-NO" sz="2050">
                <a:solidFill>
                  <a:srgbClr val="303030"/>
                </a:solidFill>
                <a:highlight>
                  <a:srgbClr val="FFFFFF"/>
                </a:highlight>
                <a:latin typeface="Roboto"/>
                <a:ea typeface="Roboto"/>
                <a:cs typeface="Roboto"/>
                <a:sym typeface="Roboto"/>
              </a:rPr>
              <a:t>utforske hvordan algoritmer kan skapes, testes og forbedres ved hjelp av programmering</a:t>
            </a:r>
            <a:endParaRPr sz="2450">
              <a:solidFill>
                <a:srgbClr val="303030"/>
              </a:solidFill>
              <a:highlight>
                <a:srgbClr val="FFFFFF"/>
              </a:highlight>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