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56" r:id="rId5"/>
    <p:sldId id="342" r:id="rId6"/>
    <p:sldId id="345" r:id="rId7"/>
    <p:sldId id="343" r:id="rId8"/>
    <p:sldId id="344" r:id="rId9"/>
    <p:sldId id="347" r:id="rId10"/>
    <p:sldId id="303" r:id="rId11"/>
    <p:sldId id="281" r:id="rId12"/>
    <p:sldId id="277" r:id="rId13"/>
    <p:sldId id="278" r:id="rId14"/>
    <p:sldId id="279" r:id="rId15"/>
    <p:sldId id="284" r:id="rId16"/>
    <p:sldId id="286" r:id="rId17"/>
    <p:sldId id="287" r:id="rId18"/>
    <p:sldId id="290" r:id="rId19"/>
    <p:sldId id="282" r:id="rId20"/>
    <p:sldId id="311" r:id="rId21"/>
    <p:sldId id="315" r:id="rId22"/>
    <p:sldId id="289" r:id="rId23"/>
    <p:sldId id="320" r:id="rId24"/>
    <p:sldId id="293" r:id="rId25"/>
    <p:sldId id="283" r:id="rId26"/>
    <p:sldId id="321" r:id="rId27"/>
    <p:sldId id="296" r:id="rId28"/>
    <p:sldId id="291" r:id="rId29"/>
    <p:sldId id="295" r:id="rId30"/>
    <p:sldId id="323" r:id="rId31"/>
    <p:sldId id="346" r:id="rId32"/>
    <p:sldId id="348" r:id="rId33"/>
  </p:sldIdLst>
  <p:sldSz cx="12192000" cy="6858000"/>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8" userDrawn="1">
          <p15:clr>
            <a:srgbClr val="A4A3A4"/>
          </p15:clr>
        </p15:guide>
        <p15:guide id="3" orient="horz" pos="22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Köck" initials="EK" lastIdx="1" clrIdx="0">
    <p:extLst>
      <p:ext uri="{19B8F6BF-5375-455C-9EA6-DF929625EA0E}">
        <p15:presenceInfo xmlns:p15="http://schemas.microsoft.com/office/powerpoint/2012/main" userId="S-1-5-21-3718083837-3527758939-3111631578-23092" providerId="AD"/>
      </p:ext>
    </p:extLst>
  </p:cmAuthor>
  <p:cmAuthor id="2" name="Annette Lykknes" initials="AL" lastIdx="34" clrIdx="1">
    <p:extLst>
      <p:ext uri="{19B8F6BF-5375-455C-9EA6-DF929625EA0E}">
        <p15:presenceInfo xmlns:p15="http://schemas.microsoft.com/office/powerpoint/2012/main" userId="S::annetten@ntnu.no::2d00d186-26e8-4f08-9c14-28a8ff8e3e88" providerId="AD"/>
      </p:ext>
    </p:extLst>
  </p:cmAuthor>
  <p:cmAuthor id="3" name="Unni Eikeseth" initials="UE" lastIdx="11" clrIdx="2">
    <p:extLst>
      <p:ext uri="{19B8F6BF-5375-455C-9EA6-DF929625EA0E}">
        <p15:presenceInfo xmlns:p15="http://schemas.microsoft.com/office/powerpoint/2012/main" userId="S::eikeseth@ntnu.no::29e0f283-30d4-47d6-b580-8f13e925b6ed" providerId="AD"/>
      </p:ext>
    </p:extLst>
  </p:cmAuthor>
  <p:cmAuthor id="4" name="Rolf Jonas Persson" initials="RP" lastIdx="18" clrIdx="3">
    <p:extLst>
      <p:ext uri="{19B8F6BF-5375-455C-9EA6-DF929625EA0E}">
        <p15:presenceInfo xmlns:p15="http://schemas.microsoft.com/office/powerpoint/2012/main" userId="S::jonaspe@ntnu.no::a44cb27e-fa7f-4997-ae49-defb518afda0" providerId="AD"/>
      </p:ext>
    </p:extLst>
  </p:cmAuthor>
  <p:cmAuthor id="5" name="Rolf Jonas Persson" initials="RJP" lastIdx="4" clrIdx="4">
    <p:extLst>
      <p:ext uri="{19B8F6BF-5375-455C-9EA6-DF929625EA0E}">
        <p15:presenceInfo xmlns:p15="http://schemas.microsoft.com/office/powerpoint/2012/main" userId="S-1-5-21-3959417778-1711865379-3952174976-101049" providerId="AD"/>
      </p:ext>
    </p:extLst>
  </p:cmAuthor>
  <p:cmAuthor id="6" name="Festo Kayima" initials="FK" lastIdx="6" clrIdx="5">
    <p:extLst>
      <p:ext uri="{19B8F6BF-5375-455C-9EA6-DF929625EA0E}">
        <p15:presenceInfo xmlns:p15="http://schemas.microsoft.com/office/powerpoint/2012/main" userId="S::festok@ntnu.no::3156c75f-bbe6-4048-aa44-7eaeeef5cd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F7E"/>
    <a:srgbClr val="001470"/>
    <a:srgbClr val="A0B051"/>
    <a:srgbClr val="B4CB4D"/>
    <a:srgbClr val="CC023B"/>
    <a:srgbClr val="C1D260"/>
    <a:srgbClr val="FFFFFF"/>
    <a:srgbClr val="BE002D"/>
    <a:srgbClr val="3B4C6A"/>
    <a:srgbClr val="0023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0D118-BE36-4266-B9AD-DDA1967EC804}" v="2" dt="2023-01-05T14:31:27.944"/>
    <p1510:client id="{5A11D575-EE51-483C-A19B-0369B968010C}" v="30" dt="2022-05-06T15:15:27.537"/>
    <p1510:client id="{84C84880-9087-4A61-92B3-38CC057E258D}" v="11" dt="2022-05-06T16:21:47.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00" autoAdjust="0"/>
  </p:normalViewPr>
  <p:slideViewPr>
    <p:cSldViewPr snapToGrid="0">
      <p:cViewPr varScale="1">
        <p:scale>
          <a:sx n="86" d="100"/>
          <a:sy n="86" d="100"/>
        </p:scale>
        <p:origin x="533" y="58"/>
      </p:cViewPr>
      <p:guideLst>
        <p:guide orient="horz" pos="2205"/>
        <p:guide pos="3848"/>
        <p:guide orient="horz" pos="221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DB833-F00A-4E71-8C20-AFC8B43740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643EBA3-B8B1-458E-A61E-B57961F53C2F}">
      <dgm:prSet/>
      <dgm:spPr/>
      <dgm:t>
        <a:bodyPr/>
        <a:lstStyle/>
        <a:p>
          <a:r>
            <a:rPr lang="nb-NO" dirty="0"/>
            <a:t>Atomvektene, som blei revidert gjennom heile det 19. århundret, blei svært sentrale i systematisering. </a:t>
          </a:r>
          <a:endParaRPr lang="en-US" dirty="0"/>
        </a:p>
      </dgm:t>
    </dgm:pt>
    <dgm:pt modelId="{782BCF56-307D-42F2-A420-208DEC391CC9}" type="parTrans" cxnId="{CBC09DE1-A344-48BA-B5F9-E3276EBE88AA}">
      <dgm:prSet/>
      <dgm:spPr/>
      <dgm:t>
        <a:bodyPr/>
        <a:lstStyle/>
        <a:p>
          <a:endParaRPr lang="en-US"/>
        </a:p>
      </dgm:t>
    </dgm:pt>
    <dgm:pt modelId="{E4617AA9-ADC3-4FAD-B5D2-D6E19EF682EE}" type="sibTrans" cxnId="{CBC09DE1-A344-48BA-B5F9-E3276EBE88AA}">
      <dgm:prSet/>
      <dgm:spPr/>
      <dgm:t>
        <a:bodyPr/>
        <a:lstStyle/>
        <a:p>
          <a:endParaRPr lang="en-US"/>
        </a:p>
      </dgm:t>
    </dgm:pt>
    <dgm:pt modelId="{AC3D937E-6F76-4439-9970-6E778117A349}">
      <dgm:prSet/>
      <dgm:spPr/>
      <dgm:t>
        <a:bodyPr/>
        <a:lstStyle/>
        <a:p>
          <a:r>
            <a:rPr lang="nb-NO" dirty="0"/>
            <a:t>Nøyaktige kjemiske </a:t>
          </a:r>
          <a:r>
            <a:rPr lang="nb-NO" dirty="0" err="1"/>
            <a:t>analysar</a:t>
          </a:r>
          <a:r>
            <a:rPr lang="nb-NO" dirty="0"/>
            <a:t> som krevde ekspertise</a:t>
          </a:r>
          <a:endParaRPr lang="en-US" dirty="0"/>
        </a:p>
      </dgm:t>
    </dgm:pt>
    <dgm:pt modelId="{AB33F8ED-A022-4BB3-BD28-1EF0A1FA0E90}" type="parTrans" cxnId="{ED7DA3F4-96A9-4373-8642-A803789A1BC3}">
      <dgm:prSet/>
      <dgm:spPr/>
      <dgm:t>
        <a:bodyPr/>
        <a:lstStyle/>
        <a:p>
          <a:endParaRPr lang="en-US"/>
        </a:p>
      </dgm:t>
    </dgm:pt>
    <dgm:pt modelId="{D2666A61-9708-4454-97C0-AE7042C2259F}" type="sibTrans" cxnId="{ED7DA3F4-96A9-4373-8642-A803789A1BC3}">
      <dgm:prSet/>
      <dgm:spPr/>
      <dgm:t>
        <a:bodyPr/>
        <a:lstStyle/>
        <a:p>
          <a:endParaRPr lang="en-US"/>
        </a:p>
      </dgm:t>
    </dgm:pt>
    <dgm:pt modelId="{8AFBC7C6-A580-4421-A2C8-A80245CB09A7}" type="pres">
      <dgm:prSet presAssocID="{4F3DB833-F00A-4E71-8C20-AFC8B4374032}" presName="root" presStyleCnt="0">
        <dgm:presLayoutVars>
          <dgm:dir/>
          <dgm:resizeHandles val="exact"/>
        </dgm:presLayoutVars>
      </dgm:prSet>
      <dgm:spPr/>
    </dgm:pt>
    <dgm:pt modelId="{4B874282-DD41-4528-957E-9395C1914933}" type="pres">
      <dgm:prSet presAssocID="{4643EBA3-B8B1-458E-A61E-B57961F53C2F}" presName="compNode" presStyleCnt="0"/>
      <dgm:spPr/>
    </dgm:pt>
    <dgm:pt modelId="{6680B178-46B1-4AE2-940B-60B75120D6CF}" type="pres">
      <dgm:prSet presAssocID="{4643EBA3-B8B1-458E-A61E-B57961F53C2F}" presName="bgRect" presStyleLbl="bgShp" presStyleIdx="0" presStyleCnt="2"/>
      <dgm:spPr/>
    </dgm:pt>
    <dgm:pt modelId="{DE0AC4F4-6C96-4D9E-881F-3EF3412D5E7D}" type="pres">
      <dgm:prSet presAssocID="{4643EBA3-B8B1-458E-A61E-B57961F53C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3E5CEBE7-E3F7-4BA6-A760-AE0E8871A43F}" type="pres">
      <dgm:prSet presAssocID="{4643EBA3-B8B1-458E-A61E-B57961F53C2F}" presName="spaceRect" presStyleCnt="0"/>
      <dgm:spPr/>
    </dgm:pt>
    <dgm:pt modelId="{B5CAA0F0-8088-4065-9A43-C7B42298BC2C}" type="pres">
      <dgm:prSet presAssocID="{4643EBA3-B8B1-458E-A61E-B57961F53C2F}" presName="parTx" presStyleLbl="revTx" presStyleIdx="0" presStyleCnt="2">
        <dgm:presLayoutVars>
          <dgm:chMax val="0"/>
          <dgm:chPref val="0"/>
        </dgm:presLayoutVars>
      </dgm:prSet>
      <dgm:spPr/>
    </dgm:pt>
    <dgm:pt modelId="{DDC280B4-AB72-47AA-AFB3-23EF2F493BE9}" type="pres">
      <dgm:prSet presAssocID="{E4617AA9-ADC3-4FAD-B5D2-D6E19EF682EE}" presName="sibTrans" presStyleCnt="0"/>
      <dgm:spPr/>
    </dgm:pt>
    <dgm:pt modelId="{4F66124A-4BD7-455A-9C5B-8C3D504B1233}" type="pres">
      <dgm:prSet presAssocID="{AC3D937E-6F76-4439-9970-6E778117A349}" presName="compNode" presStyleCnt="0"/>
      <dgm:spPr/>
    </dgm:pt>
    <dgm:pt modelId="{1661D3DE-A99F-4BCC-BB04-557F70FAFF1B}" type="pres">
      <dgm:prSet presAssocID="{AC3D937E-6F76-4439-9970-6E778117A349}" presName="bgRect" presStyleLbl="bgShp" presStyleIdx="1" presStyleCnt="2" custLinFactNeighborX="13" custLinFactNeighborY="5649"/>
      <dgm:spPr/>
    </dgm:pt>
    <dgm:pt modelId="{2A9009DF-565B-46FB-B913-F7C6538E4DD2}" type="pres">
      <dgm:prSet presAssocID="{AC3D937E-6F76-4439-9970-6E778117A3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66C5CF1-8D92-45DA-BE88-DF6F4C2796D9}" type="pres">
      <dgm:prSet presAssocID="{AC3D937E-6F76-4439-9970-6E778117A349}" presName="spaceRect" presStyleCnt="0"/>
      <dgm:spPr/>
    </dgm:pt>
    <dgm:pt modelId="{BC08E3A7-B364-4388-AFBF-E52D0B1D3297}" type="pres">
      <dgm:prSet presAssocID="{AC3D937E-6F76-4439-9970-6E778117A349}" presName="parTx" presStyleLbl="revTx" presStyleIdx="1" presStyleCnt="2">
        <dgm:presLayoutVars>
          <dgm:chMax val="0"/>
          <dgm:chPref val="0"/>
        </dgm:presLayoutVars>
      </dgm:prSet>
      <dgm:spPr/>
    </dgm:pt>
  </dgm:ptLst>
  <dgm:cxnLst>
    <dgm:cxn modelId="{9F62B30C-BFB0-4397-9EBD-187FA2FD42D6}" type="presOf" srcId="{AC3D937E-6F76-4439-9970-6E778117A349}" destId="{BC08E3A7-B364-4388-AFBF-E52D0B1D3297}" srcOrd="0" destOrd="0" presId="urn:microsoft.com/office/officeart/2018/2/layout/IconVerticalSolidList"/>
    <dgm:cxn modelId="{221D3E65-1D8D-4EB5-A430-8656C6C82B0C}" type="presOf" srcId="{4F3DB833-F00A-4E71-8C20-AFC8B4374032}" destId="{8AFBC7C6-A580-4421-A2C8-A80245CB09A7}" srcOrd="0" destOrd="0" presId="urn:microsoft.com/office/officeart/2018/2/layout/IconVerticalSolidList"/>
    <dgm:cxn modelId="{C341B7DC-6D86-4169-A99B-88A9260553D7}" type="presOf" srcId="{4643EBA3-B8B1-458E-A61E-B57961F53C2F}" destId="{B5CAA0F0-8088-4065-9A43-C7B42298BC2C}" srcOrd="0" destOrd="0" presId="urn:microsoft.com/office/officeart/2018/2/layout/IconVerticalSolidList"/>
    <dgm:cxn modelId="{CBC09DE1-A344-48BA-B5F9-E3276EBE88AA}" srcId="{4F3DB833-F00A-4E71-8C20-AFC8B4374032}" destId="{4643EBA3-B8B1-458E-A61E-B57961F53C2F}" srcOrd="0" destOrd="0" parTransId="{782BCF56-307D-42F2-A420-208DEC391CC9}" sibTransId="{E4617AA9-ADC3-4FAD-B5D2-D6E19EF682EE}"/>
    <dgm:cxn modelId="{ED7DA3F4-96A9-4373-8642-A803789A1BC3}" srcId="{4F3DB833-F00A-4E71-8C20-AFC8B4374032}" destId="{AC3D937E-6F76-4439-9970-6E778117A349}" srcOrd="1" destOrd="0" parTransId="{AB33F8ED-A022-4BB3-BD28-1EF0A1FA0E90}" sibTransId="{D2666A61-9708-4454-97C0-AE7042C2259F}"/>
    <dgm:cxn modelId="{2C4F58AC-A991-414A-A985-F1F7B15417A8}" type="presParOf" srcId="{8AFBC7C6-A580-4421-A2C8-A80245CB09A7}" destId="{4B874282-DD41-4528-957E-9395C1914933}" srcOrd="0" destOrd="0" presId="urn:microsoft.com/office/officeart/2018/2/layout/IconVerticalSolidList"/>
    <dgm:cxn modelId="{ECA132B9-4B91-4C85-A77E-D052559732B6}" type="presParOf" srcId="{4B874282-DD41-4528-957E-9395C1914933}" destId="{6680B178-46B1-4AE2-940B-60B75120D6CF}" srcOrd="0" destOrd="0" presId="urn:microsoft.com/office/officeart/2018/2/layout/IconVerticalSolidList"/>
    <dgm:cxn modelId="{A8FC9332-774D-4EE7-BC83-E58AC3030652}" type="presParOf" srcId="{4B874282-DD41-4528-957E-9395C1914933}" destId="{DE0AC4F4-6C96-4D9E-881F-3EF3412D5E7D}" srcOrd="1" destOrd="0" presId="urn:microsoft.com/office/officeart/2018/2/layout/IconVerticalSolidList"/>
    <dgm:cxn modelId="{AD4713E9-4449-45F6-A390-93801B1341E1}" type="presParOf" srcId="{4B874282-DD41-4528-957E-9395C1914933}" destId="{3E5CEBE7-E3F7-4BA6-A760-AE0E8871A43F}" srcOrd="2" destOrd="0" presId="urn:microsoft.com/office/officeart/2018/2/layout/IconVerticalSolidList"/>
    <dgm:cxn modelId="{48F4AF25-941D-4FC1-8EBB-995FDA480415}" type="presParOf" srcId="{4B874282-DD41-4528-957E-9395C1914933}" destId="{B5CAA0F0-8088-4065-9A43-C7B42298BC2C}" srcOrd="3" destOrd="0" presId="urn:microsoft.com/office/officeart/2018/2/layout/IconVerticalSolidList"/>
    <dgm:cxn modelId="{AF58469F-CE3F-4A49-97AF-BEF41A75F515}" type="presParOf" srcId="{8AFBC7C6-A580-4421-A2C8-A80245CB09A7}" destId="{DDC280B4-AB72-47AA-AFB3-23EF2F493BE9}" srcOrd="1" destOrd="0" presId="urn:microsoft.com/office/officeart/2018/2/layout/IconVerticalSolidList"/>
    <dgm:cxn modelId="{59C05A91-F244-471D-9B7E-E14F3002573B}" type="presParOf" srcId="{8AFBC7C6-A580-4421-A2C8-A80245CB09A7}" destId="{4F66124A-4BD7-455A-9C5B-8C3D504B1233}" srcOrd="2" destOrd="0" presId="urn:microsoft.com/office/officeart/2018/2/layout/IconVerticalSolidList"/>
    <dgm:cxn modelId="{5F28B2B4-75B9-4EC8-9701-2AFB7E9E972C}" type="presParOf" srcId="{4F66124A-4BD7-455A-9C5B-8C3D504B1233}" destId="{1661D3DE-A99F-4BCC-BB04-557F70FAFF1B}" srcOrd="0" destOrd="0" presId="urn:microsoft.com/office/officeart/2018/2/layout/IconVerticalSolidList"/>
    <dgm:cxn modelId="{069F8075-66EC-453F-925D-A0D01ACEF95F}" type="presParOf" srcId="{4F66124A-4BD7-455A-9C5B-8C3D504B1233}" destId="{2A9009DF-565B-46FB-B913-F7C6538E4DD2}" srcOrd="1" destOrd="0" presId="urn:microsoft.com/office/officeart/2018/2/layout/IconVerticalSolidList"/>
    <dgm:cxn modelId="{979579ED-73A5-46F8-90A5-290EBB08261B}" type="presParOf" srcId="{4F66124A-4BD7-455A-9C5B-8C3D504B1233}" destId="{266C5CF1-8D92-45DA-BE88-DF6F4C2796D9}" srcOrd="2" destOrd="0" presId="urn:microsoft.com/office/officeart/2018/2/layout/IconVerticalSolidList"/>
    <dgm:cxn modelId="{4D49A2F1-D6B2-40AF-9708-CA499CB6DEA9}" type="presParOf" srcId="{4F66124A-4BD7-455A-9C5B-8C3D504B1233}" destId="{BC08E3A7-B364-4388-AFBF-E52D0B1D329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0B178-46B1-4AE2-940B-60B75120D6CF}">
      <dsp:nvSpPr>
        <dsp:cNvPr id="0" name=""/>
        <dsp:cNvSpPr/>
      </dsp:nvSpPr>
      <dsp:spPr>
        <a:xfrm>
          <a:off x="0" y="578623"/>
          <a:ext cx="10972800" cy="10682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AC4F4-6C96-4D9E-881F-3EF3412D5E7D}">
      <dsp:nvSpPr>
        <dsp:cNvPr id="0" name=""/>
        <dsp:cNvSpPr/>
      </dsp:nvSpPr>
      <dsp:spPr>
        <a:xfrm>
          <a:off x="323139" y="818975"/>
          <a:ext cx="587525" cy="5875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CAA0F0-8088-4065-9A43-C7B42298BC2C}">
      <dsp:nvSpPr>
        <dsp:cNvPr id="0" name=""/>
        <dsp:cNvSpPr/>
      </dsp:nvSpPr>
      <dsp:spPr>
        <a:xfrm>
          <a:off x="1233804" y="578623"/>
          <a:ext cx="9738995" cy="106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54" tIns="113054" rIns="113054" bIns="113054" numCol="1" spcCol="1270" anchor="ctr" anchorCtr="0">
          <a:noAutofit/>
        </a:bodyPr>
        <a:lstStyle/>
        <a:p>
          <a:pPr marL="0" lvl="0" indent="0" algn="l" defTabSz="1111250">
            <a:lnSpc>
              <a:spcPct val="90000"/>
            </a:lnSpc>
            <a:spcBef>
              <a:spcPct val="0"/>
            </a:spcBef>
            <a:spcAft>
              <a:spcPct val="35000"/>
            </a:spcAft>
            <a:buNone/>
          </a:pPr>
          <a:r>
            <a:rPr lang="nb-NO" sz="2500" kern="1200" dirty="0"/>
            <a:t>Atomvektene, som blei revidert gjennom heile det 19. århundret, blei svært sentrale i systematisering. </a:t>
          </a:r>
          <a:endParaRPr lang="en-US" sz="2500" kern="1200" dirty="0"/>
        </a:p>
      </dsp:txBody>
      <dsp:txXfrm>
        <a:off x="1233804" y="578623"/>
        <a:ext cx="9738995" cy="1068228"/>
      </dsp:txXfrm>
    </dsp:sp>
    <dsp:sp modelId="{1661D3DE-A99F-4BCC-BB04-557F70FAFF1B}">
      <dsp:nvSpPr>
        <dsp:cNvPr id="0" name=""/>
        <dsp:cNvSpPr/>
      </dsp:nvSpPr>
      <dsp:spPr>
        <a:xfrm>
          <a:off x="0" y="1974253"/>
          <a:ext cx="10972800" cy="10682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009DF-565B-46FB-B913-F7C6538E4DD2}">
      <dsp:nvSpPr>
        <dsp:cNvPr id="0" name=""/>
        <dsp:cNvSpPr/>
      </dsp:nvSpPr>
      <dsp:spPr>
        <a:xfrm>
          <a:off x="323139" y="2154261"/>
          <a:ext cx="587525" cy="5875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08E3A7-B364-4388-AFBF-E52D0B1D3297}">
      <dsp:nvSpPr>
        <dsp:cNvPr id="0" name=""/>
        <dsp:cNvSpPr/>
      </dsp:nvSpPr>
      <dsp:spPr>
        <a:xfrm>
          <a:off x="1233804" y="1913909"/>
          <a:ext cx="9738995" cy="106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54" tIns="113054" rIns="113054" bIns="113054" numCol="1" spcCol="1270" anchor="ctr" anchorCtr="0">
          <a:noAutofit/>
        </a:bodyPr>
        <a:lstStyle/>
        <a:p>
          <a:pPr marL="0" lvl="0" indent="0" algn="l" defTabSz="1111250">
            <a:lnSpc>
              <a:spcPct val="90000"/>
            </a:lnSpc>
            <a:spcBef>
              <a:spcPct val="0"/>
            </a:spcBef>
            <a:spcAft>
              <a:spcPct val="35000"/>
            </a:spcAft>
            <a:buNone/>
          </a:pPr>
          <a:r>
            <a:rPr lang="nb-NO" sz="2500" kern="1200" dirty="0"/>
            <a:t>Nøyaktige kjemiske </a:t>
          </a:r>
          <a:r>
            <a:rPr lang="nb-NO" sz="2500" kern="1200" dirty="0" err="1"/>
            <a:t>analysar</a:t>
          </a:r>
          <a:r>
            <a:rPr lang="nb-NO" sz="2500" kern="1200" dirty="0"/>
            <a:t> som krevde ekspertise</a:t>
          </a:r>
          <a:endParaRPr lang="en-US" sz="2500" kern="1200" dirty="0"/>
        </a:p>
      </dsp:txBody>
      <dsp:txXfrm>
        <a:off x="1233804" y="1913909"/>
        <a:ext cx="9738995" cy="10682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7A012E3-6E8D-B74B-A314-4616D5A79846}" type="datetimeFigureOut">
              <a:rPr lang="de-DE" smtClean="0"/>
              <a:t>08.05.2023</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587FC96-1CB5-7641-9934-75B343D83954}" type="slidenum">
              <a:rPr lang="de-DE" smtClean="0"/>
              <a:t>‹#›</a:t>
            </a:fld>
            <a:endParaRPr lang="de-DE"/>
          </a:p>
        </p:txBody>
      </p:sp>
    </p:spTree>
    <p:extLst>
      <p:ext uri="{BB962C8B-B14F-4D97-AF65-F5344CB8AC3E}">
        <p14:creationId xmlns:p14="http://schemas.microsoft.com/office/powerpoint/2010/main" val="4280392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CF85981-0A6E-DC4F-9DC9-F24078E0FA09}" type="datetimeFigureOut">
              <a:rPr lang="de-DE" smtClean="0"/>
              <a:t>08.05.2023</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53ABD4E-16D0-5348-910F-B34FEBD0AA0B}" type="slidenum">
              <a:rPr lang="de-DE" smtClean="0"/>
              <a:t>‹#›</a:t>
            </a:fld>
            <a:endParaRPr lang="de-DE"/>
          </a:p>
        </p:txBody>
      </p:sp>
    </p:spTree>
    <p:extLst>
      <p:ext uri="{BB962C8B-B14F-4D97-AF65-F5344CB8AC3E}">
        <p14:creationId xmlns:p14="http://schemas.microsoft.com/office/powerpoint/2010/main" val="3955047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o.m.wikipedia.org/wiki/Fil:David_-_Portrait_of_Monsieur_Lavoisier_and_His_Wife.jp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ommons.wikimedia.org/wiki/File:Decomposition_vapeur_H2O.jp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John_Dalton.jpe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53ABD4E-16D0-5348-910F-B34FEBD0AA0B}" type="slidenum">
              <a:rPr lang="de-DE" smtClean="0"/>
              <a:t>1</a:t>
            </a:fld>
            <a:endParaRPr lang="de-DE"/>
          </a:p>
        </p:txBody>
      </p:sp>
    </p:spTree>
    <p:extLst>
      <p:ext uri="{BB962C8B-B14F-4D97-AF65-F5344CB8AC3E}">
        <p14:creationId xmlns:p14="http://schemas.microsoft.com/office/powerpoint/2010/main" val="3451412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Not </a:t>
            </a:r>
            <a:r>
              <a:rPr lang="nb-NO" err="1"/>
              <a:t>only</a:t>
            </a:r>
            <a:r>
              <a:rPr lang="nb-NO"/>
              <a:t> by Dalton, </a:t>
            </a:r>
            <a:r>
              <a:rPr lang="nb-NO" err="1"/>
              <a:t>but</a:t>
            </a:r>
            <a:r>
              <a:rPr lang="nb-NO"/>
              <a:t> by </a:t>
            </a:r>
            <a:r>
              <a:rPr lang="nb-NO" err="1"/>
              <a:t>many</a:t>
            </a:r>
            <a:r>
              <a:rPr lang="nb-NO"/>
              <a:t> </a:t>
            </a:r>
            <a:r>
              <a:rPr lang="nb-NO" err="1"/>
              <a:t>others</a:t>
            </a:r>
            <a:r>
              <a:rPr lang="nb-NO"/>
              <a:t>, most prominent </a:t>
            </a:r>
            <a:r>
              <a:rPr lang="nb-NO" err="1"/>
              <a:t>among</a:t>
            </a:r>
            <a:r>
              <a:rPr lang="nb-NO"/>
              <a:t> </a:t>
            </a:r>
            <a:r>
              <a:rPr lang="nb-NO" err="1"/>
              <a:t>them</a:t>
            </a:r>
            <a:r>
              <a:rPr lang="nb-NO"/>
              <a:t> J. J. </a:t>
            </a:r>
            <a:r>
              <a:rPr lang="nb-NO" err="1"/>
              <a:t>Berzelius</a:t>
            </a:r>
            <a:r>
              <a:rPr lang="nb-NO"/>
              <a:t> in </a:t>
            </a:r>
            <a:r>
              <a:rPr lang="nb-NO" err="1"/>
              <a:t>Sweden</a:t>
            </a:r>
            <a:endParaRPr lang="nb-NO"/>
          </a:p>
        </p:txBody>
      </p:sp>
      <p:sp>
        <p:nvSpPr>
          <p:cNvPr id="4" name="Slide Number Placeholder 3"/>
          <p:cNvSpPr>
            <a:spLocks noGrp="1"/>
          </p:cNvSpPr>
          <p:nvPr>
            <p:ph type="sldNum" sz="quarter" idx="5"/>
          </p:nvPr>
        </p:nvSpPr>
        <p:spPr/>
        <p:txBody>
          <a:bodyPr/>
          <a:lstStyle/>
          <a:p>
            <a:fld id="{053ABD4E-16D0-5348-910F-B34FEBD0AA0B}" type="slidenum">
              <a:rPr lang="de-DE" smtClean="0"/>
              <a:t>14</a:t>
            </a:fld>
            <a:endParaRPr lang="de-DE"/>
          </a:p>
        </p:txBody>
      </p:sp>
    </p:spTree>
    <p:extLst>
      <p:ext uri="{BB962C8B-B14F-4D97-AF65-F5344CB8AC3E}">
        <p14:creationId xmlns:p14="http://schemas.microsoft.com/office/powerpoint/2010/main" val="415879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53ABD4E-16D0-5348-910F-B34FEBD0AA0B}" type="slidenum">
              <a:rPr lang="de-DE" smtClean="0"/>
              <a:t>15</a:t>
            </a:fld>
            <a:endParaRPr lang="de-DE"/>
          </a:p>
        </p:txBody>
      </p:sp>
    </p:spTree>
    <p:extLst>
      <p:ext uri="{BB962C8B-B14F-4D97-AF65-F5344CB8AC3E}">
        <p14:creationId xmlns:p14="http://schemas.microsoft.com/office/powerpoint/2010/main" val="2767121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dirty="0">
              <a:cs typeface="Calibri"/>
            </a:endParaRPr>
          </a:p>
        </p:txBody>
      </p:sp>
      <p:sp>
        <p:nvSpPr>
          <p:cNvPr id="4" name="Foliennummernplatzhalter 3"/>
          <p:cNvSpPr>
            <a:spLocks noGrp="1"/>
          </p:cNvSpPr>
          <p:nvPr>
            <p:ph type="sldNum" sz="quarter" idx="10"/>
          </p:nvPr>
        </p:nvSpPr>
        <p:spPr/>
        <p:txBody>
          <a:bodyPr/>
          <a:lstStyle/>
          <a:p>
            <a:fld id="{053ABD4E-16D0-5348-910F-B34FEBD0AA0B}" type="slidenum">
              <a:rPr lang="de-DE" smtClean="0"/>
              <a:t>16</a:t>
            </a:fld>
            <a:endParaRPr lang="de-DE"/>
          </a:p>
        </p:txBody>
      </p:sp>
    </p:spTree>
    <p:extLst>
      <p:ext uri="{BB962C8B-B14F-4D97-AF65-F5344CB8AC3E}">
        <p14:creationId xmlns:p14="http://schemas.microsoft.com/office/powerpoint/2010/main" val="4160413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t>Only</a:t>
            </a:r>
            <a:r>
              <a:rPr lang="de-DE"/>
              <a:t> </a:t>
            </a:r>
            <a:r>
              <a:rPr lang="de-DE" err="1"/>
              <a:t>about</a:t>
            </a:r>
            <a:r>
              <a:rPr lang="de-DE"/>
              <a:t> 90 </a:t>
            </a:r>
            <a:r>
              <a:rPr lang="de-DE" err="1"/>
              <a:t>elements</a:t>
            </a:r>
            <a:r>
              <a:rPr lang="de-DE"/>
              <a:t> </a:t>
            </a:r>
            <a:r>
              <a:rPr lang="de-DE" err="1"/>
              <a:t>make</a:t>
            </a:r>
            <a:r>
              <a:rPr lang="de-DE"/>
              <a:t> </a:t>
            </a:r>
            <a:r>
              <a:rPr lang="de-DE" err="1"/>
              <a:t>up</a:t>
            </a:r>
            <a:r>
              <a:rPr lang="de-DE"/>
              <a:t> </a:t>
            </a:r>
            <a:r>
              <a:rPr lang="de-DE" err="1"/>
              <a:t>everything</a:t>
            </a:r>
            <a:r>
              <a:rPr lang="de-DE"/>
              <a:t> in </a:t>
            </a:r>
            <a:r>
              <a:rPr lang="de-DE" err="1"/>
              <a:t>the</a:t>
            </a:r>
            <a:r>
              <a:rPr lang="de-DE"/>
              <a:t> </a:t>
            </a:r>
            <a:r>
              <a:rPr lang="de-DE" err="1"/>
              <a:t>universe</a:t>
            </a:r>
            <a:r>
              <a:rPr lang="de-DE"/>
              <a:t>, </a:t>
            </a:r>
            <a:r>
              <a:rPr lang="de-DE" err="1"/>
              <a:t>including</a:t>
            </a:r>
            <a:r>
              <a:rPr lang="de-DE"/>
              <a:t> </a:t>
            </a:r>
            <a:r>
              <a:rPr lang="de-DE" err="1"/>
              <a:t>yourself</a:t>
            </a:r>
            <a:r>
              <a:rPr lang="de-DE"/>
              <a:t> and all </a:t>
            </a:r>
            <a:r>
              <a:rPr lang="de-DE" err="1"/>
              <a:t>the</a:t>
            </a:r>
            <a:r>
              <a:rPr lang="de-DE"/>
              <a:t> </a:t>
            </a:r>
            <a:r>
              <a:rPr lang="de-DE" err="1"/>
              <a:t>people</a:t>
            </a:r>
            <a:r>
              <a:rPr lang="de-DE"/>
              <a:t> </a:t>
            </a:r>
            <a:r>
              <a:rPr lang="de-DE" err="1"/>
              <a:t>you</a:t>
            </a:r>
            <a:r>
              <a:rPr lang="de-DE"/>
              <a:t> </a:t>
            </a:r>
            <a:r>
              <a:rPr lang="de-DE" err="1"/>
              <a:t>love</a:t>
            </a:r>
            <a:r>
              <a:rPr lang="de-DE"/>
              <a:t>, </a:t>
            </a:r>
            <a:r>
              <a:rPr lang="de-DE" err="1"/>
              <a:t>the</a:t>
            </a:r>
            <a:r>
              <a:rPr lang="de-DE"/>
              <a:t> </a:t>
            </a:r>
            <a:r>
              <a:rPr lang="de-DE" err="1"/>
              <a:t>ground</a:t>
            </a:r>
            <a:r>
              <a:rPr lang="de-DE"/>
              <a:t> </a:t>
            </a:r>
            <a:r>
              <a:rPr lang="de-DE" err="1"/>
              <a:t>you</a:t>
            </a:r>
            <a:r>
              <a:rPr lang="de-DE"/>
              <a:t> </a:t>
            </a:r>
            <a:r>
              <a:rPr lang="de-DE" err="1"/>
              <a:t>walk</a:t>
            </a:r>
            <a:r>
              <a:rPr lang="de-DE"/>
              <a:t> on, </a:t>
            </a:r>
            <a:r>
              <a:rPr lang="de-DE" err="1"/>
              <a:t>the</a:t>
            </a:r>
            <a:r>
              <a:rPr lang="de-DE"/>
              <a:t> </a:t>
            </a:r>
            <a:r>
              <a:rPr lang="de-DE" err="1"/>
              <a:t>air</a:t>
            </a:r>
            <a:r>
              <a:rPr lang="de-DE"/>
              <a:t> </a:t>
            </a:r>
            <a:r>
              <a:rPr lang="de-DE" err="1"/>
              <a:t>you</a:t>
            </a:r>
            <a:r>
              <a:rPr lang="de-DE"/>
              <a:t> </a:t>
            </a:r>
            <a:r>
              <a:rPr lang="de-DE" err="1"/>
              <a:t>breathe</a:t>
            </a:r>
            <a:r>
              <a:rPr lang="de-DE"/>
              <a:t> and </a:t>
            </a:r>
            <a:r>
              <a:rPr lang="de-DE" err="1"/>
              <a:t>the</a:t>
            </a:r>
            <a:r>
              <a:rPr lang="de-DE"/>
              <a:t> </a:t>
            </a:r>
            <a:r>
              <a:rPr lang="de-DE" err="1"/>
              <a:t>warming</a:t>
            </a:r>
            <a:r>
              <a:rPr lang="de-DE"/>
              <a:t> </a:t>
            </a:r>
            <a:r>
              <a:rPr lang="de-DE" err="1"/>
              <a:t>sun</a:t>
            </a:r>
            <a:r>
              <a:rPr lang="de-DE"/>
              <a:t> (just </a:t>
            </a:r>
            <a:r>
              <a:rPr lang="de-DE" err="1"/>
              <a:t>to</a:t>
            </a:r>
            <a:r>
              <a:rPr lang="de-DE"/>
              <a:t> </a:t>
            </a:r>
            <a:r>
              <a:rPr lang="de-DE" err="1"/>
              <a:t>mention</a:t>
            </a:r>
            <a:r>
              <a:rPr lang="de-DE"/>
              <a:t> </a:t>
            </a:r>
            <a:r>
              <a:rPr lang="de-DE" err="1"/>
              <a:t>some</a:t>
            </a:r>
            <a:r>
              <a:rPr lang="de-DE"/>
              <a:t> </a:t>
            </a:r>
            <a:r>
              <a:rPr lang="de-DE" err="1"/>
              <a:t>things</a:t>
            </a:r>
            <a:r>
              <a:rPr lang="de-DE"/>
              <a:t>). Imagine </a:t>
            </a:r>
            <a:r>
              <a:rPr lang="de-DE" err="1"/>
              <a:t>that</a:t>
            </a:r>
            <a:r>
              <a:rPr lang="de-DE"/>
              <a:t>!</a:t>
            </a:r>
            <a:endParaRPr lang="en-US"/>
          </a:p>
        </p:txBody>
      </p:sp>
      <p:sp>
        <p:nvSpPr>
          <p:cNvPr id="4" name="Slide Number Placeholder 3"/>
          <p:cNvSpPr>
            <a:spLocks noGrp="1"/>
          </p:cNvSpPr>
          <p:nvPr>
            <p:ph type="sldNum" sz="quarter" idx="5"/>
          </p:nvPr>
        </p:nvSpPr>
        <p:spPr/>
        <p:txBody>
          <a:bodyPr/>
          <a:lstStyle/>
          <a:p>
            <a:fld id="{053ABD4E-16D0-5348-910F-B34FEBD0AA0B}" type="slidenum">
              <a:rPr lang="de-DE" smtClean="0"/>
              <a:t>17</a:t>
            </a:fld>
            <a:endParaRPr lang="de-DE"/>
          </a:p>
        </p:txBody>
      </p:sp>
    </p:spTree>
    <p:extLst>
      <p:ext uri="{BB962C8B-B14F-4D97-AF65-F5344CB8AC3E}">
        <p14:creationId xmlns:p14="http://schemas.microsoft.com/office/powerpoint/2010/main" val="1884750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t>Only</a:t>
            </a:r>
            <a:r>
              <a:rPr lang="de-DE"/>
              <a:t> </a:t>
            </a:r>
            <a:r>
              <a:rPr lang="de-DE" err="1"/>
              <a:t>about</a:t>
            </a:r>
            <a:r>
              <a:rPr lang="de-DE"/>
              <a:t> 90 </a:t>
            </a:r>
            <a:r>
              <a:rPr lang="de-DE" err="1"/>
              <a:t>elements</a:t>
            </a:r>
            <a:r>
              <a:rPr lang="de-DE"/>
              <a:t> </a:t>
            </a:r>
            <a:r>
              <a:rPr lang="de-DE" err="1"/>
              <a:t>make</a:t>
            </a:r>
            <a:r>
              <a:rPr lang="de-DE"/>
              <a:t> </a:t>
            </a:r>
            <a:r>
              <a:rPr lang="de-DE" err="1"/>
              <a:t>up</a:t>
            </a:r>
            <a:r>
              <a:rPr lang="de-DE"/>
              <a:t> </a:t>
            </a:r>
            <a:r>
              <a:rPr lang="de-DE" err="1"/>
              <a:t>everything</a:t>
            </a:r>
            <a:r>
              <a:rPr lang="de-DE"/>
              <a:t> in </a:t>
            </a:r>
            <a:r>
              <a:rPr lang="de-DE" err="1"/>
              <a:t>the</a:t>
            </a:r>
            <a:r>
              <a:rPr lang="de-DE"/>
              <a:t> </a:t>
            </a:r>
            <a:r>
              <a:rPr lang="de-DE" err="1"/>
              <a:t>universe</a:t>
            </a:r>
            <a:r>
              <a:rPr lang="de-DE"/>
              <a:t>, </a:t>
            </a:r>
            <a:r>
              <a:rPr lang="de-DE" err="1"/>
              <a:t>including</a:t>
            </a:r>
            <a:r>
              <a:rPr lang="de-DE"/>
              <a:t> </a:t>
            </a:r>
            <a:r>
              <a:rPr lang="de-DE" err="1"/>
              <a:t>yourself</a:t>
            </a:r>
            <a:r>
              <a:rPr lang="de-DE"/>
              <a:t> and all </a:t>
            </a:r>
            <a:r>
              <a:rPr lang="de-DE" err="1"/>
              <a:t>the</a:t>
            </a:r>
            <a:r>
              <a:rPr lang="de-DE"/>
              <a:t> </a:t>
            </a:r>
            <a:r>
              <a:rPr lang="de-DE" err="1"/>
              <a:t>people</a:t>
            </a:r>
            <a:r>
              <a:rPr lang="de-DE"/>
              <a:t> </a:t>
            </a:r>
            <a:r>
              <a:rPr lang="de-DE" err="1"/>
              <a:t>you</a:t>
            </a:r>
            <a:r>
              <a:rPr lang="de-DE"/>
              <a:t> </a:t>
            </a:r>
            <a:r>
              <a:rPr lang="de-DE" err="1"/>
              <a:t>love</a:t>
            </a:r>
            <a:r>
              <a:rPr lang="de-DE"/>
              <a:t>, </a:t>
            </a:r>
            <a:r>
              <a:rPr lang="de-DE" err="1"/>
              <a:t>the</a:t>
            </a:r>
            <a:r>
              <a:rPr lang="de-DE"/>
              <a:t> </a:t>
            </a:r>
            <a:r>
              <a:rPr lang="de-DE" err="1"/>
              <a:t>ground</a:t>
            </a:r>
            <a:r>
              <a:rPr lang="de-DE"/>
              <a:t> </a:t>
            </a:r>
            <a:r>
              <a:rPr lang="de-DE" err="1"/>
              <a:t>you</a:t>
            </a:r>
            <a:r>
              <a:rPr lang="de-DE"/>
              <a:t> </a:t>
            </a:r>
            <a:r>
              <a:rPr lang="de-DE" err="1"/>
              <a:t>walk</a:t>
            </a:r>
            <a:r>
              <a:rPr lang="de-DE"/>
              <a:t> on, </a:t>
            </a:r>
            <a:r>
              <a:rPr lang="de-DE" err="1"/>
              <a:t>the</a:t>
            </a:r>
            <a:r>
              <a:rPr lang="de-DE"/>
              <a:t> </a:t>
            </a:r>
            <a:r>
              <a:rPr lang="de-DE" err="1"/>
              <a:t>air</a:t>
            </a:r>
            <a:r>
              <a:rPr lang="de-DE"/>
              <a:t> </a:t>
            </a:r>
            <a:r>
              <a:rPr lang="de-DE" err="1"/>
              <a:t>you</a:t>
            </a:r>
            <a:r>
              <a:rPr lang="de-DE"/>
              <a:t> </a:t>
            </a:r>
            <a:r>
              <a:rPr lang="de-DE" err="1"/>
              <a:t>breathe</a:t>
            </a:r>
            <a:r>
              <a:rPr lang="de-DE"/>
              <a:t> and </a:t>
            </a:r>
            <a:r>
              <a:rPr lang="de-DE" err="1"/>
              <a:t>the</a:t>
            </a:r>
            <a:r>
              <a:rPr lang="de-DE"/>
              <a:t> </a:t>
            </a:r>
            <a:r>
              <a:rPr lang="de-DE" err="1"/>
              <a:t>warming</a:t>
            </a:r>
            <a:r>
              <a:rPr lang="de-DE"/>
              <a:t> </a:t>
            </a:r>
            <a:r>
              <a:rPr lang="de-DE" err="1"/>
              <a:t>sun</a:t>
            </a:r>
            <a:r>
              <a:rPr lang="de-DE"/>
              <a:t> (just </a:t>
            </a:r>
            <a:r>
              <a:rPr lang="de-DE" err="1"/>
              <a:t>to</a:t>
            </a:r>
            <a:r>
              <a:rPr lang="de-DE"/>
              <a:t> </a:t>
            </a:r>
            <a:r>
              <a:rPr lang="de-DE" err="1"/>
              <a:t>mention</a:t>
            </a:r>
            <a:r>
              <a:rPr lang="de-DE"/>
              <a:t> </a:t>
            </a:r>
            <a:r>
              <a:rPr lang="de-DE" err="1"/>
              <a:t>some</a:t>
            </a:r>
            <a:r>
              <a:rPr lang="de-DE"/>
              <a:t> </a:t>
            </a:r>
            <a:r>
              <a:rPr lang="de-DE" err="1"/>
              <a:t>things</a:t>
            </a:r>
            <a:r>
              <a:rPr lang="de-DE"/>
              <a:t>). Imagine </a:t>
            </a:r>
            <a:r>
              <a:rPr lang="de-DE" err="1"/>
              <a:t>that</a:t>
            </a:r>
            <a:r>
              <a:rPr lang="de-DE"/>
              <a:t>!</a:t>
            </a:r>
            <a:endParaRPr lang="en-US"/>
          </a:p>
        </p:txBody>
      </p:sp>
      <p:sp>
        <p:nvSpPr>
          <p:cNvPr id="4" name="Slide Number Placeholder 3"/>
          <p:cNvSpPr>
            <a:spLocks noGrp="1"/>
          </p:cNvSpPr>
          <p:nvPr>
            <p:ph type="sldNum" sz="quarter" idx="5"/>
          </p:nvPr>
        </p:nvSpPr>
        <p:spPr/>
        <p:txBody>
          <a:bodyPr/>
          <a:lstStyle/>
          <a:p>
            <a:fld id="{053ABD4E-16D0-5348-910F-B34FEBD0AA0B}" type="slidenum">
              <a:rPr lang="de-DE" smtClean="0"/>
              <a:t>18</a:t>
            </a:fld>
            <a:endParaRPr lang="de-DE"/>
          </a:p>
        </p:txBody>
      </p:sp>
    </p:spTree>
    <p:extLst>
      <p:ext uri="{BB962C8B-B14F-4D97-AF65-F5344CB8AC3E}">
        <p14:creationId xmlns:p14="http://schemas.microsoft.com/office/powerpoint/2010/main" val="258733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(Group </a:t>
            </a:r>
            <a:r>
              <a:rPr lang="de-DE" err="1"/>
              <a:t>work</a:t>
            </a:r>
            <a:r>
              <a:rPr lang="de-DE"/>
              <a:t> = 30 </a:t>
            </a:r>
            <a:r>
              <a:rPr lang="de-DE" err="1"/>
              <a:t>minutes</a:t>
            </a:r>
            <a:r>
              <a:rPr lang="de-DE"/>
              <a:t>, </a:t>
            </a:r>
            <a:r>
              <a:rPr lang="de-DE" err="1"/>
              <a:t>Presentation</a:t>
            </a:r>
            <a:r>
              <a:rPr lang="de-DE"/>
              <a:t> time per </a:t>
            </a:r>
            <a:r>
              <a:rPr lang="de-DE" err="1"/>
              <a:t>group</a:t>
            </a:r>
            <a:r>
              <a:rPr lang="de-DE"/>
              <a:t> = 5 min.) </a:t>
            </a:r>
            <a:endParaRPr lang="en-US"/>
          </a:p>
        </p:txBody>
      </p:sp>
      <p:sp>
        <p:nvSpPr>
          <p:cNvPr id="4" name="Slide Number Placeholder 3"/>
          <p:cNvSpPr>
            <a:spLocks noGrp="1"/>
          </p:cNvSpPr>
          <p:nvPr>
            <p:ph type="sldNum" sz="quarter" idx="5"/>
          </p:nvPr>
        </p:nvSpPr>
        <p:spPr/>
        <p:txBody>
          <a:bodyPr/>
          <a:lstStyle/>
          <a:p>
            <a:fld id="{053ABD4E-16D0-5348-910F-B34FEBD0AA0B}" type="slidenum">
              <a:rPr lang="de-DE" smtClean="0"/>
              <a:t>19</a:t>
            </a:fld>
            <a:endParaRPr lang="de-DE"/>
          </a:p>
        </p:txBody>
      </p:sp>
    </p:spTree>
    <p:extLst>
      <p:ext uri="{BB962C8B-B14F-4D97-AF65-F5344CB8AC3E}">
        <p14:creationId xmlns:p14="http://schemas.microsoft.com/office/powerpoint/2010/main" val="214145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53ABD4E-16D0-5348-910F-B34FEBD0AA0B}" type="slidenum">
              <a:rPr lang="de-DE" smtClean="0"/>
              <a:t>21</a:t>
            </a:fld>
            <a:endParaRPr lang="de-DE"/>
          </a:p>
        </p:txBody>
      </p:sp>
    </p:spTree>
    <p:extLst>
      <p:ext uri="{BB962C8B-B14F-4D97-AF65-F5344CB8AC3E}">
        <p14:creationId xmlns:p14="http://schemas.microsoft.com/office/powerpoint/2010/main" val="258844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053ABD4E-16D0-5348-910F-B34FEBD0AA0B}" type="slidenum">
              <a:rPr lang="de-DE" smtClean="0"/>
              <a:t>22</a:t>
            </a:fld>
            <a:endParaRPr lang="de-DE"/>
          </a:p>
        </p:txBody>
      </p:sp>
    </p:spTree>
    <p:extLst>
      <p:ext uri="{BB962C8B-B14F-4D97-AF65-F5344CB8AC3E}">
        <p14:creationId xmlns:p14="http://schemas.microsoft.com/office/powerpoint/2010/main" val="187324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053ABD4E-16D0-5348-910F-B34FEBD0AA0B}" type="slidenum">
              <a:rPr lang="de-DE" smtClean="0"/>
              <a:t>24</a:t>
            </a:fld>
            <a:endParaRPr lang="de-DE"/>
          </a:p>
        </p:txBody>
      </p:sp>
    </p:spTree>
    <p:extLst>
      <p:ext uri="{BB962C8B-B14F-4D97-AF65-F5344CB8AC3E}">
        <p14:creationId xmlns:p14="http://schemas.microsoft.com/office/powerpoint/2010/main" val="3543897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 a 3D version of the PT better than 2D?</a:t>
            </a:r>
          </a:p>
        </p:txBody>
      </p:sp>
      <p:sp>
        <p:nvSpPr>
          <p:cNvPr id="4" name="Slide Number Placeholder 3"/>
          <p:cNvSpPr>
            <a:spLocks noGrp="1"/>
          </p:cNvSpPr>
          <p:nvPr>
            <p:ph type="sldNum" sz="quarter" idx="5"/>
          </p:nvPr>
        </p:nvSpPr>
        <p:spPr/>
        <p:txBody>
          <a:bodyPr/>
          <a:lstStyle/>
          <a:p>
            <a:fld id="{053ABD4E-16D0-5348-910F-B34FEBD0AA0B}" type="slidenum">
              <a:rPr lang="de-DE" smtClean="0"/>
              <a:t>25</a:t>
            </a:fld>
            <a:endParaRPr lang="de-DE"/>
          </a:p>
        </p:txBody>
      </p:sp>
    </p:spTree>
    <p:extLst>
      <p:ext uri="{BB962C8B-B14F-4D97-AF65-F5344CB8AC3E}">
        <p14:creationId xmlns:p14="http://schemas.microsoft.com/office/powerpoint/2010/main" val="291192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800" b="0" i="0" dirty="0">
                <a:solidFill>
                  <a:srgbClr val="000000"/>
                </a:solidFill>
                <a:effectLst/>
                <a:latin typeface="Calibri Light" panose="020F0302020204030204" pitchFamily="34" charset="0"/>
              </a:rPr>
              <a:t>Teaching chemistry is unthinkable without the periodic system,.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Light" panose="020F0302020204030204" pitchFamily="34" charset="0"/>
              </a:rPr>
              <a:t>To chemistry and science educators the periodic system is an invaluable tool that facilitates a succinct organization and understanding of building blocks of chemistry. Indeed, the compressing of chemical knowledge that the system offers, once initiated a transformation in teaching, from forcing students to cram brute facts – as was the fashion in the 19</a:t>
            </a:r>
            <a:r>
              <a:rPr lang="en-US" sz="1800" b="0" i="0" baseline="30000" dirty="0">
                <a:solidFill>
                  <a:srgbClr val="000000"/>
                </a:solidFill>
                <a:effectLst/>
                <a:latin typeface="Calibri Light" panose="020F0302020204030204" pitchFamily="34" charset="0"/>
              </a:rPr>
              <a:t>th</a:t>
            </a:r>
            <a:r>
              <a:rPr lang="en-US" sz="1800" b="0" i="0" dirty="0">
                <a:solidFill>
                  <a:srgbClr val="000000"/>
                </a:solidFill>
                <a:effectLst/>
                <a:latin typeface="Calibri Light" panose="020F0302020204030204" pitchFamily="34" charset="0"/>
              </a:rPr>
              <a:t> and early 20</a:t>
            </a:r>
            <a:r>
              <a:rPr lang="en-US" sz="1800" b="0" i="0" baseline="30000" dirty="0">
                <a:solidFill>
                  <a:srgbClr val="000000"/>
                </a:solidFill>
                <a:effectLst/>
                <a:latin typeface="Calibri Light" panose="020F0302020204030204" pitchFamily="34" charset="0"/>
              </a:rPr>
              <a:t>th</a:t>
            </a:r>
            <a:r>
              <a:rPr lang="en-US" sz="1800" b="0" i="0" dirty="0">
                <a:solidFill>
                  <a:srgbClr val="000000"/>
                </a:solidFill>
                <a:effectLst/>
                <a:latin typeface="Calibri Light" panose="020F0302020204030204" pitchFamily="34" charset="0"/>
              </a:rPr>
              <a:t> centuries (</a:t>
            </a:r>
            <a:r>
              <a:rPr lang="en-US" sz="1800" b="0" i="0" dirty="0" err="1">
                <a:solidFill>
                  <a:srgbClr val="000000"/>
                </a:solidFill>
                <a:effectLst/>
                <a:latin typeface="Calibri Light" panose="020F0302020204030204" pitchFamily="34" charset="0"/>
              </a:rPr>
              <a:t>Kaji</a:t>
            </a:r>
            <a:r>
              <a:rPr lang="en-US" sz="1800" b="0" i="0" dirty="0">
                <a:solidFill>
                  <a:srgbClr val="000000"/>
                </a:solidFill>
                <a:effectLst/>
                <a:latin typeface="Calibri Light" panose="020F0302020204030204" pitchFamily="34" charset="0"/>
              </a:rPr>
              <a:t> et al., 2015) – to learn by studying relationships between elements and trends in chemical properties across the table.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Light" panose="020F0302020204030204" pitchFamily="34" charset="0"/>
              </a:rPr>
              <a:t>Despite the broad agreement about its importance in teaching, however, a review of research into students’ attitudes towards science in Britain indicates that the periodic table attracted “universal antipathy” (Osborne et al., 2010). Among other things, students reported difficulties perceiving the relevance of the system for their everyday lives. Moreover, it has been reported that students often rely on memorization when dealing with periodic table related problems (</a:t>
            </a:r>
            <a:r>
              <a:rPr lang="en-US" sz="1800" b="0" i="0" dirty="0" err="1">
                <a:solidFill>
                  <a:srgbClr val="000000"/>
                </a:solidFill>
                <a:effectLst/>
                <a:latin typeface="Calibri Light" panose="020F0302020204030204" pitchFamily="34" charset="0"/>
              </a:rPr>
              <a:t>Salame</a:t>
            </a:r>
            <a:r>
              <a:rPr lang="en-US" sz="1800" b="0" i="0" dirty="0">
                <a:solidFill>
                  <a:srgbClr val="000000"/>
                </a:solidFill>
                <a:effectLst/>
                <a:latin typeface="Calibri Light" panose="020F0302020204030204" pitchFamily="34" charset="0"/>
              </a:rPr>
              <a:t> et al., 2011; </a:t>
            </a:r>
            <a:r>
              <a:rPr lang="en-US" sz="1800" b="0" i="0" dirty="0" err="1">
                <a:solidFill>
                  <a:srgbClr val="000000"/>
                </a:solidFill>
                <a:effectLst/>
                <a:latin typeface="Calibri Light" panose="020F0302020204030204" pitchFamily="34" charset="0"/>
              </a:rPr>
              <a:t>Bierenstiel</a:t>
            </a:r>
            <a:r>
              <a:rPr lang="en-US" sz="1800" b="0" i="0" dirty="0">
                <a:solidFill>
                  <a:srgbClr val="000000"/>
                </a:solidFill>
                <a:effectLst/>
                <a:latin typeface="Calibri Light" panose="020F0302020204030204" pitchFamily="34" charset="0"/>
              </a:rPr>
              <a:t> &amp; Snow, 2019).   </a:t>
            </a:r>
            <a:endParaRPr lang="en-US"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053ABD4E-16D0-5348-910F-B34FEBD0AA0B}" type="slidenum">
              <a:rPr lang="de-DE" smtClean="0"/>
              <a:t>3</a:t>
            </a:fld>
            <a:endParaRPr lang="de-DE"/>
          </a:p>
        </p:txBody>
      </p:sp>
    </p:spTree>
    <p:extLst>
      <p:ext uri="{BB962C8B-B14F-4D97-AF65-F5344CB8AC3E}">
        <p14:creationId xmlns:p14="http://schemas.microsoft.com/office/powerpoint/2010/main" val="255365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venir Book"/>
              </a:rPr>
              <a:t>Our approach is student-centered, context-based, and introduces hands-on material and physical models like Lego models and 3D-printed models to illustrate trends in the periodic table. This approach promotes deeper learning, as it helps students to integrate factual knowledge about the periodic table, which makes it more likely that it can be transferred to new situations. </a:t>
            </a:r>
            <a:endParaRPr lang="nb-NO" sz="1200" dirty="0">
              <a:latin typeface="Avenir Book"/>
            </a:endParaRPr>
          </a:p>
          <a:p>
            <a:endParaRPr lang="nb-NO" dirty="0"/>
          </a:p>
        </p:txBody>
      </p:sp>
      <p:sp>
        <p:nvSpPr>
          <p:cNvPr id="4" name="Plassholder for lysbildenummer 3"/>
          <p:cNvSpPr>
            <a:spLocks noGrp="1"/>
          </p:cNvSpPr>
          <p:nvPr>
            <p:ph type="sldNum" sz="quarter" idx="5"/>
          </p:nvPr>
        </p:nvSpPr>
        <p:spPr/>
        <p:txBody>
          <a:bodyPr/>
          <a:lstStyle/>
          <a:p>
            <a:fld id="{053ABD4E-16D0-5348-910F-B34FEBD0AA0B}" type="slidenum">
              <a:rPr lang="de-DE" smtClean="0"/>
              <a:t>5</a:t>
            </a:fld>
            <a:endParaRPr lang="de-DE"/>
          </a:p>
        </p:txBody>
      </p:sp>
    </p:spTree>
    <p:extLst>
      <p:ext uri="{BB962C8B-B14F-4D97-AF65-F5344CB8AC3E}">
        <p14:creationId xmlns:p14="http://schemas.microsoft.com/office/powerpoint/2010/main" val="35475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a:lnSpc>
                <a:spcPct val="90000"/>
              </a:lnSpc>
              <a:spcBef>
                <a:spcPts val="1000"/>
              </a:spcBef>
            </a:pPr>
            <a:r>
              <a:rPr lang="en-US" dirty="0">
                <a:cs typeface="Calibri"/>
              </a:rPr>
              <a:t>Instruction for the teacher: </a:t>
            </a:r>
            <a:r>
              <a:rPr lang="nb-NO" dirty="0"/>
              <a:t>The </a:t>
            </a:r>
            <a:r>
              <a:rPr lang="nb-NO" dirty="0" err="1"/>
              <a:t>aim</a:t>
            </a:r>
            <a:r>
              <a:rPr lang="nb-NO" dirty="0"/>
              <a:t> </a:t>
            </a:r>
            <a:r>
              <a:rPr lang="nb-NO" dirty="0" err="1"/>
              <a:t>of</a:t>
            </a:r>
            <a:r>
              <a:rPr lang="nb-NO" dirty="0"/>
              <a:t> </a:t>
            </a:r>
            <a:r>
              <a:rPr lang="nb-NO" dirty="0" err="1"/>
              <a:t>this</a:t>
            </a:r>
            <a:r>
              <a:rPr lang="nb-NO" dirty="0"/>
              <a:t> </a:t>
            </a:r>
            <a:r>
              <a:rPr lang="nb-NO" dirty="0" err="1"/>
              <a:t>activity</a:t>
            </a:r>
            <a:r>
              <a:rPr lang="nb-NO" dirty="0"/>
              <a:t> is to </a:t>
            </a:r>
            <a:r>
              <a:rPr lang="nb-NO" dirty="0" err="1"/>
              <a:t>reflect</a:t>
            </a:r>
            <a:r>
              <a:rPr lang="nb-NO" dirty="0"/>
              <a:t> </a:t>
            </a:r>
            <a:r>
              <a:rPr lang="nb-NO" dirty="0" err="1"/>
              <a:t>on</a:t>
            </a:r>
            <a:r>
              <a:rPr lang="nb-NO" dirty="0"/>
              <a:t> </a:t>
            </a:r>
            <a:r>
              <a:rPr lang="nb-NO" dirty="0" err="1"/>
              <a:t>how</a:t>
            </a:r>
            <a:r>
              <a:rPr lang="nb-NO" dirty="0"/>
              <a:t> material </a:t>
            </a:r>
            <a:r>
              <a:rPr lang="nb-NO" dirty="0" err="1"/>
              <a:t>can</a:t>
            </a:r>
            <a:r>
              <a:rPr lang="nb-NO" dirty="0"/>
              <a:t> be </a:t>
            </a:r>
            <a:r>
              <a:rPr lang="nb-NO" dirty="0" err="1"/>
              <a:t>sorted</a:t>
            </a:r>
            <a:r>
              <a:rPr lang="nb-NO" dirty="0"/>
              <a:t> in different </a:t>
            </a:r>
            <a:r>
              <a:rPr lang="nb-NO" dirty="0" err="1"/>
              <a:t>categories</a:t>
            </a:r>
            <a:r>
              <a:rPr lang="nb-NO" dirty="0"/>
              <a:t>. This is an </a:t>
            </a:r>
            <a:r>
              <a:rPr lang="nb-NO" dirty="0" err="1"/>
              <a:t>introduction</a:t>
            </a:r>
            <a:r>
              <a:rPr lang="nb-NO" dirty="0"/>
              <a:t> to </a:t>
            </a:r>
            <a:r>
              <a:rPr lang="nb-NO" dirty="0" err="1"/>
              <a:t>the</a:t>
            </a:r>
            <a:r>
              <a:rPr lang="nb-NO" dirty="0"/>
              <a:t> </a:t>
            </a:r>
            <a:r>
              <a:rPr lang="nb-NO" dirty="0" err="1"/>
              <a:t>process</a:t>
            </a:r>
            <a:r>
              <a:rPr lang="nb-NO" dirty="0"/>
              <a:t> </a:t>
            </a:r>
            <a:r>
              <a:rPr lang="nb-NO" dirty="0" err="1"/>
              <a:t>of</a:t>
            </a:r>
            <a:r>
              <a:rPr lang="nb-NO" dirty="0"/>
              <a:t> </a:t>
            </a:r>
            <a:r>
              <a:rPr lang="nb-NO" dirty="0" err="1"/>
              <a:t>how</a:t>
            </a:r>
            <a:r>
              <a:rPr lang="nb-NO" dirty="0"/>
              <a:t> </a:t>
            </a:r>
            <a:r>
              <a:rPr lang="nb-NO" dirty="0" err="1"/>
              <a:t>we</a:t>
            </a:r>
            <a:r>
              <a:rPr lang="nb-NO" dirty="0"/>
              <a:t> </a:t>
            </a:r>
            <a:r>
              <a:rPr lang="nb-NO" dirty="0" err="1"/>
              <a:t>can</a:t>
            </a:r>
            <a:r>
              <a:rPr lang="nb-NO" dirty="0"/>
              <a:t> </a:t>
            </a:r>
            <a:r>
              <a:rPr lang="nb-NO" dirty="0" err="1"/>
              <a:t>organise</a:t>
            </a:r>
            <a:r>
              <a:rPr lang="nb-NO" dirty="0"/>
              <a:t> elements in </a:t>
            </a:r>
            <a:r>
              <a:rPr lang="nb-NO" dirty="0" err="1"/>
              <a:t>the</a:t>
            </a:r>
            <a:r>
              <a:rPr lang="nb-NO" dirty="0"/>
              <a:t> </a:t>
            </a:r>
            <a:r>
              <a:rPr lang="nb-NO" dirty="0" err="1"/>
              <a:t>periodic</a:t>
            </a:r>
            <a:r>
              <a:rPr lang="nb-NO" dirty="0"/>
              <a:t> </a:t>
            </a:r>
            <a:r>
              <a:rPr lang="nb-NO" dirty="0" err="1"/>
              <a:t>table</a:t>
            </a:r>
            <a:r>
              <a:rPr lang="nb-NO" dirty="0"/>
              <a:t>. Students </a:t>
            </a:r>
            <a:r>
              <a:rPr lang="nb-NO" dirty="0" err="1"/>
              <a:t>should</a:t>
            </a:r>
            <a:r>
              <a:rPr lang="nb-NO" dirty="0"/>
              <a:t> </a:t>
            </a:r>
            <a:r>
              <a:rPr lang="nb-NO" dirty="0" err="1"/>
              <a:t>work</a:t>
            </a:r>
            <a:r>
              <a:rPr lang="nb-NO" dirty="0"/>
              <a:t> in </a:t>
            </a:r>
            <a:r>
              <a:rPr lang="nb-NO" dirty="0" err="1"/>
              <a:t>groups</a:t>
            </a:r>
            <a:r>
              <a:rPr lang="nb-NO" dirty="0"/>
              <a:t> </a:t>
            </a:r>
            <a:r>
              <a:rPr lang="nb-NO" dirty="0" err="1"/>
              <a:t>of</a:t>
            </a:r>
            <a:r>
              <a:rPr lang="nb-NO" dirty="0"/>
              <a:t> 2-3.</a:t>
            </a:r>
            <a:endParaRPr lang="en-US" dirty="0"/>
          </a:p>
          <a:p>
            <a:pPr>
              <a:lnSpc>
                <a:spcPct val="90000"/>
              </a:lnSpc>
              <a:spcBef>
                <a:spcPts val="1000"/>
              </a:spcBef>
            </a:pPr>
            <a:r>
              <a:rPr lang="nb-NO" dirty="0"/>
              <a:t>Students </a:t>
            </a:r>
            <a:r>
              <a:rPr lang="nb-NO" dirty="0" err="1"/>
              <a:t>are</a:t>
            </a:r>
            <a:r>
              <a:rPr lang="nb-NO" dirty="0"/>
              <a:t> </a:t>
            </a:r>
            <a:r>
              <a:rPr lang="nb-NO" dirty="0" err="1"/>
              <a:t>presented</a:t>
            </a:r>
            <a:r>
              <a:rPr lang="nb-NO" dirty="0"/>
              <a:t> a </a:t>
            </a:r>
            <a:r>
              <a:rPr lang="nb-NO" dirty="0" err="1"/>
              <a:t>selection</a:t>
            </a:r>
            <a:r>
              <a:rPr lang="nb-NO" dirty="0"/>
              <a:t> </a:t>
            </a:r>
            <a:r>
              <a:rPr lang="nb-NO" dirty="0" err="1"/>
              <a:t>of</a:t>
            </a:r>
            <a:r>
              <a:rPr lang="nb-NO" dirty="0"/>
              <a:t> 20 Lego </a:t>
            </a:r>
            <a:r>
              <a:rPr lang="nb-NO" dirty="0" err="1"/>
              <a:t>bricks</a:t>
            </a:r>
            <a:r>
              <a:rPr lang="nb-NO" dirty="0"/>
              <a:t> </a:t>
            </a:r>
            <a:r>
              <a:rPr lang="nb-NO" dirty="0" err="1"/>
              <a:t>with</a:t>
            </a:r>
            <a:r>
              <a:rPr lang="nb-NO" dirty="0"/>
              <a:t> different </a:t>
            </a:r>
            <a:r>
              <a:rPr lang="nb-NO" dirty="0" err="1"/>
              <a:t>shapes</a:t>
            </a:r>
            <a:r>
              <a:rPr lang="nb-NO" dirty="0"/>
              <a:t> and </a:t>
            </a:r>
            <a:r>
              <a:rPr lang="nb-NO" dirty="0" err="1"/>
              <a:t>colours</a:t>
            </a:r>
            <a:r>
              <a:rPr lang="nb-NO" dirty="0"/>
              <a:t> and </a:t>
            </a:r>
            <a:r>
              <a:rPr lang="nb-NO" dirty="0" err="1"/>
              <a:t>are</a:t>
            </a:r>
            <a:r>
              <a:rPr lang="nb-NO" dirty="0"/>
              <a:t> </a:t>
            </a:r>
            <a:r>
              <a:rPr lang="nb-NO" dirty="0" err="1"/>
              <a:t>asked</a:t>
            </a:r>
            <a:r>
              <a:rPr lang="nb-NO" dirty="0"/>
              <a:t> to sort </a:t>
            </a:r>
            <a:r>
              <a:rPr lang="nb-NO" dirty="0" err="1"/>
              <a:t>the</a:t>
            </a:r>
            <a:r>
              <a:rPr lang="nb-NO" dirty="0"/>
              <a:t> </a:t>
            </a:r>
            <a:r>
              <a:rPr lang="nb-NO" dirty="0" err="1"/>
              <a:t>bricks</a:t>
            </a:r>
            <a:r>
              <a:rPr lang="nb-NO" dirty="0"/>
              <a:t> (10 </a:t>
            </a:r>
            <a:r>
              <a:rPr lang="nb-NO" dirty="0" err="1"/>
              <a:t>minutes</a:t>
            </a:r>
            <a:r>
              <a:rPr lang="nb-NO" dirty="0"/>
              <a:t>)</a:t>
            </a:r>
            <a:endParaRPr lang="en-US" dirty="0"/>
          </a:p>
          <a:p>
            <a:pPr>
              <a:lnSpc>
                <a:spcPct val="90000"/>
              </a:lnSpc>
              <a:spcBef>
                <a:spcPts val="1000"/>
              </a:spcBef>
            </a:pPr>
            <a:r>
              <a:rPr lang="nb-NO" dirty="0" err="1"/>
              <a:t>Afterwards</a:t>
            </a:r>
            <a:r>
              <a:rPr lang="nb-NO" dirty="0"/>
              <a:t>, </a:t>
            </a:r>
            <a:r>
              <a:rPr lang="nb-NO" dirty="0" err="1"/>
              <a:t>the</a:t>
            </a:r>
            <a:r>
              <a:rPr lang="nb-NO" dirty="0"/>
              <a:t> </a:t>
            </a:r>
            <a:r>
              <a:rPr lang="nb-NO" dirty="0" err="1"/>
              <a:t>whole</a:t>
            </a:r>
            <a:r>
              <a:rPr lang="nb-NO" dirty="0"/>
              <a:t> </a:t>
            </a:r>
            <a:r>
              <a:rPr lang="nb-NO" dirty="0" err="1"/>
              <a:t>class</a:t>
            </a:r>
            <a:r>
              <a:rPr lang="nb-NO" dirty="0"/>
              <a:t> </a:t>
            </a:r>
            <a:r>
              <a:rPr lang="nb-NO" dirty="0" err="1"/>
              <a:t>discusses</a:t>
            </a:r>
            <a:r>
              <a:rPr lang="nb-NO" dirty="0"/>
              <a:t> </a:t>
            </a:r>
            <a:r>
              <a:rPr lang="nb-NO" dirty="0" err="1"/>
              <a:t>how</a:t>
            </a:r>
            <a:r>
              <a:rPr lang="nb-NO" dirty="0"/>
              <a:t> </a:t>
            </a:r>
            <a:r>
              <a:rPr lang="nb-NO" dirty="0" err="1"/>
              <a:t>the</a:t>
            </a:r>
            <a:r>
              <a:rPr lang="nb-NO" dirty="0"/>
              <a:t> different </a:t>
            </a:r>
            <a:r>
              <a:rPr lang="nb-NO" dirty="0" err="1"/>
              <a:t>groups</a:t>
            </a:r>
            <a:r>
              <a:rPr lang="nb-NO" dirty="0"/>
              <a:t> </a:t>
            </a:r>
            <a:r>
              <a:rPr lang="nb-NO" dirty="0" err="1"/>
              <a:t>chose</a:t>
            </a:r>
            <a:r>
              <a:rPr lang="nb-NO" dirty="0"/>
              <a:t> to </a:t>
            </a:r>
            <a:r>
              <a:rPr lang="nb-NO" dirty="0" err="1"/>
              <a:t>categorise</a:t>
            </a:r>
            <a:r>
              <a:rPr lang="nb-NO" dirty="0"/>
              <a:t> </a:t>
            </a:r>
            <a:r>
              <a:rPr lang="nb-NO" dirty="0" err="1"/>
              <a:t>the</a:t>
            </a:r>
            <a:r>
              <a:rPr lang="nb-NO" dirty="0"/>
              <a:t> </a:t>
            </a:r>
            <a:r>
              <a:rPr lang="nb-NO" dirty="0" err="1"/>
              <a:t>bricks</a:t>
            </a:r>
            <a:r>
              <a:rPr lang="nb-NO" dirty="0"/>
              <a:t>. </a:t>
            </a:r>
          </a:p>
          <a:p>
            <a:pPr>
              <a:lnSpc>
                <a:spcPct val="90000"/>
              </a:lnSpc>
              <a:spcBef>
                <a:spcPts val="1000"/>
              </a:spcBef>
            </a:pPr>
            <a:endParaRPr lang="nb-NO" dirty="0">
              <a:cs typeface="Calibri"/>
            </a:endParaRPr>
          </a:p>
        </p:txBody>
      </p:sp>
      <p:sp>
        <p:nvSpPr>
          <p:cNvPr id="4" name="Foliennummernplatzhalter 3"/>
          <p:cNvSpPr>
            <a:spLocks noGrp="1"/>
          </p:cNvSpPr>
          <p:nvPr>
            <p:ph type="sldNum" sz="quarter" idx="10"/>
          </p:nvPr>
        </p:nvSpPr>
        <p:spPr/>
        <p:txBody>
          <a:bodyPr/>
          <a:lstStyle/>
          <a:p>
            <a:fld id="{053ABD4E-16D0-5348-910F-B34FEBD0AA0B}" type="slidenum">
              <a:rPr lang="de-DE" smtClean="0"/>
              <a:t>8</a:t>
            </a:fld>
            <a:endParaRPr lang="de-DE"/>
          </a:p>
        </p:txBody>
      </p:sp>
    </p:spTree>
    <p:extLst>
      <p:ext uri="{BB962C8B-B14F-4D97-AF65-F5344CB8AC3E}">
        <p14:creationId xmlns:p14="http://schemas.microsoft.com/office/powerpoint/2010/main" val="1007037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a:t>Some ways of categorising the bricks; </a:t>
            </a:r>
          </a:p>
          <a:p>
            <a:r>
              <a:rPr lang="en-US"/>
              <a:t>By colour, shape, number of dots. Other?</a:t>
            </a:r>
          </a:p>
          <a:p>
            <a:endParaRPr lang="en-US">
              <a:cs typeface="Calibri"/>
            </a:endParaRPr>
          </a:p>
        </p:txBody>
      </p:sp>
      <p:sp>
        <p:nvSpPr>
          <p:cNvPr id="4" name="Foliennummernplatzhalter 3"/>
          <p:cNvSpPr>
            <a:spLocks noGrp="1"/>
          </p:cNvSpPr>
          <p:nvPr>
            <p:ph type="sldNum" sz="quarter" idx="10"/>
          </p:nvPr>
        </p:nvSpPr>
        <p:spPr/>
        <p:txBody>
          <a:bodyPr/>
          <a:lstStyle/>
          <a:p>
            <a:fld id="{053ABD4E-16D0-5348-910F-B34FEBD0AA0B}" type="slidenum">
              <a:rPr lang="de-DE" smtClean="0"/>
              <a:t>9</a:t>
            </a:fld>
            <a:endParaRPr lang="de-DE"/>
          </a:p>
        </p:txBody>
      </p:sp>
    </p:spTree>
    <p:extLst>
      <p:ext uri="{BB962C8B-B14F-4D97-AF65-F5344CB8AC3E}">
        <p14:creationId xmlns:p14="http://schemas.microsoft.com/office/powerpoint/2010/main" val="15249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en-US"/>
              <a:t> In 1.1., we sorted Lego bricks according to </a:t>
            </a:r>
            <a:r>
              <a:rPr lang="en-US" err="1"/>
              <a:t>colour</a:t>
            </a:r>
            <a:r>
              <a:rPr lang="en-US"/>
              <a:t>, shape, and number of dots. Now we will introduce a new sorting factor: weight. In the sorting of elements in the 19</a:t>
            </a:r>
            <a:r>
              <a:rPr lang="en-US" baseline="30000"/>
              <a:t>th</a:t>
            </a:r>
            <a:r>
              <a:rPr lang="en-US"/>
              <a:t> century, weight was to become the decisive characteristic. Elements were ordered/listed by increasing atomic weight.</a:t>
            </a:r>
          </a:p>
          <a:p>
            <a:endParaRPr lang="en-US">
              <a:cs typeface="Calibri"/>
            </a:endParaRPr>
          </a:p>
          <a:p>
            <a:r>
              <a:rPr lang="en-US">
                <a:cs typeface="Calibri"/>
              </a:rPr>
              <a:t>Small metal cylinders (bought for each piloting partner). Alternatively: </a:t>
            </a:r>
            <a:r>
              <a:rPr lang="de-DE"/>
              <a:t> 3D  „</a:t>
            </a:r>
            <a:r>
              <a:rPr lang="de-DE" err="1"/>
              <a:t>boxes</a:t>
            </a:r>
            <a:r>
              <a:rPr lang="de-DE"/>
              <a:t>“ </a:t>
            </a:r>
            <a:r>
              <a:rPr lang="de-DE" err="1"/>
              <a:t>with</a:t>
            </a:r>
            <a:r>
              <a:rPr lang="de-DE"/>
              <a:t> </a:t>
            </a:r>
            <a:r>
              <a:rPr lang="de-DE" err="1"/>
              <a:t>steel</a:t>
            </a:r>
            <a:r>
              <a:rPr lang="de-DE"/>
              <a:t> BB </a:t>
            </a:r>
            <a:r>
              <a:rPr lang="de-DE" err="1"/>
              <a:t>bullets</a:t>
            </a:r>
            <a:r>
              <a:rPr lang="de-DE"/>
              <a:t> [</a:t>
            </a:r>
            <a:r>
              <a:rPr lang="de-DE" err="1"/>
              <a:t>need</a:t>
            </a:r>
            <a:r>
              <a:rPr lang="de-DE"/>
              <a:t> Jonas‘ </a:t>
            </a:r>
            <a:r>
              <a:rPr lang="de-DE" err="1"/>
              <a:t>list</a:t>
            </a:r>
            <a:r>
              <a:rPr lang="de-DE"/>
              <a:t> </a:t>
            </a:r>
            <a:r>
              <a:rPr lang="de-DE" err="1"/>
              <a:t>of</a:t>
            </a:r>
            <a:r>
              <a:rPr lang="de-DE"/>
              <a:t> </a:t>
            </a:r>
            <a:r>
              <a:rPr lang="de-DE" err="1"/>
              <a:t>weight</a:t>
            </a:r>
            <a:r>
              <a:rPr lang="de-DE"/>
              <a:t> </a:t>
            </a:r>
            <a:r>
              <a:rPr lang="de-DE" err="1"/>
              <a:t>for</a:t>
            </a:r>
            <a:r>
              <a:rPr lang="de-DE"/>
              <a:t> </a:t>
            </a:r>
            <a:r>
              <a:rPr lang="de-DE" err="1"/>
              <a:t>each</a:t>
            </a:r>
            <a:r>
              <a:rPr lang="de-DE"/>
              <a:t> </a:t>
            </a:r>
            <a:r>
              <a:rPr lang="de-DE" err="1"/>
              <a:t>metal</a:t>
            </a:r>
            <a:r>
              <a:rPr lang="de-DE"/>
              <a:t> </a:t>
            </a:r>
            <a:r>
              <a:rPr lang="de-DE" err="1"/>
              <a:t>the</a:t>
            </a:r>
            <a:r>
              <a:rPr lang="de-DE"/>
              <a:t> </a:t>
            </a:r>
            <a:r>
              <a:rPr lang="de-DE" err="1"/>
              <a:t>boxes</a:t>
            </a:r>
            <a:r>
              <a:rPr lang="de-DE"/>
              <a:t> </a:t>
            </a:r>
            <a:r>
              <a:rPr lang="de-DE" err="1"/>
              <a:t>are</a:t>
            </a:r>
            <a:r>
              <a:rPr lang="de-DE"/>
              <a:t> </a:t>
            </a:r>
            <a:r>
              <a:rPr lang="de-DE" err="1"/>
              <a:t>meant</a:t>
            </a:r>
            <a:r>
              <a:rPr lang="de-DE"/>
              <a:t> </a:t>
            </a:r>
            <a:r>
              <a:rPr lang="de-DE" err="1"/>
              <a:t>to</a:t>
            </a:r>
            <a:r>
              <a:rPr lang="de-DE"/>
              <a:t> </a:t>
            </a:r>
            <a:r>
              <a:rPr lang="de-DE" err="1"/>
              <a:t>represent</a:t>
            </a:r>
            <a:r>
              <a:rPr lang="de-DE"/>
              <a:t>, Al 27g; </a:t>
            </a:r>
            <a:r>
              <a:rPr lang="de-DE" err="1"/>
              <a:t>Fe</a:t>
            </a:r>
            <a:r>
              <a:rPr lang="de-DE"/>
              <a:t> 78,7g; </a:t>
            </a:r>
            <a:r>
              <a:rPr lang="de-DE" err="1"/>
              <a:t>Pb</a:t>
            </a:r>
            <a:r>
              <a:rPr lang="de-DE"/>
              <a:t> 113,5g; 193.2g</a:t>
            </a:r>
            <a:endParaRPr lang="de-DE">
              <a:cs typeface="Calibri"/>
            </a:endParaRPr>
          </a:p>
          <a:p>
            <a:endParaRPr lang="de-DE">
              <a:cs typeface="Calibri"/>
            </a:endParaRPr>
          </a:p>
          <a:p>
            <a:r>
              <a:rPr lang="de-DE">
                <a:cs typeface="Calibri"/>
              </a:rPr>
              <a:t>Jonas' </a:t>
            </a:r>
            <a:r>
              <a:rPr lang="de-DE" err="1">
                <a:cs typeface="Calibri"/>
              </a:rPr>
              <a:t>instruction</a:t>
            </a:r>
            <a:r>
              <a:rPr lang="de-DE">
                <a:cs typeface="Calibri"/>
              </a:rPr>
              <a:t> </a:t>
            </a:r>
            <a:r>
              <a:rPr lang="de-DE" err="1">
                <a:cs typeface="Calibri"/>
              </a:rPr>
              <a:t>for</a:t>
            </a:r>
            <a:r>
              <a:rPr lang="de-DE">
                <a:cs typeface="Calibri"/>
              </a:rPr>
              <a:t> </a:t>
            </a:r>
            <a:r>
              <a:rPr lang="de-DE" err="1">
                <a:cs typeface="Calibri"/>
              </a:rPr>
              <a:t>the</a:t>
            </a:r>
            <a:r>
              <a:rPr lang="de-DE">
                <a:cs typeface="Calibri"/>
              </a:rPr>
              <a:t> </a:t>
            </a:r>
            <a:r>
              <a:rPr lang="de-DE" err="1">
                <a:cs typeface="Calibri"/>
              </a:rPr>
              <a:t>cylinders</a:t>
            </a:r>
            <a:r>
              <a:rPr lang="de-DE">
                <a:cs typeface="Calibri"/>
              </a:rPr>
              <a:t>? Files </a:t>
            </a:r>
            <a:r>
              <a:rPr lang="de-DE" err="1">
                <a:cs typeface="Calibri"/>
              </a:rPr>
              <a:t>for</a:t>
            </a:r>
            <a:r>
              <a:rPr lang="de-DE">
                <a:cs typeface="Calibri"/>
              </a:rPr>
              <a:t> 3D </a:t>
            </a:r>
            <a:r>
              <a:rPr lang="de-DE" err="1">
                <a:cs typeface="Calibri"/>
              </a:rPr>
              <a:t>printing</a:t>
            </a:r>
            <a:r>
              <a:rPr lang="de-DE">
                <a:cs typeface="Calibri"/>
              </a:rPr>
              <a:t>  (</a:t>
            </a:r>
            <a:r>
              <a:rPr lang="de-DE" err="1">
                <a:cs typeface="Calibri"/>
              </a:rPr>
              <a:t>instructions</a:t>
            </a:r>
            <a:r>
              <a:rPr lang="de-DE">
                <a:cs typeface="Calibri"/>
              </a:rPr>
              <a:t>: 3D </a:t>
            </a:r>
            <a:r>
              <a:rPr lang="de-DE" err="1">
                <a:cs typeface="Calibri"/>
              </a:rPr>
              <a:t>print</a:t>
            </a:r>
            <a:r>
              <a:rPr lang="de-DE">
                <a:cs typeface="Calibri"/>
              </a:rPr>
              <a:t> „Element </a:t>
            </a:r>
            <a:r>
              <a:rPr lang="de-DE" err="1">
                <a:cs typeface="Calibri"/>
              </a:rPr>
              <a:t>round</a:t>
            </a:r>
            <a:r>
              <a:rPr lang="de-DE">
                <a:cs typeface="Calibri"/>
              </a:rPr>
              <a:t> 3set.stl“ </a:t>
            </a:r>
            <a:r>
              <a:rPr lang="de-DE" err="1">
                <a:cs typeface="Calibri"/>
              </a:rPr>
              <a:t>place</a:t>
            </a:r>
            <a:r>
              <a:rPr lang="de-DE">
                <a:cs typeface="Calibri"/>
              </a:rPr>
              <a:t> </a:t>
            </a:r>
            <a:r>
              <a:rPr lang="de-DE" err="1">
                <a:cs typeface="Calibri"/>
              </a:rPr>
              <a:t>cylinder</a:t>
            </a:r>
            <a:r>
              <a:rPr lang="de-DE">
                <a:cs typeface="Calibri"/>
              </a:rPr>
              <a:t> and </a:t>
            </a:r>
            <a:r>
              <a:rPr lang="de-DE" err="1">
                <a:cs typeface="Calibri"/>
              </a:rPr>
              <a:t>lid</a:t>
            </a:r>
            <a:r>
              <a:rPr lang="de-DE">
                <a:cs typeface="Calibri"/>
              </a:rPr>
              <a:t> on </a:t>
            </a:r>
            <a:r>
              <a:rPr lang="de-DE" err="1">
                <a:cs typeface="Calibri"/>
              </a:rPr>
              <a:t>scale</a:t>
            </a:r>
            <a:r>
              <a:rPr lang="de-DE">
                <a:cs typeface="Calibri"/>
              </a:rPr>
              <a:t> and </a:t>
            </a:r>
            <a:r>
              <a:rPr lang="de-DE" err="1">
                <a:cs typeface="Calibri"/>
              </a:rPr>
              <a:t>fill</a:t>
            </a:r>
            <a:r>
              <a:rPr lang="de-DE">
                <a:cs typeface="Calibri"/>
              </a:rPr>
              <a:t> </a:t>
            </a:r>
            <a:r>
              <a:rPr lang="de-DE" err="1">
                <a:cs typeface="Calibri"/>
              </a:rPr>
              <a:t>with</a:t>
            </a:r>
            <a:r>
              <a:rPr lang="de-DE">
                <a:cs typeface="Calibri"/>
              </a:rPr>
              <a:t> BB </a:t>
            </a:r>
            <a:r>
              <a:rPr lang="de-DE" err="1">
                <a:cs typeface="Calibri"/>
              </a:rPr>
              <a:t>bullets</a:t>
            </a:r>
            <a:r>
              <a:rPr lang="de-DE">
                <a:cs typeface="Calibri"/>
              </a:rPr>
              <a:t> </a:t>
            </a:r>
            <a:r>
              <a:rPr lang="de-DE" err="1">
                <a:cs typeface="Calibri"/>
              </a:rPr>
              <a:t>to</a:t>
            </a:r>
            <a:r>
              <a:rPr lang="de-DE">
                <a:cs typeface="Calibri"/>
              </a:rPr>
              <a:t> </a:t>
            </a:r>
            <a:r>
              <a:rPr lang="de-DE" err="1">
                <a:cs typeface="Calibri"/>
              </a:rPr>
              <a:t>desired</a:t>
            </a:r>
            <a:r>
              <a:rPr lang="de-DE">
                <a:cs typeface="Calibri"/>
              </a:rPr>
              <a:t> </a:t>
            </a:r>
            <a:r>
              <a:rPr lang="de-DE" err="1">
                <a:cs typeface="Calibri"/>
              </a:rPr>
              <a:t>mass</a:t>
            </a:r>
            <a:r>
              <a:rPr lang="de-DE">
                <a:cs typeface="Calibri"/>
              </a:rPr>
              <a:t>. </a:t>
            </a:r>
            <a:r>
              <a:rPr lang="de-DE" err="1">
                <a:cs typeface="Calibri"/>
              </a:rPr>
              <a:t>Glue</a:t>
            </a:r>
            <a:r>
              <a:rPr lang="de-DE">
                <a:cs typeface="Calibri"/>
              </a:rPr>
              <a:t> </a:t>
            </a:r>
            <a:r>
              <a:rPr lang="de-DE" err="1">
                <a:cs typeface="Calibri"/>
              </a:rPr>
              <a:t>lid</a:t>
            </a:r>
            <a:r>
              <a:rPr lang="de-DE">
                <a:cs typeface="Calibri"/>
              </a:rPr>
              <a:t> on </a:t>
            </a:r>
            <a:r>
              <a:rPr lang="de-DE" err="1">
                <a:cs typeface="Calibri"/>
              </a:rPr>
              <a:t>cylinder</a:t>
            </a:r>
            <a:r>
              <a:rPr lang="de-DE">
                <a:cs typeface="Calibri"/>
              </a:rPr>
              <a:t>.)</a:t>
            </a:r>
          </a:p>
          <a:p>
            <a:endParaRPr lang="en-US">
              <a:cs typeface="Calibri"/>
            </a:endParaRPr>
          </a:p>
          <a:p>
            <a:r>
              <a:rPr lang="en-US">
                <a:cs typeface="Calibri"/>
              </a:rPr>
              <a:t>Keep the same groups through the whole activity (part 1)</a:t>
            </a:r>
          </a:p>
        </p:txBody>
      </p:sp>
      <p:sp>
        <p:nvSpPr>
          <p:cNvPr id="4" name="Foliennummernplatzhalter 3"/>
          <p:cNvSpPr>
            <a:spLocks noGrp="1"/>
          </p:cNvSpPr>
          <p:nvPr>
            <p:ph type="sldNum" sz="quarter" idx="10"/>
          </p:nvPr>
        </p:nvSpPr>
        <p:spPr/>
        <p:txBody>
          <a:bodyPr/>
          <a:lstStyle/>
          <a:p>
            <a:fld id="{053ABD4E-16D0-5348-910F-B34FEBD0AA0B}" type="slidenum">
              <a:rPr lang="de-DE" smtClean="0"/>
              <a:t>10</a:t>
            </a:fld>
            <a:endParaRPr lang="de-DE"/>
          </a:p>
        </p:txBody>
      </p:sp>
    </p:spTree>
    <p:extLst>
      <p:ext uri="{BB962C8B-B14F-4D97-AF65-F5344CB8AC3E}">
        <p14:creationId xmlns:p14="http://schemas.microsoft.com/office/powerpoint/2010/main" val="212939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At </a:t>
            </a:r>
            <a:r>
              <a:rPr lang="nb-NO" dirty="0" err="1"/>
              <a:t>the</a:t>
            </a:r>
            <a:r>
              <a:rPr lang="nb-NO" dirty="0"/>
              <a:t> turn of </a:t>
            </a:r>
            <a:r>
              <a:rPr lang="nb-NO" dirty="0" err="1"/>
              <a:t>the</a:t>
            </a:r>
            <a:r>
              <a:rPr lang="nb-NO" dirty="0"/>
              <a:t> 19th </a:t>
            </a:r>
            <a:r>
              <a:rPr lang="nb-NO" dirty="0" err="1"/>
              <a:t>century</a:t>
            </a:r>
            <a:r>
              <a:rPr lang="nb-NO" dirty="0"/>
              <a:t>, it </a:t>
            </a:r>
            <a:r>
              <a:rPr lang="nb-NO" dirty="0" err="1"/>
              <a:t>was</a:t>
            </a:r>
            <a:r>
              <a:rPr lang="nb-NO" dirty="0"/>
              <a:t> </a:t>
            </a:r>
            <a:r>
              <a:rPr lang="nb-NO" dirty="0" err="1"/>
              <a:t>demonstrated</a:t>
            </a:r>
            <a:r>
              <a:rPr lang="nb-NO" dirty="0"/>
              <a:t> </a:t>
            </a:r>
            <a:r>
              <a:rPr lang="nb-NO" dirty="0" err="1"/>
              <a:t>that</a:t>
            </a:r>
            <a:r>
              <a:rPr lang="nb-NO" dirty="0"/>
              <a:t> water </a:t>
            </a:r>
            <a:r>
              <a:rPr lang="nb-NO" dirty="0" err="1"/>
              <a:t>was</a:t>
            </a:r>
            <a:r>
              <a:rPr lang="nb-NO" dirty="0"/>
              <a:t> not an element – as </a:t>
            </a:r>
            <a:r>
              <a:rPr lang="nb-NO" dirty="0" err="1"/>
              <a:t>we</a:t>
            </a:r>
            <a:r>
              <a:rPr lang="nb-NO" dirty="0"/>
              <a:t> </a:t>
            </a:r>
            <a:r>
              <a:rPr lang="nb-NO" dirty="0" err="1"/>
              <a:t>heard</a:t>
            </a:r>
            <a:r>
              <a:rPr lang="nb-NO" dirty="0"/>
              <a:t> in </a:t>
            </a:r>
            <a:r>
              <a:rPr lang="nb-NO" dirty="0" err="1"/>
              <a:t>the</a:t>
            </a:r>
            <a:r>
              <a:rPr lang="nb-NO" dirty="0"/>
              <a:t> </a:t>
            </a:r>
            <a:r>
              <a:rPr lang="nb-NO" dirty="0" err="1"/>
              <a:t>introductory</a:t>
            </a:r>
            <a:r>
              <a:rPr lang="nb-NO" dirty="0"/>
              <a:t> video. This </a:t>
            </a:r>
            <a:r>
              <a:rPr lang="nb-NO" dirty="0" err="1"/>
              <a:t>was</a:t>
            </a:r>
            <a:r>
              <a:rPr lang="nb-NO" dirty="0"/>
              <a:t> </a:t>
            </a:r>
            <a:r>
              <a:rPr lang="nb-NO" dirty="0" err="1"/>
              <a:t>based</a:t>
            </a:r>
            <a:r>
              <a:rPr lang="nb-NO" dirty="0"/>
              <a:t> </a:t>
            </a:r>
            <a:r>
              <a:rPr lang="nb-NO" dirty="0" err="1"/>
              <a:t>on</a:t>
            </a:r>
            <a:r>
              <a:rPr lang="nb-NO" dirty="0"/>
              <a:t> </a:t>
            </a:r>
            <a:r>
              <a:rPr lang="nb-NO" dirty="0" err="1"/>
              <a:t>the</a:t>
            </a:r>
            <a:r>
              <a:rPr lang="nb-NO" dirty="0"/>
              <a:t> </a:t>
            </a:r>
            <a:r>
              <a:rPr lang="nb-NO" dirty="0" err="1"/>
              <a:t>definition</a:t>
            </a:r>
            <a:r>
              <a:rPr lang="nb-NO" dirty="0"/>
              <a:t> </a:t>
            </a:r>
            <a:r>
              <a:rPr lang="nb-NO" dirty="0" err="1"/>
              <a:t>that</a:t>
            </a:r>
            <a:r>
              <a:rPr lang="nb-NO" dirty="0"/>
              <a:t> an element </a:t>
            </a:r>
            <a:r>
              <a:rPr lang="nb-NO" dirty="0" err="1"/>
              <a:t>was</a:t>
            </a:r>
            <a:r>
              <a:rPr lang="nb-NO" dirty="0"/>
              <a:t> </a:t>
            </a:r>
            <a:r>
              <a:rPr lang="nb-NO" dirty="0" err="1"/>
              <a:t>the</a:t>
            </a:r>
            <a:r>
              <a:rPr lang="nb-NO" dirty="0"/>
              <a:t> last </a:t>
            </a:r>
            <a:r>
              <a:rPr lang="nb-NO" dirty="0" err="1"/>
              <a:t>reachable</a:t>
            </a:r>
            <a:r>
              <a:rPr lang="nb-NO" dirty="0"/>
              <a:t> </a:t>
            </a:r>
            <a:r>
              <a:rPr lang="nb-NO" dirty="0" err="1"/>
              <a:t>point</a:t>
            </a:r>
            <a:r>
              <a:rPr lang="nb-NO" dirty="0"/>
              <a:t> in </a:t>
            </a:r>
            <a:r>
              <a:rPr lang="nb-NO" dirty="0" err="1"/>
              <a:t>chemical</a:t>
            </a:r>
            <a:r>
              <a:rPr lang="nb-NO" dirty="0"/>
              <a:t> </a:t>
            </a:r>
            <a:r>
              <a:rPr lang="nb-NO" dirty="0" err="1"/>
              <a:t>analysis</a:t>
            </a:r>
            <a:r>
              <a:rPr lang="nb-NO" dirty="0"/>
              <a:t>, </a:t>
            </a:r>
            <a:r>
              <a:rPr lang="nb-NO" dirty="0" err="1"/>
              <a:t>proposed</a:t>
            </a:r>
            <a:r>
              <a:rPr lang="nb-NO" dirty="0"/>
              <a:t> by </a:t>
            </a:r>
            <a:r>
              <a:rPr lang="nb-NO" dirty="0" err="1"/>
              <a:t>Antoine</a:t>
            </a:r>
            <a:r>
              <a:rPr lang="nb-NO" dirty="0"/>
              <a:t> </a:t>
            </a:r>
            <a:r>
              <a:rPr lang="nb-NO" dirty="0" err="1"/>
              <a:t>Lavoisier</a:t>
            </a:r>
            <a:r>
              <a:rPr lang="nb-NO" dirty="0"/>
              <a:t> in 1789. (</a:t>
            </a:r>
            <a:r>
              <a:rPr lang="nb-NO" dirty="0" err="1"/>
              <a:t>heating</a:t>
            </a:r>
            <a:r>
              <a:rPr lang="nb-NO" dirty="0"/>
              <a:t> of water </a:t>
            </a:r>
            <a:r>
              <a:rPr lang="nb-NO" dirty="0" err="1"/>
              <a:t>through</a:t>
            </a:r>
            <a:r>
              <a:rPr lang="nb-NO" dirty="0"/>
              <a:t> </a:t>
            </a:r>
            <a:r>
              <a:rPr lang="nb-NO" dirty="0" err="1"/>
              <a:t>iron</a:t>
            </a:r>
            <a:r>
              <a:rPr lang="nb-NO" dirty="0"/>
              <a:t> =&gt; hydrogen 1789; 1800, </a:t>
            </a:r>
            <a:r>
              <a:rPr lang="nb-NO" dirty="0" err="1"/>
              <a:t>electrolysis</a:t>
            </a:r>
            <a:r>
              <a:rPr lang="nb-NO" dirty="0"/>
              <a:t> of water)</a:t>
            </a:r>
          </a:p>
          <a:p>
            <a:endParaRPr lang="nb-NO" dirty="0"/>
          </a:p>
          <a:p>
            <a:pPr marL="0" marR="0" lvl="0" indent="0" algn="l" defTabSz="457200" rtl="0" eaLnBrk="1" fontAlgn="auto" latinLnBrk="0" hangingPunct="1">
              <a:lnSpc>
                <a:spcPct val="90000"/>
              </a:lnSpc>
              <a:spcBef>
                <a:spcPts val="0"/>
              </a:spcBef>
              <a:spcAft>
                <a:spcPts val="0"/>
              </a:spcAft>
              <a:buClrTx/>
              <a:buSzTx/>
              <a:buFontTx/>
              <a:buNone/>
              <a:tabLst/>
              <a:defRPr/>
            </a:pPr>
            <a:r>
              <a:rPr lang="en-US" dirty="0" err="1">
                <a:hlinkClick r:id="rId3"/>
              </a:rPr>
              <a:t>Fil:David</a:t>
            </a:r>
            <a:r>
              <a:rPr lang="en-US" dirty="0">
                <a:hlinkClick r:id="rId3"/>
              </a:rPr>
              <a:t> - Portrait of Monsieur Lavoisier and His Wife.jpg – Wikipedia</a:t>
            </a:r>
            <a:endParaRPr lang="nb-NO" dirty="0"/>
          </a:p>
          <a:p>
            <a:pPr>
              <a:lnSpc>
                <a:spcPct val="90000"/>
              </a:lnSpc>
            </a:pPr>
            <a:endParaRPr lang="nb-NO" sz="1200" dirty="0"/>
          </a:p>
          <a:p>
            <a:pPr>
              <a:lnSpc>
                <a:spcPct val="90000"/>
              </a:lnSpc>
            </a:pPr>
            <a:r>
              <a:rPr lang="nb-NO" dirty="0">
                <a:hlinkClick r:id="rId4"/>
              </a:rPr>
              <a:t>File:Decomposition vapeur H2O.jpg - Wikimedia </a:t>
            </a:r>
            <a:r>
              <a:rPr lang="nb-NO" dirty="0" err="1">
                <a:hlinkClick r:id="rId4"/>
              </a:rPr>
              <a:t>Commons</a:t>
            </a:r>
            <a:endParaRPr lang="nb-NO" sz="1200" dirty="0"/>
          </a:p>
          <a:p>
            <a:endParaRPr lang="en-US" dirty="0"/>
          </a:p>
        </p:txBody>
      </p:sp>
      <p:sp>
        <p:nvSpPr>
          <p:cNvPr id="4" name="Foliennummernplatzhalter 3"/>
          <p:cNvSpPr>
            <a:spLocks noGrp="1"/>
          </p:cNvSpPr>
          <p:nvPr>
            <p:ph type="sldNum" sz="quarter" idx="10"/>
          </p:nvPr>
        </p:nvSpPr>
        <p:spPr/>
        <p:txBody>
          <a:bodyPr/>
          <a:lstStyle/>
          <a:p>
            <a:fld id="{053ABD4E-16D0-5348-910F-B34FEBD0AA0B}" type="slidenum">
              <a:rPr lang="de-DE" smtClean="0"/>
              <a:t>11</a:t>
            </a:fld>
            <a:endParaRPr lang="de-DE"/>
          </a:p>
        </p:txBody>
      </p:sp>
    </p:spTree>
    <p:extLst>
      <p:ext uri="{BB962C8B-B14F-4D97-AF65-F5344CB8AC3E}">
        <p14:creationId xmlns:p14="http://schemas.microsoft.com/office/powerpoint/2010/main" val="163379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a:t>For a </a:t>
            </a:r>
            <a:r>
              <a:rPr lang="nb-NO" err="1"/>
              <a:t>long</a:t>
            </a:r>
            <a:r>
              <a:rPr lang="nb-NO"/>
              <a:t> time (</a:t>
            </a:r>
            <a:r>
              <a:rPr lang="nb-NO" err="1"/>
              <a:t>since</a:t>
            </a:r>
            <a:r>
              <a:rPr lang="nb-NO"/>
              <a:t> </a:t>
            </a:r>
            <a:r>
              <a:rPr lang="nb-NO" err="1"/>
              <a:t>the</a:t>
            </a:r>
            <a:r>
              <a:rPr lang="nb-NO"/>
              <a:t> end of </a:t>
            </a:r>
            <a:r>
              <a:rPr lang="nb-NO" err="1"/>
              <a:t>the</a:t>
            </a:r>
            <a:r>
              <a:rPr lang="nb-NO"/>
              <a:t> 17th </a:t>
            </a:r>
            <a:r>
              <a:rPr lang="nb-NO" err="1"/>
              <a:t>century</a:t>
            </a:r>
            <a:r>
              <a:rPr lang="nb-NO"/>
              <a:t>), it </a:t>
            </a:r>
            <a:r>
              <a:rPr lang="nb-NO" err="1"/>
              <a:t>had</a:t>
            </a:r>
            <a:r>
              <a:rPr lang="nb-NO"/>
              <a:t> </a:t>
            </a:r>
            <a:r>
              <a:rPr lang="nb-NO" err="1"/>
              <a:t>become</a:t>
            </a:r>
            <a:r>
              <a:rPr lang="nb-NO"/>
              <a:t> a </a:t>
            </a:r>
            <a:r>
              <a:rPr lang="nb-NO" err="1"/>
              <a:t>self</a:t>
            </a:r>
            <a:r>
              <a:rPr lang="nb-NO"/>
              <a:t>-evident </a:t>
            </a:r>
            <a:r>
              <a:rPr lang="nb-NO" err="1"/>
              <a:t>truth</a:t>
            </a:r>
            <a:r>
              <a:rPr lang="nb-NO"/>
              <a:t> </a:t>
            </a:r>
            <a:r>
              <a:rPr lang="nb-NO" err="1"/>
              <a:t>that</a:t>
            </a:r>
            <a:r>
              <a:rPr lang="nb-NO"/>
              <a:t> all matter </a:t>
            </a:r>
            <a:r>
              <a:rPr lang="nb-NO" err="1"/>
              <a:t>was</a:t>
            </a:r>
            <a:r>
              <a:rPr lang="nb-NO"/>
              <a:t> </a:t>
            </a:r>
            <a:r>
              <a:rPr lang="nb-NO" err="1"/>
              <a:t>ultimately</a:t>
            </a:r>
            <a:r>
              <a:rPr lang="nb-NO"/>
              <a:t> </a:t>
            </a:r>
            <a:r>
              <a:rPr lang="nb-NO" err="1"/>
              <a:t>composed</a:t>
            </a:r>
            <a:r>
              <a:rPr lang="nb-NO"/>
              <a:t> of </a:t>
            </a:r>
            <a:r>
              <a:rPr lang="nb-NO" err="1"/>
              <a:t>microscopic</a:t>
            </a:r>
            <a:r>
              <a:rPr lang="nb-NO"/>
              <a:t>, solid, hard, impenetrable  </a:t>
            </a:r>
            <a:r>
              <a:rPr lang="nb-NO" err="1"/>
              <a:t>particles</a:t>
            </a:r>
            <a:r>
              <a:rPr lang="nb-NO"/>
              <a:t> - atoms. </a:t>
            </a:r>
            <a:r>
              <a:rPr lang="nb-NO" err="1"/>
              <a:t>However</a:t>
            </a:r>
            <a:r>
              <a:rPr lang="nb-NO"/>
              <a:t>, </a:t>
            </a:r>
            <a:r>
              <a:rPr lang="nb-NO" err="1"/>
              <a:t>this</a:t>
            </a:r>
            <a:r>
              <a:rPr lang="nb-NO"/>
              <a:t> </a:t>
            </a:r>
            <a:r>
              <a:rPr lang="nb-NO" err="1"/>
              <a:t>understanding</a:t>
            </a:r>
            <a:r>
              <a:rPr lang="nb-NO"/>
              <a:t> </a:t>
            </a:r>
            <a:r>
              <a:rPr lang="nb-NO" err="1"/>
              <a:t>was</a:t>
            </a:r>
            <a:r>
              <a:rPr lang="nb-NO"/>
              <a:t> of </a:t>
            </a:r>
            <a:r>
              <a:rPr lang="nb-NO" err="1"/>
              <a:t>little</a:t>
            </a:r>
            <a:r>
              <a:rPr lang="nb-NO"/>
              <a:t> </a:t>
            </a:r>
            <a:r>
              <a:rPr lang="nb-NO" err="1"/>
              <a:t>use</a:t>
            </a:r>
            <a:r>
              <a:rPr lang="nb-NO"/>
              <a:t> to </a:t>
            </a:r>
            <a:r>
              <a:rPr lang="nb-NO" err="1"/>
              <a:t>chemists</a:t>
            </a:r>
            <a:r>
              <a:rPr lang="nb-NO"/>
              <a:t>. </a:t>
            </a:r>
            <a:r>
              <a:rPr lang="nb-NO" err="1"/>
              <a:t>Lavoisier’s</a:t>
            </a:r>
            <a:r>
              <a:rPr lang="nb-NO"/>
              <a:t> </a:t>
            </a:r>
            <a:r>
              <a:rPr lang="nb-NO" err="1"/>
              <a:t>definition</a:t>
            </a:r>
            <a:r>
              <a:rPr lang="nb-NO"/>
              <a:t> of an element </a:t>
            </a:r>
            <a:r>
              <a:rPr lang="nb-NO" err="1"/>
              <a:t>was</a:t>
            </a:r>
            <a:r>
              <a:rPr lang="nb-NO"/>
              <a:t> </a:t>
            </a:r>
            <a:r>
              <a:rPr lang="nb-NO" err="1"/>
              <a:t>something</a:t>
            </a:r>
            <a:r>
              <a:rPr lang="nb-NO"/>
              <a:t> </a:t>
            </a:r>
            <a:r>
              <a:rPr lang="nb-NO" err="1"/>
              <a:t>chemists</a:t>
            </a:r>
            <a:r>
              <a:rPr lang="nb-NO"/>
              <a:t> </a:t>
            </a:r>
            <a:r>
              <a:rPr lang="nb-NO" err="1"/>
              <a:t>could</a:t>
            </a:r>
            <a:r>
              <a:rPr lang="nb-NO"/>
              <a:t> </a:t>
            </a:r>
            <a:r>
              <a:rPr lang="nb-NO" err="1"/>
              <a:t>relate</a:t>
            </a:r>
            <a:r>
              <a:rPr lang="nb-NO"/>
              <a:t> to, i.e., as </a:t>
            </a:r>
            <a:r>
              <a:rPr lang="nb-NO" err="1"/>
              <a:t>the</a:t>
            </a:r>
            <a:r>
              <a:rPr lang="nb-NO"/>
              <a:t> last </a:t>
            </a:r>
            <a:r>
              <a:rPr lang="nb-NO" err="1"/>
              <a:t>point</a:t>
            </a:r>
            <a:r>
              <a:rPr lang="nb-NO"/>
              <a:t> of </a:t>
            </a:r>
            <a:r>
              <a:rPr lang="nb-NO" err="1"/>
              <a:t>chemical</a:t>
            </a:r>
            <a:r>
              <a:rPr lang="nb-NO"/>
              <a:t> </a:t>
            </a:r>
            <a:r>
              <a:rPr lang="nb-NO" err="1"/>
              <a:t>analysis</a:t>
            </a:r>
            <a:r>
              <a:rPr lang="nb-NO"/>
              <a:t>. In </a:t>
            </a:r>
            <a:r>
              <a:rPr lang="nb-NO" err="1"/>
              <a:t>the</a:t>
            </a:r>
            <a:r>
              <a:rPr lang="nb-NO"/>
              <a:t> </a:t>
            </a:r>
            <a:r>
              <a:rPr lang="nb-NO" err="1"/>
              <a:t>early</a:t>
            </a:r>
            <a:r>
              <a:rPr lang="nb-NO"/>
              <a:t> 1800s, an English college </a:t>
            </a:r>
            <a:r>
              <a:rPr lang="nb-NO" err="1"/>
              <a:t>teacher</a:t>
            </a:r>
            <a:r>
              <a:rPr lang="nb-NO"/>
              <a:t> </a:t>
            </a:r>
            <a:r>
              <a:rPr lang="nb-NO" err="1"/>
              <a:t>called</a:t>
            </a:r>
            <a:r>
              <a:rPr lang="nb-NO"/>
              <a:t> John Dalton, </a:t>
            </a:r>
            <a:r>
              <a:rPr lang="nb-NO" err="1"/>
              <a:t>combined</a:t>
            </a:r>
            <a:r>
              <a:rPr lang="nb-NO"/>
              <a:t> </a:t>
            </a:r>
            <a:r>
              <a:rPr lang="nb-NO" err="1"/>
              <a:t>the</a:t>
            </a:r>
            <a:r>
              <a:rPr lang="nb-NO"/>
              <a:t> </a:t>
            </a:r>
            <a:r>
              <a:rPr lang="nb-NO" err="1"/>
              <a:t>idea</a:t>
            </a:r>
            <a:r>
              <a:rPr lang="nb-NO"/>
              <a:t> of atoms </a:t>
            </a:r>
            <a:r>
              <a:rPr lang="nb-NO" err="1"/>
              <a:t>with</a:t>
            </a:r>
            <a:r>
              <a:rPr lang="nb-NO"/>
              <a:t> </a:t>
            </a:r>
            <a:r>
              <a:rPr lang="nb-NO" err="1"/>
              <a:t>Lavoisier’s</a:t>
            </a:r>
            <a:r>
              <a:rPr lang="nb-NO"/>
              <a:t> </a:t>
            </a:r>
            <a:r>
              <a:rPr lang="nb-NO" err="1"/>
              <a:t>practical</a:t>
            </a:r>
            <a:r>
              <a:rPr lang="nb-NO"/>
              <a:t> </a:t>
            </a:r>
            <a:r>
              <a:rPr lang="nb-NO" err="1"/>
              <a:t>definition</a:t>
            </a:r>
            <a:r>
              <a:rPr lang="nb-NO"/>
              <a:t> of an element. Dalton </a:t>
            </a:r>
            <a:r>
              <a:rPr lang="nb-NO" err="1"/>
              <a:t>said</a:t>
            </a:r>
            <a:r>
              <a:rPr lang="nb-NO"/>
              <a:t> </a:t>
            </a:r>
            <a:r>
              <a:rPr lang="nb-NO" err="1"/>
              <a:t>that</a:t>
            </a:r>
            <a:r>
              <a:rPr lang="nb-NO"/>
              <a:t> </a:t>
            </a:r>
            <a:r>
              <a:rPr lang="nb-NO" err="1"/>
              <a:t>there</a:t>
            </a:r>
            <a:r>
              <a:rPr lang="nb-NO"/>
              <a:t> </a:t>
            </a:r>
            <a:r>
              <a:rPr lang="nb-NO" err="1"/>
              <a:t>were</a:t>
            </a:r>
            <a:r>
              <a:rPr lang="nb-NO"/>
              <a:t> as </a:t>
            </a:r>
            <a:r>
              <a:rPr lang="nb-NO" err="1"/>
              <a:t>many</a:t>
            </a:r>
            <a:r>
              <a:rPr lang="nb-NO"/>
              <a:t> different atoms as </a:t>
            </a:r>
            <a:r>
              <a:rPr lang="nb-NO" err="1"/>
              <a:t>there</a:t>
            </a:r>
            <a:r>
              <a:rPr lang="nb-NO"/>
              <a:t> </a:t>
            </a:r>
            <a:r>
              <a:rPr lang="nb-NO" err="1"/>
              <a:t>were</a:t>
            </a:r>
            <a:r>
              <a:rPr lang="nb-NO"/>
              <a:t> elements. He </a:t>
            </a:r>
            <a:r>
              <a:rPr lang="nb-NO" err="1"/>
              <a:t>made</a:t>
            </a:r>
            <a:r>
              <a:rPr lang="nb-NO"/>
              <a:t> </a:t>
            </a:r>
            <a:r>
              <a:rPr lang="nb-NO" err="1"/>
              <a:t>these</a:t>
            </a:r>
            <a:r>
              <a:rPr lang="nb-NO"/>
              <a:t> atoms more real by </a:t>
            </a:r>
            <a:r>
              <a:rPr lang="nb-NO" err="1"/>
              <a:t>assigning</a:t>
            </a:r>
            <a:r>
              <a:rPr lang="nb-NO"/>
              <a:t> a relative </a:t>
            </a:r>
            <a:r>
              <a:rPr lang="nb-NO" err="1"/>
              <a:t>atomic</a:t>
            </a:r>
            <a:r>
              <a:rPr lang="nb-NO"/>
              <a:t> </a:t>
            </a:r>
            <a:r>
              <a:rPr lang="nb-NO" err="1"/>
              <a:t>weight</a:t>
            </a:r>
            <a:r>
              <a:rPr lang="nb-NO"/>
              <a:t> to </a:t>
            </a:r>
            <a:r>
              <a:rPr lang="nb-NO" err="1"/>
              <a:t>each</a:t>
            </a:r>
            <a:r>
              <a:rPr lang="nb-NO"/>
              <a:t> </a:t>
            </a:r>
            <a:r>
              <a:rPr lang="nb-NO" err="1"/>
              <a:t>kind</a:t>
            </a:r>
            <a:r>
              <a:rPr lang="nb-NO"/>
              <a:t>.  (Dalton </a:t>
            </a:r>
            <a:r>
              <a:rPr lang="nb-NO" err="1"/>
              <a:t>came</a:t>
            </a:r>
            <a:r>
              <a:rPr lang="nb-NO"/>
              <a:t> up </a:t>
            </a:r>
            <a:r>
              <a:rPr lang="nb-NO" err="1"/>
              <a:t>with</a:t>
            </a:r>
            <a:r>
              <a:rPr lang="nb-NO"/>
              <a:t> </a:t>
            </a:r>
            <a:r>
              <a:rPr lang="nb-NO" err="1"/>
              <a:t>the</a:t>
            </a:r>
            <a:r>
              <a:rPr lang="nb-NO"/>
              <a:t> </a:t>
            </a:r>
            <a:r>
              <a:rPr lang="nb-NO" err="1"/>
              <a:t>idea</a:t>
            </a:r>
            <a:r>
              <a:rPr lang="nb-NO"/>
              <a:t> of </a:t>
            </a:r>
            <a:r>
              <a:rPr lang="nb-NO" err="1"/>
              <a:t>atomic</a:t>
            </a:r>
            <a:r>
              <a:rPr lang="nb-NO"/>
              <a:t> </a:t>
            </a:r>
            <a:r>
              <a:rPr lang="nb-NO" err="1"/>
              <a:t>weights</a:t>
            </a:r>
            <a:r>
              <a:rPr lang="nb-NO"/>
              <a:t> as a </a:t>
            </a:r>
            <a:r>
              <a:rPr lang="nb-NO" err="1"/>
              <a:t>result</a:t>
            </a:r>
            <a:r>
              <a:rPr lang="nb-NO"/>
              <a:t> of his </a:t>
            </a:r>
            <a:r>
              <a:rPr lang="nb-NO" err="1"/>
              <a:t>interest</a:t>
            </a:r>
            <a:r>
              <a:rPr lang="nb-NO"/>
              <a:t> in gas </a:t>
            </a:r>
            <a:r>
              <a:rPr lang="nb-NO" err="1"/>
              <a:t>solubility</a:t>
            </a:r>
            <a:r>
              <a:rPr lang="nb-NO"/>
              <a:t>, and </a:t>
            </a:r>
            <a:r>
              <a:rPr lang="nb-NO" err="1"/>
              <a:t>thought</a:t>
            </a:r>
            <a:r>
              <a:rPr lang="nb-NO"/>
              <a:t> different </a:t>
            </a:r>
            <a:r>
              <a:rPr lang="nb-NO" err="1"/>
              <a:t>gases</a:t>
            </a:r>
            <a:r>
              <a:rPr lang="nb-NO"/>
              <a:t> </a:t>
            </a:r>
            <a:r>
              <a:rPr lang="nb-NO" err="1"/>
              <a:t>had</a:t>
            </a:r>
            <a:r>
              <a:rPr lang="nb-NO"/>
              <a:t> different </a:t>
            </a:r>
            <a:r>
              <a:rPr lang="nb-NO" err="1"/>
              <a:t>solubility</a:t>
            </a:r>
            <a:r>
              <a:rPr lang="nb-NO"/>
              <a:t> in water </a:t>
            </a:r>
            <a:r>
              <a:rPr lang="nb-NO" err="1"/>
              <a:t>because</a:t>
            </a:r>
            <a:r>
              <a:rPr lang="nb-NO"/>
              <a:t> </a:t>
            </a:r>
            <a:r>
              <a:rPr lang="nb-NO" err="1"/>
              <a:t>the</a:t>
            </a:r>
            <a:r>
              <a:rPr lang="nb-NO"/>
              <a:t> </a:t>
            </a:r>
            <a:r>
              <a:rPr lang="nb-NO" err="1"/>
              <a:t>sizes</a:t>
            </a:r>
            <a:r>
              <a:rPr lang="nb-NO"/>
              <a:t> of </a:t>
            </a:r>
            <a:r>
              <a:rPr lang="nb-NO" err="1"/>
              <a:t>their</a:t>
            </a:r>
            <a:r>
              <a:rPr lang="nb-NO"/>
              <a:t> </a:t>
            </a:r>
            <a:r>
              <a:rPr lang="nb-NO" err="1"/>
              <a:t>constituent</a:t>
            </a:r>
            <a:r>
              <a:rPr lang="nb-NO"/>
              <a:t> atoms </a:t>
            </a:r>
            <a:r>
              <a:rPr lang="nb-NO" err="1"/>
              <a:t>were</a:t>
            </a:r>
            <a:r>
              <a:rPr lang="nb-NO"/>
              <a:t> different. To </a:t>
            </a:r>
            <a:r>
              <a:rPr lang="nb-NO" err="1"/>
              <a:t>estimate</a:t>
            </a:r>
            <a:r>
              <a:rPr lang="nb-NO"/>
              <a:t> </a:t>
            </a:r>
            <a:r>
              <a:rPr lang="nb-NO" err="1"/>
              <a:t>atomic</a:t>
            </a:r>
            <a:r>
              <a:rPr lang="nb-NO"/>
              <a:t> </a:t>
            </a:r>
            <a:r>
              <a:rPr lang="nb-NO" err="1"/>
              <a:t>sizes</a:t>
            </a:r>
            <a:r>
              <a:rPr lang="nb-NO"/>
              <a:t> (or </a:t>
            </a:r>
            <a:r>
              <a:rPr lang="nb-NO" err="1"/>
              <a:t>volumes</a:t>
            </a:r>
            <a:r>
              <a:rPr lang="nb-NO"/>
              <a:t>), </a:t>
            </a:r>
            <a:r>
              <a:rPr lang="nb-NO" err="1"/>
              <a:t>he</a:t>
            </a:r>
            <a:r>
              <a:rPr lang="nb-NO"/>
              <a:t> </a:t>
            </a:r>
            <a:r>
              <a:rPr lang="nb-NO" err="1"/>
              <a:t>needed</a:t>
            </a:r>
            <a:r>
              <a:rPr lang="nb-NO"/>
              <a:t> </a:t>
            </a:r>
            <a:r>
              <a:rPr lang="nb-NO" err="1"/>
              <a:t>the</a:t>
            </a:r>
            <a:r>
              <a:rPr lang="nb-NO"/>
              <a:t> </a:t>
            </a:r>
            <a:r>
              <a:rPr lang="nb-NO" err="1"/>
              <a:t>weight</a:t>
            </a:r>
            <a:r>
              <a:rPr lang="nb-NO"/>
              <a:t> of </a:t>
            </a:r>
            <a:r>
              <a:rPr lang="nb-NO" err="1"/>
              <a:t>the</a:t>
            </a:r>
            <a:r>
              <a:rPr lang="nb-NO"/>
              <a:t> atoms (</a:t>
            </a:r>
            <a:r>
              <a:rPr lang="nb-NO" err="1"/>
              <a:t>density</a:t>
            </a:r>
            <a:r>
              <a:rPr lang="nb-NO"/>
              <a:t> = </a:t>
            </a:r>
            <a:r>
              <a:rPr lang="nb-NO" err="1"/>
              <a:t>weight</a:t>
            </a:r>
            <a:r>
              <a:rPr lang="nb-NO"/>
              <a:t>/</a:t>
            </a:r>
            <a:r>
              <a:rPr lang="nb-NO" err="1"/>
              <a:t>volume</a:t>
            </a:r>
            <a:r>
              <a:rPr lang="nb-NO"/>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pPr marL="0" marR="0" lvl="0" indent="0" algn="l" defTabSz="457200" rtl="0" eaLnBrk="1" fontAlgn="auto" latinLnBrk="0" hangingPunct="1">
              <a:lnSpc>
                <a:spcPct val="100000"/>
              </a:lnSpc>
              <a:spcBef>
                <a:spcPts val="0"/>
              </a:spcBef>
              <a:spcAft>
                <a:spcPts val="0"/>
              </a:spcAft>
              <a:buClrTx/>
              <a:buSzTx/>
              <a:buFontTx/>
              <a:buNone/>
              <a:tabLst/>
              <a:defRPr/>
            </a:pPr>
            <a:r>
              <a:rPr lang="en-US">
                <a:hlinkClick r:id="rId3"/>
              </a:rPr>
              <a:t>File:John Dalton.jpeg - Wikimedia Commons</a:t>
            </a:r>
            <a:endParaRPr lang="nb-NO"/>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endParaRPr lang="nb-NO"/>
          </a:p>
        </p:txBody>
      </p:sp>
      <p:sp>
        <p:nvSpPr>
          <p:cNvPr id="4" name="Slide Number Placeholder 3"/>
          <p:cNvSpPr>
            <a:spLocks noGrp="1"/>
          </p:cNvSpPr>
          <p:nvPr>
            <p:ph type="sldNum" sz="quarter" idx="5"/>
          </p:nvPr>
        </p:nvSpPr>
        <p:spPr/>
        <p:txBody>
          <a:bodyPr/>
          <a:lstStyle/>
          <a:p>
            <a:fld id="{053ABD4E-16D0-5348-910F-B34FEBD0AA0B}" type="slidenum">
              <a:rPr lang="de-DE" smtClean="0"/>
              <a:t>12</a:t>
            </a:fld>
            <a:endParaRPr lang="de-DE"/>
          </a:p>
        </p:txBody>
      </p:sp>
    </p:spTree>
    <p:extLst>
      <p:ext uri="{BB962C8B-B14F-4D97-AF65-F5344CB8AC3E}">
        <p14:creationId xmlns:p14="http://schemas.microsoft.com/office/powerpoint/2010/main" val="408884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Source: William Brock, Fontana </a:t>
            </a:r>
            <a:r>
              <a:rPr lang="nb-NO" err="1"/>
              <a:t>History</a:t>
            </a:r>
            <a:r>
              <a:rPr lang="nb-NO"/>
              <a:t> </a:t>
            </a:r>
            <a:r>
              <a:rPr lang="nb-NO" err="1"/>
              <a:t>of</a:t>
            </a:r>
            <a:r>
              <a:rPr lang="nb-NO"/>
              <a:t> </a:t>
            </a:r>
            <a:r>
              <a:rPr lang="nb-NO" err="1"/>
              <a:t>Chemistry</a:t>
            </a:r>
            <a:r>
              <a:rPr lang="nb-NO"/>
              <a:t>, 1992, p.138.</a:t>
            </a:r>
          </a:p>
        </p:txBody>
      </p:sp>
      <p:sp>
        <p:nvSpPr>
          <p:cNvPr id="4" name="Slide Number Placeholder 3"/>
          <p:cNvSpPr>
            <a:spLocks noGrp="1"/>
          </p:cNvSpPr>
          <p:nvPr>
            <p:ph type="sldNum" sz="quarter" idx="5"/>
          </p:nvPr>
        </p:nvSpPr>
        <p:spPr/>
        <p:txBody>
          <a:bodyPr/>
          <a:lstStyle/>
          <a:p>
            <a:fld id="{053ABD4E-16D0-5348-910F-B34FEBD0AA0B}" type="slidenum">
              <a:rPr lang="de-DE" smtClean="0"/>
              <a:t>13</a:t>
            </a:fld>
            <a:endParaRPr lang="de-DE"/>
          </a:p>
        </p:txBody>
      </p:sp>
    </p:spTree>
    <p:extLst>
      <p:ext uri="{BB962C8B-B14F-4D97-AF65-F5344CB8AC3E}">
        <p14:creationId xmlns:p14="http://schemas.microsoft.com/office/powerpoint/2010/main" val="288778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normAutofit/>
          </a:bodyPr>
          <a:lstStyle>
            <a:lvl1pPr algn="ctr">
              <a:defRPr sz="3200" b="1">
                <a:solidFill>
                  <a:srgbClr val="4C5F7E"/>
                </a:solidFill>
              </a:defRPr>
            </a:lvl1pPr>
          </a:lstStyle>
          <a:p>
            <a:r>
              <a:rPr lang="en-AU" noProof="0"/>
              <a:t>MASTERTITELFORMAT BEARBEITEN</a:t>
            </a:r>
          </a:p>
        </p:txBody>
      </p:sp>
      <p:sp>
        <p:nvSpPr>
          <p:cNvPr id="5" name="Rechteck 10"/>
          <p:cNvSpPr/>
          <p:nvPr userDrawn="1"/>
        </p:nvSpPr>
        <p:spPr>
          <a:xfrm flipV="1">
            <a:off x="982133" y="3674747"/>
            <a:ext cx="1024944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1800">
              <a:effectLst/>
            </a:endParaRPr>
          </a:p>
        </p:txBody>
      </p:sp>
      <p:sp>
        <p:nvSpPr>
          <p:cNvPr id="3" name="Untertitel 2"/>
          <p:cNvSpPr>
            <a:spLocks noGrp="1"/>
          </p:cNvSpPr>
          <p:nvPr>
            <p:ph type="subTitle" idx="1"/>
          </p:nvPr>
        </p:nvSpPr>
        <p:spPr>
          <a:xfrm>
            <a:off x="1828800" y="3886200"/>
            <a:ext cx="8534400" cy="1752600"/>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noProof="0"/>
              <a:t>Master-</a:t>
            </a:r>
            <a:r>
              <a:rPr lang="en-AU" noProof="0" err="1"/>
              <a:t>Untertitelformat</a:t>
            </a:r>
            <a:r>
              <a:rPr lang="en-AU" noProof="0"/>
              <a:t> </a:t>
            </a:r>
            <a:r>
              <a:rPr lang="en-AU" noProof="0" err="1"/>
              <a:t>bearbeiten</a:t>
            </a:r>
            <a:endParaRPr lang="en-AU" noProof="0"/>
          </a:p>
        </p:txBody>
      </p:sp>
      <p:sp>
        <p:nvSpPr>
          <p:cNvPr id="6" name="Marcador de pie de página 23"/>
          <p:cNvSpPr>
            <a:spLocks noGrp="1"/>
          </p:cNvSpPr>
          <p:nvPr>
            <p:ph type="ftr" sz="quarter" idx="3"/>
          </p:nvPr>
        </p:nvSpPr>
        <p:spPr>
          <a:xfrm>
            <a:off x="7696201" y="55319"/>
            <a:ext cx="3110179"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pPr algn="r"/>
            <a:r>
              <a:rPr lang="en-US" err="1">
                <a:solidFill>
                  <a:srgbClr val="CC023B"/>
                </a:solidFill>
              </a:rPr>
              <a:t>STEMkey</a:t>
            </a:r>
            <a:endParaRPr lang="en-US">
              <a:solidFill>
                <a:srgbClr val="CC023B"/>
              </a:solidFill>
            </a:endParaRPr>
          </a:p>
        </p:txBody>
      </p:sp>
      <p:sp>
        <p:nvSpPr>
          <p:cNvPr id="7" name="Marcador de número de diapositiva 22"/>
          <p:cNvSpPr>
            <a:spLocks noGrp="1"/>
          </p:cNvSpPr>
          <p:nvPr>
            <p:ph type="sldNum" sz="quarter" idx="4"/>
          </p:nvPr>
        </p:nvSpPr>
        <p:spPr>
          <a:xfrm>
            <a:off x="10806380" y="55317"/>
            <a:ext cx="784821" cy="365125"/>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r>
              <a:rPr lang="es-ES_tradnl"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228676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547338"/>
            <a:ext cx="10972800" cy="647794"/>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a:t>Title Main Sections</a:t>
            </a:r>
          </a:p>
        </p:txBody>
      </p:sp>
      <p:sp>
        <p:nvSpPr>
          <p:cNvPr id="3" name="Inhaltsplatzhalter 2"/>
          <p:cNvSpPr>
            <a:spLocks noGrp="1"/>
          </p:cNvSpPr>
          <p:nvPr>
            <p:ph idx="1" hasCustomPrompt="1"/>
          </p:nvPr>
        </p:nvSpPr>
        <p:spPr/>
        <p:txBody>
          <a:bodyPr/>
          <a:lstStyle>
            <a:lvl1pPr>
              <a:defRPr>
                <a:latin typeface="+mn-lt"/>
                <a:ea typeface="Avenir Book" charset="0"/>
                <a:cs typeface="Avenir Book" charset="0"/>
              </a:defRPr>
            </a:lvl1pPr>
            <a:lvl2pPr>
              <a:defRPr>
                <a:latin typeface="+mn-lt"/>
                <a:ea typeface="Avenir Book" charset="0"/>
                <a:cs typeface="Avenir Book" charset="0"/>
              </a:defRPr>
            </a:lvl2pPr>
            <a:lvl3pPr>
              <a:defRPr>
                <a:latin typeface="+mn-lt"/>
                <a:ea typeface="Avenir Book" charset="0"/>
                <a:cs typeface="Avenir Book" charset="0"/>
              </a:defRPr>
            </a:lvl3pPr>
            <a:lvl4pPr>
              <a:defRPr>
                <a:latin typeface="+mn-lt"/>
                <a:ea typeface="Avenir Book" charset="0"/>
                <a:cs typeface="Avenir Book" charset="0"/>
              </a:defRPr>
            </a:lvl4pPr>
            <a:lvl5pPr>
              <a:defRPr>
                <a:latin typeface="+mn-lt"/>
                <a:ea typeface="Avenir Book" charset="0"/>
                <a:cs typeface="Avenir Book" charset="0"/>
              </a:defRPr>
            </a:lvl5pPr>
          </a:lstStyle>
          <a:p>
            <a:pPr lvl="0"/>
            <a:r>
              <a:rPr lang="en-US" noProof="0" err="1"/>
              <a:t>Mastertext</a:t>
            </a:r>
            <a:endParaRPr lang="en-US" noProof="0"/>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a:t>
            </a:fld>
            <a:endParaRPr lang="es-ES_tradnl"/>
          </a:p>
        </p:txBody>
      </p:sp>
      <p:sp>
        <p:nvSpPr>
          <p:cNvPr id="5" name="Marcador de pie de página 23"/>
          <p:cNvSpPr>
            <a:spLocks noGrp="1"/>
          </p:cNvSpPr>
          <p:nvPr>
            <p:ph type="ftr" sz="quarter" idx="3"/>
          </p:nvPr>
        </p:nvSpPr>
        <p:spPr>
          <a:xfrm>
            <a:off x="7696201" y="55319"/>
            <a:ext cx="3110179"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pPr algn="r"/>
            <a:r>
              <a:rPr lang="en-US" err="1">
                <a:solidFill>
                  <a:srgbClr val="CC023B"/>
                </a:solidFill>
              </a:rPr>
              <a:t>STEMkey</a:t>
            </a:r>
            <a:endParaRPr lang="en-US">
              <a:solidFill>
                <a:srgbClr val="CC023B"/>
              </a:solidFill>
            </a:endParaRPr>
          </a:p>
        </p:txBody>
      </p:sp>
      <p:sp>
        <p:nvSpPr>
          <p:cNvPr id="6" name="Rechteck 5"/>
          <p:cNvSpPr/>
          <p:nvPr userDrawn="1"/>
        </p:nvSpPr>
        <p:spPr>
          <a:xfrm>
            <a:off x="609599" y="1241487"/>
            <a:ext cx="10981601"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1800">
              <a:effectLst/>
            </a:endParaRPr>
          </a:p>
        </p:txBody>
      </p:sp>
    </p:spTree>
    <p:extLst>
      <p:ext uri="{BB962C8B-B14F-4D97-AF65-F5344CB8AC3E}">
        <p14:creationId xmlns:p14="http://schemas.microsoft.com/office/powerpoint/2010/main" val="77138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4">
            <a:alphaModFix amt="39000"/>
            <a:extLst>
              <a:ext uri="{28A0092B-C50C-407E-A947-70E740481C1C}">
                <a14:useLocalDpi xmlns:a14="http://schemas.microsoft.com/office/drawing/2010/main" val="0"/>
              </a:ext>
            </a:extLst>
          </a:blip>
          <a:srcRect l="9878" b="10531"/>
          <a:stretch/>
        </p:blipFill>
        <p:spPr>
          <a:xfrm>
            <a:off x="-1" y="1417638"/>
            <a:ext cx="6854356" cy="5440362"/>
          </a:xfrm>
          <a:prstGeom prst="rect">
            <a:avLst/>
          </a:prstGeom>
        </p:spPr>
      </p:pic>
      <p:sp>
        <p:nvSpPr>
          <p:cNvPr id="2" name="Titelplatzhalter 1"/>
          <p:cNvSpPr>
            <a:spLocks noGrp="1"/>
          </p:cNvSpPr>
          <p:nvPr>
            <p:ph type="title"/>
          </p:nvPr>
        </p:nvSpPr>
        <p:spPr>
          <a:xfrm>
            <a:off x="609600" y="457200"/>
            <a:ext cx="10972800" cy="1143000"/>
          </a:xfrm>
          <a:prstGeom prst="rect">
            <a:avLst/>
          </a:prstGeom>
        </p:spPr>
        <p:txBody>
          <a:bodyPr vert="horz" lIns="91440" tIns="45720" rIns="91440" bIns="45720" rtlCol="0" anchor="ctr">
            <a:normAutofit/>
          </a:bodyPr>
          <a:lstStyle/>
          <a:p>
            <a:r>
              <a:rPr lang="en-US" noProof="0" err="1"/>
              <a:t>Mastertitelformat</a:t>
            </a:r>
            <a:r>
              <a:rPr lang="en-US" noProof="0"/>
              <a:t> </a:t>
            </a:r>
            <a:r>
              <a:rPr lang="en-US" noProof="0" err="1"/>
              <a:t>bearbeiten</a:t>
            </a:r>
            <a:endParaRPr lang="en-US" noProof="0"/>
          </a:p>
        </p:txBody>
      </p:sp>
      <p:sp>
        <p:nvSpPr>
          <p:cNvPr id="3" name="Textplatzhalter 2"/>
          <p:cNvSpPr>
            <a:spLocks noGrp="1"/>
          </p:cNvSpPr>
          <p:nvPr>
            <p:ph type="body" idx="1"/>
          </p:nvPr>
        </p:nvSpPr>
        <p:spPr>
          <a:xfrm>
            <a:off x="609600" y="1600201"/>
            <a:ext cx="10972800" cy="4115229"/>
          </a:xfrm>
          <a:prstGeom prst="rect">
            <a:avLst/>
          </a:prstGeom>
        </p:spPr>
        <p:txBody>
          <a:bodyPr vert="horz" lIns="91440" tIns="45720" rIns="91440" bIns="45720" rtlCol="0">
            <a:normAutofit/>
          </a:bodyPr>
          <a:lstStyle/>
          <a:p>
            <a:pPr lvl="0"/>
            <a:r>
              <a:rPr lang="en-US" noProof="0" err="1"/>
              <a:t>Mastertextformat</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9" name="Rechteck 8"/>
          <p:cNvSpPr/>
          <p:nvPr userDrawn="1"/>
        </p:nvSpPr>
        <p:spPr>
          <a:xfrm>
            <a:off x="605955" y="6675757"/>
            <a:ext cx="6720000"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1800">
              <a:effectLst/>
            </a:endParaRPr>
          </a:p>
        </p:txBody>
      </p:sp>
      <p:sp>
        <p:nvSpPr>
          <p:cNvPr id="11" name="Rechteck 10"/>
          <p:cNvSpPr/>
          <p:nvPr userDrawn="1"/>
        </p:nvSpPr>
        <p:spPr>
          <a:xfrm>
            <a:off x="7367999" y="6675757"/>
            <a:ext cx="4223201"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1800">
              <a:effectLst/>
            </a:endParaRPr>
          </a:p>
        </p:txBody>
      </p:sp>
      <p:sp>
        <p:nvSpPr>
          <p:cNvPr id="23" name="Marcador de número de diapositiva 22"/>
          <p:cNvSpPr>
            <a:spLocks noGrp="1"/>
          </p:cNvSpPr>
          <p:nvPr>
            <p:ph type="sldNum" sz="quarter" idx="4"/>
          </p:nvPr>
        </p:nvSpPr>
        <p:spPr>
          <a:xfrm>
            <a:off x="10806380" y="55317"/>
            <a:ext cx="784821" cy="365125"/>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r>
              <a:rPr lang="es-ES_tradnl" sz="1200"/>
              <a:t>|  </a:t>
            </a:r>
            <a:fld id="{9DD0088F-7E4A-9C4B-9ED2-72FAF1293163}" type="slidenum">
              <a:rPr lang="es-ES_tradnl" smtClean="0"/>
              <a:pPr/>
              <a:t>‹#›</a:t>
            </a:fld>
            <a:endParaRPr lang="es-ES_tradnl"/>
          </a:p>
        </p:txBody>
      </p:sp>
      <p:sp>
        <p:nvSpPr>
          <p:cNvPr id="24" name="Marcador de pie de página 23"/>
          <p:cNvSpPr>
            <a:spLocks noGrp="1"/>
          </p:cNvSpPr>
          <p:nvPr>
            <p:ph type="ftr" sz="quarter" idx="3"/>
          </p:nvPr>
        </p:nvSpPr>
        <p:spPr>
          <a:xfrm>
            <a:off x="7696201" y="55319"/>
            <a:ext cx="3110179"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pPr algn="r"/>
            <a:r>
              <a:rPr lang="en-US" err="1">
                <a:solidFill>
                  <a:srgbClr val="CC023B"/>
                </a:solidFill>
              </a:rPr>
              <a:t>STEMkey</a:t>
            </a:r>
            <a:endParaRPr lang="en-US">
              <a:solidFill>
                <a:srgbClr val="CC023B"/>
              </a:solidFill>
            </a:endParaRPr>
          </a:p>
        </p:txBody>
      </p:sp>
      <p:pic>
        <p:nvPicPr>
          <p:cNvPr id="5" name="Grafik 4">
            <a:extLst>
              <a:ext uri="{FF2B5EF4-FFF2-40B4-BE49-F238E27FC236}">
                <a16:creationId xmlns:a16="http://schemas.microsoft.com/office/drawing/2014/main" id="{771102ED-CB83-4430-BE35-24D34972C929}"/>
              </a:ext>
            </a:extLst>
          </p:cNvPr>
          <p:cNvPicPr>
            <a:picLocks noChangeAspect="1"/>
          </p:cNvPicPr>
          <p:nvPr userDrawn="1"/>
        </p:nvPicPr>
        <p:blipFill>
          <a:blip r:embed="rId5"/>
          <a:stretch>
            <a:fillRect/>
          </a:stretch>
        </p:blipFill>
        <p:spPr>
          <a:xfrm>
            <a:off x="609600" y="5851954"/>
            <a:ext cx="1850265" cy="823803"/>
          </a:xfrm>
          <a:prstGeom prst="rect">
            <a:avLst/>
          </a:prstGeom>
        </p:spPr>
      </p:pic>
      <p:pic>
        <p:nvPicPr>
          <p:cNvPr id="10" name="Grafik 9">
            <a:extLst>
              <a:ext uri="{FF2B5EF4-FFF2-40B4-BE49-F238E27FC236}">
                <a16:creationId xmlns:a16="http://schemas.microsoft.com/office/drawing/2014/main" id="{030C6765-3D1C-4E3F-9FDA-B210DDF3B8DA}"/>
              </a:ext>
            </a:extLst>
          </p:cNvPr>
          <p:cNvPicPr>
            <a:picLocks noChangeAspect="1"/>
          </p:cNvPicPr>
          <p:nvPr userDrawn="1"/>
        </p:nvPicPr>
        <p:blipFill rotWithShape="1">
          <a:blip r:embed="rId6"/>
          <a:srcRect b="14149"/>
          <a:stretch/>
        </p:blipFill>
        <p:spPr>
          <a:xfrm>
            <a:off x="2839850" y="6002440"/>
            <a:ext cx="2517265" cy="617301"/>
          </a:xfrm>
          <a:prstGeom prst="rect">
            <a:avLst/>
          </a:prstGeom>
        </p:spPr>
      </p:pic>
      <p:pic>
        <p:nvPicPr>
          <p:cNvPr id="12" name="Bild 7"/>
          <p:cNvPicPr>
            <a:picLocks noChangeAspect="1"/>
          </p:cNvPicPr>
          <p:nvPr userDrawn="1"/>
        </p:nvPicPr>
        <p:blipFill>
          <a:blip r:embed="rId7"/>
          <a:stretch>
            <a:fillRect/>
          </a:stretch>
        </p:blipFill>
        <p:spPr>
          <a:xfrm>
            <a:off x="10226842" y="5932269"/>
            <a:ext cx="1368020" cy="706075"/>
          </a:xfrm>
          <a:prstGeom prst="rect">
            <a:avLst/>
          </a:prstGeom>
        </p:spPr>
      </p:pic>
      <p:pic>
        <p:nvPicPr>
          <p:cNvPr id="14" name="Picture 2">
            <a:extLst>
              <a:ext uri="{FF2B5EF4-FFF2-40B4-BE49-F238E27FC236}">
                <a16:creationId xmlns:a16="http://schemas.microsoft.com/office/drawing/2014/main" id="{B604E74E-3AFA-4FF4-BB51-C6D86D8F315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005638" y="6151290"/>
            <a:ext cx="2843213" cy="26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651542"/>
      </p:ext>
    </p:extLst>
  </p:cSld>
  <p:clrMap bg1="lt1" tx1="dk1" bg2="lt2" tx2="dk2" accent1="accent1" accent2="accent2" accent3="accent3" accent4="accent4" accent5="accent5" accent6="accent6" hlink="hlink" folHlink="folHlink"/>
  <p:sldLayoutIdLst>
    <p:sldLayoutId id="2147483649" r:id="rId1"/>
    <p:sldLayoutId id="2147483658" r:id="rId2"/>
  </p:sldLayoutIdLst>
  <p:hf hdr="0"/>
  <p:txStyles>
    <p:titleStyle>
      <a:lvl1pPr algn="l" defTabSz="457200" rtl="0" eaLnBrk="1" latinLnBrk="0" hangingPunct="1">
        <a:spcBef>
          <a:spcPct val="0"/>
        </a:spcBef>
        <a:buNone/>
        <a:defRPr sz="3200" b="1" kern="1200">
          <a:solidFill>
            <a:srgbClr val="4C5F7E"/>
          </a:solidFill>
          <a:latin typeface="Avenir Book" charset="0"/>
          <a:ea typeface="Avenir Book" charset="0"/>
          <a:cs typeface="Avenir Book" charset="0"/>
        </a:defRPr>
      </a:lvl1pPr>
    </p:titleStyle>
    <p:bodyStyle>
      <a:lvl1pPr marL="342900" indent="-342900" algn="l" defTabSz="457200" rtl="0" eaLnBrk="1" latinLnBrk="0" hangingPunct="1">
        <a:spcBef>
          <a:spcPct val="20000"/>
        </a:spcBef>
        <a:buClr>
          <a:srgbClr val="BE002D"/>
        </a:buClr>
        <a:buFont typeface="Arial"/>
        <a:buChar char="•"/>
        <a:defRPr sz="2800" kern="1200">
          <a:solidFill>
            <a:schemeClr val="tx1"/>
          </a:solidFill>
          <a:latin typeface="+mn-lt"/>
          <a:ea typeface="Avenir Book" charset="0"/>
          <a:cs typeface="Avenir Book" charset="0"/>
        </a:defRPr>
      </a:lvl1pPr>
      <a:lvl2pPr marL="742950" indent="-285750" algn="l" defTabSz="457200" rtl="0" eaLnBrk="1" latinLnBrk="0" hangingPunct="1">
        <a:spcBef>
          <a:spcPct val="20000"/>
        </a:spcBef>
        <a:buClr>
          <a:srgbClr val="B4CB4D"/>
        </a:buClr>
        <a:buFont typeface="Arial"/>
        <a:buChar char="•"/>
        <a:defRPr sz="2400" kern="1200">
          <a:solidFill>
            <a:schemeClr val="tx1"/>
          </a:solidFill>
          <a:latin typeface="+mn-lt"/>
          <a:ea typeface="Avenir Book" charset="0"/>
          <a:cs typeface="Avenir Book" charset="0"/>
        </a:defRPr>
      </a:lvl2pPr>
      <a:lvl3pPr marL="1143000" indent="-228600" algn="l" defTabSz="457200" rtl="0" eaLnBrk="1" latinLnBrk="0" hangingPunct="1">
        <a:spcBef>
          <a:spcPct val="20000"/>
        </a:spcBef>
        <a:buClr>
          <a:srgbClr val="001470"/>
        </a:buClr>
        <a:buFont typeface="Arial"/>
        <a:buChar char="•"/>
        <a:defRPr sz="2000" kern="1200">
          <a:solidFill>
            <a:schemeClr val="tx1"/>
          </a:solidFill>
          <a:latin typeface="+mn-lt"/>
          <a:ea typeface="Avenir Book" charset="0"/>
          <a:cs typeface="Avenir Book" charset="0"/>
        </a:defRPr>
      </a:lvl3pPr>
      <a:lvl4pPr marL="1600200" indent="-228600" algn="l" defTabSz="457200" rtl="0" eaLnBrk="1" latinLnBrk="0" hangingPunct="1">
        <a:spcBef>
          <a:spcPct val="20000"/>
        </a:spcBef>
        <a:buSzPct val="75000"/>
        <a:buFont typeface="Wingdings" charset="2"/>
        <a:buChar char="§"/>
        <a:defRPr sz="2000" kern="1200">
          <a:solidFill>
            <a:schemeClr val="tx1"/>
          </a:solidFill>
          <a:latin typeface="+mn-lt"/>
          <a:ea typeface="Avenir Book" charset="0"/>
          <a:cs typeface="Avenir Book" charset="0"/>
        </a:defRPr>
      </a:lvl4pPr>
      <a:lvl5pPr marL="2057400" indent="-228600" algn="l" defTabSz="457200" rtl="0" eaLnBrk="1" latinLnBrk="0" hangingPunct="1">
        <a:spcBef>
          <a:spcPct val="20000"/>
        </a:spcBef>
        <a:buSzPct val="80000"/>
        <a:buFont typeface="Lucida Grande"/>
        <a:buChar char="-"/>
        <a:defRPr sz="2000" kern="1200">
          <a:solidFill>
            <a:schemeClr val="tx1"/>
          </a:solidFill>
          <a:latin typeface="+mn-lt"/>
          <a:ea typeface="Avenir Book" charset="0"/>
          <a:cs typeface="Avenir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tem.org.uk/rx322u" TargetMode="External"/><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geology.com/volcanoes/kawah-ijen/" TargetMode="External"/><Relationship Id="rId5" Type="http://schemas.openxmlformats.org/officeDocument/2006/relationships/hyperlink" Target="https://www.euchems.edu/euchems-periodic-table/" TargetMode="External"/><Relationship Id="rId4" Type="http://schemas.openxmlformats.org/officeDocument/2006/relationships/hyperlink" Target="https://www.euchems.eu/euchems-periodic-tabl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19325" y="1192192"/>
            <a:ext cx="7772400" cy="2475530"/>
          </a:xfrm>
        </p:spPr>
        <p:txBody>
          <a:bodyPr>
            <a:normAutofit fontScale="90000"/>
          </a:bodyPr>
          <a:lstStyle/>
          <a:p>
            <a:pPr>
              <a:spcBef>
                <a:spcPts val="600"/>
              </a:spcBef>
            </a:pPr>
            <a:br>
              <a:rPr lang="de-DE" sz="3600" dirty="0"/>
            </a:br>
            <a:r>
              <a:rPr lang="nb-NO" sz="3600" dirty="0">
                <a:solidFill>
                  <a:srgbClr val="002369"/>
                </a:solidFill>
                <a:latin typeface="Avenir Book"/>
              </a:rPr>
              <a:t>Ei </a:t>
            </a:r>
            <a:r>
              <a:rPr lang="nb-NO" sz="3600" dirty="0" err="1">
                <a:solidFill>
                  <a:srgbClr val="002369"/>
                </a:solidFill>
                <a:latin typeface="Avenir Book"/>
              </a:rPr>
              <a:t>engasjerande</a:t>
            </a:r>
            <a:r>
              <a:rPr lang="nb-NO" sz="3600" dirty="0">
                <a:solidFill>
                  <a:srgbClr val="002369"/>
                </a:solidFill>
                <a:latin typeface="Avenir Book"/>
              </a:rPr>
              <a:t> </a:t>
            </a:r>
            <a:br>
              <a:rPr lang="nb-NO" sz="3600" dirty="0">
                <a:solidFill>
                  <a:srgbClr val="002369"/>
                </a:solidFill>
                <a:latin typeface="Avenir Book"/>
              </a:rPr>
            </a:br>
            <a:r>
              <a:rPr lang="nb-NO" sz="3600" dirty="0">
                <a:solidFill>
                  <a:srgbClr val="002369"/>
                </a:solidFill>
                <a:latin typeface="Avenir Book"/>
              </a:rPr>
              <a:t>inngang til </a:t>
            </a:r>
            <a:br>
              <a:rPr lang="nb-NO" sz="3600" dirty="0">
                <a:solidFill>
                  <a:srgbClr val="002369"/>
                </a:solidFill>
                <a:latin typeface="Avenir Book"/>
              </a:rPr>
            </a:br>
            <a:r>
              <a:rPr lang="nb-NO" sz="3600" dirty="0">
                <a:solidFill>
                  <a:srgbClr val="002369"/>
                </a:solidFill>
                <a:latin typeface="Avenir Book"/>
              </a:rPr>
              <a:t>periodesystemet</a:t>
            </a:r>
            <a:br>
              <a:rPr lang="de-DE" sz="3600" dirty="0"/>
            </a:br>
            <a:endParaRPr lang="de-DE" sz="3600" dirty="0"/>
          </a:p>
        </p:txBody>
      </p:sp>
      <p:sp>
        <p:nvSpPr>
          <p:cNvPr id="4" name="Undertittel 3">
            <a:extLst>
              <a:ext uri="{FF2B5EF4-FFF2-40B4-BE49-F238E27FC236}">
                <a16:creationId xmlns:a16="http://schemas.microsoft.com/office/drawing/2014/main" id="{9009B55D-8C5F-9AE7-1681-F9BD204D4969}"/>
              </a:ext>
            </a:extLst>
          </p:cNvPr>
          <p:cNvSpPr>
            <a:spLocks noGrp="1"/>
          </p:cNvSpPr>
          <p:nvPr>
            <p:ph type="subTitle" idx="1"/>
          </p:nvPr>
        </p:nvSpPr>
        <p:spPr/>
        <p:txBody>
          <a:bodyPr/>
          <a:lstStyle/>
          <a:p>
            <a:r>
              <a:rPr lang="nb-NO" dirty="0" err="1"/>
              <a:t>Eit</a:t>
            </a:r>
            <a:r>
              <a:rPr lang="nb-NO" dirty="0"/>
              <a:t> Erasmus + -prosjekt </a:t>
            </a:r>
          </a:p>
        </p:txBody>
      </p:sp>
    </p:spTree>
    <p:extLst>
      <p:ext uri="{BB962C8B-B14F-4D97-AF65-F5344CB8AC3E}">
        <p14:creationId xmlns:p14="http://schemas.microsoft.com/office/powerpoint/2010/main" val="87415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a:normAutofit/>
          </a:bodyPr>
          <a:lstStyle/>
          <a:p>
            <a:r>
              <a:rPr lang="es-ES_tradnl" dirty="0">
                <a:latin typeface="Avenir Book"/>
              </a:rPr>
              <a:t>1.3. Sortere </a:t>
            </a:r>
            <a:r>
              <a:rPr lang="es-ES_tradnl" dirty="0" err="1">
                <a:latin typeface="Avenir Book"/>
              </a:rPr>
              <a:t>metall</a:t>
            </a:r>
            <a:endParaRPr lang="es-ES_tradnl" dirty="0">
              <a:latin typeface="Avenir Book"/>
            </a:endParaRPr>
          </a:p>
        </p:txBody>
      </p:sp>
      <p:sp>
        <p:nvSpPr>
          <p:cNvPr id="3" name="Marcador de contenido 2"/>
          <p:cNvSpPr>
            <a:spLocks noGrp="1"/>
          </p:cNvSpPr>
          <p:nvPr>
            <p:ph idx="1"/>
          </p:nvPr>
        </p:nvSpPr>
        <p:spPr>
          <a:xfrm>
            <a:off x="521117" y="1246082"/>
            <a:ext cx="11070084" cy="2549125"/>
          </a:xfrm>
        </p:spPr>
        <p:txBody>
          <a:bodyPr vert="horz" lIns="91440" tIns="45720" rIns="91440" bIns="45720" rtlCol="0" anchor="t">
            <a:normAutofit/>
          </a:bodyPr>
          <a:lstStyle/>
          <a:p>
            <a:endParaRPr lang="de-DE" dirty="0">
              <a:solidFill>
                <a:srgbClr val="4C5F7E"/>
              </a:solidFill>
            </a:endParaRPr>
          </a:p>
          <a:p>
            <a:r>
              <a:rPr lang="de-DE" dirty="0" err="1">
                <a:solidFill>
                  <a:srgbClr val="4C5F7E"/>
                </a:solidFill>
              </a:rPr>
              <a:t>Tenk</a:t>
            </a:r>
            <a:r>
              <a:rPr lang="de-DE" dirty="0">
                <a:solidFill>
                  <a:srgbClr val="4C5F7E"/>
                </a:solidFill>
              </a:rPr>
              <a:t> </a:t>
            </a:r>
            <a:r>
              <a:rPr lang="de-DE" dirty="0" err="1">
                <a:solidFill>
                  <a:srgbClr val="4C5F7E"/>
                </a:solidFill>
              </a:rPr>
              <a:t>og</a:t>
            </a:r>
            <a:r>
              <a:rPr lang="de-DE" dirty="0">
                <a:solidFill>
                  <a:srgbClr val="4C5F7E"/>
                </a:solidFill>
              </a:rPr>
              <a:t> </a:t>
            </a:r>
            <a:r>
              <a:rPr lang="de-DE" dirty="0" err="1">
                <a:solidFill>
                  <a:srgbClr val="4C5F7E"/>
                </a:solidFill>
              </a:rPr>
              <a:t>diskuter</a:t>
            </a:r>
            <a:r>
              <a:rPr lang="de-DE" dirty="0">
                <a:solidFill>
                  <a:srgbClr val="4C5F7E"/>
                </a:solidFill>
              </a:rPr>
              <a:t> i </a:t>
            </a:r>
            <a:r>
              <a:rPr lang="de-DE" dirty="0" err="1">
                <a:solidFill>
                  <a:srgbClr val="4C5F7E"/>
                </a:solidFill>
              </a:rPr>
              <a:t>små</a:t>
            </a:r>
            <a:r>
              <a:rPr lang="de-DE" dirty="0">
                <a:solidFill>
                  <a:srgbClr val="4C5F7E"/>
                </a:solidFill>
              </a:rPr>
              <a:t> </a:t>
            </a:r>
            <a:r>
              <a:rPr lang="de-DE" dirty="0" err="1">
                <a:solidFill>
                  <a:srgbClr val="4C5F7E"/>
                </a:solidFill>
              </a:rPr>
              <a:t>grupper</a:t>
            </a:r>
            <a:r>
              <a:rPr lang="de-DE" dirty="0">
                <a:solidFill>
                  <a:srgbClr val="4C5F7E"/>
                </a:solidFill>
              </a:rPr>
              <a:t>: </a:t>
            </a:r>
            <a:r>
              <a:rPr lang="de-DE" dirty="0" err="1">
                <a:solidFill>
                  <a:srgbClr val="4C5F7E"/>
                </a:solidFill>
              </a:rPr>
              <a:t>Kva</a:t>
            </a:r>
            <a:r>
              <a:rPr lang="de-DE" dirty="0">
                <a:solidFill>
                  <a:srgbClr val="4C5F7E"/>
                </a:solidFill>
              </a:rPr>
              <a:t> </a:t>
            </a:r>
            <a:r>
              <a:rPr lang="de-DE" dirty="0" err="1">
                <a:solidFill>
                  <a:srgbClr val="4C5F7E"/>
                </a:solidFill>
              </a:rPr>
              <a:t>veit</a:t>
            </a:r>
            <a:r>
              <a:rPr lang="de-DE" dirty="0">
                <a:solidFill>
                  <a:srgbClr val="4C5F7E"/>
                </a:solidFill>
              </a:rPr>
              <a:t> du </a:t>
            </a:r>
            <a:r>
              <a:rPr lang="de-DE" dirty="0" err="1">
                <a:solidFill>
                  <a:srgbClr val="4C5F7E"/>
                </a:solidFill>
              </a:rPr>
              <a:t>om</a:t>
            </a:r>
            <a:r>
              <a:rPr lang="de-DE" dirty="0">
                <a:solidFill>
                  <a:srgbClr val="4C5F7E"/>
                </a:solidFill>
              </a:rPr>
              <a:t> </a:t>
            </a:r>
            <a:r>
              <a:rPr lang="de-DE" dirty="0" err="1">
                <a:solidFill>
                  <a:srgbClr val="4C5F7E"/>
                </a:solidFill>
              </a:rPr>
              <a:t>tettleik</a:t>
            </a:r>
            <a:r>
              <a:rPr lang="de-DE" dirty="0">
                <a:solidFill>
                  <a:srgbClr val="4C5F7E"/>
                </a:solidFill>
              </a:rPr>
              <a:t> </a:t>
            </a:r>
            <a:r>
              <a:rPr lang="de-DE" dirty="0" err="1">
                <a:solidFill>
                  <a:srgbClr val="4C5F7E"/>
                </a:solidFill>
              </a:rPr>
              <a:t>til</a:t>
            </a:r>
            <a:r>
              <a:rPr lang="de-DE" dirty="0">
                <a:solidFill>
                  <a:srgbClr val="4C5F7E"/>
                </a:solidFill>
              </a:rPr>
              <a:t> </a:t>
            </a:r>
            <a:r>
              <a:rPr lang="de-DE" dirty="0" err="1">
                <a:solidFill>
                  <a:srgbClr val="4C5F7E"/>
                </a:solidFill>
              </a:rPr>
              <a:t>metalla</a:t>
            </a:r>
            <a:r>
              <a:rPr lang="de-DE" dirty="0">
                <a:solidFill>
                  <a:srgbClr val="4C5F7E"/>
                </a:solidFill>
              </a:rPr>
              <a:t> </a:t>
            </a:r>
            <a:r>
              <a:rPr lang="de-DE" dirty="0" err="1">
                <a:solidFill>
                  <a:srgbClr val="4C5F7E"/>
                </a:solidFill>
              </a:rPr>
              <a:t>jern</a:t>
            </a:r>
            <a:r>
              <a:rPr lang="de-DE" dirty="0">
                <a:solidFill>
                  <a:srgbClr val="4C5F7E"/>
                </a:solidFill>
              </a:rPr>
              <a:t>, </a:t>
            </a:r>
            <a:r>
              <a:rPr lang="de-DE" dirty="0" err="1">
                <a:solidFill>
                  <a:srgbClr val="4C5F7E"/>
                </a:solidFill>
              </a:rPr>
              <a:t>aluminium</a:t>
            </a:r>
            <a:r>
              <a:rPr lang="de-DE" dirty="0">
                <a:solidFill>
                  <a:srgbClr val="4C5F7E"/>
                </a:solidFill>
              </a:rPr>
              <a:t>, </a:t>
            </a:r>
            <a:r>
              <a:rPr lang="de-DE" dirty="0" err="1">
                <a:solidFill>
                  <a:srgbClr val="4C5F7E"/>
                </a:solidFill>
              </a:rPr>
              <a:t>kopar</a:t>
            </a:r>
            <a:r>
              <a:rPr lang="de-DE" dirty="0">
                <a:solidFill>
                  <a:srgbClr val="4C5F7E"/>
                </a:solidFill>
              </a:rPr>
              <a:t> </a:t>
            </a:r>
            <a:r>
              <a:rPr lang="de-DE" dirty="0" err="1">
                <a:solidFill>
                  <a:srgbClr val="4C5F7E"/>
                </a:solidFill>
              </a:rPr>
              <a:t>og</a:t>
            </a:r>
            <a:r>
              <a:rPr lang="de-DE" dirty="0">
                <a:solidFill>
                  <a:srgbClr val="4C5F7E"/>
                </a:solidFill>
              </a:rPr>
              <a:t> </a:t>
            </a:r>
            <a:r>
              <a:rPr lang="de-DE" dirty="0" err="1">
                <a:solidFill>
                  <a:srgbClr val="4C5F7E"/>
                </a:solidFill>
              </a:rPr>
              <a:t>titan</a:t>
            </a:r>
            <a:r>
              <a:rPr lang="de-DE" dirty="0">
                <a:solidFill>
                  <a:srgbClr val="4C5F7E"/>
                </a:solidFill>
              </a:rPr>
              <a:t> (</a:t>
            </a:r>
            <a:r>
              <a:rPr lang="de-DE" dirty="0" err="1">
                <a:solidFill>
                  <a:srgbClr val="4C5F7E"/>
                </a:solidFill>
              </a:rPr>
              <a:t>utan</a:t>
            </a:r>
            <a:r>
              <a:rPr lang="de-DE" dirty="0">
                <a:solidFill>
                  <a:srgbClr val="4C5F7E"/>
                </a:solidFill>
              </a:rPr>
              <a:t> å </a:t>
            </a:r>
            <a:r>
              <a:rPr lang="de-DE" dirty="0" err="1">
                <a:solidFill>
                  <a:srgbClr val="4C5F7E"/>
                </a:solidFill>
              </a:rPr>
              <a:t>google</a:t>
            </a:r>
            <a:r>
              <a:rPr lang="de-DE" dirty="0">
                <a:solidFill>
                  <a:srgbClr val="4C5F7E"/>
                </a:solidFill>
              </a:rPr>
              <a:t>)?</a:t>
            </a:r>
          </a:p>
          <a:p>
            <a:r>
              <a:rPr lang="de-DE" dirty="0" err="1">
                <a:solidFill>
                  <a:srgbClr val="4C5F7E"/>
                </a:solidFill>
              </a:rPr>
              <a:t>Aktivitet</a:t>
            </a:r>
            <a:r>
              <a:rPr lang="de-DE" dirty="0">
                <a:solidFill>
                  <a:srgbClr val="4C5F7E"/>
                </a:solidFill>
              </a:rPr>
              <a:t>: </a:t>
            </a:r>
            <a:r>
              <a:rPr lang="de-DE" dirty="0" err="1">
                <a:solidFill>
                  <a:srgbClr val="4C5F7E"/>
                </a:solidFill>
              </a:rPr>
              <a:t>Kjenn</a:t>
            </a:r>
            <a:r>
              <a:rPr lang="de-DE" dirty="0">
                <a:solidFill>
                  <a:srgbClr val="4C5F7E"/>
                </a:solidFill>
              </a:rPr>
              <a:t> </a:t>
            </a:r>
            <a:r>
              <a:rPr lang="de-DE" dirty="0" err="1">
                <a:solidFill>
                  <a:srgbClr val="4C5F7E"/>
                </a:solidFill>
              </a:rPr>
              <a:t>på</a:t>
            </a:r>
            <a:r>
              <a:rPr lang="de-DE" dirty="0">
                <a:solidFill>
                  <a:srgbClr val="4C5F7E"/>
                </a:solidFill>
              </a:rPr>
              <a:t> </a:t>
            </a:r>
            <a:r>
              <a:rPr lang="de-DE" dirty="0" err="1">
                <a:solidFill>
                  <a:srgbClr val="4C5F7E"/>
                </a:solidFill>
              </a:rPr>
              <a:t>vekta</a:t>
            </a:r>
            <a:r>
              <a:rPr lang="de-DE" dirty="0">
                <a:solidFill>
                  <a:srgbClr val="4C5F7E"/>
                </a:solidFill>
              </a:rPr>
              <a:t> </a:t>
            </a:r>
            <a:r>
              <a:rPr lang="de-DE" dirty="0" err="1">
                <a:solidFill>
                  <a:srgbClr val="4C5F7E"/>
                </a:solidFill>
              </a:rPr>
              <a:t>til</a:t>
            </a:r>
            <a:r>
              <a:rPr lang="de-DE" dirty="0">
                <a:solidFill>
                  <a:srgbClr val="4C5F7E"/>
                </a:solidFill>
              </a:rPr>
              <a:t> </a:t>
            </a:r>
            <a:r>
              <a:rPr lang="de-DE" dirty="0" err="1">
                <a:solidFill>
                  <a:srgbClr val="4C5F7E"/>
                </a:solidFill>
              </a:rPr>
              <a:t>metalla</a:t>
            </a:r>
            <a:r>
              <a:rPr lang="de-DE" dirty="0">
                <a:solidFill>
                  <a:srgbClr val="4C5F7E"/>
                </a:solidFill>
              </a:rPr>
              <a:t> </a:t>
            </a:r>
            <a:r>
              <a:rPr lang="de-DE" dirty="0" err="1">
                <a:solidFill>
                  <a:srgbClr val="4C5F7E"/>
                </a:solidFill>
              </a:rPr>
              <a:t>og</a:t>
            </a:r>
            <a:r>
              <a:rPr lang="de-DE" dirty="0">
                <a:solidFill>
                  <a:srgbClr val="4C5F7E"/>
                </a:solidFill>
              </a:rPr>
              <a:t> ordne </a:t>
            </a:r>
            <a:r>
              <a:rPr lang="de-DE" dirty="0" err="1">
                <a:solidFill>
                  <a:srgbClr val="4C5F7E"/>
                </a:solidFill>
              </a:rPr>
              <a:t>dei</a:t>
            </a:r>
            <a:r>
              <a:rPr lang="de-DE" dirty="0">
                <a:solidFill>
                  <a:srgbClr val="4C5F7E"/>
                </a:solidFill>
              </a:rPr>
              <a:t> i </a:t>
            </a:r>
            <a:r>
              <a:rPr lang="de-DE" dirty="0" err="1">
                <a:solidFill>
                  <a:srgbClr val="4C5F7E"/>
                </a:solidFill>
              </a:rPr>
              <a:t>rekkefølgje</a:t>
            </a:r>
            <a:r>
              <a:rPr lang="de-DE" dirty="0">
                <a:solidFill>
                  <a:srgbClr val="4C5F7E"/>
                </a:solidFill>
              </a:rPr>
              <a:t> </a:t>
            </a:r>
            <a:r>
              <a:rPr lang="de-DE" dirty="0" err="1">
                <a:solidFill>
                  <a:srgbClr val="4C5F7E"/>
                </a:solidFill>
              </a:rPr>
              <a:t>etter</a:t>
            </a:r>
            <a:r>
              <a:rPr lang="de-DE" dirty="0">
                <a:solidFill>
                  <a:srgbClr val="4C5F7E"/>
                </a:solidFill>
              </a:rPr>
              <a:t> </a:t>
            </a:r>
            <a:r>
              <a:rPr lang="de-DE" dirty="0" err="1">
                <a:solidFill>
                  <a:srgbClr val="4C5F7E"/>
                </a:solidFill>
              </a:rPr>
              <a:t>stigande</a:t>
            </a:r>
            <a:r>
              <a:rPr lang="de-DE" dirty="0">
                <a:solidFill>
                  <a:srgbClr val="4C5F7E"/>
                </a:solidFill>
              </a:rPr>
              <a:t> </a:t>
            </a:r>
            <a:r>
              <a:rPr lang="de-DE" dirty="0" err="1">
                <a:solidFill>
                  <a:srgbClr val="4C5F7E"/>
                </a:solidFill>
              </a:rPr>
              <a:t>vekt</a:t>
            </a:r>
            <a:r>
              <a:rPr lang="de-DE" dirty="0">
                <a:solidFill>
                  <a:srgbClr val="4C5F7E"/>
                </a:solidFill>
              </a:rPr>
              <a:t>. </a:t>
            </a:r>
          </a:p>
          <a:p>
            <a:pPr marL="0" indent="0">
              <a:buNone/>
            </a:pPr>
            <a:endParaRPr lang="de-DE" dirty="0">
              <a:solidFill>
                <a:srgbClr val="A0B051"/>
              </a:solidFill>
              <a:sym typeface="Symbol" panose="05050102010706020507" pitchFamily="18" charset="2"/>
            </a:endParaRPr>
          </a:p>
          <a:p>
            <a:pPr marL="0" lvl="0" indent="0">
              <a:buNone/>
            </a:pPr>
            <a:endParaRPr lang="de-DE" dirty="0">
              <a:solidFill>
                <a:srgbClr val="4C5F7E"/>
              </a:solidFill>
              <a:sym typeface="Symbol" panose="05050102010706020507" pitchFamily="18" charset="2"/>
            </a:endParaRPr>
          </a:p>
          <a:p>
            <a:pPr marL="0" indent="0">
              <a:buNone/>
            </a:pPr>
            <a:endParaRPr lang="en-GB" sz="2400" b="1" dirty="0">
              <a:solidFill>
                <a:schemeClr val="tx2"/>
              </a:solidFill>
            </a:endParaRPr>
          </a:p>
          <a:p>
            <a:pPr marL="0" indent="0">
              <a:spcBef>
                <a:spcPts val="0"/>
              </a:spcBef>
              <a:spcAft>
                <a:spcPts val="600"/>
              </a:spcAft>
              <a:buClr>
                <a:srgbClr val="A0B051"/>
              </a:buClr>
              <a:buNone/>
            </a:pPr>
            <a:endParaRPr lang="de-DE" sz="2400" dirty="0"/>
          </a:p>
          <a:p>
            <a:pPr>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10</a:t>
            </a:fld>
            <a:endParaRPr lang="es-ES_tradnl"/>
          </a:p>
        </p:txBody>
      </p:sp>
      <p:pic>
        <p:nvPicPr>
          <p:cNvPr id="8" name="Picture 10" descr="A picture containing text, clock&#10;&#10;Description automatically generated">
            <a:extLst>
              <a:ext uri="{FF2B5EF4-FFF2-40B4-BE49-F238E27FC236}">
                <a16:creationId xmlns:a16="http://schemas.microsoft.com/office/drawing/2014/main" id="{8B686974-1333-43DD-9A40-6F16D38BF807}"/>
              </a:ext>
            </a:extLst>
          </p:cNvPr>
          <p:cNvPicPr>
            <a:picLocks noChangeAspect="1"/>
          </p:cNvPicPr>
          <p:nvPr/>
        </p:nvPicPr>
        <p:blipFill>
          <a:blip r:embed="rId3"/>
          <a:stretch>
            <a:fillRect/>
          </a:stretch>
        </p:blipFill>
        <p:spPr>
          <a:xfrm>
            <a:off x="9447661" y="37956"/>
            <a:ext cx="1207828" cy="1196456"/>
          </a:xfrm>
          <a:prstGeom prst="rect">
            <a:avLst/>
          </a:prstGeom>
        </p:spPr>
      </p:pic>
      <p:pic>
        <p:nvPicPr>
          <p:cNvPr id="10" name="Picture 11" descr="A picture containing text, clipart&#10;&#10;Description automatically generated">
            <a:extLst>
              <a:ext uri="{FF2B5EF4-FFF2-40B4-BE49-F238E27FC236}">
                <a16:creationId xmlns:a16="http://schemas.microsoft.com/office/drawing/2014/main" id="{FD449E25-DF5C-4253-9BAE-20FBD6D31095}"/>
              </a:ext>
            </a:extLst>
          </p:cNvPr>
          <p:cNvPicPr>
            <a:picLocks noChangeAspect="1"/>
          </p:cNvPicPr>
          <p:nvPr/>
        </p:nvPicPr>
        <p:blipFill>
          <a:blip r:embed="rId4"/>
          <a:stretch>
            <a:fillRect/>
          </a:stretch>
        </p:blipFill>
        <p:spPr>
          <a:xfrm>
            <a:off x="8145296" y="54875"/>
            <a:ext cx="1196455" cy="1150962"/>
          </a:xfrm>
          <a:prstGeom prst="rect">
            <a:avLst/>
          </a:prstGeom>
        </p:spPr>
      </p:pic>
      <p:pic>
        <p:nvPicPr>
          <p:cNvPr id="11" name="Picture 11" descr="A picture containing wall, indoor&#10;&#10;Description automatically generated">
            <a:extLst>
              <a:ext uri="{FF2B5EF4-FFF2-40B4-BE49-F238E27FC236}">
                <a16:creationId xmlns:a16="http://schemas.microsoft.com/office/drawing/2014/main" id="{E2A0CEAE-8EF7-4FE2-B44E-09FDDD1060D6}"/>
              </a:ext>
            </a:extLst>
          </p:cNvPr>
          <p:cNvPicPr>
            <a:picLocks noChangeAspect="1"/>
          </p:cNvPicPr>
          <p:nvPr/>
        </p:nvPicPr>
        <p:blipFill>
          <a:blip r:embed="rId5"/>
          <a:stretch>
            <a:fillRect/>
          </a:stretch>
        </p:blipFill>
        <p:spPr>
          <a:xfrm rot="-5400000">
            <a:off x="8129587" y="2479969"/>
            <a:ext cx="2028826" cy="4588877"/>
          </a:xfrm>
          <a:prstGeom prst="rect">
            <a:avLst/>
          </a:prstGeom>
        </p:spPr>
      </p:pic>
      <p:sp>
        <p:nvSpPr>
          <p:cNvPr id="13" name="TextBox 12">
            <a:extLst>
              <a:ext uri="{FF2B5EF4-FFF2-40B4-BE49-F238E27FC236}">
                <a16:creationId xmlns:a16="http://schemas.microsoft.com/office/drawing/2014/main" id="{17550B59-DCA8-4EDE-8BDA-680224D0C95D}"/>
              </a:ext>
            </a:extLst>
          </p:cNvPr>
          <p:cNvSpPr txBox="1"/>
          <p:nvPr/>
        </p:nvSpPr>
        <p:spPr>
          <a:xfrm>
            <a:off x="521494" y="4152900"/>
            <a:ext cx="4743448" cy="978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nb-NO" dirty="0">
                <a:cs typeface="Calibri"/>
              </a:rPr>
              <a:t>Faktaboks:</a:t>
            </a:r>
          </a:p>
          <a:p>
            <a:pPr>
              <a:spcBef>
                <a:spcPct val="20000"/>
              </a:spcBef>
            </a:pPr>
            <a:r>
              <a:rPr lang="nb-NO" dirty="0">
                <a:cs typeface="Calibri"/>
              </a:rPr>
              <a:t>I det 19. århundret blei (atom)vekt den </a:t>
            </a:r>
            <a:r>
              <a:rPr lang="nb-NO" dirty="0" err="1">
                <a:cs typeface="Calibri"/>
              </a:rPr>
              <a:t>viktigaste</a:t>
            </a:r>
            <a:r>
              <a:rPr lang="nb-NO" dirty="0">
                <a:cs typeface="Calibri"/>
              </a:rPr>
              <a:t> karakteristikken til </a:t>
            </a:r>
            <a:r>
              <a:rPr lang="nb-NO" dirty="0" err="1">
                <a:cs typeface="Calibri"/>
              </a:rPr>
              <a:t>eit</a:t>
            </a:r>
            <a:r>
              <a:rPr lang="nb-NO" dirty="0">
                <a:cs typeface="Calibri"/>
              </a:rPr>
              <a:t> grunnstoff</a:t>
            </a:r>
            <a:endParaRPr lang="en-US" dirty="0">
              <a:cs typeface="Calibri"/>
            </a:endParaRPr>
          </a:p>
        </p:txBody>
      </p:sp>
      <p:sp>
        <p:nvSpPr>
          <p:cNvPr id="14" name="Rectangle 13">
            <a:extLst>
              <a:ext uri="{FF2B5EF4-FFF2-40B4-BE49-F238E27FC236}">
                <a16:creationId xmlns:a16="http://schemas.microsoft.com/office/drawing/2014/main" id="{D220725F-E90A-46EF-AC6B-0B796BA2768A}"/>
              </a:ext>
            </a:extLst>
          </p:cNvPr>
          <p:cNvSpPr/>
          <p:nvPr/>
        </p:nvSpPr>
        <p:spPr>
          <a:xfrm>
            <a:off x="519113" y="4079081"/>
            <a:ext cx="4914897" cy="1200147"/>
          </a:xfrm>
          <a:prstGeom prst="rect">
            <a:avLst/>
          </a:prstGeom>
          <a:noFill/>
          <a:ln w="12700">
            <a:solidFill>
              <a:srgbClr val="CC023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134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a:lstStyle/>
          <a:p>
            <a:r>
              <a:rPr lang="es-ES_tradnl" sz="2400" dirty="0">
                <a:latin typeface="Avenir Book"/>
              </a:rPr>
              <a:t>1.4 </a:t>
            </a:r>
            <a:r>
              <a:rPr lang="es-ES_tradnl" sz="2400" dirty="0" err="1">
                <a:latin typeface="Avenir Book"/>
              </a:rPr>
              <a:t>Litt</a:t>
            </a:r>
            <a:r>
              <a:rPr lang="es-ES_tradnl" sz="2400" dirty="0">
                <a:latin typeface="Avenir Book"/>
              </a:rPr>
              <a:t> </a:t>
            </a:r>
            <a:r>
              <a:rPr lang="es-ES_tradnl" sz="2400" dirty="0" err="1">
                <a:latin typeface="Avenir Book"/>
              </a:rPr>
              <a:t>historisk</a:t>
            </a:r>
            <a:r>
              <a:rPr lang="es-ES_tradnl" sz="2400" dirty="0">
                <a:latin typeface="Avenir Book"/>
              </a:rPr>
              <a:t> </a:t>
            </a:r>
            <a:r>
              <a:rPr lang="es-ES_tradnl" sz="2400" dirty="0" err="1">
                <a:latin typeface="Avenir Book"/>
              </a:rPr>
              <a:t>bakgrunn</a:t>
            </a:r>
            <a:endParaRPr lang="en-US" sz="2400" dirty="0">
              <a:latin typeface="Avenir Book"/>
            </a:endParaRPr>
          </a:p>
        </p:txBody>
      </p:sp>
      <p:sp>
        <p:nvSpPr>
          <p:cNvPr id="3" name="Marcador de contenido 2"/>
          <p:cNvSpPr>
            <a:spLocks noGrp="1"/>
          </p:cNvSpPr>
          <p:nvPr>
            <p:ph idx="1"/>
          </p:nvPr>
        </p:nvSpPr>
        <p:spPr>
          <a:xfrm>
            <a:off x="759459" y="2504816"/>
            <a:ext cx="4577997" cy="4049312"/>
          </a:xfrm>
        </p:spPr>
        <p:txBody>
          <a:bodyPr vert="horz" lIns="91440" tIns="45720" rIns="91440" bIns="45720" rtlCol="0" anchor="t">
            <a:normAutofit/>
          </a:bodyPr>
          <a:lstStyle/>
          <a:p>
            <a:pPr>
              <a:lnSpc>
                <a:spcPct val="90000"/>
              </a:lnSpc>
            </a:pPr>
            <a:r>
              <a:rPr lang="nb-NO" sz="2000" i="1" dirty="0" err="1"/>
              <a:t>Eit</a:t>
            </a:r>
            <a:r>
              <a:rPr lang="nb-NO" sz="2000" i="1" dirty="0"/>
              <a:t> grunnstoff er </a:t>
            </a:r>
            <a:r>
              <a:rPr lang="nb-NO" sz="2000" i="1" dirty="0" err="1"/>
              <a:t>ein</a:t>
            </a:r>
            <a:r>
              <a:rPr lang="nb-NO" sz="2000" i="1" dirty="0"/>
              <a:t> </a:t>
            </a:r>
            <a:r>
              <a:rPr lang="nb-NO" sz="2000" i="1" dirty="0" err="1"/>
              <a:t>subsans</a:t>
            </a:r>
            <a:r>
              <a:rPr lang="nb-NO" sz="2000" i="1" dirty="0"/>
              <a:t> som </a:t>
            </a:r>
            <a:r>
              <a:rPr lang="nb-NO" sz="2000" i="1" dirty="0" err="1"/>
              <a:t>ikkje</a:t>
            </a:r>
            <a:r>
              <a:rPr lang="nb-NO" sz="2000" i="1" dirty="0"/>
              <a:t> kan bli </a:t>
            </a:r>
            <a:r>
              <a:rPr lang="nb-NO" sz="2000" i="1" dirty="0" err="1"/>
              <a:t>brote</a:t>
            </a:r>
            <a:r>
              <a:rPr lang="nb-NO" sz="2000" i="1" dirty="0"/>
              <a:t> ned </a:t>
            </a:r>
            <a:r>
              <a:rPr lang="nb-NO" sz="2000" i="1" dirty="0" err="1"/>
              <a:t>ytterlegare</a:t>
            </a:r>
            <a:r>
              <a:rPr lang="nb-NO" sz="2000" i="1" dirty="0"/>
              <a:t> ved kjemiske </a:t>
            </a:r>
            <a:r>
              <a:rPr lang="nb-NO" sz="2000" i="1" dirty="0" err="1"/>
              <a:t>metodar</a:t>
            </a:r>
            <a:endParaRPr lang="nb-NO" sz="2000" i="1" dirty="0"/>
          </a:p>
          <a:p>
            <a:pPr>
              <a:lnSpc>
                <a:spcPct val="90000"/>
              </a:lnSpc>
            </a:pPr>
            <a:endParaRPr lang="nb-NO" sz="2000" i="1" dirty="0"/>
          </a:p>
          <a:p>
            <a:pPr>
              <a:lnSpc>
                <a:spcPct val="90000"/>
              </a:lnSpc>
            </a:pPr>
            <a:r>
              <a:rPr lang="nb-NO" sz="2000" i="1" dirty="0"/>
              <a:t>Vatn er </a:t>
            </a:r>
            <a:r>
              <a:rPr lang="nb-NO" sz="2000" i="1" dirty="0" err="1"/>
              <a:t>ikkje</a:t>
            </a:r>
            <a:r>
              <a:rPr lang="nb-NO" sz="2000" i="1" dirty="0"/>
              <a:t> </a:t>
            </a:r>
            <a:r>
              <a:rPr lang="nb-NO" sz="2000" i="1" dirty="0" err="1"/>
              <a:t>eit</a:t>
            </a:r>
            <a:r>
              <a:rPr lang="nb-NO" sz="2000" i="1" dirty="0"/>
              <a:t> grunnstoff fordi det kan bli </a:t>
            </a:r>
            <a:r>
              <a:rPr lang="nb-NO" sz="2000" i="1" dirty="0" err="1"/>
              <a:t>brote</a:t>
            </a:r>
            <a:r>
              <a:rPr lang="nb-NO" sz="2000" i="1" dirty="0"/>
              <a:t> </a:t>
            </a:r>
            <a:r>
              <a:rPr lang="nb-NO" sz="2000" i="1" dirty="0" err="1"/>
              <a:t>ytterlegare</a:t>
            </a:r>
            <a:r>
              <a:rPr lang="nb-NO" sz="2000" i="1" dirty="0"/>
              <a:t> ned </a:t>
            </a:r>
          </a:p>
          <a:p>
            <a:pPr>
              <a:lnSpc>
                <a:spcPct val="90000"/>
              </a:lnSpc>
            </a:pPr>
            <a:endParaRPr lang="nb-NO" sz="2000" i="1" dirty="0"/>
          </a:p>
          <a:p>
            <a:pPr>
              <a:lnSpc>
                <a:spcPct val="90000"/>
              </a:lnSpc>
            </a:pPr>
            <a:r>
              <a:rPr lang="nb-NO" sz="2000" i="1" dirty="0" err="1"/>
              <a:t>Lavoisier</a:t>
            </a:r>
            <a:r>
              <a:rPr lang="nb-NO" sz="2000" i="1" dirty="0"/>
              <a:t> lista opp </a:t>
            </a:r>
            <a:r>
              <a:rPr lang="nb-NO" sz="2000" i="1" dirty="0">
                <a:solidFill>
                  <a:srgbClr val="FF0000"/>
                </a:solidFill>
              </a:rPr>
              <a:t>33 grunnstoff i 1789</a:t>
            </a:r>
          </a:p>
          <a:p>
            <a:pPr marL="0" indent="0">
              <a:spcBef>
                <a:spcPts val="0"/>
              </a:spcBef>
              <a:spcAft>
                <a:spcPts val="600"/>
              </a:spcAft>
              <a:buClr>
                <a:srgbClr val="A0B051"/>
              </a:buClr>
              <a:buNone/>
            </a:pPr>
            <a:endParaRPr lang="de-DE" sz="2400" dirty="0"/>
          </a:p>
          <a:p>
            <a:pPr>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11</a:t>
            </a:fld>
            <a:endParaRPr lang="es-ES_tradnl"/>
          </a:p>
        </p:txBody>
      </p:sp>
      <p:sp>
        <p:nvSpPr>
          <p:cNvPr id="6" name="Title 1">
            <a:extLst>
              <a:ext uri="{FF2B5EF4-FFF2-40B4-BE49-F238E27FC236}">
                <a16:creationId xmlns:a16="http://schemas.microsoft.com/office/drawing/2014/main" id="{8697EFB0-D168-4E7B-AE0B-35722C935697}"/>
              </a:ext>
            </a:extLst>
          </p:cNvPr>
          <p:cNvSpPr txBox="1">
            <a:spLocks/>
          </p:cNvSpPr>
          <p:nvPr/>
        </p:nvSpPr>
        <p:spPr>
          <a:xfrm>
            <a:off x="524879" y="1239455"/>
            <a:ext cx="11248021"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r>
              <a:rPr lang="nb-NO" sz="2000" dirty="0">
                <a:latin typeface="Avenir Book"/>
              </a:rPr>
              <a:t>Grunnstoff, slik det blei definert av </a:t>
            </a:r>
            <a:r>
              <a:rPr lang="nb-NO" sz="2000" dirty="0" err="1">
                <a:latin typeface="Avenir Book"/>
              </a:rPr>
              <a:t>Antoine</a:t>
            </a:r>
            <a:r>
              <a:rPr lang="nb-NO" sz="2000" dirty="0">
                <a:latin typeface="Avenir Book"/>
              </a:rPr>
              <a:t> </a:t>
            </a:r>
            <a:r>
              <a:rPr lang="nb-NO" sz="2000" dirty="0" err="1">
                <a:latin typeface="Avenir Book"/>
              </a:rPr>
              <a:t>Lavoisier</a:t>
            </a:r>
            <a:r>
              <a:rPr lang="nb-NO" sz="2000" dirty="0">
                <a:latin typeface="Avenir Book"/>
              </a:rPr>
              <a:t> i 1789</a:t>
            </a:r>
          </a:p>
        </p:txBody>
      </p:sp>
      <p:pic>
        <p:nvPicPr>
          <p:cNvPr id="8" name="Picture 4">
            <a:extLst>
              <a:ext uri="{FF2B5EF4-FFF2-40B4-BE49-F238E27FC236}">
                <a16:creationId xmlns:a16="http://schemas.microsoft.com/office/drawing/2014/main" id="{57A6C883-2847-48E3-AFA1-4B98EBA42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456" y="2570553"/>
            <a:ext cx="3406928" cy="22656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con&#10;&#10;Description automatically generated">
            <a:extLst>
              <a:ext uri="{FF2B5EF4-FFF2-40B4-BE49-F238E27FC236}">
                <a16:creationId xmlns:a16="http://schemas.microsoft.com/office/drawing/2014/main" id="{41082DC2-E9FA-411F-ADE3-C6DE98B3643F}"/>
              </a:ext>
            </a:extLst>
          </p:cNvPr>
          <p:cNvPicPr>
            <a:picLocks noChangeAspect="1"/>
          </p:cNvPicPr>
          <p:nvPr/>
        </p:nvPicPr>
        <p:blipFill>
          <a:blip r:embed="rId4"/>
          <a:stretch>
            <a:fillRect/>
          </a:stretch>
        </p:blipFill>
        <p:spPr>
          <a:xfrm>
            <a:off x="9248774" y="57150"/>
            <a:ext cx="1135857" cy="1147763"/>
          </a:xfrm>
          <a:prstGeom prst="rect">
            <a:avLst/>
          </a:prstGeom>
        </p:spPr>
      </p:pic>
      <p:pic>
        <p:nvPicPr>
          <p:cNvPr id="11" name="Picture 11" descr="A picture containing text, clock, gauge&#10;&#10;Description automatically generated">
            <a:extLst>
              <a:ext uri="{FF2B5EF4-FFF2-40B4-BE49-F238E27FC236}">
                <a16:creationId xmlns:a16="http://schemas.microsoft.com/office/drawing/2014/main" id="{0B386881-D3BE-423A-A8F6-C711FAF0C478}"/>
              </a:ext>
            </a:extLst>
          </p:cNvPr>
          <p:cNvPicPr>
            <a:picLocks noChangeAspect="1"/>
          </p:cNvPicPr>
          <p:nvPr/>
        </p:nvPicPr>
        <p:blipFill>
          <a:blip r:embed="rId5"/>
          <a:stretch>
            <a:fillRect/>
          </a:stretch>
        </p:blipFill>
        <p:spPr>
          <a:xfrm>
            <a:off x="10498930" y="45244"/>
            <a:ext cx="1183483" cy="1159670"/>
          </a:xfrm>
          <a:prstGeom prst="rect">
            <a:avLst/>
          </a:prstGeom>
        </p:spPr>
      </p:pic>
      <p:pic>
        <p:nvPicPr>
          <p:cNvPr id="1026" name="Picture 2">
            <a:extLst>
              <a:ext uri="{FF2B5EF4-FFF2-40B4-BE49-F238E27FC236}">
                <a16:creationId xmlns:a16="http://schemas.microsoft.com/office/drawing/2014/main" id="{19FE3317-8E3F-40B3-9BDE-A21C3F6118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0438" y="1558087"/>
            <a:ext cx="3036984" cy="4049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8903A0-3E8C-435A-B801-45170210F1FC}"/>
              </a:ext>
            </a:extLst>
          </p:cNvPr>
          <p:cNvSpPr/>
          <p:nvPr/>
        </p:nvSpPr>
        <p:spPr>
          <a:xfrm>
            <a:off x="5836700" y="5024259"/>
            <a:ext cx="2644494" cy="8568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err="1"/>
              <a:t>Lavoisier</a:t>
            </a:r>
            <a:r>
              <a:rPr lang="nb-NO" dirty="0"/>
              <a:t> jobba tett </a:t>
            </a:r>
            <a:r>
              <a:rPr lang="nb-NO" dirty="0" err="1"/>
              <a:t>saman</a:t>
            </a:r>
            <a:r>
              <a:rPr lang="nb-NO" dirty="0"/>
              <a:t> med kona si, Marie-Anne Pierrette </a:t>
            </a:r>
            <a:r>
              <a:rPr lang="nb-NO" dirty="0" err="1"/>
              <a:t>Paulze</a:t>
            </a:r>
            <a:endParaRPr lang="nb-NO" dirty="0"/>
          </a:p>
        </p:txBody>
      </p:sp>
    </p:spTree>
    <p:extLst>
      <p:ext uri="{BB962C8B-B14F-4D97-AF65-F5344CB8AC3E}">
        <p14:creationId xmlns:p14="http://schemas.microsoft.com/office/powerpoint/2010/main" val="22467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D285-1034-4573-8258-DC0388FB5A6B}"/>
              </a:ext>
            </a:extLst>
          </p:cNvPr>
          <p:cNvSpPr>
            <a:spLocks noGrp="1"/>
          </p:cNvSpPr>
          <p:nvPr>
            <p:ph type="title"/>
          </p:nvPr>
        </p:nvSpPr>
        <p:spPr/>
        <p:txBody>
          <a:bodyPr/>
          <a:lstStyle/>
          <a:p>
            <a:r>
              <a:rPr lang="nb-NO" sz="2400" dirty="0">
                <a:latin typeface="Avenir Book"/>
              </a:rPr>
              <a:t>1.4 </a:t>
            </a:r>
            <a:r>
              <a:rPr lang="es-ES_tradnl" sz="2400" dirty="0" err="1">
                <a:latin typeface="Avenir Book"/>
              </a:rPr>
              <a:t>Litt</a:t>
            </a:r>
            <a:r>
              <a:rPr lang="es-ES_tradnl" sz="2400" dirty="0">
                <a:latin typeface="Avenir Book"/>
              </a:rPr>
              <a:t> </a:t>
            </a:r>
            <a:r>
              <a:rPr lang="es-ES_tradnl" sz="2400" dirty="0" err="1">
                <a:latin typeface="Avenir Book"/>
              </a:rPr>
              <a:t>historisk</a:t>
            </a:r>
            <a:r>
              <a:rPr lang="es-ES_tradnl" sz="2400" dirty="0">
                <a:latin typeface="Avenir Book"/>
              </a:rPr>
              <a:t> </a:t>
            </a:r>
            <a:r>
              <a:rPr lang="es-ES_tradnl" sz="2400" dirty="0" err="1">
                <a:latin typeface="Avenir Book"/>
              </a:rPr>
              <a:t>bakgrunn</a:t>
            </a:r>
            <a:r>
              <a:rPr lang="es-ES_tradnl" sz="2400" dirty="0">
                <a:latin typeface="Avenir Book"/>
              </a:rPr>
              <a:t> </a:t>
            </a:r>
            <a:endParaRPr lang="nb-NO" sz="2400" dirty="0">
              <a:latin typeface="Avenir Book"/>
            </a:endParaRPr>
          </a:p>
        </p:txBody>
      </p:sp>
      <p:sp>
        <p:nvSpPr>
          <p:cNvPr id="3" name="Content Placeholder 2">
            <a:extLst>
              <a:ext uri="{FF2B5EF4-FFF2-40B4-BE49-F238E27FC236}">
                <a16:creationId xmlns:a16="http://schemas.microsoft.com/office/drawing/2014/main" id="{18D05259-F8C5-4B22-9687-E00D0A452C7D}"/>
              </a:ext>
            </a:extLst>
          </p:cNvPr>
          <p:cNvSpPr>
            <a:spLocks noGrp="1"/>
          </p:cNvSpPr>
          <p:nvPr>
            <p:ph idx="1"/>
          </p:nvPr>
        </p:nvSpPr>
        <p:spPr>
          <a:xfrm>
            <a:off x="762051" y="2541526"/>
            <a:ext cx="3444860" cy="1980335"/>
          </a:xfrm>
        </p:spPr>
        <p:txBody>
          <a:bodyPr vert="horz" lIns="91440" tIns="45720" rIns="91440" bIns="45720" rtlCol="0" anchor="t">
            <a:normAutofit/>
          </a:bodyPr>
          <a:lstStyle/>
          <a:p>
            <a:pPr marL="0" indent="0">
              <a:buNone/>
            </a:pPr>
            <a:r>
              <a:rPr lang="nb-NO" sz="2000" i="1" dirty="0"/>
              <a:t>Dalton kombinerte praktisk forståing av </a:t>
            </a:r>
            <a:r>
              <a:rPr lang="nb-NO" sz="2000" i="1" dirty="0" err="1"/>
              <a:t>eit</a:t>
            </a:r>
            <a:r>
              <a:rPr lang="nb-NO" sz="2000" i="1" dirty="0"/>
              <a:t> grunnstoff (</a:t>
            </a:r>
            <a:r>
              <a:rPr lang="nb-NO" sz="2000" i="1" dirty="0" err="1"/>
              <a:t>frå</a:t>
            </a:r>
            <a:r>
              <a:rPr lang="nb-NO" sz="2000" i="1" dirty="0"/>
              <a:t> </a:t>
            </a:r>
            <a:r>
              <a:rPr lang="nb-NO" sz="2000" i="1" dirty="0" err="1"/>
              <a:t>Lavoisier</a:t>
            </a:r>
            <a:r>
              <a:rPr lang="nb-NO" sz="2000" i="1" dirty="0"/>
              <a:t>) med ideen at all materie var bygd opp av mikroskopiske </a:t>
            </a:r>
            <a:r>
              <a:rPr lang="nb-NO" sz="2000" i="1" dirty="0" err="1"/>
              <a:t>partiklar</a:t>
            </a:r>
            <a:r>
              <a:rPr lang="nb-NO" sz="2000" i="1" dirty="0"/>
              <a:t> (atom) </a:t>
            </a:r>
          </a:p>
          <a:p>
            <a:endParaRPr lang="nb-NO" dirty="0"/>
          </a:p>
        </p:txBody>
      </p:sp>
      <p:sp>
        <p:nvSpPr>
          <p:cNvPr id="4" name="Slide Number Placeholder 3">
            <a:extLst>
              <a:ext uri="{FF2B5EF4-FFF2-40B4-BE49-F238E27FC236}">
                <a16:creationId xmlns:a16="http://schemas.microsoft.com/office/drawing/2014/main" id="{0BE65010-6D81-4D47-87B6-AC81CEDC43BE}"/>
              </a:ext>
            </a:extLst>
          </p:cNvPr>
          <p:cNvSpPr>
            <a:spLocks noGrp="1"/>
          </p:cNvSpPr>
          <p:nvPr>
            <p:ph type="sldNum" sz="quarter" idx="11"/>
          </p:nvPr>
        </p:nvSpPr>
        <p:spPr/>
        <p:txBody>
          <a:bodyPr/>
          <a:lstStyle/>
          <a:p>
            <a:r>
              <a:rPr lang="es-ES_tradnl" sz="1200"/>
              <a:t>|  </a:t>
            </a:r>
            <a:fld id="{9DD0088F-7E4A-9C4B-9ED2-72FAF1293163}" type="slidenum">
              <a:rPr lang="es-ES_tradnl" smtClean="0"/>
              <a:pPr/>
              <a:t>12</a:t>
            </a:fld>
            <a:endParaRPr lang="es-ES_tradnl"/>
          </a:p>
        </p:txBody>
      </p:sp>
      <p:sp>
        <p:nvSpPr>
          <p:cNvPr id="5" name="Footer Placeholder 4">
            <a:extLst>
              <a:ext uri="{FF2B5EF4-FFF2-40B4-BE49-F238E27FC236}">
                <a16:creationId xmlns:a16="http://schemas.microsoft.com/office/drawing/2014/main" id="{66E826FD-64C1-42C5-A79B-6F97DAC0B7AF}"/>
              </a:ext>
            </a:extLst>
          </p:cNvPr>
          <p:cNvSpPr>
            <a:spLocks noGrp="1"/>
          </p:cNvSpPr>
          <p:nvPr>
            <p:ph type="ftr" sz="quarter" idx="3"/>
          </p:nvPr>
        </p:nvSpPr>
        <p:spPr/>
        <p:txBody>
          <a:bodyPr/>
          <a:lstStyle/>
          <a:p>
            <a:pPr algn="r"/>
            <a:r>
              <a:rPr lang="en-US">
                <a:solidFill>
                  <a:srgbClr val="CC023B"/>
                </a:solidFill>
              </a:rPr>
              <a:t>STEMkey</a:t>
            </a:r>
          </a:p>
        </p:txBody>
      </p:sp>
      <p:sp>
        <p:nvSpPr>
          <p:cNvPr id="7" name="Title 1">
            <a:extLst>
              <a:ext uri="{FF2B5EF4-FFF2-40B4-BE49-F238E27FC236}">
                <a16:creationId xmlns:a16="http://schemas.microsoft.com/office/drawing/2014/main" id="{229E97DD-2076-43C0-A80D-9E0A04729A17}"/>
              </a:ext>
            </a:extLst>
          </p:cNvPr>
          <p:cNvSpPr txBox="1">
            <a:spLocks/>
          </p:cNvSpPr>
          <p:nvPr/>
        </p:nvSpPr>
        <p:spPr>
          <a:xfrm>
            <a:off x="609600" y="1435915"/>
            <a:ext cx="8229600" cy="64779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r>
              <a:rPr lang="nb-NO" sz="2000" dirty="0">
                <a:latin typeface="Avenir Book"/>
              </a:rPr>
              <a:t>Kvart grunnstoff består av atom med ei unik atomvekt </a:t>
            </a:r>
          </a:p>
        </p:txBody>
      </p:sp>
      <p:pic>
        <p:nvPicPr>
          <p:cNvPr id="8" name="Picture 2">
            <a:extLst>
              <a:ext uri="{FF2B5EF4-FFF2-40B4-BE49-F238E27FC236}">
                <a16:creationId xmlns:a16="http://schemas.microsoft.com/office/drawing/2014/main" id="{1B42A93F-7FCF-4821-98D3-106A46668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868" y="1978085"/>
            <a:ext cx="3175000" cy="37084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DB3E1062-BE71-4DC0-AEDE-EF5C0066F1ED}"/>
              </a:ext>
            </a:extLst>
          </p:cNvPr>
          <p:cNvSpPr/>
          <p:nvPr/>
        </p:nvSpPr>
        <p:spPr>
          <a:xfrm>
            <a:off x="4975044" y="2370402"/>
            <a:ext cx="3175000" cy="2458387"/>
          </a:xfrm>
          <a:prstGeom prst="wedgeRectCallout">
            <a:avLst>
              <a:gd name="adj1" fmla="val 80780"/>
              <a:gd name="adj2" fmla="val -93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50C9A79D-6B39-45AB-A5E7-3DD3A227DD94}"/>
              </a:ext>
            </a:extLst>
          </p:cNvPr>
          <p:cNvSpPr txBox="1"/>
          <p:nvPr/>
        </p:nvSpPr>
        <p:spPr>
          <a:xfrm>
            <a:off x="5145172" y="2654531"/>
            <a:ext cx="3236418" cy="1477328"/>
          </a:xfrm>
          <a:prstGeom prst="rect">
            <a:avLst/>
          </a:prstGeom>
          <a:noFill/>
        </p:spPr>
        <p:txBody>
          <a:bodyPr wrap="square" rtlCol="0">
            <a:spAutoFit/>
          </a:bodyPr>
          <a:lstStyle/>
          <a:p>
            <a:r>
              <a:rPr lang="nb-NO" dirty="0"/>
              <a:t>Det er like mange ulike atom som det er grunnstoff. </a:t>
            </a:r>
          </a:p>
          <a:p>
            <a:endParaRPr lang="nb-NO" dirty="0"/>
          </a:p>
          <a:p>
            <a:r>
              <a:rPr lang="nb-NO" dirty="0"/>
              <a:t>Kvart grunnstoff er karakterisert av si atomvekt. </a:t>
            </a:r>
          </a:p>
        </p:txBody>
      </p:sp>
      <p:pic>
        <p:nvPicPr>
          <p:cNvPr id="6" name="Picture 10" descr="Icon&#10;&#10;Description automatically generated">
            <a:extLst>
              <a:ext uri="{FF2B5EF4-FFF2-40B4-BE49-F238E27FC236}">
                <a16:creationId xmlns:a16="http://schemas.microsoft.com/office/drawing/2014/main" id="{2035B45B-C582-4327-B13C-DAD1FD1B702F}"/>
              </a:ext>
            </a:extLst>
          </p:cNvPr>
          <p:cNvPicPr>
            <a:picLocks noChangeAspect="1"/>
          </p:cNvPicPr>
          <p:nvPr/>
        </p:nvPicPr>
        <p:blipFill>
          <a:blip r:embed="rId4"/>
          <a:stretch>
            <a:fillRect/>
          </a:stretch>
        </p:blipFill>
        <p:spPr>
          <a:xfrm>
            <a:off x="9111211" y="36656"/>
            <a:ext cx="1135857" cy="1147763"/>
          </a:xfrm>
          <a:prstGeom prst="rect">
            <a:avLst/>
          </a:prstGeom>
        </p:spPr>
      </p:pic>
    </p:spTree>
    <p:extLst>
      <p:ext uri="{BB962C8B-B14F-4D97-AF65-F5344CB8AC3E}">
        <p14:creationId xmlns:p14="http://schemas.microsoft.com/office/powerpoint/2010/main" val="1413994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FEAB-C487-426C-87E2-D6DAAB3B3A85}"/>
              </a:ext>
            </a:extLst>
          </p:cNvPr>
          <p:cNvSpPr>
            <a:spLocks noGrp="1"/>
          </p:cNvSpPr>
          <p:nvPr>
            <p:ph type="title"/>
          </p:nvPr>
        </p:nvSpPr>
        <p:spPr/>
        <p:txBody>
          <a:bodyPr/>
          <a:lstStyle/>
          <a:p>
            <a:r>
              <a:rPr lang="nb-NO" sz="2400" dirty="0">
                <a:latin typeface="Avenir Book"/>
              </a:rPr>
              <a:t>1.4 Litt historisk bakgrunn</a:t>
            </a:r>
            <a:endParaRPr lang="nb-NO" sz="2400" dirty="0"/>
          </a:p>
        </p:txBody>
      </p:sp>
      <p:sp>
        <p:nvSpPr>
          <p:cNvPr id="4" name="Slide Number Placeholder 3">
            <a:extLst>
              <a:ext uri="{FF2B5EF4-FFF2-40B4-BE49-F238E27FC236}">
                <a16:creationId xmlns:a16="http://schemas.microsoft.com/office/drawing/2014/main" id="{BADB7CBE-7E97-4664-95C9-F04DCDB07416}"/>
              </a:ext>
            </a:extLst>
          </p:cNvPr>
          <p:cNvSpPr>
            <a:spLocks noGrp="1"/>
          </p:cNvSpPr>
          <p:nvPr>
            <p:ph type="sldNum" sz="quarter" idx="11"/>
          </p:nvPr>
        </p:nvSpPr>
        <p:spPr/>
        <p:txBody>
          <a:bodyPr/>
          <a:lstStyle/>
          <a:p>
            <a:r>
              <a:rPr lang="es-ES_tradnl" sz="1200"/>
              <a:t>|  </a:t>
            </a:r>
            <a:fld id="{9DD0088F-7E4A-9C4B-9ED2-72FAF1293163}" type="slidenum">
              <a:rPr lang="es-ES_tradnl" smtClean="0"/>
              <a:pPr/>
              <a:t>13</a:t>
            </a:fld>
            <a:endParaRPr lang="es-ES_tradnl"/>
          </a:p>
        </p:txBody>
      </p:sp>
      <p:sp>
        <p:nvSpPr>
          <p:cNvPr id="5" name="Footer Placeholder 4">
            <a:extLst>
              <a:ext uri="{FF2B5EF4-FFF2-40B4-BE49-F238E27FC236}">
                <a16:creationId xmlns:a16="http://schemas.microsoft.com/office/drawing/2014/main" id="{EFF6351F-84CD-4A7B-8BF4-EB815B60CE7C}"/>
              </a:ext>
            </a:extLst>
          </p:cNvPr>
          <p:cNvSpPr>
            <a:spLocks noGrp="1"/>
          </p:cNvSpPr>
          <p:nvPr>
            <p:ph type="ftr" sz="quarter" idx="3"/>
          </p:nvPr>
        </p:nvSpPr>
        <p:spPr/>
        <p:txBody>
          <a:bodyPr/>
          <a:lstStyle/>
          <a:p>
            <a:pPr algn="r"/>
            <a:r>
              <a:rPr lang="en-US">
                <a:solidFill>
                  <a:srgbClr val="CC023B"/>
                </a:solidFill>
              </a:rPr>
              <a:t>STEMkey</a:t>
            </a:r>
          </a:p>
        </p:txBody>
      </p:sp>
      <p:sp>
        <p:nvSpPr>
          <p:cNvPr id="6" name="Title 1">
            <a:extLst>
              <a:ext uri="{FF2B5EF4-FFF2-40B4-BE49-F238E27FC236}">
                <a16:creationId xmlns:a16="http://schemas.microsoft.com/office/drawing/2014/main" id="{2FA4339F-C0B0-44EE-9651-DCC1BBC93CC5}"/>
              </a:ext>
            </a:extLst>
          </p:cNvPr>
          <p:cNvSpPr txBox="1">
            <a:spLocks/>
          </p:cNvSpPr>
          <p:nvPr/>
        </p:nvSpPr>
        <p:spPr>
          <a:xfrm>
            <a:off x="638269" y="1186224"/>
            <a:ext cx="8229600" cy="64779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r>
              <a:rPr lang="nb-NO" sz="2000" dirty="0" err="1">
                <a:latin typeface="Avenir Book"/>
              </a:rPr>
              <a:t>Nokre</a:t>
            </a:r>
            <a:r>
              <a:rPr lang="nb-NO" sz="2000" dirty="0">
                <a:latin typeface="Avenir Book"/>
              </a:rPr>
              <a:t> av </a:t>
            </a:r>
            <a:r>
              <a:rPr lang="nb-NO" sz="2000" dirty="0" err="1">
                <a:latin typeface="Avenir Book"/>
              </a:rPr>
              <a:t>Daltsons</a:t>
            </a:r>
            <a:r>
              <a:rPr lang="nb-NO" sz="2000" dirty="0">
                <a:latin typeface="Avenir Book"/>
              </a:rPr>
              <a:t> reviderte atomvekter</a:t>
            </a:r>
          </a:p>
        </p:txBody>
      </p:sp>
      <p:graphicFrame>
        <p:nvGraphicFramePr>
          <p:cNvPr id="10" name="Table 10">
            <a:extLst>
              <a:ext uri="{FF2B5EF4-FFF2-40B4-BE49-F238E27FC236}">
                <a16:creationId xmlns:a16="http://schemas.microsoft.com/office/drawing/2014/main" id="{C630045F-7C32-464C-BD7F-9D1D69AA84DD}"/>
              </a:ext>
            </a:extLst>
          </p:cNvPr>
          <p:cNvGraphicFramePr>
            <a:graphicFrameLocks noGrp="1"/>
          </p:cNvGraphicFramePr>
          <p:nvPr>
            <p:ph idx="1"/>
            <p:extLst>
              <p:ext uri="{D42A27DB-BD31-4B8C-83A1-F6EECF244321}">
                <p14:modId xmlns:p14="http://schemas.microsoft.com/office/powerpoint/2010/main" val="1401841669"/>
              </p:ext>
            </p:extLst>
          </p:nvPr>
        </p:nvGraphicFramePr>
        <p:xfrm>
          <a:off x="701364" y="1760726"/>
          <a:ext cx="10972800" cy="40792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50874711"/>
                    </a:ext>
                  </a:extLst>
                </a:gridCol>
                <a:gridCol w="2743200">
                  <a:extLst>
                    <a:ext uri="{9D8B030D-6E8A-4147-A177-3AD203B41FA5}">
                      <a16:colId xmlns:a16="http://schemas.microsoft.com/office/drawing/2014/main" val="1686284666"/>
                    </a:ext>
                  </a:extLst>
                </a:gridCol>
                <a:gridCol w="2743200">
                  <a:extLst>
                    <a:ext uri="{9D8B030D-6E8A-4147-A177-3AD203B41FA5}">
                      <a16:colId xmlns:a16="http://schemas.microsoft.com/office/drawing/2014/main" val="243118406"/>
                    </a:ext>
                  </a:extLst>
                </a:gridCol>
                <a:gridCol w="2743200">
                  <a:extLst>
                    <a:ext uri="{9D8B030D-6E8A-4147-A177-3AD203B41FA5}">
                      <a16:colId xmlns:a16="http://schemas.microsoft.com/office/drawing/2014/main" val="2738807691"/>
                    </a:ext>
                  </a:extLst>
                </a:gridCol>
              </a:tblGrid>
              <a:tr h="370840">
                <a:tc>
                  <a:txBody>
                    <a:bodyPr/>
                    <a:lstStyle/>
                    <a:p>
                      <a:r>
                        <a:rPr lang="nb-NO" dirty="0" err="1"/>
                        <a:t>Year</a:t>
                      </a:r>
                      <a:r>
                        <a:rPr lang="nb-NO" dirty="0"/>
                        <a:t>/Element</a:t>
                      </a:r>
                    </a:p>
                  </a:txBody>
                  <a:tcPr/>
                </a:tc>
                <a:tc>
                  <a:txBody>
                    <a:bodyPr/>
                    <a:lstStyle/>
                    <a:p>
                      <a:r>
                        <a:rPr lang="nb-NO" dirty="0"/>
                        <a:t>1803</a:t>
                      </a:r>
                    </a:p>
                  </a:txBody>
                  <a:tcPr/>
                </a:tc>
                <a:tc>
                  <a:txBody>
                    <a:bodyPr/>
                    <a:lstStyle/>
                    <a:p>
                      <a:r>
                        <a:rPr lang="nb-NO" err="1"/>
                        <a:t>Revised</a:t>
                      </a:r>
                      <a:r>
                        <a:rPr lang="nb-NO"/>
                        <a:t> 1808</a:t>
                      </a:r>
                    </a:p>
                  </a:txBody>
                  <a:tcPr/>
                </a:tc>
                <a:tc>
                  <a:txBody>
                    <a:bodyPr/>
                    <a:lstStyle/>
                    <a:p>
                      <a:r>
                        <a:rPr lang="nb-NO" err="1"/>
                        <a:t>Revised</a:t>
                      </a:r>
                      <a:r>
                        <a:rPr lang="nb-NO"/>
                        <a:t> 1810</a:t>
                      </a:r>
                    </a:p>
                  </a:txBody>
                  <a:tcPr/>
                </a:tc>
                <a:extLst>
                  <a:ext uri="{0D108BD9-81ED-4DB2-BD59-A6C34878D82A}">
                    <a16:rowId xmlns:a16="http://schemas.microsoft.com/office/drawing/2014/main" val="785234548"/>
                  </a:ext>
                </a:extLst>
              </a:tr>
              <a:tr h="370840">
                <a:tc>
                  <a:txBody>
                    <a:bodyPr/>
                    <a:lstStyle/>
                    <a:p>
                      <a:r>
                        <a:rPr lang="nb-NO"/>
                        <a:t>Hydrogen</a:t>
                      </a:r>
                    </a:p>
                  </a:txBody>
                  <a:tcPr/>
                </a:tc>
                <a:tc>
                  <a:txBody>
                    <a:bodyPr/>
                    <a:lstStyle/>
                    <a:p>
                      <a:r>
                        <a:rPr lang="nb-NO" dirty="0"/>
                        <a:t>1</a:t>
                      </a:r>
                    </a:p>
                  </a:txBody>
                  <a:tcPr/>
                </a:tc>
                <a:tc>
                  <a:txBody>
                    <a:bodyPr/>
                    <a:lstStyle/>
                    <a:p>
                      <a:r>
                        <a:rPr lang="nb-NO"/>
                        <a:t>1</a:t>
                      </a:r>
                    </a:p>
                  </a:txBody>
                  <a:tcPr/>
                </a:tc>
                <a:tc>
                  <a:txBody>
                    <a:bodyPr/>
                    <a:lstStyle/>
                    <a:p>
                      <a:r>
                        <a:rPr lang="nb-NO"/>
                        <a:t>1</a:t>
                      </a:r>
                    </a:p>
                  </a:txBody>
                  <a:tcPr/>
                </a:tc>
                <a:extLst>
                  <a:ext uri="{0D108BD9-81ED-4DB2-BD59-A6C34878D82A}">
                    <a16:rowId xmlns:a16="http://schemas.microsoft.com/office/drawing/2014/main" val="1721160070"/>
                  </a:ext>
                </a:extLst>
              </a:tr>
              <a:tr h="370840">
                <a:tc>
                  <a:txBody>
                    <a:bodyPr/>
                    <a:lstStyle/>
                    <a:p>
                      <a:r>
                        <a:rPr lang="nb-NO" err="1"/>
                        <a:t>Azote</a:t>
                      </a:r>
                      <a:r>
                        <a:rPr lang="nb-NO"/>
                        <a:t> (Nitrogen)</a:t>
                      </a:r>
                    </a:p>
                  </a:txBody>
                  <a:tcPr/>
                </a:tc>
                <a:tc>
                  <a:txBody>
                    <a:bodyPr/>
                    <a:lstStyle/>
                    <a:p>
                      <a:r>
                        <a:rPr lang="nb-NO" dirty="0"/>
                        <a:t>4.2</a:t>
                      </a:r>
                    </a:p>
                  </a:txBody>
                  <a:tcPr/>
                </a:tc>
                <a:tc>
                  <a:txBody>
                    <a:bodyPr/>
                    <a:lstStyle/>
                    <a:p>
                      <a:r>
                        <a:rPr lang="nb-NO"/>
                        <a:t>5</a:t>
                      </a:r>
                    </a:p>
                  </a:txBody>
                  <a:tcPr/>
                </a:tc>
                <a:tc>
                  <a:txBody>
                    <a:bodyPr/>
                    <a:lstStyle/>
                    <a:p>
                      <a:r>
                        <a:rPr lang="nb-NO"/>
                        <a:t>5</a:t>
                      </a:r>
                    </a:p>
                  </a:txBody>
                  <a:tcPr/>
                </a:tc>
                <a:extLst>
                  <a:ext uri="{0D108BD9-81ED-4DB2-BD59-A6C34878D82A}">
                    <a16:rowId xmlns:a16="http://schemas.microsoft.com/office/drawing/2014/main" val="4097346518"/>
                  </a:ext>
                </a:extLst>
              </a:tr>
              <a:tr h="370840">
                <a:tc>
                  <a:txBody>
                    <a:bodyPr/>
                    <a:lstStyle/>
                    <a:p>
                      <a:r>
                        <a:rPr lang="nb-NO" err="1"/>
                        <a:t>Carbon</a:t>
                      </a:r>
                      <a:endParaRPr lang="nb-NO"/>
                    </a:p>
                  </a:txBody>
                  <a:tcPr/>
                </a:tc>
                <a:tc>
                  <a:txBody>
                    <a:bodyPr/>
                    <a:lstStyle/>
                    <a:p>
                      <a:r>
                        <a:rPr lang="nb-NO"/>
                        <a:t>4.3</a:t>
                      </a:r>
                    </a:p>
                  </a:txBody>
                  <a:tcPr/>
                </a:tc>
                <a:tc>
                  <a:txBody>
                    <a:bodyPr/>
                    <a:lstStyle/>
                    <a:p>
                      <a:r>
                        <a:rPr lang="nb-NO"/>
                        <a:t>5</a:t>
                      </a:r>
                    </a:p>
                  </a:txBody>
                  <a:tcPr/>
                </a:tc>
                <a:tc>
                  <a:txBody>
                    <a:bodyPr/>
                    <a:lstStyle/>
                    <a:p>
                      <a:r>
                        <a:rPr lang="nb-NO"/>
                        <a:t>5.4</a:t>
                      </a:r>
                    </a:p>
                  </a:txBody>
                  <a:tcPr/>
                </a:tc>
                <a:extLst>
                  <a:ext uri="{0D108BD9-81ED-4DB2-BD59-A6C34878D82A}">
                    <a16:rowId xmlns:a16="http://schemas.microsoft.com/office/drawing/2014/main" val="762011795"/>
                  </a:ext>
                </a:extLst>
              </a:tr>
              <a:tr h="370840">
                <a:tc>
                  <a:txBody>
                    <a:bodyPr/>
                    <a:lstStyle/>
                    <a:p>
                      <a:r>
                        <a:rPr lang="nb-NO" err="1"/>
                        <a:t>Oxygen</a:t>
                      </a:r>
                      <a:endParaRPr lang="nb-NO"/>
                    </a:p>
                  </a:txBody>
                  <a:tcPr/>
                </a:tc>
                <a:tc>
                  <a:txBody>
                    <a:bodyPr/>
                    <a:lstStyle/>
                    <a:p>
                      <a:r>
                        <a:rPr lang="nb-NO"/>
                        <a:t>5.5</a:t>
                      </a:r>
                    </a:p>
                  </a:txBody>
                  <a:tcPr/>
                </a:tc>
                <a:tc>
                  <a:txBody>
                    <a:bodyPr/>
                    <a:lstStyle/>
                    <a:p>
                      <a:r>
                        <a:rPr lang="nb-NO"/>
                        <a:t>7</a:t>
                      </a:r>
                    </a:p>
                  </a:txBody>
                  <a:tcPr/>
                </a:tc>
                <a:tc>
                  <a:txBody>
                    <a:bodyPr/>
                    <a:lstStyle/>
                    <a:p>
                      <a:r>
                        <a:rPr lang="nb-NO"/>
                        <a:t>7</a:t>
                      </a:r>
                    </a:p>
                  </a:txBody>
                  <a:tcPr/>
                </a:tc>
                <a:extLst>
                  <a:ext uri="{0D108BD9-81ED-4DB2-BD59-A6C34878D82A}">
                    <a16:rowId xmlns:a16="http://schemas.microsoft.com/office/drawing/2014/main" val="2512576256"/>
                  </a:ext>
                </a:extLst>
              </a:tr>
              <a:tr h="370840">
                <a:tc>
                  <a:txBody>
                    <a:bodyPr/>
                    <a:lstStyle/>
                    <a:p>
                      <a:r>
                        <a:rPr lang="nb-NO" err="1"/>
                        <a:t>Phosphorus</a:t>
                      </a:r>
                      <a:endParaRPr lang="nb-NO"/>
                    </a:p>
                  </a:txBody>
                  <a:tcPr/>
                </a:tc>
                <a:tc>
                  <a:txBody>
                    <a:bodyPr/>
                    <a:lstStyle/>
                    <a:p>
                      <a:r>
                        <a:rPr lang="nb-NO"/>
                        <a:t>7.2</a:t>
                      </a:r>
                    </a:p>
                  </a:txBody>
                  <a:tcPr/>
                </a:tc>
                <a:tc>
                  <a:txBody>
                    <a:bodyPr/>
                    <a:lstStyle/>
                    <a:p>
                      <a:r>
                        <a:rPr lang="nb-NO"/>
                        <a:t>9</a:t>
                      </a:r>
                    </a:p>
                  </a:txBody>
                  <a:tcPr/>
                </a:tc>
                <a:tc>
                  <a:txBody>
                    <a:bodyPr/>
                    <a:lstStyle/>
                    <a:p>
                      <a:r>
                        <a:rPr lang="nb-NO"/>
                        <a:t>9</a:t>
                      </a:r>
                    </a:p>
                  </a:txBody>
                  <a:tcPr/>
                </a:tc>
                <a:extLst>
                  <a:ext uri="{0D108BD9-81ED-4DB2-BD59-A6C34878D82A}">
                    <a16:rowId xmlns:a16="http://schemas.microsoft.com/office/drawing/2014/main" val="2216193205"/>
                  </a:ext>
                </a:extLst>
              </a:tr>
              <a:tr h="370840">
                <a:tc>
                  <a:txBody>
                    <a:bodyPr/>
                    <a:lstStyle/>
                    <a:p>
                      <a:r>
                        <a:rPr lang="nb-NO" err="1"/>
                        <a:t>Sulphur</a:t>
                      </a:r>
                      <a:endParaRPr lang="nb-NO"/>
                    </a:p>
                  </a:txBody>
                  <a:tcPr/>
                </a:tc>
                <a:tc>
                  <a:txBody>
                    <a:bodyPr/>
                    <a:lstStyle/>
                    <a:p>
                      <a:r>
                        <a:rPr lang="nb-NO"/>
                        <a:t>14.4</a:t>
                      </a:r>
                    </a:p>
                  </a:txBody>
                  <a:tcPr/>
                </a:tc>
                <a:tc>
                  <a:txBody>
                    <a:bodyPr/>
                    <a:lstStyle/>
                    <a:p>
                      <a:r>
                        <a:rPr lang="nb-NO"/>
                        <a:t>13</a:t>
                      </a:r>
                    </a:p>
                  </a:txBody>
                  <a:tcPr/>
                </a:tc>
                <a:tc>
                  <a:txBody>
                    <a:bodyPr/>
                    <a:lstStyle/>
                    <a:p>
                      <a:r>
                        <a:rPr lang="nb-NO"/>
                        <a:t>13</a:t>
                      </a:r>
                    </a:p>
                  </a:txBody>
                  <a:tcPr/>
                </a:tc>
                <a:extLst>
                  <a:ext uri="{0D108BD9-81ED-4DB2-BD59-A6C34878D82A}">
                    <a16:rowId xmlns:a16="http://schemas.microsoft.com/office/drawing/2014/main" val="3839914"/>
                  </a:ext>
                </a:extLst>
              </a:tr>
              <a:tr h="370840">
                <a:tc>
                  <a:txBody>
                    <a:bodyPr/>
                    <a:lstStyle/>
                    <a:p>
                      <a:r>
                        <a:rPr lang="nb-NO"/>
                        <a:t>Iron</a:t>
                      </a:r>
                    </a:p>
                  </a:txBody>
                  <a:tcPr/>
                </a:tc>
                <a:tc>
                  <a:txBody>
                    <a:bodyPr/>
                    <a:lstStyle/>
                    <a:p>
                      <a:endParaRPr lang="nb-NO"/>
                    </a:p>
                  </a:txBody>
                  <a:tcPr/>
                </a:tc>
                <a:tc>
                  <a:txBody>
                    <a:bodyPr/>
                    <a:lstStyle/>
                    <a:p>
                      <a:r>
                        <a:rPr lang="nb-NO"/>
                        <a:t>38</a:t>
                      </a:r>
                    </a:p>
                  </a:txBody>
                  <a:tcPr/>
                </a:tc>
                <a:tc>
                  <a:txBody>
                    <a:bodyPr/>
                    <a:lstStyle/>
                    <a:p>
                      <a:r>
                        <a:rPr lang="nb-NO"/>
                        <a:t>50</a:t>
                      </a:r>
                    </a:p>
                  </a:txBody>
                  <a:tcPr/>
                </a:tc>
                <a:extLst>
                  <a:ext uri="{0D108BD9-81ED-4DB2-BD59-A6C34878D82A}">
                    <a16:rowId xmlns:a16="http://schemas.microsoft.com/office/drawing/2014/main" val="2811964537"/>
                  </a:ext>
                </a:extLst>
              </a:tr>
              <a:tr h="370840">
                <a:tc>
                  <a:txBody>
                    <a:bodyPr/>
                    <a:lstStyle/>
                    <a:p>
                      <a:r>
                        <a:rPr lang="nb-NO" err="1"/>
                        <a:t>Zinc</a:t>
                      </a:r>
                      <a:endParaRPr lang="nb-NO"/>
                    </a:p>
                  </a:txBody>
                  <a:tcPr/>
                </a:tc>
                <a:tc>
                  <a:txBody>
                    <a:bodyPr/>
                    <a:lstStyle/>
                    <a:p>
                      <a:endParaRPr lang="nb-NO"/>
                    </a:p>
                  </a:txBody>
                  <a:tcPr/>
                </a:tc>
                <a:tc>
                  <a:txBody>
                    <a:bodyPr/>
                    <a:lstStyle/>
                    <a:p>
                      <a:r>
                        <a:rPr lang="nb-NO"/>
                        <a:t>56</a:t>
                      </a:r>
                    </a:p>
                  </a:txBody>
                  <a:tcPr/>
                </a:tc>
                <a:tc>
                  <a:txBody>
                    <a:bodyPr/>
                    <a:lstStyle/>
                    <a:p>
                      <a:r>
                        <a:rPr lang="nb-NO"/>
                        <a:t>56</a:t>
                      </a:r>
                    </a:p>
                  </a:txBody>
                  <a:tcPr/>
                </a:tc>
                <a:extLst>
                  <a:ext uri="{0D108BD9-81ED-4DB2-BD59-A6C34878D82A}">
                    <a16:rowId xmlns:a16="http://schemas.microsoft.com/office/drawing/2014/main" val="2175975898"/>
                  </a:ext>
                </a:extLst>
              </a:tr>
              <a:tr h="370840">
                <a:tc>
                  <a:txBody>
                    <a:bodyPr/>
                    <a:lstStyle/>
                    <a:p>
                      <a:r>
                        <a:rPr lang="nb-NO" err="1"/>
                        <a:t>Copper</a:t>
                      </a:r>
                      <a:endParaRPr lang="nb-NO"/>
                    </a:p>
                  </a:txBody>
                  <a:tcPr/>
                </a:tc>
                <a:tc>
                  <a:txBody>
                    <a:bodyPr/>
                    <a:lstStyle/>
                    <a:p>
                      <a:endParaRPr lang="nb-NO"/>
                    </a:p>
                  </a:txBody>
                  <a:tcPr/>
                </a:tc>
                <a:tc>
                  <a:txBody>
                    <a:bodyPr/>
                    <a:lstStyle/>
                    <a:p>
                      <a:r>
                        <a:rPr lang="nb-NO"/>
                        <a:t>56</a:t>
                      </a:r>
                    </a:p>
                  </a:txBody>
                  <a:tcPr/>
                </a:tc>
                <a:tc>
                  <a:txBody>
                    <a:bodyPr/>
                    <a:lstStyle/>
                    <a:p>
                      <a:r>
                        <a:rPr lang="nb-NO"/>
                        <a:t>56</a:t>
                      </a:r>
                    </a:p>
                  </a:txBody>
                  <a:tcPr/>
                </a:tc>
                <a:extLst>
                  <a:ext uri="{0D108BD9-81ED-4DB2-BD59-A6C34878D82A}">
                    <a16:rowId xmlns:a16="http://schemas.microsoft.com/office/drawing/2014/main" val="3605765692"/>
                  </a:ext>
                </a:extLst>
              </a:tr>
              <a:tr h="370840">
                <a:tc>
                  <a:txBody>
                    <a:bodyPr/>
                    <a:lstStyle/>
                    <a:p>
                      <a:r>
                        <a:rPr lang="nb-NO"/>
                        <a:t>Lead</a:t>
                      </a:r>
                    </a:p>
                  </a:txBody>
                  <a:tcPr/>
                </a:tc>
                <a:tc>
                  <a:txBody>
                    <a:bodyPr/>
                    <a:lstStyle/>
                    <a:p>
                      <a:endParaRPr lang="nb-NO"/>
                    </a:p>
                  </a:txBody>
                  <a:tcPr/>
                </a:tc>
                <a:tc>
                  <a:txBody>
                    <a:bodyPr/>
                    <a:lstStyle/>
                    <a:p>
                      <a:r>
                        <a:rPr lang="nb-NO"/>
                        <a:t>95</a:t>
                      </a:r>
                    </a:p>
                  </a:txBody>
                  <a:tcPr/>
                </a:tc>
                <a:tc>
                  <a:txBody>
                    <a:bodyPr/>
                    <a:lstStyle/>
                    <a:p>
                      <a:r>
                        <a:rPr lang="nb-NO" dirty="0"/>
                        <a:t>95</a:t>
                      </a:r>
                    </a:p>
                  </a:txBody>
                  <a:tcPr/>
                </a:tc>
                <a:extLst>
                  <a:ext uri="{0D108BD9-81ED-4DB2-BD59-A6C34878D82A}">
                    <a16:rowId xmlns:a16="http://schemas.microsoft.com/office/drawing/2014/main" val="1611998142"/>
                  </a:ext>
                </a:extLst>
              </a:tr>
            </a:tbl>
          </a:graphicData>
        </a:graphic>
      </p:graphicFrame>
      <p:pic>
        <p:nvPicPr>
          <p:cNvPr id="3" name="Picture 10" descr="Icon&#10;&#10;Description automatically generated">
            <a:extLst>
              <a:ext uri="{FF2B5EF4-FFF2-40B4-BE49-F238E27FC236}">
                <a16:creationId xmlns:a16="http://schemas.microsoft.com/office/drawing/2014/main" id="{3B570198-C38D-4522-ABEC-1B39D5D9DCCA}"/>
              </a:ext>
            </a:extLst>
          </p:cNvPr>
          <p:cNvPicPr>
            <a:picLocks noChangeAspect="1"/>
          </p:cNvPicPr>
          <p:nvPr/>
        </p:nvPicPr>
        <p:blipFill>
          <a:blip r:embed="rId3"/>
          <a:stretch>
            <a:fillRect/>
          </a:stretch>
        </p:blipFill>
        <p:spPr>
          <a:xfrm>
            <a:off x="9089277" y="55317"/>
            <a:ext cx="1135857" cy="1147763"/>
          </a:xfrm>
          <a:prstGeom prst="rect">
            <a:avLst/>
          </a:prstGeom>
        </p:spPr>
      </p:pic>
    </p:spTree>
    <p:extLst>
      <p:ext uri="{BB962C8B-B14F-4D97-AF65-F5344CB8AC3E}">
        <p14:creationId xmlns:p14="http://schemas.microsoft.com/office/powerpoint/2010/main" val="3193385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4BC2-2B63-47CA-9668-2DB871F9D885}"/>
              </a:ext>
            </a:extLst>
          </p:cNvPr>
          <p:cNvSpPr>
            <a:spLocks noGrp="1"/>
          </p:cNvSpPr>
          <p:nvPr>
            <p:ph type="title"/>
          </p:nvPr>
        </p:nvSpPr>
        <p:spPr/>
        <p:txBody>
          <a:bodyPr/>
          <a:lstStyle/>
          <a:p>
            <a:r>
              <a:rPr lang="nb-NO" sz="2400" dirty="0">
                <a:latin typeface="Avenir Book"/>
              </a:rPr>
              <a:t>1.4 </a:t>
            </a:r>
            <a:r>
              <a:rPr lang="es-ES_tradnl" sz="2400" dirty="0" err="1">
                <a:latin typeface="Avenir Book"/>
              </a:rPr>
              <a:t>Litt</a:t>
            </a:r>
            <a:r>
              <a:rPr lang="es-ES_tradnl" sz="2400" dirty="0">
                <a:latin typeface="Avenir Book"/>
              </a:rPr>
              <a:t> </a:t>
            </a:r>
            <a:r>
              <a:rPr lang="es-ES_tradnl" sz="2400" dirty="0" err="1">
                <a:latin typeface="Avenir Book"/>
              </a:rPr>
              <a:t>historisk</a:t>
            </a:r>
            <a:r>
              <a:rPr lang="es-ES_tradnl" sz="2400" dirty="0">
                <a:latin typeface="Avenir Book"/>
              </a:rPr>
              <a:t> </a:t>
            </a:r>
            <a:r>
              <a:rPr lang="es-ES_tradnl" sz="2400" dirty="0" err="1">
                <a:latin typeface="Avenir Book"/>
              </a:rPr>
              <a:t>bakgrunn</a:t>
            </a:r>
            <a:r>
              <a:rPr lang="es-ES_tradnl" sz="2400" dirty="0">
                <a:latin typeface="Avenir Book"/>
              </a:rPr>
              <a:t> </a:t>
            </a:r>
            <a:r>
              <a:rPr lang="nb-NO" sz="2400" dirty="0">
                <a:latin typeface="Avenir Book"/>
              </a:rPr>
              <a:t> </a:t>
            </a:r>
            <a:endParaRPr lang="nb-NO" sz="2400" dirty="0"/>
          </a:p>
        </p:txBody>
      </p:sp>
      <p:sp>
        <p:nvSpPr>
          <p:cNvPr id="4" name="Slide Number Placeholder 3">
            <a:extLst>
              <a:ext uri="{FF2B5EF4-FFF2-40B4-BE49-F238E27FC236}">
                <a16:creationId xmlns:a16="http://schemas.microsoft.com/office/drawing/2014/main" id="{0F0B296B-F866-4260-92B4-4EE580340D4D}"/>
              </a:ext>
            </a:extLst>
          </p:cNvPr>
          <p:cNvSpPr>
            <a:spLocks noGrp="1"/>
          </p:cNvSpPr>
          <p:nvPr>
            <p:ph type="sldNum" sz="quarter" idx="11"/>
          </p:nvPr>
        </p:nvSpPr>
        <p:spPr/>
        <p:txBody>
          <a:bodyPr/>
          <a:lstStyle/>
          <a:p>
            <a:r>
              <a:rPr lang="es-ES_tradnl" sz="1200"/>
              <a:t>|  </a:t>
            </a:r>
            <a:fld id="{9DD0088F-7E4A-9C4B-9ED2-72FAF1293163}" type="slidenum">
              <a:rPr lang="es-ES_tradnl" smtClean="0"/>
              <a:pPr/>
              <a:t>14</a:t>
            </a:fld>
            <a:endParaRPr lang="es-ES_tradnl"/>
          </a:p>
        </p:txBody>
      </p:sp>
      <p:sp>
        <p:nvSpPr>
          <p:cNvPr id="5" name="Footer Placeholder 4">
            <a:extLst>
              <a:ext uri="{FF2B5EF4-FFF2-40B4-BE49-F238E27FC236}">
                <a16:creationId xmlns:a16="http://schemas.microsoft.com/office/drawing/2014/main" id="{0FA4C254-CCCD-445A-9A29-57188C88CE6A}"/>
              </a:ext>
            </a:extLst>
          </p:cNvPr>
          <p:cNvSpPr>
            <a:spLocks noGrp="1"/>
          </p:cNvSpPr>
          <p:nvPr>
            <p:ph type="ftr" sz="quarter" idx="3"/>
          </p:nvPr>
        </p:nvSpPr>
        <p:spPr/>
        <p:txBody>
          <a:bodyPr/>
          <a:lstStyle/>
          <a:p>
            <a:pPr algn="r"/>
            <a:r>
              <a:rPr lang="en-US">
                <a:solidFill>
                  <a:srgbClr val="CC023B"/>
                </a:solidFill>
              </a:rPr>
              <a:t>STEMkey</a:t>
            </a:r>
          </a:p>
        </p:txBody>
      </p:sp>
      <p:graphicFrame>
        <p:nvGraphicFramePr>
          <p:cNvPr id="7" name="Content Placeholder 2">
            <a:extLst>
              <a:ext uri="{FF2B5EF4-FFF2-40B4-BE49-F238E27FC236}">
                <a16:creationId xmlns:a16="http://schemas.microsoft.com/office/drawing/2014/main" id="{007A0094-4FFD-44EF-BE93-2D0F431B2C49}"/>
              </a:ext>
            </a:extLst>
          </p:cNvPr>
          <p:cNvGraphicFramePr>
            <a:graphicFrameLocks noGrp="1"/>
          </p:cNvGraphicFramePr>
          <p:nvPr>
            <p:ph idx="1"/>
            <p:extLst>
              <p:ext uri="{D42A27DB-BD31-4B8C-83A1-F6EECF244321}">
                <p14:modId xmlns:p14="http://schemas.microsoft.com/office/powerpoint/2010/main" val="2394842852"/>
              </p:ext>
            </p:extLst>
          </p:nvPr>
        </p:nvGraphicFramePr>
        <p:xfrm>
          <a:off x="616974" y="1817223"/>
          <a:ext cx="10972800" cy="3560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 name="Picture 10" descr="Icon&#10;&#10;Description automatically generated">
            <a:extLst>
              <a:ext uri="{FF2B5EF4-FFF2-40B4-BE49-F238E27FC236}">
                <a16:creationId xmlns:a16="http://schemas.microsoft.com/office/drawing/2014/main" id="{EFB0AE74-AEB1-495B-B778-FBC036B60F26}"/>
              </a:ext>
            </a:extLst>
          </p:cNvPr>
          <p:cNvPicPr>
            <a:picLocks noChangeAspect="1"/>
          </p:cNvPicPr>
          <p:nvPr/>
        </p:nvPicPr>
        <p:blipFill>
          <a:blip r:embed="rId8"/>
          <a:stretch>
            <a:fillRect/>
          </a:stretch>
        </p:blipFill>
        <p:spPr>
          <a:xfrm>
            <a:off x="9248774" y="57150"/>
            <a:ext cx="1135857" cy="1147763"/>
          </a:xfrm>
          <a:prstGeom prst="rect">
            <a:avLst/>
          </a:prstGeom>
        </p:spPr>
      </p:pic>
    </p:spTree>
    <p:extLst>
      <p:ext uri="{BB962C8B-B14F-4D97-AF65-F5344CB8AC3E}">
        <p14:creationId xmlns:p14="http://schemas.microsoft.com/office/powerpoint/2010/main" val="2376965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82602" y="1596144"/>
            <a:ext cx="7772400" cy="2475530"/>
          </a:xfrm>
        </p:spPr>
        <p:txBody>
          <a:bodyPr>
            <a:normAutofit fontScale="90000"/>
          </a:bodyPr>
          <a:lstStyle/>
          <a:p>
            <a:pPr>
              <a:spcBef>
                <a:spcPct val="20000"/>
              </a:spcBef>
            </a:pPr>
            <a:br>
              <a:rPr lang="de-DE" sz="3600" dirty="0"/>
            </a:br>
            <a:r>
              <a:rPr lang="de-DE" sz="3600" dirty="0">
                <a:solidFill>
                  <a:srgbClr val="002369"/>
                </a:solidFill>
                <a:latin typeface="Avenir Book"/>
              </a:rPr>
              <a:t>IO7 The </a:t>
            </a:r>
            <a:r>
              <a:rPr lang="de-DE" sz="3600" dirty="0" err="1">
                <a:solidFill>
                  <a:srgbClr val="002369"/>
                </a:solidFill>
                <a:latin typeface="Avenir Book"/>
              </a:rPr>
              <a:t>Periodic</a:t>
            </a:r>
            <a:r>
              <a:rPr lang="de-DE" sz="3600" dirty="0">
                <a:solidFill>
                  <a:srgbClr val="002369"/>
                </a:solidFill>
                <a:latin typeface="Avenir Book"/>
              </a:rPr>
              <a:t> System</a:t>
            </a:r>
            <a:br>
              <a:rPr lang="en-US" dirty="0"/>
            </a:br>
            <a:br>
              <a:rPr lang="de-DE" sz="3600" dirty="0">
                <a:latin typeface="Avenir Book"/>
              </a:rPr>
            </a:br>
            <a:r>
              <a:rPr lang="en-US" sz="2400" dirty="0">
                <a:latin typeface="Avenir Book"/>
              </a:rPr>
              <a:t>Del 2: </a:t>
            </a:r>
            <a:r>
              <a:rPr lang="en-US" sz="2400" dirty="0" err="1">
                <a:latin typeface="Avenir Book"/>
              </a:rPr>
              <a:t>Bli</a:t>
            </a:r>
            <a:r>
              <a:rPr lang="en-US" sz="2400" dirty="0">
                <a:latin typeface="Avenir Book"/>
              </a:rPr>
              <a:t> </a:t>
            </a:r>
            <a:r>
              <a:rPr lang="en-US" sz="2400" dirty="0" err="1">
                <a:latin typeface="Avenir Book"/>
              </a:rPr>
              <a:t>kjent</a:t>
            </a:r>
            <a:r>
              <a:rPr lang="en-US" sz="2400" dirty="0">
                <a:latin typeface="Avenir Book"/>
              </a:rPr>
              <a:t> med </a:t>
            </a:r>
            <a:r>
              <a:rPr lang="en-US" sz="2400" dirty="0" err="1">
                <a:latin typeface="Avenir Book"/>
              </a:rPr>
              <a:t>grunnstoffa</a:t>
            </a:r>
            <a:endParaRPr lang="en-US" sz="2400" b="0" dirty="0">
              <a:latin typeface="Avenir Book"/>
            </a:endParaRPr>
          </a:p>
          <a:p>
            <a:pPr>
              <a:spcBef>
                <a:spcPct val="20000"/>
              </a:spcBef>
            </a:pPr>
            <a:endParaRPr lang="en-US" sz="3600" b="0" dirty="0"/>
          </a:p>
          <a:p>
            <a:pPr>
              <a:spcBef>
                <a:spcPts val="600"/>
              </a:spcBef>
            </a:pPr>
            <a:br>
              <a:rPr lang="de-DE" sz="3600" dirty="0"/>
            </a:br>
            <a:endParaRPr lang="en-US" sz="3600" dirty="0"/>
          </a:p>
        </p:txBody>
      </p:sp>
      <p:sp>
        <p:nvSpPr>
          <p:cNvPr id="8" name="Untertitel 2">
            <a:extLst>
              <a:ext uri="{FF2B5EF4-FFF2-40B4-BE49-F238E27FC236}">
                <a16:creationId xmlns:a16="http://schemas.microsoft.com/office/drawing/2014/main" id="{0A97CD6B-61A0-4386-A5CD-8A16C9350F1E}"/>
              </a:ext>
            </a:extLst>
          </p:cNvPr>
          <p:cNvSpPr>
            <a:spLocks noGrp="1"/>
          </p:cNvSpPr>
          <p:nvPr>
            <p:ph type="subTitle" idx="1"/>
          </p:nvPr>
        </p:nvSpPr>
        <p:spPr>
          <a:xfrm>
            <a:off x="942392" y="3657601"/>
            <a:ext cx="10515600" cy="2628900"/>
          </a:xfrm>
        </p:spPr>
        <p:txBody>
          <a:bodyPr vert="horz" lIns="91440" tIns="45720" rIns="91440" bIns="45720" rtlCol="0" anchor="t">
            <a:normAutofit/>
          </a:bodyPr>
          <a:lstStyle/>
          <a:p>
            <a:pPr algn="l"/>
            <a:r>
              <a:rPr lang="en-US" sz="2200" dirty="0" err="1">
                <a:solidFill>
                  <a:srgbClr val="001470"/>
                </a:solidFill>
              </a:rPr>
              <a:t>Læringsmål</a:t>
            </a:r>
            <a:r>
              <a:rPr lang="en-US" sz="2200" dirty="0">
                <a:solidFill>
                  <a:srgbClr val="001470"/>
                </a:solidFill>
              </a:rPr>
              <a:t>: </a:t>
            </a:r>
          </a:p>
          <a:p>
            <a:pPr marL="285750" indent="-285750" algn="l">
              <a:buFont typeface="Arial" panose="020B0604020202020204" pitchFamily="34" charset="0"/>
              <a:buChar char="•"/>
            </a:pPr>
            <a:r>
              <a:rPr lang="nn-NO" sz="1700" b="0" i="0" dirty="0">
                <a:solidFill>
                  <a:srgbClr val="001470"/>
                </a:solidFill>
                <a:effectLst/>
                <a:latin typeface="Calibri" panose="020F0502020204030204" pitchFamily="34" charset="0"/>
                <a:cs typeface="Calibri" panose="020F0502020204030204" pitchFamily="34" charset="0"/>
              </a:rPr>
              <a:t>Forklare </a:t>
            </a:r>
            <a:r>
              <a:rPr lang="nn-NO" sz="1700" b="0" i="0" dirty="0" err="1">
                <a:solidFill>
                  <a:srgbClr val="001470"/>
                </a:solidFill>
                <a:effectLst/>
                <a:latin typeface="Calibri" panose="020F0502020204030204" pitchFamily="34" charset="0"/>
                <a:cs typeface="Calibri" panose="020F0502020204030204" pitchFamily="34" charset="0"/>
              </a:rPr>
              <a:t>eigenskaper</a:t>
            </a:r>
            <a:r>
              <a:rPr lang="nn-NO" sz="1700" b="0" i="0" dirty="0">
                <a:solidFill>
                  <a:srgbClr val="001470"/>
                </a:solidFill>
                <a:effectLst/>
                <a:latin typeface="Calibri" panose="020F0502020204030204" pitchFamily="34" charset="0"/>
                <a:cs typeface="Calibri" panose="020F0502020204030204" pitchFamily="34" charset="0"/>
              </a:rPr>
              <a:t> til nokre av “innbyggarane”, grunnstoffa, i periodesystemet  og diskuter på kva måte dei er relevant for våre liv</a:t>
            </a:r>
          </a:p>
          <a:p>
            <a:pPr algn="l"/>
            <a:r>
              <a:rPr lang="en-US" sz="1700" b="0" dirty="0" err="1">
                <a:solidFill>
                  <a:srgbClr val="001470"/>
                </a:solidFill>
                <a:cs typeface="Calibri"/>
              </a:rPr>
              <a:t>Delmål</a:t>
            </a:r>
            <a:r>
              <a:rPr lang="en-US" sz="1700" b="0" dirty="0">
                <a:solidFill>
                  <a:srgbClr val="001470"/>
                </a:solidFill>
                <a:cs typeface="Calibri"/>
              </a:rPr>
              <a:t>: </a:t>
            </a:r>
          </a:p>
          <a:p>
            <a:pPr marL="285750" indent="-285750" algn="just" rtl="0" fontAlgn="base">
              <a:buFont typeface="Arial" panose="020B0604020202020204" pitchFamily="34" charset="0"/>
              <a:buChar char="•"/>
            </a:pPr>
            <a:r>
              <a:rPr lang="en-US" sz="1700" b="0" i="0" dirty="0" err="1">
                <a:solidFill>
                  <a:srgbClr val="001470"/>
                </a:solidFill>
                <a:effectLst/>
                <a:latin typeface="Calibri Light" panose="020F0302020204030204" pitchFamily="34" charset="0"/>
              </a:rPr>
              <a:t>Skildre</a:t>
            </a:r>
            <a:r>
              <a:rPr lang="en-US" sz="1700" b="0" i="0" dirty="0">
                <a:solidFill>
                  <a:srgbClr val="001470"/>
                </a:solidFill>
                <a:effectLst/>
                <a:latin typeface="Calibri Light" panose="020F0302020204030204" pitchFamily="34" charset="0"/>
              </a:rPr>
              <a:t> </a:t>
            </a:r>
            <a:r>
              <a:rPr lang="en-US" sz="1700" b="0" i="0" dirty="0" err="1">
                <a:solidFill>
                  <a:srgbClr val="001470"/>
                </a:solidFill>
                <a:effectLst/>
                <a:latin typeface="Calibri Light" panose="020F0302020204030204" pitchFamily="34" charset="0"/>
              </a:rPr>
              <a:t>på</a:t>
            </a:r>
            <a:r>
              <a:rPr lang="en-US" sz="1700" b="0" i="0" dirty="0">
                <a:solidFill>
                  <a:srgbClr val="001470"/>
                </a:solidFill>
                <a:effectLst/>
                <a:latin typeface="Calibri Light" panose="020F0302020204030204" pitchFamily="34" charset="0"/>
              </a:rPr>
              <a:t> </a:t>
            </a:r>
            <a:r>
              <a:rPr lang="en-US" sz="1700" b="0" i="0" dirty="0" err="1">
                <a:solidFill>
                  <a:srgbClr val="001470"/>
                </a:solidFill>
                <a:effectLst/>
                <a:latin typeface="Calibri Light" panose="020F0302020204030204" pitchFamily="34" charset="0"/>
              </a:rPr>
              <a:t>kva</a:t>
            </a:r>
            <a:r>
              <a:rPr lang="en-US" sz="1700" b="0" i="0" dirty="0">
                <a:solidFill>
                  <a:srgbClr val="001470"/>
                </a:solidFill>
                <a:effectLst/>
                <a:latin typeface="Calibri Light" panose="020F0302020204030204" pitchFamily="34" charset="0"/>
              </a:rPr>
              <a:t> </a:t>
            </a:r>
            <a:r>
              <a:rPr lang="en-US" sz="1700" b="0" i="0" dirty="0" err="1">
                <a:solidFill>
                  <a:srgbClr val="001470"/>
                </a:solidFill>
                <a:effectLst/>
                <a:latin typeface="Calibri Light" panose="020F0302020204030204" pitchFamily="34" charset="0"/>
              </a:rPr>
              <a:t>måte</a:t>
            </a:r>
            <a:r>
              <a:rPr lang="en-US" sz="1700" b="0" i="0" dirty="0">
                <a:solidFill>
                  <a:srgbClr val="001470"/>
                </a:solidFill>
                <a:effectLst/>
                <a:latin typeface="Calibri Light" panose="020F0302020204030204" pitchFamily="34" charset="0"/>
              </a:rPr>
              <a:t> </a:t>
            </a:r>
            <a:r>
              <a:rPr lang="en-US" sz="1700" b="0" i="0" dirty="0" err="1">
                <a:solidFill>
                  <a:srgbClr val="001470"/>
                </a:solidFill>
                <a:effectLst/>
                <a:latin typeface="Calibri Light" panose="020F0302020204030204" pitchFamily="34" charset="0"/>
              </a:rPr>
              <a:t>grunnstoff</a:t>
            </a:r>
            <a:r>
              <a:rPr lang="en-US" sz="1700" b="0" i="0" dirty="0">
                <a:solidFill>
                  <a:srgbClr val="001470"/>
                </a:solidFill>
                <a:effectLst/>
                <a:latin typeface="Calibri Light" panose="020F0302020204030204" pitchFamily="34" charset="0"/>
              </a:rPr>
              <a:t> er </a:t>
            </a:r>
            <a:r>
              <a:rPr lang="en-US" sz="1700" b="0" i="0" dirty="0" err="1">
                <a:solidFill>
                  <a:srgbClr val="001470"/>
                </a:solidFill>
                <a:effectLst/>
                <a:latin typeface="Calibri Light" panose="020F0302020204030204" pitchFamily="34" charset="0"/>
              </a:rPr>
              <a:t>viktige</a:t>
            </a:r>
            <a:r>
              <a:rPr lang="en-US" sz="1700" b="0" i="0" dirty="0">
                <a:solidFill>
                  <a:srgbClr val="001470"/>
                </a:solidFill>
                <a:effectLst/>
                <a:latin typeface="Calibri Light" panose="020F0302020204030204" pitchFamily="34" charset="0"/>
              </a:rPr>
              <a:t> for </a:t>
            </a:r>
            <a:r>
              <a:rPr lang="en-US" sz="1700" b="0" i="0" dirty="0" err="1">
                <a:solidFill>
                  <a:srgbClr val="001470"/>
                </a:solidFill>
                <a:effectLst/>
                <a:latin typeface="Calibri Light" panose="020F0302020204030204" pitchFamily="34" charset="0"/>
              </a:rPr>
              <a:t>oss</a:t>
            </a:r>
            <a:r>
              <a:rPr lang="en-US" sz="1700" b="0" i="0" dirty="0">
                <a:solidFill>
                  <a:srgbClr val="001470"/>
                </a:solidFill>
                <a:effectLst/>
                <a:latin typeface="Calibri Light" panose="020F0302020204030204" pitchFamily="34" charset="0"/>
              </a:rPr>
              <a:t> </a:t>
            </a:r>
            <a:r>
              <a:rPr lang="en-US" sz="1700" b="0" i="0" dirty="0" err="1">
                <a:solidFill>
                  <a:srgbClr val="001470"/>
                </a:solidFill>
                <a:effectLst/>
                <a:latin typeface="Calibri Light" panose="020F0302020204030204" pitchFamily="34" charset="0"/>
              </a:rPr>
              <a:t>som</a:t>
            </a:r>
            <a:r>
              <a:rPr lang="en-US" sz="1700" b="0" dirty="0">
                <a:solidFill>
                  <a:srgbClr val="001470"/>
                </a:solidFill>
                <a:latin typeface="Calibri Light" panose="020F0302020204030204" pitchFamily="34" charset="0"/>
              </a:rPr>
              <a:t> lever i </a:t>
            </a:r>
            <a:r>
              <a:rPr lang="en-US" sz="1700" b="0" dirty="0" err="1">
                <a:solidFill>
                  <a:srgbClr val="001470"/>
                </a:solidFill>
                <a:latin typeface="Calibri Light" panose="020F0302020204030204" pitchFamily="34" charset="0"/>
              </a:rPr>
              <a:t>dag</a:t>
            </a:r>
            <a:endParaRPr lang="en-US" sz="1700" b="0" i="0" dirty="0">
              <a:solidFill>
                <a:srgbClr val="001470"/>
              </a:solidFill>
              <a:effectLst/>
              <a:latin typeface="Calibri Light" panose="020F0302020204030204" pitchFamily="34" charset="0"/>
            </a:endParaRPr>
          </a:p>
          <a:p>
            <a:pPr marL="285750" indent="-285750" algn="just" rtl="0" fontAlgn="base">
              <a:buFont typeface="Arial" panose="020B0604020202020204" pitchFamily="34" charset="0"/>
              <a:buChar char="•"/>
            </a:pPr>
            <a:r>
              <a:rPr lang="en-US" sz="1700" b="0" i="0" dirty="0">
                <a:solidFill>
                  <a:srgbClr val="001470"/>
                </a:solidFill>
                <a:effectLst/>
                <a:latin typeface="Calibri Light" panose="020F0302020204030204" pitchFamily="34" charset="0"/>
              </a:rPr>
              <a:t>Gi </a:t>
            </a:r>
            <a:r>
              <a:rPr lang="en-US" sz="1700" b="0" i="0" dirty="0" err="1">
                <a:solidFill>
                  <a:srgbClr val="001470"/>
                </a:solidFill>
                <a:effectLst/>
                <a:latin typeface="Calibri Light" panose="020F0302020204030204" pitchFamily="34" charset="0"/>
              </a:rPr>
              <a:t>døme</a:t>
            </a:r>
            <a:r>
              <a:rPr lang="en-US" sz="1700" b="0" i="0" dirty="0">
                <a:solidFill>
                  <a:srgbClr val="001470"/>
                </a:solidFill>
                <a:effectLst/>
                <a:latin typeface="Calibri Light" panose="020F0302020204030204" pitchFamily="34" charset="0"/>
              </a:rPr>
              <a:t> </a:t>
            </a:r>
            <a:r>
              <a:rPr lang="en-US" sz="1700" b="0" i="0" dirty="0" err="1">
                <a:solidFill>
                  <a:srgbClr val="001470"/>
                </a:solidFill>
                <a:effectLst/>
                <a:latin typeface="Calibri Light" panose="020F0302020204030204" pitchFamily="34" charset="0"/>
              </a:rPr>
              <a:t>på</a:t>
            </a:r>
            <a:r>
              <a:rPr lang="en-US" sz="1700" b="0" i="0" dirty="0">
                <a:solidFill>
                  <a:srgbClr val="001470"/>
                </a:solidFill>
                <a:effectLst/>
                <a:latin typeface="Calibri Light" panose="020F0302020204030204" pitchFamily="34" charset="0"/>
              </a:rPr>
              <a:t> bruk av </a:t>
            </a:r>
            <a:r>
              <a:rPr lang="en-US" sz="1700" b="0" i="0" dirty="0" err="1">
                <a:solidFill>
                  <a:srgbClr val="001470"/>
                </a:solidFill>
                <a:effectLst/>
                <a:latin typeface="Calibri Light" panose="020F0302020204030204" pitchFamily="34" charset="0"/>
              </a:rPr>
              <a:t>grunnstoff</a:t>
            </a:r>
            <a:endParaRPr lang="en-US" sz="1700" b="0" i="0" dirty="0">
              <a:solidFill>
                <a:srgbClr val="001470"/>
              </a:solidFill>
              <a:effectLst/>
              <a:latin typeface="Calibri Light" panose="020F0302020204030204" pitchFamily="34" charset="0"/>
            </a:endParaRPr>
          </a:p>
          <a:p>
            <a:endParaRPr lang="en-US" b="0" dirty="0">
              <a:cs typeface="Calibri"/>
            </a:endParaRPr>
          </a:p>
          <a:p>
            <a:endParaRPr lang="en-US" i="1" dirty="0"/>
          </a:p>
        </p:txBody>
      </p:sp>
    </p:spTree>
    <p:extLst>
      <p:ext uri="{BB962C8B-B14F-4D97-AF65-F5344CB8AC3E}">
        <p14:creationId xmlns:p14="http://schemas.microsoft.com/office/powerpoint/2010/main" val="2894734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a:normAutofit/>
          </a:bodyPr>
          <a:lstStyle/>
          <a:p>
            <a:r>
              <a:rPr lang="es-ES_tradnl" dirty="0">
                <a:latin typeface="Avenir Book"/>
              </a:rPr>
              <a:t>2.1 Å </a:t>
            </a:r>
            <a:r>
              <a:rPr lang="es-ES_tradnl" dirty="0" err="1">
                <a:latin typeface="Avenir Book"/>
              </a:rPr>
              <a:t>gjere</a:t>
            </a:r>
            <a:r>
              <a:rPr lang="es-ES_tradnl" dirty="0">
                <a:latin typeface="Avenir Book"/>
              </a:rPr>
              <a:t> </a:t>
            </a:r>
            <a:r>
              <a:rPr lang="es-ES_tradnl" dirty="0" err="1">
                <a:latin typeface="Avenir Book"/>
              </a:rPr>
              <a:t>grunnstoffa</a:t>
            </a:r>
            <a:r>
              <a:rPr lang="es-ES_tradnl" dirty="0">
                <a:latin typeface="Avenir Book"/>
              </a:rPr>
              <a:t> relevante </a:t>
            </a:r>
            <a:r>
              <a:rPr lang="es-ES_tradnl" dirty="0" err="1">
                <a:latin typeface="Avenir Book"/>
              </a:rPr>
              <a:t>for</a:t>
            </a:r>
            <a:r>
              <a:rPr lang="es-ES_tradnl" dirty="0">
                <a:latin typeface="Avenir Book"/>
              </a:rPr>
              <a:t> elevar</a:t>
            </a:r>
          </a:p>
        </p:txBody>
      </p:sp>
      <p:sp>
        <p:nvSpPr>
          <p:cNvPr id="3" name="Marcador de contenido 2"/>
          <p:cNvSpPr>
            <a:spLocks noGrp="1"/>
          </p:cNvSpPr>
          <p:nvPr>
            <p:ph idx="1"/>
          </p:nvPr>
        </p:nvSpPr>
        <p:spPr>
          <a:xfrm>
            <a:off x="497305" y="1388957"/>
            <a:ext cx="11093896" cy="4049312"/>
          </a:xfrm>
        </p:spPr>
        <p:txBody>
          <a:bodyPr vert="horz" lIns="91440" tIns="45720" rIns="91440" bIns="45720" rtlCol="0" anchor="t">
            <a:noAutofit/>
          </a:bodyPr>
          <a:lstStyle/>
          <a:p>
            <a:endParaRPr lang="en-GB" sz="2000" dirty="0">
              <a:ea typeface="+mn-lt"/>
              <a:cs typeface="+mn-lt"/>
            </a:endParaRPr>
          </a:p>
          <a:p>
            <a:r>
              <a:rPr lang="en-GB" sz="2000" dirty="0" err="1">
                <a:ea typeface="+mn-lt"/>
                <a:cs typeface="+mn-lt"/>
              </a:rPr>
              <a:t>Korleis</a:t>
            </a:r>
            <a:r>
              <a:rPr lang="en-GB" sz="2000" dirty="0">
                <a:ea typeface="+mn-lt"/>
                <a:cs typeface="+mn-lt"/>
              </a:rPr>
              <a:t> </a:t>
            </a:r>
            <a:r>
              <a:rPr lang="en-GB" sz="2000" dirty="0" err="1">
                <a:ea typeface="+mn-lt"/>
                <a:cs typeface="+mn-lt"/>
              </a:rPr>
              <a:t>kan</a:t>
            </a:r>
            <a:r>
              <a:rPr lang="en-GB" sz="2000" dirty="0">
                <a:ea typeface="+mn-lt"/>
                <a:cs typeface="+mn-lt"/>
              </a:rPr>
              <a:t> vi </a:t>
            </a:r>
            <a:r>
              <a:rPr lang="en-GB" sz="2000" dirty="0" err="1">
                <a:ea typeface="+mn-lt"/>
                <a:cs typeface="+mn-lt"/>
              </a:rPr>
              <a:t>bidra</a:t>
            </a:r>
            <a:r>
              <a:rPr lang="en-GB" sz="2000" dirty="0">
                <a:ea typeface="+mn-lt"/>
                <a:cs typeface="+mn-lt"/>
              </a:rPr>
              <a:t> </a:t>
            </a:r>
            <a:r>
              <a:rPr lang="en-GB" sz="2000" dirty="0" err="1">
                <a:ea typeface="+mn-lt"/>
                <a:cs typeface="+mn-lt"/>
              </a:rPr>
              <a:t>til</a:t>
            </a:r>
            <a:r>
              <a:rPr lang="en-GB" sz="2000" dirty="0">
                <a:ea typeface="+mn-lt"/>
                <a:cs typeface="+mn-lt"/>
              </a:rPr>
              <a:t> </a:t>
            </a:r>
            <a:r>
              <a:rPr lang="en-GB" sz="2000" dirty="0" err="1">
                <a:ea typeface="+mn-lt"/>
                <a:cs typeface="+mn-lt"/>
              </a:rPr>
              <a:t>meir</a:t>
            </a:r>
            <a:r>
              <a:rPr lang="en-GB" sz="2000" dirty="0">
                <a:ea typeface="+mn-lt"/>
                <a:cs typeface="+mn-lt"/>
              </a:rPr>
              <a:t> </a:t>
            </a:r>
            <a:r>
              <a:rPr lang="en-GB" sz="2000" dirty="0" err="1">
                <a:ea typeface="+mn-lt"/>
                <a:cs typeface="+mn-lt"/>
              </a:rPr>
              <a:t>motivasjon</a:t>
            </a:r>
            <a:r>
              <a:rPr lang="en-GB" sz="2000" dirty="0">
                <a:ea typeface="+mn-lt"/>
                <a:cs typeface="+mn-lt"/>
              </a:rPr>
              <a:t> </a:t>
            </a:r>
            <a:r>
              <a:rPr lang="en-GB" sz="2000" dirty="0" err="1">
                <a:ea typeface="+mn-lt"/>
                <a:cs typeface="+mn-lt"/>
              </a:rPr>
              <a:t>hos</a:t>
            </a:r>
            <a:r>
              <a:rPr lang="en-GB" sz="2000" dirty="0">
                <a:ea typeface="+mn-lt"/>
                <a:cs typeface="+mn-lt"/>
              </a:rPr>
              <a:t> </a:t>
            </a:r>
            <a:r>
              <a:rPr lang="en-GB" sz="2000" dirty="0" err="1">
                <a:ea typeface="+mn-lt"/>
                <a:cs typeface="+mn-lt"/>
              </a:rPr>
              <a:t>elevar</a:t>
            </a:r>
            <a:r>
              <a:rPr lang="en-GB" sz="2000" dirty="0">
                <a:ea typeface="+mn-lt"/>
                <a:cs typeface="+mn-lt"/>
              </a:rPr>
              <a:t> for å </a:t>
            </a:r>
            <a:r>
              <a:rPr lang="en-GB" sz="2000" dirty="0" err="1">
                <a:ea typeface="+mn-lt"/>
                <a:cs typeface="+mn-lt"/>
              </a:rPr>
              <a:t>lære</a:t>
            </a:r>
            <a:r>
              <a:rPr lang="en-GB" sz="2000" dirty="0">
                <a:ea typeface="+mn-lt"/>
                <a:cs typeface="+mn-lt"/>
              </a:rPr>
              <a:t> </a:t>
            </a:r>
            <a:r>
              <a:rPr lang="en-GB" sz="2000" dirty="0" err="1">
                <a:ea typeface="+mn-lt"/>
                <a:cs typeface="+mn-lt"/>
              </a:rPr>
              <a:t>kjemi</a:t>
            </a:r>
            <a:r>
              <a:rPr lang="en-GB" sz="2000" dirty="0">
                <a:ea typeface="+mn-lt"/>
                <a:cs typeface="+mn-lt"/>
              </a:rPr>
              <a:t>?</a:t>
            </a:r>
          </a:p>
          <a:p>
            <a:endParaRPr lang="en-GB" sz="2000" dirty="0">
              <a:ea typeface="+mn-lt"/>
              <a:cs typeface="+mn-lt"/>
            </a:endParaRPr>
          </a:p>
          <a:p>
            <a:r>
              <a:rPr lang="en-GB" sz="2000" dirty="0" err="1">
                <a:ea typeface="+mn-lt"/>
                <a:cs typeface="+mn-lt"/>
              </a:rPr>
              <a:t>Kontekst-basert</a:t>
            </a:r>
            <a:r>
              <a:rPr lang="en-GB" sz="2000" dirty="0">
                <a:ea typeface="+mn-lt"/>
                <a:cs typeface="+mn-lt"/>
              </a:rPr>
              <a:t> </a:t>
            </a:r>
            <a:r>
              <a:rPr lang="en-GB" sz="2000" dirty="0" err="1">
                <a:ea typeface="+mn-lt"/>
                <a:cs typeface="+mn-lt"/>
              </a:rPr>
              <a:t>undervising</a:t>
            </a:r>
            <a:r>
              <a:rPr lang="en-GB" sz="2000" dirty="0">
                <a:ea typeface="+mn-lt"/>
                <a:cs typeface="+mn-lt"/>
              </a:rPr>
              <a:t> </a:t>
            </a:r>
            <a:r>
              <a:rPr lang="en-GB" sz="2000" dirty="0" err="1">
                <a:ea typeface="+mn-lt"/>
                <a:cs typeface="+mn-lt"/>
              </a:rPr>
              <a:t>handlar</a:t>
            </a:r>
            <a:r>
              <a:rPr lang="en-GB" sz="2000" dirty="0">
                <a:ea typeface="+mn-lt"/>
                <a:cs typeface="+mn-lt"/>
              </a:rPr>
              <a:t> om å </a:t>
            </a:r>
            <a:r>
              <a:rPr lang="en-GB" sz="2000" dirty="0" err="1">
                <a:ea typeface="+mn-lt"/>
                <a:cs typeface="+mn-lt"/>
              </a:rPr>
              <a:t>knytte</a:t>
            </a:r>
            <a:r>
              <a:rPr lang="en-GB" sz="2000" dirty="0">
                <a:ea typeface="+mn-lt"/>
                <a:cs typeface="+mn-lt"/>
              </a:rPr>
              <a:t> </a:t>
            </a:r>
            <a:r>
              <a:rPr lang="en-GB" sz="2000" dirty="0" err="1">
                <a:ea typeface="+mn-lt"/>
                <a:cs typeface="+mn-lt"/>
              </a:rPr>
              <a:t>kjemien</a:t>
            </a:r>
            <a:r>
              <a:rPr lang="en-GB" sz="2000" dirty="0">
                <a:ea typeface="+mn-lt"/>
                <a:cs typeface="+mn-lt"/>
              </a:rPr>
              <a:t> </a:t>
            </a:r>
            <a:r>
              <a:rPr lang="en-GB" sz="2000" dirty="0" err="1">
                <a:ea typeface="+mn-lt"/>
                <a:cs typeface="+mn-lt"/>
              </a:rPr>
              <a:t>til</a:t>
            </a:r>
            <a:r>
              <a:rPr lang="en-GB" sz="2000" dirty="0">
                <a:ea typeface="+mn-lt"/>
                <a:cs typeface="+mn-lt"/>
              </a:rPr>
              <a:t> det </a:t>
            </a:r>
            <a:r>
              <a:rPr lang="en-GB" sz="2000" dirty="0" err="1">
                <a:ea typeface="+mn-lt"/>
                <a:cs typeface="+mn-lt"/>
              </a:rPr>
              <a:t>verkelege</a:t>
            </a:r>
            <a:r>
              <a:rPr lang="en-GB" sz="2000" dirty="0">
                <a:ea typeface="+mn-lt"/>
                <a:cs typeface="+mn-lt"/>
              </a:rPr>
              <a:t> liv, </a:t>
            </a:r>
            <a:r>
              <a:rPr lang="en-GB" sz="2000" dirty="0" err="1">
                <a:ea typeface="+mn-lt"/>
                <a:cs typeface="+mn-lt"/>
              </a:rPr>
              <a:t>og</a:t>
            </a:r>
            <a:r>
              <a:rPr lang="en-GB" sz="2000" dirty="0">
                <a:ea typeface="+mn-lt"/>
                <a:cs typeface="+mn-lt"/>
              </a:rPr>
              <a:t> </a:t>
            </a:r>
            <a:r>
              <a:rPr lang="en-GB" sz="2000" dirty="0" err="1">
                <a:ea typeface="+mn-lt"/>
                <a:cs typeface="+mn-lt"/>
              </a:rPr>
              <a:t>slik</a:t>
            </a:r>
            <a:r>
              <a:rPr lang="en-GB" sz="2000" dirty="0">
                <a:ea typeface="+mn-lt"/>
                <a:cs typeface="+mn-lt"/>
              </a:rPr>
              <a:t> </a:t>
            </a:r>
            <a:r>
              <a:rPr lang="en-GB" sz="2000" dirty="0" err="1">
                <a:ea typeface="+mn-lt"/>
                <a:cs typeface="+mn-lt"/>
              </a:rPr>
              <a:t>bidra</a:t>
            </a:r>
            <a:r>
              <a:rPr lang="en-GB" sz="2000" dirty="0">
                <a:ea typeface="+mn-lt"/>
                <a:cs typeface="+mn-lt"/>
              </a:rPr>
              <a:t> </a:t>
            </a:r>
            <a:r>
              <a:rPr lang="en-GB" sz="2000" dirty="0" err="1">
                <a:ea typeface="+mn-lt"/>
                <a:cs typeface="+mn-lt"/>
              </a:rPr>
              <a:t>til</a:t>
            </a:r>
            <a:r>
              <a:rPr lang="en-GB" sz="2000" dirty="0">
                <a:ea typeface="+mn-lt"/>
                <a:cs typeface="+mn-lt"/>
              </a:rPr>
              <a:t> å </a:t>
            </a:r>
            <a:r>
              <a:rPr lang="en-GB" sz="2000" dirty="0" err="1">
                <a:ea typeface="+mn-lt"/>
                <a:cs typeface="+mn-lt"/>
              </a:rPr>
              <a:t>gjere</a:t>
            </a:r>
            <a:r>
              <a:rPr lang="en-GB" sz="2000" dirty="0">
                <a:ea typeface="+mn-lt"/>
                <a:cs typeface="+mn-lt"/>
              </a:rPr>
              <a:t> </a:t>
            </a:r>
            <a:r>
              <a:rPr lang="en-GB" sz="2000" dirty="0" err="1">
                <a:ea typeface="+mn-lt"/>
                <a:cs typeface="+mn-lt"/>
              </a:rPr>
              <a:t>kjemi</a:t>
            </a:r>
            <a:r>
              <a:rPr lang="en-GB" sz="2000" dirty="0">
                <a:ea typeface="+mn-lt"/>
                <a:cs typeface="+mn-lt"/>
              </a:rPr>
              <a:t> </a:t>
            </a:r>
            <a:r>
              <a:rPr lang="en-GB" sz="2000" dirty="0" err="1">
                <a:ea typeface="+mn-lt"/>
                <a:cs typeface="+mn-lt"/>
              </a:rPr>
              <a:t>meir</a:t>
            </a:r>
            <a:r>
              <a:rPr lang="en-GB" sz="2000" dirty="0">
                <a:ea typeface="+mn-lt"/>
                <a:cs typeface="+mn-lt"/>
              </a:rPr>
              <a:t> </a:t>
            </a:r>
            <a:r>
              <a:rPr lang="en-GB" sz="2000" dirty="0" err="1">
                <a:ea typeface="+mn-lt"/>
                <a:cs typeface="+mn-lt"/>
              </a:rPr>
              <a:t>meiningsfylt</a:t>
            </a:r>
            <a:r>
              <a:rPr lang="en-GB" sz="2000" dirty="0">
                <a:ea typeface="+mn-lt"/>
                <a:cs typeface="+mn-lt"/>
              </a:rPr>
              <a:t> </a:t>
            </a:r>
            <a:r>
              <a:rPr lang="en-GB" sz="2000" dirty="0" err="1">
                <a:ea typeface="+mn-lt"/>
                <a:cs typeface="+mn-lt"/>
              </a:rPr>
              <a:t>og</a:t>
            </a:r>
            <a:r>
              <a:rPr lang="en-GB" sz="2000" dirty="0">
                <a:ea typeface="+mn-lt"/>
                <a:cs typeface="+mn-lt"/>
              </a:rPr>
              <a:t> </a:t>
            </a:r>
            <a:r>
              <a:rPr lang="en-GB" sz="2000" dirty="0" err="1">
                <a:ea typeface="+mn-lt"/>
                <a:cs typeface="+mn-lt"/>
              </a:rPr>
              <a:t>positivt</a:t>
            </a:r>
            <a:r>
              <a:rPr lang="en-GB" sz="2000" dirty="0">
                <a:ea typeface="+mn-lt"/>
                <a:cs typeface="+mn-lt"/>
              </a:rPr>
              <a:t> </a:t>
            </a:r>
            <a:r>
              <a:rPr lang="en-GB" sz="2000" dirty="0" err="1">
                <a:ea typeface="+mn-lt"/>
                <a:cs typeface="+mn-lt"/>
              </a:rPr>
              <a:t>lada</a:t>
            </a:r>
            <a:endParaRPr lang="en-US" sz="2000" dirty="0"/>
          </a:p>
          <a:p>
            <a:endParaRPr lang="en-GB" sz="2000" dirty="0">
              <a:ea typeface="+mn-lt"/>
              <a:cs typeface="+mn-lt"/>
            </a:endParaRPr>
          </a:p>
          <a:p>
            <a:r>
              <a:rPr lang="en-GB" sz="2000" dirty="0" err="1">
                <a:ea typeface="+mn-lt"/>
                <a:cs typeface="+mn-lt"/>
              </a:rPr>
              <a:t>Oppfatting</a:t>
            </a:r>
            <a:r>
              <a:rPr lang="en-GB" sz="2000" dirty="0">
                <a:ea typeface="+mn-lt"/>
                <a:cs typeface="+mn-lt"/>
              </a:rPr>
              <a:t> </a:t>
            </a:r>
            <a:r>
              <a:rPr lang="en-GB" sz="2000" dirty="0" err="1">
                <a:ea typeface="+mn-lt"/>
                <a:cs typeface="+mn-lt"/>
              </a:rPr>
              <a:t>av</a:t>
            </a:r>
            <a:r>
              <a:rPr lang="en-GB" sz="2000" dirty="0">
                <a:ea typeface="+mn-lt"/>
                <a:cs typeface="+mn-lt"/>
              </a:rPr>
              <a:t> </a:t>
            </a:r>
            <a:r>
              <a:rPr lang="en-GB" sz="2000" dirty="0" err="1">
                <a:ea typeface="+mn-lt"/>
                <a:cs typeface="+mn-lt"/>
              </a:rPr>
              <a:t>relevans</a:t>
            </a:r>
            <a:r>
              <a:rPr lang="en-GB" sz="2000" dirty="0">
                <a:ea typeface="+mn-lt"/>
                <a:cs typeface="+mn-lt"/>
              </a:rPr>
              <a:t> er </a:t>
            </a:r>
            <a:r>
              <a:rPr lang="en-GB" sz="2000" dirty="0" err="1">
                <a:ea typeface="+mn-lt"/>
                <a:cs typeface="+mn-lt"/>
              </a:rPr>
              <a:t>særleg</a:t>
            </a:r>
            <a:r>
              <a:rPr lang="en-GB" sz="2000" dirty="0">
                <a:ea typeface="+mn-lt"/>
                <a:cs typeface="+mn-lt"/>
              </a:rPr>
              <a:t> </a:t>
            </a:r>
            <a:r>
              <a:rPr lang="en-GB" sz="2000" dirty="0" err="1">
                <a:ea typeface="+mn-lt"/>
                <a:cs typeface="+mn-lt"/>
              </a:rPr>
              <a:t>viktig</a:t>
            </a:r>
            <a:r>
              <a:rPr lang="en-GB" sz="2000" dirty="0">
                <a:ea typeface="+mn-lt"/>
                <a:cs typeface="+mn-lt"/>
              </a:rPr>
              <a:t> i </a:t>
            </a:r>
            <a:r>
              <a:rPr lang="en-GB" sz="2000" dirty="0" err="1">
                <a:ea typeface="+mn-lt"/>
                <a:cs typeface="+mn-lt"/>
              </a:rPr>
              <a:t>kontekst-baserte</a:t>
            </a:r>
            <a:r>
              <a:rPr lang="en-GB" sz="2000" dirty="0">
                <a:ea typeface="+mn-lt"/>
                <a:cs typeface="+mn-lt"/>
              </a:rPr>
              <a:t> </a:t>
            </a:r>
            <a:r>
              <a:rPr lang="en-GB" sz="2000" dirty="0" err="1">
                <a:ea typeface="+mn-lt"/>
                <a:cs typeface="+mn-lt"/>
              </a:rPr>
              <a:t>undervising</a:t>
            </a:r>
            <a:r>
              <a:rPr lang="en-GB" sz="2000" dirty="0">
                <a:ea typeface="+mn-lt"/>
                <a:cs typeface="+mn-lt"/>
              </a:rPr>
              <a:t>, </a:t>
            </a:r>
            <a:r>
              <a:rPr lang="en-GB" sz="2000" dirty="0" err="1">
                <a:ea typeface="+mn-lt"/>
                <a:cs typeface="+mn-lt"/>
              </a:rPr>
              <a:t>som</a:t>
            </a:r>
            <a:r>
              <a:rPr lang="en-GB" sz="2000" dirty="0">
                <a:ea typeface="+mn-lt"/>
                <a:cs typeface="+mn-lt"/>
              </a:rPr>
              <a:t> å </a:t>
            </a:r>
            <a:r>
              <a:rPr lang="en-GB" sz="2000" dirty="0" err="1">
                <a:ea typeface="+mn-lt"/>
                <a:cs typeface="+mn-lt"/>
              </a:rPr>
              <a:t>legge</a:t>
            </a:r>
            <a:r>
              <a:rPr lang="en-GB" sz="2000" dirty="0">
                <a:ea typeface="+mn-lt"/>
                <a:cs typeface="+mn-lt"/>
              </a:rPr>
              <a:t> </a:t>
            </a:r>
            <a:r>
              <a:rPr lang="en-GB" sz="2000" dirty="0" err="1">
                <a:ea typeface="+mn-lt"/>
                <a:cs typeface="+mn-lt"/>
              </a:rPr>
              <a:t>vekt</a:t>
            </a:r>
            <a:r>
              <a:rPr lang="en-GB" sz="2000" dirty="0">
                <a:ea typeface="+mn-lt"/>
                <a:cs typeface="+mn-lt"/>
              </a:rPr>
              <a:t> </a:t>
            </a:r>
            <a:r>
              <a:rPr lang="en-GB" sz="2000" dirty="0" err="1">
                <a:ea typeface="+mn-lt"/>
                <a:cs typeface="+mn-lt"/>
              </a:rPr>
              <a:t>på</a:t>
            </a:r>
            <a:r>
              <a:rPr lang="en-GB" sz="2000" dirty="0">
                <a:ea typeface="+mn-lt"/>
                <a:cs typeface="+mn-lt"/>
              </a:rPr>
              <a:t> at </a:t>
            </a:r>
            <a:r>
              <a:rPr lang="en-GB" sz="2000" dirty="0" err="1">
                <a:ea typeface="+mn-lt"/>
                <a:cs typeface="+mn-lt"/>
              </a:rPr>
              <a:t>kjemi</a:t>
            </a:r>
            <a:r>
              <a:rPr lang="en-GB" sz="2000" dirty="0">
                <a:ea typeface="+mn-lt"/>
                <a:cs typeface="+mn-lt"/>
              </a:rPr>
              <a:t> er relevant i </a:t>
            </a:r>
            <a:r>
              <a:rPr lang="en-GB" sz="2000" dirty="0" err="1">
                <a:ea typeface="+mn-lt"/>
                <a:cs typeface="+mn-lt"/>
              </a:rPr>
              <a:t>daglegdagse</a:t>
            </a:r>
            <a:r>
              <a:rPr lang="en-GB" sz="2000" dirty="0">
                <a:ea typeface="+mn-lt"/>
                <a:cs typeface="+mn-lt"/>
              </a:rPr>
              <a:t> </a:t>
            </a:r>
            <a:r>
              <a:rPr lang="en-GB" sz="2000" dirty="0" err="1">
                <a:ea typeface="+mn-lt"/>
                <a:cs typeface="+mn-lt"/>
              </a:rPr>
              <a:t>produkt</a:t>
            </a:r>
            <a:r>
              <a:rPr lang="en-GB" sz="2000" dirty="0">
                <a:ea typeface="+mn-lt"/>
                <a:cs typeface="+mn-lt"/>
              </a:rPr>
              <a:t>, </a:t>
            </a:r>
            <a:r>
              <a:rPr lang="en-GB" sz="2000" dirty="0" err="1">
                <a:ea typeface="+mn-lt"/>
                <a:cs typeface="+mn-lt"/>
              </a:rPr>
              <a:t>eller</a:t>
            </a:r>
            <a:r>
              <a:rPr lang="en-GB" sz="2000" dirty="0">
                <a:ea typeface="+mn-lt"/>
                <a:cs typeface="+mn-lt"/>
              </a:rPr>
              <a:t> </a:t>
            </a:r>
            <a:r>
              <a:rPr lang="en-GB" sz="2000" dirty="0" err="1">
                <a:ea typeface="+mn-lt"/>
                <a:cs typeface="+mn-lt"/>
              </a:rPr>
              <a:t>eit</a:t>
            </a:r>
            <a:r>
              <a:rPr lang="en-GB" sz="2000" dirty="0">
                <a:ea typeface="+mn-lt"/>
                <a:cs typeface="+mn-lt"/>
              </a:rPr>
              <a:t> relevant </a:t>
            </a:r>
            <a:r>
              <a:rPr lang="en-GB" sz="2000" dirty="0" err="1">
                <a:ea typeface="+mn-lt"/>
                <a:cs typeface="+mn-lt"/>
              </a:rPr>
              <a:t>tema</a:t>
            </a:r>
            <a:r>
              <a:rPr lang="en-GB" sz="2000" dirty="0">
                <a:ea typeface="+mn-lt"/>
                <a:cs typeface="+mn-lt"/>
              </a:rPr>
              <a:t> for </a:t>
            </a:r>
            <a:r>
              <a:rPr lang="en-GB" sz="2000" dirty="0" err="1">
                <a:ea typeface="+mn-lt"/>
                <a:cs typeface="+mn-lt"/>
              </a:rPr>
              <a:t>samfunnsdebattar</a:t>
            </a:r>
            <a:r>
              <a:rPr lang="en-GB" sz="2000" dirty="0">
                <a:ea typeface="+mn-lt"/>
                <a:cs typeface="+mn-lt"/>
              </a:rPr>
              <a:t>. </a:t>
            </a:r>
            <a:r>
              <a:rPr lang="en-GB" sz="2000" dirty="0" err="1">
                <a:ea typeface="+mn-lt"/>
                <a:cs typeface="+mn-lt"/>
              </a:rPr>
              <a:t>Kontekstar</a:t>
            </a:r>
            <a:r>
              <a:rPr lang="en-GB" sz="2000" dirty="0">
                <a:ea typeface="+mn-lt"/>
                <a:cs typeface="+mn-lt"/>
              </a:rPr>
              <a:t> </a:t>
            </a:r>
            <a:r>
              <a:rPr lang="en-GB" sz="2000" dirty="0" err="1">
                <a:ea typeface="+mn-lt"/>
                <a:cs typeface="+mn-lt"/>
              </a:rPr>
              <a:t>som</a:t>
            </a:r>
            <a:r>
              <a:rPr lang="en-GB" sz="2000" dirty="0">
                <a:ea typeface="+mn-lt"/>
                <a:cs typeface="+mn-lt"/>
              </a:rPr>
              <a:t> er </a:t>
            </a:r>
            <a:r>
              <a:rPr lang="en-GB" sz="2000" dirty="0" err="1">
                <a:ea typeface="+mn-lt"/>
                <a:cs typeface="+mn-lt"/>
              </a:rPr>
              <a:t>personleg</a:t>
            </a:r>
            <a:r>
              <a:rPr lang="en-GB" sz="2000" dirty="0">
                <a:ea typeface="+mn-lt"/>
                <a:cs typeface="+mn-lt"/>
              </a:rPr>
              <a:t> relevant for </a:t>
            </a:r>
            <a:r>
              <a:rPr lang="en-GB" sz="2000" dirty="0" err="1">
                <a:ea typeface="+mn-lt"/>
                <a:cs typeface="+mn-lt"/>
              </a:rPr>
              <a:t>elevar</a:t>
            </a:r>
            <a:r>
              <a:rPr lang="en-GB" sz="2000" dirty="0">
                <a:ea typeface="+mn-lt"/>
                <a:cs typeface="+mn-lt"/>
              </a:rPr>
              <a:t> </a:t>
            </a:r>
            <a:r>
              <a:rPr lang="en-GB" sz="2000" dirty="0" err="1">
                <a:ea typeface="+mn-lt"/>
                <a:cs typeface="+mn-lt"/>
              </a:rPr>
              <a:t>har</a:t>
            </a:r>
            <a:r>
              <a:rPr lang="en-GB" sz="2000" dirty="0">
                <a:ea typeface="+mn-lt"/>
                <a:cs typeface="+mn-lt"/>
              </a:rPr>
              <a:t> </a:t>
            </a:r>
            <a:r>
              <a:rPr lang="en-GB" sz="2000" dirty="0" err="1">
                <a:ea typeface="+mn-lt"/>
                <a:cs typeface="+mn-lt"/>
              </a:rPr>
              <a:t>særleg</a:t>
            </a:r>
            <a:r>
              <a:rPr lang="en-GB" sz="2000" dirty="0">
                <a:ea typeface="+mn-lt"/>
                <a:cs typeface="+mn-lt"/>
              </a:rPr>
              <a:t> positive </a:t>
            </a:r>
            <a:r>
              <a:rPr lang="en-GB" sz="2000" dirty="0" err="1">
                <a:ea typeface="+mn-lt"/>
                <a:cs typeface="+mn-lt"/>
              </a:rPr>
              <a:t>effekt</a:t>
            </a:r>
            <a:r>
              <a:rPr lang="en-GB" sz="2000" dirty="0">
                <a:ea typeface="+mn-lt"/>
                <a:cs typeface="+mn-lt"/>
              </a:rPr>
              <a:t> </a:t>
            </a:r>
            <a:r>
              <a:rPr lang="en-GB" sz="2000" dirty="0" err="1">
                <a:ea typeface="+mn-lt"/>
                <a:cs typeface="+mn-lt"/>
              </a:rPr>
              <a:t>på</a:t>
            </a:r>
            <a:r>
              <a:rPr lang="en-GB" sz="2000" dirty="0">
                <a:ea typeface="+mn-lt"/>
                <a:cs typeface="+mn-lt"/>
              </a:rPr>
              <a:t> </a:t>
            </a:r>
            <a:r>
              <a:rPr lang="en-GB" sz="2000" dirty="0" err="1">
                <a:ea typeface="+mn-lt"/>
                <a:cs typeface="+mn-lt"/>
              </a:rPr>
              <a:t>motivasjon</a:t>
            </a:r>
            <a:r>
              <a:rPr lang="en-GB" sz="2000" dirty="0">
                <a:ea typeface="+mn-lt"/>
                <a:cs typeface="+mn-lt"/>
              </a:rPr>
              <a:t> </a:t>
            </a:r>
            <a:r>
              <a:rPr lang="en-GB" sz="2000" dirty="0" err="1">
                <a:ea typeface="+mn-lt"/>
                <a:cs typeface="+mn-lt"/>
              </a:rPr>
              <a:t>og</a:t>
            </a:r>
            <a:r>
              <a:rPr lang="en-GB" sz="2000" dirty="0">
                <a:ea typeface="+mn-lt"/>
                <a:cs typeface="+mn-lt"/>
              </a:rPr>
              <a:t> interesse. </a:t>
            </a:r>
          </a:p>
          <a:p>
            <a:endParaRPr lang="en-GB" sz="2000" dirty="0">
              <a:ea typeface="+mn-lt"/>
              <a:cs typeface="+mn-lt"/>
            </a:endParaRPr>
          </a:p>
          <a:p>
            <a:pPr marL="0" indent="0">
              <a:buNone/>
            </a:pPr>
            <a:endParaRPr lang="de-DE" dirty="0">
              <a:solidFill>
                <a:schemeClr val="tx2"/>
              </a:solidFill>
            </a:endParaRPr>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16</a:t>
            </a:fld>
            <a:endParaRPr lang="es-ES_tradnl"/>
          </a:p>
        </p:txBody>
      </p:sp>
    </p:spTree>
    <p:extLst>
      <p:ext uri="{BB962C8B-B14F-4D97-AF65-F5344CB8AC3E}">
        <p14:creationId xmlns:p14="http://schemas.microsoft.com/office/powerpoint/2010/main" val="351099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6F911F-42A8-4A6C-945A-79DD90BF8843}"/>
              </a:ext>
            </a:extLst>
          </p:cNvPr>
          <p:cNvSpPr>
            <a:spLocks noGrp="1"/>
          </p:cNvSpPr>
          <p:nvPr>
            <p:ph type="title"/>
          </p:nvPr>
        </p:nvSpPr>
        <p:spPr/>
        <p:txBody>
          <a:bodyPr/>
          <a:lstStyle/>
          <a:p>
            <a:r>
              <a:rPr lang="nn-NO" dirty="0">
                <a:latin typeface="Avenir Book"/>
              </a:rPr>
              <a:t>2.2 Grunnstoffa i kroppen </a:t>
            </a:r>
            <a:endParaRPr lang="nn-NO" dirty="0"/>
          </a:p>
        </p:txBody>
      </p:sp>
      <p:sp>
        <p:nvSpPr>
          <p:cNvPr id="3" name="Plasshaldar for innhald 2">
            <a:extLst>
              <a:ext uri="{FF2B5EF4-FFF2-40B4-BE49-F238E27FC236}">
                <a16:creationId xmlns:a16="http://schemas.microsoft.com/office/drawing/2014/main" id="{B3751072-8127-41BD-AB0D-D396EC12A145}"/>
              </a:ext>
            </a:extLst>
          </p:cNvPr>
          <p:cNvSpPr>
            <a:spLocks noGrp="1"/>
          </p:cNvSpPr>
          <p:nvPr>
            <p:ph idx="1"/>
          </p:nvPr>
        </p:nvSpPr>
        <p:spPr>
          <a:xfrm>
            <a:off x="609600" y="1600201"/>
            <a:ext cx="7613939" cy="4115229"/>
          </a:xfrm>
        </p:spPr>
        <p:txBody>
          <a:bodyPr vert="horz" lIns="91440" tIns="45720" rIns="91440" bIns="45720" rtlCol="0" anchor="t">
            <a:normAutofit/>
          </a:bodyPr>
          <a:lstStyle/>
          <a:p>
            <a:r>
              <a:rPr lang="de-DE" sz="2400" dirty="0">
                <a:solidFill>
                  <a:srgbClr val="4C5F7E"/>
                </a:solidFill>
                <a:ea typeface="+mn-lt"/>
                <a:cs typeface="+mn-lt"/>
              </a:rPr>
              <a:t>Har du </a:t>
            </a:r>
            <a:r>
              <a:rPr lang="de-DE" sz="2400" dirty="0" err="1">
                <a:solidFill>
                  <a:srgbClr val="4C5F7E"/>
                </a:solidFill>
                <a:ea typeface="+mn-lt"/>
                <a:cs typeface="+mn-lt"/>
              </a:rPr>
              <a:t>tenkt</a:t>
            </a:r>
            <a:r>
              <a:rPr lang="de-DE" sz="2400" dirty="0">
                <a:solidFill>
                  <a:srgbClr val="4C5F7E"/>
                </a:solidFill>
                <a:ea typeface="+mn-lt"/>
                <a:cs typeface="+mn-lt"/>
              </a:rPr>
              <a:t> </a:t>
            </a:r>
            <a:r>
              <a:rPr lang="de-DE" sz="2400" dirty="0" err="1">
                <a:solidFill>
                  <a:srgbClr val="4C5F7E"/>
                </a:solidFill>
                <a:ea typeface="+mn-lt"/>
                <a:cs typeface="+mn-lt"/>
              </a:rPr>
              <a:t>på</a:t>
            </a:r>
            <a:r>
              <a:rPr lang="de-DE" sz="2400" dirty="0">
                <a:solidFill>
                  <a:srgbClr val="4C5F7E"/>
                </a:solidFill>
                <a:ea typeface="+mn-lt"/>
                <a:cs typeface="+mn-lt"/>
              </a:rPr>
              <a:t> at </a:t>
            </a:r>
            <a:r>
              <a:rPr lang="de-DE" sz="2400" dirty="0" err="1">
                <a:solidFill>
                  <a:srgbClr val="4C5F7E"/>
                </a:solidFill>
                <a:ea typeface="+mn-lt"/>
                <a:cs typeface="+mn-lt"/>
              </a:rPr>
              <a:t>kroppen</a:t>
            </a:r>
            <a:r>
              <a:rPr lang="de-DE" sz="2400" dirty="0">
                <a:solidFill>
                  <a:srgbClr val="4C5F7E"/>
                </a:solidFill>
                <a:ea typeface="+mn-lt"/>
                <a:cs typeface="+mn-lt"/>
              </a:rPr>
              <a:t> </a:t>
            </a:r>
            <a:r>
              <a:rPr lang="de-DE" sz="2400" dirty="0" err="1">
                <a:solidFill>
                  <a:srgbClr val="4C5F7E"/>
                </a:solidFill>
                <a:ea typeface="+mn-lt"/>
                <a:cs typeface="+mn-lt"/>
              </a:rPr>
              <a:t>din</a:t>
            </a:r>
            <a:r>
              <a:rPr lang="de-DE" sz="2400" dirty="0">
                <a:solidFill>
                  <a:srgbClr val="4C5F7E"/>
                </a:solidFill>
                <a:ea typeface="+mn-lt"/>
                <a:cs typeface="+mn-lt"/>
              </a:rPr>
              <a:t> er </a:t>
            </a:r>
            <a:r>
              <a:rPr lang="de-DE" sz="2400" dirty="0" err="1">
                <a:solidFill>
                  <a:srgbClr val="4C5F7E"/>
                </a:solidFill>
                <a:ea typeface="+mn-lt"/>
                <a:cs typeface="+mn-lt"/>
              </a:rPr>
              <a:t>laga</a:t>
            </a:r>
            <a:r>
              <a:rPr lang="de-DE" sz="2400" dirty="0">
                <a:solidFill>
                  <a:srgbClr val="4C5F7E"/>
                </a:solidFill>
                <a:ea typeface="+mn-lt"/>
                <a:cs typeface="+mn-lt"/>
              </a:rPr>
              <a:t> </a:t>
            </a:r>
            <a:r>
              <a:rPr lang="de-DE" sz="2400" dirty="0" err="1">
                <a:solidFill>
                  <a:srgbClr val="4C5F7E"/>
                </a:solidFill>
                <a:ea typeface="+mn-lt"/>
                <a:cs typeface="+mn-lt"/>
              </a:rPr>
              <a:t>av</a:t>
            </a:r>
            <a:r>
              <a:rPr lang="de-DE" sz="2400" dirty="0">
                <a:solidFill>
                  <a:srgbClr val="4C5F7E"/>
                </a:solidFill>
                <a:ea typeface="+mn-lt"/>
                <a:cs typeface="+mn-lt"/>
              </a:rPr>
              <a:t> </a:t>
            </a:r>
            <a:r>
              <a:rPr lang="de-DE" sz="2400" dirty="0" err="1">
                <a:solidFill>
                  <a:srgbClr val="4C5F7E"/>
                </a:solidFill>
                <a:ea typeface="+mn-lt"/>
                <a:cs typeface="+mn-lt"/>
              </a:rPr>
              <a:t>grunnstoff</a:t>
            </a:r>
            <a:r>
              <a:rPr lang="de-DE" sz="2400" dirty="0">
                <a:solidFill>
                  <a:srgbClr val="4C5F7E"/>
                </a:solidFill>
                <a:ea typeface="+mn-lt"/>
                <a:cs typeface="+mn-lt"/>
              </a:rPr>
              <a:t>? </a:t>
            </a:r>
          </a:p>
          <a:p>
            <a:r>
              <a:rPr lang="de-DE" sz="2400" dirty="0" err="1">
                <a:solidFill>
                  <a:srgbClr val="4C5F7E"/>
                </a:solidFill>
                <a:ea typeface="+mn-lt"/>
                <a:cs typeface="+mn-lt"/>
              </a:rPr>
              <a:t>Illustrasjonen</a:t>
            </a:r>
            <a:r>
              <a:rPr lang="de-DE" sz="2400" dirty="0">
                <a:solidFill>
                  <a:srgbClr val="4C5F7E"/>
                </a:solidFill>
                <a:ea typeface="+mn-lt"/>
                <a:cs typeface="+mn-lt"/>
              </a:rPr>
              <a:t> </a:t>
            </a:r>
            <a:r>
              <a:rPr lang="de-DE" sz="2400" dirty="0" err="1">
                <a:solidFill>
                  <a:srgbClr val="4C5F7E"/>
                </a:solidFill>
                <a:ea typeface="+mn-lt"/>
                <a:cs typeface="+mn-lt"/>
              </a:rPr>
              <a:t>viser</a:t>
            </a:r>
            <a:r>
              <a:rPr lang="de-DE" sz="2400" dirty="0">
                <a:solidFill>
                  <a:srgbClr val="4C5F7E"/>
                </a:solidFill>
                <a:ea typeface="+mn-lt"/>
                <a:cs typeface="+mn-lt"/>
              </a:rPr>
              <a:t> </a:t>
            </a:r>
            <a:r>
              <a:rPr lang="de-DE" sz="2400" dirty="0" err="1">
                <a:solidFill>
                  <a:srgbClr val="4C5F7E"/>
                </a:solidFill>
                <a:ea typeface="+mn-lt"/>
                <a:cs typeface="+mn-lt"/>
              </a:rPr>
              <a:t>gjennomsnittleg</a:t>
            </a:r>
            <a:r>
              <a:rPr lang="de-DE" sz="2400" dirty="0">
                <a:solidFill>
                  <a:srgbClr val="4C5F7E"/>
                </a:solidFill>
                <a:ea typeface="+mn-lt"/>
                <a:cs typeface="+mn-lt"/>
              </a:rPr>
              <a:t> </a:t>
            </a:r>
            <a:r>
              <a:rPr lang="de-DE" sz="2400" dirty="0" err="1">
                <a:solidFill>
                  <a:srgbClr val="4C5F7E"/>
                </a:solidFill>
                <a:ea typeface="+mn-lt"/>
                <a:cs typeface="+mn-lt"/>
              </a:rPr>
              <a:t>masse</a:t>
            </a:r>
            <a:r>
              <a:rPr lang="de-DE" sz="2400" dirty="0">
                <a:solidFill>
                  <a:srgbClr val="4C5F7E"/>
                </a:solidFill>
                <a:ea typeface="+mn-lt"/>
                <a:cs typeface="+mn-lt"/>
              </a:rPr>
              <a:t> </a:t>
            </a:r>
            <a:r>
              <a:rPr lang="de-DE" sz="2400" dirty="0" err="1">
                <a:solidFill>
                  <a:srgbClr val="4C5F7E"/>
                </a:solidFill>
                <a:ea typeface="+mn-lt"/>
                <a:cs typeface="+mn-lt"/>
              </a:rPr>
              <a:t>av</a:t>
            </a:r>
            <a:r>
              <a:rPr lang="de-DE" sz="2400" dirty="0">
                <a:solidFill>
                  <a:srgbClr val="4C5F7E"/>
                </a:solidFill>
                <a:ea typeface="+mn-lt"/>
                <a:cs typeface="+mn-lt"/>
              </a:rPr>
              <a:t> </a:t>
            </a:r>
            <a:r>
              <a:rPr lang="de-DE" sz="2400" dirty="0" err="1">
                <a:solidFill>
                  <a:srgbClr val="4C5F7E"/>
                </a:solidFill>
                <a:ea typeface="+mn-lt"/>
                <a:cs typeface="+mn-lt"/>
              </a:rPr>
              <a:t>grunnstoffa</a:t>
            </a:r>
            <a:r>
              <a:rPr lang="de-DE" sz="2400" dirty="0">
                <a:solidFill>
                  <a:srgbClr val="4C5F7E"/>
                </a:solidFill>
                <a:ea typeface="+mn-lt"/>
                <a:cs typeface="+mn-lt"/>
              </a:rPr>
              <a:t> i </a:t>
            </a:r>
            <a:r>
              <a:rPr lang="de-DE" sz="2400" dirty="0" err="1">
                <a:solidFill>
                  <a:srgbClr val="4C5F7E"/>
                </a:solidFill>
                <a:ea typeface="+mn-lt"/>
                <a:cs typeface="+mn-lt"/>
              </a:rPr>
              <a:t>menneskekroppen</a:t>
            </a:r>
            <a:endParaRPr lang="de-DE" dirty="0"/>
          </a:p>
          <a:p>
            <a:r>
              <a:rPr lang="de-DE" sz="2400" dirty="0" err="1">
                <a:solidFill>
                  <a:srgbClr val="4C5F7E"/>
                </a:solidFill>
                <a:ea typeface="+mn-lt"/>
                <a:cs typeface="+mn-lt"/>
              </a:rPr>
              <a:t>Tenk</a:t>
            </a:r>
            <a:r>
              <a:rPr lang="de-DE" sz="2400" dirty="0">
                <a:solidFill>
                  <a:srgbClr val="4C5F7E"/>
                </a:solidFill>
                <a:ea typeface="+mn-lt"/>
                <a:cs typeface="+mn-lt"/>
              </a:rPr>
              <a:t> </a:t>
            </a:r>
            <a:r>
              <a:rPr lang="de-DE" sz="2400" dirty="0" err="1">
                <a:solidFill>
                  <a:srgbClr val="4C5F7E"/>
                </a:solidFill>
                <a:ea typeface="+mn-lt"/>
                <a:cs typeface="+mn-lt"/>
              </a:rPr>
              <a:t>og</a:t>
            </a:r>
            <a:r>
              <a:rPr lang="de-DE" sz="2400" dirty="0">
                <a:solidFill>
                  <a:srgbClr val="4C5F7E"/>
                </a:solidFill>
                <a:ea typeface="+mn-lt"/>
                <a:cs typeface="+mn-lt"/>
              </a:rPr>
              <a:t> </a:t>
            </a:r>
            <a:r>
              <a:rPr lang="de-DE" sz="2400" dirty="0" err="1">
                <a:solidFill>
                  <a:srgbClr val="4C5F7E"/>
                </a:solidFill>
                <a:ea typeface="+mn-lt"/>
                <a:cs typeface="+mn-lt"/>
              </a:rPr>
              <a:t>diskuter</a:t>
            </a:r>
            <a:r>
              <a:rPr lang="de-DE" sz="2400" dirty="0">
                <a:solidFill>
                  <a:srgbClr val="4C5F7E"/>
                </a:solidFill>
                <a:ea typeface="+mn-lt"/>
                <a:cs typeface="+mn-lt"/>
              </a:rPr>
              <a:t>: </a:t>
            </a:r>
            <a:r>
              <a:rPr lang="de-DE" sz="2400" dirty="0" err="1">
                <a:solidFill>
                  <a:srgbClr val="4C5F7E"/>
                </a:solidFill>
                <a:ea typeface="+mn-lt"/>
                <a:cs typeface="+mn-lt"/>
              </a:rPr>
              <a:t>Kva</a:t>
            </a:r>
            <a:r>
              <a:rPr lang="de-DE" sz="2400" dirty="0">
                <a:solidFill>
                  <a:srgbClr val="4C5F7E"/>
                </a:solidFill>
                <a:ea typeface="+mn-lt"/>
                <a:cs typeface="+mn-lt"/>
              </a:rPr>
              <a:t> </a:t>
            </a:r>
            <a:r>
              <a:rPr lang="de-DE" sz="2400" dirty="0" err="1">
                <a:solidFill>
                  <a:srgbClr val="4C5F7E"/>
                </a:solidFill>
                <a:ea typeface="+mn-lt"/>
                <a:cs typeface="+mn-lt"/>
              </a:rPr>
              <a:t>for</a:t>
            </a:r>
            <a:r>
              <a:rPr lang="de-DE" sz="2400" dirty="0">
                <a:solidFill>
                  <a:srgbClr val="4C5F7E"/>
                </a:solidFill>
                <a:ea typeface="+mn-lt"/>
                <a:cs typeface="+mn-lt"/>
              </a:rPr>
              <a:t> </a:t>
            </a:r>
            <a:r>
              <a:rPr lang="de-DE" sz="2400" dirty="0" err="1">
                <a:solidFill>
                  <a:srgbClr val="4C5F7E"/>
                </a:solidFill>
                <a:ea typeface="+mn-lt"/>
                <a:cs typeface="+mn-lt"/>
              </a:rPr>
              <a:t>grunnstoff</a:t>
            </a:r>
            <a:r>
              <a:rPr lang="de-DE" sz="2400" dirty="0">
                <a:solidFill>
                  <a:srgbClr val="4C5F7E"/>
                </a:solidFill>
                <a:ea typeface="+mn-lt"/>
                <a:cs typeface="+mn-lt"/>
              </a:rPr>
              <a:t> </a:t>
            </a:r>
            <a:r>
              <a:rPr lang="de-DE" sz="2400" dirty="0" err="1">
                <a:solidFill>
                  <a:srgbClr val="4C5F7E"/>
                </a:solidFill>
                <a:ea typeface="+mn-lt"/>
                <a:cs typeface="+mn-lt"/>
              </a:rPr>
              <a:t>trur</a:t>
            </a:r>
            <a:r>
              <a:rPr lang="de-DE" sz="2400" dirty="0">
                <a:solidFill>
                  <a:srgbClr val="4C5F7E"/>
                </a:solidFill>
                <a:ea typeface="+mn-lt"/>
                <a:cs typeface="+mn-lt"/>
              </a:rPr>
              <a:t> du er </a:t>
            </a:r>
            <a:r>
              <a:rPr lang="de-DE" sz="2400" dirty="0" err="1">
                <a:solidFill>
                  <a:srgbClr val="4C5F7E"/>
                </a:solidFill>
                <a:ea typeface="+mn-lt"/>
                <a:cs typeface="+mn-lt"/>
              </a:rPr>
              <a:t>representert</a:t>
            </a:r>
            <a:r>
              <a:rPr lang="de-DE" sz="2400" dirty="0">
                <a:solidFill>
                  <a:srgbClr val="4C5F7E"/>
                </a:solidFill>
                <a:ea typeface="+mn-lt"/>
                <a:cs typeface="+mn-lt"/>
              </a:rPr>
              <a:t> ved </a:t>
            </a:r>
            <a:r>
              <a:rPr lang="de-DE" sz="2400" dirty="0" err="1">
                <a:solidFill>
                  <a:srgbClr val="4C5F7E"/>
                </a:solidFill>
                <a:ea typeface="+mn-lt"/>
                <a:cs typeface="+mn-lt"/>
              </a:rPr>
              <a:t>dei</a:t>
            </a:r>
            <a:r>
              <a:rPr lang="de-DE" sz="2400" dirty="0">
                <a:solidFill>
                  <a:srgbClr val="4C5F7E"/>
                </a:solidFill>
                <a:ea typeface="+mn-lt"/>
                <a:cs typeface="+mn-lt"/>
              </a:rPr>
              <a:t> </a:t>
            </a:r>
            <a:r>
              <a:rPr lang="de-DE" sz="2400" dirty="0" err="1">
                <a:solidFill>
                  <a:srgbClr val="4C5F7E"/>
                </a:solidFill>
                <a:ea typeface="+mn-lt"/>
                <a:cs typeface="+mn-lt"/>
              </a:rPr>
              <a:t>ulike</a:t>
            </a:r>
            <a:r>
              <a:rPr lang="de-DE" sz="2400" dirty="0">
                <a:solidFill>
                  <a:srgbClr val="4C5F7E"/>
                </a:solidFill>
                <a:ea typeface="+mn-lt"/>
                <a:cs typeface="+mn-lt"/>
              </a:rPr>
              <a:t> </a:t>
            </a:r>
            <a:r>
              <a:rPr lang="de-DE" sz="2400" dirty="0" err="1">
                <a:solidFill>
                  <a:srgbClr val="4C5F7E"/>
                </a:solidFill>
                <a:ea typeface="+mn-lt"/>
                <a:cs typeface="+mn-lt"/>
              </a:rPr>
              <a:t>fargane</a:t>
            </a:r>
            <a:r>
              <a:rPr lang="de-DE" sz="2400" dirty="0">
                <a:solidFill>
                  <a:srgbClr val="4C5F7E"/>
                </a:solidFill>
                <a:ea typeface="+mn-lt"/>
                <a:cs typeface="+mn-lt"/>
              </a:rPr>
              <a:t>?</a:t>
            </a:r>
          </a:p>
          <a:p>
            <a:endParaRPr lang="de-DE" sz="2400" dirty="0">
              <a:solidFill>
                <a:srgbClr val="4C5F7E"/>
              </a:solidFill>
              <a:ea typeface="+mn-lt"/>
              <a:cs typeface="+mn-lt"/>
            </a:endParaRPr>
          </a:p>
          <a:p>
            <a:r>
              <a:rPr lang="de-DE" sz="2400" dirty="0">
                <a:solidFill>
                  <a:srgbClr val="4C5F7E"/>
                </a:solidFill>
                <a:ea typeface="+mn-lt"/>
                <a:cs typeface="+mn-lt"/>
              </a:rPr>
              <a:t> Lenke </a:t>
            </a:r>
            <a:r>
              <a:rPr lang="de-DE" sz="2400" dirty="0" err="1">
                <a:solidFill>
                  <a:srgbClr val="4C5F7E"/>
                </a:solidFill>
                <a:ea typeface="+mn-lt"/>
                <a:cs typeface="+mn-lt"/>
              </a:rPr>
              <a:t>til</a:t>
            </a:r>
            <a:r>
              <a:rPr lang="de-DE" sz="2400" dirty="0">
                <a:solidFill>
                  <a:srgbClr val="4C5F7E"/>
                </a:solidFill>
                <a:ea typeface="+mn-lt"/>
                <a:cs typeface="+mn-lt"/>
              </a:rPr>
              <a:t> </a:t>
            </a:r>
            <a:r>
              <a:rPr lang="de-DE" sz="2400" dirty="0" err="1">
                <a:solidFill>
                  <a:srgbClr val="4C5F7E"/>
                </a:solidFill>
                <a:ea typeface="+mn-lt"/>
                <a:cs typeface="+mn-lt"/>
              </a:rPr>
              <a:t>nettressurs</a:t>
            </a:r>
            <a:r>
              <a:rPr lang="de-DE" sz="2400" dirty="0">
                <a:solidFill>
                  <a:srgbClr val="4C5F7E"/>
                </a:solidFill>
                <a:ea typeface="+mn-lt"/>
                <a:cs typeface="+mn-lt"/>
              </a:rPr>
              <a:t>: </a:t>
            </a:r>
          </a:p>
          <a:p>
            <a:r>
              <a:rPr lang="nb-NO" sz="1600" dirty="0"/>
              <a:t>https://www.ntnu.no/periodiske-system/stjernestov</a:t>
            </a:r>
            <a:endParaRPr lang="de-DE" sz="2400" dirty="0">
              <a:solidFill>
                <a:srgbClr val="4C5F7E"/>
              </a:solidFill>
              <a:cs typeface="Calibri"/>
            </a:endParaRPr>
          </a:p>
          <a:p>
            <a:pPr marL="0" indent="0">
              <a:buNone/>
            </a:pPr>
            <a:endParaRPr lang="de-DE" sz="2400" dirty="0">
              <a:solidFill>
                <a:srgbClr val="4C5F7E"/>
              </a:solidFill>
              <a:cs typeface="Calibri"/>
            </a:endParaRPr>
          </a:p>
          <a:p>
            <a:endParaRPr lang="de-DE" dirty="0">
              <a:solidFill>
                <a:srgbClr val="4C5F7E"/>
              </a:solidFill>
              <a:cs typeface="Calibri"/>
            </a:endParaRPr>
          </a:p>
        </p:txBody>
      </p:sp>
      <p:sp>
        <p:nvSpPr>
          <p:cNvPr id="4" name="Plasshaldar for lysbiletnummer 3">
            <a:extLst>
              <a:ext uri="{FF2B5EF4-FFF2-40B4-BE49-F238E27FC236}">
                <a16:creationId xmlns:a16="http://schemas.microsoft.com/office/drawing/2014/main" id="{9D7BECD8-5F1E-400C-A5CF-9CA95D8F7677}"/>
              </a:ext>
            </a:extLst>
          </p:cNvPr>
          <p:cNvSpPr>
            <a:spLocks noGrp="1"/>
          </p:cNvSpPr>
          <p:nvPr>
            <p:ph type="sldNum" sz="quarter" idx="11"/>
          </p:nvPr>
        </p:nvSpPr>
        <p:spPr/>
        <p:txBody>
          <a:bodyPr/>
          <a:lstStyle/>
          <a:p>
            <a:r>
              <a:rPr lang="es-ES_tradnl" sz="1200"/>
              <a:t>|  </a:t>
            </a:r>
            <a:fld id="{9DD0088F-7E4A-9C4B-9ED2-72FAF1293163}" type="slidenum">
              <a:rPr lang="es-ES_tradnl" smtClean="0"/>
              <a:pPr/>
              <a:t>17</a:t>
            </a:fld>
            <a:endParaRPr lang="es-ES_tradnl"/>
          </a:p>
        </p:txBody>
      </p:sp>
      <p:sp>
        <p:nvSpPr>
          <p:cNvPr id="5" name="Plasshaldar for botntekst 4">
            <a:extLst>
              <a:ext uri="{FF2B5EF4-FFF2-40B4-BE49-F238E27FC236}">
                <a16:creationId xmlns:a16="http://schemas.microsoft.com/office/drawing/2014/main" id="{AB10FA6C-5286-4BF1-A2AC-3D2E907B7932}"/>
              </a:ext>
            </a:extLst>
          </p:cNvPr>
          <p:cNvSpPr>
            <a:spLocks noGrp="1"/>
          </p:cNvSpPr>
          <p:nvPr>
            <p:ph type="ftr" sz="quarter" idx="3"/>
          </p:nvPr>
        </p:nvSpPr>
        <p:spPr/>
        <p:txBody>
          <a:bodyPr/>
          <a:lstStyle/>
          <a:p>
            <a:pPr algn="r"/>
            <a:r>
              <a:rPr lang="en-US" err="1">
                <a:solidFill>
                  <a:srgbClr val="CC023B"/>
                </a:solidFill>
              </a:rPr>
              <a:t>STEMkey</a:t>
            </a:r>
            <a:endParaRPr lang="en-US">
              <a:solidFill>
                <a:srgbClr val="CC023B"/>
              </a:solidFill>
            </a:endParaRPr>
          </a:p>
        </p:txBody>
      </p:sp>
      <p:pic>
        <p:nvPicPr>
          <p:cNvPr id="6" name="Bilete 6" descr="Eit bilete som inneheld vegg, innandørs&#10;&#10;Skildring generert automatisk">
            <a:extLst>
              <a:ext uri="{FF2B5EF4-FFF2-40B4-BE49-F238E27FC236}">
                <a16:creationId xmlns:a16="http://schemas.microsoft.com/office/drawing/2014/main" id="{AB72E893-034D-4961-9B29-4AD03FC518CD}"/>
              </a:ext>
            </a:extLst>
          </p:cNvPr>
          <p:cNvPicPr>
            <a:picLocks noChangeAspect="1"/>
          </p:cNvPicPr>
          <p:nvPr/>
        </p:nvPicPr>
        <p:blipFill>
          <a:blip r:embed="rId3"/>
          <a:stretch>
            <a:fillRect/>
          </a:stretch>
        </p:blipFill>
        <p:spPr>
          <a:xfrm>
            <a:off x="8272996" y="1323108"/>
            <a:ext cx="1963680" cy="4678878"/>
          </a:xfrm>
          <a:prstGeom prst="rect">
            <a:avLst/>
          </a:prstGeom>
        </p:spPr>
      </p:pic>
    </p:spTree>
    <p:extLst>
      <p:ext uri="{BB962C8B-B14F-4D97-AF65-F5344CB8AC3E}">
        <p14:creationId xmlns:p14="http://schemas.microsoft.com/office/powerpoint/2010/main" val="345589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6F911F-42A8-4A6C-945A-79DD90BF8843}"/>
              </a:ext>
            </a:extLst>
          </p:cNvPr>
          <p:cNvSpPr>
            <a:spLocks noGrp="1"/>
          </p:cNvSpPr>
          <p:nvPr>
            <p:ph type="title"/>
          </p:nvPr>
        </p:nvSpPr>
        <p:spPr/>
        <p:txBody>
          <a:bodyPr/>
          <a:lstStyle/>
          <a:p>
            <a:r>
              <a:rPr lang="nn-NO" dirty="0">
                <a:latin typeface="Avenir Book"/>
              </a:rPr>
              <a:t>2.2 Grunnstoffa i kroppen</a:t>
            </a:r>
            <a:endParaRPr lang="nn-NO" dirty="0"/>
          </a:p>
        </p:txBody>
      </p:sp>
      <p:sp>
        <p:nvSpPr>
          <p:cNvPr id="4" name="Plasshaldar for lysbiletnummer 3">
            <a:extLst>
              <a:ext uri="{FF2B5EF4-FFF2-40B4-BE49-F238E27FC236}">
                <a16:creationId xmlns:a16="http://schemas.microsoft.com/office/drawing/2014/main" id="{9D7BECD8-5F1E-400C-A5CF-9CA95D8F7677}"/>
              </a:ext>
            </a:extLst>
          </p:cNvPr>
          <p:cNvSpPr>
            <a:spLocks noGrp="1"/>
          </p:cNvSpPr>
          <p:nvPr>
            <p:ph type="sldNum" sz="quarter" idx="11"/>
          </p:nvPr>
        </p:nvSpPr>
        <p:spPr/>
        <p:txBody>
          <a:bodyPr/>
          <a:lstStyle/>
          <a:p>
            <a:r>
              <a:rPr lang="es-ES_tradnl" sz="1200"/>
              <a:t>|  </a:t>
            </a:r>
            <a:fld id="{9DD0088F-7E4A-9C4B-9ED2-72FAF1293163}" type="slidenum">
              <a:rPr lang="es-ES_tradnl" smtClean="0"/>
              <a:pPr/>
              <a:t>18</a:t>
            </a:fld>
            <a:endParaRPr lang="es-ES_tradnl"/>
          </a:p>
        </p:txBody>
      </p:sp>
      <p:sp>
        <p:nvSpPr>
          <p:cNvPr id="5" name="Plasshaldar for botntekst 4">
            <a:extLst>
              <a:ext uri="{FF2B5EF4-FFF2-40B4-BE49-F238E27FC236}">
                <a16:creationId xmlns:a16="http://schemas.microsoft.com/office/drawing/2014/main" id="{AB10FA6C-5286-4BF1-A2AC-3D2E907B7932}"/>
              </a:ext>
            </a:extLst>
          </p:cNvPr>
          <p:cNvSpPr>
            <a:spLocks noGrp="1"/>
          </p:cNvSpPr>
          <p:nvPr>
            <p:ph type="ftr" sz="quarter" idx="3"/>
          </p:nvPr>
        </p:nvSpPr>
        <p:spPr/>
        <p:txBody>
          <a:bodyPr/>
          <a:lstStyle/>
          <a:p>
            <a:pPr algn="r"/>
            <a:r>
              <a:rPr lang="en-US" err="1">
                <a:solidFill>
                  <a:srgbClr val="CC023B"/>
                </a:solidFill>
              </a:rPr>
              <a:t>STEMkey</a:t>
            </a:r>
            <a:endParaRPr lang="en-US">
              <a:solidFill>
                <a:srgbClr val="CC023B"/>
              </a:solidFill>
            </a:endParaRPr>
          </a:p>
        </p:txBody>
      </p:sp>
      <p:pic>
        <p:nvPicPr>
          <p:cNvPr id="7" name="Picture 7" descr="Diagram&#10;&#10;Description automatically generated">
            <a:extLst>
              <a:ext uri="{FF2B5EF4-FFF2-40B4-BE49-F238E27FC236}">
                <a16:creationId xmlns:a16="http://schemas.microsoft.com/office/drawing/2014/main" id="{AEB75172-9EFD-473C-BAC8-4143A7045CEF}"/>
              </a:ext>
            </a:extLst>
          </p:cNvPr>
          <p:cNvPicPr>
            <a:picLocks noChangeAspect="1"/>
          </p:cNvPicPr>
          <p:nvPr/>
        </p:nvPicPr>
        <p:blipFill rotWithShape="1">
          <a:blip r:embed="rId3"/>
          <a:srcRect l="13174" t="2853" r="13772" b="10926"/>
          <a:stretch/>
        </p:blipFill>
        <p:spPr>
          <a:xfrm>
            <a:off x="7386453" y="774781"/>
            <a:ext cx="3999495" cy="5085919"/>
          </a:xfrm>
          <a:prstGeom prst="rect">
            <a:avLst/>
          </a:prstGeom>
        </p:spPr>
      </p:pic>
    </p:spTree>
    <p:extLst>
      <p:ext uri="{BB962C8B-B14F-4D97-AF65-F5344CB8AC3E}">
        <p14:creationId xmlns:p14="http://schemas.microsoft.com/office/powerpoint/2010/main" val="3887026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8C25-94BD-4541-9EA6-065272490A94}"/>
              </a:ext>
            </a:extLst>
          </p:cNvPr>
          <p:cNvSpPr>
            <a:spLocks noGrp="1"/>
          </p:cNvSpPr>
          <p:nvPr>
            <p:ph type="title"/>
          </p:nvPr>
        </p:nvSpPr>
        <p:spPr/>
        <p:txBody>
          <a:bodyPr/>
          <a:lstStyle/>
          <a:p>
            <a:r>
              <a:rPr lang="nb-NO" dirty="0">
                <a:latin typeface="Avenir Book"/>
              </a:rPr>
              <a:t>2.3 Bli kjent med grunnstoffa </a:t>
            </a:r>
            <a:endParaRPr lang="nb-NO" dirty="0"/>
          </a:p>
        </p:txBody>
      </p:sp>
      <p:sp>
        <p:nvSpPr>
          <p:cNvPr id="3" name="Content Placeholder 2">
            <a:extLst>
              <a:ext uri="{FF2B5EF4-FFF2-40B4-BE49-F238E27FC236}">
                <a16:creationId xmlns:a16="http://schemas.microsoft.com/office/drawing/2014/main" id="{16E15341-E959-491D-99B4-0942DB83735C}"/>
              </a:ext>
            </a:extLst>
          </p:cNvPr>
          <p:cNvSpPr>
            <a:spLocks noGrp="1"/>
          </p:cNvSpPr>
          <p:nvPr>
            <p:ph idx="1"/>
          </p:nvPr>
        </p:nvSpPr>
        <p:spPr>
          <a:xfrm>
            <a:off x="609600" y="1372591"/>
            <a:ext cx="10972800" cy="4342839"/>
          </a:xfrm>
        </p:spPr>
        <p:txBody>
          <a:bodyPr vert="horz" lIns="91440" tIns="45720" rIns="91440" bIns="45720" rtlCol="0" anchor="t">
            <a:noAutofit/>
          </a:bodyPr>
          <a:lstStyle/>
          <a:p>
            <a:pPr marL="457200" indent="-457200"/>
            <a:r>
              <a:rPr lang="de-DE" sz="1800" dirty="0">
                <a:ea typeface="+mn-lt"/>
                <a:cs typeface="+mn-lt"/>
              </a:rPr>
              <a:t>De har </a:t>
            </a:r>
            <a:r>
              <a:rPr lang="de-DE" sz="1800" dirty="0" err="1">
                <a:ea typeface="+mn-lt"/>
                <a:cs typeface="+mn-lt"/>
              </a:rPr>
              <a:t>fått</a:t>
            </a:r>
            <a:r>
              <a:rPr lang="de-DE" sz="1800" dirty="0">
                <a:ea typeface="+mn-lt"/>
                <a:cs typeface="+mn-lt"/>
              </a:rPr>
              <a:t> </a:t>
            </a:r>
            <a:r>
              <a:rPr lang="de-DE" sz="1800" dirty="0" err="1">
                <a:ea typeface="+mn-lt"/>
                <a:cs typeface="+mn-lt"/>
              </a:rPr>
              <a:t>utlevert</a:t>
            </a:r>
            <a:r>
              <a:rPr lang="de-DE" sz="1800" dirty="0">
                <a:ea typeface="+mn-lt"/>
                <a:cs typeface="+mn-lt"/>
              </a:rPr>
              <a:t> </a:t>
            </a:r>
            <a:r>
              <a:rPr lang="de-DE" sz="1800" dirty="0" err="1">
                <a:ea typeface="+mn-lt"/>
                <a:cs typeface="+mn-lt"/>
              </a:rPr>
              <a:t>prøvar</a:t>
            </a:r>
            <a:r>
              <a:rPr lang="de-DE" sz="1800" dirty="0">
                <a:ea typeface="+mn-lt"/>
                <a:cs typeface="+mn-lt"/>
              </a:rPr>
              <a:t> </a:t>
            </a:r>
            <a:r>
              <a:rPr lang="de-DE" sz="1800" dirty="0" err="1">
                <a:ea typeface="+mn-lt"/>
                <a:cs typeface="+mn-lt"/>
              </a:rPr>
              <a:t>av</a:t>
            </a:r>
            <a:r>
              <a:rPr lang="de-DE" sz="1800" dirty="0">
                <a:ea typeface="+mn-lt"/>
                <a:cs typeface="+mn-lt"/>
              </a:rPr>
              <a:t> </a:t>
            </a:r>
            <a:r>
              <a:rPr lang="de-DE" sz="1800" dirty="0" err="1">
                <a:ea typeface="+mn-lt"/>
                <a:cs typeface="+mn-lt"/>
              </a:rPr>
              <a:t>ulike</a:t>
            </a:r>
            <a:r>
              <a:rPr lang="de-DE" sz="1800" dirty="0">
                <a:ea typeface="+mn-lt"/>
                <a:cs typeface="+mn-lt"/>
              </a:rPr>
              <a:t> </a:t>
            </a:r>
            <a:r>
              <a:rPr lang="de-DE" sz="1800" dirty="0" err="1">
                <a:ea typeface="+mn-lt"/>
                <a:cs typeface="+mn-lt"/>
              </a:rPr>
              <a:t>grunnstoff</a:t>
            </a:r>
            <a:endParaRPr lang="de-DE" sz="1800" dirty="0">
              <a:ea typeface="+mn-lt"/>
              <a:cs typeface="+mn-lt"/>
            </a:endParaRPr>
          </a:p>
          <a:p>
            <a:pPr marL="457200" indent="-457200"/>
            <a:r>
              <a:rPr lang="de-DE" sz="1800" dirty="0">
                <a:ea typeface="+mn-lt"/>
                <a:cs typeface="+mn-lt"/>
              </a:rPr>
              <a:t>Jobb </a:t>
            </a:r>
            <a:r>
              <a:rPr lang="de-DE" sz="1800" dirty="0" err="1">
                <a:ea typeface="+mn-lt"/>
                <a:cs typeface="+mn-lt"/>
              </a:rPr>
              <a:t>saman</a:t>
            </a:r>
            <a:r>
              <a:rPr lang="de-DE" sz="1800" dirty="0">
                <a:ea typeface="+mn-lt"/>
                <a:cs typeface="+mn-lt"/>
              </a:rPr>
              <a:t> i </a:t>
            </a:r>
            <a:r>
              <a:rPr lang="de-DE" sz="1800" dirty="0" err="1">
                <a:ea typeface="+mn-lt"/>
                <a:cs typeface="+mn-lt"/>
              </a:rPr>
              <a:t>grupper</a:t>
            </a:r>
            <a:r>
              <a:rPr lang="de-DE" sz="1800" dirty="0">
                <a:ea typeface="+mn-lt"/>
                <a:cs typeface="+mn-lt"/>
              </a:rPr>
              <a:t> </a:t>
            </a:r>
            <a:r>
              <a:rPr lang="de-DE" sz="1800" dirty="0" err="1">
                <a:ea typeface="+mn-lt"/>
                <a:cs typeface="+mn-lt"/>
              </a:rPr>
              <a:t>og</a:t>
            </a:r>
            <a:r>
              <a:rPr lang="de-DE" sz="1800" dirty="0">
                <a:ea typeface="+mn-lt"/>
                <a:cs typeface="+mn-lt"/>
              </a:rPr>
              <a:t> </a:t>
            </a:r>
            <a:r>
              <a:rPr lang="de-DE" sz="1800" dirty="0" err="1">
                <a:ea typeface="+mn-lt"/>
                <a:cs typeface="+mn-lt"/>
              </a:rPr>
              <a:t>diskuter</a:t>
            </a:r>
            <a:r>
              <a:rPr lang="de-DE" sz="1800" dirty="0">
                <a:ea typeface="+mn-lt"/>
                <a:cs typeface="+mn-lt"/>
              </a:rPr>
              <a:t> </a:t>
            </a:r>
            <a:r>
              <a:rPr lang="de-DE" sz="1800" dirty="0" err="1">
                <a:ea typeface="+mn-lt"/>
                <a:cs typeface="+mn-lt"/>
              </a:rPr>
              <a:t>kva</a:t>
            </a:r>
            <a:r>
              <a:rPr lang="de-DE" sz="1800" dirty="0">
                <a:ea typeface="+mn-lt"/>
                <a:cs typeface="+mn-lt"/>
              </a:rPr>
              <a:t> de </a:t>
            </a:r>
            <a:r>
              <a:rPr lang="de-DE" sz="1800" dirty="0" err="1">
                <a:ea typeface="+mn-lt"/>
                <a:cs typeface="+mn-lt"/>
              </a:rPr>
              <a:t>veit</a:t>
            </a:r>
            <a:r>
              <a:rPr lang="de-DE" sz="1800" dirty="0">
                <a:ea typeface="+mn-lt"/>
                <a:cs typeface="+mn-lt"/>
              </a:rPr>
              <a:t> </a:t>
            </a:r>
            <a:r>
              <a:rPr lang="de-DE" sz="1800" dirty="0" err="1">
                <a:ea typeface="+mn-lt"/>
                <a:cs typeface="+mn-lt"/>
              </a:rPr>
              <a:t>om</a:t>
            </a:r>
            <a:r>
              <a:rPr lang="de-DE" sz="1800" dirty="0">
                <a:ea typeface="+mn-lt"/>
                <a:cs typeface="+mn-lt"/>
              </a:rPr>
              <a:t> </a:t>
            </a:r>
            <a:r>
              <a:rPr lang="de-DE" sz="1800" dirty="0" err="1">
                <a:ea typeface="+mn-lt"/>
                <a:cs typeface="+mn-lt"/>
              </a:rPr>
              <a:t>grunnstoffa</a:t>
            </a:r>
            <a:r>
              <a:rPr lang="de-DE" sz="1800" dirty="0">
                <a:ea typeface="+mn-lt"/>
                <a:cs typeface="+mn-lt"/>
              </a:rPr>
              <a:t> de har </a:t>
            </a:r>
            <a:r>
              <a:rPr lang="de-DE" sz="1800" dirty="0" err="1">
                <a:ea typeface="+mn-lt"/>
                <a:cs typeface="+mn-lt"/>
              </a:rPr>
              <a:t>fått</a:t>
            </a:r>
            <a:r>
              <a:rPr lang="de-DE" sz="1800" dirty="0">
                <a:ea typeface="+mn-lt"/>
                <a:cs typeface="+mn-lt"/>
              </a:rPr>
              <a:t> </a:t>
            </a:r>
            <a:r>
              <a:rPr lang="de-DE" sz="1800" dirty="0" err="1">
                <a:ea typeface="+mn-lt"/>
                <a:cs typeface="+mn-lt"/>
              </a:rPr>
              <a:t>utlevert</a:t>
            </a:r>
            <a:endParaRPr lang="de-DE" sz="1800" dirty="0">
              <a:cs typeface="Calibri"/>
            </a:endParaRPr>
          </a:p>
          <a:p>
            <a:r>
              <a:rPr lang="de-DE" sz="1800" dirty="0" err="1">
                <a:cs typeface="Calibri"/>
              </a:rPr>
              <a:t>Spørsmål</a:t>
            </a:r>
            <a:r>
              <a:rPr lang="de-DE" sz="1800" dirty="0">
                <a:cs typeface="Calibri"/>
              </a:rPr>
              <a:t>:</a:t>
            </a:r>
            <a:endParaRPr lang="en-US" sz="1800" dirty="0">
              <a:cs typeface="Calibri"/>
            </a:endParaRPr>
          </a:p>
          <a:p>
            <a:pPr lvl="1"/>
            <a:r>
              <a:rPr lang="de-DE" sz="1800" dirty="0" err="1">
                <a:cs typeface="Calibri"/>
              </a:rPr>
              <a:t>På</a:t>
            </a:r>
            <a:r>
              <a:rPr lang="de-DE" sz="1800" dirty="0">
                <a:cs typeface="Calibri"/>
              </a:rPr>
              <a:t> </a:t>
            </a:r>
            <a:r>
              <a:rPr lang="de-DE" sz="1800" dirty="0" err="1">
                <a:cs typeface="Calibri"/>
              </a:rPr>
              <a:t>kva</a:t>
            </a:r>
            <a:r>
              <a:rPr lang="de-DE" sz="1800" dirty="0">
                <a:cs typeface="Calibri"/>
              </a:rPr>
              <a:t> </a:t>
            </a:r>
            <a:r>
              <a:rPr lang="de-DE" sz="1800" dirty="0" err="1">
                <a:cs typeface="Calibri"/>
              </a:rPr>
              <a:t>måte</a:t>
            </a:r>
            <a:r>
              <a:rPr lang="de-DE" sz="1800" dirty="0">
                <a:cs typeface="Calibri"/>
              </a:rPr>
              <a:t> er </a:t>
            </a:r>
            <a:r>
              <a:rPr lang="de-DE" sz="1800" dirty="0" err="1">
                <a:cs typeface="Calibri"/>
              </a:rPr>
              <a:t>grunnstoffet</a:t>
            </a:r>
            <a:r>
              <a:rPr lang="de-DE" sz="1800" dirty="0">
                <a:cs typeface="Calibri"/>
              </a:rPr>
              <a:t> relevant </a:t>
            </a:r>
            <a:r>
              <a:rPr lang="de-DE" sz="1800" dirty="0" err="1">
                <a:cs typeface="Calibri"/>
              </a:rPr>
              <a:t>for</a:t>
            </a:r>
            <a:r>
              <a:rPr lang="de-DE" sz="1800" dirty="0">
                <a:cs typeface="Calibri"/>
              </a:rPr>
              <a:t> </a:t>
            </a:r>
            <a:r>
              <a:rPr lang="de-DE" sz="1800" dirty="0" err="1">
                <a:cs typeface="Calibri"/>
              </a:rPr>
              <a:t>ditt</a:t>
            </a:r>
            <a:r>
              <a:rPr lang="de-DE" sz="1800" dirty="0">
                <a:cs typeface="Calibri"/>
              </a:rPr>
              <a:t> liv; </a:t>
            </a:r>
            <a:r>
              <a:rPr lang="de-DE" sz="1800" dirty="0" err="1">
                <a:cs typeface="Calibri"/>
              </a:rPr>
              <a:t>kvar</a:t>
            </a:r>
            <a:r>
              <a:rPr lang="de-DE" sz="1800" dirty="0">
                <a:cs typeface="Calibri"/>
              </a:rPr>
              <a:t> </a:t>
            </a:r>
            <a:r>
              <a:rPr lang="de-DE" sz="1800" dirty="0" err="1">
                <a:cs typeface="Calibri"/>
              </a:rPr>
              <a:t>kan</a:t>
            </a:r>
            <a:r>
              <a:rPr lang="de-DE" sz="1800" dirty="0">
                <a:cs typeface="Calibri"/>
              </a:rPr>
              <a:t> ein </a:t>
            </a:r>
            <a:r>
              <a:rPr lang="de-DE" sz="1800" dirty="0" err="1">
                <a:cs typeface="Calibri"/>
              </a:rPr>
              <a:t>finne</a:t>
            </a:r>
            <a:r>
              <a:rPr lang="de-DE" sz="1800" dirty="0">
                <a:cs typeface="Calibri"/>
              </a:rPr>
              <a:t> </a:t>
            </a:r>
            <a:r>
              <a:rPr lang="de-DE" sz="1800" dirty="0" err="1">
                <a:cs typeface="Calibri"/>
              </a:rPr>
              <a:t>grunnstoffet</a:t>
            </a:r>
            <a:r>
              <a:rPr lang="de-DE" sz="1800" dirty="0">
                <a:cs typeface="Calibri"/>
              </a:rPr>
              <a:t>, </a:t>
            </a:r>
            <a:r>
              <a:rPr lang="de-DE" sz="1800" dirty="0" err="1">
                <a:cs typeface="Calibri"/>
              </a:rPr>
              <a:t>kva</a:t>
            </a:r>
            <a:r>
              <a:rPr lang="de-DE" sz="1800" dirty="0">
                <a:cs typeface="Calibri"/>
              </a:rPr>
              <a:t> </a:t>
            </a:r>
            <a:r>
              <a:rPr lang="de-DE" sz="1800" dirty="0" err="1">
                <a:cs typeface="Calibri"/>
              </a:rPr>
              <a:t>blir</a:t>
            </a:r>
            <a:r>
              <a:rPr lang="de-DE" sz="1800" dirty="0">
                <a:cs typeface="Calibri"/>
              </a:rPr>
              <a:t> </a:t>
            </a:r>
            <a:r>
              <a:rPr lang="de-DE" sz="1800" dirty="0" err="1">
                <a:cs typeface="Calibri"/>
              </a:rPr>
              <a:t>det</a:t>
            </a:r>
            <a:r>
              <a:rPr lang="de-DE" sz="1800" dirty="0">
                <a:cs typeface="Calibri"/>
              </a:rPr>
              <a:t> </a:t>
            </a:r>
            <a:r>
              <a:rPr lang="de-DE" sz="1800" dirty="0" err="1">
                <a:cs typeface="Calibri"/>
              </a:rPr>
              <a:t>brukt</a:t>
            </a:r>
            <a:r>
              <a:rPr lang="de-DE" sz="1800" dirty="0">
                <a:cs typeface="Calibri"/>
              </a:rPr>
              <a:t> </a:t>
            </a:r>
            <a:r>
              <a:rPr lang="de-DE" sz="1800" dirty="0" err="1">
                <a:cs typeface="Calibri"/>
              </a:rPr>
              <a:t>til</a:t>
            </a:r>
            <a:r>
              <a:rPr lang="de-DE" sz="1800" dirty="0">
                <a:cs typeface="Calibri"/>
              </a:rPr>
              <a:t>? </a:t>
            </a:r>
          </a:p>
          <a:p>
            <a:pPr lvl="1"/>
            <a:r>
              <a:rPr lang="de-DE" sz="1800" dirty="0">
                <a:cs typeface="Calibri"/>
              </a:rPr>
              <a:t>Kan de </a:t>
            </a:r>
            <a:r>
              <a:rPr lang="de-DE" sz="1800" dirty="0" err="1">
                <a:cs typeface="Calibri"/>
              </a:rPr>
              <a:t>finne</a:t>
            </a:r>
            <a:r>
              <a:rPr lang="de-DE" sz="1800" dirty="0">
                <a:cs typeface="Calibri"/>
              </a:rPr>
              <a:t> </a:t>
            </a:r>
            <a:r>
              <a:rPr lang="de-DE" sz="1800" dirty="0" err="1">
                <a:cs typeface="Calibri"/>
              </a:rPr>
              <a:t>døme</a:t>
            </a:r>
            <a:r>
              <a:rPr lang="de-DE" sz="1800" dirty="0">
                <a:cs typeface="Calibri"/>
              </a:rPr>
              <a:t> </a:t>
            </a:r>
            <a:r>
              <a:rPr lang="de-DE" sz="1800" dirty="0" err="1">
                <a:cs typeface="Calibri"/>
              </a:rPr>
              <a:t>på</a:t>
            </a:r>
            <a:r>
              <a:rPr lang="de-DE" sz="1800" dirty="0">
                <a:cs typeface="Calibri"/>
              </a:rPr>
              <a:t> </a:t>
            </a:r>
            <a:r>
              <a:rPr lang="de-DE" sz="1800" dirty="0" err="1">
                <a:cs typeface="Calibri"/>
              </a:rPr>
              <a:t>kvardagsgjenstandar</a:t>
            </a:r>
            <a:r>
              <a:rPr lang="de-DE" sz="1800" dirty="0">
                <a:cs typeface="Calibri"/>
              </a:rPr>
              <a:t> der </a:t>
            </a:r>
            <a:r>
              <a:rPr lang="de-DE" sz="1800" dirty="0" err="1">
                <a:cs typeface="Calibri"/>
              </a:rPr>
              <a:t>grunnstoffa</a:t>
            </a:r>
            <a:r>
              <a:rPr lang="de-DE" sz="1800" dirty="0">
                <a:cs typeface="Calibri"/>
              </a:rPr>
              <a:t> er </a:t>
            </a:r>
            <a:r>
              <a:rPr lang="de-DE" sz="1800" dirty="0" err="1">
                <a:cs typeface="Calibri"/>
              </a:rPr>
              <a:t>brukt</a:t>
            </a:r>
            <a:r>
              <a:rPr lang="de-DE" sz="1800" dirty="0">
                <a:cs typeface="Calibri"/>
              </a:rPr>
              <a:t>?</a:t>
            </a:r>
          </a:p>
          <a:p>
            <a:pPr lvl="1"/>
            <a:endParaRPr lang="de-DE" sz="1800" dirty="0">
              <a:cs typeface="Calibri"/>
            </a:endParaRPr>
          </a:p>
          <a:p>
            <a:pPr marL="457200" indent="0">
              <a:buNone/>
            </a:pPr>
            <a:r>
              <a:rPr lang="de-DE" sz="1800" dirty="0" err="1">
                <a:cs typeface="Calibri"/>
              </a:rPr>
              <a:t>Nokre</a:t>
            </a:r>
            <a:r>
              <a:rPr lang="de-DE" sz="1800" dirty="0">
                <a:cs typeface="Calibri"/>
              </a:rPr>
              <a:t> digitale </a:t>
            </a:r>
            <a:r>
              <a:rPr lang="de-DE" sz="1800" dirty="0" err="1">
                <a:cs typeface="Calibri"/>
              </a:rPr>
              <a:t>ressursar</a:t>
            </a:r>
            <a:r>
              <a:rPr lang="de-DE" sz="1800" dirty="0">
                <a:cs typeface="Calibri"/>
              </a:rPr>
              <a:t>: </a:t>
            </a:r>
            <a:endParaRPr lang="en-GB" sz="1800" dirty="0">
              <a:ea typeface="+mn-lt"/>
              <a:cs typeface="+mn-lt"/>
            </a:endParaRPr>
          </a:p>
          <a:p>
            <a:pPr marL="742950" indent="-285750">
              <a:buClr>
                <a:srgbClr val="B4CB4D"/>
              </a:buClr>
            </a:pPr>
            <a:r>
              <a:rPr lang="de-DE" sz="1800" dirty="0" err="1">
                <a:ea typeface="+mn-lt"/>
                <a:cs typeface="+mn-lt"/>
              </a:rPr>
              <a:t>Periodic</a:t>
            </a:r>
            <a:r>
              <a:rPr lang="de-DE" sz="1800" dirty="0">
                <a:ea typeface="+mn-lt"/>
                <a:cs typeface="+mn-lt"/>
              </a:rPr>
              <a:t> </a:t>
            </a:r>
            <a:r>
              <a:rPr lang="de-DE" sz="1800" dirty="0" err="1">
                <a:ea typeface="+mn-lt"/>
                <a:cs typeface="+mn-lt"/>
              </a:rPr>
              <a:t>videos</a:t>
            </a:r>
            <a:r>
              <a:rPr lang="de-DE" sz="1800" dirty="0">
                <a:ea typeface="+mn-lt"/>
                <a:cs typeface="+mn-lt"/>
              </a:rPr>
              <a:t>, University </a:t>
            </a:r>
            <a:r>
              <a:rPr lang="de-DE" sz="1800" dirty="0" err="1">
                <a:ea typeface="+mn-lt"/>
                <a:cs typeface="+mn-lt"/>
              </a:rPr>
              <a:t>of</a:t>
            </a:r>
            <a:r>
              <a:rPr lang="de-DE" sz="1800" dirty="0">
                <a:ea typeface="+mn-lt"/>
                <a:cs typeface="+mn-lt"/>
              </a:rPr>
              <a:t> Nottingham: http://www.periodicvideos.com/ </a:t>
            </a:r>
          </a:p>
          <a:p>
            <a:pPr marL="742950" indent="-285750">
              <a:buClr>
                <a:srgbClr val="B4CB4D"/>
              </a:buClr>
            </a:pPr>
            <a:r>
              <a:rPr lang="de-DE" sz="1800" dirty="0" err="1">
                <a:ea typeface="+mn-lt"/>
                <a:cs typeface="+mn-lt"/>
              </a:rPr>
              <a:t>Periodic</a:t>
            </a:r>
            <a:r>
              <a:rPr lang="de-DE" sz="1800" dirty="0">
                <a:ea typeface="+mn-lt"/>
                <a:cs typeface="+mn-lt"/>
              </a:rPr>
              <a:t> Table – Royal Society </a:t>
            </a:r>
            <a:r>
              <a:rPr lang="de-DE" sz="1800" dirty="0" err="1">
                <a:ea typeface="+mn-lt"/>
                <a:cs typeface="+mn-lt"/>
              </a:rPr>
              <a:t>of</a:t>
            </a:r>
            <a:r>
              <a:rPr lang="de-DE" sz="1800" dirty="0">
                <a:ea typeface="+mn-lt"/>
                <a:cs typeface="+mn-lt"/>
              </a:rPr>
              <a:t> Chemistry (rsc.org): https://www.rsc.org/periodic-table</a:t>
            </a:r>
            <a:endParaRPr lang="de-DE" sz="1800" dirty="0">
              <a:cs typeface="Calibri"/>
            </a:endParaRPr>
          </a:p>
          <a:p>
            <a:pPr marL="742950" indent="-285750">
              <a:buClr>
                <a:srgbClr val="B4CB4D"/>
              </a:buClr>
            </a:pPr>
            <a:r>
              <a:rPr lang="de-DE" sz="1800" dirty="0">
                <a:ea typeface="+mn-lt"/>
                <a:cs typeface="+mn-lt"/>
              </a:rPr>
              <a:t>STEM </a:t>
            </a:r>
            <a:r>
              <a:rPr lang="de-DE" sz="1800" dirty="0" err="1">
                <a:ea typeface="+mn-lt"/>
                <a:cs typeface="+mn-lt"/>
              </a:rPr>
              <a:t>learning</a:t>
            </a:r>
            <a:r>
              <a:rPr lang="de-DE" sz="1800" dirty="0">
                <a:ea typeface="+mn-lt"/>
                <a:cs typeface="+mn-lt"/>
              </a:rPr>
              <a:t>; </a:t>
            </a:r>
            <a:r>
              <a:rPr lang="de-DE" sz="1800" dirty="0" err="1">
                <a:ea typeface="+mn-lt"/>
                <a:cs typeface="+mn-lt"/>
              </a:rPr>
              <a:t>My</a:t>
            </a:r>
            <a:r>
              <a:rPr lang="de-DE" sz="1800" dirty="0">
                <a:ea typeface="+mn-lt"/>
                <a:cs typeface="+mn-lt"/>
              </a:rPr>
              <a:t> </a:t>
            </a:r>
            <a:r>
              <a:rPr lang="de-DE" sz="1800" dirty="0" err="1">
                <a:ea typeface="+mn-lt"/>
                <a:cs typeface="+mn-lt"/>
              </a:rPr>
              <a:t>Favourite</a:t>
            </a:r>
            <a:r>
              <a:rPr lang="de-DE" sz="1800" dirty="0">
                <a:ea typeface="+mn-lt"/>
                <a:cs typeface="+mn-lt"/>
              </a:rPr>
              <a:t> Element: </a:t>
            </a:r>
            <a:r>
              <a:rPr lang="de-DE" sz="1800" dirty="0">
                <a:ea typeface="+mn-lt"/>
                <a:cs typeface="+mn-lt"/>
                <a:hlinkClick r:id="rId3">
                  <a:extLst>
                    <a:ext uri="{A12FA001-AC4F-418D-AE19-62706E023703}">
                      <ahyp:hlinkClr xmlns:ahyp="http://schemas.microsoft.com/office/drawing/2018/hyperlinkcolor" val="tx"/>
                    </a:ext>
                  </a:extLst>
                </a:hlinkClick>
              </a:rPr>
              <a:t>https://www.stem.org.uk/rx322u</a:t>
            </a:r>
            <a:endParaRPr lang="de-DE" sz="1800" dirty="0">
              <a:cs typeface="Calibri"/>
            </a:endParaRPr>
          </a:p>
          <a:p>
            <a:pPr marL="742950" indent="-285750">
              <a:buClr>
                <a:srgbClr val="B4CB4D"/>
              </a:buClr>
            </a:pPr>
            <a:r>
              <a:rPr lang="de-DE" sz="1800" dirty="0">
                <a:ea typeface="+mn-lt"/>
                <a:cs typeface="+mn-lt"/>
                <a:hlinkClick r:id="rId4">
                  <a:extLst>
                    <a:ext uri="{A12FA001-AC4F-418D-AE19-62706E023703}">
                      <ahyp:hlinkClr xmlns:ahyp="http://schemas.microsoft.com/office/drawing/2018/hyperlinkcolor" val="tx"/>
                    </a:ext>
                  </a:extLst>
                </a:hlinkClick>
              </a:rPr>
              <a:t>EuChemS Element Scarcity: </a:t>
            </a:r>
            <a:r>
              <a:rPr lang="de-DE" sz="1800" dirty="0">
                <a:ea typeface="+mn-lt"/>
                <a:cs typeface="+mn-lt"/>
              </a:rPr>
              <a:t> </a:t>
            </a:r>
            <a:r>
              <a:rPr lang="de-DE" sz="1800" dirty="0">
                <a:ea typeface="+mn-lt"/>
                <a:cs typeface="+mn-lt"/>
                <a:hlinkClick r:id="rId5">
                  <a:extLst>
                    <a:ext uri="{A12FA001-AC4F-418D-AE19-62706E023703}">
                      <ahyp:hlinkClr xmlns:ahyp="http://schemas.microsoft.com/office/drawing/2018/hyperlinkcolor" val="tx"/>
                    </a:ext>
                  </a:extLst>
                </a:hlinkClick>
              </a:rPr>
              <a:t>https://www.euchems.edu/euchems-periodic-table/</a:t>
            </a:r>
            <a:endParaRPr lang="de-DE" sz="1800" dirty="0">
              <a:cs typeface="Calibri"/>
            </a:endParaRPr>
          </a:p>
          <a:p>
            <a:pPr marL="742950" indent="-285750">
              <a:buClr>
                <a:srgbClr val="B4CB4D"/>
              </a:buClr>
            </a:pPr>
            <a:r>
              <a:rPr lang="de-DE" sz="1800" dirty="0">
                <a:ea typeface="+mn-lt"/>
                <a:cs typeface="+mn-lt"/>
                <a:hlinkClick r:id="rId6">
                  <a:extLst>
                    <a:ext uri="{A12FA001-AC4F-418D-AE19-62706E023703}">
                      <ahyp:hlinkClr xmlns:ahyp="http://schemas.microsoft.com/office/drawing/2018/hyperlinkcolor" val="tx"/>
                    </a:ext>
                  </a:extLst>
                </a:hlinkClick>
              </a:rPr>
              <a:t>Blue Flames and the Largest Highly Acidic Lake in the World (geology.com)</a:t>
            </a:r>
            <a:endParaRPr lang="de-DE" sz="1800" dirty="0">
              <a:cs typeface="Calibri"/>
            </a:endParaRPr>
          </a:p>
        </p:txBody>
      </p:sp>
      <p:sp>
        <p:nvSpPr>
          <p:cNvPr id="4" name="Slide Number Placeholder 3">
            <a:extLst>
              <a:ext uri="{FF2B5EF4-FFF2-40B4-BE49-F238E27FC236}">
                <a16:creationId xmlns:a16="http://schemas.microsoft.com/office/drawing/2014/main" id="{CA54DB50-8C89-429B-B467-61FE28668D8B}"/>
              </a:ext>
            </a:extLst>
          </p:cNvPr>
          <p:cNvSpPr>
            <a:spLocks noGrp="1"/>
          </p:cNvSpPr>
          <p:nvPr>
            <p:ph type="sldNum" sz="quarter" idx="11"/>
          </p:nvPr>
        </p:nvSpPr>
        <p:spPr/>
        <p:txBody>
          <a:bodyPr/>
          <a:lstStyle/>
          <a:p>
            <a:r>
              <a:rPr lang="es-ES_tradnl" sz="1200"/>
              <a:t>|  </a:t>
            </a:r>
            <a:fld id="{9DD0088F-7E4A-9C4B-9ED2-72FAF1293163}" type="slidenum">
              <a:rPr lang="es-ES_tradnl" smtClean="0"/>
              <a:pPr/>
              <a:t>19</a:t>
            </a:fld>
            <a:endParaRPr lang="es-ES_tradnl"/>
          </a:p>
        </p:txBody>
      </p:sp>
      <p:sp>
        <p:nvSpPr>
          <p:cNvPr id="5" name="Footer Placeholder 4">
            <a:extLst>
              <a:ext uri="{FF2B5EF4-FFF2-40B4-BE49-F238E27FC236}">
                <a16:creationId xmlns:a16="http://schemas.microsoft.com/office/drawing/2014/main" id="{0CBC8FC1-2A61-452C-BFF9-47ECCEED28F4}"/>
              </a:ext>
            </a:extLst>
          </p:cNvPr>
          <p:cNvSpPr>
            <a:spLocks noGrp="1"/>
          </p:cNvSpPr>
          <p:nvPr>
            <p:ph type="ftr" sz="quarter" idx="3"/>
          </p:nvPr>
        </p:nvSpPr>
        <p:spPr/>
        <p:txBody>
          <a:bodyPr/>
          <a:lstStyle/>
          <a:p>
            <a:pPr algn="r"/>
            <a:r>
              <a:rPr lang="en-US">
                <a:solidFill>
                  <a:srgbClr val="CC023B"/>
                </a:solidFill>
              </a:rPr>
              <a:t>STEMkey</a:t>
            </a:r>
          </a:p>
        </p:txBody>
      </p:sp>
      <p:pic>
        <p:nvPicPr>
          <p:cNvPr id="14" name="Picture 14">
            <a:extLst>
              <a:ext uri="{FF2B5EF4-FFF2-40B4-BE49-F238E27FC236}">
                <a16:creationId xmlns:a16="http://schemas.microsoft.com/office/drawing/2014/main" id="{A5E2B6D2-B66D-4F14-BBFE-CBD4483FEF27}"/>
              </a:ext>
            </a:extLst>
          </p:cNvPr>
          <p:cNvPicPr>
            <a:picLocks noChangeAspect="1"/>
          </p:cNvPicPr>
          <p:nvPr/>
        </p:nvPicPr>
        <p:blipFill rotWithShape="1">
          <a:blip r:embed="rId7"/>
          <a:srcRect l="7884" t="13970" r="5709" b="3676"/>
          <a:stretch/>
        </p:blipFill>
        <p:spPr>
          <a:xfrm>
            <a:off x="9253419" y="4108805"/>
            <a:ext cx="2370303" cy="1270740"/>
          </a:xfrm>
          <a:prstGeom prst="rect">
            <a:avLst/>
          </a:prstGeom>
        </p:spPr>
      </p:pic>
      <p:sp>
        <p:nvSpPr>
          <p:cNvPr id="7" name="TekstSylinder 6">
            <a:extLst>
              <a:ext uri="{FF2B5EF4-FFF2-40B4-BE49-F238E27FC236}">
                <a16:creationId xmlns:a16="http://schemas.microsoft.com/office/drawing/2014/main" id="{0333539B-8FCA-4EA7-0286-4F5672557079}"/>
              </a:ext>
            </a:extLst>
          </p:cNvPr>
          <p:cNvSpPr txBox="1"/>
          <p:nvPr/>
        </p:nvSpPr>
        <p:spPr>
          <a:xfrm>
            <a:off x="9202761" y="1322025"/>
            <a:ext cx="2824398" cy="923330"/>
          </a:xfrm>
          <a:prstGeom prst="rect">
            <a:avLst/>
          </a:prstGeom>
          <a:noFill/>
          <a:ln>
            <a:solidFill>
              <a:schemeClr val="accent1"/>
            </a:solidFill>
          </a:ln>
        </p:spPr>
        <p:txBody>
          <a:bodyPr wrap="square" rtlCol="0">
            <a:spAutoFit/>
          </a:bodyPr>
          <a:lstStyle/>
          <a:p>
            <a:r>
              <a:rPr lang="nb-NO" dirty="0" err="1"/>
              <a:t>Grunnstoffprøvar</a:t>
            </a:r>
            <a:r>
              <a:rPr lang="nb-NO" dirty="0"/>
              <a:t> er kjøpt hos butikken Naturens mangfold. </a:t>
            </a:r>
          </a:p>
        </p:txBody>
      </p:sp>
    </p:spTree>
    <p:extLst>
      <p:ext uri="{BB962C8B-B14F-4D97-AF65-F5344CB8AC3E}">
        <p14:creationId xmlns:p14="http://schemas.microsoft.com/office/powerpoint/2010/main" val="298991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E6BB29-3769-D1AA-9771-9C19BE74666C}"/>
              </a:ext>
            </a:extLst>
          </p:cNvPr>
          <p:cNvSpPr>
            <a:spLocks noGrp="1"/>
          </p:cNvSpPr>
          <p:nvPr>
            <p:ph type="title"/>
          </p:nvPr>
        </p:nvSpPr>
        <p:spPr/>
        <p:txBody>
          <a:bodyPr/>
          <a:lstStyle/>
          <a:p>
            <a:r>
              <a:rPr lang="nb-NO" dirty="0"/>
              <a:t>Folka bak prosjektet:</a:t>
            </a:r>
          </a:p>
        </p:txBody>
      </p:sp>
      <p:pic>
        <p:nvPicPr>
          <p:cNvPr id="7" name="Plassholder for innhold 6">
            <a:extLst>
              <a:ext uri="{FF2B5EF4-FFF2-40B4-BE49-F238E27FC236}">
                <a16:creationId xmlns:a16="http://schemas.microsoft.com/office/drawing/2014/main" id="{83D48E16-1FC9-65BF-2ABE-E491CD212E88}"/>
              </a:ext>
            </a:extLst>
          </p:cNvPr>
          <p:cNvPicPr>
            <a:picLocks noGrp="1" noChangeAspect="1"/>
          </p:cNvPicPr>
          <p:nvPr>
            <p:ph idx="1"/>
          </p:nvPr>
        </p:nvPicPr>
        <p:blipFill rotWithShape="1">
          <a:blip r:embed="rId2"/>
          <a:srcRect l="14723" t="20975" r="18927" b="9864"/>
          <a:stretch/>
        </p:blipFill>
        <p:spPr>
          <a:xfrm>
            <a:off x="2146319" y="1393794"/>
            <a:ext cx="7903564" cy="4634143"/>
          </a:xfrm>
        </p:spPr>
      </p:pic>
      <p:sp>
        <p:nvSpPr>
          <p:cNvPr id="4" name="Plassholder for lysbildenummer 3">
            <a:extLst>
              <a:ext uri="{FF2B5EF4-FFF2-40B4-BE49-F238E27FC236}">
                <a16:creationId xmlns:a16="http://schemas.microsoft.com/office/drawing/2014/main" id="{40753A27-8E8F-BCB8-0017-1A999F6FAE4A}"/>
              </a:ext>
            </a:extLst>
          </p:cNvPr>
          <p:cNvSpPr>
            <a:spLocks noGrp="1"/>
          </p:cNvSpPr>
          <p:nvPr>
            <p:ph type="sldNum" sz="quarter" idx="11"/>
          </p:nvPr>
        </p:nvSpPr>
        <p:spPr/>
        <p:txBody>
          <a:bodyPr/>
          <a:lstStyle/>
          <a:p>
            <a:r>
              <a:rPr lang="es-ES_tradnl" sz="1200"/>
              <a:t>|  </a:t>
            </a:r>
            <a:fld id="{9DD0088F-7E4A-9C4B-9ED2-72FAF1293163}" type="slidenum">
              <a:rPr lang="es-ES_tradnl" smtClean="0"/>
              <a:pPr/>
              <a:t>2</a:t>
            </a:fld>
            <a:endParaRPr lang="es-ES_tradnl"/>
          </a:p>
        </p:txBody>
      </p:sp>
      <p:sp>
        <p:nvSpPr>
          <p:cNvPr id="5" name="Plassholder for bunntekst 4">
            <a:extLst>
              <a:ext uri="{FF2B5EF4-FFF2-40B4-BE49-F238E27FC236}">
                <a16:creationId xmlns:a16="http://schemas.microsoft.com/office/drawing/2014/main" id="{A811B7FF-DF66-343C-1BC7-4CE7572120F2}"/>
              </a:ext>
            </a:extLst>
          </p:cNvPr>
          <p:cNvSpPr>
            <a:spLocks noGrp="1"/>
          </p:cNvSpPr>
          <p:nvPr>
            <p:ph type="ftr" sz="quarter" idx="3"/>
          </p:nvPr>
        </p:nvSpPr>
        <p:spPr/>
        <p:txBody>
          <a:bodyPr/>
          <a:lstStyle/>
          <a:p>
            <a:pPr algn="r"/>
            <a:r>
              <a:rPr lang="en-US">
                <a:solidFill>
                  <a:srgbClr val="CC023B"/>
                </a:solidFill>
              </a:rPr>
              <a:t>STEMkey</a:t>
            </a:r>
          </a:p>
        </p:txBody>
      </p:sp>
      <p:sp>
        <p:nvSpPr>
          <p:cNvPr id="3" name="TekstSylinder 2">
            <a:extLst>
              <a:ext uri="{FF2B5EF4-FFF2-40B4-BE49-F238E27FC236}">
                <a16:creationId xmlns:a16="http://schemas.microsoft.com/office/drawing/2014/main" id="{543B965B-5BFE-109D-52F6-4147817ABAE3}"/>
              </a:ext>
            </a:extLst>
          </p:cNvPr>
          <p:cNvSpPr txBox="1"/>
          <p:nvPr/>
        </p:nvSpPr>
        <p:spPr>
          <a:xfrm>
            <a:off x="894945" y="3998068"/>
            <a:ext cx="2966936" cy="923330"/>
          </a:xfrm>
          <a:prstGeom prst="rect">
            <a:avLst/>
          </a:prstGeom>
          <a:solidFill>
            <a:schemeClr val="bg1"/>
          </a:solidFill>
        </p:spPr>
        <p:txBody>
          <a:bodyPr wrap="square" rtlCol="0">
            <a:spAutoFit/>
          </a:bodyPr>
          <a:lstStyle/>
          <a:p>
            <a:r>
              <a:rPr lang="nb-NO" dirty="0"/>
              <a:t>Les </a:t>
            </a:r>
            <a:r>
              <a:rPr lang="nb-NO" dirty="0" err="1"/>
              <a:t>meir</a:t>
            </a:r>
            <a:r>
              <a:rPr lang="nb-NO" dirty="0"/>
              <a:t>: https://icse.eu/international-projects/stemkey/</a:t>
            </a:r>
          </a:p>
        </p:txBody>
      </p:sp>
    </p:spTree>
    <p:extLst>
      <p:ext uri="{BB962C8B-B14F-4D97-AF65-F5344CB8AC3E}">
        <p14:creationId xmlns:p14="http://schemas.microsoft.com/office/powerpoint/2010/main" val="27568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4802-42B3-445A-9AF9-B378DAD75F02}"/>
              </a:ext>
            </a:extLst>
          </p:cNvPr>
          <p:cNvSpPr>
            <a:spLocks noGrp="1"/>
          </p:cNvSpPr>
          <p:nvPr>
            <p:ph type="title"/>
          </p:nvPr>
        </p:nvSpPr>
        <p:spPr/>
        <p:txBody>
          <a:bodyPr/>
          <a:lstStyle/>
          <a:p>
            <a:r>
              <a:rPr lang="nb-NO" dirty="0">
                <a:latin typeface="Avenir Book"/>
              </a:rPr>
              <a:t>2.3  Bli kjent med grunnstoffa </a:t>
            </a:r>
            <a:endParaRPr lang="en-US" dirty="0"/>
          </a:p>
        </p:txBody>
      </p:sp>
      <p:sp>
        <p:nvSpPr>
          <p:cNvPr id="3" name="Content Placeholder 2">
            <a:extLst>
              <a:ext uri="{FF2B5EF4-FFF2-40B4-BE49-F238E27FC236}">
                <a16:creationId xmlns:a16="http://schemas.microsoft.com/office/drawing/2014/main" id="{05A1EAA4-723C-4C0C-8186-A7369DE46707}"/>
              </a:ext>
            </a:extLst>
          </p:cNvPr>
          <p:cNvSpPr>
            <a:spLocks noGrp="1"/>
          </p:cNvSpPr>
          <p:nvPr>
            <p:ph idx="1"/>
          </p:nvPr>
        </p:nvSpPr>
        <p:spPr/>
        <p:txBody>
          <a:bodyPr vert="horz" lIns="91440" tIns="45720" rIns="91440" bIns="45720" rtlCol="0" anchor="t">
            <a:normAutofit/>
          </a:bodyPr>
          <a:lstStyle/>
          <a:p>
            <a:r>
              <a:rPr lang="en-US" dirty="0" err="1"/>
              <a:t>Kva</a:t>
            </a:r>
            <a:r>
              <a:rPr lang="en-US" dirty="0"/>
              <a:t> </a:t>
            </a:r>
            <a:r>
              <a:rPr lang="en-US" dirty="0" err="1"/>
              <a:t>lærte</a:t>
            </a:r>
            <a:r>
              <a:rPr lang="en-US" dirty="0"/>
              <a:t> de om </a:t>
            </a:r>
            <a:r>
              <a:rPr lang="en-US" dirty="0" err="1"/>
              <a:t>grunnstoffa</a:t>
            </a:r>
            <a:r>
              <a:rPr lang="en-US" dirty="0"/>
              <a:t> </a:t>
            </a:r>
            <a:r>
              <a:rPr lang="en-US" dirty="0" err="1"/>
              <a:t>gjennom</a:t>
            </a:r>
            <a:r>
              <a:rPr lang="en-US" dirty="0"/>
              <a:t> </a:t>
            </a:r>
            <a:r>
              <a:rPr lang="en-US" dirty="0" err="1"/>
              <a:t>denne</a:t>
            </a:r>
            <a:r>
              <a:rPr lang="en-US" dirty="0"/>
              <a:t> </a:t>
            </a:r>
            <a:r>
              <a:rPr lang="en-US" dirty="0" err="1"/>
              <a:t>aktiviteten</a:t>
            </a:r>
            <a:r>
              <a:rPr lang="en-US" dirty="0"/>
              <a:t>?</a:t>
            </a:r>
          </a:p>
          <a:p>
            <a:r>
              <a:rPr lang="en-US" dirty="0" err="1"/>
              <a:t>Kva</a:t>
            </a:r>
            <a:r>
              <a:rPr lang="en-US" dirty="0"/>
              <a:t> </a:t>
            </a:r>
            <a:r>
              <a:rPr lang="en-US" dirty="0" err="1"/>
              <a:t>nytte</a:t>
            </a:r>
            <a:r>
              <a:rPr lang="en-US" dirty="0"/>
              <a:t> </a:t>
            </a:r>
            <a:r>
              <a:rPr lang="en-US" dirty="0" err="1"/>
              <a:t>kan</a:t>
            </a:r>
            <a:r>
              <a:rPr lang="en-US" dirty="0"/>
              <a:t> </a:t>
            </a:r>
            <a:r>
              <a:rPr lang="en-US" dirty="0" err="1"/>
              <a:t>elevar</a:t>
            </a:r>
            <a:r>
              <a:rPr lang="en-US" dirty="0"/>
              <a:t> ha av </a:t>
            </a:r>
            <a:r>
              <a:rPr lang="en-US" dirty="0" err="1"/>
              <a:t>ein</a:t>
            </a:r>
            <a:r>
              <a:rPr lang="en-US" dirty="0"/>
              <a:t> </a:t>
            </a:r>
            <a:r>
              <a:rPr lang="en-US" dirty="0" err="1"/>
              <a:t>slik</a:t>
            </a:r>
            <a:r>
              <a:rPr lang="en-US" dirty="0"/>
              <a:t> </a:t>
            </a:r>
            <a:r>
              <a:rPr lang="en-US" dirty="0" err="1"/>
              <a:t>tilnærming</a:t>
            </a:r>
            <a:r>
              <a:rPr lang="en-US" dirty="0"/>
              <a:t> </a:t>
            </a:r>
            <a:r>
              <a:rPr lang="en-US" dirty="0" err="1"/>
              <a:t>til</a:t>
            </a:r>
            <a:r>
              <a:rPr lang="en-US" dirty="0"/>
              <a:t> </a:t>
            </a:r>
            <a:r>
              <a:rPr lang="en-US" dirty="0" err="1"/>
              <a:t>grunnstoffa</a:t>
            </a:r>
            <a:r>
              <a:rPr lang="en-US" dirty="0"/>
              <a:t> i </a:t>
            </a:r>
            <a:r>
              <a:rPr lang="en-US" dirty="0" err="1"/>
              <a:t>periodesystemet</a:t>
            </a:r>
            <a:r>
              <a:rPr lang="en-US" dirty="0"/>
              <a:t>?</a:t>
            </a:r>
          </a:p>
          <a:p>
            <a:endParaRPr lang="en-US" dirty="0"/>
          </a:p>
          <a:p>
            <a:pPr marL="0" indent="0">
              <a:buNone/>
            </a:pPr>
            <a:r>
              <a:rPr lang="en-US" dirty="0"/>
              <a:t>I den </a:t>
            </a:r>
            <a:r>
              <a:rPr lang="en-US" dirty="0" err="1"/>
              <a:t>neste</a:t>
            </a:r>
            <a:r>
              <a:rPr lang="en-US" dirty="0"/>
              <a:t> </a:t>
            </a:r>
            <a:r>
              <a:rPr lang="en-US" dirty="0" err="1"/>
              <a:t>delen</a:t>
            </a:r>
            <a:r>
              <a:rPr lang="en-US" dirty="0"/>
              <a:t> </a:t>
            </a:r>
            <a:r>
              <a:rPr lang="en-US" dirty="0" err="1"/>
              <a:t>skal</a:t>
            </a:r>
            <a:r>
              <a:rPr lang="en-US" dirty="0"/>
              <a:t> det handle om </a:t>
            </a:r>
            <a:r>
              <a:rPr lang="en-US" dirty="0" err="1"/>
              <a:t>samanhengen</a:t>
            </a:r>
            <a:r>
              <a:rPr lang="en-US" dirty="0"/>
              <a:t> </a:t>
            </a:r>
            <a:r>
              <a:rPr lang="en-US" dirty="0" err="1"/>
              <a:t>mellom</a:t>
            </a:r>
            <a:r>
              <a:rPr lang="en-US" dirty="0"/>
              <a:t> </a:t>
            </a:r>
            <a:r>
              <a:rPr lang="en-US" dirty="0" err="1"/>
              <a:t>eigenskapane</a:t>
            </a:r>
            <a:r>
              <a:rPr lang="en-US" dirty="0"/>
              <a:t> </a:t>
            </a:r>
            <a:r>
              <a:rPr lang="en-US" dirty="0" err="1"/>
              <a:t>til</a:t>
            </a:r>
            <a:r>
              <a:rPr lang="en-US" dirty="0"/>
              <a:t> </a:t>
            </a:r>
            <a:r>
              <a:rPr lang="en-US" dirty="0" err="1"/>
              <a:t>grunnstoffa</a:t>
            </a:r>
            <a:r>
              <a:rPr lang="en-US" dirty="0"/>
              <a:t> </a:t>
            </a:r>
            <a:r>
              <a:rPr lang="en-US" dirty="0" err="1"/>
              <a:t>og</a:t>
            </a:r>
            <a:r>
              <a:rPr lang="en-US" dirty="0"/>
              <a:t> </a:t>
            </a:r>
            <a:r>
              <a:rPr lang="en-US" dirty="0" err="1"/>
              <a:t>deira</a:t>
            </a:r>
            <a:r>
              <a:rPr lang="en-US" dirty="0"/>
              <a:t> </a:t>
            </a:r>
            <a:r>
              <a:rPr lang="en-US" dirty="0" err="1"/>
              <a:t>plass</a:t>
            </a:r>
            <a:r>
              <a:rPr lang="en-US" dirty="0"/>
              <a:t> i </a:t>
            </a:r>
            <a:r>
              <a:rPr lang="en-US" dirty="0" err="1"/>
              <a:t>periodesystemet</a:t>
            </a:r>
            <a:r>
              <a:rPr lang="en-US" dirty="0"/>
              <a:t>.</a:t>
            </a:r>
          </a:p>
        </p:txBody>
      </p:sp>
      <p:sp>
        <p:nvSpPr>
          <p:cNvPr id="4" name="Slide Number Placeholder 3">
            <a:extLst>
              <a:ext uri="{FF2B5EF4-FFF2-40B4-BE49-F238E27FC236}">
                <a16:creationId xmlns:a16="http://schemas.microsoft.com/office/drawing/2014/main" id="{7B91ADDD-2A47-4578-B33F-0D040DED82FE}"/>
              </a:ext>
            </a:extLst>
          </p:cNvPr>
          <p:cNvSpPr>
            <a:spLocks noGrp="1"/>
          </p:cNvSpPr>
          <p:nvPr>
            <p:ph type="sldNum" sz="quarter" idx="11"/>
          </p:nvPr>
        </p:nvSpPr>
        <p:spPr/>
        <p:txBody>
          <a:bodyPr/>
          <a:lstStyle/>
          <a:p>
            <a:r>
              <a:rPr lang="es-ES_tradnl" sz="1200"/>
              <a:t>|  </a:t>
            </a:r>
            <a:fld id="{9DD0088F-7E4A-9C4B-9ED2-72FAF1293163}" type="slidenum">
              <a:rPr lang="es-ES_tradnl" smtClean="0"/>
              <a:pPr/>
              <a:t>20</a:t>
            </a:fld>
            <a:endParaRPr lang="es-ES_tradnl"/>
          </a:p>
        </p:txBody>
      </p:sp>
      <p:sp>
        <p:nvSpPr>
          <p:cNvPr id="5" name="Footer Placeholder 4">
            <a:extLst>
              <a:ext uri="{FF2B5EF4-FFF2-40B4-BE49-F238E27FC236}">
                <a16:creationId xmlns:a16="http://schemas.microsoft.com/office/drawing/2014/main" id="{E2395B5F-E448-4DD2-BAA4-014985D51029}"/>
              </a:ext>
            </a:extLst>
          </p:cNvPr>
          <p:cNvSpPr>
            <a:spLocks noGrp="1"/>
          </p:cNvSpPr>
          <p:nvPr>
            <p:ph type="ftr" sz="quarter" idx="3"/>
          </p:nvPr>
        </p:nvSpPr>
        <p:spPr/>
        <p:txBody>
          <a:bodyPr/>
          <a:lstStyle/>
          <a:p>
            <a:pPr algn="r"/>
            <a:r>
              <a:rPr lang="en-US" err="1">
                <a:solidFill>
                  <a:srgbClr val="CC023B"/>
                </a:solidFill>
              </a:rPr>
              <a:t>STEMkey</a:t>
            </a:r>
            <a:endParaRPr lang="en-US">
              <a:solidFill>
                <a:srgbClr val="CC023B"/>
              </a:solidFill>
            </a:endParaRPr>
          </a:p>
        </p:txBody>
      </p:sp>
      <p:pic>
        <p:nvPicPr>
          <p:cNvPr id="11" name="Picture 7" descr="Icon&#10;&#10;Description automatically generated">
            <a:extLst>
              <a:ext uri="{FF2B5EF4-FFF2-40B4-BE49-F238E27FC236}">
                <a16:creationId xmlns:a16="http://schemas.microsoft.com/office/drawing/2014/main" id="{11BD4B97-369E-47E8-A665-AFD53504B478}"/>
              </a:ext>
            </a:extLst>
          </p:cNvPr>
          <p:cNvPicPr>
            <a:picLocks noChangeAspect="1"/>
          </p:cNvPicPr>
          <p:nvPr/>
        </p:nvPicPr>
        <p:blipFill>
          <a:blip r:embed="rId2"/>
          <a:stretch>
            <a:fillRect/>
          </a:stretch>
        </p:blipFill>
        <p:spPr>
          <a:xfrm>
            <a:off x="7692664" y="38242"/>
            <a:ext cx="1205695" cy="1198019"/>
          </a:xfrm>
          <a:prstGeom prst="rect">
            <a:avLst/>
          </a:prstGeom>
        </p:spPr>
      </p:pic>
    </p:spTree>
    <p:extLst>
      <p:ext uri="{BB962C8B-B14F-4D97-AF65-F5344CB8AC3E}">
        <p14:creationId xmlns:p14="http://schemas.microsoft.com/office/powerpoint/2010/main" val="291557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19325" y="1192192"/>
            <a:ext cx="7772400" cy="2475530"/>
          </a:xfrm>
        </p:spPr>
        <p:txBody>
          <a:bodyPr>
            <a:normAutofit fontScale="90000"/>
          </a:bodyPr>
          <a:lstStyle/>
          <a:p>
            <a:pPr>
              <a:spcBef>
                <a:spcPts val="600"/>
              </a:spcBef>
            </a:pPr>
            <a:br>
              <a:rPr lang="de-DE" sz="3600" dirty="0"/>
            </a:br>
            <a:r>
              <a:rPr lang="en-US" sz="2400" dirty="0">
                <a:latin typeface="Avenir Book"/>
              </a:rPr>
              <a:t>Del 3: </a:t>
            </a:r>
            <a:r>
              <a:rPr lang="en-US" sz="2400" dirty="0" err="1">
                <a:latin typeface="Avenir Book"/>
              </a:rPr>
              <a:t>Nokre</a:t>
            </a:r>
            <a:r>
              <a:rPr lang="en-US" sz="2400" dirty="0">
                <a:latin typeface="Avenir Book"/>
              </a:rPr>
              <a:t> </a:t>
            </a:r>
            <a:r>
              <a:rPr lang="en-US" sz="2400" dirty="0" err="1">
                <a:latin typeface="Avenir Book"/>
              </a:rPr>
              <a:t>trendar</a:t>
            </a:r>
            <a:r>
              <a:rPr lang="en-US" sz="2400" dirty="0">
                <a:latin typeface="Avenir Book"/>
              </a:rPr>
              <a:t> i </a:t>
            </a:r>
            <a:r>
              <a:rPr lang="en-US" sz="2400" dirty="0" err="1">
                <a:latin typeface="Avenir Book"/>
              </a:rPr>
              <a:t>periodesystemet</a:t>
            </a:r>
            <a:endParaRPr lang="de-DE" sz="2400" b="0" dirty="0">
              <a:latin typeface="Avenir Book"/>
            </a:endParaRPr>
          </a:p>
          <a:p>
            <a:pPr>
              <a:spcBef>
                <a:spcPts val="600"/>
              </a:spcBef>
            </a:pPr>
            <a:br>
              <a:rPr lang="de-DE" sz="3600" dirty="0"/>
            </a:br>
            <a:br>
              <a:rPr lang="de-DE" sz="3600" dirty="0"/>
            </a:br>
            <a:endParaRPr lang="en-US" sz="3600" dirty="0"/>
          </a:p>
        </p:txBody>
      </p:sp>
      <p:sp>
        <p:nvSpPr>
          <p:cNvPr id="8" name="Untertitel 2">
            <a:extLst>
              <a:ext uri="{FF2B5EF4-FFF2-40B4-BE49-F238E27FC236}">
                <a16:creationId xmlns:a16="http://schemas.microsoft.com/office/drawing/2014/main" id="{0A97CD6B-61A0-4386-A5CD-8A16C9350F1E}"/>
              </a:ext>
            </a:extLst>
          </p:cNvPr>
          <p:cNvSpPr>
            <a:spLocks noGrp="1"/>
          </p:cNvSpPr>
          <p:nvPr>
            <p:ph type="subTitle" idx="1"/>
          </p:nvPr>
        </p:nvSpPr>
        <p:spPr>
          <a:xfrm>
            <a:off x="696817" y="3814679"/>
            <a:ext cx="10798365" cy="1998086"/>
          </a:xfrm>
        </p:spPr>
        <p:txBody>
          <a:bodyPr vert="horz" lIns="91440" tIns="45720" rIns="91440" bIns="45720" rtlCol="0" anchor="t">
            <a:normAutofit fontScale="92500" lnSpcReduction="20000"/>
          </a:bodyPr>
          <a:lstStyle/>
          <a:p>
            <a:pPr algn="l"/>
            <a:r>
              <a:rPr lang="en-US" dirty="0" err="1">
                <a:solidFill>
                  <a:srgbClr val="4C5F7E"/>
                </a:solidFill>
              </a:rPr>
              <a:t>Læringsmål</a:t>
            </a:r>
            <a:r>
              <a:rPr lang="en-US" dirty="0">
                <a:solidFill>
                  <a:srgbClr val="4C5F7E"/>
                </a:solidFill>
              </a:rPr>
              <a:t>: </a:t>
            </a:r>
          </a:p>
          <a:p>
            <a:pPr marL="285750" indent="-285750" algn="l">
              <a:buFont typeface="Arial" panose="020B0604020202020204" pitchFamily="34" charset="0"/>
              <a:buChar char="•"/>
            </a:pPr>
            <a:r>
              <a:rPr lang="en-US" sz="1800" b="0" i="0" dirty="0" err="1">
                <a:solidFill>
                  <a:srgbClr val="4C5F7E"/>
                </a:solidFill>
                <a:effectLst/>
                <a:latin typeface="Calibri Light" panose="020F0302020204030204" pitchFamily="34" charset="0"/>
              </a:rPr>
              <a:t>Utforske</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periodesystemet</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som</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ei</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kjelde</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til</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informasjon</a:t>
            </a:r>
            <a:r>
              <a:rPr lang="en-US" sz="1800" b="0" i="0" dirty="0">
                <a:solidFill>
                  <a:srgbClr val="4C5F7E"/>
                </a:solidFill>
                <a:effectLst/>
                <a:latin typeface="Calibri Light" panose="020F0302020204030204" pitchFamily="34" charset="0"/>
              </a:rPr>
              <a:t> for å </a:t>
            </a:r>
            <a:r>
              <a:rPr lang="en-US" sz="1800" b="0" i="0" dirty="0" err="1">
                <a:solidFill>
                  <a:srgbClr val="4C5F7E"/>
                </a:solidFill>
                <a:effectLst/>
                <a:latin typeface="Calibri Light" panose="020F0302020204030204" pitchFamily="34" charset="0"/>
              </a:rPr>
              <a:t>forstå</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grunnleggande</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prinsipp</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bak</a:t>
            </a:r>
            <a:r>
              <a:rPr lang="en-US" sz="1800" b="0" i="0" dirty="0">
                <a:solidFill>
                  <a:srgbClr val="4C5F7E"/>
                </a:solidFill>
                <a:effectLst/>
                <a:latin typeface="Calibri Light" panose="020F0302020204030204" pitchFamily="34" charset="0"/>
              </a:rPr>
              <a:t> </a:t>
            </a:r>
            <a:r>
              <a:rPr lang="en-US" sz="1800" b="0" i="0" dirty="0" err="1">
                <a:solidFill>
                  <a:srgbClr val="4C5F7E"/>
                </a:solidFill>
                <a:effectLst/>
                <a:latin typeface="Calibri Light" panose="020F0302020204030204" pitchFamily="34" charset="0"/>
              </a:rPr>
              <a:t>oppbygging</a:t>
            </a:r>
            <a:r>
              <a:rPr lang="en-US" sz="1800" b="0" i="0" dirty="0">
                <a:solidFill>
                  <a:srgbClr val="4C5F7E"/>
                </a:solidFill>
                <a:effectLst/>
                <a:latin typeface="Calibri Light" panose="020F0302020204030204" pitchFamily="34" charset="0"/>
              </a:rPr>
              <a:t> av </a:t>
            </a:r>
            <a:r>
              <a:rPr lang="en-US" sz="1800" b="0" i="0" dirty="0" err="1">
                <a:solidFill>
                  <a:srgbClr val="4C5F7E"/>
                </a:solidFill>
                <a:effectLst/>
                <a:latin typeface="Calibri Light" panose="020F0302020204030204" pitchFamily="34" charset="0"/>
              </a:rPr>
              <a:t>stoff</a:t>
            </a:r>
            <a:r>
              <a:rPr lang="en-US" sz="1800" b="0" i="0" dirty="0">
                <a:solidFill>
                  <a:srgbClr val="4C5F7E"/>
                </a:solidFill>
                <a:effectLst/>
                <a:latin typeface="Calibri Light" panose="020F0302020204030204" pitchFamily="34" charset="0"/>
              </a:rPr>
              <a:t>, </a:t>
            </a:r>
            <a:r>
              <a:rPr lang="en-US" sz="1800" b="0" dirty="0" err="1">
                <a:solidFill>
                  <a:srgbClr val="4C5F7E"/>
                </a:solidFill>
                <a:latin typeface="Calibri Light" panose="020F0302020204030204" pitchFamily="34" charset="0"/>
              </a:rPr>
              <a:t>forklare</a:t>
            </a:r>
            <a:r>
              <a:rPr lang="en-US" sz="1800" b="0" dirty="0">
                <a:solidFill>
                  <a:srgbClr val="4C5F7E"/>
                </a:solidFill>
                <a:latin typeface="Calibri Light" panose="020F0302020204030204" pitchFamily="34" charset="0"/>
              </a:rPr>
              <a:t> </a:t>
            </a:r>
            <a:r>
              <a:rPr lang="en-US" sz="1800" b="0" dirty="0" err="1">
                <a:solidFill>
                  <a:srgbClr val="4C5F7E"/>
                </a:solidFill>
                <a:latin typeface="Calibri Light" panose="020F0302020204030204" pitchFamily="34" charset="0"/>
              </a:rPr>
              <a:t>trendar</a:t>
            </a:r>
            <a:r>
              <a:rPr lang="en-US" sz="1800" b="0" dirty="0">
                <a:solidFill>
                  <a:srgbClr val="4C5F7E"/>
                </a:solidFill>
                <a:latin typeface="Calibri Light" panose="020F0302020204030204" pitchFamily="34" charset="0"/>
              </a:rPr>
              <a:t> </a:t>
            </a:r>
            <a:r>
              <a:rPr lang="en-US" sz="1800" b="0" dirty="0" err="1">
                <a:solidFill>
                  <a:srgbClr val="4C5F7E"/>
                </a:solidFill>
                <a:latin typeface="Calibri Light" panose="020F0302020204030204" pitchFamily="34" charset="0"/>
              </a:rPr>
              <a:t>som</a:t>
            </a:r>
            <a:r>
              <a:rPr lang="en-US" sz="1800" b="0" dirty="0">
                <a:solidFill>
                  <a:srgbClr val="4C5F7E"/>
                </a:solidFill>
                <a:latin typeface="Calibri Light" panose="020F0302020204030204" pitchFamily="34" charset="0"/>
              </a:rPr>
              <a:t> </a:t>
            </a:r>
            <a:r>
              <a:rPr lang="en-US" sz="1800" b="0" dirty="0" err="1">
                <a:solidFill>
                  <a:srgbClr val="4C5F7E"/>
                </a:solidFill>
                <a:latin typeface="Calibri Light" panose="020F0302020204030204" pitchFamily="34" charset="0"/>
              </a:rPr>
              <a:t>endring</a:t>
            </a:r>
            <a:r>
              <a:rPr lang="en-US" sz="1800" b="0" dirty="0">
                <a:solidFill>
                  <a:srgbClr val="4C5F7E"/>
                </a:solidFill>
                <a:latin typeface="Calibri Light" panose="020F0302020204030204" pitchFamily="34" charset="0"/>
              </a:rPr>
              <a:t> i </a:t>
            </a:r>
            <a:r>
              <a:rPr lang="en-US" sz="1800" b="0" dirty="0" err="1">
                <a:solidFill>
                  <a:srgbClr val="4C5F7E"/>
                </a:solidFill>
                <a:latin typeface="Calibri Light" panose="020F0302020204030204" pitchFamily="34" charset="0"/>
              </a:rPr>
              <a:t>atomradius</a:t>
            </a:r>
            <a:r>
              <a:rPr lang="en-US" sz="1800" b="0" dirty="0">
                <a:solidFill>
                  <a:srgbClr val="4C5F7E"/>
                </a:solidFill>
                <a:latin typeface="Calibri Light" panose="020F0302020204030204" pitchFamily="34" charset="0"/>
              </a:rPr>
              <a:t> </a:t>
            </a:r>
            <a:r>
              <a:rPr lang="en-US" sz="1800" b="0" dirty="0" err="1">
                <a:solidFill>
                  <a:srgbClr val="4C5F7E"/>
                </a:solidFill>
                <a:latin typeface="Calibri Light" panose="020F0302020204030204" pitchFamily="34" charset="0"/>
              </a:rPr>
              <a:t>og</a:t>
            </a:r>
            <a:r>
              <a:rPr lang="en-US" sz="1800" b="0" dirty="0">
                <a:solidFill>
                  <a:srgbClr val="4C5F7E"/>
                </a:solidFill>
                <a:latin typeface="Calibri Light" panose="020F0302020204030204" pitchFamily="34" charset="0"/>
              </a:rPr>
              <a:t> </a:t>
            </a:r>
            <a:r>
              <a:rPr lang="en-US" sz="1800" b="0" dirty="0" err="1">
                <a:solidFill>
                  <a:srgbClr val="4C5F7E"/>
                </a:solidFill>
                <a:latin typeface="Calibri Light" panose="020F0302020204030204" pitchFamily="34" charset="0"/>
              </a:rPr>
              <a:t>elektronegativitet</a:t>
            </a:r>
            <a:endParaRPr lang="en-US" sz="1800" b="0" i="0" dirty="0">
              <a:solidFill>
                <a:srgbClr val="4C5F7E"/>
              </a:solidFill>
              <a:effectLst/>
              <a:latin typeface="Calibri Light" panose="020F0302020204030204" pitchFamily="34" charset="0"/>
            </a:endParaRPr>
          </a:p>
          <a:p>
            <a:pPr algn="l"/>
            <a:r>
              <a:rPr lang="en-US" sz="1800" dirty="0" err="1">
                <a:solidFill>
                  <a:srgbClr val="4C5F7E"/>
                </a:solidFill>
                <a:latin typeface="Calibri Light" panose="020F0302020204030204" pitchFamily="34" charset="0"/>
              </a:rPr>
              <a:t>Delmål</a:t>
            </a:r>
            <a:r>
              <a:rPr lang="en-US" sz="1800" dirty="0">
                <a:solidFill>
                  <a:srgbClr val="4C5F7E"/>
                </a:solidFill>
                <a:latin typeface="Calibri Light" panose="020F0302020204030204" pitchFamily="34" charset="0"/>
              </a:rPr>
              <a:t>:</a:t>
            </a:r>
          </a:p>
          <a:p>
            <a:pPr algn="just" rtl="0" fontAlgn="base">
              <a:buFont typeface="Arial" panose="020B0604020202020204" pitchFamily="34" charset="0"/>
              <a:buChar char="•"/>
            </a:pP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Diskuter</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korleis</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åtteregelen</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kan</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vere</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ei</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kjelde</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til</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både</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informasjon</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og</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misforståing</a:t>
            </a:r>
            <a:endParaRPr lang="en-US" sz="1800" b="0" i="0" dirty="0">
              <a:solidFill>
                <a:srgbClr val="4C5F7E"/>
              </a:solidFill>
              <a:effectLst/>
              <a:latin typeface="Calibri Light" panose="020F0302020204030204" pitchFamily="34" charset="0"/>
              <a:cs typeface="Calibri Light" panose="020F0302020204030204" pitchFamily="34" charset="0"/>
            </a:endParaRPr>
          </a:p>
          <a:p>
            <a:pPr algn="just" rtl="0" fontAlgn="base">
              <a:buFont typeface="Arial" panose="020B0604020202020204" pitchFamily="34" charset="0"/>
              <a:buChar char="•"/>
            </a:pPr>
            <a:r>
              <a:rPr lang="en-US" sz="1800" b="0" i="0" dirty="0" err="1">
                <a:solidFill>
                  <a:srgbClr val="4C5F7E"/>
                </a:solidFill>
                <a:effectLst/>
                <a:latin typeface="Calibri Light" panose="020F0302020204030204" pitchFamily="34" charset="0"/>
                <a:cs typeface="Calibri Light" panose="020F0302020204030204" pitchFamily="34" charset="0"/>
              </a:rPr>
              <a:t>Bruke</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modellar</a:t>
            </a:r>
            <a:r>
              <a:rPr lang="en-US" sz="1800" b="0" i="0" dirty="0">
                <a:solidFill>
                  <a:srgbClr val="4C5F7E"/>
                </a:solidFill>
                <a:effectLst/>
                <a:latin typeface="Calibri Light" panose="020F0302020204030204" pitchFamily="34" charset="0"/>
                <a:cs typeface="Calibri Light" panose="020F0302020204030204" pitchFamily="34" charset="0"/>
              </a:rPr>
              <a:t> for å </a:t>
            </a:r>
            <a:r>
              <a:rPr lang="en-US" sz="1800" b="0" i="0" dirty="0" err="1">
                <a:solidFill>
                  <a:srgbClr val="4C5F7E"/>
                </a:solidFill>
                <a:effectLst/>
                <a:latin typeface="Calibri Light" panose="020F0302020204030204" pitchFamily="34" charset="0"/>
                <a:cs typeface="Calibri Light" panose="020F0302020204030204" pitchFamily="34" charset="0"/>
              </a:rPr>
              <a:t>finne</a:t>
            </a:r>
            <a:r>
              <a:rPr lang="en-US" sz="1800" b="0" i="0" dirty="0">
                <a:solidFill>
                  <a:srgbClr val="4C5F7E"/>
                </a:solidFill>
                <a:effectLst/>
                <a:latin typeface="Calibri Light" panose="020F0302020204030204" pitchFamily="34" charset="0"/>
                <a:cs typeface="Calibri Light" panose="020F0302020204030204" pitchFamily="34" charset="0"/>
              </a:rPr>
              <a:t> relevant </a:t>
            </a:r>
            <a:r>
              <a:rPr lang="en-US" sz="1800" b="0" i="0" dirty="0" err="1">
                <a:solidFill>
                  <a:srgbClr val="4C5F7E"/>
                </a:solidFill>
                <a:effectLst/>
                <a:latin typeface="Calibri Light" panose="020F0302020204030204" pitchFamily="34" charset="0"/>
                <a:cs typeface="Calibri Light" panose="020F0302020204030204" pitchFamily="34" charset="0"/>
              </a:rPr>
              <a:t>kjemisk</a:t>
            </a:r>
            <a:r>
              <a:rPr lang="en-US" sz="1800" b="0" i="0" dirty="0">
                <a:solidFill>
                  <a:srgbClr val="4C5F7E"/>
                </a:solidFill>
                <a:effectLst/>
                <a:latin typeface="Calibri Light" panose="020F0302020204030204" pitchFamily="34" charset="0"/>
                <a:cs typeface="Calibri Light" panose="020F0302020204030204" pitchFamily="34" charset="0"/>
              </a:rPr>
              <a:t> </a:t>
            </a:r>
            <a:r>
              <a:rPr lang="en-US" sz="1800" b="0" i="0" dirty="0" err="1">
                <a:solidFill>
                  <a:srgbClr val="4C5F7E"/>
                </a:solidFill>
                <a:effectLst/>
                <a:latin typeface="Calibri Light" panose="020F0302020204030204" pitchFamily="34" charset="0"/>
                <a:cs typeface="Calibri Light" panose="020F0302020204030204" pitchFamily="34" charset="0"/>
              </a:rPr>
              <a:t>informasjon</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og</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samanhengar</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mellom</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eigenskapar</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som</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elektronegativitet</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og</a:t>
            </a:r>
            <a:r>
              <a:rPr lang="en-US" sz="1800" b="0" dirty="0">
                <a:solidFill>
                  <a:srgbClr val="4C5F7E"/>
                </a:solidFill>
                <a:latin typeface="Calibri Light" panose="020F0302020204030204" pitchFamily="34" charset="0"/>
                <a:cs typeface="Calibri Light" panose="020F0302020204030204" pitchFamily="34" charset="0"/>
              </a:rPr>
              <a:t> </a:t>
            </a:r>
            <a:r>
              <a:rPr lang="en-US" sz="1800" b="0" dirty="0" err="1">
                <a:solidFill>
                  <a:srgbClr val="4C5F7E"/>
                </a:solidFill>
                <a:latin typeface="Calibri Light" panose="020F0302020204030204" pitchFamily="34" charset="0"/>
                <a:cs typeface="Calibri Light" panose="020F0302020204030204" pitchFamily="34" charset="0"/>
              </a:rPr>
              <a:t>atomradius</a:t>
            </a:r>
            <a:endParaRPr lang="en-US" sz="1800" b="0" i="0" dirty="0">
              <a:solidFill>
                <a:srgbClr val="4C5F7E"/>
              </a:solidFill>
              <a:effectLst/>
              <a:latin typeface="Calibri Light" panose="020F0302020204030204" pitchFamily="34" charset="0"/>
              <a:cs typeface="Calibri Light" panose="020F0302020204030204" pitchFamily="34" charset="0"/>
            </a:endParaRPr>
          </a:p>
          <a:p>
            <a:pPr algn="l"/>
            <a:endParaRPr lang="en-US" sz="1800" dirty="0">
              <a:latin typeface="Calibri Light" panose="020F0302020204030204" pitchFamily="34" charset="0"/>
            </a:endParaRPr>
          </a:p>
          <a:p>
            <a:pPr algn="l"/>
            <a:endParaRPr lang="en-US" dirty="0"/>
          </a:p>
        </p:txBody>
      </p:sp>
    </p:spTree>
    <p:extLst>
      <p:ext uri="{BB962C8B-B14F-4D97-AF65-F5344CB8AC3E}">
        <p14:creationId xmlns:p14="http://schemas.microsoft.com/office/powerpoint/2010/main" val="206733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a:lstStyle/>
          <a:p>
            <a:r>
              <a:rPr lang="es-ES_tradnl" dirty="0">
                <a:latin typeface="Avenir Book"/>
              </a:rPr>
              <a:t>3.1 </a:t>
            </a:r>
            <a:r>
              <a:rPr lang="de-DE" dirty="0" err="1">
                <a:latin typeface="Avenir Book"/>
              </a:rPr>
              <a:t>Kvifor</a:t>
            </a:r>
            <a:r>
              <a:rPr lang="de-DE" dirty="0">
                <a:latin typeface="Avenir Book"/>
              </a:rPr>
              <a:t> </a:t>
            </a:r>
            <a:r>
              <a:rPr lang="de-DE" dirty="0" err="1">
                <a:latin typeface="Avenir Book"/>
              </a:rPr>
              <a:t>trendar</a:t>
            </a:r>
            <a:r>
              <a:rPr lang="de-DE" dirty="0">
                <a:latin typeface="Avenir Book"/>
              </a:rPr>
              <a:t> i </a:t>
            </a:r>
            <a:r>
              <a:rPr lang="de-DE" dirty="0" err="1">
                <a:latin typeface="Avenir Book"/>
              </a:rPr>
              <a:t>staden</a:t>
            </a:r>
            <a:r>
              <a:rPr lang="de-DE" dirty="0">
                <a:latin typeface="Avenir Book"/>
              </a:rPr>
              <a:t> </a:t>
            </a:r>
            <a:r>
              <a:rPr lang="de-DE" dirty="0" err="1">
                <a:latin typeface="Avenir Book"/>
              </a:rPr>
              <a:t>for</a:t>
            </a:r>
            <a:r>
              <a:rPr lang="de-DE" dirty="0">
                <a:latin typeface="Avenir Book"/>
              </a:rPr>
              <a:t> </a:t>
            </a:r>
            <a:r>
              <a:rPr lang="de-DE" dirty="0" err="1">
                <a:latin typeface="Avenir Book"/>
              </a:rPr>
              <a:t>åtteregelen</a:t>
            </a:r>
            <a:r>
              <a:rPr lang="de-DE" dirty="0">
                <a:latin typeface="Avenir Book"/>
              </a:rPr>
              <a:t>? </a:t>
            </a:r>
            <a:r>
              <a:rPr lang="es-ES_tradnl" dirty="0">
                <a:latin typeface="Avenir Book"/>
              </a:rPr>
              <a:t> </a:t>
            </a:r>
          </a:p>
        </p:txBody>
      </p:sp>
      <p:sp>
        <p:nvSpPr>
          <p:cNvPr id="3" name="Marcador de contenido 2"/>
          <p:cNvSpPr>
            <a:spLocks noGrp="1"/>
          </p:cNvSpPr>
          <p:nvPr>
            <p:ph idx="1"/>
          </p:nvPr>
        </p:nvSpPr>
        <p:spPr>
          <a:xfrm>
            <a:off x="497305" y="1388957"/>
            <a:ext cx="11093896" cy="4049312"/>
          </a:xfrm>
        </p:spPr>
        <p:txBody>
          <a:bodyPr vert="horz" lIns="91440" tIns="45720" rIns="91440" bIns="45720" rtlCol="0" anchor="t">
            <a:normAutofit/>
          </a:bodyPr>
          <a:lstStyle/>
          <a:p>
            <a:pPr marL="0" indent="0">
              <a:buNone/>
            </a:pPr>
            <a:endParaRPr lang="de-DE" dirty="0">
              <a:solidFill>
                <a:srgbClr val="4C5F7E"/>
              </a:solidFill>
            </a:endParaRPr>
          </a:p>
          <a:p>
            <a:r>
              <a:rPr lang="de-DE" dirty="0">
                <a:solidFill>
                  <a:srgbClr val="4C5F7E"/>
                </a:solidFill>
              </a:rPr>
              <a:t>Ein </a:t>
            </a:r>
            <a:r>
              <a:rPr lang="de-DE" dirty="0" err="1">
                <a:solidFill>
                  <a:srgbClr val="4C5F7E"/>
                </a:solidFill>
              </a:rPr>
              <a:t>regel</a:t>
            </a:r>
            <a:r>
              <a:rPr lang="de-DE" dirty="0">
                <a:solidFill>
                  <a:srgbClr val="4C5F7E"/>
                </a:solidFill>
              </a:rPr>
              <a:t> </a:t>
            </a:r>
            <a:r>
              <a:rPr lang="de-DE" dirty="0" err="1">
                <a:solidFill>
                  <a:srgbClr val="4C5F7E"/>
                </a:solidFill>
              </a:rPr>
              <a:t>forklarar</a:t>
            </a:r>
            <a:r>
              <a:rPr lang="de-DE" dirty="0">
                <a:solidFill>
                  <a:srgbClr val="4C5F7E"/>
                </a:solidFill>
              </a:rPr>
              <a:t> </a:t>
            </a:r>
            <a:r>
              <a:rPr lang="de-DE" i="1" dirty="0" err="1">
                <a:solidFill>
                  <a:srgbClr val="4C5F7E"/>
                </a:solidFill>
              </a:rPr>
              <a:t>korleis</a:t>
            </a:r>
            <a:r>
              <a:rPr lang="de-DE" i="1" dirty="0">
                <a:solidFill>
                  <a:srgbClr val="4C5F7E"/>
                </a:solidFill>
              </a:rPr>
              <a:t> </a:t>
            </a:r>
            <a:r>
              <a:rPr lang="de-DE" dirty="0" err="1">
                <a:solidFill>
                  <a:srgbClr val="4C5F7E"/>
                </a:solidFill>
              </a:rPr>
              <a:t>eigenskapane</a:t>
            </a:r>
            <a:r>
              <a:rPr lang="de-DE" dirty="0">
                <a:solidFill>
                  <a:srgbClr val="4C5F7E"/>
                </a:solidFill>
              </a:rPr>
              <a:t> </a:t>
            </a:r>
            <a:r>
              <a:rPr lang="de-DE" dirty="0" err="1">
                <a:solidFill>
                  <a:srgbClr val="4C5F7E"/>
                </a:solidFill>
              </a:rPr>
              <a:t>til</a:t>
            </a:r>
            <a:r>
              <a:rPr lang="de-DE" dirty="0">
                <a:solidFill>
                  <a:srgbClr val="4C5F7E"/>
                </a:solidFill>
              </a:rPr>
              <a:t> </a:t>
            </a:r>
            <a:r>
              <a:rPr lang="de-DE" dirty="0" err="1">
                <a:solidFill>
                  <a:srgbClr val="4C5F7E"/>
                </a:solidFill>
              </a:rPr>
              <a:t>grunnstoffa</a:t>
            </a:r>
            <a:r>
              <a:rPr lang="de-DE" dirty="0">
                <a:solidFill>
                  <a:srgbClr val="4C5F7E"/>
                </a:solidFill>
              </a:rPr>
              <a:t> </a:t>
            </a:r>
            <a:r>
              <a:rPr lang="de-DE" dirty="0" err="1">
                <a:solidFill>
                  <a:srgbClr val="4C5F7E"/>
                </a:solidFill>
              </a:rPr>
              <a:t>varierer</a:t>
            </a:r>
            <a:endParaRPr lang="de-DE" dirty="0">
              <a:solidFill>
                <a:srgbClr val="4C5F7E"/>
              </a:solidFill>
            </a:endParaRPr>
          </a:p>
          <a:p>
            <a:pPr lvl="1"/>
            <a:r>
              <a:rPr lang="de-DE" dirty="0" err="1">
                <a:solidFill>
                  <a:schemeClr val="tx2"/>
                </a:solidFill>
              </a:rPr>
              <a:t>Elektronegativitet</a:t>
            </a:r>
            <a:r>
              <a:rPr lang="de-DE" dirty="0">
                <a:solidFill>
                  <a:schemeClr val="tx2"/>
                </a:solidFill>
              </a:rPr>
              <a:t> </a:t>
            </a:r>
            <a:r>
              <a:rPr lang="de-DE" dirty="0" err="1">
                <a:solidFill>
                  <a:schemeClr val="tx2"/>
                </a:solidFill>
              </a:rPr>
              <a:t>aukar</a:t>
            </a:r>
            <a:r>
              <a:rPr lang="de-DE" dirty="0">
                <a:solidFill>
                  <a:schemeClr val="tx2"/>
                </a:solidFill>
              </a:rPr>
              <a:t> </a:t>
            </a:r>
            <a:r>
              <a:rPr lang="de-DE" dirty="0" err="1">
                <a:solidFill>
                  <a:schemeClr val="tx2"/>
                </a:solidFill>
              </a:rPr>
              <a:t>til</a:t>
            </a:r>
            <a:r>
              <a:rPr lang="de-DE" dirty="0">
                <a:solidFill>
                  <a:schemeClr val="tx2"/>
                </a:solidFill>
              </a:rPr>
              <a:t> </a:t>
            </a:r>
            <a:r>
              <a:rPr lang="de-DE" dirty="0" err="1">
                <a:solidFill>
                  <a:schemeClr val="tx2"/>
                </a:solidFill>
              </a:rPr>
              <a:t>høgre</a:t>
            </a:r>
            <a:r>
              <a:rPr lang="de-DE" dirty="0">
                <a:solidFill>
                  <a:schemeClr val="tx2"/>
                </a:solidFill>
              </a:rPr>
              <a:t> </a:t>
            </a:r>
            <a:r>
              <a:rPr lang="de-DE" dirty="0" err="1">
                <a:solidFill>
                  <a:schemeClr val="tx2"/>
                </a:solidFill>
              </a:rPr>
              <a:t>og</a:t>
            </a:r>
            <a:r>
              <a:rPr lang="de-DE" dirty="0">
                <a:solidFill>
                  <a:schemeClr val="tx2"/>
                </a:solidFill>
              </a:rPr>
              <a:t> </a:t>
            </a:r>
            <a:r>
              <a:rPr lang="de-DE" dirty="0" err="1">
                <a:solidFill>
                  <a:schemeClr val="tx2"/>
                </a:solidFill>
              </a:rPr>
              <a:t>oppover</a:t>
            </a:r>
            <a:r>
              <a:rPr lang="de-DE" dirty="0">
                <a:solidFill>
                  <a:schemeClr val="tx2"/>
                </a:solidFill>
              </a:rPr>
              <a:t> i </a:t>
            </a:r>
            <a:r>
              <a:rPr lang="de-DE" dirty="0" err="1">
                <a:solidFill>
                  <a:schemeClr val="tx2"/>
                </a:solidFill>
              </a:rPr>
              <a:t>periodesystemet</a:t>
            </a:r>
            <a:endParaRPr lang="de-DE" dirty="0">
              <a:solidFill>
                <a:schemeClr val="tx2"/>
              </a:solidFill>
            </a:endParaRPr>
          </a:p>
          <a:p>
            <a:pPr lvl="1"/>
            <a:r>
              <a:rPr lang="de-DE" dirty="0" err="1">
                <a:solidFill>
                  <a:schemeClr val="tx2"/>
                </a:solidFill>
              </a:rPr>
              <a:t>Reaktivitet</a:t>
            </a:r>
            <a:r>
              <a:rPr lang="de-DE" dirty="0">
                <a:solidFill>
                  <a:schemeClr val="tx2"/>
                </a:solidFill>
              </a:rPr>
              <a:t> </a:t>
            </a:r>
            <a:r>
              <a:rPr lang="de-DE" dirty="0" err="1">
                <a:solidFill>
                  <a:schemeClr val="tx2"/>
                </a:solidFill>
              </a:rPr>
              <a:t>aukar</a:t>
            </a:r>
            <a:r>
              <a:rPr lang="de-DE" dirty="0">
                <a:solidFill>
                  <a:schemeClr val="tx2"/>
                </a:solidFill>
              </a:rPr>
              <a:t> </a:t>
            </a:r>
            <a:r>
              <a:rPr lang="de-DE" dirty="0" err="1">
                <a:solidFill>
                  <a:schemeClr val="tx2"/>
                </a:solidFill>
              </a:rPr>
              <a:t>nedover</a:t>
            </a:r>
            <a:r>
              <a:rPr lang="de-DE" dirty="0">
                <a:solidFill>
                  <a:schemeClr val="tx2"/>
                </a:solidFill>
              </a:rPr>
              <a:t> i gruppe I </a:t>
            </a:r>
            <a:r>
              <a:rPr lang="de-DE" dirty="0" err="1">
                <a:solidFill>
                  <a:schemeClr val="tx2"/>
                </a:solidFill>
              </a:rPr>
              <a:t>og</a:t>
            </a:r>
            <a:r>
              <a:rPr lang="de-DE" dirty="0">
                <a:solidFill>
                  <a:schemeClr val="tx2"/>
                </a:solidFill>
              </a:rPr>
              <a:t> II </a:t>
            </a:r>
            <a:r>
              <a:rPr lang="de-DE" dirty="0" err="1">
                <a:solidFill>
                  <a:schemeClr val="tx2"/>
                </a:solidFill>
              </a:rPr>
              <a:t>og</a:t>
            </a:r>
            <a:r>
              <a:rPr lang="de-DE" dirty="0">
                <a:solidFill>
                  <a:schemeClr val="tx2"/>
                </a:solidFill>
              </a:rPr>
              <a:t> </a:t>
            </a:r>
            <a:r>
              <a:rPr lang="de-DE" dirty="0" err="1">
                <a:solidFill>
                  <a:schemeClr val="tx2"/>
                </a:solidFill>
              </a:rPr>
              <a:t>oppover</a:t>
            </a:r>
            <a:r>
              <a:rPr lang="de-DE" dirty="0">
                <a:solidFill>
                  <a:schemeClr val="tx2"/>
                </a:solidFill>
              </a:rPr>
              <a:t> i gruppe VII</a:t>
            </a:r>
          </a:p>
          <a:p>
            <a:r>
              <a:rPr lang="de-DE" dirty="0" err="1">
                <a:solidFill>
                  <a:srgbClr val="4C5F7E"/>
                </a:solidFill>
                <a:ea typeface="+mn-lt"/>
                <a:cs typeface="+mn-lt"/>
              </a:rPr>
              <a:t>Trendar</a:t>
            </a:r>
            <a:r>
              <a:rPr lang="de-DE" dirty="0">
                <a:solidFill>
                  <a:srgbClr val="4C5F7E"/>
                </a:solidFill>
                <a:ea typeface="+mn-lt"/>
                <a:cs typeface="+mn-lt"/>
              </a:rPr>
              <a:t> </a:t>
            </a:r>
            <a:r>
              <a:rPr lang="de-DE" dirty="0" err="1">
                <a:solidFill>
                  <a:srgbClr val="4C5F7E"/>
                </a:solidFill>
                <a:ea typeface="+mn-lt"/>
                <a:cs typeface="+mn-lt"/>
              </a:rPr>
              <a:t>kan</a:t>
            </a:r>
            <a:r>
              <a:rPr lang="de-DE" dirty="0">
                <a:solidFill>
                  <a:srgbClr val="4C5F7E"/>
                </a:solidFill>
                <a:ea typeface="+mn-lt"/>
                <a:cs typeface="+mn-lt"/>
              </a:rPr>
              <a:t> </a:t>
            </a:r>
            <a:r>
              <a:rPr lang="de-DE" dirty="0" err="1">
                <a:solidFill>
                  <a:srgbClr val="4C5F7E"/>
                </a:solidFill>
                <a:ea typeface="+mn-lt"/>
                <a:cs typeface="+mn-lt"/>
              </a:rPr>
              <a:t>forklare</a:t>
            </a:r>
            <a:r>
              <a:rPr lang="de-DE" dirty="0">
                <a:solidFill>
                  <a:srgbClr val="4C5F7E"/>
                </a:solidFill>
                <a:ea typeface="+mn-lt"/>
                <a:cs typeface="+mn-lt"/>
              </a:rPr>
              <a:t> </a:t>
            </a:r>
            <a:r>
              <a:rPr lang="de-DE" i="1" dirty="0" err="1">
                <a:solidFill>
                  <a:srgbClr val="4C5F7E"/>
                </a:solidFill>
                <a:ea typeface="+mn-lt"/>
                <a:cs typeface="+mn-lt"/>
              </a:rPr>
              <a:t>kvifor</a:t>
            </a:r>
            <a:r>
              <a:rPr lang="de-DE" dirty="0">
                <a:solidFill>
                  <a:srgbClr val="4C5F7E"/>
                </a:solidFill>
                <a:ea typeface="+mn-lt"/>
                <a:cs typeface="+mn-lt"/>
              </a:rPr>
              <a:t> </a:t>
            </a:r>
            <a:r>
              <a:rPr lang="de-DE" dirty="0" err="1">
                <a:solidFill>
                  <a:srgbClr val="4C5F7E"/>
                </a:solidFill>
                <a:ea typeface="+mn-lt"/>
                <a:cs typeface="+mn-lt"/>
              </a:rPr>
              <a:t>eigenskapar</a:t>
            </a:r>
            <a:r>
              <a:rPr lang="de-DE" dirty="0">
                <a:solidFill>
                  <a:srgbClr val="4C5F7E"/>
                </a:solidFill>
                <a:ea typeface="+mn-lt"/>
                <a:cs typeface="+mn-lt"/>
              </a:rPr>
              <a:t> </a:t>
            </a:r>
            <a:r>
              <a:rPr lang="de-DE" dirty="0" err="1">
                <a:solidFill>
                  <a:srgbClr val="4C5F7E"/>
                </a:solidFill>
                <a:ea typeface="+mn-lt"/>
                <a:cs typeface="+mn-lt"/>
              </a:rPr>
              <a:t>varierer</a:t>
            </a:r>
            <a:endParaRPr lang="de-DE" dirty="0">
              <a:ea typeface="+mn-lt"/>
              <a:cs typeface="+mn-lt"/>
            </a:endParaRPr>
          </a:p>
          <a:p>
            <a:pPr marL="1028700" lvl="1"/>
            <a:r>
              <a:rPr lang="de-DE" dirty="0" err="1">
                <a:solidFill>
                  <a:schemeClr val="tx2"/>
                </a:solidFill>
                <a:ea typeface="+mn-lt"/>
                <a:cs typeface="+mn-lt"/>
              </a:rPr>
              <a:t>Auka</a:t>
            </a:r>
            <a:r>
              <a:rPr lang="de-DE" dirty="0">
                <a:solidFill>
                  <a:schemeClr val="tx2"/>
                </a:solidFill>
                <a:ea typeface="+mn-lt"/>
                <a:cs typeface="+mn-lt"/>
              </a:rPr>
              <a:t> </a:t>
            </a:r>
            <a:r>
              <a:rPr lang="de-DE" dirty="0" err="1">
                <a:solidFill>
                  <a:schemeClr val="tx2"/>
                </a:solidFill>
                <a:ea typeface="+mn-lt"/>
                <a:cs typeface="+mn-lt"/>
              </a:rPr>
              <a:t>ladning</a:t>
            </a:r>
            <a:r>
              <a:rPr lang="de-DE" dirty="0">
                <a:solidFill>
                  <a:schemeClr val="tx2"/>
                </a:solidFill>
                <a:ea typeface="+mn-lt"/>
                <a:cs typeface="+mn-lt"/>
              </a:rPr>
              <a:t> i </a:t>
            </a:r>
            <a:r>
              <a:rPr lang="de-DE" dirty="0" err="1">
                <a:solidFill>
                  <a:schemeClr val="tx2"/>
                </a:solidFill>
                <a:ea typeface="+mn-lt"/>
                <a:cs typeface="+mn-lt"/>
              </a:rPr>
              <a:t>kjernen</a:t>
            </a:r>
            <a:r>
              <a:rPr lang="de-DE" dirty="0">
                <a:solidFill>
                  <a:schemeClr val="tx2"/>
                </a:solidFill>
                <a:ea typeface="+mn-lt"/>
                <a:cs typeface="+mn-lt"/>
              </a:rPr>
              <a:t> </a:t>
            </a:r>
            <a:r>
              <a:rPr lang="de-DE" dirty="0" err="1">
                <a:solidFill>
                  <a:schemeClr val="tx2"/>
                </a:solidFill>
                <a:ea typeface="+mn-lt"/>
                <a:cs typeface="+mn-lt"/>
              </a:rPr>
              <a:t>bortover</a:t>
            </a:r>
            <a:r>
              <a:rPr lang="de-DE" dirty="0">
                <a:solidFill>
                  <a:schemeClr val="tx2"/>
                </a:solidFill>
                <a:ea typeface="+mn-lt"/>
                <a:cs typeface="+mn-lt"/>
              </a:rPr>
              <a:t> i ein </a:t>
            </a:r>
            <a:r>
              <a:rPr lang="de-DE" dirty="0" err="1">
                <a:solidFill>
                  <a:schemeClr val="tx2"/>
                </a:solidFill>
                <a:ea typeface="+mn-lt"/>
                <a:cs typeface="+mn-lt"/>
              </a:rPr>
              <a:t>periode</a:t>
            </a:r>
            <a:r>
              <a:rPr lang="de-DE" dirty="0">
                <a:solidFill>
                  <a:schemeClr val="tx2"/>
                </a:solidFill>
                <a:ea typeface="+mn-lt"/>
                <a:cs typeface="+mn-lt"/>
              </a:rPr>
              <a:t> </a:t>
            </a:r>
            <a:r>
              <a:rPr lang="de-DE" dirty="0" err="1">
                <a:solidFill>
                  <a:schemeClr val="tx2"/>
                </a:solidFill>
                <a:ea typeface="+mn-lt"/>
                <a:cs typeface="+mn-lt"/>
              </a:rPr>
              <a:t>fører</a:t>
            </a:r>
            <a:r>
              <a:rPr lang="de-DE" dirty="0">
                <a:solidFill>
                  <a:schemeClr val="tx2"/>
                </a:solidFill>
                <a:ea typeface="+mn-lt"/>
                <a:cs typeface="+mn-lt"/>
              </a:rPr>
              <a:t> </a:t>
            </a:r>
            <a:r>
              <a:rPr lang="de-DE" dirty="0" err="1">
                <a:solidFill>
                  <a:schemeClr val="tx2"/>
                </a:solidFill>
                <a:ea typeface="+mn-lt"/>
                <a:cs typeface="+mn-lt"/>
              </a:rPr>
              <a:t>til</a:t>
            </a:r>
            <a:r>
              <a:rPr lang="de-DE" dirty="0">
                <a:solidFill>
                  <a:schemeClr val="tx2"/>
                </a:solidFill>
                <a:ea typeface="+mn-lt"/>
                <a:cs typeface="+mn-lt"/>
              </a:rPr>
              <a:t> </a:t>
            </a:r>
            <a:r>
              <a:rPr lang="de-DE" dirty="0" err="1">
                <a:solidFill>
                  <a:schemeClr val="tx2"/>
                </a:solidFill>
                <a:ea typeface="+mn-lt"/>
                <a:cs typeface="+mn-lt"/>
              </a:rPr>
              <a:t>minkande</a:t>
            </a:r>
            <a:r>
              <a:rPr lang="de-DE" dirty="0">
                <a:solidFill>
                  <a:schemeClr val="tx2"/>
                </a:solidFill>
                <a:ea typeface="+mn-lt"/>
                <a:cs typeface="+mn-lt"/>
              </a:rPr>
              <a:t> </a:t>
            </a:r>
            <a:r>
              <a:rPr lang="de-DE" dirty="0" err="1">
                <a:solidFill>
                  <a:schemeClr val="tx2"/>
                </a:solidFill>
                <a:ea typeface="+mn-lt"/>
                <a:cs typeface="+mn-lt"/>
              </a:rPr>
              <a:t>atomdiameter</a:t>
            </a:r>
            <a:endParaRPr lang="de-DE" dirty="0">
              <a:solidFill>
                <a:schemeClr val="tx2"/>
              </a:solidFill>
              <a:ea typeface="+mn-lt"/>
              <a:cs typeface="+mn-lt"/>
            </a:endParaRPr>
          </a:p>
          <a:p>
            <a:pPr marL="1028700" lvl="1"/>
            <a:r>
              <a:rPr lang="de-DE" dirty="0" err="1">
                <a:solidFill>
                  <a:schemeClr val="tx2"/>
                </a:solidFill>
                <a:cs typeface="Calibri"/>
              </a:rPr>
              <a:t>På</a:t>
            </a:r>
            <a:r>
              <a:rPr lang="de-DE" dirty="0">
                <a:solidFill>
                  <a:schemeClr val="tx2"/>
                </a:solidFill>
                <a:cs typeface="Calibri"/>
              </a:rPr>
              <a:t> </a:t>
            </a:r>
            <a:r>
              <a:rPr lang="de-DE" dirty="0" err="1">
                <a:solidFill>
                  <a:schemeClr val="tx2"/>
                </a:solidFill>
                <a:cs typeface="Calibri"/>
              </a:rPr>
              <a:t>grunn</a:t>
            </a:r>
            <a:r>
              <a:rPr lang="de-DE" dirty="0">
                <a:solidFill>
                  <a:schemeClr val="tx2"/>
                </a:solidFill>
                <a:cs typeface="Calibri"/>
              </a:rPr>
              <a:t> </a:t>
            </a:r>
            <a:r>
              <a:rPr lang="de-DE" dirty="0" err="1">
                <a:solidFill>
                  <a:schemeClr val="tx2"/>
                </a:solidFill>
                <a:cs typeface="Calibri"/>
              </a:rPr>
              <a:t>av</a:t>
            </a:r>
            <a:r>
              <a:rPr lang="de-DE" dirty="0">
                <a:solidFill>
                  <a:schemeClr val="tx2"/>
                </a:solidFill>
                <a:cs typeface="Calibri"/>
              </a:rPr>
              <a:t> </a:t>
            </a:r>
            <a:r>
              <a:rPr lang="de-DE" dirty="0" err="1">
                <a:solidFill>
                  <a:schemeClr val="tx2"/>
                </a:solidFill>
                <a:cs typeface="Calibri"/>
              </a:rPr>
              <a:t>dette</a:t>
            </a:r>
            <a:r>
              <a:rPr lang="de-DE" dirty="0">
                <a:solidFill>
                  <a:schemeClr val="tx2"/>
                </a:solidFill>
                <a:cs typeface="Calibri"/>
              </a:rPr>
              <a:t> </a:t>
            </a:r>
            <a:r>
              <a:rPr lang="de-DE" dirty="0" err="1">
                <a:solidFill>
                  <a:schemeClr val="tx2"/>
                </a:solidFill>
                <a:cs typeface="Calibri"/>
              </a:rPr>
              <a:t>vil</a:t>
            </a:r>
            <a:r>
              <a:rPr lang="de-DE" dirty="0">
                <a:solidFill>
                  <a:schemeClr val="tx2"/>
                </a:solidFill>
                <a:cs typeface="Calibri"/>
              </a:rPr>
              <a:t> </a:t>
            </a:r>
            <a:r>
              <a:rPr lang="de-DE" dirty="0" err="1">
                <a:solidFill>
                  <a:schemeClr val="tx2"/>
                </a:solidFill>
                <a:cs typeface="Calibri"/>
              </a:rPr>
              <a:t>elektronegativitet</a:t>
            </a:r>
            <a:r>
              <a:rPr lang="de-DE" dirty="0">
                <a:solidFill>
                  <a:schemeClr val="tx2"/>
                </a:solidFill>
                <a:cs typeface="Calibri"/>
              </a:rPr>
              <a:t> </a:t>
            </a:r>
            <a:r>
              <a:rPr lang="de-DE" dirty="0" err="1">
                <a:solidFill>
                  <a:schemeClr val="tx2"/>
                </a:solidFill>
                <a:cs typeface="Calibri"/>
              </a:rPr>
              <a:t>auke</a:t>
            </a:r>
            <a:r>
              <a:rPr lang="de-DE" dirty="0">
                <a:solidFill>
                  <a:schemeClr val="tx2"/>
                </a:solidFill>
                <a:cs typeface="Calibri"/>
              </a:rPr>
              <a:t> </a:t>
            </a:r>
            <a:r>
              <a:rPr lang="de-DE" dirty="0" err="1">
                <a:solidFill>
                  <a:schemeClr val="tx2"/>
                </a:solidFill>
                <a:cs typeface="Calibri"/>
              </a:rPr>
              <a:t>mot</a:t>
            </a:r>
            <a:r>
              <a:rPr lang="de-DE" dirty="0">
                <a:solidFill>
                  <a:schemeClr val="tx2"/>
                </a:solidFill>
                <a:cs typeface="Calibri"/>
              </a:rPr>
              <a:t> </a:t>
            </a:r>
            <a:r>
              <a:rPr lang="de-DE" dirty="0" err="1">
                <a:solidFill>
                  <a:schemeClr val="tx2"/>
                </a:solidFill>
                <a:cs typeface="Calibri"/>
              </a:rPr>
              <a:t>høgre</a:t>
            </a:r>
            <a:r>
              <a:rPr lang="de-DE" dirty="0">
                <a:solidFill>
                  <a:schemeClr val="tx2"/>
                </a:solidFill>
                <a:cs typeface="Calibri"/>
              </a:rPr>
              <a:t> i </a:t>
            </a:r>
            <a:r>
              <a:rPr lang="de-DE" dirty="0" err="1">
                <a:solidFill>
                  <a:schemeClr val="tx2"/>
                </a:solidFill>
                <a:cs typeface="Calibri"/>
              </a:rPr>
              <a:t>periodesystemet</a:t>
            </a:r>
            <a:endParaRPr lang="de-DE" dirty="0">
              <a:solidFill>
                <a:srgbClr val="4C5F7E"/>
              </a:solidFill>
            </a:endParaRPr>
          </a:p>
          <a:p>
            <a:pPr marL="0" indent="0">
              <a:spcBef>
                <a:spcPts val="0"/>
              </a:spcBef>
              <a:spcAft>
                <a:spcPts val="600"/>
              </a:spcAft>
              <a:buClr>
                <a:srgbClr val="A0B051"/>
              </a:buClr>
              <a:buNone/>
            </a:pPr>
            <a:endParaRPr lang="de-DE" sz="2400" dirty="0"/>
          </a:p>
          <a:p>
            <a:pPr>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22</a:t>
            </a:fld>
            <a:endParaRPr lang="es-ES_tradnl"/>
          </a:p>
        </p:txBody>
      </p:sp>
      <p:sp>
        <p:nvSpPr>
          <p:cNvPr id="8" name="Footer Placeholder 4">
            <a:extLst>
              <a:ext uri="{FF2B5EF4-FFF2-40B4-BE49-F238E27FC236}">
                <a16:creationId xmlns:a16="http://schemas.microsoft.com/office/drawing/2014/main" id="{80D8B8E9-E067-4328-AB95-37DA7F397AEB}"/>
              </a:ext>
            </a:extLst>
          </p:cNvPr>
          <p:cNvSpPr>
            <a:spLocks noGrp="1"/>
          </p:cNvSpPr>
          <p:nvPr>
            <p:ph type="ftr" sz="quarter" idx="3"/>
          </p:nvPr>
        </p:nvSpPr>
        <p:spPr>
          <a:xfrm>
            <a:off x="7696201" y="55319"/>
            <a:ext cx="3110179" cy="365125"/>
          </a:xfrm>
        </p:spPr>
        <p:txBody>
          <a:bodyPr/>
          <a:lstStyle/>
          <a:p>
            <a:pPr algn="r"/>
            <a:r>
              <a:rPr lang="en-US" dirty="0" err="1">
                <a:solidFill>
                  <a:srgbClr val="CC023B"/>
                </a:solidFill>
              </a:rPr>
              <a:t>STEMkey</a:t>
            </a:r>
            <a:endParaRPr lang="en-US" dirty="0">
              <a:solidFill>
                <a:srgbClr val="CC023B"/>
              </a:solidFill>
            </a:endParaRPr>
          </a:p>
        </p:txBody>
      </p:sp>
    </p:spTree>
    <p:extLst>
      <p:ext uri="{BB962C8B-B14F-4D97-AF65-F5344CB8AC3E}">
        <p14:creationId xmlns:p14="http://schemas.microsoft.com/office/powerpoint/2010/main" val="331240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69340-093C-48D5-9D39-84FBC94A6AE0}"/>
              </a:ext>
            </a:extLst>
          </p:cNvPr>
          <p:cNvSpPr>
            <a:spLocks noGrp="1"/>
          </p:cNvSpPr>
          <p:nvPr>
            <p:ph type="title"/>
          </p:nvPr>
        </p:nvSpPr>
        <p:spPr/>
        <p:txBody>
          <a:bodyPr/>
          <a:lstStyle/>
          <a:p>
            <a:r>
              <a:rPr lang="en-US" dirty="0">
                <a:latin typeface="Avenir Book"/>
              </a:rPr>
              <a:t>3.1 </a:t>
            </a:r>
            <a:r>
              <a:rPr lang="de-DE" dirty="0" err="1">
                <a:latin typeface="Avenir Book"/>
              </a:rPr>
              <a:t>Kvifor</a:t>
            </a:r>
            <a:r>
              <a:rPr lang="de-DE" dirty="0">
                <a:latin typeface="Avenir Book"/>
              </a:rPr>
              <a:t> </a:t>
            </a:r>
            <a:r>
              <a:rPr lang="de-DE" dirty="0" err="1">
                <a:latin typeface="Avenir Book"/>
              </a:rPr>
              <a:t>trendar</a:t>
            </a:r>
            <a:r>
              <a:rPr lang="de-DE" dirty="0">
                <a:latin typeface="Avenir Book"/>
              </a:rPr>
              <a:t> i </a:t>
            </a:r>
            <a:r>
              <a:rPr lang="de-DE" dirty="0" err="1">
                <a:latin typeface="Avenir Book"/>
              </a:rPr>
              <a:t>staden</a:t>
            </a:r>
            <a:r>
              <a:rPr lang="de-DE" dirty="0">
                <a:latin typeface="Avenir Book"/>
              </a:rPr>
              <a:t> </a:t>
            </a:r>
            <a:r>
              <a:rPr lang="de-DE" dirty="0" err="1">
                <a:latin typeface="Avenir Book"/>
              </a:rPr>
              <a:t>for</a:t>
            </a:r>
            <a:r>
              <a:rPr lang="de-DE" dirty="0">
                <a:latin typeface="Avenir Book"/>
              </a:rPr>
              <a:t> </a:t>
            </a:r>
            <a:r>
              <a:rPr lang="de-DE" dirty="0" err="1">
                <a:latin typeface="Avenir Book"/>
              </a:rPr>
              <a:t>åtteregelen</a:t>
            </a:r>
            <a:r>
              <a:rPr lang="de-DE" dirty="0">
                <a:latin typeface="Avenir Book"/>
              </a:rPr>
              <a:t>? </a:t>
            </a:r>
            <a:r>
              <a:rPr lang="es-ES_tradnl" dirty="0">
                <a:latin typeface="Avenir Book"/>
              </a:rPr>
              <a:t> </a:t>
            </a:r>
            <a:endParaRPr lang="en-US" dirty="0"/>
          </a:p>
        </p:txBody>
      </p:sp>
      <p:sp>
        <p:nvSpPr>
          <p:cNvPr id="3" name="Content Placeholder 2">
            <a:extLst>
              <a:ext uri="{FF2B5EF4-FFF2-40B4-BE49-F238E27FC236}">
                <a16:creationId xmlns:a16="http://schemas.microsoft.com/office/drawing/2014/main" id="{3AD506C3-ED30-49FD-BAEB-1DC994B159AF}"/>
              </a:ext>
            </a:extLst>
          </p:cNvPr>
          <p:cNvSpPr>
            <a:spLocks noGrp="1"/>
          </p:cNvSpPr>
          <p:nvPr>
            <p:ph idx="1"/>
          </p:nvPr>
        </p:nvSpPr>
        <p:spPr/>
        <p:txBody>
          <a:bodyPr vert="horz" lIns="91440" tIns="45720" rIns="91440" bIns="45720" rtlCol="0" anchor="t">
            <a:normAutofit/>
          </a:bodyPr>
          <a:lstStyle/>
          <a:p>
            <a:pPr marL="0" indent="0">
              <a:buNone/>
            </a:pPr>
            <a:r>
              <a:rPr lang="nb-NO" dirty="0"/>
              <a:t>Unngå</a:t>
            </a:r>
          </a:p>
          <a:p>
            <a:r>
              <a:rPr lang="en-US" dirty="0"/>
              <a:t>Å </a:t>
            </a:r>
            <a:r>
              <a:rPr lang="en-US" dirty="0" err="1"/>
              <a:t>bruke</a:t>
            </a:r>
            <a:r>
              <a:rPr lang="en-US" dirty="0"/>
              <a:t> </a:t>
            </a:r>
            <a:r>
              <a:rPr lang="en-US" dirty="0" err="1"/>
              <a:t>åtteregelen</a:t>
            </a:r>
            <a:r>
              <a:rPr lang="en-US" dirty="0"/>
              <a:t> (</a:t>
            </a:r>
            <a:r>
              <a:rPr lang="en-US" dirty="0" err="1"/>
              <a:t>oktettregelen</a:t>
            </a:r>
            <a:r>
              <a:rPr lang="en-US" dirty="0"/>
              <a:t>) </a:t>
            </a:r>
            <a:r>
              <a:rPr lang="en-US" dirty="0" err="1"/>
              <a:t>som</a:t>
            </a:r>
            <a:r>
              <a:rPr lang="en-US" dirty="0"/>
              <a:t> </a:t>
            </a:r>
            <a:r>
              <a:rPr lang="en-US" dirty="0" err="1"/>
              <a:t>ei</a:t>
            </a:r>
            <a:r>
              <a:rPr lang="en-US" dirty="0"/>
              <a:t> </a:t>
            </a:r>
            <a:r>
              <a:rPr lang="en-US" dirty="0" err="1"/>
              <a:t>forklaring</a:t>
            </a:r>
            <a:r>
              <a:rPr lang="en-US" dirty="0"/>
              <a:t> for </a:t>
            </a:r>
            <a:r>
              <a:rPr lang="en-US" dirty="0" err="1"/>
              <a:t>kvifor</a:t>
            </a:r>
            <a:r>
              <a:rPr lang="en-US" dirty="0"/>
              <a:t> </a:t>
            </a:r>
            <a:r>
              <a:rPr lang="en-US" dirty="0" err="1"/>
              <a:t>reaksjonar</a:t>
            </a:r>
            <a:r>
              <a:rPr lang="en-US" dirty="0"/>
              <a:t> </a:t>
            </a:r>
            <a:r>
              <a:rPr lang="en-US" dirty="0" err="1"/>
              <a:t>skjer</a:t>
            </a:r>
            <a:r>
              <a:rPr lang="en-US" dirty="0"/>
              <a:t>. Ofte er </a:t>
            </a:r>
            <a:r>
              <a:rPr lang="en-US" dirty="0" err="1"/>
              <a:t>åttereglen</a:t>
            </a:r>
            <a:r>
              <a:rPr lang="en-US" dirty="0"/>
              <a:t> alt </a:t>
            </a:r>
            <a:r>
              <a:rPr lang="en-US" dirty="0" err="1"/>
              <a:t>oppfylt</a:t>
            </a:r>
            <a:r>
              <a:rPr lang="en-US" dirty="0"/>
              <a:t> for bade </a:t>
            </a:r>
            <a:r>
              <a:rPr lang="en-US" dirty="0" err="1"/>
              <a:t>reakttantar</a:t>
            </a:r>
            <a:r>
              <a:rPr lang="en-US" dirty="0"/>
              <a:t> </a:t>
            </a:r>
            <a:r>
              <a:rPr lang="en-US" dirty="0" err="1"/>
              <a:t>og</a:t>
            </a:r>
            <a:r>
              <a:rPr lang="en-US" dirty="0"/>
              <a:t> </a:t>
            </a:r>
            <a:r>
              <a:rPr lang="en-US" dirty="0" err="1"/>
              <a:t>produkta</a:t>
            </a:r>
            <a:r>
              <a:rPr lang="en-US" dirty="0"/>
              <a:t>. </a:t>
            </a:r>
          </a:p>
          <a:p>
            <a:r>
              <a:rPr lang="en-US" dirty="0"/>
              <a:t>Å </a:t>
            </a:r>
            <a:r>
              <a:rPr lang="en-US" dirty="0" err="1"/>
              <a:t>bruke</a:t>
            </a:r>
            <a:r>
              <a:rPr lang="en-US" dirty="0"/>
              <a:t> den </a:t>
            </a:r>
            <a:r>
              <a:rPr lang="en-US" dirty="0" err="1"/>
              <a:t>som</a:t>
            </a:r>
            <a:r>
              <a:rPr lang="en-US" dirty="0"/>
              <a:t> </a:t>
            </a:r>
            <a:r>
              <a:rPr lang="en-US" dirty="0" err="1"/>
              <a:t>ein</a:t>
            </a:r>
            <a:r>
              <a:rPr lang="en-US" dirty="0"/>
              <a:t> </a:t>
            </a:r>
            <a:r>
              <a:rPr lang="en-US" dirty="0" err="1"/>
              <a:t>generell</a:t>
            </a:r>
            <a:r>
              <a:rPr lang="en-US" dirty="0"/>
              <a:t> regel. I mange </a:t>
            </a:r>
            <a:r>
              <a:rPr lang="en-US" dirty="0" err="1"/>
              <a:t>tilfelle</a:t>
            </a:r>
            <a:r>
              <a:rPr lang="en-US" dirty="0"/>
              <a:t> er </a:t>
            </a:r>
            <a:r>
              <a:rPr lang="en-US" dirty="0" err="1"/>
              <a:t>ikkje</a:t>
            </a:r>
            <a:r>
              <a:rPr lang="en-US" dirty="0"/>
              <a:t> </a:t>
            </a:r>
            <a:r>
              <a:rPr lang="en-US" dirty="0" err="1"/>
              <a:t>regelen</a:t>
            </a:r>
            <a:r>
              <a:rPr lang="en-US" dirty="0"/>
              <a:t> </a:t>
            </a:r>
            <a:r>
              <a:rPr lang="en-US" dirty="0" err="1"/>
              <a:t>gyldig</a:t>
            </a:r>
            <a:r>
              <a:rPr lang="en-US" dirty="0"/>
              <a:t>, </a:t>
            </a:r>
            <a:r>
              <a:rPr lang="en-US" dirty="0" err="1"/>
              <a:t>som</a:t>
            </a:r>
            <a:r>
              <a:rPr lang="en-US" dirty="0"/>
              <a:t> </a:t>
            </a:r>
            <a:r>
              <a:rPr lang="en-US" dirty="0" err="1"/>
              <a:t>f.eks</a:t>
            </a:r>
            <a:r>
              <a:rPr lang="en-US" dirty="0"/>
              <a:t> for </a:t>
            </a:r>
            <a:r>
              <a:rPr lang="en-US" dirty="0" err="1"/>
              <a:t>svovel</a:t>
            </a:r>
            <a:r>
              <a:rPr lang="en-US" dirty="0"/>
              <a:t> i </a:t>
            </a:r>
            <a:r>
              <a:rPr lang="en-US" dirty="0" err="1"/>
              <a:t>sulfat</a:t>
            </a:r>
            <a:r>
              <a:rPr lang="en-US" dirty="0"/>
              <a:t>:  </a:t>
            </a:r>
          </a:p>
        </p:txBody>
      </p:sp>
      <p:sp>
        <p:nvSpPr>
          <p:cNvPr id="4" name="Slide Number Placeholder 3">
            <a:extLst>
              <a:ext uri="{FF2B5EF4-FFF2-40B4-BE49-F238E27FC236}">
                <a16:creationId xmlns:a16="http://schemas.microsoft.com/office/drawing/2014/main" id="{32C27369-EFF3-46C2-B97C-8C1C5A838AD3}"/>
              </a:ext>
            </a:extLst>
          </p:cNvPr>
          <p:cNvSpPr>
            <a:spLocks noGrp="1"/>
          </p:cNvSpPr>
          <p:nvPr>
            <p:ph type="sldNum" sz="quarter" idx="11"/>
          </p:nvPr>
        </p:nvSpPr>
        <p:spPr/>
        <p:txBody>
          <a:bodyPr/>
          <a:lstStyle/>
          <a:p>
            <a:r>
              <a:rPr lang="es-ES_tradnl" sz="1200"/>
              <a:t>|  </a:t>
            </a:r>
            <a:fld id="{9DD0088F-7E4A-9C4B-9ED2-72FAF1293163}" type="slidenum">
              <a:rPr lang="es-ES_tradnl" smtClean="0"/>
              <a:pPr/>
              <a:t>23</a:t>
            </a:fld>
            <a:endParaRPr lang="es-ES_tradnl"/>
          </a:p>
        </p:txBody>
      </p:sp>
      <p:sp>
        <p:nvSpPr>
          <p:cNvPr id="5" name="Footer Placeholder 4">
            <a:extLst>
              <a:ext uri="{FF2B5EF4-FFF2-40B4-BE49-F238E27FC236}">
                <a16:creationId xmlns:a16="http://schemas.microsoft.com/office/drawing/2014/main" id="{187A9B81-B0F5-47D5-9CB5-C639BCC7F69D}"/>
              </a:ext>
            </a:extLst>
          </p:cNvPr>
          <p:cNvSpPr>
            <a:spLocks noGrp="1"/>
          </p:cNvSpPr>
          <p:nvPr>
            <p:ph type="ftr" sz="quarter" idx="3"/>
          </p:nvPr>
        </p:nvSpPr>
        <p:spPr/>
        <p:txBody>
          <a:bodyPr/>
          <a:lstStyle/>
          <a:p>
            <a:pPr algn="r"/>
            <a:r>
              <a:rPr lang="en-US" dirty="0" err="1">
                <a:solidFill>
                  <a:srgbClr val="CC023B"/>
                </a:solidFill>
              </a:rPr>
              <a:t>STEMkey</a:t>
            </a:r>
            <a:endParaRPr lang="en-US" dirty="0">
              <a:solidFill>
                <a:srgbClr val="CC023B"/>
              </a:solidFill>
            </a:endParaRPr>
          </a:p>
        </p:txBody>
      </p:sp>
      <p:pic>
        <p:nvPicPr>
          <p:cNvPr id="6" name="Bilde 6">
            <a:extLst>
              <a:ext uri="{FF2B5EF4-FFF2-40B4-BE49-F238E27FC236}">
                <a16:creationId xmlns:a16="http://schemas.microsoft.com/office/drawing/2014/main" id="{B9437810-7EBC-4C3E-8C85-0A4F859A3245}"/>
              </a:ext>
            </a:extLst>
          </p:cNvPr>
          <p:cNvPicPr>
            <a:picLocks noChangeAspect="1"/>
          </p:cNvPicPr>
          <p:nvPr/>
        </p:nvPicPr>
        <p:blipFill>
          <a:blip r:embed="rId2"/>
          <a:stretch>
            <a:fillRect/>
          </a:stretch>
        </p:blipFill>
        <p:spPr>
          <a:xfrm>
            <a:off x="7551015" y="4008499"/>
            <a:ext cx="2287074" cy="2112000"/>
          </a:xfrm>
          <a:prstGeom prst="rect">
            <a:avLst/>
          </a:prstGeom>
        </p:spPr>
      </p:pic>
    </p:spTree>
    <p:extLst>
      <p:ext uri="{BB962C8B-B14F-4D97-AF65-F5344CB8AC3E}">
        <p14:creationId xmlns:p14="http://schemas.microsoft.com/office/powerpoint/2010/main" val="328546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a:lstStyle/>
          <a:p>
            <a:r>
              <a:rPr lang="es-ES_tradnl" dirty="0">
                <a:latin typeface="Avenir Book"/>
              </a:rPr>
              <a:t>3.1. </a:t>
            </a:r>
            <a:r>
              <a:rPr lang="de-DE" dirty="0" err="1">
                <a:latin typeface="Avenir Book"/>
              </a:rPr>
              <a:t>Kvifor</a:t>
            </a:r>
            <a:r>
              <a:rPr lang="de-DE" dirty="0">
                <a:latin typeface="Avenir Book"/>
              </a:rPr>
              <a:t> </a:t>
            </a:r>
            <a:r>
              <a:rPr lang="de-DE" dirty="0" err="1">
                <a:latin typeface="Avenir Book"/>
              </a:rPr>
              <a:t>trendar</a:t>
            </a:r>
            <a:r>
              <a:rPr lang="de-DE" dirty="0">
                <a:latin typeface="Avenir Book"/>
              </a:rPr>
              <a:t> i </a:t>
            </a:r>
            <a:r>
              <a:rPr lang="de-DE" dirty="0" err="1">
                <a:latin typeface="Avenir Book"/>
              </a:rPr>
              <a:t>staden</a:t>
            </a:r>
            <a:r>
              <a:rPr lang="de-DE" dirty="0">
                <a:latin typeface="Avenir Book"/>
              </a:rPr>
              <a:t> </a:t>
            </a:r>
            <a:r>
              <a:rPr lang="de-DE" dirty="0" err="1">
                <a:latin typeface="Avenir Book"/>
              </a:rPr>
              <a:t>for</a:t>
            </a:r>
            <a:r>
              <a:rPr lang="de-DE" dirty="0">
                <a:latin typeface="Avenir Book"/>
              </a:rPr>
              <a:t> </a:t>
            </a:r>
            <a:r>
              <a:rPr lang="de-DE" dirty="0" err="1">
                <a:latin typeface="Avenir Book"/>
              </a:rPr>
              <a:t>åtteregelen</a:t>
            </a:r>
            <a:r>
              <a:rPr lang="de-DE" dirty="0">
                <a:latin typeface="Avenir Book"/>
              </a:rPr>
              <a:t>? </a:t>
            </a:r>
            <a:r>
              <a:rPr lang="es-ES_tradnl" dirty="0">
                <a:latin typeface="Avenir Book"/>
              </a:rPr>
              <a:t> </a:t>
            </a:r>
            <a:endParaRPr lang="en-US" dirty="0"/>
          </a:p>
        </p:txBody>
      </p:sp>
      <p:sp>
        <p:nvSpPr>
          <p:cNvPr id="3" name="Marcador de contenido 2"/>
          <p:cNvSpPr>
            <a:spLocks noGrp="1"/>
          </p:cNvSpPr>
          <p:nvPr>
            <p:ph idx="1"/>
          </p:nvPr>
        </p:nvSpPr>
        <p:spPr>
          <a:xfrm>
            <a:off x="518471" y="1526540"/>
            <a:ext cx="11072730" cy="4684312"/>
          </a:xfrm>
        </p:spPr>
        <p:txBody>
          <a:bodyPr vert="horz" lIns="91440" tIns="45720" rIns="91440" bIns="45720" rtlCol="0" anchor="t">
            <a:normAutofit/>
          </a:bodyPr>
          <a:lstStyle/>
          <a:p>
            <a:pPr marL="0" indent="0">
              <a:buNone/>
            </a:pPr>
            <a:endParaRPr lang="de-DE" dirty="0">
              <a:solidFill>
                <a:srgbClr val="4C5F7E"/>
              </a:solidFill>
            </a:endParaRPr>
          </a:p>
          <a:p>
            <a:r>
              <a:rPr lang="en-GB" dirty="0" err="1">
                <a:solidFill>
                  <a:srgbClr val="4C5F7E"/>
                </a:solidFill>
              </a:rPr>
              <a:t>Eit</a:t>
            </a:r>
            <a:r>
              <a:rPr lang="en-GB" dirty="0">
                <a:solidFill>
                  <a:srgbClr val="4C5F7E"/>
                </a:solidFill>
              </a:rPr>
              <a:t> </a:t>
            </a:r>
            <a:r>
              <a:rPr lang="en-GB" dirty="0" err="1">
                <a:solidFill>
                  <a:srgbClr val="4C5F7E"/>
                </a:solidFill>
              </a:rPr>
              <a:t>eksempel</a:t>
            </a:r>
            <a:r>
              <a:rPr lang="en-GB" dirty="0">
                <a:solidFill>
                  <a:srgbClr val="4C5F7E"/>
                </a:solidFill>
              </a:rPr>
              <a:t> </a:t>
            </a:r>
            <a:r>
              <a:rPr lang="en-GB" dirty="0" err="1">
                <a:solidFill>
                  <a:srgbClr val="4C5F7E"/>
                </a:solidFill>
              </a:rPr>
              <a:t>på</a:t>
            </a:r>
            <a:r>
              <a:rPr lang="en-GB" dirty="0">
                <a:solidFill>
                  <a:srgbClr val="4C5F7E"/>
                </a:solidFill>
              </a:rPr>
              <a:t> </a:t>
            </a:r>
            <a:r>
              <a:rPr lang="en-GB" dirty="0" err="1">
                <a:solidFill>
                  <a:srgbClr val="4C5F7E"/>
                </a:solidFill>
              </a:rPr>
              <a:t>uheldig</a:t>
            </a:r>
            <a:r>
              <a:rPr lang="en-GB" dirty="0">
                <a:solidFill>
                  <a:srgbClr val="4C5F7E"/>
                </a:solidFill>
              </a:rPr>
              <a:t> bruk </a:t>
            </a:r>
            <a:r>
              <a:rPr lang="en-GB" dirty="0" err="1">
                <a:solidFill>
                  <a:srgbClr val="4C5F7E"/>
                </a:solidFill>
              </a:rPr>
              <a:t>av</a:t>
            </a:r>
            <a:r>
              <a:rPr lang="en-GB" dirty="0">
                <a:solidFill>
                  <a:srgbClr val="4C5F7E"/>
                </a:solidFill>
              </a:rPr>
              <a:t> </a:t>
            </a:r>
            <a:r>
              <a:rPr lang="en-GB" dirty="0" err="1">
                <a:solidFill>
                  <a:srgbClr val="4C5F7E"/>
                </a:solidFill>
              </a:rPr>
              <a:t>åtteregelen</a:t>
            </a:r>
            <a:r>
              <a:rPr lang="en-GB" dirty="0">
                <a:solidFill>
                  <a:srgbClr val="4C5F7E"/>
                </a:solidFill>
              </a:rPr>
              <a:t>: </a:t>
            </a:r>
          </a:p>
          <a:p>
            <a:pPr lvl="1"/>
            <a:r>
              <a:rPr lang="en-GB" dirty="0">
                <a:solidFill>
                  <a:schemeClr val="tx2"/>
                </a:solidFill>
              </a:rPr>
              <a:t>“</a:t>
            </a:r>
            <a:r>
              <a:rPr lang="en-GB" dirty="0" err="1">
                <a:solidFill>
                  <a:schemeClr val="tx2"/>
                </a:solidFill>
              </a:rPr>
              <a:t>Alkaliemetalla</a:t>
            </a:r>
            <a:r>
              <a:rPr lang="en-GB" dirty="0">
                <a:solidFill>
                  <a:schemeClr val="tx2"/>
                </a:solidFill>
              </a:rPr>
              <a:t> </a:t>
            </a:r>
            <a:r>
              <a:rPr lang="en-GB" dirty="0" err="1">
                <a:solidFill>
                  <a:schemeClr val="tx2"/>
                </a:solidFill>
              </a:rPr>
              <a:t>vil</a:t>
            </a:r>
            <a:r>
              <a:rPr lang="en-GB" dirty="0">
                <a:solidFill>
                  <a:schemeClr val="tx2"/>
                </a:solidFill>
              </a:rPr>
              <a:t> </a:t>
            </a:r>
            <a:r>
              <a:rPr lang="en-GB" dirty="0" err="1">
                <a:solidFill>
                  <a:schemeClr val="tx2"/>
                </a:solidFill>
              </a:rPr>
              <a:t>gi</a:t>
            </a:r>
            <a:r>
              <a:rPr lang="en-GB" dirty="0">
                <a:solidFill>
                  <a:schemeClr val="tx2"/>
                </a:solidFill>
              </a:rPr>
              <a:t> bort </a:t>
            </a:r>
            <a:r>
              <a:rPr lang="en-GB" dirty="0" err="1">
                <a:solidFill>
                  <a:schemeClr val="tx2"/>
                </a:solidFill>
              </a:rPr>
              <a:t>eit</a:t>
            </a:r>
            <a:r>
              <a:rPr lang="en-GB" dirty="0">
                <a:solidFill>
                  <a:schemeClr val="tx2"/>
                </a:solidFill>
              </a:rPr>
              <a:t> electron </a:t>
            </a:r>
            <a:r>
              <a:rPr lang="en-GB" dirty="0" err="1">
                <a:solidFill>
                  <a:schemeClr val="tx2"/>
                </a:solidFill>
              </a:rPr>
              <a:t>og</a:t>
            </a:r>
            <a:r>
              <a:rPr lang="en-GB" dirty="0">
                <a:solidFill>
                  <a:schemeClr val="tx2"/>
                </a:solidFill>
              </a:rPr>
              <a:t> </a:t>
            </a:r>
            <a:r>
              <a:rPr lang="en-GB" dirty="0" err="1">
                <a:solidFill>
                  <a:schemeClr val="tx2"/>
                </a:solidFill>
              </a:rPr>
              <a:t>halogena</a:t>
            </a:r>
            <a:r>
              <a:rPr lang="en-GB" dirty="0">
                <a:solidFill>
                  <a:schemeClr val="tx2"/>
                </a:solidFill>
              </a:rPr>
              <a:t> </a:t>
            </a:r>
            <a:r>
              <a:rPr lang="en-GB" dirty="0" err="1">
                <a:solidFill>
                  <a:schemeClr val="tx2"/>
                </a:solidFill>
              </a:rPr>
              <a:t>vil</a:t>
            </a:r>
            <a:r>
              <a:rPr lang="en-GB" dirty="0">
                <a:solidFill>
                  <a:schemeClr val="tx2"/>
                </a:solidFill>
              </a:rPr>
              <a:t> ta </a:t>
            </a:r>
            <a:r>
              <a:rPr lang="en-GB" dirty="0" err="1">
                <a:solidFill>
                  <a:schemeClr val="tx2"/>
                </a:solidFill>
              </a:rPr>
              <a:t>opp</a:t>
            </a:r>
            <a:r>
              <a:rPr lang="en-GB" dirty="0">
                <a:solidFill>
                  <a:schemeClr val="tx2"/>
                </a:solidFill>
              </a:rPr>
              <a:t> </a:t>
            </a:r>
            <a:r>
              <a:rPr lang="en-GB" dirty="0" err="1">
                <a:solidFill>
                  <a:schemeClr val="tx2"/>
                </a:solidFill>
              </a:rPr>
              <a:t>eit</a:t>
            </a:r>
            <a:r>
              <a:rPr lang="en-GB" dirty="0">
                <a:solidFill>
                  <a:schemeClr val="tx2"/>
                </a:solidFill>
              </a:rPr>
              <a:t> electron for å </a:t>
            </a:r>
            <a:r>
              <a:rPr lang="en-GB" dirty="0" err="1">
                <a:solidFill>
                  <a:schemeClr val="tx2"/>
                </a:solidFill>
              </a:rPr>
              <a:t>oppnå</a:t>
            </a:r>
            <a:r>
              <a:rPr lang="en-GB" dirty="0">
                <a:solidFill>
                  <a:schemeClr val="tx2"/>
                </a:solidFill>
              </a:rPr>
              <a:t> </a:t>
            </a:r>
            <a:r>
              <a:rPr lang="en-GB" dirty="0" err="1">
                <a:solidFill>
                  <a:schemeClr val="tx2"/>
                </a:solidFill>
              </a:rPr>
              <a:t>åtte</a:t>
            </a:r>
            <a:r>
              <a:rPr lang="en-GB" dirty="0">
                <a:solidFill>
                  <a:schemeClr val="tx2"/>
                </a:solidFill>
              </a:rPr>
              <a:t> electron i det </a:t>
            </a:r>
            <a:r>
              <a:rPr lang="en-GB" dirty="0" err="1">
                <a:solidFill>
                  <a:schemeClr val="tx2"/>
                </a:solidFill>
              </a:rPr>
              <a:t>ytste</a:t>
            </a:r>
            <a:r>
              <a:rPr lang="en-GB" dirty="0">
                <a:solidFill>
                  <a:schemeClr val="tx2"/>
                </a:solidFill>
              </a:rPr>
              <a:t> </a:t>
            </a:r>
            <a:r>
              <a:rPr lang="en-GB" dirty="0" err="1">
                <a:solidFill>
                  <a:schemeClr val="tx2"/>
                </a:solidFill>
              </a:rPr>
              <a:t>skalet</a:t>
            </a:r>
            <a:r>
              <a:rPr lang="en-GB" dirty="0">
                <a:solidFill>
                  <a:schemeClr val="tx2"/>
                </a:solidFill>
              </a:rPr>
              <a:t>" (bade </a:t>
            </a:r>
            <a:r>
              <a:rPr lang="en-GB" dirty="0" err="1">
                <a:solidFill>
                  <a:schemeClr val="tx2"/>
                </a:solidFill>
              </a:rPr>
              <a:t>alkaliemetall</a:t>
            </a:r>
            <a:r>
              <a:rPr lang="en-GB" dirty="0">
                <a:solidFill>
                  <a:schemeClr val="tx2"/>
                </a:solidFill>
              </a:rPr>
              <a:t> </a:t>
            </a:r>
            <a:r>
              <a:rPr lang="en-GB" dirty="0" err="1">
                <a:solidFill>
                  <a:schemeClr val="tx2"/>
                </a:solidFill>
              </a:rPr>
              <a:t>og</a:t>
            </a:r>
            <a:r>
              <a:rPr lang="en-GB" dirty="0">
                <a:solidFill>
                  <a:schemeClr val="tx2"/>
                </a:solidFill>
              </a:rPr>
              <a:t> halogen </a:t>
            </a:r>
            <a:r>
              <a:rPr lang="en-GB" dirty="0" err="1">
                <a:solidFill>
                  <a:schemeClr val="tx2"/>
                </a:solidFill>
              </a:rPr>
              <a:t>har</a:t>
            </a:r>
            <a:r>
              <a:rPr lang="en-GB" dirty="0">
                <a:solidFill>
                  <a:schemeClr val="tx2"/>
                </a:solidFill>
              </a:rPr>
              <a:t> alt </a:t>
            </a:r>
            <a:r>
              <a:rPr lang="en-GB" dirty="0" err="1">
                <a:solidFill>
                  <a:schemeClr val="tx2"/>
                </a:solidFill>
              </a:rPr>
              <a:t>åtte</a:t>
            </a:r>
            <a:r>
              <a:rPr lang="en-GB" dirty="0">
                <a:solidFill>
                  <a:schemeClr val="tx2"/>
                </a:solidFill>
              </a:rPr>
              <a:t> </a:t>
            </a:r>
            <a:r>
              <a:rPr lang="en-GB" dirty="0" err="1">
                <a:solidFill>
                  <a:schemeClr val="tx2"/>
                </a:solidFill>
              </a:rPr>
              <a:t>eletron</a:t>
            </a:r>
            <a:r>
              <a:rPr lang="en-GB" dirty="0">
                <a:solidFill>
                  <a:schemeClr val="tx2"/>
                </a:solidFill>
              </a:rPr>
              <a:t> </a:t>
            </a:r>
            <a:r>
              <a:rPr lang="en-GB" dirty="0" err="1">
                <a:solidFill>
                  <a:schemeClr val="tx2"/>
                </a:solidFill>
              </a:rPr>
              <a:t>som</a:t>
            </a:r>
            <a:r>
              <a:rPr lang="en-GB" dirty="0">
                <a:solidFill>
                  <a:schemeClr val="tx2"/>
                </a:solidFill>
              </a:rPr>
              <a:t> </a:t>
            </a:r>
            <a:r>
              <a:rPr lang="en-GB" dirty="0" err="1">
                <a:solidFill>
                  <a:schemeClr val="tx2"/>
                </a:solidFill>
              </a:rPr>
              <a:t>reaktantar</a:t>
            </a:r>
            <a:r>
              <a:rPr lang="en-GB" dirty="0">
                <a:solidFill>
                  <a:schemeClr val="tx2"/>
                </a:solidFill>
              </a:rPr>
              <a:t>)</a:t>
            </a:r>
          </a:p>
          <a:p>
            <a:r>
              <a:rPr lang="en-GB" dirty="0" err="1">
                <a:solidFill>
                  <a:srgbClr val="4C5F7E"/>
                </a:solidFill>
                <a:ea typeface="+mn-lt"/>
                <a:cs typeface="+mn-lt"/>
              </a:rPr>
              <a:t>Trendar</a:t>
            </a:r>
            <a:r>
              <a:rPr lang="en-GB" dirty="0">
                <a:solidFill>
                  <a:srgbClr val="4C5F7E"/>
                </a:solidFill>
                <a:ea typeface="+mn-lt"/>
                <a:cs typeface="+mn-lt"/>
              </a:rPr>
              <a:t> </a:t>
            </a:r>
            <a:r>
              <a:rPr lang="en-GB" dirty="0" err="1">
                <a:solidFill>
                  <a:srgbClr val="4C5F7E"/>
                </a:solidFill>
                <a:ea typeface="+mn-lt"/>
                <a:cs typeface="+mn-lt"/>
              </a:rPr>
              <a:t>kan</a:t>
            </a:r>
            <a:r>
              <a:rPr lang="en-GB" dirty="0">
                <a:solidFill>
                  <a:srgbClr val="4C5F7E"/>
                </a:solidFill>
                <a:ea typeface="+mn-lt"/>
                <a:cs typeface="+mn-lt"/>
              </a:rPr>
              <a:t> </a:t>
            </a:r>
            <a:r>
              <a:rPr lang="en-GB" dirty="0" err="1">
                <a:solidFill>
                  <a:srgbClr val="4C5F7E"/>
                </a:solidFill>
                <a:ea typeface="+mn-lt"/>
                <a:cs typeface="+mn-lt"/>
              </a:rPr>
              <a:t>forklare</a:t>
            </a:r>
            <a:r>
              <a:rPr lang="en-GB" dirty="0">
                <a:solidFill>
                  <a:srgbClr val="4C5F7E"/>
                </a:solidFill>
                <a:ea typeface="+mn-lt"/>
                <a:cs typeface="+mn-lt"/>
              </a:rPr>
              <a:t> </a:t>
            </a:r>
            <a:r>
              <a:rPr lang="en-GB" dirty="0" err="1">
                <a:solidFill>
                  <a:srgbClr val="4C5F7E"/>
                </a:solidFill>
                <a:ea typeface="+mn-lt"/>
                <a:cs typeface="+mn-lt"/>
              </a:rPr>
              <a:t>betre</a:t>
            </a:r>
            <a:r>
              <a:rPr lang="en-GB" dirty="0">
                <a:solidFill>
                  <a:srgbClr val="4C5F7E"/>
                </a:solidFill>
                <a:ea typeface="+mn-lt"/>
                <a:cs typeface="+mn-lt"/>
              </a:rPr>
              <a:t> </a:t>
            </a:r>
            <a:r>
              <a:rPr lang="en-GB" i="1" dirty="0" err="1">
                <a:solidFill>
                  <a:srgbClr val="4C5F7E"/>
                </a:solidFill>
                <a:ea typeface="+mn-lt"/>
                <a:cs typeface="+mn-lt"/>
              </a:rPr>
              <a:t>kvifor</a:t>
            </a:r>
            <a:r>
              <a:rPr lang="en-GB" dirty="0">
                <a:solidFill>
                  <a:srgbClr val="4C5F7E"/>
                </a:solidFill>
                <a:ea typeface="+mn-lt"/>
                <a:cs typeface="+mn-lt"/>
              </a:rPr>
              <a:t> </a:t>
            </a:r>
            <a:r>
              <a:rPr lang="en-GB" dirty="0" err="1">
                <a:solidFill>
                  <a:srgbClr val="4C5F7E"/>
                </a:solidFill>
                <a:ea typeface="+mn-lt"/>
                <a:cs typeface="+mn-lt"/>
              </a:rPr>
              <a:t>alkaliemetalla</a:t>
            </a:r>
            <a:r>
              <a:rPr lang="en-GB" dirty="0">
                <a:solidFill>
                  <a:srgbClr val="4C5F7E"/>
                </a:solidFill>
                <a:ea typeface="+mn-lt"/>
                <a:cs typeface="+mn-lt"/>
              </a:rPr>
              <a:t> </a:t>
            </a:r>
            <a:r>
              <a:rPr lang="en-GB" dirty="0" err="1">
                <a:solidFill>
                  <a:srgbClr val="4C5F7E"/>
                </a:solidFill>
                <a:ea typeface="+mn-lt"/>
                <a:cs typeface="+mn-lt"/>
              </a:rPr>
              <a:t>reagerer</a:t>
            </a:r>
            <a:r>
              <a:rPr lang="en-GB" dirty="0">
                <a:solidFill>
                  <a:srgbClr val="4C5F7E"/>
                </a:solidFill>
                <a:ea typeface="+mn-lt"/>
                <a:cs typeface="+mn-lt"/>
              </a:rPr>
              <a:t> med </a:t>
            </a:r>
            <a:r>
              <a:rPr lang="en-GB" dirty="0" err="1">
                <a:solidFill>
                  <a:srgbClr val="4C5F7E"/>
                </a:solidFill>
                <a:ea typeface="+mn-lt"/>
                <a:cs typeface="+mn-lt"/>
              </a:rPr>
              <a:t>halogena</a:t>
            </a:r>
            <a:r>
              <a:rPr lang="en-GB" dirty="0">
                <a:solidFill>
                  <a:srgbClr val="4C5F7E"/>
                </a:solidFill>
                <a:ea typeface="+mn-lt"/>
                <a:cs typeface="+mn-lt"/>
              </a:rPr>
              <a:t>: </a:t>
            </a:r>
            <a:endParaRPr lang="en-GB" dirty="0">
              <a:ea typeface="+mn-lt"/>
              <a:cs typeface="+mn-lt"/>
            </a:endParaRPr>
          </a:p>
          <a:p>
            <a:pPr marL="1028700" lvl="1"/>
            <a:r>
              <a:rPr lang="en-GB" dirty="0" err="1">
                <a:solidFill>
                  <a:schemeClr val="tx2"/>
                </a:solidFill>
                <a:ea typeface="+mn-lt"/>
                <a:cs typeface="+mn-lt"/>
              </a:rPr>
              <a:t>Alkaliemetalla</a:t>
            </a:r>
            <a:r>
              <a:rPr lang="en-GB" dirty="0">
                <a:solidFill>
                  <a:schemeClr val="tx2"/>
                </a:solidFill>
                <a:ea typeface="+mn-lt"/>
                <a:cs typeface="+mn-lt"/>
              </a:rPr>
              <a:t> mister </a:t>
            </a:r>
            <a:r>
              <a:rPr lang="en-GB" dirty="0" err="1">
                <a:solidFill>
                  <a:schemeClr val="tx2"/>
                </a:solidFill>
                <a:ea typeface="+mn-lt"/>
                <a:cs typeface="+mn-lt"/>
              </a:rPr>
              <a:t>lett</a:t>
            </a:r>
            <a:r>
              <a:rPr lang="en-GB" dirty="0">
                <a:solidFill>
                  <a:schemeClr val="tx2"/>
                </a:solidFill>
                <a:ea typeface="+mn-lt"/>
                <a:cs typeface="+mn-lt"/>
              </a:rPr>
              <a:t> </a:t>
            </a:r>
            <a:r>
              <a:rPr lang="en-GB" dirty="0" err="1">
                <a:solidFill>
                  <a:schemeClr val="tx2"/>
                </a:solidFill>
                <a:ea typeface="+mn-lt"/>
                <a:cs typeface="+mn-lt"/>
              </a:rPr>
              <a:t>ytterelektron</a:t>
            </a:r>
            <a:r>
              <a:rPr lang="en-GB" dirty="0">
                <a:solidFill>
                  <a:schemeClr val="tx2"/>
                </a:solidFill>
                <a:ea typeface="+mn-lt"/>
                <a:cs typeface="+mn-lt"/>
              </a:rPr>
              <a:t> </a:t>
            </a:r>
            <a:r>
              <a:rPr lang="en-GB" dirty="0" err="1">
                <a:solidFill>
                  <a:schemeClr val="tx2"/>
                </a:solidFill>
                <a:ea typeface="+mn-lt"/>
                <a:cs typeface="+mn-lt"/>
              </a:rPr>
              <a:t>pga</a:t>
            </a:r>
            <a:r>
              <a:rPr lang="en-GB" dirty="0">
                <a:solidFill>
                  <a:schemeClr val="tx2"/>
                </a:solidFill>
                <a:ea typeface="+mn-lt"/>
                <a:cs typeface="+mn-lt"/>
              </a:rPr>
              <a:t> </a:t>
            </a:r>
            <a:r>
              <a:rPr lang="en-GB" dirty="0" err="1">
                <a:solidFill>
                  <a:schemeClr val="tx2"/>
                </a:solidFill>
                <a:ea typeface="+mn-lt"/>
                <a:cs typeface="+mn-lt"/>
              </a:rPr>
              <a:t>kombinasjon</a:t>
            </a:r>
            <a:r>
              <a:rPr lang="en-GB" dirty="0">
                <a:solidFill>
                  <a:schemeClr val="tx2"/>
                </a:solidFill>
                <a:ea typeface="+mn-lt"/>
                <a:cs typeface="+mn-lt"/>
              </a:rPr>
              <a:t> </a:t>
            </a:r>
            <a:r>
              <a:rPr lang="en-GB" dirty="0" err="1">
                <a:solidFill>
                  <a:schemeClr val="tx2"/>
                </a:solidFill>
                <a:ea typeface="+mn-lt"/>
                <a:cs typeface="+mn-lt"/>
              </a:rPr>
              <a:t>av</a:t>
            </a:r>
            <a:r>
              <a:rPr lang="en-GB" dirty="0">
                <a:solidFill>
                  <a:schemeClr val="tx2"/>
                </a:solidFill>
                <a:ea typeface="+mn-lt"/>
                <a:cs typeface="+mn-lt"/>
              </a:rPr>
              <a:t> </a:t>
            </a:r>
            <a:r>
              <a:rPr lang="en-GB" dirty="0" err="1">
                <a:solidFill>
                  <a:schemeClr val="tx2"/>
                </a:solidFill>
                <a:ea typeface="+mn-lt"/>
                <a:cs typeface="+mn-lt"/>
              </a:rPr>
              <a:t>låg</a:t>
            </a:r>
            <a:r>
              <a:rPr lang="en-GB" dirty="0">
                <a:solidFill>
                  <a:schemeClr val="tx2"/>
                </a:solidFill>
                <a:ea typeface="+mn-lt"/>
                <a:cs typeface="+mn-lt"/>
              </a:rPr>
              <a:t> </a:t>
            </a:r>
            <a:r>
              <a:rPr lang="en-GB" dirty="0" err="1">
                <a:solidFill>
                  <a:schemeClr val="tx2"/>
                </a:solidFill>
                <a:ea typeface="+mn-lt"/>
                <a:cs typeface="+mn-lt"/>
              </a:rPr>
              <a:t>effektiv</a:t>
            </a:r>
            <a:r>
              <a:rPr lang="en-GB" dirty="0">
                <a:solidFill>
                  <a:schemeClr val="tx2"/>
                </a:solidFill>
                <a:ea typeface="+mn-lt"/>
                <a:cs typeface="+mn-lt"/>
              </a:rPr>
              <a:t> </a:t>
            </a:r>
            <a:r>
              <a:rPr lang="en-GB" dirty="0" err="1">
                <a:solidFill>
                  <a:schemeClr val="tx2"/>
                </a:solidFill>
                <a:ea typeface="+mn-lt"/>
                <a:cs typeface="+mn-lt"/>
              </a:rPr>
              <a:t>kjerneladning</a:t>
            </a:r>
            <a:r>
              <a:rPr lang="en-GB" dirty="0">
                <a:solidFill>
                  <a:schemeClr val="tx2"/>
                </a:solidFill>
                <a:ea typeface="+mn-lt"/>
                <a:cs typeface="+mn-lt"/>
              </a:rPr>
              <a:t> </a:t>
            </a:r>
            <a:r>
              <a:rPr lang="en-GB" dirty="0" err="1">
                <a:solidFill>
                  <a:schemeClr val="tx2"/>
                </a:solidFill>
                <a:ea typeface="+mn-lt"/>
                <a:cs typeface="+mn-lt"/>
              </a:rPr>
              <a:t>og</a:t>
            </a:r>
            <a:r>
              <a:rPr lang="en-GB" dirty="0">
                <a:solidFill>
                  <a:schemeClr val="tx2"/>
                </a:solidFill>
                <a:ea typeface="+mn-lt"/>
                <a:cs typeface="+mn-lt"/>
              </a:rPr>
              <a:t> </a:t>
            </a:r>
            <a:r>
              <a:rPr lang="en-GB" dirty="0" err="1">
                <a:solidFill>
                  <a:schemeClr val="tx2"/>
                </a:solidFill>
                <a:ea typeface="+mn-lt"/>
                <a:cs typeface="+mn-lt"/>
              </a:rPr>
              <a:t>stor</a:t>
            </a:r>
            <a:r>
              <a:rPr lang="en-GB" dirty="0">
                <a:solidFill>
                  <a:schemeClr val="tx2"/>
                </a:solidFill>
                <a:ea typeface="+mn-lt"/>
                <a:cs typeface="+mn-lt"/>
              </a:rPr>
              <a:t> </a:t>
            </a:r>
            <a:r>
              <a:rPr lang="en-GB" dirty="0" err="1">
                <a:solidFill>
                  <a:schemeClr val="tx2"/>
                </a:solidFill>
                <a:ea typeface="+mn-lt"/>
                <a:cs typeface="+mn-lt"/>
              </a:rPr>
              <a:t>atomradius</a:t>
            </a:r>
            <a:r>
              <a:rPr lang="en-GB" dirty="0">
                <a:solidFill>
                  <a:schemeClr val="tx2"/>
                </a:solidFill>
                <a:ea typeface="+mn-lt"/>
                <a:cs typeface="+mn-lt"/>
              </a:rPr>
              <a:t> </a:t>
            </a:r>
          </a:p>
          <a:p>
            <a:pPr marL="1028700" lvl="1"/>
            <a:r>
              <a:rPr lang="en-GB" dirty="0" err="1">
                <a:solidFill>
                  <a:schemeClr val="tx2"/>
                </a:solidFill>
                <a:cs typeface="Calibri"/>
              </a:rPr>
              <a:t>Halogena</a:t>
            </a:r>
            <a:r>
              <a:rPr lang="en-GB" dirty="0">
                <a:solidFill>
                  <a:schemeClr val="tx2"/>
                </a:solidFill>
                <a:cs typeface="Calibri"/>
              </a:rPr>
              <a:t> </a:t>
            </a:r>
            <a:r>
              <a:rPr lang="en-GB" dirty="0" err="1">
                <a:solidFill>
                  <a:schemeClr val="tx2"/>
                </a:solidFill>
                <a:cs typeface="Calibri"/>
              </a:rPr>
              <a:t>har</a:t>
            </a:r>
            <a:r>
              <a:rPr lang="en-GB" dirty="0">
                <a:solidFill>
                  <a:schemeClr val="tx2"/>
                </a:solidFill>
                <a:cs typeface="Calibri"/>
              </a:rPr>
              <a:t> </a:t>
            </a:r>
            <a:r>
              <a:rPr lang="en-GB" dirty="0" err="1">
                <a:solidFill>
                  <a:schemeClr val="tx2"/>
                </a:solidFill>
                <a:cs typeface="Calibri"/>
              </a:rPr>
              <a:t>høg</a:t>
            </a:r>
            <a:r>
              <a:rPr lang="en-GB" dirty="0">
                <a:solidFill>
                  <a:schemeClr val="tx2"/>
                </a:solidFill>
                <a:cs typeface="Calibri"/>
              </a:rPr>
              <a:t> </a:t>
            </a:r>
            <a:r>
              <a:rPr lang="en-GB" dirty="0" err="1">
                <a:solidFill>
                  <a:schemeClr val="tx2"/>
                </a:solidFill>
                <a:cs typeface="Calibri"/>
              </a:rPr>
              <a:t>elektronegativitet</a:t>
            </a:r>
            <a:r>
              <a:rPr lang="en-GB" dirty="0">
                <a:solidFill>
                  <a:schemeClr val="tx2"/>
                </a:solidFill>
                <a:cs typeface="Calibri"/>
              </a:rPr>
              <a:t> </a:t>
            </a:r>
            <a:r>
              <a:rPr lang="en-GB" dirty="0" err="1">
                <a:solidFill>
                  <a:schemeClr val="tx2"/>
                </a:solidFill>
                <a:cs typeface="Calibri"/>
              </a:rPr>
              <a:t>pga</a:t>
            </a:r>
            <a:r>
              <a:rPr lang="en-GB" dirty="0">
                <a:solidFill>
                  <a:schemeClr val="tx2"/>
                </a:solidFill>
                <a:cs typeface="Calibri"/>
              </a:rPr>
              <a:t> </a:t>
            </a:r>
            <a:r>
              <a:rPr lang="en-GB" dirty="0" err="1">
                <a:solidFill>
                  <a:schemeClr val="tx2"/>
                </a:solidFill>
                <a:cs typeface="Calibri"/>
              </a:rPr>
              <a:t>kombinasjon</a:t>
            </a:r>
            <a:r>
              <a:rPr lang="en-GB" dirty="0">
                <a:solidFill>
                  <a:schemeClr val="tx2"/>
                </a:solidFill>
                <a:cs typeface="Calibri"/>
              </a:rPr>
              <a:t> </a:t>
            </a:r>
            <a:r>
              <a:rPr lang="en-GB" dirty="0" err="1">
                <a:solidFill>
                  <a:schemeClr val="tx2"/>
                </a:solidFill>
                <a:cs typeface="Calibri"/>
              </a:rPr>
              <a:t>av</a:t>
            </a:r>
            <a:r>
              <a:rPr lang="en-GB" dirty="0">
                <a:solidFill>
                  <a:schemeClr val="tx2"/>
                </a:solidFill>
                <a:cs typeface="Calibri"/>
              </a:rPr>
              <a:t> </a:t>
            </a:r>
            <a:r>
              <a:rPr lang="en-GB" dirty="0" err="1">
                <a:solidFill>
                  <a:schemeClr val="tx2"/>
                </a:solidFill>
                <a:cs typeface="Calibri"/>
              </a:rPr>
              <a:t>liten</a:t>
            </a:r>
            <a:r>
              <a:rPr lang="en-GB" dirty="0">
                <a:solidFill>
                  <a:schemeClr val="tx2"/>
                </a:solidFill>
                <a:cs typeface="Calibri"/>
              </a:rPr>
              <a:t> </a:t>
            </a:r>
            <a:r>
              <a:rPr lang="en-GB" dirty="0" err="1">
                <a:solidFill>
                  <a:schemeClr val="tx2"/>
                </a:solidFill>
                <a:cs typeface="Calibri"/>
              </a:rPr>
              <a:t>atomradius</a:t>
            </a:r>
            <a:r>
              <a:rPr lang="en-GB" dirty="0">
                <a:solidFill>
                  <a:schemeClr val="tx2"/>
                </a:solidFill>
                <a:cs typeface="Calibri"/>
              </a:rPr>
              <a:t> </a:t>
            </a:r>
            <a:r>
              <a:rPr lang="en-GB" dirty="0" err="1">
                <a:solidFill>
                  <a:schemeClr val="tx2"/>
                </a:solidFill>
                <a:cs typeface="Calibri"/>
              </a:rPr>
              <a:t>og</a:t>
            </a:r>
            <a:r>
              <a:rPr lang="en-GB" dirty="0">
                <a:solidFill>
                  <a:schemeClr val="tx2"/>
                </a:solidFill>
                <a:cs typeface="Calibri"/>
              </a:rPr>
              <a:t> </a:t>
            </a:r>
            <a:r>
              <a:rPr lang="en-GB" dirty="0" err="1">
                <a:solidFill>
                  <a:schemeClr val="tx2"/>
                </a:solidFill>
                <a:cs typeface="Calibri"/>
              </a:rPr>
              <a:t>høg</a:t>
            </a:r>
            <a:r>
              <a:rPr lang="en-GB" dirty="0">
                <a:solidFill>
                  <a:schemeClr val="tx2"/>
                </a:solidFill>
                <a:cs typeface="Calibri"/>
              </a:rPr>
              <a:t> </a:t>
            </a:r>
            <a:r>
              <a:rPr lang="en-GB" dirty="0" err="1">
                <a:solidFill>
                  <a:schemeClr val="tx2"/>
                </a:solidFill>
                <a:cs typeface="Calibri"/>
              </a:rPr>
              <a:t>effektiv</a:t>
            </a:r>
            <a:r>
              <a:rPr lang="en-GB" dirty="0">
                <a:solidFill>
                  <a:schemeClr val="tx2"/>
                </a:solidFill>
                <a:cs typeface="Calibri"/>
              </a:rPr>
              <a:t> </a:t>
            </a:r>
            <a:r>
              <a:rPr lang="en-GB" dirty="0" err="1">
                <a:solidFill>
                  <a:schemeClr val="tx2"/>
                </a:solidFill>
                <a:cs typeface="Calibri"/>
              </a:rPr>
              <a:t>kjerneladning</a:t>
            </a:r>
            <a:r>
              <a:rPr lang="en-GB" dirty="0">
                <a:solidFill>
                  <a:schemeClr val="tx2"/>
                </a:solidFill>
                <a:cs typeface="Calibri"/>
              </a:rPr>
              <a:t> </a:t>
            </a:r>
            <a:endParaRPr lang="en-GB" dirty="0">
              <a:solidFill>
                <a:schemeClr val="tx2"/>
              </a:solidFill>
            </a:endParaRPr>
          </a:p>
          <a:p>
            <a:pPr marL="0" indent="0">
              <a:buNone/>
            </a:pPr>
            <a:endParaRPr lang="de-DE" dirty="0">
              <a:solidFill>
                <a:srgbClr val="4C5F7E"/>
              </a:solidFill>
            </a:endParaRPr>
          </a:p>
          <a:p>
            <a:pPr marL="0" indent="0">
              <a:spcBef>
                <a:spcPts val="0"/>
              </a:spcBef>
              <a:spcAft>
                <a:spcPts val="600"/>
              </a:spcAft>
              <a:buClr>
                <a:srgbClr val="A0B051"/>
              </a:buClr>
              <a:buNone/>
            </a:pPr>
            <a:endParaRPr lang="de-DE" sz="2400" dirty="0"/>
          </a:p>
          <a:p>
            <a:pPr>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24</a:t>
            </a:fld>
            <a:endParaRPr lang="es-ES_tradnl"/>
          </a:p>
        </p:txBody>
      </p:sp>
    </p:spTree>
    <p:extLst>
      <p:ext uri="{BB962C8B-B14F-4D97-AF65-F5344CB8AC3E}">
        <p14:creationId xmlns:p14="http://schemas.microsoft.com/office/powerpoint/2010/main" val="2697891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688C-43F3-4592-BBF8-3CBFA364A9CC}"/>
              </a:ext>
            </a:extLst>
          </p:cNvPr>
          <p:cNvSpPr>
            <a:spLocks noGrp="1"/>
          </p:cNvSpPr>
          <p:nvPr>
            <p:ph type="title"/>
          </p:nvPr>
        </p:nvSpPr>
        <p:spPr/>
        <p:txBody>
          <a:bodyPr>
            <a:normAutofit/>
          </a:bodyPr>
          <a:lstStyle/>
          <a:p>
            <a:r>
              <a:rPr lang="nb-NO" dirty="0">
                <a:latin typeface="Avenir Book"/>
              </a:rPr>
              <a:t>3.2 Å undervise </a:t>
            </a:r>
            <a:r>
              <a:rPr lang="nb-NO" dirty="0" err="1">
                <a:latin typeface="Avenir Book"/>
              </a:rPr>
              <a:t>trendar</a:t>
            </a:r>
            <a:r>
              <a:rPr lang="nb-NO" dirty="0">
                <a:latin typeface="Avenir Book"/>
              </a:rPr>
              <a:t> med 3D -</a:t>
            </a:r>
            <a:r>
              <a:rPr lang="nb-NO" dirty="0" err="1">
                <a:latin typeface="Avenir Book"/>
              </a:rPr>
              <a:t>modellar</a:t>
            </a:r>
            <a:r>
              <a:rPr lang="nb-NO" dirty="0">
                <a:latin typeface="Avenir Book"/>
              </a:rPr>
              <a:t> </a:t>
            </a:r>
            <a:endParaRPr lang="nb-NO" dirty="0"/>
          </a:p>
        </p:txBody>
      </p:sp>
      <p:sp>
        <p:nvSpPr>
          <p:cNvPr id="4" name="Slide Number Placeholder 3">
            <a:extLst>
              <a:ext uri="{FF2B5EF4-FFF2-40B4-BE49-F238E27FC236}">
                <a16:creationId xmlns:a16="http://schemas.microsoft.com/office/drawing/2014/main" id="{54D9F827-FCCF-49BE-94AB-786F505483FD}"/>
              </a:ext>
            </a:extLst>
          </p:cNvPr>
          <p:cNvSpPr>
            <a:spLocks noGrp="1"/>
          </p:cNvSpPr>
          <p:nvPr>
            <p:ph type="sldNum" sz="quarter" idx="11"/>
          </p:nvPr>
        </p:nvSpPr>
        <p:spPr/>
        <p:txBody>
          <a:bodyPr/>
          <a:lstStyle/>
          <a:p>
            <a:r>
              <a:rPr lang="es-ES_tradnl" sz="1200"/>
              <a:t>|  </a:t>
            </a:r>
            <a:fld id="{9DD0088F-7E4A-9C4B-9ED2-72FAF1293163}" type="slidenum">
              <a:rPr lang="es-ES_tradnl" smtClean="0"/>
              <a:pPr/>
              <a:t>25</a:t>
            </a:fld>
            <a:endParaRPr lang="es-ES_tradnl"/>
          </a:p>
        </p:txBody>
      </p:sp>
      <p:sp>
        <p:nvSpPr>
          <p:cNvPr id="5" name="Footer Placeholder 4">
            <a:extLst>
              <a:ext uri="{FF2B5EF4-FFF2-40B4-BE49-F238E27FC236}">
                <a16:creationId xmlns:a16="http://schemas.microsoft.com/office/drawing/2014/main" id="{71A5E93A-F440-46E7-9B70-AFACC798B00E}"/>
              </a:ext>
            </a:extLst>
          </p:cNvPr>
          <p:cNvSpPr>
            <a:spLocks noGrp="1"/>
          </p:cNvSpPr>
          <p:nvPr>
            <p:ph type="ftr" sz="quarter" idx="3"/>
          </p:nvPr>
        </p:nvSpPr>
        <p:spPr/>
        <p:txBody>
          <a:bodyPr/>
          <a:lstStyle/>
          <a:p>
            <a:pPr algn="r"/>
            <a:r>
              <a:rPr lang="en-US">
                <a:solidFill>
                  <a:srgbClr val="CC023B"/>
                </a:solidFill>
              </a:rPr>
              <a:t>STEMkey</a:t>
            </a:r>
          </a:p>
        </p:txBody>
      </p:sp>
      <p:pic>
        <p:nvPicPr>
          <p:cNvPr id="3" name="Bilde 5" descr="Et bilde som inneholder tekst, innendørs, elektronikk&#10;&#10;Automatisk generert beskrivelse">
            <a:extLst>
              <a:ext uri="{FF2B5EF4-FFF2-40B4-BE49-F238E27FC236}">
                <a16:creationId xmlns:a16="http://schemas.microsoft.com/office/drawing/2014/main" id="{0D4E3E9B-70E4-411C-8911-3F8604FDD6CA}"/>
              </a:ext>
            </a:extLst>
          </p:cNvPr>
          <p:cNvPicPr>
            <a:picLocks noGrp="1" noChangeAspect="1"/>
          </p:cNvPicPr>
          <p:nvPr>
            <p:ph idx="1"/>
          </p:nvPr>
        </p:nvPicPr>
        <p:blipFill>
          <a:blip r:embed="rId3"/>
          <a:stretch>
            <a:fillRect/>
          </a:stretch>
        </p:blipFill>
        <p:spPr>
          <a:xfrm>
            <a:off x="75142" y="1873646"/>
            <a:ext cx="12078758" cy="3578921"/>
          </a:xfrm>
        </p:spPr>
      </p:pic>
      <p:sp>
        <p:nvSpPr>
          <p:cNvPr id="7" name="TextBox 6">
            <a:extLst>
              <a:ext uri="{FF2B5EF4-FFF2-40B4-BE49-F238E27FC236}">
                <a16:creationId xmlns:a16="http://schemas.microsoft.com/office/drawing/2014/main" id="{213C30AE-CD02-407A-B4AD-DA939AD900FF}"/>
              </a:ext>
            </a:extLst>
          </p:cNvPr>
          <p:cNvSpPr txBox="1"/>
          <p:nvPr/>
        </p:nvSpPr>
        <p:spPr>
          <a:xfrm>
            <a:off x="4193931" y="5644662"/>
            <a:ext cx="1750223" cy="369332"/>
          </a:xfrm>
          <a:prstGeom prst="rect">
            <a:avLst/>
          </a:prstGeom>
          <a:noFill/>
        </p:spPr>
        <p:txBody>
          <a:bodyPr wrap="none" rtlCol="0">
            <a:spAutoFit/>
          </a:bodyPr>
          <a:lstStyle/>
          <a:p>
            <a:r>
              <a:rPr lang="nb-NO" dirty="0"/>
              <a:t>Atomic diameter</a:t>
            </a:r>
          </a:p>
        </p:txBody>
      </p:sp>
    </p:spTree>
    <p:extLst>
      <p:ext uri="{BB962C8B-B14F-4D97-AF65-F5344CB8AC3E}">
        <p14:creationId xmlns:p14="http://schemas.microsoft.com/office/powerpoint/2010/main" val="304447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688C-43F3-4592-BBF8-3CBFA364A9CC}"/>
              </a:ext>
            </a:extLst>
          </p:cNvPr>
          <p:cNvSpPr>
            <a:spLocks noGrp="1"/>
          </p:cNvSpPr>
          <p:nvPr>
            <p:ph type="title"/>
          </p:nvPr>
        </p:nvSpPr>
        <p:spPr/>
        <p:txBody>
          <a:bodyPr>
            <a:normAutofit/>
          </a:bodyPr>
          <a:lstStyle/>
          <a:p>
            <a:r>
              <a:rPr lang="nb-NO" dirty="0">
                <a:latin typeface="Avenir Book"/>
              </a:rPr>
              <a:t>3.2  Å undervise </a:t>
            </a:r>
            <a:r>
              <a:rPr lang="nb-NO" dirty="0" err="1">
                <a:latin typeface="Avenir Book"/>
              </a:rPr>
              <a:t>trendar</a:t>
            </a:r>
            <a:r>
              <a:rPr lang="nb-NO" dirty="0">
                <a:latin typeface="Avenir Book"/>
              </a:rPr>
              <a:t> med 3D-modellar  </a:t>
            </a:r>
            <a:endParaRPr lang="nb-NO" dirty="0"/>
          </a:p>
        </p:txBody>
      </p:sp>
      <p:sp>
        <p:nvSpPr>
          <p:cNvPr id="4" name="Slide Number Placeholder 3">
            <a:extLst>
              <a:ext uri="{FF2B5EF4-FFF2-40B4-BE49-F238E27FC236}">
                <a16:creationId xmlns:a16="http://schemas.microsoft.com/office/drawing/2014/main" id="{54D9F827-FCCF-49BE-94AB-786F505483FD}"/>
              </a:ext>
            </a:extLst>
          </p:cNvPr>
          <p:cNvSpPr>
            <a:spLocks noGrp="1"/>
          </p:cNvSpPr>
          <p:nvPr>
            <p:ph type="sldNum" sz="quarter" idx="11"/>
          </p:nvPr>
        </p:nvSpPr>
        <p:spPr/>
        <p:txBody>
          <a:bodyPr/>
          <a:lstStyle/>
          <a:p>
            <a:r>
              <a:rPr lang="es-ES_tradnl" sz="1200"/>
              <a:t>|  </a:t>
            </a:r>
            <a:fld id="{9DD0088F-7E4A-9C4B-9ED2-72FAF1293163}" type="slidenum">
              <a:rPr lang="es-ES_tradnl" smtClean="0"/>
              <a:pPr/>
              <a:t>26</a:t>
            </a:fld>
            <a:endParaRPr lang="es-ES_tradnl"/>
          </a:p>
        </p:txBody>
      </p:sp>
      <p:sp>
        <p:nvSpPr>
          <p:cNvPr id="5" name="Footer Placeholder 4">
            <a:extLst>
              <a:ext uri="{FF2B5EF4-FFF2-40B4-BE49-F238E27FC236}">
                <a16:creationId xmlns:a16="http://schemas.microsoft.com/office/drawing/2014/main" id="{71A5E93A-F440-46E7-9B70-AFACC798B00E}"/>
              </a:ext>
            </a:extLst>
          </p:cNvPr>
          <p:cNvSpPr>
            <a:spLocks noGrp="1"/>
          </p:cNvSpPr>
          <p:nvPr>
            <p:ph type="ftr" sz="quarter" idx="3"/>
          </p:nvPr>
        </p:nvSpPr>
        <p:spPr/>
        <p:txBody>
          <a:bodyPr/>
          <a:lstStyle/>
          <a:p>
            <a:pPr algn="r"/>
            <a:r>
              <a:rPr lang="en-US">
                <a:solidFill>
                  <a:srgbClr val="CC023B"/>
                </a:solidFill>
              </a:rPr>
              <a:t>STEMkey</a:t>
            </a:r>
          </a:p>
        </p:txBody>
      </p:sp>
      <p:sp>
        <p:nvSpPr>
          <p:cNvPr id="7" name="Plassholder for innhold 6">
            <a:extLst>
              <a:ext uri="{FF2B5EF4-FFF2-40B4-BE49-F238E27FC236}">
                <a16:creationId xmlns:a16="http://schemas.microsoft.com/office/drawing/2014/main" id="{74EFCA9F-0FDE-421C-AE21-C88AAF9BC20C}"/>
              </a:ext>
            </a:extLst>
          </p:cNvPr>
          <p:cNvSpPr>
            <a:spLocks noGrp="1"/>
          </p:cNvSpPr>
          <p:nvPr>
            <p:ph idx="1"/>
          </p:nvPr>
        </p:nvSpPr>
        <p:spPr/>
        <p:txBody>
          <a:bodyPr/>
          <a:lstStyle/>
          <a:p>
            <a:endParaRPr lang="nb-NO"/>
          </a:p>
        </p:txBody>
      </p:sp>
      <p:pic>
        <p:nvPicPr>
          <p:cNvPr id="10" name="Bilde 5" descr="Et bilde som inneholder tekst, innendørs, bord, pult&#10;&#10;Automatisk generert beskrivelse">
            <a:extLst>
              <a:ext uri="{FF2B5EF4-FFF2-40B4-BE49-F238E27FC236}">
                <a16:creationId xmlns:a16="http://schemas.microsoft.com/office/drawing/2014/main" id="{848396FE-D6C7-4F5D-94FE-B94049B8FA8A}"/>
              </a:ext>
            </a:extLst>
          </p:cNvPr>
          <p:cNvPicPr>
            <a:picLocks noChangeAspect="1"/>
          </p:cNvPicPr>
          <p:nvPr/>
        </p:nvPicPr>
        <p:blipFill rotWithShape="1">
          <a:blip r:embed="rId2"/>
          <a:srcRect t="52149" r="11072" b="9291"/>
          <a:stretch/>
        </p:blipFill>
        <p:spPr>
          <a:xfrm>
            <a:off x="378235" y="1559558"/>
            <a:ext cx="11531424" cy="3895079"/>
          </a:xfrm>
          <a:prstGeom prst="rect">
            <a:avLst/>
          </a:prstGeom>
        </p:spPr>
      </p:pic>
      <p:pic>
        <p:nvPicPr>
          <p:cNvPr id="8" name="Picture 7" descr="A picture containing text, clock&#10;&#10;Description automatically generated">
            <a:extLst>
              <a:ext uri="{FF2B5EF4-FFF2-40B4-BE49-F238E27FC236}">
                <a16:creationId xmlns:a16="http://schemas.microsoft.com/office/drawing/2014/main" id="{F22F1D53-E750-416A-B19F-A5C751281DC0}"/>
              </a:ext>
            </a:extLst>
          </p:cNvPr>
          <p:cNvPicPr>
            <a:picLocks noChangeAspect="1"/>
          </p:cNvPicPr>
          <p:nvPr/>
        </p:nvPicPr>
        <p:blipFill>
          <a:blip r:embed="rId3"/>
          <a:stretch>
            <a:fillRect/>
          </a:stretch>
        </p:blipFill>
        <p:spPr>
          <a:xfrm>
            <a:off x="11387143" y="524844"/>
            <a:ext cx="647794" cy="647794"/>
          </a:xfrm>
          <a:prstGeom prst="rect">
            <a:avLst/>
          </a:prstGeom>
        </p:spPr>
      </p:pic>
      <p:pic>
        <p:nvPicPr>
          <p:cNvPr id="9" name="Picture 8" descr="Icon&#10;&#10;Description automatically generated">
            <a:extLst>
              <a:ext uri="{FF2B5EF4-FFF2-40B4-BE49-F238E27FC236}">
                <a16:creationId xmlns:a16="http://schemas.microsoft.com/office/drawing/2014/main" id="{6A1242A2-3126-42BA-BAC9-2D3E8D2AF42C}"/>
              </a:ext>
            </a:extLst>
          </p:cNvPr>
          <p:cNvPicPr>
            <a:picLocks noChangeAspect="1"/>
          </p:cNvPicPr>
          <p:nvPr/>
        </p:nvPicPr>
        <p:blipFill>
          <a:blip r:embed="rId4"/>
          <a:stretch>
            <a:fillRect/>
          </a:stretch>
        </p:blipFill>
        <p:spPr>
          <a:xfrm>
            <a:off x="10677327" y="535419"/>
            <a:ext cx="647794" cy="647794"/>
          </a:xfrm>
          <a:prstGeom prst="rect">
            <a:avLst/>
          </a:prstGeom>
        </p:spPr>
      </p:pic>
    </p:spTree>
    <p:extLst>
      <p:ext uri="{BB962C8B-B14F-4D97-AF65-F5344CB8AC3E}">
        <p14:creationId xmlns:p14="http://schemas.microsoft.com/office/powerpoint/2010/main" val="3376144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688C-43F3-4592-BBF8-3CBFA364A9CC}"/>
              </a:ext>
            </a:extLst>
          </p:cNvPr>
          <p:cNvSpPr>
            <a:spLocks noGrp="1"/>
          </p:cNvSpPr>
          <p:nvPr>
            <p:ph type="title"/>
          </p:nvPr>
        </p:nvSpPr>
        <p:spPr/>
        <p:txBody>
          <a:bodyPr>
            <a:normAutofit/>
          </a:bodyPr>
          <a:lstStyle/>
          <a:p>
            <a:r>
              <a:rPr lang="nb-NO" dirty="0">
                <a:latin typeface="Avenir Book"/>
              </a:rPr>
              <a:t>3.2 Å undervise </a:t>
            </a:r>
            <a:r>
              <a:rPr lang="nb-NO" dirty="0" err="1">
                <a:latin typeface="Avenir Book"/>
              </a:rPr>
              <a:t>trendar</a:t>
            </a:r>
            <a:r>
              <a:rPr lang="nb-NO" dirty="0">
                <a:latin typeface="Avenir Book"/>
              </a:rPr>
              <a:t> med 3D -</a:t>
            </a:r>
            <a:r>
              <a:rPr lang="nb-NO" dirty="0" err="1">
                <a:latin typeface="Avenir Book"/>
              </a:rPr>
              <a:t>modellar</a:t>
            </a:r>
            <a:r>
              <a:rPr lang="nb-NO" dirty="0">
                <a:latin typeface="Avenir Book"/>
              </a:rPr>
              <a:t>   </a:t>
            </a:r>
            <a:endParaRPr lang="nb-NO" dirty="0"/>
          </a:p>
        </p:txBody>
      </p:sp>
      <p:sp>
        <p:nvSpPr>
          <p:cNvPr id="4" name="Slide Number Placeholder 3">
            <a:extLst>
              <a:ext uri="{FF2B5EF4-FFF2-40B4-BE49-F238E27FC236}">
                <a16:creationId xmlns:a16="http://schemas.microsoft.com/office/drawing/2014/main" id="{54D9F827-FCCF-49BE-94AB-786F505483FD}"/>
              </a:ext>
            </a:extLst>
          </p:cNvPr>
          <p:cNvSpPr>
            <a:spLocks noGrp="1"/>
          </p:cNvSpPr>
          <p:nvPr>
            <p:ph type="sldNum" sz="quarter" idx="11"/>
          </p:nvPr>
        </p:nvSpPr>
        <p:spPr/>
        <p:txBody>
          <a:bodyPr/>
          <a:lstStyle/>
          <a:p>
            <a:r>
              <a:rPr lang="es-ES_tradnl" sz="1200"/>
              <a:t>|  </a:t>
            </a:r>
            <a:fld id="{9DD0088F-7E4A-9C4B-9ED2-72FAF1293163}" type="slidenum">
              <a:rPr lang="es-ES_tradnl" smtClean="0"/>
              <a:pPr/>
              <a:t>27</a:t>
            </a:fld>
            <a:endParaRPr lang="es-ES_tradnl"/>
          </a:p>
        </p:txBody>
      </p:sp>
      <p:sp>
        <p:nvSpPr>
          <p:cNvPr id="5" name="Footer Placeholder 4">
            <a:extLst>
              <a:ext uri="{FF2B5EF4-FFF2-40B4-BE49-F238E27FC236}">
                <a16:creationId xmlns:a16="http://schemas.microsoft.com/office/drawing/2014/main" id="{71A5E93A-F440-46E7-9B70-AFACC798B00E}"/>
              </a:ext>
            </a:extLst>
          </p:cNvPr>
          <p:cNvSpPr>
            <a:spLocks noGrp="1"/>
          </p:cNvSpPr>
          <p:nvPr>
            <p:ph type="ftr" sz="quarter" idx="3"/>
          </p:nvPr>
        </p:nvSpPr>
        <p:spPr/>
        <p:txBody>
          <a:bodyPr/>
          <a:lstStyle/>
          <a:p>
            <a:pPr algn="r"/>
            <a:r>
              <a:rPr lang="en-US">
                <a:solidFill>
                  <a:srgbClr val="CC023B"/>
                </a:solidFill>
              </a:rPr>
              <a:t>STEMkey</a:t>
            </a:r>
          </a:p>
        </p:txBody>
      </p:sp>
      <p:sp>
        <p:nvSpPr>
          <p:cNvPr id="7" name="Plassholder for innhold 6">
            <a:extLst>
              <a:ext uri="{FF2B5EF4-FFF2-40B4-BE49-F238E27FC236}">
                <a16:creationId xmlns:a16="http://schemas.microsoft.com/office/drawing/2014/main" id="{74EFCA9F-0FDE-421C-AE21-C88AAF9BC20C}"/>
              </a:ext>
            </a:extLst>
          </p:cNvPr>
          <p:cNvSpPr>
            <a:spLocks noGrp="1"/>
          </p:cNvSpPr>
          <p:nvPr>
            <p:ph idx="1"/>
          </p:nvPr>
        </p:nvSpPr>
        <p:spPr>
          <a:xfrm>
            <a:off x="609600" y="2664125"/>
            <a:ext cx="10979988" cy="3051305"/>
          </a:xfrm>
        </p:spPr>
        <p:txBody>
          <a:bodyPr vert="horz" lIns="91440" tIns="45720" rIns="91440" bIns="45720" rtlCol="0" anchor="t">
            <a:normAutofit/>
          </a:bodyPr>
          <a:lstStyle/>
          <a:p>
            <a:r>
              <a:rPr lang="nb-NO" dirty="0"/>
              <a:t>3D –</a:t>
            </a:r>
            <a:r>
              <a:rPr lang="nb-NO" dirty="0" err="1"/>
              <a:t>modellar</a:t>
            </a:r>
            <a:r>
              <a:rPr lang="nb-NO" dirty="0"/>
              <a:t> kan </a:t>
            </a:r>
            <a:r>
              <a:rPr lang="nb-NO" dirty="0" err="1"/>
              <a:t>vere</a:t>
            </a:r>
            <a:r>
              <a:rPr lang="nb-NO" dirty="0"/>
              <a:t> nyttige fordi </a:t>
            </a:r>
            <a:r>
              <a:rPr lang="nb-NO" dirty="0" err="1"/>
              <a:t>dei</a:t>
            </a:r>
            <a:r>
              <a:rPr lang="nb-NO" dirty="0"/>
              <a:t> </a:t>
            </a:r>
            <a:r>
              <a:rPr lang="nb-NO" dirty="0" err="1"/>
              <a:t>gjer</a:t>
            </a:r>
            <a:r>
              <a:rPr lang="nb-NO" dirty="0"/>
              <a:t> det </a:t>
            </a:r>
            <a:r>
              <a:rPr lang="nb-NO" dirty="0" err="1"/>
              <a:t>lettare</a:t>
            </a:r>
            <a:r>
              <a:rPr lang="nb-NO" dirty="0"/>
              <a:t> for </a:t>
            </a:r>
            <a:r>
              <a:rPr lang="nb-NO" dirty="0" err="1"/>
              <a:t>elevar</a:t>
            </a:r>
            <a:r>
              <a:rPr lang="nb-NO" dirty="0"/>
              <a:t> å </a:t>
            </a:r>
            <a:r>
              <a:rPr lang="nb-NO" dirty="0" err="1"/>
              <a:t>såj</a:t>
            </a:r>
            <a:r>
              <a:rPr lang="nb-NO" dirty="0"/>
              <a:t> korleis atomradius varierer med atomnummer </a:t>
            </a:r>
          </a:p>
          <a:p>
            <a:r>
              <a:rPr lang="nb-NO" dirty="0"/>
              <a:t>3D-modellar kan både </a:t>
            </a:r>
            <a:r>
              <a:rPr lang="nb-NO" dirty="0" err="1"/>
              <a:t>byggast</a:t>
            </a:r>
            <a:r>
              <a:rPr lang="nb-NO" dirty="0"/>
              <a:t> i LEGO eller kan 3D-printast. </a:t>
            </a:r>
            <a:r>
              <a:rPr lang="nb-NO" dirty="0" err="1"/>
              <a:t>Elevane</a:t>
            </a:r>
            <a:r>
              <a:rPr lang="nb-NO" dirty="0"/>
              <a:t> bør ha tilgang til </a:t>
            </a:r>
            <a:r>
              <a:rPr lang="nb-NO" dirty="0" err="1"/>
              <a:t>modellane</a:t>
            </a:r>
            <a:r>
              <a:rPr lang="nb-NO" dirty="0"/>
              <a:t> mens </a:t>
            </a:r>
            <a:r>
              <a:rPr lang="nb-NO" dirty="0" err="1"/>
              <a:t>dei</a:t>
            </a:r>
            <a:r>
              <a:rPr lang="nb-NO" dirty="0"/>
              <a:t> diskuterer </a:t>
            </a:r>
            <a:r>
              <a:rPr lang="nb-NO" dirty="0" err="1"/>
              <a:t>trendar</a:t>
            </a:r>
            <a:r>
              <a:rPr lang="nb-NO" dirty="0"/>
              <a:t>. </a:t>
            </a:r>
          </a:p>
        </p:txBody>
      </p:sp>
      <p:pic>
        <p:nvPicPr>
          <p:cNvPr id="9" name="Picture 8" descr="Icon&#10;&#10;Description automatically generated">
            <a:extLst>
              <a:ext uri="{FF2B5EF4-FFF2-40B4-BE49-F238E27FC236}">
                <a16:creationId xmlns:a16="http://schemas.microsoft.com/office/drawing/2014/main" id="{3AE3043E-1014-472F-8A0B-DC8BBF3F2643}"/>
              </a:ext>
            </a:extLst>
          </p:cNvPr>
          <p:cNvPicPr>
            <a:picLocks noChangeAspect="1"/>
          </p:cNvPicPr>
          <p:nvPr/>
        </p:nvPicPr>
        <p:blipFill>
          <a:blip r:embed="rId2"/>
          <a:stretch>
            <a:fillRect/>
          </a:stretch>
        </p:blipFill>
        <p:spPr>
          <a:xfrm>
            <a:off x="10678437" y="507144"/>
            <a:ext cx="647794" cy="647794"/>
          </a:xfrm>
          <a:prstGeom prst="rect">
            <a:avLst/>
          </a:prstGeom>
        </p:spPr>
      </p:pic>
      <p:pic>
        <p:nvPicPr>
          <p:cNvPr id="10" name="Picture 9" descr="A picture containing text, clock&#10;&#10;Description automatically generated">
            <a:extLst>
              <a:ext uri="{FF2B5EF4-FFF2-40B4-BE49-F238E27FC236}">
                <a16:creationId xmlns:a16="http://schemas.microsoft.com/office/drawing/2014/main" id="{0BC3B41F-531D-4D28-9847-71793176AFA0}"/>
              </a:ext>
            </a:extLst>
          </p:cNvPr>
          <p:cNvPicPr>
            <a:picLocks noChangeAspect="1"/>
          </p:cNvPicPr>
          <p:nvPr/>
        </p:nvPicPr>
        <p:blipFill>
          <a:blip r:embed="rId3"/>
          <a:stretch>
            <a:fillRect/>
          </a:stretch>
        </p:blipFill>
        <p:spPr>
          <a:xfrm>
            <a:off x="11372803" y="507144"/>
            <a:ext cx="647794" cy="647794"/>
          </a:xfrm>
          <a:prstGeom prst="rect">
            <a:avLst/>
          </a:prstGeom>
        </p:spPr>
      </p:pic>
    </p:spTree>
    <p:extLst>
      <p:ext uri="{BB962C8B-B14F-4D97-AF65-F5344CB8AC3E}">
        <p14:creationId xmlns:p14="http://schemas.microsoft.com/office/powerpoint/2010/main" val="696645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7C2CDF-FF78-4246-965F-FD60785332C3}"/>
              </a:ext>
            </a:extLst>
          </p:cNvPr>
          <p:cNvSpPr>
            <a:spLocks noGrp="1"/>
          </p:cNvSpPr>
          <p:nvPr>
            <p:ph type="title"/>
          </p:nvPr>
        </p:nvSpPr>
        <p:spPr>
          <a:xfrm>
            <a:off x="609600" y="2900823"/>
            <a:ext cx="10972800" cy="647794"/>
          </a:xfrm>
        </p:spPr>
        <p:txBody>
          <a:bodyPr/>
          <a:lstStyle/>
          <a:p>
            <a:pPr algn="ctr"/>
            <a:r>
              <a:rPr lang="nb-NO" dirty="0"/>
              <a:t>Takk for </a:t>
            </a:r>
            <a:r>
              <a:rPr lang="nb-NO" dirty="0" err="1"/>
              <a:t>merksemda</a:t>
            </a:r>
            <a:r>
              <a:rPr lang="nb-NO" dirty="0"/>
              <a:t>!</a:t>
            </a:r>
          </a:p>
        </p:txBody>
      </p:sp>
      <p:sp>
        <p:nvSpPr>
          <p:cNvPr id="4" name="Plassholder for lysbildenummer 3">
            <a:extLst>
              <a:ext uri="{FF2B5EF4-FFF2-40B4-BE49-F238E27FC236}">
                <a16:creationId xmlns:a16="http://schemas.microsoft.com/office/drawing/2014/main" id="{4E61FDE1-A3A4-49CE-38A9-7C7683854DBF}"/>
              </a:ext>
            </a:extLst>
          </p:cNvPr>
          <p:cNvSpPr>
            <a:spLocks noGrp="1"/>
          </p:cNvSpPr>
          <p:nvPr>
            <p:ph type="sldNum" sz="quarter" idx="11"/>
          </p:nvPr>
        </p:nvSpPr>
        <p:spPr/>
        <p:txBody>
          <a:bodyPr/>
          <a:lstStyle/>
          <a:p>
            <a:r>
              <a:rPr lang="es-ES_tradnl" sz="1200"/>
              <a:t>|  </a:t>
            </a:r>
            <a:fld id="{9DD0088F-7E4A-9C4B-9ED2-72FAF1293163}" type="slidenum">
              <a:rPr lang="es-ES_tradnl" smtClean="0"/>
              <a:pPr/>
              <a:t>28</a:t>
            </a:fld>
            <a:endParaRPr lang="es-ES_tradnl"/>
          </a:p>
        </p:txBody>
      </p:sp>
      <p:sp>
        <p:nvSpPr>
          <p:cNvPr id="5" name="Plassholder for bunntekst 4">
            <a:extLst>
              <a:ext uri="{FF2B5EF4-FFF2-40B4-BE49-F238E27FC236}">
                <a16:creationId xmlns:a16="http://schemas.microsoft.com/office/drawing/2014/main" id="{6AC61860-11EE-D50F-570F-9869090C7768}"/>
              </a:ext>
            </a:extLst>
          </p:cNvPr>
          <p:cNvSpPr>
            <a:spLocks noGrp="1"/>
          </p:cNvSpPr>
          <p:nvPr>
            <p:ph type="ftr" sz="quarter" idx="3"/>
          </p:nvPr>
        </p:nvSpPr>
        <p:spPr/>
        <p:txBody>
          <a:bodyPr/>
          <a:lstStyle/>
          <a:p>
            <a:pPr algn="r"/>
            <a:r>
              <a:rPr lang="en-US">
                <a:solidFill>
                  <a:srgbClr val="CC023B"/>
                </a:solidFill>
              </a:rPr>
              <a:t>STEMkey</a:t>
            </a:r>
          </a:p>
        </p:txBody>
      </p:sp>
    </p:spTree>
    <p:extLst>
      <p:ext uri="{BB962C8B-B14F-4D97-AF65-F5344CB8AC3E}">
        <p14:creationId xmlns:p14="http://schemas.microsoft.com/office/powerpoint/2010/main" val="2164851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E8E0DE-7CE1-6653-BA4E-15FA70F30D95}"/>
              </a:ext>
            </a:extLst>
          </p:cNvPr>
          <p:cNvSpPr>
            <a:spLocks noGrp="1"/>
          </p:cNvSpPr>
          <p:nvPr>
            <p:ph type="title"/>
          </p:nvPr>
        </p:nvSpPr>
        <p:spPr/>
        <p:txBody>
          <a:bodyPr/>
          <a:lstStyle/>
          <a:p>
            <a:r>
              <a:rPr lang="nb-NO"/>
              <a:t>Boktips  </a:t>
            </a:r>
            <a:endParaRPr lang="nb-NO" dirty="0"/>
          </a:p>
        </p:txBody>
      </p:sp>
      <p:pic>
        <p:nvPicPr>
          <p:cNvPr id="7" name="Plassholder for innhold 6" descr="Et bilde som inneholder diagram&#10;&#10;Automatisk generert beskrivelse">
            <a:extLst>
              <a:ext uri="{FF2B5EF4-FFF2-40B4-BE49-F238E27FC236}">
                <a16:creationId xmlns:a16="http://schemas.microsoft.com/office/drawing/2014/main" id="{FAE3D9BA-9EFF-62A9-6014-3FBEA84F88A7}"/>
              </a:ext>
            </a:extLst>
          </p:cNvPr>
          <p:cNvPicPr>
            <a:picLocks noGrp="1" noChangeAspect="1"/>
          </p:cNvPicPr>
          <p:nvPr>
            <p:ph idx="1"/>
          </p:nvPr>
        </p:nvPicPr>
        <p:blipFill>
          <a:blip r:embed="rId2"/>
          <a:stretch>
            <a:fillRect/>
          </a:stretch>
        </p:blipFill>
        <p:spPr>
          <a:xfrm>
            <a:off x="1851703" y="2119313"/>
            <a:ext cx="2004257" cy="2714750"/>
          </a:xfrm>
        </p:spPr>
      </p:pic>
      <p:sp>
        <p:nvSpPr>
          <p:cNvPr id="4" name="Plassholder for lysbildenummer 3">
            <a:extLst>
              <a:ext uri="{FF2B5EF4-FFF2-40B4-BE49-F238E27FC236}">
                <a16:creationId xmlns:a16="http://schemas.microsoft.com/office/drawing/2014/main" id="{C72C79C5-8758-61B8-A05A-4C6F7EBDED92}"/>
              </a:ext>
            </a:extLst>
          </p:cNvPr>
          <p:cNvSpPr>
            <a:spLocks noGrp="1"/>
          </p:cNvSpPr>
          <p:nvPr>
            <p:ph type="sldNum" sz="quarter" idx="11"/>
          </p:nvPr>
        </p:nvSpPr>
        <p:spPr/>
        <p:txBody>
          <a:bodyPr/>
          <a:lstStyle/>
          <a:p>
            <a:r>
              <a:rPr lang="es-ES_tradnl" sz="1200"/>
              <a:t>|  </a:t>
            </a:r>
            <a:fld id="{9DD0088F-7E4A-9C4B-9ED2-72FAF1293163}" type="slidenum">
              <a:rPr lang="es-ES_tradnl" smtClean="0"/>
              <a:pPr/>
              <a:t>29</a:t>
            </a:fld>
            <a:endParaRPr lang="es-ES_tradnl"/>
          </a:p>
        </p:txBody>
      </p:sp>
      <p:sp>
        <p:nvSpPr>
          <p:cNvPr id="5" name="Plassholder for bunntekst 4">
            <a:extLst>
              <a:ext uri="{FF2B5EF4-FFF2-40B4-BE49-F238E27FC236}">
                <a16:creationId xmlns:a16="http://schemas.microsoft.com/office/drawing/2014/main" id="{F8989FFC-1025-9D51-F0F1-A09A77F83B23}"/>
              </a:ext>
            </a:extLst>
          </p:cNvPr>
          <p:cNvSpPr>
            <a:spLocks noGrp="1"/>
          </p:cNvSpPr>
          <p:nvPr>
            <p:ph type="ftr" sz="quarter" idx="3"/>
          </p:nvPr>
        </p:nvSpPr>
        <p:spPr/>
        <p:txBody>
          <a:bodyPr/>
          <a:lstStyle/>
          <a:p>
            <a:pPr algn="r"/>
            <a:r>
              <a:rPr lang="en-US">
                <a:solidFill>
                  <a:srgbClr val="CC023B"/>
                </a:solidFill>
              </a:rPr>
              <a:t>STEMkey</a:t>
            </a:r>
          </a:p>
        </p:txBody>
      </p:sp>
      <p:pic>
        <p:nvPicPr>
          <p:cNvPr id="1026" name="Picture 2" descr="Eivind Torgersen: Hele verden i lomma by Spartacus Forlag - Issuu">
            <a:extLst>
              <a:ext uri="{FF2B5EF4-FFF2-40B4-BE49-F238E27FC236}">
                <a16:creationId xmlns:a16="http://schemas.microsoft.com/office/drawing/2014/main" id="{E6646E55-D603-E4C7-9A87-887A85FF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186" y="2119313"/>
            <a:ext cx="1836245" cy="2759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men in Their Element">
            <a:extLst>
              <a:ext uri="{FF2B5EF4-FFF2-40B4-BE49-F238E27FC236}">
                <a16:creationId xmlns:a16="http://schemas.microsoft.com/office/drawing/2014/main" id="{442996FD-6E3F-58D9-E1CC-B7FBCF0DF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185" y="2140078"/>
            <a:ext cx="1831741" cy="272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2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013A88-1C23-469E-A693-3C8A78C5AD25}"/>
              </a:ext>
            </a:extLst>
          </p:cNvPr>
          <p:cNvSpPr>
            <a:spLocks noGrp="1"/>
          </p:cNvSpPr>
          <p:nvPr>
            <p:ph type="title"/>
          </p:nvPr>
        </p:nvSpPr>
        <p:spPr/>
        <p:txBody>
          <a:bodyPr/>
          <a:lstStyle/>
          <a:p>
            <a:r>
              <a:rPr lang="nb-NO" dirty="0" err="1"/>
              <a:t>Føremålet</a:t>
            </a:r>
            <a:r>
              <a:rPr lang="nb-NO" dirty="0"/>
              <a:t> med prosjektet</a:t>
            </a:r>
          </a:p>
        </p:txBody>
      </p:sp>
      <p:sp>
        <p:nvSpPr>
          <p:cNvPr id="3" name="Plassholder for innhold 2">
            <a:extLst>
              <a:ext uri="{FF2B5EF4-FFF2-40B4-BE49-F238E27FC236}">
                <a16:creationId xmlns:a16="http://schemas.microsoft.com/office/drawing/2014/main" id="{C28B3EB5-4A3E-45BD-B6AE-85E34D49CFAA}"/>
              </a:ext>
            </a:extLst>
          </p:cNvPr>
          <p:cNvSpPr>
            <a:spLocks noGrp="1"/>
          </p:cNvSpPr>
          <p:nvPr>
            <p:ph idx="1"/>
          </p:nvPr>
        </p:nvSpPr>
        <p:spPr/>
        <p:txBody>
          <a:bodyPr>
            <a:noAutofit/>
          </a:bodyPr>
          <a:lstStyle/>
          <a:p>
            <a:r>
              <a:rPr lang="en-US" sz="2400" b="0" i="0" dirty="0">
                <a:solidFill>
                  <a:srgbClr val="000000"/>
                </a:solidFill>
                <a:effectLst/>
                <a:latin typeface="Avenir Book"/>
              </a:rPr>
              <a:t>Å </a:t>
            </a:r>
            <a:r>
              <a:rPr lang="en-US" sz="2400" b="0" i="0" dirty="0" err="1">
                <a:solidFill>
                  <a:srgbClr val="000000"/>
                </a:solidFill>
                <a:effectLst/>
                <a:latin typeface="Avenir Book"/>
              </a:rPr>
              <a:t>utvikle</a:t>
            </a:r>
            <a:r>
              <a:rPr lang="en-US" sz="2400" b="0" i="0" dirty="0">
                <a:solidFill>
                  <a:srgbClr val="000000"/>
                </a:solidFill>
                <a:effectLst/>
                <a:latin typeface="Avenir Book"/>
              </a:rPr>
              <a:t> </a:t>
            </a:r>
            <a:r>
              <a:rPr lang="en-US" sz="2400" b="0" i="0" dirty="0" err="1">
                <a:solidFill>
                  <a:srgbClr val="000000"/>
                </a:solidFill>
                <a:effectLst/>
                <a:latin typeface="Avenir Book"/>
              </a:rPr>
              <a:t>ein</a:t>
            </a:r>
            <a:r>
              <a:rPr lang="en-US" sz="2400" b="0" i="0" dirty="0">
                <a:solidFill>
                  <a:srgbClr val="000000"/>
                </a:solidFill>
                <a:effectLst/>
                <a:latin typeface="Avenir Book"/>
              </a:rPr>
              <a:t> innovative </a:t>
            </a:r>
            <a:r>
              <a:rPr lang="en-US" sz="2400" b="0" i="0" dirty="0" err="1">
                <a:solidFill>
                  <a:srgbClr val="000000"/>
                </a:solidFill>
                <a:effectLst/>
                <a:latin typeface="Avenir Book"/>
              </a:rPr>
              <a:t>undervisingsmodul</a:t>
            </a:r>
            <a:r>
              <a:rPr lang="en-US" sz="2400" b="0" i="0" dirty="0">
                <a:solidFill>
                  <a:srgbClr val="000000"/>
                </a:solidFill>
                <a:effectLst/>
                <a:latin typeface="Avenir Book"/>
              </a:rPr>
              <a:t> om </a:t>
            </a:r>
            <a:r>
              <a:rPr lang="en-US" sz="2400" b="0" i="0" dirty="0" err="1">
                <a:solidFill>
                  <a:srgbClr val="000000"/>
                </a:solidFill>
                <a:effectLst/>
                <a:latin typeface="Avenir Book"/>
              </a:rPr>
              <a:t>periodesystemet</a:t>
            </a:r>
            <a:r>
              <a:rPr lang="en-US" sz="2400" b="0" i="0" dirty="0">
                <a:solidFill>
                  <a:srgbClr val="000000"/>
                </a:solidFill>
                <a:effectLst/>
                <a:latin typeface="Avenir Book"/>
              </a:rPr>
              <a:t> for </a:t>
            </a:r>
            <a:r>
              <a:rPr lang="en-US" sz="2400" b="0" i="0" dirty="0" err="1">
                <a:solidFill>
                  <a:srgbClr val="000000"/>
                </a:solidFill>
                <a:effectLst/>
                <a:latin typeface="Avenir Book"/>
              </a:rPr>
              <a:t>lærarutdanning</a:t>
            </a:r>
            <a:r>
              <a:rPr lang="en-US" sz="2400" b="0" i="0" dirty="0">
                <a:solidFill>
                  <a:srgbClr val="000000"/>
                </a:solidFill>
                <a:effectLst/>
                <a:latin typeface="Avenir Book"/>
              </a:rPr>
              <a:t>. </a:t>
            </a:r>
          </a:p>
          <a:p>
            <a:r>
              <a:rPr lang="en-US" sz="2400" dirty="0">
                <a:solidFill>
                  <a:srgbClr val="000000"/>
                </a:solidFill>
                <a:latin typeface="Avenir Book"/>
              </a:rPr>
              <a:t>Ved å </a:t>
            </a:r>
            <a:r>
              <a:rPr lang="en-US" sz="2400" dirty="0" err="1">
                <a:solidFill>
                  <a:srgbClr val="000000"/>
                </a:solidFill>
                <a:latin typeface="Avenir Book"/>
              </a:rPr>
              <a:t>lage</a:t>
            </a:r>
            <a:r>
              <a:rPr lang="en-US" sz="2400" dirty="0">
                <a:solidFill>
                  <a:srgbClr val="000000"/>
                </a:solidFill>
                <a:latin typeface="Avenir Book"/>
              </a:rPr>
              <a:t> </a:t>
            </a:r>
            <a:r>
              <a:rPr lang="en-US" sz="2400" dirty="0" err="1">
                <a:solidFill>
                  <a:srgbClr val="000000"/>
                </a:solidFill>
                <a:latin typeface="Avenir Book"/>
              </a:rPr>
              <a:t>nysgjerrigheitsdriven</a:t>
            </a:r>
            <a:r>
              <a:rPr lang="en-US" sz="2400" dirty="0">
                <a:solidFill>
                  <a:srgbClr val="000000"/>
                </a:solidFill>
                <a:latin typeface="Avenir Book"/>
              </a:rPr>
              <a:t>, </a:t>
            </a:r>
            <a:r>
              <a:rPr lang="en-US" sz="2400" dirty="0" err="1">
                <a:solidFill>
                  <a:srgbClr val="000000"/>
                </a:solidFill>
                <a:latin typeface="Avenir Book"/>
              </a:rPr>
              <a:t>kontekstbasert</a:t>
            </a:r>
            <a:r>
              <a:rPr lang="en-US" sz="2400" dirty="0">
                <a:solidFill>
                  <a:srgbClr val="000000"/>
                </a:solidFill>
                <a:latin typeface="Avenir Book"/>
              </a:rPr>
              <a:t> </a:t>
            </a:r>
            <a:r>
              <a:rPr lang="en-US" sz="2400" dirty="0" err="1">
                <a:solidFill>
                  <a:srgbClr val="000000"/>
                </a:solidFill>
                <a:latin typeface="Avenir Book"/>
              </a:rPr>
              <a:t>undervising</a:t>
            </a:r>
            <a:r>
              <a:rPr lang="en-US" sz="2400" dirty="0">
                <a:solidFill>
                  <a:srgbClr val="000000"/>
                </a:solidFill>
                <a:latin typeface="Avenir Book"/>
              </a:rPr>
              <a:t> </a:t>
            </a:r>
            <a:r>
              <a:rPr lang="en-US" sz="2400" dirty="0" err="1">
                <a:solidFill>
                  <a:srgbClr val="000000"/>
                </a:solidFill>
                <a:latin typeface="Avenir Book"/>
              </a:rPr>
              <a:t>håpar</a:t>
            </a:r>
            <a:r>
              <a:rPr lang="en-US" sz="2400" dirty="0">
                <a:solidFill>
                  <a:srgbClr val="000000"/>
                </a:solidFill>
                <a:latin typeface="Avenir Book"/>
              </a:rPr>
              <a:t> vi å </a:t>
            </a:r>
            <a:r>
              <a:rPr lang="en-US" sz="2400" dirty="0" err="1">
                <a:solidFill>
                  <a:srgbClr val="000000"/>
                </a:solidFill>
                <a:latin typeface="Avenir Book"/>
              </a:rPr>
              <a:t>motivere</a:t>
            </a:r>
            <a:r>
              <a:rPr lang="en-US" sz="2400" dirty="0">
                <a:solidFill>
                  <a:srgbClr val="000000"/>
                </a:solidFill>
                <a:latin typeface="Avenir Book"/>
              </a:rPr>
              <a:t> </a:t>
            </a:r>
            <a:r>
              <a:rPr lang="en-US" sz="2400" dirty="0" err="1">
                <a:solidFill>
                  <a:srgbClr val="000000"/>
                </a:solidFill>
                <a:latin typeface="Avenir Book"/>
              </a:rPr>
              <a:t>lærarstudentar</a:t>
            </a:r>
            <a:r>
              <a:rPr lang="en-US" sz="2400" dirty="0">
                <a:solidFill>
                  <a:srgbClr val="000000"/>
                </a:solidFill>
                <a:latin typeface="Avenir Book"/>
              </a:rPr>
              <a:t> </a:t>
            </a:r>
            <a:r>
              <a:rPr lang="en-US" sz="2400" dirty="0" err="1">
                <a:solidFill>
                  <a:srgbClr val="000000"/>
                </a:solidFill>
                <a:latin typeface="Avenir Book"/>
              </a:rPr>
              <a:t>til</a:t>
            </a:r>
            <a:r>
              <a:rPr lang="en-US" sz="2400" dirty="0">
                <a:solidFill>
                  <a:srgbClr val="000000"/>
                </a:solidFill>
                <a:latin typeface="Avenir Book"/>
              </a:rPr>
              <a:t> å </a:t>
            </a:r>
            <a:r>
              <a:rPr lang="en-US" sz="2400" dirty="0" err="1">
                <a:solidFill>
                  <a:srgbClr val="000000"/>
                </a:solidFill>
                <a:latin typeface="Avenir Book"/>
              </a:rPr>
              <a:t>lære</a:t>
            </a:r>
            <a:r>
              <a:rPr lang="en-US" sz="2400" dirty="0">
                <a:solidFill>
                  <a:srgbClr val="000000"/>
                </a:solidFill>
                <a:latin typeface="Avenir Book"/>
              </a:rPr>
              <a:t> </a:t>
            </a:r>
            <a:r>
              <a:rPr lang="en-US" sz="2400" dirty="0" err="1">
                <a:solidFill>
                  <a:srgbClr val="000000"/>
                </a:solidFill>
                <a:latin typeface="Avenir Book"/>
              </a:rPr>
              <a:t>kjemi</a:t>
            </a:r>
            <a:r>
              <a:rPr lang="en-US" sz="2400" dirty="0">
                <a:solidFill>
                  <a:srgbClr val="000000"/>
                </a:solidFill>
                <a:latin typeface="Avenir Book"/>
              </a:rPr>
              <a:t>, </a:t>
            </a:r>
            <a:r>
              <a:rPr lang="en-US" sz="2400" dirty="0" err="1">
                <a:solidFill>
                  <a:srgbClr val="000000"/>
                </a:solidFill>
                <a:latin typeface="Avenir Book"/>
              </a:rPr>
              <a:t>sjå</a:t>
            </a:r>
            <a:r>
              <a:rPr lang="en-US" sz="2400" dirty="0">
                <a:solidFill>
                  <a:srgbClr val="000000"/>
                </a:solidFill>
                <a:latin typeface="Avenir Book"/>
              </a:rPr>
              <a:t> </a:t>
            </a:r>
            <a:r>
              <a:rPr lang="en-US" sz="2400" dirty="0" err="1">
                <a:solidFill>
                  <a:srgbClr val="000000"/>
                </a:solidFill>
                <a:latin typeface="Avenir Book"/>
              </a:rPr>
              <a:t>samanhengar</a:t>
            </a:r>
            <a:r>
              <a:rPr lang="en-US" sz="2400" dirty="0">
                <a:solidFill>
                  <a:srgbClr val="000000"/>
                </a:solidFill>
                <a:latin typeface="Avenir Book"/>
              </a:rPr>
              <a:t> </a:t>
            </a:r>
            <a:r>
              <a:rPr lang="en-US" sz="2400" dirty="0" err="1">
                <a:solidFill>
                  <a:srgbClr val="000000"/>
                </a:solidFill>
                <a:latin typeface="Avenir Book"/>
              </a:rPr>
              <a:t>mellom</a:t>
            </a:r>
            <a:r>
              <a:rPr lang="en-US" sz="2400" dirty="0">
                <a:solidFill>
                  <a:srgbClr val="000000"/>
                </a:solidFill>
                <a:latin typeface="Avenir Book"/>
              </a:rPr>
              <a:t> </a:t>
            </a:r>
            <a:r>
              <a:rPr lang="en-US" sz="2400" dirty="0" err="1">
                <a:solidFill>
                  <a:srgbClr val="000000"/>
                </a:solidFill>
                <a:latin typeface="Avenir Book"/>
              </a:rPr>
              <a:t>kjemi</a:t>
            </a:r>
            <a:r>
              <a:rPr lang="en-US" sz="2400" dirty="0">
                <a:solidFill>
                  <a:srgbClr val="000000"/>
                </a:solidFill>
                <a:latin typeface="Avenir Book"/>
              </a:rPr>
              <a:t> </a:t>
            </a:r>
            <a:r>
              <a:rPr lang="en-US" sz="2400" dirty="0" err="1">
                <a:solidFill>
                  <a:srgbClr val="000000"/>
                </a:solidFill>
                <a:latin typeface="Avenir Book"/>
              </a:rPr>
              <a:t>og</a:t>
            </a:r>
            <a:r>
              <a:rPr lang="en-US" sz="2400" dirty="0">
                <a:solidFill>
                  <a:srgbClr val="000000"/>
                </a:solidFill>
                <a:latin typeface="Avenir Book"/>
              </a:rPr>
              <a:t> </a:t>
            </a:r>
            <a:r>
              <a:rPr lang="en-US" sz="2400" dirty="0" err="1">
                <a:solidFill>
                  <a:srgbClr val="000000"/>
                </a:solidFill>
                <a:latin typeface="Avenir Book"/>
              </a:rPr>
              <a:t>andre</a:t>
            </a:r>
            <a:r>
              <a:rPr lang="en-US" sz="2400" dirty="0">
                <a:solidFill>
                  <a:srgbClr val="000000"/>
                </a:solidFill>
                <a:latin typeface="Avenir Book"/>
              </a:rPr>
              <a:t> STEM-fag.</a:t>
            </a:r>
          </a:p>
          <a:p>
            <a:r>
              <a:rPr lang="en-US" sz="2400" b="0" i="0" dirty="0">
                <a:solidFill>
                  <a:srgbClr val="000000"/>
                </a:solidFill>
                <a:effectLst/>
                <a:latin typeface="Avenir Book"/>
              </a:rPr>
              <a:t>Vi </a:t>
            </a:r>
            <a:r>
              <a:rPr lang="en-US" sz="2400" b="0" i="0" dirty="0" err="1">
                <a:solidFill>
                  <a:srgbClr val="000000"/>
                </a:solidFill>
                <a:effectLst/>
                <a:latin typeface="Avenir Book"/>
              </a:rPr>
              <a:t>håpar</a:t>
            </a:r>
            <a:r>
              <a:rPr lang="en-US" sz="2400" b="0" i="0" dirty="0">
                <a:solidFill>
                  <a:srgbClr val="000000"/>
                </a:solidFill>
                <a:effectLst/>
                <a:latin typeface="Avenir Book"/>
              </a:rPr>
              <a:t> </a:t>
            </a:r>
            <a:r>
              <a:rPr lang="en-US" sz="2400" dirty="0" err="1">
                <a:solidFill>
                  <a:srgbClr val="000000"/>
                </a:solidFill>
                <a:latin typeface="Avenir Book"/>
              </a:rPr>
              <a:t>også</a:t>
            </a:r>
            <a:r>
              <a:rPr lang="en-US" sz="2400" dirty="0">
                <a:solidFill>
                  <a:srgbClr val="000000"/>
                </a:solidFill>
                <a:latin typeface="Avenir Book"/>
              </a:rPr>
              <a:t> å </a:t>
            </a:r>
            <a:r>
              <a:rPr lang="en-US" sz="2400" dirty="0" err="1">
                <a:solidFill>
                  <a:srgbClr val="000000"/>
                </a:solidFill>
                <a:latin typeface="Avenir Book"/>
              </a:rPr>
              <a:t>bidra</a:t>
            </a:r>
            <a:r>
              <a:rPr lang="en-US" sz="2400" dirty="0">
                <a:solidFill>
                  <a:srgbClr val="000000"/>
                </a:solidFill>
                <a:latin typeface="Avenir Book"/>
              </a:rPr>
              <a:t> </a:t>
            </a:r>
            <a:r>
              <a:rPr lang="en-US" sz="2400" dirty="0" err="1">
                <a:solidFill>
                  <a:srgbClr val="000000"/>
                </a:solidFill>
                <a:latin typeface="Avenir Book"/>
              </a:rPr>
              <a:t>til</a:t>
            </a:r>
            <a:r>
              <a:rPr lang="en-US" sz="2400" dirty="0">
                <a:solidFill>
                  <a:srgbClr val="000000"/>
                </a:solidFill>
                <a:latin typeface="Avenir Book"/>
              </a:rPr>
              <a:t> </a:t>
            </a:r>
            <a:r>
              <a:rPr lang="en-US" sz="2400" dirty="0" err="1">
                <a:solidFill>
                  <a:srgbClr val="000000"/>
                </a:solidFill>
                <a:latin typeface="Avenir Book"/>
              </a:rPr>
              <a:t>variasjon</a:t>
            </a:r>
            <a:r>
              <a:rPr lang="en-US" sz="2400" dirty="0">
                <a:solidFill>
                  <a:srgbClr val="000000"/>
                </a:solidFill>
                <a:latin typeface="Avenir Book"/>
              </a:rPr>
              <a:t> i </a:t>
            </a:r>
            <a:r>
              <a:rPr lang="en-US" sz="2400" dirty="0" err="1">
                <a:solidFill>
                  <a:srgbClr val="000000"/>
                </a:solidFill>
                <a:latin typeface="Avenir Book"/>
              </a:rPr>
              <a:t>undervising</a:t>
            </a:r>
            <a:r>
              <a:rPr lang="en-US" sz="2400" dirty="0">
                <a:solidFill>
                  <a:srgbClr val="000000"/>
                </a:solidFill>
                <a:latin typeface="Avenir Book"/>
              </a:rPr>
              <a:t> av </a:t>
            </a:r>
            <a:r>
              <a:rPr lang="en-US" sz="2400" dirty="0" err="1">
                <a:solidFill>
                  <a:srgbClr val="000000"/>
                </a:solidFill>
                <a:latin typeface="Avenir Book"/>
              </a:rPr>
              <a:t>periodesystemet</a:t>
            </a:r>
            <a:r>
              <a:rPr lang="en-US" sz="2400" dirty="0">
                <a:solidFill>
                  <a:srgbClr val="000000"/>
                </a:solidFill>
                <a:latin typeface="Avenir Book"/>
              </a:rPr>
              <a:t> i </a:t>
            </a:r>
            <a:r>
              <a:rPr lang="en-US" sz="2400" dirty="0" err="1">
                <a:solidFill>
                  <a:srgbClr val="000000"/>
                </a:solidFill>
                <a:latin typeface="Avenir Book"/>
              </a:rPr>
              <a:t>skulen</a:t>
            </a:r>
            <a:endParaRPr lang="en-US" sz="2400" b="0" i="0" dirty="0">
              <a:solidFill>
                <a:srgbClr val="000000"/>
              </a:solidFill>
              <a:effectLst/>
              <a:latin typeface="Avenir Book"/>
            </a:endParaRPr>
          </a:p>
        </p:txBody>
      </p:sp>
      <p:sp>
        <p:nvSpPr>
          <p:cNvPr id="4" name="Plassholder for lysbildenummer 3">
            <a:extLst>
              <a:ext uri="{FF2B5EF4-FFF2-40B4-BE49-F238E27FC236}">
                <a16:creationId xmlns:a16="http://schemas.microsoft.com/office/drawing/2014/main" id="{DD0016C8-0D11-47A1-B743-9955B3CB6A4F}"/>
              </a:ext>
            </a:extLst>
          </p:cNvPr>
          <p:cNvSpPr>
            <a:spLocks noGrp="1"/>
          </p:cNvSpPr>
          <p:nvPr>
            <p:ph type="sldNum" sz="quarter" idx="11"/>
          </p:nvPr>
        </p:nvSpPr>
        <p:spPr/>
        <p:txBody>
          <a:bodyPr/>
          <a:lstStyle/>
          <a:p>
            <a:r>
              <a:rPr lang="es-ES_tradnl" sz="1200"/>
              <a:t>|  </a:t>
            </a:r>
            <a:fld id="{9DD0088F-7E4A-9C4B-9ED2-72FAF1293163}" type="slidenum">
              <a:rPr lang="es-ES_tradnl" smtClean="0"/>
              <a:pPr/>
              <a:t>3</a:t>
            </a:fld>
            <a:endParaRPr lang="es-ES_tradnl"/>
          </a:p>
        </p:txBody>
      </p:sp>
      <p:sp>
        <p:nvSpPr>
          <p:cNvPr id="5" name="Plassholder for bunntekst 4">
            <a:extLst>
              <a:ext uri="{FF2B5EF4-FFF2-40B4-BE49-F238E27FC236}">
                <a16:creationId xmlns:a16="http://schemas.microsoft.com/office/drawing/2014/main" id="{A2B9B19B-5EC2-45C8-9B29-BBC8E6046AEB}"/>
              </a:ext>
            </a:extLst>
          </p:cNvPr>
          <p:cNvSpPr>
            <a:spLocks noGrp="1"/>
          </p:cNvSpPr>
          <p:nvPr>
            <p:ph type="ftr" sz="quarter" idx="3"/>
          </p:nvPr>
        </p:nvSpPr>
        <p:spPr/>
        <p:txBody>
          <a:bodyPr/>
          <a:lstStyle/>
          <a:p>
            <a:pPr algn="r"/>
            <a:r>
              <a:rPr lang="en-US">
                <a:solidFill>
                  <a:srgbClr val="CC023B"/>
                </a:solidFill>
              </a:rPr>
              <a:t>STEMkey</a:t>
            </a:r>
          </a:p>
        </p:txBody>
      </p:sp>
    </p:spTree>
    <p:extLst>
      <p:ext uri="{BB962C8B-B14F-4D97-AF65-F5344CB8AC3E}">
        <p14:creationId xmlns:p14="http://schemas.microsoft.com/office/powerpoint/2010/main" val="301884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DA9569-3DE4-4EDB-97B1-D7F41184B9B2}"/>
              </a:ext>
            </a:extLst>
          </p:cNvPr>
          <p:cNvSpPr>
            <a:spLocks noGrp="1"/>
          </p:cNvSpPr>
          <p:nvPr>
            <p:ph type="title"/>
          </p:nvPr>
        </p:nvSpPr>
        <p:spPr/>
        <p:txBody>
          <a:bodyPr/>
          <a:lstStyle/>
          <a:p>
            <a:r>
              <a:rPr lang="nb-NO" dirty="0" err="1"/>
              <a:t>Undervisingsmodulen</a:t>
            </a:r>
            <a:r>
              <a:rPr lang="nb-NO" dirty="0"/>
              <a:t> har fire </a:t>
            </a:r>
            <a:r>
              <a:rPr lang="nb-NO" dirty="0" err="1"/>
              <a:t>delar</a:t>
            </a:r>
            <a:endParaRPr lang="nb-NO" dirty="0"/>
          </a:p>
        </p:txBody>
      </p:sp>
      <p:sp>
        <p:nvSpPr>
          <p:cNvPr id="3" name="Plassholder for innhold 2">
            <a:extLst>
              <a:ext uri="{FF2B5EF4-FFF2-40B4-BE49-F238E27FC236}">
                <a16:creationId xmlns:a16="http://schemas.microsoft.com/office/drawing/2014/main" id="{BF0B6B63-3C1C-476A-AB0B-2CF3C6704C4B}"/>
              </a:ext>
            </a:extLst>
          </p:cNvPr>
          <p:cNvSpPr>
            <a:spLocks noGrp="1"/>
          </p:cNvSpPr>
          <p:nvPr>
            <p:ph idx="1"/>
          </p:nvPr>
        </p:nvSpPr>
        <p:spPr/>
        <p:txBody>
          <a:bodyPr/>
          <a:lstStyle/>
          <a:p>
            <a:r>
              <a:rPr lang="en-US" sz="2400" i="0" dirty="0">
                <a:solidFill>
                  <a:srgbClr val="001470"/>
                </a:solidFill>
                <a:effectLst/>
                <a:latin typeface="Avenir Book"/>
              </a:rPr>
              <a:t>Del 1: </a:t>
            </a:r>
            <a:r>
              <a:rPr lang="en-US" sz="2400" i="0" dirty="0" err="1">
                <a:solidFill>
                  <a:srgbClr val="001470"/>
                </a:solidFill>
                <a:effectLst/>
                <a:latin typeface="Avenir Book"/>
              </a:rPr>
              <a:t>Sortering</a:t>
            </a:r>
            <a:r>
              <a:rPr lang="en-US" sz="2400" i="0" dirty="0">
                <a:solidFill>
                  <a:srgbClr val="001470"/>
                </a:solidFill>
                <a:effectLst/>
                <a:latin typeface="Avenir Book"/>
              </a:rPr>
              <a:t> </a:t>
            </a:r>
            <a:r>
              <a:rPr lang="en-US" sz="2400" i="0" dirty="0" err="1">
                <a:solidFill>
                  <a:srgbClr val="001470"/>
                </a:solidFill>
                <a:effectLst/>
                <a:latin typeface="Avenir Book"/>
              </a:rPr>
              <a:t>og</a:t>
            </a:r>
            <a:r>
              <a:rPr lang="en-US" sz="2400" i="0" dirty="0">
                <a:solidFill>
                  <a:srgbClr val="001470"/>
                </a:solidFill>
                <a:effectLst/>
                <a:latin typeface="Avenir Book"/>
              </a:rPr>
              <a:t> </a:t>
            </a:r>
            <a:r>
              <a:rPr lang="en-US" sz="2400" i="0" dirty="0" err="1">
                <a:solidFill>
                  <a:srgbClr val="001470"/>
                </a:solidFill>
                <a:effectLst/>
                <a:latin typeface="Avenir Book"/>
              </a:rPr>
              <a:t>systemematisering</a:t>
            </a:r>
            <a:r>
              <a:rPr lang="en-US" sz="2400" i="0" dirty="0">
                <a:solidFill>
                  <a:srgbClr val="001470"/>
                </a:solidFill>
                <a:effectLst/>
                <a:latin typeface="Avenir Book"/>
              </a:rPr>
              <a:t> av </a:t>
            </a:r>
            <a:r>
              <a:rPr lang="en-US" sz="2400" i="0" dirty="0" err="1">
                <a:solidFill>
                  <a:srgbClr val="001470"/>
                </a:solidFill>
                <a:effectLst/>
                <a:latin typeface="Avenir Book"/>
              </a:rPr>
              <a:t>grunnstoff</a:t>
            </a:r>
            <a:endParaRPr lang="en-US" sz="2400" i="0" dirty="0">
              <a:solidFill>
                <a:srgbClr val="001470"/>
              </a:solidFill>
              <a:effectLst/>
              <a:latin typeface="Avenir Book"/>
            </a:endParaRPr>
          </a:p>
          <a:p>
            <a:pPr lvl="1"/>
            <a:r>
              <a:rPr lang="en-US" i="0" dirty="0" err="1">
                <a:solidFill>
                  <a:srgbClr val="001470"/>
                </a:solidFill>
                <a:effectLst/>
                <a:latin typeface="Avenir Book"/>
              </a:rPr>
              <a:t>Oppdaginga</a:t>
            </a:r>
            <a:r>
              <a:rPr lang="en-US" i="0" dirty="0">
                <a:solidFill>
                  <a:srgbClr val="001470"/>
                </a:solidFill>
                <a:effectLst/>
                <a:latin typeface="Avenir Book"/>
              </a:rPr>
              <a:t> av den </a:t>
            </a:r>
            <a:r>
              <a:rPr lang="en-US" i="0" dirty="0" err="1">
                <a:solidFill>
                  <a:srgbClr val="001470"/>
                </a:solidFill>
                <a:effectLst/>
                <a:latin typeface="Avenir Book"/>
              </a:rPr>
              <a:t>periodiske</a:t>
            </a:r>
            <a:r>
              <a:rPr lang="en-US" i="0" dirty="0">
                <a:solidFill>
                  <a:srgbClr val="001470"/>
                </a:solidFill>
                <a:effectLst/>
                <a:latin typeface="Avenir Book"/>
              </a:rPr>
              <a:t> </a:t>
            </a:r>
            <a:r>
              <a:rPr lang="en-US" i="0" dirty="0" err="1">
                <a:solidFill>
                  <a:srgbClr val="001470"/>
                </a:solidFill>
                <a:effectLst/>
                <a:latin typeface="Avenir Book"/>
              </a:rPr>
              <a:t>loven</a:t>
            </a:r>
            <a:endParaRPr lang="en-US" i="0" dirty="0">
              <a:solidFill>
                <a:srgbClr val="001470"/>
              </a:solidFill>
              <a:effectLst/>
              <a:latin typeface="Avenir Book"/>
            </a:endParaRPr>
          </a:p>
          <a:p>
            <a:r>
              <a:rPr lang="en-US" sz="2400" i="0" dirty="0">
                <a:solidFill>
                  <a:srgbClr val="001470"/>
                </a:solidFill>
                <a:effectLst/>
                <a:latin typeface="Avenir Book"/>
              </a:rPr>
              <a:t>Del 2: </a:t>
            </a:r>
            <a:r>
              <a:rPr lang="en-US" sz="2400" i="0" dirty="0" err="1">
                <a:solidFill>
                  <a:srgbClr val="001470"/>
                </a:solidFill>
                <a:effectLst/>
                <a:latin typeface="Avenir Book"/>
              </a:rPr>
              <a:t>Bli</a:t>
            </a:r>
            <a:r>
              <a:rPr lang="en-US" sz="2400" i="0" dirty="0">
                <a:solidFill>
                  <a:srgbClr val="001470"/>
                </a:solidFill>
                <a:effectLst/>
                <a:latin typeface="Avenir Book"/>
              </a:rPr>
              <a:t> </a:t>
            </a:r>
            <a:r>
              <a:rPr lang="en-US" sz="2400" i="0" dirty="0" err="1">
                <a:solidFill>
                  <a:srgbClr val="001470"/>
                </a:solidFill>
                <a:effectLst/>
                <a:latin typeface="Avenir Book"/>
              </a:rPr>
              <a:t>kjent</a:t>
            </a:r>
            <a:r>
              <a:rPr lang="en-US" sz="2400" i="0" dirty="0">
                <a:solidFill>
                  <a:srgbClr val="001470"/>
                </a:solidFill>
                <a:effectLst/>
                <a:latin typeface="Avenir Book"/>
              </a:rPr>
              <a:t> med </a:t>
            </a:r>
            <a:r>
              <a:rPr lang="en-US" sz="2400" i="0" dirty="0" err="1">
                <a:solidFill>
                  <a:srgbClr val="001470"/>
                </a:solidFill>
                <a:effectLst/>
                <a:latin typeface="Avenir Book"/>
              </a:rPr>
              <a:t>grunnstoffa</a:t>
            </a:r>
            <a:endParaRPr lang="en-US" sz="2400" i="0" dirty="0">
              <a:solidFill>
                <a:srgbClr val="001470"/>
              </a:solidFill>
              <a:effectLst/>
              <a:latin typeface="Avenir Book"/>
            </a:endParaRPr>
          </a:p>
          <a:p>
            <a:pPr lvl="1"/>
            <a:r>
              <a:rPr lang="en-US" dirty="0" err="1">
                <a:solidFill>
                  <a:srgbClr val="001470"/>
                </a:solidFill>
                <a:latin typeface="Avenir Book"/>
              </a:rPr>
              <a:t>Bruke</a:t>
            </a:r>
            <a:r>
              <a:rPr lang="en-US" dirty="0">
                <a:solidFill>
                  <a:srgbClr val="001470"/>
                </a:solidFill>
                <a:latin typeface="Avenir Book"/>
              </a:rPr>
              <a:t> </a:t>
            </a:r>
            <a:r>
              <a:rPr lang="en-US" dirty="0" err="1">
                <a:solidFill>
                  <a:srgbClr val="001470"/>
                </a:solidFill>
                <a:latin typeface="Avenir Book"/>
              </a:rPr>
              <a:t>kontekst-baserte</a:t>
            </a:r>
            <a:r>
              <a:rPr lang="en-US" dirty="0">
                <a:solidFill>
                  <a:srgbClr val="001470"/>
                </a:solidFill>
                <a:latin typeface="Avenir Book"/>
              </a:rPr>
              <a:t> </a:t>
            </a:r>
            <a:r>
              <a:rPr lang="en-US" dirty="0" err="1">
                <a:solidFill>
                  <a:srgbClr val="001470"/>
                </a:solidFill>
                <a:latin typeface="Avenir Book"/>
              </a:rPr>
              <a:t>tilnærmingar</a:t>
            </a:r>
            <a:r>
              <a:rPr lang="en-US" dirty="0">
                <a:solidFill>
                  <a:srgbClr val="001470"/>
                </a:solidFill>
                <a:latin typeface="Avenir Book"/>
              </a:rPr>
              <a:t> for å </a:t>
            </a:r>
            <a:r>
              <a:rPr lang="en-US" dirty="0" err="1">
                <a:solidFill>
                  <a:srgbClr val="001470"/>
                </a:solidFill>
                <a:latin typeface="Avenir Book"/>
              </a:rPr>
              <a:t>kople</a:t>
            </a:r>
            <a:r>
              <a:rPr lang="en-US" dirty="0">
                <a:solidFill>
                  <a:srgbClr val="001470"/>
                </a:solidFill>
                <a:latin typeface="Avenir Book"/>
              </a:rPr>
              <a:t> </a:t>
            </a:r>
            <a:r>
              <a:rPr lang="en-US" dirty="0" err="1">
                <a:solidFill>
                  <a:srgbClr val="001470"/>
                </a:solidFill>
                <a:latin typeface="Avenir Book"/>
              </a:rPr>
              <a:t>grunnstoffa</a:t>
            </a:r>
            <a:r>
              <a:rPr lang="en-US" dirty="0">
                <a:solidFill>
                  <a:srgbClr val="001470"/>
                </a:solidFill>
                <a:latin typeface="Avenir Book"/>
              </a:rPr>
              <a:t> </a:t>
            </a:r>
            <a:r>
              <a:rPr lang="en-US" dirty="0" err="1">
                <a:solidFill>
                  <a:srgbClr val="001470"/>
                </a:solidFill>
                <a:latin typeface="Avenir Book"/>
              </a:rPr>
              <a:t>til</a:t>
            </a:r>
            <a:r>
              <a:rPr lang="en-US" dirty="0">
                <a:solidFill>
                  <a:srgbClr val="001470"/>
                </a:solidFill>
                <a:latin typeface="Avenir Book"/>
              </a:rPr>
              <a:t> </a:t>
            </a:r>
            <a:r>
              <a:rPr lang="en-US" dirty="0" err="1">
                <a:solidFill>
                  <a:srgbClr val="001470"/>
                </a:solidFill>
                <a:latin typeface="Avenir Book"/>
              </a:rPr>
              <a:t>elevars</a:t>
            </a:r>
            <a:r>
              <a:rPr lang="en-US" dirty="0">
                <a:solidFill>
                  <a:srgbClr val="001470"/>
                </a:solidFill>
                <a:latin typeface="Avenir Book"/>
              </a:rPr>
              <a:t> liv</a:t>
            </a:r>
            <a:endParaRPr lang="en-US" i="0" dirty="0">
              <a:solidFill>
                <a:srgbClr val="001470"/>
              </a:solidFill>
              <a:effectLst/>
              <a:latin typeface="Avenir Book"/>
            </a:endParaRPr>
          </a:p>
          <a:p>
            <a:r>
              <a:rPr lang="en-US" sz="2400" dirty="0">
                <a:solidFill>
                  <a:srgbClr val="001470"/>
                </a:solidFill>
                <a:latin typeface="Avenir Book"/>
              </a:rPr>
              <a:t>Del</a:t>
            </a:r>
            <a:r>
              <a:rPr lang="en-US" sz="2400" i="0" dirty="0">
                <a:solidFill>
                  <a:srgbClr val="001470"/>
                </a:solidFill>
                <a:effectLst/>
                <a:latin typeface="Avenir Book"/>
              </a:rPr>
              <a:t> 3: </a:t>
            </a:r>
            <a:r>
              <a:rPr lang="en-US" sz="2400" dirty="0" err="1">
                <a:solidFill>
                  <a:srgbClr val="001470"/>
                </a:solidFill>
                <a:latin typeface="Avenir Book"/>
              </a:rPr>
              <a:t>Nokre</a:t>
            </a:r>
            <a:r>
              <a:rPr lang="en-US" sz="2400" dirty="0">
                <a:solidFill>
                  <a:srgbClr val="001470"/>
                </a:solidFill>
                <a:latin typeface="Avenir Book"/>
              </a:rPr>
              <a:t> </a:t>
            </a:r>
            <a:r>
              <a:rPr lang="en-US" sz="2400" dirty="0" err="1">
                <a:solidFill>
                  <a:srgbClr val="001470"/>
                </a:solidFill>
                <a:latin typeface="Avenir Book"/>
              </a:rPr>
              <a:t>trendar</a:t>
            </a:r>
            <a:r>
              <a:rPr lang="en-US" sz="2400" dirty="0">
                <a:solidFill>
                  <a:srgbClr val="001470"/>
                </a:solidFill>
                <a:latin typeface="Avenir Book"/>
              </a:rPr>
              <a:t> i </a:t>
            </a:r>
            <a:r>
              <a:rPr lang="en-US" sz="2400" dirty="0" err="1">
                <a:solidFill>
                  <a:srgbClr val="001470"/>
                </a:solidFill>
                <a:latin typeface="Avenir Book"/>
              </a:rPr>
              <a:t>periodesystemet</a:t>
            </a:r>
            <a:r>
              <a:rPr lang="en-US" sz="2400" dirty="0">
                <a:solidFill>
                  <a:srgbClr val="001470"/>
                </a:solidFill>
                <a:latin typeface="Avenir Book"/>
              </a:rPr>
              <a:t> </a:t>
            </a:r>
            <a:endParaRPr lang="en-US" sz="2400" i="0" dirty="0">
              <a:solidFill>
                <a:srgbClr val="001470"/>
              </a:solidFill>
              <a:effectLst/>
              <a:latin typeface="Avenir Book"/>
            </a:endParaRPr>
          </a:p>
          <a:p>
            <a:pPr lvl="1"/>
            <a:r>
              <a:rPr lang="en-US" dirty="0" err="1">
                <a:solidFill>
                  <a:srgbClr val="001470"/>
                </a:solidFill>
                <a:latin typeface="Avenir Book"/>
              </a:rPr>
              <a:t>Bruke</a:t>
            </a:r>
            <a:r>
              <a:rPr lang="en-US" dirty="0">
                <a:solidFill>
                  <a:srgbClr val="001470"/>
                </a:solidFill>
                <a:latin typeface="Avenir Book"/>
              </a:rPr>
              <a:t> 3D </a:t>
            </a:r>
            <a:r>
              <a:rPr lang="en-US" dirty="0" err="1">
                <a:solidFill>
                  <a:srgbClr val="001470"/>
                </a:solidFill>
                <a:latin typeface="Avenir Book"/>
              </a:rPr>
              <a:t>Legomodellar</a:t>
            </a:r>
            <a:r>
              <a:rPr lang="en-US" dirty="0">
                <a:solidFill>
                  <a:srgbClr val="001470"/>
                </a:solidFill>
                <a:latin typeface="Avenir Book"/>
              </a:rPr>
              <a:t> </a:t>
            </a:r>
            <a:r>
              <a:rPr lang="en-US" dirty="0" err="1">
                <a:solidFill>
                  <a:srgbClr val="001470"/>
                </a:solidFill>
                <a:latin typeface="Avenir Book"/>
              </a:rPr>
              <a:t>til</a:t>
            </a:r>
            <a:r>
              <a:rPr lang="en-US" dirty="0">
                <a:solidFill>
                  <a:srgbClr val="001470"/>
                </a:solidFill>
                <a:latin typeface="Avenir Book"/>
              </a:rPr>
              <a:t> å </a:t>
            </a:r>
            <a:r>
              <a:rPr lang="en-US" dirty="0" err="1">
                <a:solidFill>
                  <a:srgbClr val="001470"/>
                </a:solidFill>
                <a:latin typeface="Avenir Book"/>
              </a:rPr>
              <a:t>utforske</a:t>
            </a:r>
            <a:r>
              <a:rPr lang="en-US" dirty="0">
                <a:solidFill>
                  <a:srgbClr val="001470"/>
                </a:solidFill>
                <a:latin typeface="Avenir Book"/>
              </a:rPr>
              <a:t> </a:t>
            </a:r>
            <a:r>
              <a:rPr lang="en-US" dirty="0" err="1">
                <a:solidFill>
                  <a:srgbClr val="001470"/>
                </a:solidFill>
                <a:latin typeface="Avenir Book"/>
              </a:rPr>
              <a:t>trendar</a:t>
            </a:r>
            <a:r>
              <a:rPr lang="en-US" dirty="0">
                <a:solidFill>
                  <a:srgbClr val="001470"/>
                </a:solidFill>
                <a:latin typeface="Avenir Book"/>
              </a:rPr>
              <a:t> i </a:t>
            </a:r>
            <a:r>
              <a:rPr lang="en-US" dirty="0" err="1">
                <a:solidFill>
                  <a:srgbClr val="001470"/>
                </a:solidFill>
                <a:latin typeface="Avenir Book"/>
              </a:rPr>
              <a:t>periodesystemet</a:t>
            </a:r>
            <a:r>
              <a:rPr lang="en-US" dirty="0">
                <a:solidFill>
                  <a:srgbClr val="001470"/>
                </a:solidFill>
                <a:latin typeface="Avenir Book"/>
              </a:rPr>
              <a:t> </a:t>
            </a:r>
            <a:endParaRPr lang="en-US" i="0" dirty="0">
              <a:solidFill>
                <a:srgbClr val="001470"/>
              </a:solidFill>
              <a:effectLst/>
              <a:latin typeface="Avenir Book"/>
            </a:endParaRPr>
          </a:p>
          <a:p>
            <a:r>
              <a:rPr lang="en-US" sz="2400" i="0" dirty="0">
                <a:solidFill>
                  <a:srgbClr val="001470"/>
                </a:solidFill>
                <a:effectLst/>
                <a:latin typeface="Avenir Book"/>
              </a:rPr>
              <a:t>Del 4: </a:t>
            </a:r>
            <a:r>
              <a:rPr lang="en-US" sz="2400" i="0" dirty="0" err="1">
                <a:solidFill>
                  <a:srgbClr val="001470"/>
                </a:solidFill>
                <a:effectLst/>
                <a:latin typeface="Avenir Book"/>
              </a:rPr>
              <a:t>Menneske</a:t>
            </a:r>
            <a:r>
              <a:rPr lang="en-US" sz="2400" i="0" dirty="0">
                <a:solidFill>
                  <a:srgbClr val="001470"/>
                </a:solidFill>
                <a:effectLst/>
                <a:latin typeface="Avenir Book"/>
              </a:rPr>
              <a:t> </a:t>
            </a:r>
            <a:r>
              <a:rPr lang="en-US" sz="2400" i="0" dirty="0" err="1">
                <a:solidFill>
                  <a:srgbClr val="001470"/>
                </a:solidFill>
                <a:effectLst/>
                <a:latin typeface="Avenir Book"/>
              </a:rPr>
              <a:t>og</a:t>
            </a:r>
            <a:r>
              <a:rPr lang="en-US" sz="2400" i="0" dirty="0">
                <a:solidFill>
                  <a:srgbClr val="001470"/>
                </a:solidFill>
                <a:effectLst/>
                <a:latin typeface="Avenir Book"/>
              </a:rPr>
              <a:t> </a:t>
            </a:r>
            <a:r>
              <a:rPr lang="en-US" sz="2400" i="0" dirty="0" err="1">
                <a:solidFill>
                  <a:srgbClr val="001470"/>
                </a:solidFill>
                <a:effectLst/>
                <a:latin typeface="Avenir Book"/>
              </a:rPr>
              <a:t>grunnstoffa</a:t>
            </a:r>
            <a:r>
              <a:rPr lang="en-US" sz="2400" i="0" dirty="0">
                <a:solidFill>
                  <a:srgbClr val="001470"/>
                </a:solidFill>
                <a:effectLst/>
                <a:latin typeface="Avenir Book"/>
              </a:rPr>
              <a:t>, </a:t>
            </a:r>
            <a:r>
              <a:rPr lang="en-US" sz="2400" i="0" dirty="0" err="1">
                <a:solidFill>
                  <a:srgbClr val="001470"/>
                </a:solidFill>
                <a:effectLst/>
                <a:latin typeface="Avenir Book"/>
              </a:rPr>
              <a:t>sosiovitskaplege</a:t>
            </a:r>
            <a:r>
              <a:rPr lang="en-US" sz="2400" i="0" dirty="0">
                <a:solidFill>
                  <a:srgbClr val="001470"/>
                </a:solidFill>
                <a:effectLst/>
                <a:latin typeface="Avenir Book"/>
              </a:rPr>
              <a:t> </a:t>
            </a:r>
            <a:r>
              <a:rPr lang="en-US" sz="2400" i="0" dirty="0" err="1">
                <a:solidFill>
                  <a:srgbClr val="001470"/>
                </a:solidFill>
                <a:effectLst/>
                <a:latin typeface="Avenir Book"/>
              </a:rPr>
              <a:t>tema</a:t>
            </a:r>
            <a:r>
              <a:rPr lang="en-US" sz="2400" i="0" dirty="0">
                <a:solidFill>
                  <a:srgbClr val="001470"/>
                </a:solidFill>
                <a:effectLst/>
                <a:latin typeface="Avenir Book"/>
              </a:rPr>
              <a:t> </a:t>
            </a:r>
          </a:p>
          <a:p>
            <a:pPr lvl="1"/>
            <a:r>
              <a:rPr lang="en-US" dirty="0" err="1">
                <a:solidFill>
                  <a:srgbClr val="001470"/>
                </a:solidFill>
                <a:latin typeface="Avenir Book"/>
              </a:rPr>
              <a:t>Diskutere</a:t>
            </a:r>
            <a:r>
              <a:rPr lang="en-US" dirty="0">
                <a:solidFill>
                  <a:srgbClr val="001470"/>
                </a:solidFill>
                <a:latin typeface="Avenir Book"/>
              </a:rPr>
              <a:t> </a:t>
            </a:r>
            <a:r>
              <a:rPr lang="en-US" dirty="0" err="1">
                <a:solidFill>
                  <a:srgbClr val="001470"/>
                </a:solidFill>
                <a:latin typeface="Avenir Book"/>
              </a:rPr>
              <a:t>grunnstoffas</a:t>
            </a:r>
            <a:r>
              <a:rPr lang="en-US" dirty="0">
                <a:solidFill>
                  <a:srgbClr val="001470"/>
                </a:solidFill>
                <a:latin typeface="Avenir Book"/>
              </a:rPr>
              <a:t> </a:t>
            </a:r>
            <a:r>
              <a:rPr lang="en-US" dirty="0" err="1">
                <a:solidFill>
                  <a:srgbClr val="001470"/>
                </a:solidFill>
                <a:latin typeface="Avenir Book"/>
              </a:rPr>
              <a:t>rolle</a:t>
            </a:r>
            <a:r>
              <a:rPr lang="en-US" dirty="0">
                <a:solidFill>
                  <a:srgbClr val="001470"/>
                </a:solidFill>
                <a:latin typeface="Avenir Book"/>
              </a:rPr>
              <a:t> i </a:t>
            </a:r>
            <a:r>
              <a:rPr lang="en-US" dirty="0" err="1">
                <a:solidFill>
                  <a:srgbClr val="001470"/>
                </a:solidFill>
                <a:latin typeface="Avenir Book"/>
              </a:rPr>
              <a:t>samfunnet</a:t>
            </a:r>
            <a:r>
              <a:rPr lang="en-US" dirty="0">
                <a:solidFill>
                  <a:srgbClr val="001470"/>
                </a:solidFill>
                <a:latin typeface="Avenir Book"/>
              </a:rPr>
              <a:t> </a:t>
            </a:r>
            <a:r>
              <a:rPr lang="en-US" dirty="0" err="1">
                <a:solidFill>
                  <a:srgbClr val="001470"/>
                </a:solidFill>
                <a:latin typeface="Avenir Book"/>
              </a:rPr>
              <a:t>og</a:t>
            </a:r>
            <a:r>
              <a:rPr lang="en-US" dirty="0">
                <a:solidFill>
                  <a:srgbClr val="001470"/>
                </a:solidFill>
                <a:latin typeface="Avenir Book"/>
              </a:rPr>
              <a:t> </a:t>
            </a:r>
            <a:r>
              <a:rPr lang="en-US" dirty="0" err="1">
                <a:solidFill>
                  <a:srgbClr val="001470"/>
                </a:solidFill>
                <a:latin typeface="Avenir Book"/>
              </a:rPr>
              <a:t>kvifor</a:t>
            </a:r>
            <a:r>
              <a:rPr lang="en-US" dirty="0">
                <a:solidFill>
                  <a:srgbClr val="001470"/>
                </a:solidFill>
                <a:latin typeface="Avenir Book"/>
              </a:rPr>
              <a:t> </a:t>
            </a:r>
            <a:r>
              <a:rPr lang="en-US" dirty="0" err="1">
                <a:solidFill>
                  <a:srgbClr val="001470"/>
                </a:solidFill>
                <a:latin typeface="Avenir Book"/>
              </a:rPr>
              <a:t>dei</a:t>
            </a:r>
            <a:r>
              <a:rPr lang="en-US" dirty="0">
                <a:solidFill>
                  <a:srgbClr val="001470"/>
                </a:solidFill>
                <a:latin typeface="Avenir Book"/>
              </a:rPr>
              <a:t> er </a:t>
            </a:r>
            <a:r>
              <a:rPr lang="en-US" dirty="0" err="1">
                <a:solidFill>
                  <a:srgbClr val="001470"/>
                </a:solidFill>
                <a:latin typeface="Avenir Book"/>
              </a:rPr>
              <a:t>viktige</a:t>
            </a:r>
            <a:r>
              <a:rPr lang="en-US" dirty="0">
                <a:solidFill>
                  <a:srgbClr val="001470"/>
                </a:solidFill>
                <a:latin typeface="Avenir Book"/>
              </a:rPr>
              <a:t> i </a:t>
            </a:r>
            <a:r>
              <a:rPr lang="en-US" dirty="0" err="1">
                <a:solidFill>
                  <a:srgbClr val="001470"/>
                </a:solidFill>
                <a:latin typeface="Avenir Book"/>
              </a:rPr>
              <a:t>ei</a:t>
            </a:r>
            <a:r>
              <a:rPr lang="en-US" dirty="0">
                <a:solidFill>
                  <a:srgbClr val="001470"/>
                </a:solidFill>
                <a:latin typeface="Avenir Book"/>
              </a:rPr>
              <a:t> </a:t>
            </a:r>
            <a:r>
              <a:rPr lang="en-US" dirty="0" err="1">
                <a:solidFill>
                  <a:srgbClr val="001470"/>
                </a:solidFill>
                <a:latin typeface="Avenir Book"/>
              </a:rPr>
              <a:t>grøn</a:t>
            </a:r>
            <a:r>
              <a:rPr lang="en-US" dirty="0">
                <a:solidFill>
                  <a:srgbClr val="001470"/>
                </a:solidFill>
                <a:latin typeface="Avenir Book"/>
              </a:rPr>
              <a:t> </a:t>
            </a:r>
            <a:r>
              <a:rPr lang="en-US" dirty="0" err="1">
                <a:solidFill>
                  <a:srgbClr val="001470"/>
                </a:solidFill>
                <a:latin typeface="Avenir Book"/>
              </a:rPr>
              <a:t>framtid</a:t>
            </a:r>
            <a:r>
              <a:rPr lang="en-US" dirty="0">
                <a:solidFill>
                  <a:srgbClr val="001470"/>
                </a:solidFill>
                <a:latin typeface="Avenir Book"/>
              </a:rPr>
              <a:t> </a:t>
            </a:r>
            <a:endParaRPr lang="en-US" b="1" i="0" dirty="0">
              <a:solidFill>
                <a:srgbClr val="001470"/>
              </a:solidFill>
              <a:effectLst/>
              <a:latin typeface="Avenir Book"/>
            </a:endParaRPr>
          </a:p>
          <a:p>
            <a:endParaRPr lang="en-US" b="1" i="0" dirty="0">
              <a:solidFill>
                <a:srgbClr val="4C5F7E"/>
              </a:solidFill>
              <a:effectLst/>
              <a:latin typeface="Avenir Book"/>
            </a:endParaRPr>
          </a:p>
          <a:p>
            <a:endParaRPr lang="nb-NO" dirty="0"/>
          </a:p>
        </p:txBody>
      </p:sp>
      <p:sp>
        <p:nvSpPr>
          <p:cNvPr id="4" name="Plassholder for lysbildenummer 3">
            <a:extLst>
              <a:ext uri="{FF2B5EF4-FFF2-40B4-BE49-F238E27FC236}">
                <a16:creationId xmlns:a16="http://schemas.microsoft.com/office/drawing/2014/main" id="{BFBA82D2-B780-4F76-92FB-3B98E1519769}"/>
              </a:ext>
            </a:extLst>
          </p:cNvPr>
          <p:cNvSpPr>
            <a:spLocks noGrp="1"/>
          </p:cNvSpPr>
          <p:nvPr>
            <p:ph type="sldNum" sz="quarter" idx="11"/>
          </p:nvPr>
        </p:nvSpPr>
        <p:spPr/>
        <p:txBody>
          <a:bodyPr/>
          <a:lstStyle/>
          <a:p>
            <a:r>
              <a:rPr lang="es-ES_tradnl" sz="1200"/>
              <a:t>|  </a:t>
            </a:r>
            <a:fld id="{9DD0088F-7E4A-9C4B-9ED2-72FAF1293163}" type="slidenum">
              <a:rPr lang="es-ES_tradnl" smtClean="0"/>
              <a:pPr/>
              <a:t>4</a:t>
            </a:fld>
            <a:endParaRPr lang="es-ES_tradnl"/>
          </a:p>
        </p:txBody>
      </p:sp>
      <p:sp>
        <p:nvSpPr>
          <p:cNvPr id="5" name="Plassholder for bunntekst 4">
            <a:extLst>
              <a:ext uri="{FF2B5EF4-FFF2-40B4-BE49-F238E27FC236}">
                <a16:creationId xmlns:a16="http://schemas.microsoft.com/office/drawing/2014/main" id="{A3CD9FFA-9779-45FC-9D03-4FC4E0E838E4}"/>
              </a:ext>
            </a:extLst>
          </p:cNvPr>
          <p:cNvSpPr>
            <a:spLocks noGrp="1"/>
          </p:cNvSpPr>
          <p:nvPr>
            <p:ph type="ftr" sz="quarter" idx="3"/>
          </p:nvPr>
        </p:nvSpPr>
        <p:spPr/>
        <p:txBody>
          <a:bodyPr/>
          <a:lstStyle/>
          <a:p>
            <a:pPr algn="r"/>
            <a:r>
              <a:rPr lang="en-US">
                <a:solidFill>
                  <a:srgbClr val="CC023B"/>
                </a:solidFill>
              </a:rPr>
              <a:t>STEMkey</a:t>
            </a:r>
          </a:p>
        </p:txBody>
      </p:sp>
    </p:spTree>
    <p:extLst>
      <p:ext uri="{BB962C8B-B14F-4D97-AF65-F5344CB8AC3E}">
        <p14:creationId xmlns:p14="http://schemas.microsoft.com/office/powerpoint/2010/main" val="358914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DDF29A32-0102-433F-A06D-4064168FE350}"/>
              </a:ext>
            </a:extLst>
          </p:cNvPr>
          <p:cNvPicPr>
            <a:picLocks noGrp="1" noChangeAspect="1"/>
          </p:cNvPicPr>
          <p:nvPr>
            <p:ph idx="1"/>
          </p:nvPr>
        </p:nvPicPr>
        <p:blipFill rotWithShape="1">
          <a:blip r:embed="rId3"/>
          <a:srcRect l="43791" t="-1090" b="862"/>
          <a:stretch/>
        </p:blipFill>
        <p:spPr>
          <a:xfrm>
            <a:off x="2185886" y="1422272"/>
            <a:ext cx="3609975" cy="2047875"/>
          </a:xfrm>
        </p:spPr>
      </p:pic>
      <p:pic>
        <p:nvPicPr>
          <p:cNvPr id="11" name="Bilde 10">
            <a:extLst>
              <a:ext uri="{FF2B5EF4-FFF2-40B4-BE49-F238E27FC236}">
                <a16:creationId xmlns:a16="http://schemas.microsoft.com/office/drawing/2014/main" id="{F078B66D-2C65-46F0-A223-66447E299FBC}"/>
              </a:ext>
            </a:extLst>
          </p:cNvPr>
          <p:cNvPicPr>
            <a:picLocks noChangeAspect="1"/>
          </p:cNvPicPr>
          <p:nvPr/>
        </p:nvPicPr>
        <p:blipFill rotWithShape="1">
          <a:blip r:embed="rId4"/>
          <a:srcRect l="43308" t="1188" r="1"/>
          <a:stretch/>
        </p:blipFill>
        <p:spPr>
          <a:xfrm>
            <a:off x="6080125" y="1600200"/>
            <a:ext cx="3694113" cy="2047875"/>
          </a:xfrm>
          <a:prstGeom prst="rect">
            <a:avLst/>
          </a:prstGeom>
        </p:spPr>
      </p:pic>
      <p:pic>
        <p:nvPicPr>
          <p:cNvPr id="9" name="Bilde 8">
            <a:extLst>
              <a:ext uri="{FF2B5EF4-FFF2-40B4-BE49-F238E27FC236}">
                <a16:creationId xmlns:a16="http://schemas.microsoft.com/office/drawing/2014/main" id="{39B836D8-7D62-43E7-9CD7-93984476986C}"/>
              </a:ext>
            </a:extLst>
          </p:cNvPr>
          <p:cNvPicPr>
            <a:picLocks noChangeAspect="1"/>
          </p:cNvPicPr>
          <p:nvPr/>
        </p:nvPicPr>
        <p:blipFill rotWithShape="1">
          <a:blip r:embed="rId5"/>
          <a:srcRect l="42868" t="16"/>
          <a:stretch/>
        </p:blipFill>
        <p:spPr>
          <a:xfrm>
            <a:off x="2419350" y="3697288"/>
            <a:ext cx="3624263" cy="2016125"/>
          </a:xfrm>
          <a:prstGeom prst="rect">
            <a:avLst/>
          </a:prstGeom>
        </p:spPr>
      </p:pic>
      <p:pic>
        <p:nvPicPr>
          <p:cNvPr id="13" name="Bilde 12">
            <a:extLst>
              <a:ext uri="{FF2B5EF4-FFF2-40B4-BE49-F238E27FC236}">
                <a16:creationId xmlns:a16="http://schemas.microsoft.com/office/drawing/2014/main" id="{99455BE0-0A01-4065-B927-905E97D932E7}"/>
              </a:ext>
            </a:extLst>
          </p:cNvPr>
          <p:cNvPicPr>
            <a:picLocks noChangeAspect="1"/>
          </p:cNvPicPr>
          <p:nvPr/>
        </p:nvPicPr>
        <p:blipFill rotWithShape="1">
          <a:blip r:embed="rId6"/>
          <a:srcRect l="42713" t="1188"/>
          <a:stretch/>
        </p:blipFill>
        <p:spPr>
          <a:xfrm>
            <a:off x="6092825" y="3697288"/>
            <a:ext cx="3679825" cy="2016125"/>
          </a:xfrm>
          <a:prstGeom prst="rect">
            <a:avLst/>
          </a:prstGeom>
        </p:spPr>
      </p:pic>
      <p:sp>
        <p:nvSpPr>
          <p:cNvPr id="2" name="Tittel 1">
            <a:extLst>
              <a:ext uri="{FF2B5EF4-FFF2-40B4-BE49-F238E27FC236}">
                <a16:creationId xmlns:a16="http://schemas.microsoft.com/office/drawing/2014/main" id="{1A73DA05-40BD-483B-A937-35956BDE9AB0}"/>
              </a:ext>
            </a:extLst>
          </p:cNvPr>
          <p:cNvSpPr>
            <a:spLocks noGrp="1"/>
          </p:cNvSpPr>
          <p:nvPr>
            <p:ph type="title"/>
          </p:nvPr>
        </p:nvSpPr>
        <p:spPr>
          <a:xfrm>
            <a:off x="609600" y="547338"/>
            <a:ext cx="10972800" cy="647794"/>
          </a:xfrm>
        </p:spPr>
        <p:txBody>
          <a:bodyPr anchor="ctr">
            <a:normAutofit/>
          </a:bodyPr>
          <a:lstStyle/>
          <a:p>
            <a:r>
              <a:rPr lang="nb-NO" dirty="0"/>
              <a:t>Fokus på elev-</a:t>
            </a:r>
            <a:r>
              <a:rPr lang="nb-NO" dirty="0" err="1"/>
              <a:t>aktivitetar</a:t>
            </a:r>
            <a:endParaRPr lang="nb-NO" dirty="0"/>
          </a:p>
        </p:txBody>
      </p:sp>
      <p:sp>
        <p:nvSpPr>
          <p:cNvPr id="4" name="Plassholder for lysbildenummer 3">
            <a:extLst>
              <a:ext uri="{FF2B5EF4-FFF2-40B4-BE49-F238E27FC236}">
                <a16:creationId xmlns:a16="http://schemas.microsoft.com/office/drawing/2014/main" id="{ECC6ECE1-DEF2-4B64-9C13-155CCD22C27F}"/>
              </a:ext>
            </a:extLst>
          </p:cNvPr>
          <p:cNvSpPr>
            <a:spLocks noGrp="1"/>
          </p:cNvSpPr>
          <p:nvPr>
            <p:ph type="sldNum" sz="quarter" idx="11"/>
          </p:nvPr>
        </p:nvSpPr>
        <p:spPr>
          <a:xfrm>
            <a:off x="10806380" y="55317"/>
            <a:ext cx="784821" cy="365125"/>
          </a:xfrm>
        </p:spPr>
        <p:txBody>
          <a:bodyPr anchor="ctr">
            <a:normAutofit/>
          </a:bodyPr>
          <a:lstStyle/>
          <a:p>
            <a:pPr>
              <a:spcAft>
                <a:spcPts val="600"/>
              </a:spcAft>
            </a:pPr>
            <a:r>
              <a:rPr lang="es-ES_tradnl" sz="1200"/>
              <a:t>|  </a:t>
            </a:r>
            <a:fld id="{9DD0088F-7E4A-9C4B-9ED2-72FAF1293163}" type="slidenum">
              <a:rPr lang="es-ES_tradnl" sz="1200" smtClean="0"/>
              <a:pPr>
                <a:spcAft>
                  <a:spcPts val="600"/>
                </a:spcAft>
              </a:pPr>
              <a:t>5</a:t>
            </a:fld>
            <a:endParaRPr lang="es-ES_tradnl" sz="1200"/>
          </a:p>
        </p:txBody>
      </p:sp>
      <p:sp>
        <p:nvSpPr>
          <p:cNvPr id="5" name="Plassholder for bunntekst 4">
            <a:extLst>
              <a:ext uri="{FF2B5EF4-FFF2-40B4-BE49-F238E27FC236}">
                <a16:creationId xmlns:a16="http://schemas.microsoft.com/office/drawing/2014/main" id="{4ED16E21-74C0-4EE7-BF2D-5417C3D7C4E2}"/>
              </a:ext>
            </a:extLst>
          </p:cNvPr>
          <p:cNvSpPr>
            <a:spLocks noGrp="1"/>
          </p:cNvSpPr>
          <p:nvPr>
            <p:ph type="ftr" sz="quarter" idx="3"/>
          </p:nvPr>
        </p:nvSpPr>
        <p:spPr>
          <a:xfrm>
            <a:off x="7696201" y="55319"/>
            <a:ext cx="3110179" cy="365125"/>
          </a:xfrm>
        </p:spPr>
        <p:txBody>
          <a:bodyPr anchor="ctr">
            <a:normAutofit/>
          </a:bodyPr>
          <a:lstStyle/>
          <a:p>
            <a:pPr algn="r">
              <a:spcAft>
                <a:spcPts val="600"/>
              </a:spcAft>
            </a:pPr>
            <a:r>
              <a:rPr lang="en-US">
                <a:solidFill>
                  <a:srgbClr val="CC023B"/>
                </a:solidFill>
              </a:rPr>
              <a:t>STEMkey</a:t>
            </a:r>
          </a:p>
        </p:txBody>
      </p:sp>
    </p:spTree>
    <p:extLst>
      <p:ext uri="{BB962C8B-B14F-4D97-AF65-F5344CB8AC3E}">
        <p14:creationId xmlns:p14="http://schemas.microsoft.com/office/powerpoint/2010/main" val="121150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0F1F0C-AF6C-E129-FA60-A04046F8B3B4}"/>
              </a:ext>
            </a:extLst>
          </p:cNvPr>
          <p:cNvSpPr>
            <a:spLocks noGrp="1"/>
          </p:cNvSpPr>
          <p:nvPr>
            <p:ph type="title"/>
          </p:nvPr>
        </p:nvSpPr>
        <p:spPr>
          <a:xfrm>
            <a:off x="1739319" y="2660222"/>
            <a:ext cx="9206847" cy="1272585"/>
          </a:xfrm>
        </p:spPr>
        <p:txBody>
          <a:bodyPr>
            <a:normAutofit fontScale="90000"/>
          </a:bodyPr>
          <a:lstStyle/>
          <a:p>
            <a:r>
              <a:rPr lang="nb-NO" dirty="0"/>
              <a:t>Her kjem </a:t>
            </a:r>
            <a:r>
              <a:rPr lang="nb-NO" dirty="0" err="1"/>
              <a:t>ein</a:t>
            </a:r>
            <a:r>
              <a:rPr lang="nb-NO" dirty="0"/>
              <a:t> smakebit på </a:t>
            </a:r>
            <a:r>
              <a:rPr lang="nb-NO" dirty="0" err="1"/>
              <a:t>nokre</a:t>
            </a:r>
            <a:r>
              <a:rPr lang="nb-NO" dirty="0"/>
              <a:t> av </a:t>
            </a:r>
            <a:r>
              <a:rPr lang="nb-NO" dirty="0" err="1"/>
              <a:t>delane</a:t>
            </a:r>
            <a:r>
              <a:rPr lang="nb-NO" dirty="0"/>
              <a:t> i </a:t>
            </a:r>
            <a:r>
              <a:rPr lang="nb-NO" dirty="0" err="1"/>
              <a:t>undervisingsopplegget</a:t>
            </a:r>
            <a:r>
              <a:rPr lang="nb-NO" dirty="0"/>
              <a:t>. På sikt vil vi </a:t>
            </a:r>
            <a:r>
              <a:rPr lang="nb-NO" dirty="0" err="1"/>
              <a:t>ometje</a:t>
            </a:r>
            <a:r>
              <a:rPr lang="nb-NO" dirty="0"/>
              <a:t> alt til norsk og legge ut på sidene til Skolelaben </a:t>
            </a:r>
          </a:p>
        </p:txBody>
      </p:sp>
      <p:sp>
        <p:nvSpPr>
          <p:cNvPr id="4" name="Plassholder for lysbildenummer 3">
            <a:extLst>
              <a:ext uri="{FF2B5EF4-FFF2-40B4-BE49-F238E27FC236}">
                <a16:creationId xmlns:a16="http://schemas.microsoft.com/office/drawing/2014/main" id="{37AA4852-DCD4-21AD-348F-8B6515AD9F4B}"/>
              </a:ext>
            </a:extLst>
          </p:cNvPr>
          <p:cNvSpPr>
            <a:spLocks noGrp="1"/>
          </p:cNvSpPr>
          <p:nvPr>
            <p:ph type="sldNum" sz="quarter" idx="11"/>
          </p:nvPr>
        </p:nvSpPr>
        <p:spPr/>
        <p:txBody>
          <a:bodyPr/>
          <a:lstStyle/>
          <a:p>
            <a:r>
              <a:rPr lang="es-ES_tradnl" sz="1200"/>
              <a:t>|  </a:t>
            </a:r>
            <a:fld id="{9DD0088F-7E4A-9C4B-9ED2-72FAF1293163}" type="slidenum">
              <a:rPr lang="es-ES_tradnl" smtClean="0"/>
              <a:pPr/>
              <a:t>6</a:t>
            </a:fld>
            <a:endParaRPr lang="es-ES_tradnl"/>
          </a:p>
        </p:txBody>
      </p:sp>
      <p:sp>
        <p:nvSpPr>
          <p:cNvPr id="5" name="Plassholder for bunntekst 4">
            <a:extLst>
              <a:ext uri="{FF2B5EF4-FFF2-40B4-BE49-F238E27FC236}">
                <a16:creationId xmlns:a16="http://schemas.microsoft.com/office/drawing/2014/main" id="{90C73B5B-DFD1-6FE7-9BDC-6AAC8FD5395E}"/>
              </a:ext>
            </a:extLst>
          </p:cNvPr>
          <p:cNvSpPr>
            <a:spLocks noGrp="1"/>
          </p:cNvSpPr>
          <p:nvPr>
            <p:ph type="ftr" sz="quarter" idx="3"/>
          </p:nvPr>
        </p:nvSpPr>
        <p:spPr/>
        <p:txBody>
          <a:bodyPr/>
          <a:lstStyle/>
          <a:p>
            <a:pPr algn="r"/>
            <a:r>
              <a:rPr lang="en-US">
                <a:solidFill>
                  <a:srgbClr val="CC023B"/>
                </a:solidFill>
              </a:rPr>
              <a:t>STEMkey</a:t>
            </a:r>
          </a:p>
        </p:txBody>
      </p:sp>
    </p:spTree>
    <p:extLst>
      <p:ext uri="{BB962C8B-B14F-4D97-AF65-F5344CB8AC3E}">
        <p14:creationId xmlns:p14="http://schemas.microsoft.com/office/powerpoint/2010/main" val="4155335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DB6CCF-F9C5-4764-817C-B7744FC30C2D}"/>
              </a:ext>
            </a:extLst>
          </p:cNvPr>
          <p:cNvSpPr>
            <a:spLocks noGrp="1"/>
          </p:cNvSpPr>
          <p:nvPr>
            <p:ph type="ftr" sz="quarter" idx="3"/>
          </p:nvPr>
        </p:nvSpPr>
        <p:spPr/>
        <p:txBody>
          <a:bodyPr/>
          <a:lstStyle/>
          <a:p>
            <a:pPr algn="r"/>
            <a:r>
              <a:rPr lang="en-US" err="1">
                <a:solidFill>
                  <a:srgbClr val="CC023B"/>
                </a:solidFill>
              </a:rPr>
              <a:t>STEMkey</a:t>
            </a:r>
            <a:endParaRPr lang="en-US">
              <a:solidFill>
                <a:srgbClr val="CC023B"/>
              </a:solidFill>
            </a:endParaRPr>
          </a:p>
        </p:txBody>
      </p:sp>
      <p:sp>
        <p:nvSpPr>
          <p:cNvPr id="5" name="Slide Number Placeholder 4">
            <a:extLst>
              <a:ext uri="{FF2B5EF4-FFF2-40B4-BE49-F238E27FC236}">
                <a16:creationId xmlns:a16="http://schemas.microsoft.com/office/drawing/2014/main" id="{97EF4D8A-3344-43B4-94B1-5577479058A6}"/>
              </a:ext>
            </a:extLst>
          </p:cNvPr>
          <p:cNvSpPr>
            <a:spLocks noGrp="1"/>
          </p:cNvSpPr>
          <p:nvPr>
            <p:ph type="sldNum" sz="quarter" idx="4"/>
          </p:nvPr>
        </p:nvSpPr>
        <p:spPr/>
        <p:txBody>
          <a:bodyPr/>
          <a:lstStyle/>
          <a:p>
            <a:r>
              <a:rPr lang="es-ES_tradnl" sz="1200"/>
              <a:t>|  </a:t>
            </a:r>
            <a:fld id="{9DD0088F-7E4A-9C4B-9ED2-72FAF1293163}" type="slidenum">
              <a:rPr lang="es-ES_tradnl" smtClean="0"/>
              <a:pPr/>
              <a:t>7</a:t>
            </a:fld>
            <a:endParaRPr lang="es-ES_tradnl"/>
          </a:p>
        </p:txBody>
      </p:sp>
      <p:sp>
        <p:nvSpPr>
          <p:cNvPr id="7" name="Titel 1">
            <a:extLst>
              <a:ext uri="{FF2B5EF4-FFF2-40B4-BE49-F238E27FC236}">
                <a16:creationId xmlns:a16="http://schemas.microsoft.com/office/drawing/2014/main" id="{A48F574F-A3FC-4E6B-9B22-D0C477BB7552}"/>
              </a:ext>
            </a:extLst>
          </p:cNvPr>
          <p:cNvSpPr>
            <a:spLocks noGrp="1"/>
          </p:cNvSpPr>
          <p:nvPr>
            <p:ph type="ctrTitle"/>
          </p:nvPr>
        </p:nvSpPr>
        <p:spPr>
          <a:xfrm>
            <a:off x="2219325" y="1192192"/>
            <a:ext cx="7772400" cy="2475530"/>
          </a:xfrm>
        </p:spPr>
        <p:txBody>
          <a:bodyPr>
            <a:normAutofit fontScale="90000"/>
          </a:bodyPr>
          <a:lstStyle/>
          <a:p>
            <a:pPr>
              <a:spcBef>
                <a:spcPts val="600"/>
              </a:spcBef>
            </a:pPr>
            <a:br>
              <a:rPr lang="de-DE" sz="3600" dirty="0"/>
            </a:br>
            <a:r>
              <a:rPr lang="de-DE" sz="3600" dirty="0" err="1">
                <a:solidFill>
                  <a:srgbClr val="002369"/>
                </a:solidFill>
                <a:latin typeface="Avenir Book"/>
              </a:rPr>
              <a:t>Periodesystemet</a:t>
            </a:r>
            <a:br>
              <a:rPr lang="de-DE" sz="3600" dirty="0">
                <a:solidFill>
                  <a:srgbClr val="002369"/>
                </a:solidFill>
                <a:latin typeface="Avenir Book"/>
              </a:rPr>
            </a:br>
            <a:br>
              <a:rPr lang="de-DE" sz="3600" dirty="0"/>
            </a:br>
            <a:r>
              <a:rPr lang="en-US" sz="2800" dirty="0">
                <a:latin typeface="Avenir Book"/>
              </a:rPr>
              <a:t>Del 1: </a:t>
            </a:r>
            <a:r>
              <a:rPr lang="en-US" sz="2800" dirty="0" err="1">
                <a:latin typeface="Avenir Book"/>
              </a:rPr>
              <a:t>Kategorisering</a:t>
            </a:r>
            <a:r>
              <a:rPr lang="en-US" sz="2800" dirty="0">
                <a:latin typeface="Avenir Book"/>
              </a:rPr>
              <a:t> </a:t>
            </a:r>
            <a:r>
              <a:rPr lang="en-US" sz="2800" dirty="0" err="1">
                <a:latin typeface="Avenir Book"/>
              </a:rPr>
              <a:t>og</a:t>
            </a:r>
            <a:r>
              <a:rPr lang="en-US" sz="2800" dirty="0">
                <a:latin typeface="Avenir Book"/>
              </a:rPr>
              <a:t> </a:t>
            </a:r>
            <a:r>
              <a:rPr lang="en-US" sz="2800" dirty="0" err="1">
                <a:latin typeface="Avenir Book"/>
              </a:rPr>
              <a:t>systematisering</a:t>
            </a:r>
            <a:r>
              <a:rPr lang="en-US" sz="2800" dirty="0">
                <a:latin typeface="Avenir Book"/>
              </a:rPr>
              <a:t> av </a:t>
            </a:r>
            <a:r>
              <a:rPr lang="en-US" sz="2800" dirty="0" err="1">
                <a:latin typeface="Avenir Book"/>
              </a:rPr>
              <a:t>grunnstoff</a:t>
            </a:r>
            <a:endParaRPr lang="de-DE" sz="3600" dirty="0"/>
          </a:p>
        </p:txBody>
      </p:sp>
      <p:sp>
        <p:nvSpPr>
          <p:cNvPr id="9" name="Untertitel 2">
            <a:extLst>
              <a:ext uri="{FF2B5EF4-FFF2-40B4-BE49-F238E27FC236}">
                <a16:creationId xmlns:a16="http://schemas.microsoft.com/office/drawing/2014/main" id="{9C0AEEBC-6AD2-4BD7-970C-4BE8AD75C9BC}"/>
              </a:ext>
            </a:extLst>
          </p:cNvPr>
          <p:cNvSpPr>
            <a:spLocks noGrp="1"/>
          </p:cNvSpPr>
          <p:nvPr>
            <p:ph type="subTitle" idx="1"/>
          </p:nvPr>
        </p:nvSpPr>
        <p:spPr>
          <a:xfrm>
            <a:off x="927100" y="3532208"/>
            <a:ext cx="10363200" cy="1752600"/>
          </a:xfrm>
        </p:spPr>
        <p:txBody>
          <a:bodyPr vert="horz" lIns="91440" tIns="45720" rIns="91440" bIns="45720" rtlCol="0" anchor="t">
            <a:normAutofit fontScale="70000" lnSpcReduction="20000"/>
          </a:bodyPr>
          <a:lstStyle/>
          <a:p>
            <a:endParaRPr lang="en-US" i="1" dirty="0"/>
          </a:p>
          <a:p>
            <a:pPr algn="l"/>
            <a:r>
              <a:rPr lang="en-US" dirty="0" err="1">
                <a:solidFill>
                  <a:srgbClr val="001470"/>
                </a:solidFill>
              </a:rPr>
              <a:t>Læringsmål</a:t>
            </a:r>
            <a:r>
              <a:rPr lang="en-US" dirty="0">
                <a:solidFill>
                  <a:srgbClr val="001470"/>
                </a:solidFill>
              </a:rPr>
              <a:t>:</a:t>
            </a:r>
            <a:r>
              <a:rPr lang="en-US" i="1" dirty="0">
                <a:solidFill>
                  <a:srgbClr val="001470"/>
                </a:solidFill>
              </a:rPr>
              <a:t> </a:t>
            </a:r>
          </a:p>
          <a:p>
            <a:pPr algn="just" rtl="0" fontAlgn="base">
              <a:buFont typeface="Arial" panose="020B0604020202020204" pitchFamily="34" charset="0"/>
              <a:buChar char="•"/>
            </a:pPr>
            <a:r>
              <a:rPr lang="en-US" sz="2000" b="0" i="0" dirty="0" err="1">
                <a:solidFill>
                  <a:srgbClr val="001470"/>
                </a:solidFill>
                <a:effectLst/>
              </a:rPr>
              <a:t>Skildre</a:t>
            </a:r>
            <a:r>
              <a:rPr lang="en-US" sz="2000" b="0" i="0" dirty="0">
                <a:solidFill>
                  <a:srgbClr val="001470"/>
                </a:solidFill>
                <a:effectLst/>
              </a:rPr>
              <a:t> </a:t>
            </a:r>
            <a:r>
              <a:rPr lang="en-US" sz="2000" b="0" i="0" dirty="0" err="1">
                <a:solidFill>
                  <a:srgbClr val="001470"/>
                </a:solidFill>
                <a:effectLst/>
              </a:rPr>
              <a:t>korleis</a:t>
            </a:r>
            <a:r>
              <a:rPr lang="en-US" sz="2000" b="0" i="0" dirty="0">
                <a:solidFill>
                  <a:srgbClr val="001470"/>
                </a:solidFill>
                <a:effectLst/>
              </a:rPr>
              <a:t> </a:t>
            </a:r>
            <a:r>
              <a:rPr lang="en-US" sz="2000" b="0" i="0" dirty="0" err="1">
                <a:solidFill>
                  <a:srgbClr val="001470"/>
                </a:solidFill>
                <a:effectLst/>
              </a:rPr>
              <a:t>periodesystemet</a:t>
            </a:r>
            <a:r>
              <a:rPr lang="en-US" sz="2000" b="0" i="0" dirty="0">
                <a:solidFill>
                  <a:srgbClr val="001470"/>
                </a:solidFill>
                <a:effectLst/>
              </a:rPr>
              <a:t> </a:t>
            </a:r>
            <a:r>
              <a:rPr lang="en-US" sz="2000" b="0" i="0" dirty="0" err="1">
                <a:solidFill>
                  <a:srgbClr val="001470"/>
                </a:solidFill>
                <a:effectLst/>
              </a:rPr>
              <a:t>har</a:t>
            </a:r>
            <a:r>
              <a:rPr lang="en-US" sz="2000" b="0" i="0" dirty="0">
                <a:solidFill>
                  <a:srgbClr val="001470"/>
                </a:solidFill>
                <a:effectLst/>
              </a:rPr>
              <a:t> </a:t>
            </a:r>
            <a:r>
              <a:rPr lang="en-US" sz="2000" b="0" i="0" dirty="0" err="1">
                <a:solidFill>
                  <a:srgbClr val="001470"/>
                </a:solidFill>
                <a:effectLst/>
              </a:rPr>
              <a:t>vore</a:t>
            </a:r>
            <a:r>
              <a:rPr lang="en-US" sz="2000" b="0" i="0" dirty="0">
                <a:solidFill>
                  <a:srgbClr val="001470"/>
                </a:solidFill>
                <a:effectLst/>
              </a:rPr>
              <a:t> </a:t>
            </a:r>
            <a:r>
              <a:rPr lang="en-US" sz="2000" b="0" i="0" dirty="0" err="1">
                <a:solidFill>
                  <a:srgbClr val="001470"/>
                </a:solidFill>
                <a:effectLst/>
              </a:rPr>
              <a:t>og</a:t>
            </a:r>
            <a:r>
              <a:rPr lang="en-US" sz="2000" b="0" i="0" dirty="0">
                <a:solidFill>
                  <a:srgbClr val="001470"/>
                </a:solidFill>
                <a:effectLst/>
              </a:rPr>
              <a:t> </a:t>
            </a:r>
            <a:r>
              <a:rPr lang="en-US" sz="2000" b="0" i="0" dirty="0" err="1">
                <a:solidFill>
                  <a:srgbClr val="001470"/>
                </a:solidFill>
                <a:effectLst/>
              </a:rPr>
              <a:t>framleis</a:t>
            </a:r>
            <a:r>
              <a:rPr lang="en-US" sz="2000" b="0" i="0" dirty="0">
                <a:solidFill>
                  <a:srgbClr val="001470"/>
                </a:solidFill>
                <a:effectLst/>
              </a:rPr>
              <a:t> er </a:t>
            </a:r>
            <a:r>
              <a:rPr lang="en-US" sz="2000" b="0" i="0" dirty="0" err="1">
                <a:solidFill>
                  <a:srgbClr val="001470"/>
                </a:solidFill>
                <a:effectLst/>
              </a:rPr>
              <a:t>eit</a:t>
            </a:r>
            <a:r>
              <a:rPr lang="en-US" sz="2000" b="0" i="0" dirty="0">
                <a:solidFill>
                  <a:srgbClr val="001470"/>
                </a:solidFill>
                <a:effectLst/>
              </a:rPr>
              <a:t> </a:t>
            </a:r>
            <a:r>
              <a:rPr lang="en-US" sz="2000" b="0" i="0" dirty="0" err="1">
                <a:solidFill>
                  <a:srgbClr val="001470"/>
                </a:solidFill>
                <a:effectLst/>
              </a:rPr>
              <a:t>viktig</a:t>
            </a:r>
            <a:r>
              <a:rPr lang="en-US" sz="2000" b="0" i="0" dirty="0">
                <a:solidFill>
                  <a:srgbClr val="001470"/>
                </a:solidFill>
                <a:effectLst/>
              </a:rPr>
              <a:t> </a:t>
            </a:r>
            <a:r>
              <a:rPr lang="en-US" sz="2000" b="0" i="0" dirty="0" err="1">
                <a:solidFill>
                  <a:srgbClr val="001470"/>
                </a:solidFill>
                <a:effectLst/>
              </a:rPr>
              <a:t>verktøy</a:t>
            </a:r>
            <a:r>
              <a:rPr lang="en-US" sz="2000" b="0" i="0" dirty="0">
                <a:solidFill>
                  <a:srgbClr val="001470"/>
                </a:solidFill>
                <a:effectLst/>
              </a:rPr>
              <a:t> for å </a:t>
            </a:r>
            <a:r>
              <a:rPr lang="en-US" sz="2000" b="0" i="0" dirty="0" err="1">
                <a:solidFill>
                  <a:srgbClr val="001470"/>
                </a:solidFill>
                <a:effectLst/>
              </a:rPr>
              <a:t>utforske</a:t>
            </a:r>
            <a:r>
              <a:rPr lang="en-US" sz="2000" b="0" i="0" dirty="0">
                <a:solidFill>
                  <a:srgbClr val="001470"/>
                </a:solidFill>
                <a:effectLst/>
              </a:rPr>
              <a:t> </a:t>
            </a:r>
            <a:r>
              <a:rPr lang="en-US" sz="2000" b="0" i="0" dirty="0" err="1">
                <a:solidFill>
                  <a:srgbClr val="001470"/>
                </a:solidFill>
                <a:effectLst/>
              </a:rPr>
              <a:t>og</a:t>
            </a:r>
            <a:r>
              <a:rPr lang="en-US" sz="2000" b="0" i="0" dirty="0">
                <a:solidFill>
                  <a:srgbClr val="001470"/>
                </a:solidFill>
                <a:effectLst/>
              </a:rPr>
              <a:t> </a:t>
            </a:r>
            <a:r>
              <a:rPr lang="en-US" sz="2000" b="0" i="0" dirty="0" err="1">
                <a:solidFill>
                  <a:srgbClr val="001470"/>
                </a:solidFill>
                <a:effectLst/>
              </a:rPr>
              <a:t>forstå</a:t>
            </a:r>
            <a:r>
              <a:rPr lang="en-US" sz="2000" b="0" i="0" dirty="0">
                <a:solidFill>
                  <a:srgbClr val="001470"/>
                </a:solidFill>
                <a:effectLst/>
              </a:rPr>
              <a:t> </a:t>
            </a:r>
            <a:r>
              <a:rPr lang="en-US" sz="2000" b="0" i="0" dirty="0" err="1">
                <a:solidFill>
                  <a:srgbClr val="001470"/>
                </a:solidFill>
                <a:effectLst/>
              </a:rPr>
              <a:t>korleis</a:t>
            </a:r>
            <a:r>
              <a:rPr lang="en-US" sz="2000" b="0" i="0" dirty="0">
                <a:solidFill>
                  <a:srgbClr val="001470"/>
                </a:solidFill>
                <a:effectLst/>
              </a:rPr>
              <a:t> </a:t>
            </a:r>
            <a:r>
              <a:rPr lang="en-US" sz="2000" b="0" i="0" dirty="0" err="1">
                <a:solidFill>
                  <a:srgbClr val="001470"/>
                </a:solidFill>
                <a:effectLst/>
              </a:rPr>
              <a:t>verda</a:t>
            </a:r>
            <a:r>
              <a:rPr lang="en-US" sz="2000" b="0" i="0" dirty="0">
                <a:solidFill>
                  <a:srgbClr val="001470"/>
                </a:solidFill>
                <a:effectLst/>
              </a:rPr>
              <a:t> er </a:t>
            </a:r>
            <a:r>
              <a:rPr lang="en-US" sz="2000" b="0" i="0" dirty="0" err="1">
                <a:solidFill>
                  <a:srgbClr val="001470"/>
                </a:solidFill>
                <a:effectLst/>
              </a:rPr>
              <a:t>bygd</a:t>
            </a:r>
            <a:r>
              <a:rPr lang="en-US" sz="2000" b="0" i="0" dirty="0">
                <a:solidFill>
                  <a:srgbClr val="001470"/>
                </a:solidFill>
                <a:effectLst/>
              </a:rPr>
              <a:t> </a:t>
            </a:r>
            <a:r>
              <a:rPr lang="en-US" sz="2000" b="0" i="0" dirty="0" err="1">
                <a:solidFill>
                  <a:srgbClr val="001470"/>
                </a:solidFill>
                <a:effectLst/>
              </a:rPr>
              <a:t>opp</a:t>
            </a:r>
            <a:endParaRPr lang="en-US" sz="2000" b="0" i="0" dirty="0">
              <a:solidFill>
                <a:srgbClr val="001470"/>
              </a:solidFill>
              <a:effectLst/>
            </a:endParaRPr>
          </a:p>
          <a:p>
            <a:pPr algn="l"/>
            <a:endParaRPr lang="en-US" b="0" i="1" dirty="0">
              <a:solidFill>
                <a:srgbClr val="001470"/>
              </a:solidFill>
              <a:cs typeface="Calibri"/>
            </a:endParaRPr>
          </a:p>
          <a:p>
            <a:pPr algn="l"/>
            <a:r>
              <a:rPr lang="en-US" dirty="0" err="1">
                <a:solidFill>
                  <a:srgbClr val="001470"/>
                </a:solidFill>
                <a:cs typeface="Calibri"/>
              </a:rPr>
              <a:t>Delmål</a:t>
            </a:r>
            <a:r>
              <a:rPr lang="en-US" dirty="0">
                <a:solidFill>
                  <a:srgbClr val="001470"/>
                </a:solidFill>
                <a:cs typeface="Calibri"/>
              </a:rPr>
              <a:t>:</a:t>
            </a:r>
            <a:r>
              <a:rPr lang="en-US" b="0" i="1" dirty="0">
                <a:solidFill>
                  <a:srgbClr val="001470"/>
                </a:solidFill>
                <a:cs typeface="Calibri"/>
              </a:rPr>
              <a:t> </a:t>
            </a:r>
          </a:p>
          <a:p>
            <a:pPr marL="342900" indent="-342900" algn="l">
              <a:buChar char="•"/>
            </a:pPr>
            <a:r>
              <a:rPr lang="en-US" sz="2000" b="0" dirty="0" err="1">
                <a:solidFill>
                  <a:srgbClr val="001470"/>
                </a:solidFill>
              </a:rPr>
              <a:t>Bruke</a:t>
            </a:r>
            <a:r>
              <a:rPr lang="en-US" sz="2000" b="0" dirty="0">
                <a:solidFill>
                  <a:srgbClr val="001470"/>
                </a:solidFill>
              </a:rPr>
              <a:t> </a:t>
            </a:r>
            <a:r>
              <a:rPr lang="en-US" sz="2000" b="0" dirty="0" err="1">
                <a:solidFill>
                  <a:srgbClr val="001470"/>
                </a:solidFill>
              </a:rPr>
              <a:t>vitskaplege</a:t>
            </a:r>
            <a:r>
              <a:rPr lang="en-US" sz="2000" b="0" dirty="0">
                <a:solidFill>
                  <a:srgbClr val="001470"/>
                </a:solidFill>
              </a:rPr>
              <a:t> </a:t>
            </a:r>
            <a:r>
              <a:rPr lang="en-US" sz="2000" b="0" dirty="0" err="1">
                <a:solidFill>
                  <a:srgbClr val="001470"/>
                </a:solidFill>
              </a:rPr>
              <a:t>prinsipp</a:t>
            </a:r>
            <a:r>
              <a:rPr lang="en-US" sz="2000" b="0" dirty="0">
                <a:solidFill>
                  <a:srgbClr val="001470"/>
                </a:solidFill>
              </a:rPr>
              <a:t> for å </a:t>
            </a:r>
            <a:r>
              <a:rPr lang="en-US" sz="2000" b="0" dirty="0" err="1">
                <a:solidFill>
                  <a:srgbClr val="001470"/>
                </a:solidFill>
              </a:rPr>
              <a:t>sortere</a:t>
            </a:r>
            <a:r>
              <a:rPr lang="en-US" sz="2000" b="0" dirty="0">
                <a:solidFill>
                  <a:srgbClr val="001470"/>
                </a:solidFill>
              </a:rPr>
              <a:t> </a:t>
            </a:r>
            <a:r>
              <a:rPr lang="en-US" sz="2000" b="0" dirty="0" err="1">
                <a:solidFill>
                  <a:srgbClr val="001470"/>
                </a:solidFill>
              </a:rPr>
              <a:t>objekt</a:t>
            </a:r>
            <a:r>
              <a:rPr lang="en-US" sz="2000" b="0" dirty="0">
                <a:solidFill>
                  <a:srgbClr val="001470"/>
                </a:solidFill>
              </a:rPr>
              <a:t> </a:t>
            </a:r>
            <a:r>
              <a:rPr lang="en-US" sz="2000" b="0" dirty="0" err="1">
                <a:solidFill>
                  <a:srgbClr val="001470"/>
                </a:solidFill>
              </a:rPr>
              <a:t>og</a:t>
            </a:r>
            <a:r>
              <a:rPr lang="en-US" sz="2000" b="0" dirty="0">
                <a:solidFill>
                  <a:srgbClr val="001470"/>
                </a:solidFill>
              </a:rPr>
              <a:t> </a:t>
            </a:r>
            <a:r>
              <a:rPr lang="en-US" sz="2000" b="0" dirty="0" err="1">
                <a:solidFill>
                  <a:srgbClr val="001470"/>
                </a:solidFill>
              </a:rPr>
              <a:t>grunnstoff</a:t>
            </a:r>
            <a:r>
              <a:rPr lang="en-US" sz="2000" b="0" dirty="0">
                <a:solidFill>
                  <a:srgbClr val="001470"/>
                </a:solidFill>
              </a:rPr>
              <a:t> </a:t>
            </a:r>
            <a:r>
              <a:rPr lang="en-US" sz="2000" b="0" dirty="0" err="1">
                <a:solidFill>
                  <a:srgbClr val="001470"/>
                </a:solidFill>
              </a:rPr>
              <a:t>på</a:t>
            </a:r>
            <a:r>
              <a:rPr lang="en-US" sz="2000" b="0" dirty="0">
                <a:solidFill>
                  <a:srgbClr val="001470"/>
                </a:solidFill>
              </a:rPr>
              <a:t> </a:t>
            </a:r>
            <a:r>
              <a:rPr lang="en-US" sz="2000" b="0" dirty="0" err="1">
                <a:solidFill>
                  <a:srgbClr val="001470"/>
                </a:solidFill>
              </a:rPr>
              <a:t>ein</a:t>
            </a:r>
            <a:r>
              <a:rPr lang="en-US" sz="2000" b="0" dirty="0">
                <a:solidFill>
                  <a:srgbClr val="001470"/>
                </a:solidFill>
              </a:rPr>
              <a:t> </a:t>
            </a:r>
            <a:r>
              <a:rPr lang="en-US" sz="2000" b="0" dirty="0" err="1">
                <a:solidFill>
                  <a:srgbClr val="001470"/>
                </a:solidFill>
              </a:rPr>
              <a:t>systematisk</a:t>
            </a:r>
            <a:r>
              <a:rPr lang="en-US" sz="2000" b="0" dirty="0">
                <a:solidFill>
                  <a:srgbClr val="001470"/>
                </a:solidFill>
              </a:rPr>
              <a:t> </a:t>
            </a:r>
            <a:r>
              <a:rPr lang="en-US" sz="2000" b="0" dirty="0" err="1">
                <a:solidFill>
                  <a:srgbClr val="001470"/>
                </a:solidFill>
              </a:rPr>
              <a:t>måte</a:t>
            </a:r>
            <a:endParaRPr lang="en-US" sz="2000" b="0" dirty="0">
              <a:solidFill>
                <a:srgbClr val="001470"/>
              </a:solidFill>
            </a:endParaRPr>
          </a:p>
          <a:p>
            <a:pPr marL="342900" indent="-342900" algn="l">
              <a:buChar char="•"/>
            </a:pPr>
            <a:r>
              <a:rPr lang="en-US" sz="2000" b="0" i="0" dirty="0" err="1">
                <a:solidFill>
                  <a:srgbClr val="001470"/>
                </a:solidFill>
                <a:effectLst/>
              </a:rPr>
              <a:t>Diskuter</a:t>
            </a:r>
            <a:r>
              <a:rPr lang="en-US" sz="2000" b="0" i="0" dirty="0">
                <a:solidFill>
                  <a:srgbClr val="001470"/>
                </a:solidFill>
                <a:effectLst/>
              </a:rPr>
              <a:t> </a:t>
            </a:r>
            <a:r>
              <a:rPr lang="en-US" sz="2000" b="0" i="0" dirty="0" err="1">
                <a:solidFill>
                  <a:srgbClr val="001470"/>
                </a:solidFill>
                <a:effectLst/>
              </a:rPr>
              <a:t>korleis</a:t>
            </a:r>
            <a:r>
              <a:rPr lang="en-US" sz="2000" b="0" i="0" dirty="0">
                <a:solidFill>
                  <a:srgbClr val="001470"/>
                </a:solidFill>
                <a:effectLst/>
              </a:rPr>
              <a:t> </a:t>
            </a:r>
            <a:r>
              <a:rPr lang="en-US" sz="2000" b="0" i="0" dirty="0" err="1">
                <a:solidFill>
                  <a:srgbClr val="001470"/>
                </a:solidFill>
                <a:effectLst/>
              </a:rPr>
              <a:t>ulike</a:t>
            </a:r>
            <a:r>
              <a:rPr lang="en-US" sz="2000" b="0" i="0" dirty="0">
                <a:solidFill>
                  <a:srgbClr val="001470"/>
                </a:solidFill>
                <a:effectLst/>
              </a:rPr>
              <a:t> </a:t>
            </a:r>
            <a:r>
              <a:rPr lang="en-US" sz="2000" b="0" i="0" dirty="0" err="1">
                <a:solidFill>
                  <a:srgbClr val="001470"/>
                </a:solidFill>
                <a:effectLst/>
              </a:rPr>
              <a:t>kriterium</a:t>
            </a:r>
            <a:r>
              <a:rPr lang="en-US" sz="2000" b="0" i="0" dirty="0">
                <a:solidFill>
                  <a:srgbClr val="001470"/>
                </a:solidFill>
                <a:effectLst/>
              </a:rPr>
              <a:t> </a:t>
            </a:r>
            <a:r>
              <a:rPr lang="en-US" sz="2000" b="0" i="0" dirty="0" err="1">
                <a:solidFill>
                  <a:srgbClr val="001470"/>
                </a:solidFill>
                <a:effectLst/>
              </a:rPr>
              <a:t>kan</a:t>
            </a:r>
            <a:r>
              <a:rPr lang="en-US" sz="2000" b="0" i="0" dirty="0">
                <a:solidFill>
                  <a:srgbClr val="001470"/>
                </a:solidFill>
                <a:effectLst/>
              </a:rPr>
              <a:t> </a:t>
            </a:r>
            <a:r>
              <a:rPr lang="en-US" sz="2000" b="0" i="0" dirty="0" err="1">
                <a:solidFill>
                  <a:srgbClr val="001470"/>
                </a:solidFill>
                <a:effectLst/>
              </a:rPr>
              <a:t>føre</a:t>
            </a:r>
            <a:r>
              <a:rPr lang="en-US" sz="2000" b="0" i="0" dirty="0">
                <a:solidFill>
                  <a:srgbClr val="001470"/>
                </a:solidFill>
                <a:effectLst/>
              </a:rPr>
              <a:t> </a:t>
            </a:r>
            <a:r>
              <a:rPr lang="en-US" sz="2000" b="0" i="0" dirty="0" err="1">
                <a:solidFill>
                  <a:srgbClr val="001470"/>
                </a:solidFill>
                <a:effectLst/>
              </a:rPr>
              <a:t>til</a:t>
            </a:r>
            <a:r>
              <a:rPr lang="en-US" sz="2000" b="0" i="0" dirty="0">
                <a:solidFill>
                  <a:srgbClr val="001470"/>
                </a:solidFill>
                <a:effectLst/>
              </a:rPr>
              <a:t> </a:t>
            </a:r>
            <a:r>
              <a:rPr lang="en-US" sz="2000" b="0" i="0" dirty="0" err="1">
                <a:solidFill>
                  <a:srgbClr val="001470"/>
                </a:solidFill>
                <a:effectLst/>
              </a:rPr>
              <a:t>ulike</a:t>
            </a:r>
            <a:r>
              <a:rPr lang="en-US" sz="2000" b="0" dirty="0">
                <a:solidFill>
                  <a:srgbClr val="001470"/>
                </a:solidFill>
              </a:rPr>
              <a:t> </a:t>
            </a:r>
            <a:r>
              <a:rPr lang="en-US" sz="2000" b="0" dirty="0" err="1">
                <a:solidFill>
                  <a:srgbClr val="001470"/>
                </a:solidFill>
              </a:rPr>
              <a:t>måtar</a:t>
            </a:r>
            <a:r>
              <a:rPr lang="en-US" sz="2000" b="0" dirty="0">
                <a:solidFill>
                  <a:srgbClr val="001470"/>
                </a:solidFill>
              </a:rPr>
              <a:t> å </a:t>
            </a:r>
            <a:r>
              <a:rPr lang="en-US" sz="2000" b="0" dirty="0" err="1">
                <a:solidFill>
                  <a:srgbClr val="001470"/>
                </a:solidFill>
              </a:rPr>
              <a:t>organisere</a:t>
            </a:r>
            <a:r>
              <a:rPr lang="en-US" sz="2000" b="0" dirty="0">
                <a:solidFill>
                  <a:srgbClr val="001470"/>
                </a:solidFill>
              </a:rPr>
              <a:t> </a:t>
            </a:r>
            <a:r>
              <a:rPr lang="en-US" sz="2000" b="0" dirty="0" err="1">
                <a:solidFill>
                  <a:srgbClr val="001470"/>
                </a:solidFill>
              </a:rPr>
              <a:t>stoff</a:t>
            </a:r>
            <a:r>
              <a:rPr lang="en-US" sz="2000" b="0" dirty="0">
                <a:solidFill>
                  <a:srgbClr val="001470"/>
                </a:solidFill>
              </a:rPr>
              <a:t> </a:t>
            </a:r>
            <a:r>
              <a:rPr lang="en-US" sz="2000" b="0" dirty="0" err="1">
                <a:solidFill>
                  <a:srgbClr val="001470"/>
                </a:solidFill>
              </a:rPr>
              <a:t>på</a:t>
            </a:r>
            <a:endParaRPr lang="en-US" sz="2000" dirty="0">
              <a:solidFill>
                <a:srgbClr val="001470"/>
              </a:solidFill>
            </a:endParaRPr>
          </a:p>
          <a:p>
            <a:endParaRPr lang="en-US" dirty="0"/>
          </a:p>
        </p:txBody>
      </p:sp>
    </p:spTree>
    <p:extLst>
      <p:ext uri="{BB962C8B-B14F-4D97-AF65-F5344CB8AC3E}">
        <p14:creationId xmlns:p14="http://schemas.microsoft.com/office/powerpoint/2010/main" val="2115721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10945462" cy="647794"/>
          </a:xfrm>
        </p:spPr>
        <p:txBody>
          <a:bodyPr>
            <a:normAutofit/>
          </a:bodyPr>
          <a:lstStyle/>
          <a:p>
            <a:r>
              <a:rPr lang="es-ES_tradnl" dirty="0">
                <a:latin typeface="Avenir Book"/>
              </a:rPr>
              <a:t>1.1: </a:t>
            </a:r>
            <a:r>
              <a:rPr lang="es-ES_tradnl" dirty="0" err="1">
                <a:latin typeface="Avenir Book"/>
              </a:rPr>
              <a:t>Sorteringsaktivitet</a:t>
            </a:r>
            <a:endParaRPr lang="es-ES_tradnl" dirty="0">
              <a:latin typeface="Avenir Book"/>
            </a:endParaRPr>
          </a:p>
        </p:txBody>
      </p:sp>
      <p:sp>
        <p:nvSpPr>
          <p:cNvPr id="3" name="Marcador de contenido 2"/>
          <p:cNvSpPr>
            <a:spLocks noGrp="1"/>
          </p:cNvSpPr>
          <p:nvPr>
            <p:ph idx="1"/>
          </p:nvPr>
        </p:nvSpPr>
        <p:spPr>
          <a:xfrm>
            <a:off x="531296" y="1496533"/>
            <a:ext cx="11100246" cy="4303312"/>
          </a:xfrm>
        </p:spPr>
        <p:txBody>
          <a:bodyPr vert="horz" lIns="91440" tIns="45720" rIns="91440" bIns="45720" rtlCol="0" anchor="t">
            <a:normAutofit/>
          </a:bodyPr>
          <a:lstStyle/>
          <a:p>
            <a:pPr>
              <a:spcBef>
                <a:spcPts val="0"/>
              </a:spcBef>
            </a:pPr>
            <a:r>
              <a:rPr lang="nb-NO" dirty="0">
                <a:ea typeface="+mn-lt"/>
                <a:cs typeface="+mn-lt"/>
              </a:rPr>
              <a:t>De har fått utdelt </a:t>
            </a:r>
            <a:r>
              <a:rPr lang="nb-NO" dirty="0" err="1">
                <a:ea typeface="+mn-lt"/>
                <a:cs typeface="+mn-lt"/>
              </a:rPr>
              <a:t>ein</a:t>
            </a:r>
            <a:r>
              <a:rPr lang="nb-NO" dirty="0">
                <a:ea typeface="+mn-lt"/>
                <a:cs typeface="+mn-lt"/>
              </a:rPr>
              <a:t> pose med 20 </a:t>
            </a:r>
            <a:r>
              <a:rPr lang="nb-NO" dirty="0" err="1">
                <a:ea typeface="+mn-lt"/>
                <a:cs typeface="+mn-lt"/>
              </a:rPr>
              <a:t>legoklossar</a:t>
            </a:r>
            <a:r>
              <a:rPr lang="nb-NO" dirty="0">
                <a:ea typeface="+mn-lt"/>
                <a:cs typeface="+mn-lt"/>
              </a:rPr>
              <a:t>. </a:t>
            </a:r>
            <a:endParaRPr lang="en-US" dirty="0">
              <a:ea typeface="+mn-lt"/>
              <a:cs typeface="+mn-lt"/>
            </a:endParaRPr>
          </a:p>
          <a:p>
            <a:r>
              <a:rPr lang="de-DE" dirty="0">
                <a:ea typeface="+mn-lt"/>
                <a:cs typeface="+mn-lt"/>
              </a:rPr>
              <a:t>Sorter </a:t>
            </a:r>
            <a:r>
              <a:rPr lang="de-DE" dirty="0" err="1">
                <a:ea typeface="+mn-lt"/>
                <a:cs typeface="+mn-lt"/>
              </a:rPr>
              <a:t>legoklossane</a:t>
            </a:r>
            <a:r>
              <a:rPr lang="de-DE" dirty="0">
                <a:ea typeface="+mn-lt"/>
                <a:cs typeface="+mn-lt"/>
              </a:rPr>
              <a:t> </a:t>
            </a:r>
            <a:r>
              <a:rPr lang="de-DE" dirty="0" err="1">
                <a:ea typeface="+mn-lt"/>
                <a:cs typeface="+mn-lt"/>
              </a:rPr>
              <a:t>på</a:t>
            </a:r>
            <a:r>
              <a:rPr lang="de-DE" dirty="0">
                <a:ea typeface="+mn-lt"/>
                <a:cs typeface="+mn-lt"/>
              </a:rPr>
              <a:t> ein </a:t>
            </a:r>
            <a:r>
              <a:rPr lang="de-DE" dirty="0" err="1">
                <a:ea typeface="+mn-lt"/>
                <a:cs typeface="+mn-lt"/>
              </a:rPr>
              <a:t>valfri</a:t>
            </a:r>
            <a:r>
              <a:rPr lang="de-DE" dirty="0">
                <a:ea typeface="+mn-lt"/>
                <a:cs typeface="+mn-lt"/>
              </a:rPr>
              <a:t> </a:t>
            </a:r>
            <a:r>
              <a:rPr lang="de-DE" dirty="0" err="1">
                <a:ea typeface="+mn-lt"/>
                <a:cs typeface="+mn-lt"/>
              </a:rPr>
              <a:t>måte</a:t>
            </a:r>
            <a:endParaRPr lang="de-DE" dirty="0">
              <a:ea typeface="+mn-lt"/>
              <a:cs typeface="+mn-lt"/>
            </a:endParaRPr>
          </a:p>
          <a:p>
            <a:pPr marL="0" lvl="0" indent="0">
              <a:buNone/>
            </a:pPr>
            <a:endParaRPr lang="de-DE" dirty="0">
              <a:solidFill>
                <a:srgbClr val="A0B051"/>
              </a:solidFill>
              <a:sym typeface="Symbol" panose="05050102010706020507" pitchFamily="18" charset="2"/>
            </a:endParaRPr>
          </a:p>
          <a:p>
            <a:pPr marL="0" indent="0">
              <a:spcBef>
                <a:spcPts val="0"/>
              </a:spcBef>
              <a:spcAft>
                <a:spcPts val="600"/>
              </a:spcAft>
              <a:buClr>
                <a:srgbClr val="A0B051"/>
              </a:buClr>
              <a:buNone/>
            </a:pPr>
            <a:endParaRPr lang="de-DE" sz="2400" dirty="0"/>
          </a:p>
          <a:p>
            <a:pPr>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8</a:t>
            </a:fld>
            <a:endParaRPr lang="es-ES_tradnl"/>
          </a:p>
        </p:txBody>
      </p:sp>
      <p:pic>
        <p:nvPicPr>
          <p:cNvPr id="10" name="Picture 10">
            <a:extLst>
              <a:ext uri="{FF2B5EF4-FFF2-40B4-BE49-F238E27FC236}">
                <a16:creationId xmlns:a16="http://schemas.microsoft.com/office/drawing/2014/main" id="{B7EDCA29-30B6-4C78-9356-87C00A017999}"/>
              </a:ext>
            </a:extLst>
          </p:cNvPr>
          <p:cNvPicPr>
            <a:picLocks noChangeAspect="1"/>
          </p:cNvPicPr>
          <p:nvPr/>
        </p:nvPicPr>
        <p:blipFill>
          <a:blip r:embed="rId3"/>
          <a:stretch>
            <a:fillRect/>
          </a:stretch>
        </p:blipFill>
        <p:spPr>
          <a:xfrm>
            <a:off x="9447661" y="37956"/>
            <a:ext cx="1207828" cy="1196456"/>
          </a:xfrm>
          <a:prstGeom prst="rect">
            <a:avLst/>
          </a:prstGeom>
        </p:spPr>
      </p:pic>
      <p:pic>
        <p:nvPicPr>
          <p:cNvPr id="11" name="Picture 11">
            <a:extLst>
              <a:ext uri="{FF2B5EF4-FFF2-40B4-BE49-F238E27FC236}">
                <a16:creationId xmlns:a16="http://schemas.microsoft.com/office/drawing/2014/main" id="{AA997DC7-6A3E-4A4D-B8E8-27AA2FF644BF}"/>
              </a:ext>
            </a:extLst>
          </p:cNvPr>
          <p:cNvPicPr>
            <a:picLocks noChangeAspect="1"/>
          </p:cNvPicPr>
          <p:nvPr/>
        </p:nvPicPr>
        <p:blipFill>
          <a:blip r:embed="rId4"/>
          <a:stretch>
            <a:fillRect/>
          </a:stretch>
        </p:blipFill>
        <p:spPr>
          <a:xfrm>
            <a:off x="8145296" y="54875"/>
            <a:ext cx="1196455" cy="1150962"/>
          </a:xfrm>
          <a:prstGeom prst="rect">
            <a:avLst/>
          </a:prstGeom>
        </p:spPr>
      </p:pic>
      <p:pic>
        <p:nvPicPr>
          <p:cNvPr id="6" name="Picture 6">
            <a:extLst>
              <a:ext uri="{FF2B5EF4-FFF2-40B4-BE49-F238E27FC236}">
                <a16:creationId xmlns:a16="http://schemas.microsoft.com/office/drawing/2014/main" id="{F92F0A40-24B9-47FA-A3A3-0A7F894230AE}"/>
              </a:ext>
            </a:extLst>
          </p:cNvPr>
          <p:cNvPicPr>
            <a:picLocks noChangeAspect="1"/>
          </p:cNvPicPr>
          <p:nvPr/>
        </p:nvPicPr>
        <p:blipFill rotWithShape="1">
          <a:blip r:embed="rId5"/>
          <a:srcRect t="11538" r="-343" b="19231"/>
          <a:stretch/>
        </p:blipFill>
        <p:spPr>
          <a:xfrm>
            <a:off x="4156982" y="2717556"/>
            <a:ext cx="4150394" cy="2846618"/>
          </a:xfrm>
          <a:prstGeom prst="rect">
            <a:avLst/>
          </a:prstGeom>
        </p:spPr>
      </p:pic>
    </p:spTree>
    <p:extLst>
      <p:ext uri="{BB962C8B-B14F-4D97-AF65-F5344CB8AC3E}">
        <p14:creationId xmlns:p14="http://schemas.microsoft.com/office/powerpoint/2010/main" val="1311467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a:normAutofit/>
          </a:bodyPr>
          <a:lstStyle/>
          <a:p>
            <a:r>
              <a:rPr lang="es-ES_tradnl" dirty="0">
                <a:latin typeface="Avenir Book"/>
              </a:rPr>
              <a:t>1.2 </a:t>
            </a:r>
            <a:r>
              <a:rPr lang="es-ES_tradnl" dirty="0" err="1">
                <a:latin typeface="Avenir Book"/>
              </a:rPr>
              <a:t>Diskusjon</a:t>
            </a:r>
            <a:r>
              <a:rPr lang="es-ES_tradnl" dirty="0">
                <a:latin typeface="Avenir Book"/>
              </a:rPr>
              <a:t>	</a:t>
            </a:r>
            <a:endParaRPr lang="en-US" dirty="0"/>
          </a:p>
        </p:txBody>
      </p:sp>
      <p:sp>
        <p:nvSpPr>
          <p:cNvPr id="3" name="Marcador de contenido 2"/>
          <p:cNvSpPr>
            <a:spLocks noGrp="1"/>
          </p:cNvSpPr>
          <p:nvPr>
            <p:ph idx="1"/>
          </p:nvPr>
        </p:nvSpPr>
        <p:spPr>
          <a:xfrm>
            <a:off x="497305" y="1388957"/>
            <a:ext cx="11093896" cy="4049312"/>
          </a:xfrm>
        </p:spPr>
        <p:txBody>
          <a:bodyPr vert="horz" lIns="91440" tIns="45720" rIns="91440" bIns="45720" rtlCol="0" anchor="t">
            <a:normAutofit/>
          </a:bodyPr>
          <a:lstStyle/>
          <a:p>
            <a:pPr>
              <a:lnSpc>
                <a:spcPct val="90000"/>
              </a:lnSpc>
              <a:spcBef>
                <a:spcPts val="1000"/>
              </a:spcBef>
            </a:pPr>
            <a:endParaRPr lang="nb-NO" dirty="0">
              <a:ea typeface="+mn-lt"/>
              <a:cs typeface="+mn-lt"/>
            </a:endParaRPr>
          </a:p>
          <a:p>
            <a:pPr>
              <a:lnSpc>
                <a:spcPct val="90000"/>
              </a:lnSpc>
              <a:spcBef>
                <a:spcPts val="1000"/>
              </a:spcBef>
            </a:pPr>
            <a:r>
              <a:rPr lang="nb-NO" dirty="0">
                <a:ea typeface="+mn-lt"/>
                <a:cs typeface="+mn-lt"/>
              </a:rPr>
              <a:t>Korleis kategoriserte de </a:t>
            </a:r>
            <a:r>
              <a:rPr lang="nb-NO" dirty="0" err="1">
                <a:ea typeface="+mn-lt"/>
                <a:cs typeface="+mn-lt"/>
              </a:rPr>
              <a:t>legoklossane</a:t>
            </a:r>
            <a:r>
              <a:rPr lang="nb-NO" dirty="0">
                <a:ea typeface="+mn-lt"/>
                <a:cs typeface="+mn-lt"/>
              </a:rPr>
              <a:t>?</a:t>
            </a:r>
            <a:endParaRPr lang="en-US" dirty="0">
              <a:ea typeface="+mn-lt"/>
              <a:cs typeface="+mn-lt"/>
            </a:endParaRPr>
          </a:p>
          <a:p>
            <a:pPr>
              <a:lnSpc>
                <a:spcPct val="90000"/>
              </a:lnSpc>
              <a:spcBef>
                <a:spcPts val="1000"/>
              </a:spcBef>
            </a:pPr>
            <a:endParaRPr lang="nb-NO" dirty="0">
              <a:cs typeface="Calibri"/>
            </a:endParaRPr>
          </a:p>
          <a:p>
            <a:pPr lvl="1">
              <a:lnSpc>
                <a:spcPct val="90000"/>
              </a:lnSpc>
              <a:spcBef>
                <a:spcPts val="1000"/>
              </a:spcBef>
            </a:pPr>
            <a:r>
              <a:rPr lang="nb-NO" dirty="0">
                <a:cs typeface="Calibri"/>
              </a:rPr>
              <a:t>Kva for </a:t>
            </a:r>
            <a:r>
              <a:rPr lang="nb-NO" dirty="0" err="1">
                <a:cs typeface="Calibri"/>
              </a:rPr>
              <a:t>eigenskapar</a:t>
            </a:r>
            <a:r>
              <a:rPr lang="nb-NO" dirty="0">
                <a:cs typeface="Calibri"/>
              </a:rPr>
              <a:t>/kriterium nytta de for å kategorisere, og </a:t>
            </a:r>
            <a:r>
              <a:rPr lang="nb-NO" dirty="0" err="1">
                <a:cs typeface="Calibri"/>
              </a:rPr>
              <a:t>kvifor</a:t>
            </a:r>
            <a:r>
              <a:rPr lang="nb-NO" dirty="0">
                <a:cs typeface="Calibri"/>
              </a:rPr>
              <a:t>? </a:t>
            </a:r>
            <a:endParaRPr lang="en-US" dirty="0">
              <a:cs typeface="Calibri"/>
            </a:endParaRPr>
          </a:p>
          <a:p>
            <a:pPr lvl="1">
              <a:lnSpc>
                <a:spcPct val="90000"/>
              </a:lnSpc>
              <a:spcBef>
                <a:spcPts val="1000"/>
              </a:spcBef>
            </a:pPr>
            <a:endParaRPr lang="nb-NO" dirty="0">
              <a:ea typeface="+mn-lt"/>
              <a:cs typeface="+mn-lt"/>
            </a:endParaRPr>
          </a:p>
          <a:p>
            <a:pPr lvl="1">
              <a:lnSpc>
                <a:spcPct val="90000"/>
              </a:lnSpc>
              <a:spcBef>
                <a:spcPts val="1000"/>
              </a:spcBef>
            </a:pPr>
            <a:r>
              <a:rPr lang="de-DE" dirty="0" err="1">
                <a:ea typeface="+mn-lt"/>
                <a:cs typeface="+mn-lt"/>
              </a:rPr>
              <a:t>Kva</a:t>
            </a:r>
            <a:r>
              <a:rPr lang="de-DE" dirty="0">
                <a:ea typeface="+mn-lt"/>
                <a:cs typeface="+mn-lt"/>
              </a:rPr>
              <a:t> </a:t>
            </a:r>
            <a:r>
              <a:rPr lang="de-DE" dirty="0" err="1">
                <a:ea typeface="+mn-lt"/>
                <a:cs typeface="+mn-lt"/>
              </a:rPr>
              <a:t>for</a:t>
            </a:r>
            <a:r>
              <a:rPr lang="de-DE" dirty="0">
                <a:ea typeface="+mn-lt"/>
                <a:cs typeface="+mn-lt"/>
              </a:rPr>
              <a:t> andre </a:t>
            </a:r>
            <a:r>
              <a:rPr lang="de-DE" dirty="0" err="1">
                <a:ea typeface="+mn-lt"/>
                <a:cs typeface="+mn-lt"/>
              </a:rPr>
              <a:t>måtar</a:t>
            </a:r>
            <a:r>
              <a:rPr lang="de-DE" dirty="0">
                <a:ea typeface="+mn-lt"/>
                <a:cs typeface="+mn-lt"/>
              </a:rPr>
              <a:t> </a:t>
            </a:r>
            <a:r>
              <a:rPr lang="de-DE" dirty="0" err="1">
                <a:ea typeface="+mn-lt"/>
                <a:cs typeface="+mn-lt"/>
              </a:rPr>
              <a:t>kunne</a:t>
            </a:r>
            <a:r>
              <a:rPr lang="de-DE" dirty="0">
                <a:ea typeface="+mn-lt"/>
                <a:cs typeface="+mn-lt"/>
              </a:rPr>
              <a:t> de ha </a:t>
            </a:r>
            <a:r>
              <a:rPr lang="de-DE" dirty="0" err="1">
                <a:ea typeface="+mn-lt"/>
                <a:cs typeface="+mn-lt"/>
              </a:rPr>
              <a:t>sortert</a:t>
            </a:r>
            <a:r>
              <a:rPr lang="de-DE" dirty="0">
                <a:ea typeface="+mn-lt"/>
                <a:cs typeface="+mn-lt"/>
              </a:rPr>
              <a:t> </a:t>
            </a:r>
            <a:r>
              <a:rPr lang="de-DE" dirty="0" err="1">
                <a:ea typeface="+mn-lt"/>
                <a:cs typeface="+mn-lt"/>
              </a:rPr>
              <a:t>klossane</a:t>
            </a:r>
            <a:r>
              <a:rPr lang="de-DE" dirty="0">
                <a:ea typeface="+mn-lt"/>
                <a:cs typeface="+mn-lt"/>
              </a:rPr>
              <a:t> </a:t>
            </a:r>
            <a:r>
              <a:rPr lang="de-DE" dirty="0" err="1">
                <a:ea typeface="+mn-lt"/>
                <a:cs typeface="+mn-lt"/>
              </a:rPr>
              <a:t>på</a:t>
            </a:r>
            <a:r>
              <a:rPr lang="de-DE" dirty="0">
                <a:ea typeface="+mn-lt"/>
                <a:cs typeface="+mn-lt"/>
              </a:rPr>
              <a:t>? </a:t>
            </a:r>
          </a:p>
          <a:p>
            <a:pPr lvl="1">
              <a:lnSpc>
                <a:spcPct val="90000"/>
              </a:lnSpc>
              <a:spcBef>
                <a:spcPts val="1000"/>
              </a:spcBef>
            </a:pPr>
            <a:endParaRPr lang="de-DE" sz="2400" dirty="0">
              <a:solidFill>
                <a:schemeClr val="tx2"/>
              </a:solidFill>
              <a:ea typeface="+mn-lt"/>
              <a:cs typeface="+mn-lt"/>
            </a:endParaRPr>
          </a:p>
          <a:p>
            <a:pPr lvl="1">
              <a:lnSpc>
                <a:spcPct val="90000"/>
              </a:lnSpc>
              <a:spcBef>
                <a:spcPts val="1000"/>
              </a:spcBef>
            </a:pPr>
            <a:r>
              <a:rPr lang="de-DE" dirty="0" err="1">
                <a:ea typeface="+mn-lt"/>
                <a:cs typeface="+mn-lt"/>
              </a:rPr>
              <a:t>Kva</a:t>
            </a:r>
            <a:r>
              <a:rPr lang="de-DE" dirty="0">
                <a:ea typeface="+mn-lt"/>
                <a:cs typeface="+mn-lt"/>
              </a:rPr>
              <a:t> </a:t>
            </a:r>
            <a:r>
              <a:rPr lang="de-DE" dirty="0" err="1">
                <a:ea typeface="+mn-lt"/>
                <a:cs typeface="+mn-lt"/>
              </a:rPr>
              <a:t>for</a:t>
            </a:r>
            <a:r>
              <a:rPr lang="de-DE" dirty="0">
                <a:ea typeface="+mn-lt"/>
                <a:cs typeface="+mn-lt"/>
              </a:rPr>
              <a:t> </a:t>
            </a:r>
            <a:r>
              <a:rPr lang="de-DE" dirty="0" err="1">
                <a:ea typeface="+mn-lt"/>
                <a:cs typeface="+mn-lt"/>
              </a:rPr>
              <a:t>parallellar</a:t>
            </a:r>
            <a:r>
              <a:rPr lang="de-DE" dirty="0">
                <a:ea typeface="+mn-lt"/>
                <a:cs typeface="+mn-lt"/>
              </a:rPr>
              <a:t> / </a:t>
            </a:r>
            <a:r>
              <a:rPr lang="de-DE" dirty="0" err="1">
                <a:ea typeface="+mn-lt"/>
                <a:cs typeface="+mn-lt"/>
              </a:rPr>
              <a:t>relevans</a:t>
            </a:r>
            <a:r>
              <a:rPr lang="de-DE" dirty="0">
                <a:ea typeface="+mn-lt"/>
                <a:cs typeface="+mn-lt"/>
              </a:rPr>
              <a:t> </a:t>
            </a:r>
            <a:r>
              <a:rPr lang="de-DE" dirty="0" err="1">
                <a:ea typeface="+mn-lt"/>
                <a:cs typeface="+mn-lt"/>
              </a:rPr>
              <a:t>ser</a:t>
            </a:r>
            <a:r>
              <a:rPr lang="de-DE" dirty="0">
                <a:ea typeface="+mn-lt"/>
                <a:cs typeface="+mn-lt"/>
              </a:rPr>
              <a:t> de </a:t>
            </a:r>
            <a:r>
              <a:rPr lang="de-DE" dirty="0" err="1">
                <a:ea typeface="+mn-lt"/>
                <a:cs typeface="+mn-lt"/>
              </a:rPr>
              <a:t>med</a:t>
            </a:r>
            <a:r>
              <a:rPr lang="de-DE" dirty="0">
                <a:ea typeface="+mn-lt"/>
                <a:cs typeface="+mn-lt"/>
              </a:rPr>
              <a:t> </a:t>
            </a:r>
            <a:r>
              <a:rPr lang="de-DE" dirty="0" err="1">
                <a:ea typeface="+mn-lt"/>
                <a:cs typeface="+mn-lt"/>
              </a:rPr>
              <a:t>kjemi</a:t>
            </a:r>
            <a:endParaRPr lang="de-DE" sz="2400" dirty="0">
              <a:cs typeface="Calibri"/>
            </a:endParaRPr>
          </a:p>
          <a:p>
            <a:pPr marL="0" indent="0">
              <a:spcBef>
                <a:spcPts val="0"/>
              </a:spcBef>
              <a:spcAft>
                <a:spcPts val="600"/>
              </a:spcAft>
              <a:buClr>
                <a:srgbClr val="A0B051"/>
              </a:buClr>
              <a:buNone/>
            </a:pPr>
            <a:endParaRPr lang="de-DE" sz="2400" dirty="0"/>
          </a:p>
          <a:p>
            <a:pPr>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a:lstStyle/>
          <a:p>
            <a:r>
              <a:rPr lang="es-ES_tradnl" sz="1200"/>
              <a:t>|  </a:t>
            </a:r>
            <a:fld id="{9DD0088F-7E4A-9C4B-9ED2-72FAF1293163}" type="slidenum">
              <a:rPr lang="es-ES_tradnl" smtClean="0"/>
              <a:pPr/>
              <a:t>9</a:t>
            </a:fld>
            <a:endParaRPr lang="es-ES_tradnl"/>
          </a:p>
        </p:txBody>
      </p:sp>
      <p:pic>
        <p:nvPicPr>
          <p:cNvPr id="4" name="Picture 10">
            <a:extLst>
              <a:ext uri="{FF2B5EF4-FFF2-40B4-BE49-F238E27FC236}">
                <a16:creationId xmlns:a16="http://schemas.microsoft.com/office/drawing/2014/main" id="{A826E0E7-57A4-490F-B76D-2EDC57A3C14F}"/>
              </a:ext>
            </a:extLst>
          </p:cNvPr>
          <p:cNvPicPr>
            <a:picLocks noChangeAspect="1"/>
          </p:cNvPicPr>
          <p:nvPr/>
        </p:nvPicPr>
        <p:blipFill>
          <a:blip r:embed="rId3"/>
          <a:stretch>
            <a:fillRect/>
          </a:stretch>
        </p:blipFill>
        <p:spPr>
          <a:xfrm>
            <a:off x="9644132" y="38240"/>
            <a:ext cx="1207828" cy="1196456"/>
          </a:xfrm>
          <a:prstGeom prst="rect">
            <a:avLst/>
          </a:prstGeom>
        </p:spPr>
      </p:pic>
      <p:pic>
        <p:nvPicPr>
          <p:cNvPr id="7" name="Picture 7">
            <a:extLst>
              <a:ext uri="{FF2B5EF4-FFF2-40B4-BE49-F238E27FC236}">
                <a16:creationId xmlns:a16="http://schemas.microsoft.com/office/drawing/2014/main" id="{42FDFB44-A6E8-4296-BC10-80D2CD212B0E}"/>
              </a:ext>
            </a:extLst>
          </p:cNvPr>
          <p:cNvPicPr>
            <a:picLocks noChangeAspect="1"/>
          </p:cNvPicPr>
          <p:nvPr/>
        </p:nvPicPr>
        <p:blipFill>
          <a:blip r:embed="rId4"/>
          <a:stretch>
            <a:fillRect/>
          </a:stretch>
        </p:blipFill>
        <p:spPr>
          <a:xfrm>
            <a:off x="8273813" y="38242"/>
            <a:ext cx="1205695" cy="1198019"/>
          </a:xfrm>
          <a:prstGeom prst="rect">
            <a:avLst/>
          </a:prstGeom>
        </p:spPr>
      </p:pic>
    </p:spTree>
    <p:extLst>
      <p:ext uri="{BB962C8B-B14F-4D97-AF65-F5344CB8AC3E}">
        <p14:creationId xmlns:p14="http://schemas.microsoft.com/office/powerpoint/2010/main" val="1652188679"/>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27B689924BDE429E1A2F87B3E3E8FD" ma:contentTypeVersion="11" ma:contentTypeDescription="Create a new document." ma:contentTypeScope="" ma:versionID="d64f38fb82a84f75840ad44e6183d06c">
  <xsd:schema xmlns:xsd="http://www.w3.org/2001/XMLSchema" xmlns:xs="http://www.w3.org/2001/XMLSchema" xmlns:p="http://schemas.microsoft.com/office/2006/metadata/properties" xmlns:ns2="19e9ddcc-a580-415c-9163-8b873aa7db46" xmlns:ns3="2c1b1d42-ff6a-4248-9a23-cbd7f2c9a4b7" targetNamespace="http://schemas.microsoft.com/office/2006/metadata/properties" ma:root="true" ma:fieldsID="4824f379118bd363c3b8f704044b358f" ns2:_="" ns3:_="">
    <xsd:import namespace="19e9ddcc-a580-415c-9163-8b873aa7db46"/>
    <xsd:import namespace="2c1b1d42-ff6a-4248-9a23-cbd7f2c9a4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9ddcc-a580-415c-9163-8b873aa7d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1b1d42-ff6a-4248-9a23-cbd7f2c9a4b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66A55B-22A9-4A32-B54D-FDB81CE4E00B}">
  <ds:schemaRefs>
    <ds:schemaRef ds:uri="19e9ddcc-a580-415c-9163-8b873aa7db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5482CE-D763-4B44-B021-2B3D6FA747B2}">
  <ds:schemaRefs>
    <ds:schemaRef ds:uri="http://schemas.microsoft.com/sharepoint/v3/contenttype/forms"/>
  </ds:schemaRefs>
</ds:datastoreItem>
</file>

<file path=customXml/itemProps3.xml><?xml version="1.0" encoding="utf-8"?>
<ds:datastoreItem xmlns:ds="http://schemas.openxmlformats.org/officeDocument/2006/customXml" ds:itemID="{5BB69572-9780-4EDC-B4CC-1609F91B9958}">
  <ds:schemaRefs>
    <ds:schemaRef ds:uri="19e9ddcc-a580-415c-9163-8b873aa7db46"/>
    <ds:schemaRef ds:uri="2c1b1d42-ff6a-4248-9a23-cbd7f2c9a4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2391</Words>
  <Application>Microsoft Office PowerPoint</Application>
  <PresentationFormat>Widescreen</PresentationFormat>
  <Paragraphs>281</Paragraphs>
  <Slides>29</Slides>
  <Notes>19</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29</vt:i4>
      </vt:variant>
    </vt:vector>
  </HeadingPairs>
  <TitlesOfParts>
    <vt:vector size="37" baseType="lpstr">
      <vt:lpstr>Arial</vt:lpstr>
      <vt:lpstr>Avenir Book</vt:lpstr>
      <vt:lpstr>Calibri</vt:lpstr>
      <vt:lpstr>Calibri Light</vt:lpstr>
      <vt:lpstr>Lucida Grande</vt:lpstr>
      <vt:lpstr>Segoe UI</vt:lpstr>
      <vt:lpstr>Wingdings</vt:lpstr>
      <vt:lpstr>Office-Design</vt:lpstr>
      <vt:lpstr> Ei engasjerande  inngang til  periodesystemet </vt:lpstr>
      <vt:lpstr>Folka bak prosjektet:</vt:lpstr>
      <vt:lpstr>Føremålet med prosjektet</vt:lpstr>
      <vt:lpstr>Undervisingsmodulen har fire delar</vt:lpstr>
      <vt:lpstr>Fokus på elev-aktivitetar</vt:lpstr>
      <vt:lpstr>Her kjem ein smakebit på nokre av delane i undervisingsopplegget. På sikt vil vi ometje alt til norsk og legge ut på sidene til Skolelaben </vt:lpstr>
      <vt:lpstr> Periodesystemet  Del 1: Kategorisering og systematisering av grunnstoff</vt:lpstr>
      <vt:lpstr>1.1: Sorteringsaktivitet</vt:lpstr>
      <vt:lpstr>1.2 Diskusjon </vt:lpstr>
      <vt:lpstr>1.3. Sortere metall</vt:lpstr>
      <vt:lpstr>1.4 Litt historisk bakgrunn</vt:lpstr>
      <vt:lpstr>1.4 Litt historisk bakgrunn </vt:lpstr>
      <vt:lpstr>1.4 Litt historisk bakgrunn</vt:lpstr>
      <vt:lpstr>1.4 Litt historisk bakgrunn  </vt:lpstr>
      <vt:lpstr> IO7 The Periodic System  Del 2: Bli kjent med grunnstoffa   </vt:lpstr>
      <vt:lpstr>2.1 Å gjere grunnstoffa relevante for elevar</vt:lpstr>
      <vt:lpstr>2.2 Grunnstoffa i kroppen </vt:lpstr>
      <vt:lpstr>2.2 Grunnstoffa i kroppen</vt:lpstr>
      <vt:lpstr>2.3 Bli kjent med grunnstoffa </vt:lpstr>
      <vt:lpstr>2.3  Bli kjent med grunnstoffa </vt:lpstr>
      <vt:lpstr> Del 3: Nokre trendar i periodesystemet   </vt:lpstr>
      <vt:lpstr>3.1 Kvifor trendar i staden for åtteregelen?  </vt:lpstr>
      <vt:lpstr>3.1 Kvifor trendar i staden for åtteregelen?  </vt:lpstr>
      <vt:lpstr>3.1. Kvifor trendar i staden for åtteregelen?  </vt:lpstr>
      <vt:lpstr>3.2 Å undervise trendar med 3D -modellar </vt:lpstr>
      <vt:lpstr>3.2  Å undervise trendar med 3D-modellar  </vt:lpstr>
      <vt:lpstr>3.2 Å undervise trendar med 3D -modellar   </vt:lpstr>
      <vt:lpstr>Takk for merksemda!</vt:lpstr>
      <vt:lpstr>Boktips  </vt:lpstr>
    </vt:vector>
  </TitlesOfParts>
  <Company>Pädagogische Hochschule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Ulrich Birtel</dc:creator>
  <cp:lastModifiedBy>Unni Eikeseth</cp:lastModifiedBy>
  <cp:revision>41</cp:revision>
  <cp:lastPrinted>2021-10-30T13:23:11Z</cp:lastPrinted>
  <dcterms:created xsi:type="dcterms:W3CDTF">2017-02-28T10:46:16Z</dcterms:created>
  <dcterms:modified xsi:type="dcterms:W3CDTF">2023-05-08T17:22:55Z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0x010100F327B689924BDE429E1A2F87B3E3E8FD</vt:lpwstr>
  </property>
</Properties>
</file>