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handoutMasterIdLst>
    <p:handoutMasterId r:id="rId106"/>
  </p:handoutMasterIdLst>
  <p:sldIdLst>
    <p:sldId id="417" r:id="rId2"/>
    <p:sldId id="418" r:id="rId3"/>
    <p:sldId id="494" r:id="rId4"/>
    <p:sldId id="495" r:id="rId5"/>
    <p:sldId id="422" r:id="rId6"/>
    <p:sldId id="490" r:id="rId7"/>
    <p:sldId id="489" r:id="rId8"/>
    <p:sldId id="423" r:id="rId9"/>
    <p:sldId id="424" r:id="rId10"/>
    <p:sldId id="427" r:id="rId11"/>
    <p:sldId id="428" r:id="rId12"/>
    <p:sldId id="429" r:id="rId13"/>
    <p:sldId id="496" r:id="rId14"/>
    <p:sldId id="285" r:id="rId15"/>
    <p:sldId id="426" r:id="rId16"/>
    <p:sldId id="276" r:id="rId17"/>
    <p:sldId id="419" r:id="rId18"/>
    <p:sldId id="291" r:id="rId19"/>
    <p:sldId id="430" r:id="rId20"/>
    <p:sldId id="431" r:id="rId21"/>
    <p:sldId id="432" r:id="rId22"/>
    <p:sldId id="434" r:id="rId23"/>
    <p:sldId id="435" r:id="rId24"/>
    <p:sldId id="436" r:id="rId25"/>
    <p:sldId id="503" r:id="rId26"/>
    <p:sldId id="420" r:id="rId27"/>
    <p:sldId id="457" r:id="rId28"/>
    <p:sldId id="506" r:id="rId29"/>
    <p:sldId id="448" r:id="rId30"/>
    <p:sldId id="356" r:id="rId31"/>
    <p:sldId id="373" r:id="rId32"/>
    <p:sldId id="375" r:id="rId33"/>
    <p:sldId id="363" r:id="rId34"/>
    <p:sldId id="374" r:id="rId35"/>
    <p:sldId id="507" r:id="rId36"/>
    <p:sldId id="364" r:id="rId37"/>
    <p:sldId id="365" r:id="rId38"/>
    <p:sldId id="366" r:id="rId39"/>
    <p:sldId id="367" r:id="rId40"/>
    <p:sldId id="368" r:id="rId41"/>
    <p:sldId id="369" r:id="rId42"/>
    <p:sldId id="370" r:id="rId43"/>
    <p:sldId id="505" r:id="rId44"/>
    <p:sldId id="504" r:id="rId45"/>
    <p:sldId id="449" r:id="rId46"/>
    <p:sldId id="451" r:id="rId47"/>
    <p:sldId id="486" r:id="rId48"/>
    <p:sldId id="358" r:id="rId49"/>
    <p:sldId id="487" r:id="rId50"/>
    <p:sldId id="454" r:id="rId51"/>
    <p:sldId id="458" r:id="rId52"/>
    <p:sldId id="450" r:id="rId53"/>
    <p:sldId id="359" r:id="rId54"/>
    <p:sldId id="455" r:id="rId55"/>
    <p:sldId id="452" r:id="rId56"/>
    <p:sldId id="453" r:id="rId57"/>
    <p:sldId id="492" r:id="rId58"/>
    <p:sldId id="491" r:id="rId59"/>
    <p:sldId id="478" r:id="rId60"/>
    <p:sldId id="488" r:id="rId61"/>
    <p:sldId id="456" r:id="rId62"/>
    <p:sldId id="459" r:id="rId63"/>
    <p:sldId id="465" r:id="rId64"/>
    <p:sldId id="464" r:id="rId65"/>
    <p:sldId id="463" r:id="rId66"/>
    <p:sldId id="460" r:id="rId67"/>
    <p:sldId id="309" r:id="rId68"/>
    <p:sldId id="438" r:id="rId69"/>
    <p:sldId id="447" r:id="rId70"/>
    <p:sldId id="446" r:id="rId71"/>
    <p:sldId id="466" r:id="rId72"/>
    <p:sldId id="468" r:id="rId73"/>
    <p:sldId id="461" r:id="rId74"/>
    <p:sldId id="470" r:id="rId75"/>
    <p:sldId id="471" r:id="rId76"/>
    <p:sldId id="479" r:id="rId77"/>
    <p:sldId id="480" r:id="rId78"/>
    <p:sldId id="472" r:id="rId79"/>
    <p:sldId id="469" r:id="rId80"/>
    <p:sldId id="473" r:id="rId81"/>
    <p:sldId id="474" r:id="rId82"/>
    <p:sldId id="475" r:id="rId83"/>
    <p:sldId id="462" r:id="rId84"/>
    <p:sldId id="476" r:id="rId85"/>
    <p:sldId id="477" r:id="rId86"/>
    <p:sldId id="439" r:id="rId87"/>
    <p:sldId id="440" r:id="rId88"/>
    <p:sldId id="483" r:id="rId89"/>
    <p:sldId id="481" r:id="rId90"/>
    <p:sldId id="482" r:id="rId91"/>
    <p:sldId id="441" r:id="rId92"/>
    <p:sldId id="442" r:id="rId93"/>
    <p:sldId id="443" r:id="rId94"/>
    <p:sldId id="444" r:id="rId95"/>
    <p:sldId id="500" r:id="rId96"/>
    <p:sldId id="501" r:id="rId97"/>
    <p:sldId id="499" r:id="rId98"/>
    <p:sldId id="498" r:id="rId99"/>
    <p:sldId id="497" r:id="rId100"/>
    <p:sldId id="502" r:id="rId101"/>
    <p:sldId id="508" r:id="rId102"/>
    <p:sldId id="509" r:id="rId103"/>
    <p:sldId id="510" r:id="rId104"/>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7ACB"/>
    <a:srgbClr val="F07337"/>
    <a:srgbClr val="C8C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94687" autoAdjust="0"/>
  </p:normalViewPr>
  <p:slideViewPr>
    <p:cSldViewPr snapToGrid="0" snapToObjects="1">
      <p:cViewPr>
        <p:scale>
          <a:sx n="40" d="100"/>
          <a:sy n="40" d="100"/>
        </p:scale>
        <p:origin x="832" y="464"/>
      </p:cViewPr>
      <p:guideLst>
        <p:guide orient="horz" pos="2160"/>
        <p:guide pos="2880"/>
      </p:guideLst>
    </p:cSldViewPr>
  </p:slideViewPr>
  <p:outlineViewPr>
    <p:cViewPr>
      <p:scale>
        <a:sx n="33" d="100"/>
        <a:sy n="33" d="100"/>
      </p:scale>
      <p:origin x="0" y="4855"/>
    </p:cViewPr>
  </p:outlineViewPr>
  <p:notesTextViewPr>
    <p:cViewPr>
      <p:scale>
        <a:sx n="100" d="100"/>
        <a:sy n="100" d="100"/>
      </p:scale>
      <p:origin x="0" y="0"/>
    </p:cViewPr>
  </p:notesTextViewPr>
  <p:notesViewPr>
    <p:cSldViewPr snapToGrid="0" snapToObjects="1">
      <p:cViewPr varScale="1">
        <p:scale>
          <a:sx n="51" d="100"/>
          <a:sy n="51" d="100"/>
        </p:scale>
        <p:origin x="-2676" y="-4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25D6BF-56F6-4F91-958D-4EEA55A79AAA}" type="datetimeFigureOut">
              <a:rPr lang="nb-NO" smtClean="0"/>
              <a:t>18.03.2024</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250C3B-A230-412B-933D-B6AEC19DEA5C}" type="slidenum">
              <a:rPr lang="nb-NO" smtClean="0"/>
              <a:t>‹#›</a:t>
            </a:fld>
            <a:endParaRPr 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BA9EB-A421-4C57-9EAE-832BB0CFF2AC}" type="datetimeFigureOut">
              <a:rPr lang="nb-NO" smtClean="0"/>
              <a:pPr/>
              <a:t>18.03.2024</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F4DCE-B373-4BB3-946F-BC01FA7AD903}"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buFont typeface="Arial" panose="020B0604020202020204" pitchFamily="34" charset="0"/>
              <a:buChar char="•"/>
            </a:pPr>
            <a:r>
              <a:rPr lang="nb-NO" dirty="0"/>
              <a:t>Du skal ut og fly og har vekt-begrensninger på bagasjen – 20 kg</a:t>
            </a:r>
          </a:p>
          <a:p>
            <a:pPr marL="171450" indent="-171450">
              <a:spcBef>
                <a:spcPts val="1200"/>
              </a:spcBef>
              <a:buFont typeface="Arial" panose="020B0604020202020204" pitchFamily="34" charset="0"/>
              <a:buChar char="•"/>
            </a:pPr>
            <a:r>
              <a:rPr lang="nb-NO" dirty="0"/>
              <a:t>Du må gjøre et utvalg av hva du skal ta med deg.</a:t>
            </a:r>
          </a:p>
          <a:p>
            <a:pPr marL="171450" indent="-171450">
              <a:spcBef>
                <a:spcPts val="1200"/>
              </a:spcBef>
              <a:buFont typeface="Arial" panose="020B0604020202020204" pitchFamily="34" charset="0"/>
              <a:buChar char="•"/>
            </a:pPr>
            <a:r>
              <a:rPr lang="nb-NO" dirty="0"/>
              <a:t>Kriteriet er å velg det antall gjenstander som til sammen har størst verdi, </a:t>
            </a:r>
            <a:br>
              <a:rPr lang="nb-NO" dirty="0"/>
            </a:br>
            <a:r>
              <a:rPr lang="nb-NO" dirty="0"/>
              <a:t>men som likevel oppfyller kravet til vakt: Maks. 20 kg.</a:t>
            </a:r>
          </a:p>
          <a:p>
            <a:pPr marL="171450" indent="-171450">
              <a:spcBef>
                <a:spcPts val="1200"/>
              </a:spcBef>
              <a:buFont typeface="Arial" panose="020B0604020202020204" pitchFamily="34" charset="0"/>
              <a:buChar char="•"/>
            </a:pPr>
            <a:r>
              <a:rPr lang="nb-NO" dirty="0"/>
              <a:t>Hver gjenstand har påført vekt og verdi.</a:t>
            </a:r>
          </a:p>
          <a:p>
            <a:endParaRPr lang="nb-NO" dirty="0"/>
          </a:p>
        </p:txBody>
      </p:sp>
      <p:sp>
        <p:nvSpPr>
          <p:cNvPr id="4" name="Slide Number Placeholder 3"/>
          <p:cNvSpPr>
            <a:spLocks noGrp="1"/>
          </p:cNvSpPr>
          <p:nvPr>
            <p:ph type="sldNum" sz="quarter" idx="5"/>
          </p:nvPr>
        </p:nvSpPr>
        <p:spPr/>
        <p:txBody>
          <a:bodyPr/>
          <a:lstStyle/>
          <a:p>
            <a:fld id="{60B0FE1E-C713-432C-9BFF-D1C62D32D9BD}" type="slidenum">
              <a:rPr lang="nb-NO" smtClean="0"/>
              <a:pPr/>
              <a:t>13</a:t>
            </a:fld>
            <a:endParaRPr lang="nb-NO"/>
          </a:p>
        </p:txBody>
      </p:sp>
    </p:spTree>
    <p:extLst>
      <p:ext uri="{BB962C8B-B14F-4D97-AF65-F5344CB8AC3E}">
        <p14:creationId xmlns:p14="http://schemas.microsoft.com/office/powerpoint/2010/main" val="342746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B0A9-FAB3-C8C4-0831-88D07DE4E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E5A7B-AA7A-455E-6511-2CB68579B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8AD9D-84F9-2459-B916-11F0A9A37837}"/>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60C961C3-91EC-9A11-315E-0733F7437789}"/>
              </a:ext>
            </a:extLst>
          </p:cNvPr>
          <p:cNvSpPr>
            <a:spLocks noGrp="1"/>
          </p:cNvSpPr>
          <p:nvPr>
            <p:ph type="sldNum" sz="quarter" idx="5"/>
          </p:nvPr>
        </p:nvSpPr>
        <p:spPr/>
        <p:txBody>
          <a:bodyPr/>
          <a:lstStyle/>
          <a:p>
            <a:fld id="{DB4F4DCE-B373-4BB3-946F-BC01FA7AD903}" type="slidenum">
              <a:rPr lang="nb-NO" smtClean="0"/>
              <a:pPr/>
              <a:t>57</a:t>
            </a:fld>
            <a:endParaRPr lang="nb-NO"/>
          </a:p>
        </p:txBody>
      </p:sp>
    </p:spTree>
    <p:extLst>
      <p:ext uri="{BB962C8B-B14F-4D97-AF65-F5344CB8AC3E}">
        <p14:creationId xmlns:p14="http://schemas.microsoft.com/office/powerpoint/2010/main" val="792509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13B5-718B-74B4-4B44-86FB585D9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99C67-C759-BB2E-629C-0D2A95A72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7078F-DE08-F204-06AA-17557A389A9A}"/>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0100BFCB-5713-17E2-8FE1-24F9A7AFA623}"/>
              </a:ext>
            </a:extLst>
          </p:cNvPr>
          <p:cNvSpPr>
            <a:spLocks noGrp="1"/>
          </p:cNvSpPr>
          <p:nvPr>
            <p:ph type="sldNum" sz="quarter" idx="5"/>
          </p:nvPr>
        </p:nvSpPr>
        <p:spPr/>
        <p:txBody>
          <a:bodyPr/>
          <a:lstStyle/>
          <a:p>
            <a:fld id="{DB4F4DCE-B373-4BB3-946F-BC01FA7AD903}" type="slidenum">
              <a:rPr lang="nb-NO" smtClean="0"/>
              <a:pPr/>
              <a:t>58</a:t>
            </a:fld>
            <a:endParaRPr lang="nb-NO"/>
          </a:p>
        </p:txBody>
      </p:sp>
    </p:spTree>
    <p:extLst>
      <p:ext uri="{BB962C8B-B14F-4D97-AF65-F5344CB8AC3E}">
        <p14:creationId xmlns:p14="http://schemas.microsoft.com/office/powerpoint/2010/main" val="103735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B4F4DCE-B373-4BB3-946F-BC01FA7AD903}" type="slidenum">
              <a:rPr lang="nb-NO" smtClean="0"/>
              <a:pPr/>
              <a:t>59</a:t>
            </a:fld>
            <a:endParaRPr lang="nb-NO"/>
          </a:p>
        </p:txBody>
      </p:sp>
    </p:spTree>
    <p:extLst>
      <p:ext uri="{BB962C8B-B14F-4D97-AF65-F5344CB8AC3E}">
        <p14:creationId xmlns:p14="http://schemas.microsoft.com/office/powerpoint/2010/main" val="269164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B4F4DCE-B373-4BB3-946F-BC01FA7AD903}" type="slidenum">
              <a:rPr lang="nb-NO" smtClean="0"/>
              <a:pPr/>
              <a:t>100</a:t>
            </a:fld>
            <a:endParaRPr lang="nb-NO"/>
          </a:p>
        </p:txBody>
      </p:sp>
    </p:spTree>
    <p:extLst>
      <p:ext uri="{BB962C8B-B14F-4D97-AF65-F5344CB8AC3E}">
        <p14:creationId xmlns:p14="http://schemas.microsoft.com/office/powerpoint/2010/main" val="1222232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endParaRPr lang="nn-NO"/>
          </a:p>
        </p:txBody>
      </p:sp>
      <p:sp>
        <p:nvSpPr>
          <p:cNvPr id="3" name="Undertittel 2"/>
          <p:cNvSpPr>
            <a:spLocks noGrp="1"/>
          </p:cNvSpPr>
          <p:nvPr>
            <p:ph type="subTitle" idx="1"/>
          </p:nvPr>
        </p:nvSpPr>
        <p:spPr>
          <a:xfrm>
            <a:off x="685800" y="3886200"/>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endParaRPr lang="nn-NO" dirty="0"/>
          </a:p>
        </p:txBody>
      </p:sp>
      <p:pic>
        <p:nvPicPr>
          <p:cNvPr id="7" name="Bilde 6">
            <a:extLst>
              <a:ext uri="{FF2B5EF4-FFF2-40B4-BE49-F238E27FC236}">
                <a16:creationId xmlns:a16="http://schemas.microsoft.com/office/drawing/2014/main" id="{64646029-9D59-5145-90AD-CE061BF9F6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593" y="5170237"/>
            <a:ext cx="1410814" cy="1343526"/>
          </a:xfrm>
          <a:prstGeom prst="rect">
            <a:avLst/>
          </a:prstGeom>
        </p:spPr>
      </p:pic>
      <p:sp>
        <p:nvSpPr>
          <p:cNvPr id="8" name="Rektangel 7"/>
          <p:cNvSpPr/>
          <p:nvPr userDrawn="1"/>
        </p:nvSpPr>
        <p:spPr>
          <a:xfrm>
            <a:off x="0" y="6438900"/>
            <a:ext cx="91440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77976" y="4406900"/>
            <a:ext cx="8266579" cy="1362075"/>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577976" y="2906713"/>
            <a:ext cx="826657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57888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76988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lysbildenummer 6"/>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57888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57888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76670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76670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p:cNvSpPr>
            <a:spLocks noGrp="1"/>
          </p:cNvSpPr>
          <p:nvPr>
            <p:ph type="dt" sz="half" idx="10"/>
          </p:nvPr>
        </p:nvSpPr>
        <p:spPr>
          <a:xfrm>
            <a:off x="7362494" y="6485635"/>
            <a:ext cx="790012" cy="365125"/>
          </a:xfrm>
          <a:prstGeom prst="rect">
            <a:avLst/>
          </a:prstGeom>
        </p:spPr>
        <p:txBody>
          <a:bodyPr/>
          <a:lstStyle/>
          <a:p>
            <a:fld id="{8196CCC2-9851-1243-9E2E-F43F549B7627}" type="datetimeFigureOut">
              <a:rPr lang="nn-NO" smtClean="0"/>
              <a:pPr/>
              <a:t>18.03.2024</a:t>
            </a:fld>
            <a:endParaRPr lang="nn-NO"/>
          </a:p>
        </p:txBody>
      </p:sp>
      <p:sp>
        <p:nvSpPr>
          <p:cNvPr id="9" name="Plassholder for lysbildenummer 8"/>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2"/>
          <p:cNvSpPr>
            <a:spLocks noGrp="1"/>
          </p:cNvSpPr>
          <p:nvPr>
            <p:ph type="dt" sz="half" idx="10"/>
          </p:nvPr>
        </p:nvSpPr>
        <p:spPr>
          <a:xfrm>
            <a:off x="7362494" y="6485635"/>
            <a:ext cx="790012" cy="365125"/>
          </a:xfrm>
          <a:prstGeom prst="rect">
            <a:avLst/>
          </a:prstGeom>
        </p:spPr>
        <p:txBody>
          <a:bodyPr/>
          <a:lstStyle/>
          <a:p>
            <a:fld id="{8196CCC2-9851-1243-9E2E-F43F549B7627}" type="datetimeFigureOut">
              <a:rPr lang="nn-NO" smtClean="0"/>
              <a:pPr/>
              <a:t>18.03.2024</a:t>
            </a:fld>
            <a:endParaRPr lang="nn-NO"/>
          </a:p>
        </p:txBody>
      </p:sp>
      <p:sp>
        <p:nvSpPr>
          <p:cNvPr id="5" name="Plassholder for lysbildenummer 4"/>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7362494" y="6485635"/>
            <a:ext cx="790012" cy="365125"/>
          </a:xfrm>
          <a:prstGeom prst="rect">
            <a:avLst/>
          </a:prstGeom>
        </p:spPr>
        <p:txBody>
          <a:bodyPr/>
          <a:lstStyle/>
          <a:p>
            <a:fld id="{8196CCC2-9851-1243-9E2E-F43F549B7627}" type="datetimeFigureOut">
              <a:rPr lang="nn-NO" smtClean="0"/>
              <a:pPr/>
              <a:t>18.03.2024</a:t>
            </a:fld>
            <a:endParaRPr lang="nn-NO"/>
          </a:p>
        </p:txBody>
      </p:sp>
      <p:sp>
        <p:nvSpPr>
          <p:cNvPr id="4" name="Plassholder for lysbildenummer 3"/>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0970" y="273050"/>
            <a:ext cx="3008313" cy="1162050"/>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71882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60097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85581" y="4800600"/>
            <a:ext cx="8296999" cy="566738"/>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714865" y="418286"/>
            <a:ext cx="7971933" cy="43823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585581" y="5367338"/>
            <a:ext cx="829699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8880" y="274638"/>
            <a:ext cx="8229600" cy="1143000"/>
          </a:xfrm>
          <a:prstGeom prst="rect">
            <a:avLst/>
          </a:prstGeom>
        </p:spPr>
        <p:txBody>
          <a:bodyPr vert="horz" lIns="91440" tIns="45720" rIns="91440" bIns="45720" rtlCol="0" anchor="ctr">
            <a:normAutofit/>
          </a:bodyPr>
          <a:lstStyle/>
          <a:p>
            <a:r>
              <a:rPr lang="nb-NO" dirty="0"/>
              <a:t>Klikk for å redigere tittelstil</a:t>
            </a:r>
            <a:endParaRPr lang="nn-NO" dirty="0"/>
          </a:p>
        </p:txBody>
      </p:sp>
      <p:sp>
        <p:nvSpPr>
          <p:cNvPr id="3" name="Plassholder for tekst 2"/>
          <p:cNvSpPr>
            <a:spLocks noGrp="1"/>
          </p:cNvSpPr>
          <p:nvPr>
            <p:ph type="body" idx="1"/>
          </p:nvPr>
        </p:nvSpPr>
        <p:spPr>
          <a:xfrm>
            <a:off x="586485" y="1600200"/>
            <a:ext cx="82296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pic>
        <p:nvPicPr>
          <p:cNvPr id="7" name="Bilde 6">
            <a:extLst>
              <a:ext uri="{FF2B5EF4-FFF2-40B4-BE49-F238E27FC236}">
                <a16:creationId xmlns:a16="http://schemas.microsoft.com/office/drawing/2014/main" id="{BF43657F-F2AF-4B47-951C-4ECFA094601E}"/>
              </a:ext>
            </a:extLst>
          </p:cNvPr>
          <p:cNvPicPr>
            <a:picLocks noChangeAspect="1"/>
          </p:cNvPicPr>
          <p:nvPr userDrawn="1"/>
        </p:nvPicPr>
        <p:blipFill>
          <a:blip r:embed="rId13">
            <a:extLst>
              <a:ext uri="{28A0092B-C50C-407E-A947-70E740481C1C}">
                <a14:useLocalDpi xmlns:a14="http://schemas.microsoft.com/office/drawing/2010/main" val="0"/>
              </a:ext>
            </a:extLst>
          </a:blip>
          <a:srcRect l="12500" r="12500"/>
          <a:stretch>
            <a:fillRect/>
          </a:stretch>
        </p:blipFill>
        <p:spPr>
          <a:xfrm>
            <a:off x="0" y="6477000"/>
            <a:ext cx="9144000" cy="381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07337"/>
        </a:buClr>
        <a:buSzPct val="10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27ACB"/>
        </a:buClr>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27AC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27AC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27ACB"/>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ntnu.no/skolelab/bla-hefteseri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Arduino/RFID/RFID-MRC522-4/RFID-MRC522-4.in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Arduino/RFID/RFID-TCA9548A-1/RFID-TCA9548A-1.ino"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Arduino/RFID/RFID-TCA9548A-4/RFID-TCA9548A-4.ino"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Arduino/RFID/RFID-TCA9548A-5/RFID-TCA9548A-5.ino"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Arduino/RFID/RFID-TCA9548A-6/RFID-TCA9548A-6.ino"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436687"/>
            <a:ext cx="7772400" cy="1470025"/>
          </a:xfrm>
        </p:spPr>
        <p:txBody>
          <a:bodyPr>
            <a:normAutofit/>
          </a:bodyPr>
          <a:lstStyle/>
          <a:p>
            <a:r>
              <a:rPr lang="nb-NO" sz="4800" dirty="0"/>
              <a:t>Bruk av RFID i utstillinger</a:t>
            </a:r>
            <a:br>
              <a:rPr lang="nb-NO" sz="4800" dirty="0"/>
            </a:br>
            <a:endParaRPr lang="nn-NO" sz="2800" dirty="0"/>
          </a:p>
        </p:txBody>
      </p:sp>
      <p:sp>
        <p:nvSpPr>
          <p:cNvPr id="4" name="Tittel 1"/>
          <p:cNvSpPr txBox="1">
            <a:spLocks/>
          </p:cNvSpPr>
          <p:nvPr/>
        </p:nvSpPr>
        <p:spPr>
          <a:xfrm>
            <a:off x="685800" y="911225"/>
            <a:ext cx="7772400" cy="1470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n-NO"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Undertittel 2"/>
          <p:cNvSpPr>
            <a:spLocks noGrp="1"/>
          </p:cNvSpPr>
          <p:nvPr>
            <p:ph type="subTitle" idx="1"/>
          </p:nvPr>
        </p:nvSpPr>
        <p:spPr>
          <a:xfrm>
            <a:off x="685800" y="2314575"/>
            <a:ext cx="7772400" cy="2228850"/>
          </a:xfrm>
        </p:spPr>
        <p:txBody>
          <a:bodyPr/>
          <a:lstStyle/>
          <a:p>
            <a:r>
              <a:rPr lang="nn-NO" dirty="0"/>
              <a:t>ved Vitensenteret i Trondheim</a:t>
            </a:r>
            <a:br>
              <a:rPr lang="nn-NO" dirty="0"/>
            </a:br>
            <a:r>
              <a:rPr lang="nn-NO" sz="2400" dirty="0"/>
              <a:t>av</a:t>
            </a:r>
            <a:br>
              <a:rPr lang="nn-NO" sz="2400" dirty="0"/>
            </a:br>
            <a:r>
              <a:rPr lang="nn-NO" sz="2400" dirty="0"/>
              <a:t>Nils Kr. Rossing</a:t>
            </a:r>
            <a:br>
              <a:rPr lang="nn-NO" sz="2400" dirty="0"/>
            </a:br>
            <a:r>
              <a:rPr lang="nn-NO" sz="2400" dirty="0"/>
              <a:t>Vitensenteret i Trondheim</a:t>
            </a:r>
            <a:endParaRPr lang="nn-NO"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26542-BD28-157B-4558-DC9F1A313066}"/>
              </a:ext>
            </a:extLst>
          </p:cNvPr>
          <p:cNvSpPr>
            <a:spLocks noGrp="1"/>
          </p:cNvSpPr>
          <p:nvPr>
            <p:ph type="title"/>
          </p:nvPr>
        </p:nvSpPr>
        <p:spPr>
          <a:xfrm>
            <a:off x="578880" y="274638"/>
            <a:ext cx="8229600" cy="771238"/>
          </a:xfrm>
        </p:spPr>
        <p:txBody>
          <a:bodyPr/>
          <a:lstStyle/>
          <a:p>
            <a:pPr algn="ctr"/>
            <a:r>
              <a:rPr lang="nb-NO" dirty="0"/>
              <a:t>«Nærmest null»</a:t>
            </a:r>
          </a:p>
        </p:txBody>
      </p:sp>
      <p:sp>
        <p:nvSpPr>
          <p:cNvPr id="3" name="Content Placeholder 2">
            <a:extLst>
              <a:ext uri="{FF2B5EF4-FFF2-40B4-BE49-F238E27FC236}">
                <a16:creationId xmlns:a16="http://schemas.microsoft.com/office/drawing/2014/main" id="{068F5330-8699-9FD9-008D-0E7F18987D64}"/>
              </a:ext>
            </a:extLst>
          </p:cNvPr>
          <p:cNvSpPr>
            <a:spLocks noGrp="1"/>
          </p:cNvSpPr>
          <p:nvPr>
            <p:ph idx="1"/>
          </p:nvPr>
        </p:nvSpPr>
        <p:spPr>
          <a:xfrm>
            <a:off x="586485" y="4757057"/>
            <a:ext cx="8229600" cy="1621971"/>
          </a:xfrm>
        </p:spPr>
        <p:txBody>
          <a:bodyPr>
            <a:normAutofit fontScale="62500" lnSpcReduction="20000"/>
          </a:bodyPr>
          <a:lstStyle/>
          <a:p>
            <a:pPr marL="0" indent="0">
              <a:lnSpc>
                <a:spcPct val="120000"/>
              </a:lnSpc>
              <a:buNone/>
            </a:pPr>
            <a:r>
              <a:rPr lang="nb-NO" dirty="0"/>
              <a:t>Oppdraget i “Nærmest null” er å plassere de 10 brikkene 0 – 9 slik at de danner to multiplikasjonsstykker som hver gir et produkt som vises på to displayer. Produktene trekkes så fra hverandre og differansen vises på et display som vist på bildet. Øverst vises også dagens og personlig beste resultat på to displayer</a:t>
            </a:r>
          </a:p>
        </p:txBody>
      </p:sp>
      <p:pic>
        <p:nvPicPr>
          <p:cNvPr id="5" name="Picture 4">
            <a:extLst>
              <a:ext uri="{FF2B5EF4-FFF2-40B4-BE49-F238E27FC236}">
                <a16:creationId xmlns:a16="http://schemas.microsoft.com/office/drawing/2014/main" id="{93339755-E700-879B-997A-E0A85B444ABB}"/>
              </a:ext>
            </a:extLst>
          </p:cNvPr>
          <p:cNvPicPr>
            <a:picLocks noChangeAspect="1"/>
          </p:cNvPicPr>
          <p:nvPr/>
        </p:nvPicPr>
        <p:blipFill>
          <a:blip r:embed="rId2"/>
          <a:stretch>
            <a:fillRect/>
          </a:stretch>
        </p:blipFill>
        <p:spPr>
          <a:xfrm>
            <a:off x="1604299" y="1045876"/>
            <a:ext cx="6193971" cy="3548000"/>
          </a:xfrm>
          <a:prstGeom prst="rect">
            <a:avLst/>
          </a:prstGeom>
        </p:spPr>
      </p:pic>
    </p:spTree>
    <p:extLst>
      <p:ext uri="{BB962C8B-B14F-4D97-AF65-F5344CB8AC3E}">
        <p14:creationId xmlns:p14="http://schemas.microsoft.com/office/powerpoint/2010/main" val="22780722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9D94-1796-8119-732B-78C80A2804B0}"/>
              </a:ext>
            </a:extLst>
          </p:cNvPr>
          <p:cNvSpPr>
            <a:spLocks noGrp="1"/>
          </p:cNvSpPr>
          <p:nvPr>
            <p:ph type="title"/>
          </p:nvPr>
        </p:nvSpPr>
        <p:spPr/>
        <p:txBody>
          <a:bodyPr/>
          <a:lstStyle/>
          <a:p>
            <a:pPr algn="ctr"/>
            <a:r>
              <a:rPr lang="nb-NO" dirty="0"/>
              <a:t>Logisk pusleri IV</a:t>
            </a:r>
          </a:p>
        </p:txBody>
      </p:sp>
      <p:pic>
        <p:nvPicPr>
          <p:cNvPr id="4" name="Picture 3" descr="A sign on a brick wall&#10;&#10;Description automatically generated">
            <a:extLst>
              <a:ext uri="{FF2B5EF4-FFF2-40B4-BE49-F238E27FC236}">
                <a16:creationId xmlns:a16="http://schemas.microsoft.com/office/drawing/2014/main" id="{E917120C-E7B0-3C8D-9357-962239ADBDB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l="3670" t="12063" r="5238" b="6667"/>
          <a:stretch/>
        </p:blipFill>
        <p:spPr>
          <a:xfrm>
            <a:off x="929760" y="1272642"/>
            <a:ext cx="7517554" cy="5030186"/>
          </a:xfrm>
          <a:prstGeom prst="rect">
            <a:avLst/>
          </a:prstGeom>
        </p:spPr>
      </p:pic>
    </p:spTree>
    <p:extLst>
      <p:ext uri="{BB962C8B-B14F-4D97-AF65-F5344CB8AC3E}">
        <p14:creationId xmlns:p14="http://schemas.microsoft.com/office/powerpoint/2010/main" val="2324480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B30D-3478-2074-DF42-9EC5FDA35663}"/>
              </a:ext>
            </a:extLst>
          </p:cNvPr>
          <p:cNvSpPr>
            <a:spLocks noGrp="1"/>
          </p:cNvSpPr>
          <p:nvPr>
            <p:ph type="title"/>
          </p:nvPr>
        </p:nvSpPr>
        <p:spPr/>
        <p:txBody>
          <a:bodyPr/>
          <a:lstStyle/>
          <a:p>
            <a:pPr algn="ctr"/>
            <a:r>
              <a:rPr lang="nb-NO" dirty="0"/>
              <a:t>Simuleringer</a:t>
            </a:r>
          </a:p>
        </p:txBody>
      </p:sp>
      <p:pic>
        <p:nvPicPr>
          <p:cNvPr id="5" name="Picture 4">
            <a:extLst>
              <a:ext uri="{FF2B5EF4-FFF2-40B4-BE49-F238E27FC236}">
                <a16:creationId xmlns:a16="http://schemas.microsoft.com/office/drawing/2014/main" id="{5E8291F7-40AD-7095-CFF2-9B235B1C66BE}"/>
              </a:ext>
            </a:extLst>
          </p:cNvPr>
          <p:cNvPicPr>
            <a:picLocks noChangeAspect="1"/>
          </p:cNvPicPr>
          <p:nvPr/>
        </p:nvPicPr>
        <p:blipFill>
          <a:blip r:embed="rId2"/>
          <a:stretch>
            <a:fillRect/>
          </a:stretch>
        </p:blipFill>
        <p:spPr>
          <a:xfrm>
            <a:off x="296579" y="1657258"/>
            <a:ext cx="8655510" cy="4103462"/>
          </a:xfrm>
          <a:prstGeom prst="rect">
            <a:avLst/>
          </a:prstGeom>
        </p:spPr>
      </p:pic>
      <p:sp>
        <p:nvSpPr>
          <p:cNvPr id="6" name="Rectangle 5">
            <a:extLst>
              <a:ext uri="{FF2B5EF4-FFF2-40B4-BE49-F238E27FC236}">
                <a16:creationId xmlns:a16="http://schemas.microsoft.com/office/drawing/2014/main" id="{B7AD05BD-66BC-4590-C3AE-90B3292877E7}"/>
              </a:ext>
            </a:extLst>
          </p:cNvPr>
          <p:cNvSpPr/>
          <p:nvPr/>
        </p:nvSpPr>
        <p:spPr>
          <a:xfrm>
            <a:off x="3230880" y="2052320"/>
            <a:ext cx="18796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064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B30D-3478-2074-DF42-9EC5FDA35663}"/>
              </a:ext>
            </a:extLst>
          </p:cNvPr>
          <p:cNvSpPr>
            <a:spLocks noGrp="1"/>
          </p:cNvSpPr>
          <p:nvPr>
            <p:ph type="title"/>
          </p:nvPr>
        </p:nvSpPr>
        <p:spPr/>
        <p:txBody>
          <a:bodyPr/>
          <a:lstStyle/>
          <a:p>
            <a:pPr algn="ctr"/>
            <a:r>
              <a:rPr lang="nb-NO" dirty="0"/>
              <a:t>Simuleringer</a:t>
            </a:r>
          </a:p>
        </p:txBody>
      </p:sp>
      <p:pic>
        <p:nvPicPr>
          <p:cNvPr id="4" name="Picture 3">
            <a:extLst>
              <a:ext uri="{FF2B5EF4-FFF2-40B4-BE49-F238E27FC236}">
                <a16:creationId xmlns:a16="http://schemas.microsoft.com/office/drawing/2014/main" id="{53282020-37A8-B427-F9D0-4BE3020848B2}"/>
              </a:ext>
            </a:extLst>
          </p:cNvPr>
          <p:cNvPicPr>
            <a:picLocks noChangeAspect="1"/>
          </p:cNvPicPr>
          <p:nvPr/>
        </p:nvPicPr>
        <p:blipFill>
          <a:blip r:embed="rId2"/>
          <a:stretch>
            <a:fillRect/>
          </a:stretch>
        </p:blipFill>
        <p:spPr>
          <a:xfrm>
            <a:off x="360162" y="1371494"/>
            <a:ext cx="8448318" cy="4615944"/>
          </a:xfrm>
          <a:prstGeom prst="rect">
            <a:avLst/>
          </a:prstGeom>
        </p:spPr>
      </p:pic>
      <p:sp>
        <p:nvSpPr>
          <p:cNvPr id="6" name="Rectangle 5">
            <a:extLst>
              <a:ext uri="{FF2B5EF4-FFF2-40B4-BE49-F238E27FC236}">
                <a16:creationId xmlns:a16="http://schemas.microsoft.com/office/drawing/2014/main" id="{B7AD05BD-66BC-4590-C3AE-90B3292877E7}"/>
              </a:ext>
            </a:extLst>
          </p:cNvPr>
          <p:cNvSpPr/>
          <p:nvPr/>
        </p:nvSpPr>
        <p:spPr>
          <a:xfrm>
            <a:off x="3230880" y="1737360"/>
            <a:ext cx="18796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 name="Picture 7">
            <a:extLst>
              <a:ext uri="{FF2B5EF4-FFF2-40B4-BE49-F238E27FC236}">
                <a16:creationId xmlns:a16="http://schemas.microsoft.com/office/drawing/2014/main" id="{D2D64275-2677-A4A3-9F73-2D3D4C1B836E}"/>
              </a:ext>
            </a:extLst>
          </p:cNvPr>
          <p:cNvPicPr>
            <a:picLocks noChangeAspect="1"/>
          </p:cNvPicPr>
          <p:nvPr/>
        </p:nvPicPr>
        <p:blipFill>
          <a:blip r:embed="rId3"/>
          <a:stretch>
            <a:fillRect/>
          </a:stretch>
        </p:blipFill>
        <p:spPr>
          <a:xfrm>
            <a:off x="863409" y="1762039"/>
            <a:ext cx="7417181" cy="3333921"/>
          </a:xfrm>
          <a:prstGeom prst="rect">
            <a:avLst/>
          </a:prstGeom>
        </p:spPr>
      </p:pic>
    </p:spTree>
    <p:extLst>
      <p:ext uri="{BB962C8B-B14F-4D97-AF65-F5344CB8AC3E}">
        <p14:creationId xmlns:p14="http://schemas.microsoft.com/office/powerpoint/2010/main" val="265944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D64275-2677-A4A3-9F73-2D3D4C1B836E}"/>
              </a:ext>
            </a:extLst>
          </p:cNvPr>
          <p:cNvPicPr>
            <a:picLocks noChangeAspect="1"/>
          </p:cNvPicPr>
          <p:nvPr/>
        </p:nvPicPr>
        <p:blipFill>
          <a:blip r:embed="rId2"/>
          <a:stretch>
            <a:fillRect/>
          </a:stretch>
        </p:blipFill>
        <p:spPr>
          <a:xfrm>
            <a:off x="294673" y="1762038"/>
            <a:ext cx="8613934" cy="3871845"/>
          </a:xfrm>
          <a:prstGeom prst="rect">
            <a:avLst/>
          </a:prstGeom>
        </p:spPr>
      </p:pic>
      <p:sp>
        <p:nvSpPr>
          <p:cNvPr id="2" name="Title 1">
            <a:extLst>
              <a:ext uri="{FF2B5EF4-FFF2-40B4-BE49-F238E27FC236}">
                <a16:creationId xmlns:a16="http://schemas.microsoft.com/office/drawing/2014/main" id="{DEFEB30D-3478-2074-DF42-9EC5FDA35663}"/>
              </a:ext>
            </a:extLst>
          </p:cNvPr>
          <p:cNvSpPr>
            <a:spLocks noGrp="1"/>
          </p:cNvSpPr>
          <p:nvPr>
            <p:ph type="title"/>
          </p:nvPr>
        </p:nvSpPr>
        <p:spPr/>
        <p:txBody>
          <a:bodyPr/>
          <a:lstStyle/>
          <a:p>
            <a:pPr algn="ctr"/>
            <a:r>
              <a:rPr lang="nb-NO" dirty="0"/>
              <a:t>Simuleringer</a:t>
            </a:r>
          </a:p>
        </p:txBody>
      </p:sp>
      <p:sp>
        <p:nvSpPr>
          <p:cNvPr id="6" name="Rectangle 5">
            <a:extLst>
              <a:ext uri="{FF2B5EF4-FFF2-40B4-BE49-F238E27FC236}">
                <a16:creationId xmlns:a16="http://schemas.microsoft.com/office/drawing/2014/main" id="{B7AD05BD-66BC-4590-C3AE-90B3292877E7}"/>
              </a:ext>
            </a:extLst>
          </p:cNvPr>
          <p:cNvSpPr/>
          <p:nvPr/>
        </p:nvSpPr>
        <p:spPr>
          <a:xfrm>
            <a:off x="3230880" y="2179811"/>
            <a:ext cx="2108036"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6268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4692-4CE3-CB30-CE51-C1DACCF05945}"/>
              </a:ext>
            </a:extLst>
          </p:cNvPr>
          <p:cNvSpPr>
            <a:spLocks noGrp="1"/>
          </p:cNvSpPr>
          <p:nvPr>
            <p:ph type="title"/>
          </p:nvPr>
        </p:nvSpPr>
        <p:spPr/>
        <p:txBody>
          <a:bodyPr>
            <a:normAutofit/>
          </a:bodyPr>
          <a:lstStyle/>
          <a:p>
            <a:pPr algn="ctr"/>
            <a:r>
              <a:rPr lang="nb-NO" dirty="0"/>
              <a:t>«Nærmest null»</a:t>
            </a:r>
            <a:br>
              <a:rPr lang="nb-NO" dirty="0"/>
            </a:br>
            <a:r>
              <a:rPr lang="nb-NO" sz="2400" dirty="0"/>
              <a:t>Oppbygning og deteksjon</a:t>
            </a:r>
            <a:endParaRPr lang="nb-NO" dirty="0"/>
          </a:p>
        </p:txBody>
      </p:sp>
      <p:sp>
        <p:nvSpPr>
          <p:cNvPr id="3" name="Content Placeholder 2">
            <a:extLst>
              <a:ext uri="{FF2B5EF4-FFF2-40B4-BE49-F238E27FC236}">
                <a16:creationId xmlns:a16="http://schemas.microsoft.com/office/drawing/2014/main" id="{7FE9529D-3690-C851-9492-72B8CCB45C6F}"/>
              </a:ext>
            </a:extLst>
          </p:cNvPr>
          <p:cNvSpPr>
            <a:spLocks noGrp="1"/>
          </p:cNvSpPr>
          <p:nvPr>
            <p:ph idx="1"/>
          </p:nvPr>
        </p:nvSpPr>
        <p:spPr>
          <a:xfrm>
            <a:off x="326573" y="3734253"/>
            <a:ext cx="2167601" cy="2470604"/>
          </a:xfrm>
        </p:spPr>
        <p:txBody>
          <a:bodyPr>
            <a:normAutofit fontScale="85000" lnSpcReduction="10000"/>
          </a:bodyPr>
          <a:lstStyle/>
          <a:p>
            <a:pPr marL="0" indent="0">
              <a:buNone/>
            </a:pPr>
            <a:r>
              <a:rPr lang="nb-NO" dirty="0"/>
              <a:t>Fire hall-sensorer for hver brikke. Kan detektere inntil 16 posisjoner.</a:t>
            </a:r>
          </a:p>
        </p:txBody>
      </p:sp>
      <p:pic>
        <p:nvPicPr>
          <p:cNvPr id="5" name="Picture 4">
            <a:extLst>
              <a:ext uri="{FF2B5EF4-FFF2-40B4-BE49-F238E27FC236}">
                <a16:creationId xmlns:a16="http://schemas.microsoft.com/office/drawing/2014/main" id="{539FC884-BF0C-B41E-1C5F-9A3D5A789D74}"/>
              </a:ext>
            </a:extLst>
          </p:cNvPr>
          <p:cNvPicPr>
            <a:picLocks noChangeAspect="1"/>
          </p:cNvPicPr>
          <p:nvPr/>
        </p:nvPicPr>
        <p:blipFill rotWithShape="1">
          <a:blip r:embed="rId2"/>
          <a:srcRect l="10448" r="33537"/>
          <a:stretch/>
        </p:blipFill>
        <p:spPr>
          <a:xfrm>
            <a:off x="326573" y="1288370"/>
            <a:ext cx="8481907" cy="2206511"/>
          </a:xfrm>
          <a:prstGeom prst="rect">
            <a:avLst/>
          </a:prstGeom>
        </p:spPr>
      </p:pic>
      <p:pic>
        <p:nvPicPr>
          <p:cNvPr id="7" name="Picture 6">
            <a:extLst>
              <a:ext uri="{FF2B5EF4-FFF2-40B4-BE49-F238E27FC236}">
                <a16:creationId xmlns:a16="http://schemas.microsoft.com/office/drawing/2014/main" id="{7B889D9F-B7C9-6CB0-F0A3-107BA1965280}"/>
              </a:ext>
            </a:extLst>
          </p:cNvPr>
          <p:cNvPicPr>
            <a:picLocks noChangeAspect="1"/>
          </p:cNvPicPr>
          <p:nvPr/>
        </p:nvPicPr>
        <p:blipFill rotWithShape="1">
          <a:blip r:embed="rId3"/>
          <a:srcRect l="23719" t="55111"/>
          <a:stretch/>
        </p:blipFill>
        <p:spPr>
          <a:xfrm>
            <a:off x="2754086" y="3525043"/>
            <a:ext cx="6076024" cy="2679814"/>
          </a:xfrm>
          <a:prstGeom prst="rect">
            <a:avLst/>
          </a:prstGeom>
        </p:spPr>
      </p:pic>
    </p:spTree>
    <p:extLst>
      <p:ext uri="{BB962C8B-B14F-4D97-AF65-F5344CB8AC3E}">
        <p14:creationId xmlns:p14="http://schemas.microsoft.com/office/powerpoint/2010/main" val="116924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2403-A0F0-FDB1-B2F8-A820F4F10AC6}"/>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ED8826B4-BCC3-D52B-7ED6-01A8E6215F94}"/>
              </a:ext>
            </a:extLst>
          </p:cNvPr>
          <p:cNvSpPr>
            <a:spLocks noGrp="1"/>
          </p:cNvSpPr>
          <p:nvPr>
            <p:ph idx="1"/>
          </p:nvPr>
        </p:nvSpPr>
        <p:spPr>
          <a:xfrm>
            <a:off x="586485" y="5802086"/>
            <a:ext cx="8229600" cy="324077"/>
          </a:xfrm>
        </p:spPr>
        <p:txBody>
          <a:bodyPr>
            <a:normAutofit fontScale="55000" lnSpcReduction="20000"/>
          </a:bodyPr>
          <a:lstStyle/>
          <a:p>
            <a:endParaRPr lang="nb-NO"/>
          </a:p>
        </p:txBody>
      </p:sp>
      <p:pic>
        <p:nvPicPr>
          <p:cNvPr id="5" name="Picture 4">
            <a:extLst>
              <a:ext uri="{FF2B5EF4-FFF2-40B4-BE49-F238E27FC236}">
                <a16:creationId xmlns:a16="http://schemas.microsoft.com/office/drawing/2014/main" id="{3C7EB41D-2308-EF83-F435-A9AF1206F851}"/>
              </a:ext>
            </a:extLst>
          </p:cNvPr>
          <p:cNvPicPr>
            <a:picLocks noChangeAspect="1"/>
          </p:cNvPicPr>
          <p:nvPr/>
        </p:nvPicPr>
        <p:blipFill rotWithShape="1">
          <a:blip r:embed="rId2"/>
          <a:srcRect l="11407" b="11479"/>
          <a:stretch/>
        </p:blipFill>
        <p:spPr>
          <a:xfrm>
            <a:off x="456606" y="402772"/>
            <a:ext cx="8100909" cy="5723391"/>
          </a:xfrm>
          <a:prstGeom prst="rect">
            <a:avLst/>
          </a:prstGeom>
        </p:spPr>
      </p:pic>
    </p:spTree>
    <p:extLst>
      <p:ext uri="{BB962C8B-B14F-4D97-AF65-F5344CB8AC3E}">
        <p14:creationId xmlns:p14="http://schemas.microsoft.com/office/powerpoint/2010/main" val="3039417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FD78A-DD33-443F-3DCC-B7B425EB8A58}"/>
            </a:ext>
          </a:extLst>
        </p:cNvPr>
        <p:cNvGrpSpPr/>
        <p:nvPr/>
      </p:nvGrpSpPr>
      <p:grpSpPr>
        <a:xfrm>
          <a:off x="0" y="0"/>
          <a:ext cx="0" cy="0"/>
          <a:chOff x="0" y="0"/>
          <a:chExt cx="0" cy="0"/>
        </a:xfrm>
      </p:grpSpPr>
      <p:sp>
        <p:nvSpPr>
          <p:cNvPr id="13314" name="Tittel 1">
            <a:extLst>
              <a:ext uri="{FF2B5EF4-FFF2-40B4-BE49-F238E27FC236}">
                <a16:creationId xmlns:a16="http://schemas.microsoft.com/office/drawing/2014/main" id="{8A45B1CA-8E63-D085-F403-67FF9224FA1E}"/>
              </a:ext>
            </a:extLst>
          </p:cNvPr>
          <p:cNvSpPr>
            <a:spLocks noGrp="1"/>
          </p:cNvSpPr>
          <p:nvPr>
            <p:ph type="title"/>
          </p:nvPr>
        </p:nvSpPr>
        <p:spPr>
          <a:xfrm>
            <a:off x="2464174" y="143690"/>
            <a:ext cx="3746500" cy="888274"/>
          </a:xfrm>
        </p:spPr>
        <p:txBody>
          <a:bodyPr>
            <a:normAutofit/>
          </a:bodyPr>
          <a:lstStyle/>
          <a:p>
            <a:pPr algn="ctr">
              <a:lnSpc>
                <a:spcPct val="100000"/>
              </a:lnSpc>
            </a:pPr>
            <a:r>
              <a:rPr lang="nb-NO" sz="2800" dirty="0"/>
              <a:t>Beskrivelse av </a:t>
            </a:r>
            <a:br>
              <a:rPr lang="nb-NO" dirty="0"/>
            </a:br>
            <a:r>
              <a:rPr lang="nb-NO" sz="2400" i="1" dirty="0"/>
              <a:t>”Ut å fly – Størst verdi”</a:t>
            </a:r>
            <a:endParaRPr lang="nb-NO" i="1" dirty="0"/>
          </a:p>
        </p:txBody>
      </p:sp>
      <p:pic>
        <p:nvPicPr>
          <p:cNvPr id="5" name="Picture 2" descr="F:\Backup PC233 05.08.06\PC233\Foto\Viten\APE-modeller\Ut å fly - Maks verdi\CIMG2816.JPG">
            <a:extLst>
              <a:ext uri="{FF2B5EF4-FFF2-40B4-BE49-F238E27FC236}">
                <a16:creationId xmlns:a16="http://schemas.microsoft.com/office/drawing/2014/main" id="{FA435476-7938-06B1-E011-702E2A5BD4D2}"/>
              </a:ext>
            </a:extLst>
          </p:cNvPr>
          <p:cNvPicPr>
            <a:picLocks noChangeAspect="1" noChangeArrowheads="1"/>
          </p:cNvPicPr>
          <p:nvPr/>
        </p:nvPicPr>
        <p:blipFill>
          <a:blip r:embed="rId3" cstate="print"/>
          <a:srcRect l="22705" t="12209" r="23956"/>
          <a:stretch>
            <a:fillRect/>
          </a:stretch>
        </p:blipFill>
        <p:spPr bwMode="auto">
          <a:xfrm>
            <a:off x="6081218" y="238126"/>
            <a:ext cx="2835769" cy="6222636"/>
          </a:xfrm>
          <a:prstGeom prst="rect">
            <a:avLst/>
          </a:prstGeom>
          <a:noFill/>
          <a:ln w="9525">
            <a:noFill/>
            <a:miter lim="800000"/>
            <a:headEnd/>
            <a:tailEnd/>
          </a:ln>
        </p:spPr>
      </p:pic>
      <p:sp>
        <p:nvSpPr>
          <p:cNvPr id="2" name="Content Placeholder 2">
            <a:extLst>
              <a:ext uri="{FF2B5EF4-FFF2-40B4-BE49-F238E27FC236}">
                <a16:creationId xmlns:a16="http://schemas.microsoft.com/office/drawing/2014/main" id="{886B7422-A3DE-D400-8774-1BAA781E7258}"/>
              </a:ext>
            </a:extLst>
          </p:cNvPr>
          <p:cNvSpPr>
            <a:spLocks noGrp="1"/>
          </p:cNvSpPr>
          <p:nvPr>
            <p:ph idx="1"/>
          </p:nvPr>
        </p:nvSpPr>
        <p:spPr>
          <a:xfrm>
            <a:off x="374070" y="1470170"/>
            <a:ext cx="5624018" cy="4990592"/>
          </a:xfrm>
        </p:spPr>
        <p:txBody>
          <a:bodyPr>
            <a:normAutofit fontScale="85000" lnSpcReduction="20000"/>
          </a:bodyPr>
          <a:lstStyle/>
          <a:p>
            <a:pPr>
              <a:spcBef>
                <a:spcPts val="1200"/>
              </a:spcBef>
            </a:pPr>
            <a:r>
              <a:rPr lang="nb-NO" dirty="0"/>
              <a:t>Du skal ut og fly og har vekt-begrensninger på bagasjen – 20 kg</a:t>
            </a:r>
          </a:p>
          <a:p>
            <a:pPr>
              <a:spcBef>
                <a:spcPts val="1200"/>
              </a:spcBef>
            </a:pPr>
            <a:r>
              <a:rPr lang="nb-NO" dirty="0"/>
              <a:t>Du må gjøre et utvalg av hva du skal ta med deg.</a:t>
            </a:r>
          </a:p>
          <a:p>
            <a:pPr>
              <a:spcBef>
                <a:spcPts val="1200"/>
              </a:spcBef>
            </a:pPr>
            <a:r>
              <a:rPr lang="nb-NO" dirty="0"/>
              <a:t>Kriteriet er å velg det antall gjenstander som til sammen har størst verdi, men som likevel oppfyller kravet til vakt: Maks. 20 kg.</a:t>
            </a:r>
          </a:p>
          <a:p>
            <a:pPr>
              <a:spcBef>
                <a:spcPts val="1200"/>
              </a:spcBef>
            </a:pPr>
            <a:r>
              <a:rPr lang="nb-NO" dirty="0"/>
              <a:t>Hver gjenstand har påført vekt og verdi.</a:t>
            </a:r>
          </a:p>
          <a:p>
            <a:pPr>
              <a:spcBef>
                <a:spcPts val="1200"/>
              </a:spcBef>
            </a:pPr>
            <a:r>
              <a:rPr lang="nb-NO" dirty="0"/>
              <a:t>Oppgaven skal løses i løpet av 1 min</a:t>
            </a:r>
          </a:p>
        </p:txBody>
      </p:sp>
      <p:pic>
        <p:nvPicPr>
          <p:cNvPr id="1026" name="Picture 2" descr="C:\Backup PC233 05.08.06\PC233\Vitensenteret\Prosjekter\Utstilling APE\Figurer\CIMG3655.JPG">
            <a:extLst>
              <a:ext uri="{FF2B5EF4-FFF2-40B4-BE49-F238E27FC236}">
                <a16:creationId xmlns:a16="http://schemas.microsoft.com/office/drawing/2014/main" id="{477BBC4B-1A62-213C-C34F-8D38D3CA0C4E}"/>
              </a:ext>
            </a:extLst>
          </p:cNvPr>
          <p:cNvPicPr>
            <a:picLocks noChangeAspect="1" noChangeArrowheads="1"/>
          </p:cNvPicPr>
          <p:nvPr/>
        </p:nvPicPr>
        <p:blipFill>
          <a:blip r:embed="rId4" cstate="print"/>
          <a:srcRect/>
          <a:stretch>
            <a:fillRect/>
          </a:stretch>
        </p:blipFill>
        <p:spPr bwMode="auto">
          <a:xfrm>
            <a:off x="937237" y="702927"/>
            <a:ext cx="7269526" cy="5452145"/>
          </a:xfrm>
          <a:prstGeom prst="rect">
            <a:avLst/>
          </a:prstGeom>
          <a:noFill/>
        </p:spPr>
      </p:pic>
      <p:pic>
        <p:nvPicPr>
          <p:cNvPr id="1027" name="Picture 3" descr="C:\Backup PC233 05.08.06\PC233\Vitensenteret\Prosjekter\Utstilling APE\Figurer\CIMG3653.JPG">
            <a:extLst>
              <a:ext uri="{FF2B5EF4-FFF2-40B4-BE49-F238E27FC236}">
                <a16:creationId xmlns:a16="http://schemas.microsoft.com/office/drawing/2014/main" id="{E05A05EE-76BD-BE7D-A453-624224142EEC}"/>
              </a:ext>
            </a:extLst>
          </p:cNvPr>
          <p:cNvPicPr>
            <a:picLocks noChangeAspect="1" noChangeArrowheads="1"/>
          </p:cNvPicPr>
          <p:nvPr/>
        </p:nvPicPr>
        <p:blipFill>
          <a:blip r:embed="rId5" cstate="print"/>
          <a:srcRect l="11431" t="10353" r="10622" b="8218"/>
          <a:stretch>
            <a:fillRect/>
          </a:stretch>
        </p:blipFill>
        <p:spPr bwMode="auto">
          <a:xfrm>
            <a:off x="970298" y="702927"/>
            <a:ext cx="6734251" cy="5276321"/>
          </a:xfrm>
          <a:prstGeom prst="rect">
            <a:avLst/>
          </a:prstGeom>
          <a:noFill/>
        </p:spPr>
      </p:pic>
    </p:spTree>
    <p:extLst>
      <p:ext uri="{BB962C8B-B14F-4D97-AF65-F5344CB8AC3E}">
        <p14:creationId xmlns:p14="http://schemas.microsoft.com/office/powerpoint/2010/main" val="3960316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026"/>
                                        </p:tgtEl>
                                      </p:cBhvr>
                                    </p:animEffect>
                                    <p:set>
                                      <p:cBhvr>
                                        <p:cTn id="20" dur="1" fill="hold">
                                          <p:stCondLst>
                                            <p:cond delay="1999"/>
                                          </p:stCondLst>
                                        </p:cTn>
                                        <p:tgtEl>
                                          <p:spTgt spid="102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2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026"/>
                                        </p:tgtEl>
                                      </p:cBhvr>
                                    </p:animEffect>
                                    <p:set>
                                      <p:cBhvr>
                                        <p:cTn id="28"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44012"/>
            <a:ext cx="8229600" cy="559080"/>
          </a:xfrm>
        </p:spPr>
        <p:txBody>
          <a:bodyPr>
            <a:normAutofit fontScale="90000"/>
          </a:bodyPr>
          <a:lstStyle/>
          <a:p>
            <a:pPr algn="ctr"/>
            <a:r>
              <a:rPr lang="nb-NO" dirty="0"/>
              <a:t>Hva er essensen?</a:t>
            </a:r>
          </a:p>
        </p:txBody>
      </p:sp>
      <p:sp>
        <p:nvSpPr>
          <p:cNvPr id="3" name="Plassholder for innhold 2"/>
          <p:cNvSpPr>
            <a:spLocks noGrp="1"/>
          </p:cNvSpPr>
          <p:nvPr>
            <p:ph idx="1"/>
          </p:nvPr>
        </p:nvSpPr>
        <p:spPr>
          <a:xfrm>
            <a:off x="457200" y="706936"/>
            <a:ext cx="8229600" cy="1339578"/>
          </a:xfrm>
        </p:spPr>
        <p:txBody>
          <a:bodyPr>
            <a:normAutofit lnSpcReduction="10000"/>
          </a:bodyPr>
          <a:lstStyle/>
          <a:p>
            <a:r>
              <a:rPr lang="nb-NO" sz="2400" dirty="0"/>
              <a:t>Registrere riktig brikke på riktig plass, i stedet for at en hvilken som helst brikke kan legges på et hvilket som helst sted</a:t>
            </a:r>
          </a:p>
          <a:p>
            <a:r>
              <a:rPr lang="nb-NO" sz="2400" dirty="0"/>
              <a:t>Unngår følsomhet for belysning</a:t>
            </a:r>
          </a:p>
        </p:txBody>
      </p:sp>
      <p:pic>
        <p:nvPicPr>
          <p:cNvPr id="2050" name="Picture 2"/>
          <p:cNvPicPr>
            <a:picLocks noChangeAspect="1" noChangeArrowheads="1"/>
          </p:cNvPicPr>
          <p:nvPr/>
        </p:nvPicPr>
        <p:blipFill>
          <a:blip r:embed="rId2"/>
          <a:srcRect/>
          <a:stretch>
            <a:fillRect/>
          </a:stretch>
        </p:blipFill>
        <p:spPr bwMode="auto">
          <a:xfrm>
            <a:off x="479189" y="2213375"/>
            <a:ext cx="8185621" cy="39376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FB36-66E5-A3BB-3E35-9E4EB4B67528}"/>
              </a:ext>
            </a:extLst>
          </p:cNvPr>
          <p:cNvSpPr>
            <a:spLocks noGrp="1"/>
          </p:cNvSpPr>
          <p:nvPr>
            <p:ph type="title"/>
          </p:nvPr>
        </p:nvSpPr>
        <p:spPr/>
        <p:txBody>
          <a:bodyPr>
            <a:normAutofit/>
          </a:bodyPr>
          <a:lstStyle/>
          <a:p>
            <a:pPr algn="ctr"/>
            <a:r>
              <a:rPr lang="nb-NO" dirty="0"/>
              <a:t>Undersiden av bordet</a:t>
            </a:r>
            <a:br>
              <a:rPr lang="nb-NO" dirty="0"/>
            </a:br>
            <a:r>
              <a:rPr lang="nb-NO" sz="2400" dirty="0"/>
              <a:t>Bruker lysfølsomme motstander (LDR)</a:t>
            </a:r>
            <a:endParaRPr lang="nb-NO" dirty="0"/>
          </a:p>
        </p:txBody>
      </p:sp>
      <p:pic>
        <p:nvPicPr>
          <p:cNvPr id="5" name="Picture 4">
            <a:extLst>
              <a:ext uri="{FF2B5EF4-FFF2-40B4-BE49-F238E27FC236}">
                <a16:creationId xmlns:a16="http://schemas.microsoft.com/office/drawing/2014/main" id="{0F8213A7-200E-8270-27B1-62B166F4AAAC}"/>
              </a:ext>
            </a:extLst>
          </p:cNvPr>
          <p:cNvPicPr>
            <a:picLocks noChangeAspect="1"/>
          </p:cNvPicPr>
          <p:nvPr/>
        </p:nvPicPr>
        <p:blipFill rotWithShape="1">
          <a:blip r:embed="rId2"/>
          <a:srcRect t="27459"/>
          <a:stretch/>
        </p:blipFill>
        <p:spPr>
          <a:xfrm>
            <a:off x="578880" y="1741714"/>
            <a:ext cx="7999063" cy="4359478"/>
          </a:xfrm>
          <a:prstGeom prst="rect">
            <a:avLst/>
          </a:prstGeom>
        </p:spPr>
      </p:pic>
    </p:spTree>
    <p:extLst>
      <p:ext uri="{BB962C8B-B14F-4D97-AF65-F5344CB8AC3E}">
        <p14:creationId xmlns:p14="http://schemas.microsoft.com/office/powerpoint/2010/main" val="404154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a:t>Resultatet av forbedringer</a:t>
            </a:r>
            <a:br>
              <a:rPr lang="nb-NO" dirty="0"/>
            </a:br>
            <a:r>
              <a:rPr lang="nb-NO" sz="2000" b="0" dirty="0"/>
              <a:t>”Ut og fly – størst verdi”</a:t>
            </a:r>
          </a:p>
        </p:txBody>
      </p:sp>
      <p:sp>
        <p:nvSpPr>
          <p:cNvPr id="3" name="Plassholder for innhold 2"/>
          <p:cNvSpPr>
            <a:spLocks noGrp="1"/>
          </p:cNvSpPr>
          <p:nvPr>
            <p:ph idx="1"/>
          </p:nvPr>
        </p:nvSpPr>
        <p:spPr>
          <a:xfrm>
            <a:off x="215154" y="1398690"/>
            <a:ext cx="3792070" cy="4727474"/>
          </a:xfrm>
        </p:spPr>
        <p:txBody>
          <a:bodyPr>
            <a:noAutofit/>
          </a:bodyPr>
          <a:lstStyle/>
          <a:p>
            <a:pPr>
              <a:spcBef>
                <a:spcPts val="1200"/>
              </a:spcBef>
            </a:pPr>
            <a:r>
              <a:rPr lang="nb-NO" sz="2800" dirty="0"/>
              <a:t>Tidspress fjernet</a:t>
            </a:r>
            <a:br>
              <a:rPr lang="nb-NO" sz="2800" dirty="0"/>
            </a:br>
            <a:r>
              <a:rPr lang="nb-NO" sz="1800" dirty="0"/>
              <a:t>… gir mer ro og tid til refleksjon </a:t>
            </a:r>
            <a:br>
              <a:rPr lang="nb-NO" sz="1600" dirty="0"/>
            </a:br>
            <a:r>
              <a:rPr lang="nb-NO" sz="1800" dirty="0"/>
              <a:t>…</a:t>
            </a:r>
            <a:r>
              <a:rPr lang="nb-NO" sz="1600" dirty="0"/>
              <a:t> </a:t>
            </a:r>
            <a:r>
              <a:rPr lang="nb-NO" sz="1800" dirty="0">
                <a:solidFill>
                  <a:srgbClr val="FF0000"/>
                </a:solidFill>
              </a:rPr>
              <a:t>stresset er borte</a:t>
            </a:r>
            <a:r>
              <a:rPr lang="nb-NO" sz="1800" dirty="0"/>
              <a:t>, </a:t>
            </a:r>
            <a:br>
              <a:rPr lang="nb-NO" sz="1800" dirty="0"/>
            </a:br>
            <a:r>
              <a:rPr lang="nb-NO" sz="1800" dirty="0"/>
              <a:t>… men </a:t>
            </a:r>
            <a:r>
              <a:rPr lang="nb-NO" sz="1800" dirty="0">
                <a:solidFill>
                  <a:srgbClr val="FF0000"/>
                </a:solidFill>
              </a:rPr>
              <a:t>ikke så spennende</a:t>
            </a:r>
            <a:endParaRPr lang="nb-NO" dirty="0">
              <a:solidFill>
                <a:srgbClr val="FF0000"/>
              </a:solidFill>
            </a:endParaRPr>
          </a:p>
          <a:p>
            <a:pPr>
              <a:spcBef>
                <a:spcPts val="1200"/>
              </a:spcBef>
            </a:pPr>
            <a:r>
              <a:rPr lang="nb-NO" sz="2800" dirty="0"/>
              <a:t>Merkede brikker</a:t>
            </a:r>
            <a:br>
              <a:rPr lang="nb-NO" sz="2800" dirty="0"/>
            </a:br>
            <a:r>
              <a:rPr lang="nb-NO" sz="1800" dirty="0"/>
              <a:t>… lettere å få oversikt</a:t>
            </a:r>
            <a:endParaRPr lang="nb-NO" sz="2800" dirty="0"/>
          </a:p>
          <a:p>
            <a:pPr>
              <a:spcBef>
                <a:spcPts val="1200"/>
              </a:spcBef>
            </a:pPr>
            <a:r>
              <a:rPr lang="nb-NO" sz="2800" dirty="0"/>
              <a:t>Konteksten – Ut og fly </a:t>
            </a:r>
            <a:r>
              <a:rPr lang="nb-NO" sz="1800" dirty="0"/>
              <a:t>… øker tiltrekningen</a:t>
            </a:r>
            <a:endParaRPr lang="nb-NO" sz="2800" dirty="0"/>
          </a:p>
          <a:p>
            <a:pPr>
              <a:spcBef>
                <a:spcPts val="1200"/>
              </a:spcBef>
            </a:pPr>
            <a:r>
              <a:rPr lang="nb-NO" sz="2800" dirty="0"/>
              <a:t>Brikkenes form</a:t>
            </a:r>
            <a:br>
              <a:rPr lang="nb-NO" sz="2800" dirty="0"/>
            </a:br>
            <a:r>
              <a:rPr lang="nb-NO" sz="1800" dirty="0"/>
              <a:t>… muligens viktig for barn</a:t>
            </a:r>
            <a:endParaRPr lang="nb-NO" sz="2800" dirty="0"/>
          </a:p>
          <a:p>
            <a:r>
              <a:rPr lang="nb-NO" sz="2800" dirty="0"/>
              <a:t>Skal man gi tips</a:t>
            </a:r>
            <a:br>
              <a:rPr lang="nb-NO" sz="2800" dirty="0"/>
            </a:br>
            <a:r>
              <a:rPr lang="nb-NO" sz="2000" dirty="0"/>
              <a:t>… stille flere spørsmål?</a:t>
            </a:r>
            <a:endParaRPr lang="nb-NO" sz="1800" dirty="0"/>
          </a:p>
        </p:txBody>
      </p:sp>
      <p:pic>
        <p:nvPicPr>
          <p:cNvPr id="1027" name="Picture 3" descr="C:\Backup PC233 05.08.06\PC233\Artikler\UtVite\Bilder\CIMG5478.JPG"/>
          <p:cNvPicPr>
            <a:picLocks noChangeAspect="1" noChangeArrowheads="1"/>
          </p:cNvPicPr>
          <p:nvPr/>
        </p:nvPicPr>
        <p:blipFill>
          <a:blip r:embed="rId2"/>
          <a:srcRect l="15625" t="9010" r="4125" b="9240"/>
          <a:stretch>
            <a:fillRect/>
          </a:stretch>
        </p:blipFill>
        <p:spPr bwMode="auto">
          <a:xfrm rot="16200000">
            <a:off x="4288525" y="2124442"/>
            <a:ext cx="4727473" cy="36118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lstStyle/>
          <a:p>
            <a:pPr algn="ctr"/>
            <a:r>
              <a:rPr lang="nb-NO" dirty="0"/>
              <a:t>Oppdraget</a:t>
            </a:r>
          </a:p>
        </p:txBody>
      </p:sp>
    </p:spTree>
    <p:extLst>
      <p:ext uri="{BB962C8B-B14F-4D97-AF65-F5344CB8AC3E}">
        <p14:creationId xmlns:p14="http://schemas.microsoft.com/office/powerpoint/2010/main" val="571351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a:t>Oppdraget</a:t>
            </a:r>
          </a:p>
        </p:txBody>
      </p:sp>
      <p:pic>
        <p:nvPicPr>
          <p:cNvPr id="5" name="Picture 4">
            <a:extLst>
              <a:ext uri="{FF2B5EF4-FFF2-40B4-BE49-F238E27FC236}">
                <a16:creationId xmlns:a16="http://schemas.microsoft.com/office/drawing/2014/main" id="{66D2F9D0-C808-B35D-F0DA-C99763C47C1E}"/>
              </a:ext>
            </a:extLst>
          </p:cNvPr>
          <p:cNvPicPr>
            <a:picLocks noChangeAspect="1"/>
          </p:cNvPicPr>
          <p:nvPr/>
        </p:nvPicPr>
        <p:blipFill rotWithShape="1">
          <a:blip r:embed="rId2"/>
          <a:srcRect t="23891"/>
          <a:stretch/>
        </p:blipFill>
        <p:spPr>
          <a:xfrm>
            <a:off x="119743" y="1565705"/>
            <a:ext cx="8904514" cy="1237297"/>
          </a:xfrm>
          <a:prstGeom prst="rect">
            <a:avLst/>
          </a:prstGeom>
        </p:spPr>
      </p:pic>
      <p:sp>
        <p:nvSpPr>
          <p:cNvPr id="6" name="Tittel 1">
            <a:extLst>
              <a:ext uri="{FF2B5EF4-FFF2-40B4-BE49-F238E27FC236}">
                <a16:creationId xmlns:a16="http://schemas.microsoft.com/office/drawing/2014/main" id="{3EA58D58-ACEC-306D-F55A-97F6787E5E24}"/>
              </a:ext>
            </a:extLst>
          </p:cNvPr>
          <p:cNvSpPr txBox="1">
            <a:spLocks/>
          </p:cNvSpPr>
          <p:nvPr/>
        </p:nvSpPr>
        <p:spPr>
          <a:xfrm>
            <a:off x="578880" y="292538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1</a:t>
            </a:r>
          </a:p>
        </p:txBody>
      </p:sp>
      <p:pic>
        <p:nvPicPr>
          <p:cNvPr id="8" name="Picture 7">
            <a:extLst>
              <a:ext uri="{FF2B5EF4-FFF2-40B4-BE49-F238E27FC236}">
                <a16:creationId xmlns:a16="http://schemas.microsoft.com/office/drawing/2014/main" id="{038E04F3-C49B-0D14-367D-D63FE4BF265B}"/>
              </a:ext>
            </a:extLst>
          </p:cNvPr>
          <p:cNvPicPr>
            <a:picLocks noChangeAspect="1"/>
          </p:cNvPicPr>
          <p:nvPr/>
        </p:nvPicPr>
        <p:blipFill>
          <a:blip r:embed="rId3"/>
          <a:stretch>
            <a:fillRect/>
          </a:stretch>
        </p:blipFill>
        <p:spPr>
          <a:xfrm>
            <a:off x="335520" y="4054999"/>
            <a:ext cx="8499654" cy="143086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BC7F6A7-F027-70EC-DF00-ADE25EE35570}"/>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2</a:t>
            </a:r>
          </a:p>
        </p:txBody>
      </p:sp>
      <p:pic>
        <p:nvPicPr>
          <p:cNvPr id="6" name="Picture 5">
            <a:extLst>
              <a:ext uri="{FF2B5EF4-FFF2-40B4-BE49-F238E27FC236}">
                <a16:creationId xmlns:a16="http://schemas.microsoft.com/office/drawing/2014/main" id="{F92B453A-08C4-9A7F-BA58-20E8AE7EB766}"/>
              </a:ext>
            </a:extLst>
          </p:cNvPr>
          <p:cNvPicPr>
            <a:picLocks noChangeAspect="1"/>
          </p:cNvPicPr>
          <p:nvPr/>
        </p:nvPicPr>
        <p:blipFill>
          <a:blip r:embed="rId2"/>
          <a:stretch>
            <a:fillRect/>
          </a:stretch>
        </p:blipFill>
        <p:spPr>
          <a:xfrm>
            <a:off x="339395" y="1140123"/>
            <a:ext cx="8762664" cy="1303537"/>
          </a:xfrm>
          <a:prstGeom prst="rect">
            <a:avLst/>
          </a:prstGeom>
        </p:spPr>
      </p:pic>
      <p:pic>
        <p:nvPicPr>
          <p:cNvPr id="10" name="Picture 9">
            <a:extLst>
              <a:ext uri="{FF2B5EF4-FFF2-40B4-BE49-F238E27FC236}">
                <a16:creationId xmlns:a16="http://schemas.microsoft.com/office/drawing/2014/main" id="{934D7B83-C032-0148-DF83-A5C2F9439F2D}"/>
              </a:ext>
            </a:extLst>
          </p:cNvPr>
          <p:cNvPicPr>
            <a:picLocks noChangeAspect="1"/>
          </p:cNvPicPr>
          <p:nvPr/>
        </p:nvPicPr>
        <p:blipFill>
          <a:blip r:embed="rId3"/>
          <a:stretch>
            <a:fillRect/>
          </a:stretch>
        </p:blipFill>
        <p:spPr>
          <a:xfrm>
            <a:off x="649932" y="2547248"/>
            <a:ext cx="8200154" cy="574888"/>
          </a:xfrm>
          <a:prstGeom prst="rect">
            <a:avLst/>
          </a:prstGeom>
        </p:spPr>
      </p:pic>
      <p:pic>
        <p:nvPicPr>
          <p:cNvPr id="12" name="Picture 11">
            <a:extLst>
              <a:ext uri="{FF2B5EF4-FFF2-40B4-BE49-F238E27FC236}">
                <a16:creationId xmlns:a16="http://schemas.microsoft.com/office/drawing/2014/main" id="{B260EC78-948C-FCBC-2196-3C68C876D842}"/>
              </a:ext>
            </a:extLst>
          </p:cNvPr>
          <p:cNvPicPr>
            <a:picLocks noChangeAspect="1"/>
          </p:cNvPicPr>
          <p:nvPr/>
        </p:nvPicPr>
        <p:blipFill>
          <a:blip r:embed="rId4"/>
          <a:stretch>
            <a:fillRect/>
          </a:stretch>
        </p:blipFill>
        <p:spPr>
          <a:xfrm>
            <a:off x="2873707" y="2969735"/>
            <a:ext cx="5467961" cy="3358680"/>
          </a:xfrm>
          <a:prstGeom prst="rect">
            <a:avLst/>
          </a:prstGeom>
        </p:spPr>
      </p:pic>
      <p:pic>
        <p:nvPicPr>
          <p:cNvPr id="14" name="Picture 13">
            <a:extLst>
              <a:ext uri="{FF2B5EF4-FFF2-40B4-BE49-F238E27FC236}">
                <a16:creationId xmlns:a16="http://schemas.microsoft.com/office/drawing/2014/main" id="{A4B49298-E75A-3562-8459-58984E631DDE}"/>
              </a:ext>
            </a:extLst>
          </p:cNvPr>
          <p:cNvPicPr>
            <a:picLocks noChangeAspect="1"/>
          </p:cNvPicPr>
          <p:nvPr/>
        </p:nvPicPr>
        <p:blipFill>
          <a:blip r:embed="rId5"/>
          <a:stretch>
            <a:fillRect/>
          </a:stretch>
        </p:blipFill>
        <p:spPr>
          <a:xfrm>
            <a:off x="5834743" y="4245428"/>
            <a:ext cx="2857300" cy="1971889"/>
          </a:xfrm>
          <a:prstGeom prst="rect">
            <a:avLst/>
          </a:prstGeom>
        </p:spPr>
      </p:pic>
    </p:spTree>
    <p:extLst>
      <p:ext uri="{BB962C8B-B14F-4D97-AF65-F5344CB8AC3E}">
        <p14:creationId xmlns:p14="http://schemas.microsoft.com/office/powerpoint/2010/main" val="367921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lstStyle/>
          <a:p>
            <a:pPr algn="ctr"/>
            <a:r>
              <a:rPr lang="nb-NO" dirty="0"/>
              <a:t>Dagens program</a:t>
            </a:r>
          </a:p>
        </p:txBody>
      </p:sp>
    </p:spTree>
    <p:extLst>
      <p:ext uri="{BB962C8B-B14F-4D97-AF65-F5344CB8AC3E}">
        <p14:creationId xmlns:p14="http://schemas.microsoft.com/office/powerpoint/2010/main" val="42402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9B5E0A5B-C787-4F2C-210F-485A4A7AA6CD}"/>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3</a:t>
            </a:r>
          </a:p>
        </p:txBody>
      </p:sp>
      <p:pic>
        <p:nvPicPr>
          <p:cNvPr id="6" name="Picture 5">
            <a:extLst>
              <a:ext uri="{FF2B5EF4-FFF2-40B4-BE49-F238E27FC236}">
                <a16:creationId xmlns:a16="http://schemas.microsoft.com/office/drawing/2014/main" id="{2A252CCF-26A3-9F09-21E4-0824D158733E}"/>
              </a:ext>
            </a:extLst>
          </p:cNvPr>
          <p:cNvPicPr>
            <a:picLocks noChangeAspect="1"/>
          </p:cNvPicPr>
          <p:nvPr/>
        </p:nvPicPr>
        <p:blipFill>
          <a:blip r:embed="rId2"/>
          <a:stretch>
            <a:fillRect/>
          </a:stretch>
        </p:blipFill>
        <p:spPr>
          <a:xfrm>
            <a:off x="217715" y="994655"/>
            <a:ext cx="8863370" cy="1585260"/>
          </a:xfrm>
          <a:prstGeom prst="rect">
            <a:avLst/>
          </a:prstGeom>
        </p:spPr>
      </p:pic>
      <p:pic>
        <p:nvPicPr>
          <p:cNvPr id="8" name="Picture 7">
            <a:extLst>
              <a:ext uri="{FF2B5EF4-FFF2-40B4-BE49-F238E27FC236}">
                <a16:creationId xmlns:a16="http://schemas.microsoft.com/office/drawing/2014/main" id="{5052A971-570D-EACA-4203-63D833E7FCB3}"/>
              </a:ext>
            </a:extLst>
          </p:cNvPr>
          <p:cNvPicPr>
            <a:picLocks noChangeAspect="1"/>
          </p:cNvPicPr>
          <p:nvPr/>
        </p:nvPicPr>
        <p:blipFill>
          <a:blip r:embed="rId3"/>
          <a:stretch>
            <a:fillRect/>
          </a:stretch>
        </p:blipFill>
        <p:spPr>
          <a:xfrm>
            <a:off x="875625" y="2688771"/>
            <a:ext cx="7844165" cy="3516086"/>
          </a:xfrm>
          <a:prstGeom prst="rect">
            <a:avLst/>
          </a:prstGeom>
        </p:spPr>
      </p:pic>
    </p:spTree>
    <p:extLst>
      <p:ext uri="{BB962C8B-B14F-4D97-AF65-F5344CB8AC3E}">
        <p14:creationId xmlns:p14="http://schemas.microsoft.com/office/powerpoint/2010/main" val="284769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3ED792-A272-699D-1FDF-E226A861374D}"/>
              </a:ext>
            </a:extLst>
          </p:cNvPr>
          <p:cNvPicPr>
            <a:picLocks noChangeAspect="1"/>
          </p:cNvPicPr>
          <p:nvPr/>
        </p:nvPicPr>
        <p:blipFill>
          <a:blip r:embed="rId2"/>
          <a:stretch>
            <a:fillRect/>
          </a:stretch>
        </p:blipFill>
        <p:spPr>
          <a:xfrm>
            <a:off x="164443" y="696195"/>
            <a:ext cx="8674320" cy="1546262"/>
          </a:xfrm>
          <a:prstGeom prst="rect">
            <a:avLst/>
          </a:prstGeom>
        </p:spPr>
      </p:pic>
      <p:sp>
        <p:nvSpPr>
          <p:cNvPr id="4" name="Tittel 1">
            <a:extLst>
              <a:ext uri="{FF2B5EF4-FFF2-40B4-BE49-F238E27FC236}">
                <a16:creationId xmlns:a16="http://schemas.microsoft.com/office/drawing/2014/main" id="{25BB1C60-AA7E-7671-097E-60D3E1F3698A}"/>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4</a:t>
            </a:r>
          </a:p>
        </p:txBody>
      </p:sp>
      <p:pic>
        <p:nvPicPr>
          <p:cNvPr id="7" name="Picture 6">
            <a:extLst>
              <a:ext uri="{FF2B5EF4-FFF2-40B4-BE49-F238E27FC236}">
                <a16:creationId xmlns:a16="http://schemas.microsoft.com/office/drawing/2014/main" id="{5DEB471F-0BBF-0E9C-4EF3-F498D12C9181}"/>
              </a:ext>
            </a:extLst>
          </p:cNvPr>
          <p:cNvPicPr>
            <a:picLocks noChangeAspect="1"/>
          </p:cNvPicPr>
          <p:nvPr/>
        </p:nvPicPr>
        <p:blipFill>
          <a:blip r:embed="rId3"/>
          <a:stretch>
            <a:fillRect/>
          </a:stretch>
        </p:blipFill>
        <p:spPr>
          <a:xfrm>
            <a:off x="1563850" y="2242457"/>
            <a:ext cx="6016299" cy="3982728"/>
          </a:xfrm>
          <a:prstGeom prst="rect">
            <a:avLst/>
          </a:prstGeom>
        </p:spPr>
      </p:pic>
    </p:spTree>
    <p:extLst>
      <p:ext uri="{BB962C8B-B14F-4D97-AF65-F5344CB8AC3E}">
        <p14:creationId xmlns:p14="http://schemas.microsoft.com/office/powerpoint/2010/main" val="2010206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CE435B-6120-1B6D-FCD5-B2374506863C}"/>
              </a:ext>
            </a:extLst>
          </p:cNvPr>
          <p:cNvPicPr>
            <a:picLocks noChangeAspect="1"/>
          </p:cNvPicPr>
          <p:nvPr/>
        </p:nvPicPr>
        <p:blipFill>
          <a:blip r:embed="rId2"/>
          <a:stretch>
            <a:fillRect/>
          </a:stretch>
        </p:blipFill>
        <p:spPr>
          <a:xfrm>
            <a:off x="214789" y="2718559"/>
            <a:ext cx="8346232" cy="3050877"/>
          </a:xfrm>
          <a:prstGeom prst="rect">
            <a:avLst/>
          </a:prstGeom>
        </p:spPr>
      </p:pic>
      <p:pic>
        <p:nvPicPr>
          <p:cNvPr id="10" name="Picture 9">
            <a:extLst>
              <a:ext uri="{FF2B5EF4-FFF2-40B4-BE49-F238E27FC236}">
                <a16:creationId xmlns:a16="http://schemas.microsoft.com/office/drawing/2014/main" id="{1FFC4674-0EB5-8E04-E8D1-72ABA5903467}"/>
              </a:ext>
            </a:extLst>
          </p:cNvPr>
          <p:cNvPicPr>
            <a:picLocks noChangeAspect="1"/>
          </p:cNvPicPr>
          <p:nvPr/>
        </p:nvPicPr>
        <p:blipFill>
          <a:blip r:embed="rId3"/>
          <a:stretch>
            <a:fillRect/>
          </a:stretch>
        </p:blipFill>
        <p:spPr>
          <a:xfrm>
            <a:off x="563144" y="5780932"/>
            <a:ext cx="7786199" cy="598938"/>
          </a:xfrm>
          <a:prstGeom prst="rect">
            <a:avLst/>
          </a:prstGeom>
        </p:spPr>
      </p:pic>
      <p:pic>
        <p:nvPicPr>
          <p:cNvPr id="11" name="Picture 10">
            <a:extLst>
              <a:ext uri="{FF2B5EF4-FFF2-40B4-BE49-F238E27FC236}">
                <a16:creationId xmlns:a16="http://schemas.microsoft.com/office/drawing/2014/main" id="{BFFAB554-DE34-6B60-9130-5C4A50D57FD9}"/>
              </a:ext>
            </a:extLst>
          </p:cNvPr>
          <p:cNvPicPr>
            <a:picLocks noChangeAspect="1"/>
          </p:cNvPicPr>
          <p:nvPr/>
        </p:nvPicPr>
        <p:blipFill>
          <a:blip r:embed="rId4"/>
          <a:stretch>
            <a:fillRect/>
          </a:stretch>
        </p:blipFill>
        <p:spPr>
          <a:xfrm>
            <a:off x="214789" y="553738"/>
            <a:ext cx="8715540" cy="2145898"/>
          </a:xfrm>
          <a:prstGeom prst="rect">
            <a:avLst/>
          </a:prstGeom>
        </p:spPr>
      </p:pic>
      <p:sp>
        <p:nvSpPr>
          <p:cNvPr id="4" name="Tittel 1">
            <a:extLst>
              <a:ext uri="{FF2B5EF4-FFF2-40B4-BE49-F238E27FC236}">
                <a16:creationId xmlns:a16="http://schemas.microsoft.com/office/drawing/2014/main" id="{2ADB8090-D53E-3269-6155-EEC332769476}"/>
              </a:ext>
            </a:extLst>
          </p:cNvPr>
          <p:cNvSpPr txBox="1">
            <a:spLocks/>
          </p:cNvSpPr>
          <p:nvPr/>
        </p:nvSpPr>
        <p:spPr>
          <a:xfrm>
            <a:off x="339395" y="-2877"/>
            <a:ext cx="8229600" cy="7431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5 – 6 </a:t>
            </a:r>
          </a:p>
        </p:txBody>
      </p:sp>
    </p:spTree>
    <p:extLst>
      <p:ext uri="{BB962C8B-B14F-4D97-AF65-F5344CB8AC3E}">
        <p14:creationId xmlns:p14="http://schemas.microsoft.com/office/powerpoint/2010/main" val="11390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41EF4-10CC-8FCB-7619-79841E331BE7}"/>
              </a:ext>
            </a:extLst>
          </p:cNvPr>
          <p:cNvPicPr>
            <a:picLocks noChangeAspect="1"/>
          </p:cNvPicPr>
          <p:nvPr/>
        </p:nvPicPr>
        <p:blipFill>
          <a:blip r:embed="rId2"/>
          <a:stretch>
            <a:fillRect/>
          </a:stretch>
        </p:blipFill>
        <p:spPr>
          <a:xfrm>
            <a:off x="536309" y="320973"/>
            <a:ext cx="8071381" cy="4720472"/>
          </a:xfrm>
          <a:prstGeom prst="rect">
            <a:avLst/>
          </a:prstGeom>
        </p:spPr>
      </p:pic>
      <p:sp>
        <p:nvSpPr>
          <p:cNvPr id="4" name="Tittel 1">
            <a:extLst>
              <a:ext uri="{FF2B5EF4-FFF2-40B4-BE49-F238E27FC236}">
                <a16:creationId xmlns:a16="http://schemas.microsoft.com/office/drawing/2014/main" id="{CC1A9BEC-42DA-A43A-D561-4A8D912D27DA}"/>
              </a:ext>
            </a:extLst>
          </p:cNvPr>
          <p:cNvSpPr txBox="1">
            <a:spLocks/>
          </p:cNvSpPr>
          <p:nvPr/>
        </p:nvSpPr>
        <p:spPr>
          <a:xfrm>
            <a:off x="339395" y="-2877"/>
            <a:ext cx="8229600" cy="64770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7 – 8 </a:t>
            </a:r>
          </a:p>
        </p:txBody>
      </p:sp>
      <p:pic>
        <p:nvPicPr>
          <p:cNvPr id="8" name="Picture 7">
            <a:extLst>
              <a:ext uri="{FF2B5EF4-FFF2-40B4-BE49-F238E27FC236}">
                <a16:creationId xmlns:a16="http://schemas.microsoft.com/office/drawing/2014/main" id="{C0235A92-F74B-6757-E47F-08090CD662CA}"/>
              </a:ext>
            </a:extLst>
          </p:cNvPr>
          <p:cNvPicPr>
            <a:picLocks noChangeAspect="1"/>
          </p:cNvPicPr>
          <p:nvPr/>
        </p:nvPicPr>
        <p:blipFill>
          <a:blip r:embed="rId3"/>
          <a:stretch>
            <a:fillRect/>
          </a:stretch>
        </p:blipFill>
        <p:spPr>
          <a:xfrm>
            <a:off x="536309" y="5158465"/>
            <a:ext cx="8238741" cy="959305"/>
          </a:xfrm>
          <a:prstGeom prst="rect">
            <a:avLst/>
          </a:prstGeom>
        </p:spPr>
      </p:pic>
    </p:spTree>
    <p:extLst>
      <p:ext uri="{BB962C8B-B14F-4D97-AF65-F5344CB8AC3E}">
        <p14:creationId xmlns:p14="http://schemas.microsoft.com/office/powerpoint/2010/main" val="2118238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538B78D2-9717-CEC7-E3D3-C4DE628FE6A3}"/>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Bruk av arbeidshefte (Rev. 3.1)</a:t>
            </a:r>
          </a:p>
        </p:txBody>
      </p:sp>
      <p:pic>
        <p:nvPicPr>
          <p:cNvPr id="6" name="Picture 5">
            <a:extLst>
              <a:ext uri="{FF2B5EF4-FFF2-40B4-BE49-F238E27FC236}">
                <a16:creationId xmlns:a16="http://schemas.microsoft.com/office/drawing/2014/main" id="{F2AF85D4-1E77-3866-DEB7-5893CE96E746}"/>
              </a:ext>
            </a:extLst>
          </p:cNvPr>
          <p:cNvPicPr>
            <a:picLocks noChangeAspect="1"/>
          </p:cNvPicPr>
          <p:nvPr/>
        </p:nvPicPr>
        <p:blipFill>
          <a:blip r:embed="rId2"/>
          <a:stretch>
            <a:fillRect/>
          </a:stretch>
        </p:blipFill>
        <p:spPr>
          <a:xfrm>
            <a:off x="5098169" y="1256638"/>
            <a:ext cx="3320200" cy="4753008"/>
          </a:xfrm>
          <a:prstGeom prst="rect">
            <a:avLst/>
          </a:prstGeom>
        </p:spPr>
      </p:pic>
      <p:sp>
        <p:nvSpPr>
          <p:cNvPr id="8" name="Content Placeholder 7">
            <a:extLst>
              <a:ext uri="{FF2B5EF4-FFF2-40B4-BE49-F238E27FC236}">
                <a16:creationId xmlns:a16="http://schemas.microsoft.com/office/drawing/2014/main" id="{85C34122-F79A-5DFF-9961-1941420EF1BB}"/>
              </a:ext>
            </a:extLst>
          </p:cNvPr>
          <p:cNvSpPr>
            <a:spLocks noGrp="1"/>
          </p:cNvSpPr>
          <p:nvPr>
            <p:ph idx="1"/>
          </p:nvPr>
        </p:nvSpPr>
        <p:spPr>
          <a:xfrm>
            <a:off x="586485" y="1167837"/>
            <a:ext cx="3985515" cy="4958326"/>
          </a:xfrm>
        </p:spPr>
        <p:txBody>
          <a:bodyPr/>
          <a:lstStyle/>
          <a:p>
            <a:r>
              <a:rPr lang="nb-NO" dirty="0"/>
              <a:t>Eksempler på bruk av RFID i utstillingen</a:t>
            </a:r>
          </a:p>
          <a:p>
            <a:r>
              <a:rPr lang="nb-NO" dirty="0" err="1"/>
              <a:t>Bakgrunnstoff</a:t>
            </a:r>
            <a:r>
              <a:rPr lang="nb-NO" dirty="0"/>
              <a:t> om RFID og I</a:t>
            </a:r>
            <a:r>
              <a:rPr lang="nb-NO" baseline="30000" dirty="0"/>
              <a:t>2</a:t>
            </a:r>
            <a:r>
              <a:rPr lang="nb-NO" dirty="0"/>
              <a:t>C </a:t>
            </a:r>
            <a:r>
              <a:rPr lang="nb-NO" dirty="0" err="1"/>
              <a:t>multiplekseren</a:t>
            </a:r>
            <a:endParaRPr lang="nb-NO" dirty="0"/>
          </a:p>
          <a:p>
            <a:r>
              <a:rPr lang="nb-NO" dirty="0"/>
              <a:t>Deloppdragene med veiledning for løsning</a:t>
            </a:r>
          </a:p>
          <a:p>
            <a:r>
              <a:rPr lang="nb-NO" dirty="0"/>
              <a:t>Løsningsforslag</a:t>
            </a:r>
          </a:p>
          <a:p>
            <a:endParaRPr lang="nb-NO" dirty="0"/>
          </a:p>
        </p:txBody>
      </p:sp>
    </p:spTree>
    <p:extLst>
      <p:ext uri="{BB962C8B-B14F-4D97-AF65-F5344CB8AC3E}">
        <p14:creationId xmlns:p14="http://schemas.microsoft.com/office/powerpoint/2010/main" val="3421545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538B78D2-9717-CEC7-E3D3-C4DE628FE6A3}"/>
              </a:ext>
            </a:extLst>
          </p:cNvPr>
          <p:cNvSpPr txBox="1">
            <a:spLocks/>
          </p:cNvSpPr>
          <p:nvPr/>
        </p:nvSpPr>
        <p:spPr>
          <a:xfrm>
            <a:off x="4572000" y="62367"/>
            <a:ext cx="436517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sz="3200" dirty="0"/>
              <a:t>Bruk av hjemmesiden</a:t>
            </a:r>
            <a:br>
              <a:rPr lang="nb-NO" sz="3200" dirty="0"/>
            </a:br>
            <a:r>
              <a:rPr lang="nb-NO" sz="1800" b="0" u="sng" dirty="0">
                <a:solidFill>
                  <a:srgbClr val="727ACB"/>
                </a:solidFill>
                <a:hlinkClick r:id="rId2"/>
              </a:rPr>
              <a:t>www.ntnu.no/skolelab/bla-hefteserie</a:t>
            </a:r>
            <a:r>
              <a:rPr lang="nb-NO" sz="1800" b="0" u="sng" dirty="0">
                <a:solidFill>
                  <a:srgbClr val="727ACB"/>
                </a:solidFill>
              </a:rPr>
              <a:t> </a:t>
            </a:r>
            <a:endParaRPr lang="nb-NO" sz="3200" b="0" u="sng" dirty="0">
              <a:solidFill>
                <a:srgbClr val="727ACB"/>
              </a:solidFill>
            </a:endParaRPr>
          </a:p>
        </p:txBody>
      </p:sp>
      <p:pic>
        <p:nvPicPr>
          <p:cNvPr id="7" name="Picture 6">
            <a:extLst>
              <a:ext uri="{FF2B5EF4-FFF2-40B4-BE49-F238E27FC236}">
                <a16:creationId xmlns:a16="http://schemas.microsoft.com/office/drawing/2014/main" id="{EC319FA8-CBD9-8681-149B-49DF76020771}"/>
              </a:ext>
            </a:extLst>
          </p:cNvPr>
          <p:cNvPicPr>
            <a:picLocks noChangeAspect="1"/>
          </p:cNvPicPr>
          <p:nvPr/>
        </p:nvPicPr>
        <p:blipFill>
          <a:blip r:embed="rId3"/>
          <a:stretch>
            <a:fillRect/>
          </a:stretch>
        </p:blipFill>
        <p:spPr>
          <a:xfrm>
            <a:off x="0" y="238011"/>
            <a:ext cx="4572000" cy="5922235"/>
          </a:xfrm>
          <a:prstGeom prst="rect">
            <a:avLst/>
          </a:prstGeom>
        </p:spPr>
      </p:pic>
      <p:pic>
        <p:nvPicPr>
          <p:cNvPr id="9" name="Picture 8">
            <a:extLst>
              <a:ext uri="{FF2B5EF4-FFF2-40B4-BE49-F238E27FC236}">
                <a16:creationId xmlns:a16="http://schemas.microsoft.com/office/drawing/2014/main" id="{61CAD707-D37D-CE81-400E-1843D259D06A}"/>
              </a:ext>
            </a:extLst>
          </p:cNvPr>
          <p:cNvPicPr>
            <a:picLocks noChangeAspect="1"/>
          </p:cNvPicPr>
          <p:nvPr/>
        </p:nvPicPr>
        <p:blipFill rotWithShape="1">
          <a:blip r:embed="rId3"/>
          <a:srcRect l="6667" t="63281" r="20952"/>
          <a:stretch/>
        </p:blipFill>
        <p:spPr>
          <a:xfrm>
            <a:off x="4158343" y="2905418"/>
            <a:ext cx="4953120" cy="3254828"/>
          </a:xfrm>
          <a:prstGeom prst="rect">
            <a:avLst/>
          </a:prstGeom>
        </p:spPr>
      </p:pic>
    </p:spTree>
    <p:extLst>
      <p:ext uri="{BB962C8B-B14F-4D97-AF65-F5344CB8AC3E}">
        <p14:creationId xmlns:p14="http://schemas.microsoft.com/office/powerpoint/2010/main" val="37094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fontScale="90000"/>
          </a:bodyPr>
          <a:lstStyle/>
          <a:p>
            <a:pPr algn="ctr"/>
            <a:r>
              <a:rPr lang="nb-NO" dirty="0"/>
              <a:t>Deloppdrag 1</a:t>
            </a:r>
            <a:br>
              <a:rPr lang="nb-NO" dirty="0"/>
            </a:br>
            <a:r>
              <a:rPr lang="nb-NO" dirty="0"/>
              <a:t>Kort introduksjon til RFID</a:t>
            </a:r>
          </a:p>
        </p:txBody>
      </p:sp>
    </p:spTree>
    <p:extLst>
      <p:ext uri="{BB962C8B-B14F-4D97-AF65-F5344CB8AC3E}">
        <p14:creationId xmlns:p14="http://schemas.microsoft.com/office/powerpoint/2010/main" val="205434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a:t>Dagens oppdrag</a:t>
            </a:r>
          </a:p>
        </p:txBody>
      </p:sp>
      <p:pic>
        <p:nvPicPr>
          <p:cNvPr id="5" name="Picture 4">
            <a:extLst>
              <a:ext uri="{FF2B5EF4-FFF2-40B4-BE49-F238E27FC236}">
                <a16:creationId xmlns:a16="http://schemas.microsoft.com/office/drawing/2014/main" id="{66D2F9D0-C808-B35D-F0DA-C99763C47C1E}"/>
              </a:ext>
            </a:extLst>
          </p:cNvPr>
          <p:cNvPicPr>
            <a:picLocks noChangeAspect="1"/>
          </p:cNvPicPr>
          <p:nvPr/>
        </p:nvPicPr>
        <p:blipFill rotWithShape="1">
          <a:blip r:embed="rId2"/>
          <a:srcRect t="23891"/>
          <a:stretch/>
        </p:blipFill>
        <p:spPr>
          <a:xfrm>
            <a:off x="119743" y="1565705"/>
            <a:ext cx="8904514" cy="1237297"/>
          </a:xfrm>
          <a:prstGeom prst="rect">
            <a:avLst/>
          </a:prstGeom>
        </p:spPr>
      </p:pic>
      <p:sp>
        <p:nvSpPr>
          <p:cNvPr id="6" name="Tittel 1">
            <a:extLst>
              <a:ext uri="{FF2B5EF4-FFF2-40B4-BE49-F238E27FC236}">
                <a16:creationId xmlns:a16="http://schemas.microsoft.com/office/drawing/2014/main" id="{3EA58D58-ACEC-306D-F55A-97F6787E5E24}"/>
              </a:ext>
            </a:extLst>
          </p:cNvPr>
          <p:cNvSpPr txBox="1">
            <a:spLocks/>
          </p:cNvSpPr>
          <p:nvPr/>
        </p:nvSpPr>
        <p:spPr>
          <a:xfrm>
            <a:off x="578880" y="292538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1</a:t>
            </a:r>
          </a:p>
        </p:txBody>
      </p:sp>
      <p:pic>
        <p:nvPicPr>
          <p:cNvPr id="8" name="Picture 7">
            <a:extLst>
              <a:ext uri="{FF2B5EF4-FFF2-40B4-BE49-F238E27FC236}">
                <a16:creationId xmlns:a16="http://schemas.microsoft.com/office/drawing/2014/main" id="{038E04F3-C49B-0D14-367D-D63FE4BF265B}"/>
              </a:ext>
            </a:extLst>
          </p:cNvPr>
          <p:cNvPicPr>
            <a:picLocks noChangeAspect="1"/>
          </p:cNvPicPr>
          <p:nvPr/>
        </p:nvPicPr>
        <p:blipFill>
          <a:blip r:embed="rId3"/>
          <a:stretch>
            <a:fillRect/>
          </a:stretch>
        </p:blipFill>
        <p:spPr>
          <a:xfrm>
            <a:off x="335520" y="4054999"/>
            <a:ext cx="8499654" cy="1430866"/>
          </a:xfrm>
          <a:prstGeom prst="rect">
            <a:avLst/>
          </a:prstGeom>
        </p:spPr>
      </p:pic>
    </p:spTree>
    <p:extLst>
      <p:ext uri="{BB962C8B-B14F-4D97-AF65-F5344CB8AC3E}">
        <p14:creationId xmlns:p14="http://schemas.microsoft.com/office/powerpoint/2010/main" val="2482461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5STACK RFID 2 Unit (WS1850S) – Robu.in | Indian Online Store | RC Hobby |  Robotics">
            <a:extLst>
              <a:ext uri="{FF2B5EF4-FFF2-40B4-BE49-F238E27FC236}">
                <a16:creationId xmlns:a16="http://schemas.microsoft.com/office/drawing/2014/main" id="{D2E448A9-DA42-9E3B-5C93-826466F42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58" y="3853979"/>
            <a:ext cx="2998896" cy="24067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F4E02F-FE6C-4672-B7BF-D6A7CFB22DC2}"/>
              </a:ext>
            </a:extLst>
          </p:cNvPr>
          <p:cNvSpPr>
            <a:spLocks noGrp="1"/>
          </p:cNvSpPr>
          <p:nvPr>
            <p:ph type="title"/>
          </p:nvPr>
        </p:nvSpPr>
        <p:spPr/>
        <p:txBody>
          <a:bodyPr/>
          <a:lstStyle/>
          <a:p>
            <a:pPr algn="ctr"/>
            <a:r>
              <a:rPr lang="nb-NO" dirty="0"/>
              <a:t>Ulike varianter av RFID-terminaler</a:t>
            </a:r>
          </a:p>
        </p:txBody>
      </p:sp>
      <p:pic>
        <p:nvPicPr>
          <p:cNvPr id="5" name="Picture 4">
            <a:extLst>
              <a:ext uri="{FF2B5EF4-FFF2-40B4-BE49-F238E27FC236}">
                <a16:creationId xmlns:a16="http://schemas.microsoft.com/office/drawing/2014/main" id="{6336E918-4859-039A-C4C5-6C4BDEA792AA}"/>
              </a:ext>
            </a:extLst>
          </p:cNvPr>
          <p:cNvPicPr>
            <a:picLocks noChangeAspect="1"/>
          </p:cNvPicPr>
          <p:nvPr/>
        </p:nvPicPr>
        <p:blipFill>
          <a:blip r:embed="rId3"/>
          <a:stretch>
            <a:fillRect/>
          </a:stretch>
        </p:blipFill>
        <p:spPr>
          <a:xfrm>
            <a:off x="335520" y="1417638"/>
            <a:ext cx="8550202" cy="2250848"/>
          </a:xfrm>
          <a:prstGeom prst="rect">
            <a:avLst/>
          </a:prstGeom>
        </p:spPr>
      </p:pic>
      <p:sp>
        <p:nvSpPr>
          <p:cNvPr id="6" name="TextBox 5">
            <a:extLst>
              <a:ext uri="{FF2B5EF4-FFF2-40B4-BE49-F238E27FC236}">
                <a16:creationId xmlns:a16="http://schemas.microsoft.com/office/drawing/2014/main" id="{503AFFDF-A094-FE67-1D8D-456AD1AA3C01}"/>
              </a:ext>
            </a:extLst>
          </p:cNvPr>
          <p:cNvSpPr txBox="1"/>
          <p:nvPr/>
        </p:nvSpPr>
        <p:spPr>
          <a:xfrm>
            <a:off x="6770914" y="3679763"/>
            <a:ext cx="782137" cy="369332"/>
          </a:xfrm>
          <a:prstGeom prst="rect">
            <a:avLst/>
          </a:prstGeom>
          <a:noFill/>
        </p:spPr>
        <p:txBody>
          <a:bodyPr wrap="none" rtlCol="0">
            <a:spAutoFit/>
          </a:bodyPr>
          <a:lstStyle/>
          <a:p>
            <a:r>
              <a:rPr lang="nb-NO" dirty="0"/>
              <a:t>RC522</a:t>
            </a:r>
          </a:p>
        </p:txBody>
      </p:sp>
      <p:sp>
        <p:nvSpPr>
          <p:cNvPr id="7" name="TextBox 6">
            <a:extLst>
              <a:ext uri="{FF2B5EF4-FFF2-40B4-BE49-F238E27FC236}">
                <a16:creationId xmlns:a16="http://schemas.microsoft.com/office/drawing/2014/main" id="{5C1A794A-8D61-6549-4A4A-F409F1F1AF2C}"/>
              </a:ext>
            </a:extLst>
          </p:cNvPr>
          <p:cNvSpPr txBox="1"/>
          <p:nvPr/>
        </p:nvSpPr>
        <p:spPr>
          <a:xfrm>
            <a:off x="2357588" y="3449985"/>
            <a:ext cx="803425" cy="369332"/>
          </a:xfrm>
          <a:prstGeom prst="rect">
            <a:avLst/>
          </a:prstGeom>
          <a:noFill/>
        </p:spPr>
        <p:txBody>
          <a:bodyPr wrap="none" rtlCol="0">
            <a:spAutoFit/>
          </a:bodyPr>
          <a:lstStyle/>
          <a:p>
            <a:r>
              <a:rPr lang="nb-NO" dirty="0"/>
              <a:t>PN532</a:t>
            </a:r>
          </a:p>
        </p:txBody>
      </p:sp>
      <p:pic>
        <p:nvPicPr>
          <p:cNvPr id="1026" name="Picture 2" descr="WS1850S RFID kommunikasjonsenhet, 13.56 MHz">
            <a:extLst>
              <a:ext uri="{FF2B5EF4-FFF2-40B4-BE49-F238E27FC236}">
                <a16:creationId xmlns:a16="http://schemas.microsoft.com/office/drawing/2014/main" id="{09EAA398-ED83-4C6B-CE6B-18154E80A0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05" t="16785" r="28571" b="18244"/>
          <a:stretch/>
        </p:blipFill>
        <p:spPr bwMode="auto">
          <a:xfrm>
            <a:off x="685799" y="4284254"/>
            <a:ext cx="2242458" cy="1937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EA5A8F-815B-A1D1-CD38-A4FE698FB688}"/>
              </a:ext>
            </a:extLst>
          </p:cNvPr>
          <p:cNvPicPr>
            <a:picLocks noChangeAspect="1"/>
          </p:cNvPicPr>
          <p:nvPr/>
        </p:nvPicPr>
        <p:blipFill>
          <a:blip r:embed="rId5"/>
          <a:stretch>
            <a:fillRect/>
          </a:stretch>
        </p:blipFill>
        <p:spPr>
          <a:xfrm>
            <a:off x="5546153" y="4191430"/>
            <a:ext cx="2792306" cy="1880610"/>
          </a:xfrm>
          <a:prstGeom prst="rect">
            <a:avLst/>
          </a:prstGeom>
        </p:spPr>
      </p:pic>
      <p:sp>
        <p:nvSpPr>
          <p:cNvPr id="10" name="TextBox 9">
            <a:extLst>
              <a:ext uri="{FF2B5EF4-FFF2-40B4-BE49-F238E27FC236}">
                <a16:creationId xmlns:a16="http://schemas.microsoft.com/office/drawing/2014/main" id="{E7089AB5-18F3-FA8B-A2B6-BC516EE6A382}"/>
              </a:ext>
            </a:extLst>
          </p:cNvPr>
          <p:cNvSpPr txBox="1"/>
          <p:nvPr/>
        </p:nvSpPr>
        <p:spPr>
          <a:xfrm>
            <a:off x="2634651" y="5876705"/>
            <a:ext cx="1068369" cy="369332"/>
          </a:xfrm>
          <a:prstGeom prst="rect">
            <a:avLst/>
          </a:prstGeom>
          <a:noFill/>
        </p:spPr>
        <p:txBody>
          <a:bodyPr wrap="none" rtlCol="0">
            <a:spAutoFit/>
          </a:bodyPr>
          <a:lstStyle/>
          <a:p>
            <a:r>
              <a:rPr lang="nb-NO" dirty="0"/>
              <a:t>WS1850S</a:t>
            </a:r>
          </a:p>
        </p:txBody>
      </p:sp>
    </p:spTree>
    <p:extLst>
      <p:ext uri="{BB962C8B-B14F-4D97-AF65-F5344CB8AC3E}">
        <p14:creationId xmlns:p14="http://schemas.microsoft.com/office/powerpoint/2010/main" val="3842025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A5AB-F4DE-E8C2-15C0-B5CB080A7C46}"/>
              </a:ext>
            </a:extLst>
          </p:cNvPr>
          <p:cNvSpPr>
            <a:spLocks noGrp="1"/>
          </p:cNvSpPr>
          <p:nvPr>
            <p:ph type="title"/>
          </p:nvPr>
        </p:nvSpPr>
        <p:spPr/>
        <p:txBody>
          <a:bodyPr/>
          <a:lstStyle/>
          <a:p>
            <a:pPr algn="ctr"/>
            <a:r>
              <a:rPr lang="nb-NO" dirty="0"/>
              <a:t>Adgangskontroll</a:t>
            </a:r>
          </a:p>
        </p:txBody>
      </p:sp>
      <p:pic>
        <p:nvPicPr>
          <p:cNvPr id="5" name="Picture 4">
            <a:extLst>
              <a:ext uri="{FF2B5EF4-FFF2-40B4-BE49-F238E27FC236}">
                <a16:creationId xmlns:a16="http://schemas.microsoft.com/office/drawing/2014/main" id="{1ABCEC14-A5A7-6DFE-3572-2CBFCAC9C285}"/>
              </a:ext>
            </a:extLst>
          </p:cNvPr>
          <p:cNvPicPr>
            <a:picLocks noChangeAspect="1"/>
          </p:cNvPicPr>
          <p:nvPr/>
        </p:nvPicPr>
        <p:blipFill rotWithShape="1">
          <a:blip r:embed="rId2"/>
          <a:srcRect l="17142" r="19762"/>
          <a:stretch/>
        </p:blipFill>
        <p:spPr>
          <a:xfrm>
            <a:off x="379063" y="1317171"/>
            <a:ext cx="4029442" cy="4789714"/>
          </a:xfrm>
          <a:prstGeom prst="rect">
            <a:avLst/>
          </a:prstGeom>
        </p:spPr>
      </p:pic>
      <p:pic>
        <p:nvPicPr>
          <p:cNvPr id="7" name="Picture 6" descr="A picture containing indoor, electronics&#10;&#10;Description automatically generated">
            <a:extLst>
              <a:ext uri="{FF2B5EF4-FFF2-40B4-BE49-F238E27FC236}">
                <a16:creationId xmlns:a16="http://schemas.microsoft.com/office/drawing/2014/main" id="{E5BAB903-239E-EE04-8DD2-17776BBB6DD0}"/>
              </a:ext>
            </a:extLst>
          </p:cNvPr>
          <p:cNvPicPr>
            <a:picLocks noChangeAspect="1"/>
          </p:cNvPicPr>
          <p:nvPr/>
        </p:nvPicPr>
        <p:blipFill rotWithShape="1">
          <a:blip r:embed="rId3"/>
          <a:srcRect l="18928" r="16190"/>
          <a:stretch/>
        </p:blipFill>
        <p:spPr>
          <a:xfrm>
            <a:off x="4591179" y="1317170"/>
            <a:ext cx="4143484" cy="4789715"/>
          </a:xfrm>
          <a:prstGeom prst="rect">
            <a:avLst/>
          </a:prstGeom>
        </p:spPr>
      </p:pic>
    </p:spTree>
    <p:extLst>
      <p:ext uri="{BB962C8B-B14F-4D97-AF65-F5344CB8AC3E}">
        <p14:creationId xmlns:p14="http://schemas.microsoft.com/office/powerpoint/2010/main" val="334833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198E3C-F503-7A93-2363-FC1C6238B9BF}"/>
              </a:ext>
            </a:extLst>
          </p:cNvPr>
          <p:cNvSpPr>
            <a:spLocks noGrp="1"/>
          </p:cNvSpPr>
          <p:nvPr>
            <p:ph type="title"/>
          </p:nvPr>
        </p:nvSpPr>
        <p:spPr>
          <a:xfrm>
            <a:off x="457200" y="32657"/>
            <a:ext cx="8229600" cy="563562"/>
          </a:xfrm>
        </p:spPr>
        <p:txBody>
          <a:bodyPr>
            <a:normAutofit fontScale="90000"/>
          </a:bodyPr>
          <a:lstStyle/>
          <a:p>
            <a:pPr algn="ctr"/>
            <a:r>
              <a:rPr lang="nb-NO" dirty="0"/>
              <a:t>Program dag 1</a:t>
            </a:r>
          </a:p>
        </p:txBody>
      </p:sp>
      <p:graphicFrame>
        <p:nvGraphicFramePr>
          <p:cNvPr id="5" name="Table 4">
            <a:extLst>
              <a:ext uri="{FF2B5EF4-FFF2-40B4-BE49-F238E27FC236}">
                <a16:creationId xmlns:a16="http://schemas.microsoft.com/office/drawing/2014/main" id="{979AE4A2-DFDE-0DCF-2CF7-8C0B3C46C12A}"/>
              </a:ext>
            </a:extLst>
          </p:cNvPr>
          <p:cNvGraphicFramePr>
            <a:graphicFrameLocks noGrp="1"/>
          </p:cNvGraphicFramePr>
          <p:nvPr>
            <p:extLst>
              <p:ext uri="{D42A27DB-BD31-4B8C-83A1-F6EECF244321}">
                <p14:modId xmlns:p14="http://schemas.microsoft.com/office/powerpoint/2010/main" val="1732999847"/>
              </p:ext>
            </p:extLst>
          </p:nvPr>
        </p:nvGraphicFramePr>
        <p:xfrm>
          <a:off x="947056" y="805542"/>
          <a:ext cx="7554686" cy="5435600"/>
        </p:xfrm>
        <a:graphic>
          <a:graphicData uri="http://schemas.openxmlformats.org/drawingml/2006/table">
            <a:tbl>
              <a:tblPr firstRow="1" bandRow="1">
                <a:tableStyleId>{5C22544A-7EE6-4342-B048-85BDC9FD1C3A}</a:tableStyleId>
              </a:tblPr>
              <a:tblGrid>
                <a:gridCol w="1576729">
                  <a:extLst>
                    <a:ext uri="{9D8B030D-6E8A-4147-A177-3AD203B41FA5}">
                      <a16:colId xmlns:a16="http://schemas.microsoft.com/office/drawing/2014/main" val="2419081595"/>
                    </a:ext>
                  </a:extLst>
                </a:gridCol>
                <a:gridCol w="4911158">
                  <a:extLst>
                    <a:ext uri="{9D8B030D-6E8A-4147-A177-3AD203B41FA5}">
                      <a16:colId xmlns:a16="http://schemas.microsoft.com/office/drawing/2014/main" val="3303267134"/>
                    </a:ext>
                  </a:extLst>
                </a:gridCol>
                <a:gridCol w="1066799">
                  <a:extLst>
                    <a:ext uri="{9D8B030D-6E8A-4147-A177-3AD203B41FA5}">
                      <a16:colId xmlns:a16="http://schemas.microsoft.com/office/drawing/2014/main" val="3480555432"/>
                    </a:ext>
                  </a:extLst>
                </a:gridCol>
              </a:tblGrid>
              <a:tr h="330926">
                <a:tc>
                  <a:txBody>
                    <a:bodyPr/>
                    <a:lstStyle/>
                    <a:p>
                      <a:r>
                        <a:rPr lang="nb-NO" dirty="0"/>
                        <a:t>Tid</a:t>
                      </a:r>
                    </a:p>
                  </a:txBody>
                  <a:tcPr/>
                </a:tc>
                <a:tc>
                  <a:txBody>
                    <a:bodyPr/>
                    <a:lstStyle/>
                    <a:p>
                      <a:r>
                        <a:rPr lang="nb-NO" dirty="0"/>
                        <a:t>Aktivitet</a:t>
                      </a:r>
                    </a:p>
                  </a:txBody>
                  <a:tcPr/>
                </a:tc>
                <a:tc>
                  <a:txBody>
                    <a:bodyPr/>
                    <a:lstStyle/>
                    <a:p>
                      <a:r>
                        <a:rPr lang="nb-NO" dirty="0"/>
                        <a:t>Ansvarlig</a:t>
                      </a:r>
                    </a:p>
                  </a:txBody>
                  <a:tcPr/>
                </a:tc>
                <a:extLst>
                  <a:ext uri="{0D108BD9-81ED-4DB2-BD59-A6C34878D82A}">
                    <a16:rowId xmlns:a16="http://schemas.microsoft.com/office/drawing/2014/main" val="3682007396"/>
                  </a:ext>
                </a:extLst>
              </a:tr>
              <a:tr h="370840">
                <a:tc>
                  <a:txBody>
                    <a:bodyPr/>
                    <a:lstStyle/>
                    <a:p>
                      <a:r>
                        <a:rPr lang="nb-NO" dirty="0"/>
                        <a:t>10:00 – 10:15</a:t>
                      </a:r>
                    </a:p>
                  </a:txBody>
                  <a:tcPr/>
                </a:tc>
                <a:tc>
                  <a:txBody>
                    <a:bodyPr/>
                    <a:lstStyle/>
                    <a:p>
                      <a:r>
                        <a:rPr lang="nb-NO" dirty="0"/>
                        <a:t>Praktisk info om kurset</a:t>
                      </a:r>
                    </a:p>
                  </a:txBody>
                  <a:tcPr/>
                </a:tc>
                <a:tc>
                  <a:txBody>
                    <a:bodyPr/>
                    <a:lstStyle/>
                    <a:p>
                      <a:endParaRPr lang="nb-NO"/>
                    </a:p>
                  </a:txBody>
                  <a:tcPr/>
                </a:tc>
                <a:extLst>
                  <a:ext uri="{0D108BD9-81ED-4DB2-BD59-A6C34878D82A}">
                    <a16:rowId xmlns:a16="http://schemas.microsoft.com/office/drawing/2014/main" val="2063469119"/>
                  </a:ext>
                </a:extLst>
              </a:tr>
              <a:tr h="370840">
                <a:tc>
                  <a:txBody>
                    <a:bodyPr/>
                    <a:lstStyle/>
                    <a:p>
                      <a:r>
                        <a:rPr lang="nb-NO" dirty="0"/>
                        <a:t>10:15 – 10:30</a:t>
                      </a:r>
                    </a:p>
                  </a:txBody>
                  <a:tcPr/>
                </a:tc>
                <a:tc>
                  <a:txBody>
                    <a:bodyPr/>
                    <a:lstStyle/>
                    <a:p>
                      <a:r>
                        <a:rPr lang="nb-NO" dirty="0"/>
                        <a:t>Introduksjon til RFID</a:t>
                      </a:r>
                    </a:p>
                  </a:txBody>
                  <a:tcPr/>
                </a:tc>
                <a:tc>
                  <a:txBody>
                    <a:bodyPr/>
                    <a:lstStyle/>
                    <a:p>
                      <a:endParaRPr lang="nb-NO" dirty="0"/>
                    </a:p>
                  </a:txBody>
                  <a:tcPr/>
                </a:tc>
                <a:extLst>
                  <a:ext uri="{0D108BD9-81ED-4DB2-BD59-A6C34878D82A}">
                    <a16:rowId xmlns:a16="http://schemas.microsoft.com/office/drawing/2014/main" val="1330026021"/>
                  </a:ext>
                </a:extLst>
              </a:tr>
              <a:tr h="370840">
                <a:tc>
                  <a:txBody>
                    <a:bodyPr/>
                    <a:lstStyle/>
                    <a:p>
                      <a:r>
                        <a:rPr lang="nb-NO" dirty="0"/>
                        <a:t>10:30 – 11:00</a:t>
                      </a:r>
                    </a:p>
                  </a:txBody>
                  <a:tcPr/>
                </a:tc>
                <a:tc>
                  <a:txBody>
                    <a:bodyPr/>
                    <a:lstStyle/>
                    <a:p>
                      <a:r>
                        <a:rPr lang="nb-NO" dirty="0"/>
                        <a:t>Gruppearbeid</a:t>
                      </a:r>
                    </a:p>
                  </a:txBody>
                  <a:tcPr/>
                </a:tc>
                <a:tc>
                  <a:txBody>
                    <a:bodyPr/>
                    <a:lstStyle/>
                    <a:p>
                      <a:endParaRPr lang="nb-NO"/>
                    </a:p>
                  </a:txBody>
                  <a:tcPr/>
                </a:tc>
                <a:extLst>
                  <a:ext uri="{0D108BD9-81ED-4DB2-BD59-A6C34878D82A}">
                    <a16:rowId xmlns:a16="http://schemas.microsoft.com/office/drawing/2014/main" val="644801592"/>
                  </a:ext>
                </a:extLst>
              </a:tr>
              <a:tr h="370840">
                <a:tc>
                  <a:txBody>
                    <a:bodyPr/>
                    <a:lstStyle/>
                    <a:p>
                      <a:r>
                        <a:rPr lang="nb-NO" dirty="0"/>
                        <a:t>11:00 – 11:20</a:t>
                      </a:r>
                    </a:p>
                  </a:txBody>
                  <a:tcPr/>
                </a:tc>
                <a:tc>
                  <a:txBody>
                    <a:bodyPr/>
                    <a:lstStyle/>
                    <a:p>
                      <a:r>
                        <a:rPr lang="nb-NO" dirty="0"/>
                        <a:t>Eksempler på utstillinger hvor RFID er aktuelt</a:t>
                      </a:r>
                    </a:p>
                  </a:txBody>
                  <a:tcPr/>
                </a:tc>
                <a:tc>
                  <a:txBody>
                    <a:bodyPr/>
                    <a:lstStyle/>
                    <a:p>
                      <a:endParaRPr lang="nb-NO"/>
                    </a:p>
                  </a:txBody>
                  <a:tcPr/>
                </a:tc>
                <a:extLst>
                  <a:ext uri="{0D108BD9-81ED-4DB2-BD59-A6C34878D82A}">
                    <a16:rowId xmlns:a16="http://schemas.microsoft.com/office/drawing/2014/main" val="775069421"/>
                  </a:ext>
                </a:extLst>
              </a:tr>
              <a:tr h="370840">
                <a:tc>
                  <a:txBody>
                    <a:bodyPr/>
                    <a:lstStyle/>
                    <a:p>
                      <a:r>
                        <a:rPr lang="nb-NO" dirty="0"/>
                        <a:t>11:20 – 12:00</a:t>
                      </a:r>
                    </a:p>
                  </a:txBody>
                  <a:tcPr/>
                </a:tc>
                <a:tc>
                  <a:txBody>
                    <a:bodyPr/>
                    <a:lstStyle/>
                    <a:p>
                      <a:r>
                        <a:rPr lang="nb-NO" dirty="0"/>
                        <a:t>Lunsj</a:t>
                      </a:r>
                    </a:p>
                  </a:txBody>
                  <a:tcPr/>
                </a:tc>
                <a:tc>
                  <a:txBody>
                    <a:bodyPr/>
                    <a:lstStyle/>
                    <a:p>
                      <a:endParaRPr lang="nb-NO"/>
                    </a:p>
                  </a:txBody>
                  <a:tcPr/>
                </a:tc>
                <a:extLst>
                  <a:ext uri="{0D108BD9-81ED-4DB2-BD59-A6C34878D82A}">
                    <a16:rowId xmlns:a16="http://schemas.microsoft.com/office/drawing/2014/main" val="3821829779"/>
                  </a:ext>
                </a:extLst>
              </a:tr>
              <a:tr h="230051">
                <a:tc>
                  <a:txBody>
                    <a:bodyPr/>
                    <a:lstStyle/>
                    <a:p>
                      <a:r>
                        <a:rPr lang="nb-NO" dirty="0"/>
                        <a:t>12:00 – 14:00</a:t>
                      </a:r>
                    </a:p>
                  </a:txBody>
                  <a:tcPr/>
                </a:tc>
                <a:tc>
                  <a:txBody>
                    <a:bodyPr/>
                    <a:lstStyle/>
                    <a:p>
                      <a:r>
                        <a:rPr lang="nb-NO" dirty="0"/>
                        <a:t>Deloppdrag 1 – 3:</a:t>
                      </a:r>
                      <a:br>
                        <a:rPr lang="nb-NO" dirty="0"/>
                      </a:br>
                      <a:r>
                        <a:rPr lang="nb-NO" dirty="0"/>
                        <a:t>- Bli kjent med RFID 2</a:t>
                      </a:r>
                      <a:br>
                        <a:rPr lang="nb-NO" dirty="0"/>
                      </a:br>
                      <a:r>
                        <a:rPr lang="nb-NO" dirty="0"/>
                        <a:t>- Oppkobling og avlesning av RFID-kode</a:t>
                      </a:r>
                      <a:br>
                        <a:rPr lang="nb-NO" dirty="0"/>
                      </a:br>
                      <a:r>
                        <a:rPr lang="nb-NO" dirty="0"/>
                        <a:t>- Slå på en LED ved akkreditering </a:t>
                      </a:r>
                    </a:p>
                  </a:txBody>
                  <a:tcPr/>
                </a:tc>
                <a:tc>
                  <a:txBody>
                    <a:bodyPr/>
                    <a:lstStyle/>
                    <a:p>
                      <a:endParaRPr lang="nb-NO"/>
                    </a:p>
                  </a:txBody>
                  <a:tcPr/>
                </a:tc>
                <a:extLst>
                  <a:ext uri="{0D108BD9-81ED-4DB2-BD59-A6C34878D82A}">
                    <a16:rowId xmlns:a16="http://schemas.microsoft.com/office/drawing/2014/main" val="3876371165"/>
                  </a:ext>
                </a:extLst>
              </a:tr>
              <a:tr h="370840">
                <a:tc>
                  <a:txBody>
                    <a:bodyPr/>
                    <a:lstStyle/>
                    <a:p>
                      <a:r>
                        <a:rPr lang="nb-NO" dirty="0"/>
                        <a:t>14:00 – 14:15</a:t>
                      </a:r>
                    </a:p>
                  </a:txBody>
                  <a:tcPr/>
                </a:tc>
                <a:tc>
                  <a:txBody>
                    <a:bodyPr/>
                    <a:lstStyle/>
                    <a:p>
                      <a:r>
                        <a:rPr lang="nb-NO" dirty="0"/>
                        <a:t>Kaffepause</a:t>
                      </a:r>
                    </a:p>
                  </a:txBody>
                  <a:tcPr/>
                </a:tc>
                <a:tc>
                  <a:txBody>
                    <a:bodyPr/>
                    <a:lstStyle/>
                    <a:p>
                      <a:endParaRPr lang="nb-NO" dirty="0"/>
                    </a:p>
                  </a:txBody>
                  <a:tcPr/>
                </a:tc>
                <a:extLst>
                  <a:ext uri="{0D108BD9-81ED-4DB2-BD59-A6C34878D82A}">
                    <a16:rowId xmlns:a16="http://schemas.microsoft.com/office/drawing/2014/main" val="2999575113"/>
                  </a:ext>
                </a:extLst>
              </a:tr>
              <a:tr h="370840">
                <a:tc>
                  <a:txBody>
                    <a:bodyPr/>
                    <a:lstStyle/>
                    <a:p>
                      <a:r>
                        <a:rPr lang="nb-NO" dirty="0"/>
                        <a:t>14:15 – 14:30</a:t>
                      </a:r>
                    </a:p>
                  </a:txBody>
                  <a:tcPr/>
                </a:tc>
                <a:tc>
                  <a:txBody>
                    <a:bodyPr/>
                    <a:lstStyle/>
                    <a:p>
                      <a:r>
                        <a:rPr lang="nb-NO" dirty="0"/>
                        <a:t>I2C-bussen, </a:t>
                      </a:r>
                      <a:r>
                        <a:rPr lang="nb-NO" dirty="0" err="1"/>
                        <a:t>multiplekseren</a:t>
                      </a:r>
                      <a:r>
                        <a:rPr lang="nb-NO" dirty="0"/>
                        <a:t> og bruk av </a:t>
                      </a:r>
                      <a:r>
                        <a:rPr lang="nb-NO" dirty="0" err="1"/>
                        <a:t>array</a:t>
                      </a:r>
                      <a:r>
                        <a:rPr lang="nb-NO" dirty="0"/>
                        <a:t> </a:t>
                      </a:r>
                    </a:p>
                  </a:txBody>
                  <a:tcPr/>
                </a:tc>
                <a:tc>
                  <a:txBody>
                    <a:bodyPr/>
                    <a:lstStyle/>
                    <a:p>
                      <a:endParaRPr lang="nb-NO" dirty="0"/>
                    </a:p>
                  </a:txBody>
                  <a:tcPr/>
                </a:tc>
                <a:extLst>
                  <a:ext uri="{0D108BD9-81ED-4DB2-BD59-A6C34878D82A}">
                    <a16:rowId xmlns:a16="http://schemas.microsoft.com/office/drawing/2014/main" val="2560292601"/>
                  </a:ext>
                </a:extLst>
              </a:tr>
              <a:tr h="370840">
                <a:tc>
                  <a:txBody>
                    <a:bodyPr/>
                    <a:lstStyle/>
                    <a:p>
                      <a:r>
                        <a:rPr lang="nb-NO" dirty="0"/>
                        <a:t>14:30 – 15:45</a:t>
                      </a:r>
                    </a:p>
                  </a:txBody>
                  <a:tcPr/>
                </a:tc>
                <a:tc>
                  <a:txBody>
                    <a:bodyPr/>
                    <a:lstStyle/>
                    <a:p>
                      <a:r>
                        <a:rPr lang="nb-NO" dirty="0"/>
                        <a:t>Deloppdrag 4 – 5</a:t>
                      </a:r>
                      <a:br>
                        <a:rPr lang="nb-NO" dirty="0"/>
                      </a:br>
                      <a:r>
                        <a:rPr lang="nb-NO" dirty="0"/>
                        <a:t>- Koble opp </a:t>
                      </a:r>
                      <a:r>
                        <a:rPr lang="nb-NO" dirty="0" err="1"/>
                        <a:t>multiplekseren</a:t>
                      </a:r>
                      <a:br>
                        <a:rPr lang="nb-NO" dirty="0"/>
                      </a:br>
                      <a:r>
                        <a:rPr lang="nb-NO" dirty="0"/>
                        <a:t>- Lag et program som legger ID-kodene i et </a:t>
                      </a:r>
                      <a:r>
                        <a:rPr lang="nb-NO" dirty="0" err="1"/>
                        <a:t>array</a:t>
                      </a:r>
                      <a:endParaRPr lang="nb-NO" dirty="0"/>
                    </a:p>
                  </a:txBody>
                  <a:tcPr/>
                </a:tc>
                <a:tc>
                  <a:txBody>
                    <a:bodyPr/>
                    <a:lstStyle/>
                    <a:p>
                      <a:endParaRPr lang="nb-NO" dirty="0"/>
                    </a:p>
                  </a:txBody>
                  <a:tcPr/>
                </a:tc>
                <a:extLst>
                  <a:ext uri="{0D108BD9-81ED-4DB2-BD59-A6C34878D82A}">
                    <a16:rowId xmlns:a16="http://schemas.microsoft.com/office/drawing/2014/main" val="1068036978"/>
                  </a:ext>
                </a:extLst>
              </a:tr>
              <a:tr h="370840">
                <a:tc>
                  <a:txBody>
                    <a:bodyPr/>
                    <a:lstStyle/>
                    <a:p>
                      <a:r>
                        <a:rPr lang="nb-NO" dirty="0"/>
                        <a:t>15:45 – 16:00</a:t>
                      </a:r>
                    </a:p>
                  </a:txBody>
                  <a:tcPr/>
                </a:tc>
                <a:tc>
                  <a:txBody>
                    <a:bodyPr/>
                    <a:lstStyle/>
                    <a:p>
                      <a:r>
                        <a:rPr lang="nb-NO" dirty="0"/>
                        <a:t>Oppsummering av dagen</a:t>
                      </a:r>
                    </a:p>
                  </a:txBody>
                  <a:tcPr/>
                </a:tc>
                <a:tc>
                  <a:txBody>
                    <a:bodyPr/>
                    <a:lstStyle/>
                    <a:p>
                      <a:endParaRPr lang="nb-NO" dirty="0"/>
                    </a:p>
                  </a:txBody>
                  <a:tcPr/>
                </a:tc>
                <a:extLst>
                  <a:ext uri="{0D108BD9-81ED-4DB2-BD59-A6C34878D82A}">
                    <a16:rowId xmlns:a16="http://schemas.microsoft.com/office/drawing/2014/main" val="3528252312"/>
                  </a:ext>
                </a:extLst>
              </a:tr>
            </a:tbl>
          </a:graphicData>
        </a:graphic>
      </p:graphicFrame>
    </p:spTree>
    <p:extLst>
      <p:ext uri="{BB962C8B-B14F-4D97-AF65-F5344CB8AC3E}">
        <p14:creationId xmlns:p14="http://schemas.microsoft.com/office/powerpoint/2010/main" val="1833117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01600"/>
            <a:ext cx="7407404" cy="742950"/>
          </a:xfrm>
        </p:spPr>
        <p:txBody>
          <a:bodyPr>
            <a:normAutofit/>
          </a:bodyPr>
          <a:lstStyle/>
          <a:p>
            <a:pPr algn="ctr"/>
            <a:r>
              <a:rPr lang="nb-NO" sz="2800"/>
              <a:t>Montering av RFID i adgangskontrollen</a:t>
            </a:r>
          </a:p>
        </p:txBody>
      </p:sp>
      <p:pic>
        <p:nvPicPr>
          <p:cNvPr id="3074" name="Picture 2"/>
          <p:cNvPicPr>
            <a:picLocks noChangeAspect="1" noChangeArrowheads="1"/>
          </p:cNvPicPr>
          <p:nvPr/>
        </p:nvPicPr>
        <p:blipFill>
          <a:blip r:embed="rId2"/>
          <a:srcRect t="25772"/>
          <a:stretch>
            <a:fillRect/>
          </a:stretch>
        </p:blipFill>
        <p:spPr bwMode="auto">
          <a:xfrm>
            <a:off x="1878013" y="1003300"/>
            <a:ext cx="6478587" cy="348404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782888" y="4646097"/>
            <a:ext cx="4449761" cy="1790481"/>
          </a:xfrm>
          <a:prstGeom prst="rect">
            <a:avLst/>
          </a:prstGeom>
          <a:noFill/>
          <a:ln w="9525">
            <a:noFill/>
            <a:miter lim="800000"/>
            <a:headEnd/>
            <a:tailEnd/>
          </a:ln>
          <a:effectLst/>
        </p:spPr>
      </p:pic>
    </p:spTree>
    <p:extLst>
      <p:ext uri="{BB962C8B-B14F-4D97-AF65-F5344CB8AC3E}">
        <p14:creationId xmlns:p14="http://schemas.microsoft.com/office/powerpoint/2010/main" val="9840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8229600" cy="680657"/>
          </a:xfrm>
        </p:spPr>
        <p:txBody>
          <a:bodyPr>
            <a:normAutofit fontScale="90000"/>
          </a:bodyPr>
          <a:lstStyle/>
          <a:p>
            <a:pPr algn="ctr"/>
            <a:r>
              <a:rPr lang="nb-NO" dirty="0"/>
              <a:t>RC522 pakken</a:t>
            </a:r>
          </a:p>
        </p:txBody>
      </p:sp>
      <p:grpSp>
        <p:nvGrpSpPr>
          <p:cNvPr id="9" name="Gruppe 8"/>
          <p:cNvGrpSpPr/>
          <p:nvPr/>
        </p:nvGrpSpPr>
        <p:grpSpPr>
          <a:xfrm>
            <a:off x="887089" y="1294448"/>
            <a:ext cx="7431087" cy="4458652"/>
            <a:chOff x="2118043" y="1180148"/>
            <a:chExt cx="5843587" cy="3506152"/>
          </a:xfrm>
        </p:grpSpPr>
        <p:pic>
          <p:nvPicPr>
            <p:cNvPr id="4" name="Picture 2"/>
            <p:cNvPicPr>
              <a:picLocks noChangeAspect="1" noChangeArrowheads="1"/>
            </p:cNvPicPr>
            <p:nvPr/>
          </p:nvPicPr>
          <p:blipFill>
            <a:blip r:embed="rId2"/>
            <a:srcRect/>
            <a:stretch>
              <a:fillRect/>
            </a:stretch>
          </p:blipFill>
          <p:spPr bwMode="auto">
            <a:xfrm>
              <a:off x="2118043" y="1180148"/>
              <a:ext cx="5843587" cy="3506152"/>
            </a:xfrm>
            <a:prstGeom prst="rect">
              <a:avLst/>
            </a:prstGeom>
            <a:noFill/>
            <a:ln w="9525">
              <a:noFill/>
              <a:miter lim="800000"/>
              <a:headEnd/>
              <a:tailEnd/>
            </a:ln>
            <a:effectLst/>
          </p:spPr>
        </p:pic>
        <p:sp>
          <p:nvSpPr>
            <p:cNvPr id="5" name="TekstSylinder 4"/>
            <p:cNvSpPr txBox="1"/>
            <p:nvPr/>
          </p:nvSpPr>
          <p:spPr>
            <a:xfrm>
              <a:off x="4968240" y="1638300"/>
              <a:ext cx="1153264" cy="369332"/>
            </a:xfrm>
            <a:prstGeom prst="rect">
              <a:avLst/>
            </a:prstGeom>
            <a:noFill/>
          </p:spPr>
          <p:txBody>
            <a:bodyPr wrap="none" rtlCol="0">
              <a:spAutoFit/>
            </a:bodyPr>
            <a:lstStyle/>
            <a:p>
              <a:r>
                <a:rPr lang="nb-NO"/>
                <a:t>Leseenhet</a:t>
              </a:r>
            </a:p>
          </p:txBody>
        </p:sp>
        <p:sp>
          <p:nvSpPr>
            <p:cNvPr id="6" name="TekstSylinder 5"/>
            <p:cNvSpPr txBox="1"/>
            <p:nvPr/>
          </p:nvSpPr>
          <p:spPr>
            <a:xfrm>
              <a:off x="5288280" y="1371600"/>
              <a:ext cx="1153264" cy="369332"/>
            </a:xfrm>
            <a:prstGeom prst="rect">
              <a:avLst/>
            </a:prstGeom>
            <a:noFill/>
          </p:spPr>
          <p:txBody>
            <a:bodyPr wrap="none" rtlCol="0">
              <a:spAutoFit/>
            </a:bodyPr>
            <a:lstStyle/>
            <a:p>
              <a:r>
                <a:rPr lang="nb-NO">
                  <a:solidFill>
                    <a:schemeClr val="bg1"/>
                  </a:solidFill>
                </a:rPr>
                <a:t>Leseenhet</a:t>
              </a:r>
            </a:p>
          </p:txBody>
        </p:sp>
        <p:sp>
          <p:nvSpPr>
            <p:cNvPr id="7" name="TekstSylinder 6"/>
            <p:cNvSpPr txBox="1"/>
            <p:nvPr/>
          </p:nvSpPr>
          <p:spPr>
            <a:xfrm>
              <a:off x="6789420" y="2156460"/>
              <a:ext cx="830933" cy="369332"/>
            </a:xfrm>
            <a:prstGeom prst="rect">
              <a:avLst/>
            </a:prstGeom>
            <a:noFill/>
          </p:spPr>
          <p:txBody>
            <a:bodyPr wrap="none" rtlCol="0">
              <a:spAutoFit/>
            </a:bodyPr>
            <a:lstStyle/>
            <a:p>
              <a:r>
                <a:rPr lang="nb-NO">
                  <a:solidFill>
                    <a:schemeClr val="bg1"/>
                  </a:solidFill>
                </a:rPr>
                <a:t>ID-kort</a:t>
              </a:r>
            </a:p>
          </p:txBody>
        </p:sp>
        <p:sp>
          <p:nvSpPr>
            <p:cNvPr id="8" name="TekstSylinder 7"/>
            <p:cNvSpPr txBox="1"/>
            <p:nvPr/>
          </p:nvSpPr>
          <p:spPr>
            <a:xfrm>
              <a:off x="3086100" y="1943100"/>
              <a:ext cx="830933" cy="369332"/>
            </a:xfrm>
            <a:prstGeom prst="rect">
              <a:avLst/>
            </a:prstGeom>
            <a:noFill/>
          </p:spPr>
          <p:txBody>
            <a:bodyPr wrap="none" rtlCol="0">
              <a:spAutoFit/>
            </a:bodyPr>
            <a:lstStyle/>
            <a:p>
              <a:r>
                <a:rPr lang="nb-NO"/>
                <a:t>ID-kort</a:t>
              </a:r>
            </a:p>
          </p:txBody>
        </p:sp>
      </p:grpSp>
      <p:pic>
        <p:nvPicPr>
          <p:cNvPr id="117763" name="Picture 3"/>
          <p:cNvPicPr>
            <a:picLocks noChangeAspect="1" noChangeArrowheads="1"/>
          </p:cNvPicPr>
          <p:nvPr/>
        </p:nvPicPr>
        <p:blipFill>
          <a:blip r:embed="rId3"/>
          <a:srcRect/>
          <a:stretch>
            <a:fillRect/>
          </a:stretch>
        </p:blipFill>
        <p:spPr bwMode="auto">
          <a:xfrm>
            <a:off x="1556864" y="985650"/>
            <a:ext cx="6091536" cy="5199442"/>
          </a:xfrm>
          <a:prstGeom prst="rect">
            <a:avLst/>
          </a:prstGeom>
          <a:noFill/>
          <a:ln w="9525">
            <a:noFill/>
            <a:miter lim="800000"/>
            <a:headEnd/>
            <a:tailEnd/>
          </a:ln>
          <a:effectLst/>
        </p:spPr>
      </p:pic>
    </p:spTree>
    <p:extLst>
      <p:ext uri="{BB962C8B-B14F-4D97-AF65-F5344CB8AC3E}">
        <p14:creationId xmlns:p14="http://schemas.microsoft.com/office/powerpoint/2010/main" val="416724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7763"/>
                                        </p:tgtEl>
                                        <p:attrNameLst>
                                          <p:attrName>style.visibility</p:attrName>
                                        </p:attrNameLst>
                                      </p:cBhvr>
                                      <p:to>
                                        <p:strVal val="visible"/>
                                      </p:to>
                                    </p:set>
                                    <p:animEffect transition="in" filter="fade">
                                      <p:cBhvr>
                                        <p:cTn id="10" dur="20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Kredittkort med RFID</a:t>
            </a:r>
          </a:p>
        </p:txBody>
      </p:sp>
      <p:pic>
        <p:nvPicPr>
          <p:cNvPr id="1028" name="Picture 4" descr="Inside-Smartcard-300x175"/>
          <p:cNvPicPr>
            <a:picLocks noChangeAspect="1" noChangeArrowheads="1"/>
          </p:cNvPicPr>
          <p:nvPr/>
        </p:nvPicPr>
        <p:blipFill>
          <a:blip r:embed="rId2"/>
          <a:srcRect/>
          <a:stretch>
            <a:fillRect/>
          </a:stretch>
        </p:blipFill>
        <p:spPr bwMode="auto">
          <a:xfrm>
            <a:off x="1438275" y="1936750"/>
            <a:ext cx="7086600" cy="4133850"/>
          </a:xfrm>
          <a:prstGeom prst="rect">
            <a:avLst/>
          </a:prstGeom>
          <a:noFill/>
        </p:spPr>
      </p:pic>
    </p:spTree>
    <p:extLst>
      <p:ext uri="{BB962C8B-B14F-4D97-AF65-F5344CB8AC3E}">
        <p14:creationId xmlns:p14="http://schemas.microsoft.com/office/powerpoint/2010/main" val="62472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Energioverføring</a:t>
            </a:r>
          </a:p>
        </p:txBody>
      </p:sp>
      <p:sp>
        <p:nvSpPr>
          <p:cNvPr id="3" name="Plassholder for innhold 2"/>
          <p:cNvSpPr>
            <a:spLocks noGrp="1"/>
          </p:cNvSpPr>
          <p:nvPr>
            <p:ph idx="1"/>
          </p:nvPr>
        </p:nvSpPr>
        <p:spPr/>
        <p:txBody>
          <a:bodyPr>
            <a:normAutofit fontScale="85000" lnSpcReduction="20000"/>
          </a:bodyPr>
          <a:lstStyle/>
          <a:p>
            <a:r>
              <a:rPr lang="nb-NO"/>
              <a:t>Passive</a:t>
            </a:r>
            <a:br>
              <a:rPr lang="nb-NO"/>
            </a:br>
            <a:r>
              <a:rPr lang="nb-NO" sz="1800"/>
              <a:t>- Får energi fra leseenheten, leverer et svakt signal, kort rekkevidde</a:t>
            </a:r>
            <a:endParaRPr lang="nb-NO"/>
          </a:p>
          <a:p>
            <a:r>
              <a:rPr lang="nb-NO"/>
              <a:t>Aktiv</a:t>
            </a:r>
            <a:br>
              <a:rPr lang="nb-NO"/>
            </a:br>
            <a:r>
              <a:rPr lang="nb-NO" sz="1800"/>
              <a:t>- Har innebygget energikilde, leverer kraftig signal, lengre</a:t>
            </a:r>
            <a:br>
              <a:rPr lang="nb-NO" sz="1800"/>
            </a:br>
            <a:r>
              <a:rPr lang="nb-NO" sz="1800"/>
              <a:t>  rekkevidde</a:t>
            </a:r>
          </a:p>
          <a:p>
            <a:r>
              <a:rPr lang="nb-NO"/>
              <a:t>Bruksområder</a:t>
            </a:r>
          </a:p>
          <a:p>
            <a:pPr lvl="1"/>
            <a:r>
              <a:rPr lang="nb-NO"/>
              <a:t>Sporing</a:t>
            </a:r>
          </a:p>
          <a:p>
            <a:pPr lvl="1"/>
            <a:r>
              <a:rPr lang="nb-NO"/>
              <a:t>Logistikk                                                                   </a:t>
            </a:r>
          </a:p>
          <a:p>
            <a:pPr lvl="1"/>
            <a:r>
              <a:rPr lang="nb-NO"/>
              <a:t>Merking av klær og andre varer, varesikring, tyverialarm</a:t>
            </a:r>
          </a:p>
          <a:p>
            <a:pPr lvl="1"/>
            <a:r>
              <a:rPr lang="nb-NO"/>
              <a:t>Pass, billettering</a:t>
            </a:r>
          </a:p>
          <a:p>
            <a:pPr lvl="1"/>
            <a:r>
              <a:rPr lang="nb-NO"/>
              <a:t>Elektronisk betaling, veiprising</a:t>
            </a:r>
          </a:p>
          <a:p>
            <a:pPr lvl="1"/>
            <a:r>
              <a:rPr lang="nb-NO"/>
              <a:t>Adgangskontroll</a:t>
            </a:r>
          </a:p>
          <a:p>
            <a:pPr lvl="1"/>
            <a:r>
              <a:rPr lang="nb-NO"/>
              <a:t>Dyreidentifisering.</a:t>
            </a:r>
          </a:p>
        </p:txBody>
      </p:sp>
    </p:spTree>
    <p:extLst>
      <p:ext uri="{BB962C8B-B14F-4D97-AF65-F5344CB8AC3E}">
        <p14:creationId xmlns:p14="http://schemas.microsoft.com/office/powerpoint/2010/main" val="172299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0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20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20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20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20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t>Frekvensbånd</a:t>
            </a:r>
            <a:br>
              <a:rPr lang="nb-NO"/>
            </a:br>
            <a:r>
              <a:rPr lang="nb-NO" sz="2000" b="0" u="sng">
                <a:solidFill>
                  <a:srgbClr val="0070C0"/>
                </a:solidFill>
              </a:rPr>
              <a:t>https://www.usmartcards.co.uk/2017/03/09/2576/</a:t>
            </a:r>
            <a:endParaRPr lang="nb-NO" sz="2800" b="0" u="sng">
              <a:solidFill>
                <a:srgbClr val="0070C0"/>
              </a:solidFill>
            </a:endParaRPr>
          </a:p>
        </p:txBody>
      </p:sp>
      <p:sp>
        <p:nvSpPr>
          <p:cNvPr id="3" name="Plassholder for innhold 2"/>
          <p:cNvSpPr>
            <a:spLocks noGrp="1"/>
          </p:cNvSpPr>
          <p:nvPr>
            <p:ph idx="1"/>
          </p:nvPr>
        </p:nvSpPr>
        <p:spPr>
          <a:xfrm>
            <a:off x="1194628" y="1600200"/>
            <a:ext cx="7407404" cy="5010150"/>
          </a:xfrm>
        </p:spPr>
        <p:txBody>
          <a:bodyPr>
            <a:normAutofit fontScale="92500" lnSpcReduction="20000"/>
          </a:bodyPr>
          <a:lstStyle/>
          <a:p>
            <a:pPr marL="342900" lvl="1" indent="-342900">
              <a:buFont typeface="Arial"/>
              <a:buChar char="•"/>
            </a:pPr>
            <a:r>
              <a:rPr lang="nb-NO" b="1" dirty="0" err="1"/>
              <a:t>Lavfrekvens</a:t>
            </a:r>
            <a:r>
              <a:rPr lang="nb-NO" b="1" dirty="0"/>
              <a:t> (</a:t>
            </a:r>
            <a:r>
              <a:rPr lang="nb-NO" dirty="0"/>
              <a:t>125 kHz)</a:t>
            </a:r>
            <a:endParaRPr lang="nb-NO" b="1" dirty="0"/>
          </a:p>
          <a:p>
            <a:pPr lvl="1"/>
            <a:r>
              <a:rPr lang="nb-NO" dirty="0"/>
              <a:t>Små datamengder, lav datahastighet</a:t>
            </a:r>
          </a:p>
          <a:p>
            <a:pPr lvl="1"/>
            <a:r>
              <a:rPr lang="nb-NO" dirty="0"/>
              <a:t>Leseavstand opp til 1 m</a:t>
            </a:r>
          </a:p>
          <a:p>
            <a:pPr marL="342900" lvl="1" indent="-342900">
              <a:spcBef>
                <a:spcPts val="1200"/>
              </a:spcBef>
              <a:buFont typeface="Arial"/>
              <a:buChar char="•"/>
            </a:pPr>
            <a:r>
              <a:rPr lang="nb-NO" b="1" dirty="0"/>
              <a:t>Mellomfrekvens (</a:t>
            </a:r>
            <a:r>
              <a:rPr lang="nb-NO" dirty="0"/>
              <a:t>13,56 MHz)</a:t>
            </a:r>
            <a:endParaRPr lang="nb-NO" b="1" dirty="0"/>
          </a:p>
          <a:p>
            <a:pPr lvl="1"/>
            <a:r>
              <a:rPr lang="nb-NO" dirty="0"/>
              <a:t>Middels datamengder (1kbyte), middels datahastighet</a:t>
            </a:r>
          </a:p>
          <a:p>
            <a:pPr lvl="1"/>
            <a:r>
              <a:rPr lang="nb-NO" dirty="0"/>
              <a:t>Leseavstand opp til 30 cm</a:t>
            </a:r>
          </a:p>
          <a:p>
            <a:pPr lvl="1"/>
            <a:r>
              <a:rPr lang="nb-NO" dirty="0"/>
              <a:t>Brukes til adgangskontroll og i mobiltelefoner</a:t>
            </a:r>
          </a:p>
          <a:p>
            <a:pPr marL="342900" lvl="1" indent="-342900">
              <a:spcBef>
                <a:spcPts val="1200"/>
              </a:spcBef>
              <a:buFont typeface="Arial"/>
              <a:buChar char="•"/>
            </a:pPr>
            <a:r>
              <a:rPr lang="nb-NO" b="1" dirty="0"/>
              <a:t>Høyfrekvens (</a:t>
            </a:r>
            <a:r>
              <a:rPr lang="nb-NO" dirty="0"/>
              <a:t>2,4 GHz)</a:t>
            </a:r>
            <a:endParaRPr lang="nb-NO" b="1" dirty="0"/>
          </a:p>
          <a:p>
            <a:pPr lvl="1"/>
            <a:r>
              <a:rPr lang="nb-NO" dirty="0"/>
              <a:t>Større datamengder</a:t>
            </a:r>
          </a:p>
          <a:p>
            <a:pPr lvl="1"/>
            <a:r>
              <a:rPr lang="nb-NO" dirty="0"/>
              <a:t>Leseavstand opp til 4 -10 m (aktive)</a:t>
            </a:r>
          </a:p>
          <a:p>
            <a:pPr lvl="1"/>
            <a:r>
              <a:rPr lang="nb-NO" dirty="0"/>
              <a:t>Kjøretøyregistrering</a:t>
            </a:r>
          </a:p>
        </p:txBody>
      </p:sp>
      <p:sp>
        <p:nvSpPr>
          <p:cNvPr id="4" name="Rectangle 3">
            <a:extLst>
              <a:ext uri="{FF2B5EF4-FFF2-40B4-BE49-F238E27FC236}">
                <a16:creationId xmlns:a16="http://schemas.microsoft.com/office/drawing/2014/main" id="{0012515E-D087-7AE1-64CC-2E9551CF71DE}"/>
              </a:ext>
            </a:extLst>
          </p:cNvPr>
          <p:cNvSpPr/>
          <p:nvPr/>
        </p:nvSpPr>
        <p:spPr>
          <a:xfrm>
            <a:off x="990600" y="2754086"/>
            <a:ext cx="7611432" cy="207917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819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20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20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752E-F540-34BE-3C62-BC1D50009A04}"/>
              </a:ext>
            </a:extLst>
          </p:cNvPr>
          <p:cNvSpPr>
            <a:spLocks noGrp="1"/>
          </p:cNvSpPr>
          <p:nvPr>
            <p:ph type="title"/>
          </p:nvPr>
        </p:nvSpPr>
        <p:spPr/>
        <p:txBody>
          <a:bodyPr/>
          <a:lstStyle/>
          <a:p>
            <a:pPr algn="ctr"/>
            <a:r>
              <a:rPr lang="nb-NO" dirty="0"/>
              <a:t>MIFAIR (</a:t>
            </a:r>
            <a:r>
              <a:rPr lang="nb-NO" dirty="0" err="1"/>
              <a:t>ChatGPT</a:t>
            </a:r>
            <a:r>
              <a:rPr lang="nb-NO" dirty="0"/>
              <a:t> 4)</a:t>
            </a:r>
          </a:p>
        </p:txBody>
      </p:sp>
      <p:sp>
        <p:nvSpPr>
          <p:cNvPr id="3" name="Content Placeholder 2">
            <a:extLst>
              <a:ext uri="{FF2B5EF4-FFF2-40B4-BE49-F238E27FC236}">
                <a16:creationId xmlns:a16="http://schemas.microsoft.com/office/drawing/2014/main" id="{3580A4E9-0AD0-DFB3-100D-DF992830210F}"/>
              </a:ext>
            </a:extLst>
          </p:cNvPr>
          <p:cNvSpPr>
            <a:spLocks noGrp="1"/>
          </p:cNvSpPr>
          <p:nvPr>
            <p:ph idx="1"/>
          </p:nvPr>
        </p:nvSpPr>
        <p:spPr>
          <a:xfrm>
            <a:off x="586485" y="1198880"/>
            <a:ext cx="8229600" cy="5283200"/>
          </a:xfrm>
        </p:spPr>
        <p:txBody>
          <a:bodyPr>
            <a:normAutofit fontScale="85000" lnSpcReduction="10000"/>
          </a:bodyPr>
          <a:lstStyle/>
          <a:p>
            <a:pPr marL="0" indent="0">
              <a:lnSpc>
                <a:spcPct val="120000"/>
              </a:lnSpc>
              <a:buNone/>
            </a:pPr>
            <a:r>
              <a:rPr lang="nb-NO" b="0" i="0" dirty="0">
                <a:solidFill>
                  <a:srgbClr val="0D0D0D"/>
                </a:solidFill>
                <a:effectLst/>
                <a:latin typeface="Söhne"/>
              </a:rPr>
              <a:t>MIFARE er en serie av </a:t>
            </a:r>
            <a:r>
              <a:rPr lang="nb-NO" b="0" i="0" dirty="0">
                <a:solidFill>
                  <a:srgbClr val="FF0000"/>
                </a:solidFill>
                <a:effectLst/>
                <a:latin typeface="Söhne"/>
              </a:rPr>
              <a:t>kontaktløse IC-kortteknologier </a:t>
            </a:r>
            <a:r>
              <a:rPr lang="nb-NO" b="0" i="0" dirty="0">
                <a:solidFill>
                  <a:srgbClr val="0D0D0D"/>
                </a:solidFill>
                <a:effectLst/>
                <a:latin typeface="Söhne"/>
              </a:rPr>
              <a:t>brukt for sikre, trådløse nærkommunikasjons-applikasjoner, som offentlig transportbillettsystemer, adgangskontroll, og betalingssystemer. Teknologien, utviklet av </a:t>
            </a:r>
            <a:r>
              <a:rPr lang="nb-NO" b="0" i="0" dirty="0">
                <a:solidFill>
                  <a:srgbClr val="FF0000"/>
                </a:solidFill>
                <a:effectLst/>
                <a:latin typeface="Söhne"/>
              </a:rPr>
              <a:t>NXP Semiconductors</a:t>
            </a:r>
            <a:r>
              <a:rPr lang="nb-NO" b="0" i="0" dirty="0">
                <a:solidFill>
                  <a:srgbClr val="0D0D0D"/>
                </a:solidFill>
                <a:effectLst/>
                <a:latin typeface="Söhne"/>
              </a:rPr>
              <a:t>, opererer på </a:t>
            </a:r>
            <a:r>
              <a:rPr lang="nb-NO" b="0" i="0" dirty="0">
                <a:solidFill>
                  <a:srgbClr val="FF0000"/>
                </a:solidFill>
                <a:effectLst/>
                <a:latin typeface="Söhne"/>
              </a:rPr>
              <a:t>13.56 MHz </a:t>
            </a:r>
            <a:r>
              <a:rPr lang="nb-NO" b="0" i="0" dirty="0">
                <a:solidFill>
                  <a:srgbClr val="0D0D0D"/>
                </a:solidFill>
                <a:effectLst/>
                <a:latin typeface="Söhne"/>
              </a:rPr>
              <a:t>frekvensen og støtter flere standarder, inkludert </a:t>
            </a:r>
            <a:r>
              <a:rPr lang="nb-NO" b="0" i="0" dirty="0">
                <a:solidFill>
                  <a:srgbClr val="FF0000"/>
                </a:solidFill>
                <a:effectLst/>
                <a:latin typeface="Söhne"/>
              </a:rPr>
              <a:t>ISO/IEC 14443</a:t>
            </a:r>
            <a:r>
              <a:rPr lang="nb-NO" b="0" i="0" dirty="0">
                <a:solidFill>
                  <a:srgbClr val="0D0D0D"/>
                </a:solidFill>
                <a:effectLst/>
                <a:latin typeface="Söhne"/>
              </a:rPr>
              <a:t>. MIFARE-produktfamilien inkluderer flere chipvarianter som Classic, Desfire, </a:t>
            </a:r>
            <a:r>
              <a:rPr lang="nb-NO" b="0" i="0" dirty="0" err="1">
                <a:solidFill>
                  <a:srgbClr val="0D0D0D"/>
                </a:solidFill>
                <a:effectLst/>
                <a:latin typeface="Söhne"/>
              </a:rPr>
              <a:t>Ultralight</a:t>
            </a:r>
            <a:r>
              <a:rPr lang="nb-NO" b="0" i="0" dirty="0">
                <a:solidFill>
                  <a:srgbClr val="0D0D0D"/>
                </a:solidFill>
                <a:effectLst/>
                <a:latin typeface="Söhne"/>
              </a:rPr>
              <a:t>, og Plus, hver med </a:t>
            </a:r>
            <a:r>
              <a:rPr lang="nb-NO" b="0" i="0" dirty="0">
                <a:solidFill>
                  <a:srgbClr val="FF0000"/>
                </a:solidFill>
                <a:effectLst/>
                <a:latin typeface="Söhne"/>
              </a:rPr>
              <a:t>forskjellige nivåer av sikkerhet, minnestørrelse, og funksjonalitet</a:t>
            </a:r>
            <a:r>
              <a:rPr lang="nb-NO" b="0" i="0" dirty="0">
                <a:solidFill>
                  <a:srgbClr val="0D0D0D"/>
                </a:solidFill>
                <a:effectLst/>
                <a:latin typeface="Söhne"/>
              </a:rPr>
              <a:t>, designet for å møte ulike behov innen kontaktløs datautveksling.</a:t>
            </a:r>
            <a:endParaRPr lang="nb-NO" dirty="0"/>
          </a:p>
        </p:txBody>
      </p:sp>
    </p:spTree>
    <p:extLst>
      <p:ext uri="{BB962C8B-B14F-4D97-AF65-F5344CB8AC3E}">
        <p14:creationId xmlns:p14="http://schemas.microsoft.com/office/powerpoint/2010/main" val="4287642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Klistremerker – ”Wet inlay”</a:t>
            </a:r>
          </a:p>
        </p:txBody>
      </p:sp>
      <p:pic>
        <p:nvPicPr>
          <p:cNvPr id="100354" name="Picture 2"/>
          <p:cNvPicPr>
            <a:picLocks noChangeAspect="1" noChangeArrowheads="1"/>
          </p:cNvPicPr>
          <p:nvPr/>
        </p:nvPicPr>
        <p:blipFill>
          <a:blip r:embed="rId2"/>
          <a:srcRect/>
          <a:stretch>
            <a:fillRect/>
          </a:stretch>
        </p:blipFill>
        <p:spPr bwMode="auto">
          <a:xfrm>
            <a:off x="2103438" y="1109663"/>
            <a:ext cx="5500731" cy="1741487"/>
          </a:xfrm>
          <a:prstGeom prst="rect">
            <a:avLst/>
          </a:prstGeom>
          <a:noFill/>
          <a:ln w="9525">
            <a:noFill/>
            <a:miter lim="800000"/>
            <a:headEnd/>
            <a:tailEnd/>
          </a:ln>
          <a:effectLst/>
        </p:spPr>
      </p:pic>
      <p:pic>
        <p:nvPicPr>
          <p:cNvPr id="100355" name="Picture 3"/>
          <p:cNvPicPr>
            <a:picLocks noChangeAspect="1" noChangeArrowheads="1"/>
          </p:cNvPicPr>
          <p:nvPr/>
        </p:nvPicPr>
        <p:blipFill>
          <a:blip r:embed="rId3"/>
          <a:srcRect/>
          <a:stretch>
            <a:fillRect/>
          </a:stretch>
        </p:blipFill>
        <p:spPr bwMode="auto">
          <a:xfrm>
            <a:off x="2566988" y="2851150"/>
            <a:ext cx="4549019" cy="3322638"/>
          </a:xfrm>
          <a:prstGeom prst="rect">
            <a:avLst/>
          </a:prstGeom>
          <a:noFill/>
          <a:ln w="9525">
            <a:noFill/>
            <a:miter lim="800000"/>
            <a:headEnd/>
            <a:tailEnd/>
          </a:ln>
          <a:effectLst/>
        </p:spPr>
      </p:pic>
      <p:sp>
        <p:nvSpPr>
          <p:cNvPr id="3" name="Plassholder for innhold 2"/>
          <p:cNvSpPr>
            <a:spLocks noGrp="1"/>
          </p:cNvSpPr>
          <p:nvPr>
            <p:ph idx="1"/>
          </p:nvPr>
        </p:nvSpPr>
        <p:spPr>
          <a:xfrm>
            <a:off x="5976178" y="3282950"/>
            <a:ext cx="3015422" cy="1555750"/>
          </a:xfrm>
        </p:spPr>
        <p:txBody>
          <a:bodyPr/>
          <a:lstStyle/>
          <a:p>
            <a:r>
              <a:rPr lang="nb-NO"/>
              <a:t>Finnes i mange utforminger</a:t>
            </a:r>
          </a:p>
        </p:txBody>
      </p:sp>
    </p:spTree>
    <p:extLst>
      <p:ext uri="{BB962C8B-B14F-4D97-AF65-F5344CB8AC3E}">
        <p14:creationId xmlns:p14="http://schemas.microsoft.com/office/powerpoint/2010/main" val="139264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 calcmode="lin" valueType="num">
                                      <p:cBhvr>
                                        <p:cTn id="7" dur="500" fill="hold"/>
                                        <p:tgtEl>
                                          <p:spTgt spid="100355"/>
                                        </p:tgtEl>
                                        <p:attrNameLst>
                                          <p:attrName>ppt_w</p:attrName>
                                        </p:attrNameLst>
                                      </p:cBhvr>
                                      <p:tavLst>
                                        <p:tav tm="0">
                                          <p:val>
                                            <p:fltVal val="0"/>
                                          </p:val>
                                        </p:tav>
                                        <p:tav tm="100000">
                                          <p:val>
                                            <p:strVal val="#ppt_w"/>
                                          </p:val>
                                        </p:tav>
                                      </p:tavLst>
                                    </p:anim>
                                    <p:anim calcmode="lin" valueType="num">
                                      <p:cBhvr>
                                        <p:cTn id="8" dur="500" fill="hold"/>
                                        <p:tgtEl>
                                          <p:spTgt spid="1003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8387"/>
            <a:ext cx="8229600" cy="1143000"/>
          </a:xfrm>
        </p:spPr>
        <p:txBody>
          <a:bodyPr/>
          <a:lstStyle/>
          <a:p>
            <a:pPr algn="ctr"/>
            <a:r>
              <a:rPr lang="nb-NO"/>
              <a:t>Klistremerke – ”Wet Inlay”</a:t>
            </a:r>
          </a:p>
        </p:txBody>
      </p:sp>
      <p:sp>
        <p:nvSpPr>
          <p:cNvPr id="3" name="Plassholder for innhold 2"/>
          <p:cNvSpPr>
            <a:spLocks noGrp="1"/>
          </p:cNvSpPr>
          <p:nvPr>
            <p:ph idx="1"/>
          </p:nvPr>
        </p:nvSpPr>
        <p:spPr>
          <a:xfrm>
            <a:off x="1194628" y="5044625"/>
            <a:ext cx="3263072" cy="1403350"/>
          </a:xfrm>
        </p:spPr>
        <p:txBody>
          <a:bodyPr>
            <a:normAutofit fontScale="92500" lnSpcReduction="20000"/>
          </a:bodyPr>
          <a:lstStyle/>
          <a:p>
            <a:r>
              <a:rPr lang="nb-NO"/>
              <a:t>860 – 960 MHz</a:t>
            </a:r>
          </a:p>
          <a:p>
            <a:r>
              <a:rPr lang="nb-NO"/>
              <a:t>Lager 128 Bit</a:t>
            </a:r>
          </a:p>
          <a:p>
            <a:r>
              <a:rPr lang="nb-NO"/>
              <a:t>Rekkevidde 4,6 m</a:t>
            </a:r>
          </a:p>
        </p:txBody>
      </p:sp>
      <p:pic>
        <p:nvPicPr>
          <p:cNvPr id="101378" name="Picture 2"/>
          <p:cNvPicPr>
            <a:picLocks noChangeAspect="1" noChangeArrowheads="1"/>
          </p:cNvPicPr>
          <p:nvPr/>
        </p:nvPicPr>
        <p:blipFill>
          <a:blip r:embed="rId2"/>
          <a:srcRect/>
          <a:stretch>
            <a:fillRect/>
          </a:stretch>
        </p:blipFill>
        <p:spPr bwMode="auto">
          <a:xfrm>
            <a:off x="1271588" y="1066350"/>
            <a:ext cx="7553325" cy="3575050"/>
          </a:xfrm>
          <a:prstGeom prst="rect">
            <a:avLst/>
          </a:prstGeom>
          <a:noFill/>
          <a:ln w="9525">
            <a:noFill/>
            <a:miter lim="800000"/>
            <a:headEnd/>
            <a:tailEnd/>
          </a:ln>
          <a:effectLst/>
        </p:spPr>
      </p:pic>
      <p:sp>
        <p:nvSpPr>
          <p:cNvPr id="5" name="Plassholder for innhold 2"/>
          <p:cNvSpPr txBox="1">
            <a:spLocks/>
          </p:cNvSpPr>
          <p:nvPr/>
        </p:nvSpPr>
        <p:spPr>
          <a:xfrm>
            <a:off x="5188778" y="5031925"/>
            <a:ext cx="3263072" cy="140335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a:ln>
                  <a:noFill/>
                </a:ln>
                <a:solidFill>
                  <a:schemeClr val="tx1"/>
                </a:solidFill>
                <a:effectLst/>
                <a:uLnTx/>
                <a:uFillTx/>
                <a:latin typeface="Arial"/>
                <a:ea typeface="+mn-ea"/>
                <a:cs typeface="Arial"/>
              </a:rPr>
              <a:t>53 x 53 mm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a:ln>
                  <a:noFill/>
                </a:ln>
                <a:solidFill>
                  <a:schemeClr val="tx1"/>
                </a:solidFill>
                <a:effectLst/>
                <a:uLnTx/>
                <a:uFillTx/>
                <a:latin typeface="Arial"/>
                <a:ea typeface="+mn-ea"/>
                <a:cs typeface="Arial"/>
              </a:rPr>
              <a:t>Retningsuavhengig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400">
                <a:latin typeface="Arial"/>
                <a:cs typeface="Arial"/>
              </a:rPr>
              <a:t>Pris: 0,05$ - </a:t>
            </a: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3563220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Passive ”Tags”</a:t>
            </a:r>
          </a:p>
        </p:txBody>
      </p:sp>
      <p:pic>
        <p:nvPicPr>
          <p:cNvPr id="102402" name="Picture 2"/>
          <p:cNvPicPr>
            <a:picLocks noChangeAspect="1" noChangeArrowheads="1"/>
          </p:cNvPicPr>
          <p:nvPr/>
        </p:nvPicPr>
        <p:blipFill>
          <a:blip r:embed="rId2"/>
          <a:srcRect/>
          <a:stretch>
            <a:fillRect/>
          </a:stretch>
        </p:blipFill>
        <p:spPr bwMode="auto">
          <a:xfrm>
            <a:off x="4114111" y="1096963"/>
            <a:ext cx="4917178" cy="5119687"/>
          </a:xfrm>
          <a:prstGeom prst="rect">
            <a:avLst/>
          </a:prstGeom>
          <a:noFill/>
          <a:ln w="9525">
            <a:noFill/>
            <a:miter lim="800000"/>
            <a:headEnd/>
            <a:tailEnd/>
          </a:ln>
          <a:effectLst/>
        </p:spPr>
      </p:pic>
      <p:pic>
        <p:nvPicPr>
          <p:cNvPr id="102404" name="Picture 4" descr="M1 RFID Tag (13.56MHz) - Seeed Studio"/>
          <p:cNvPicPr>
            <a:picLocks noChangeAspect="1" noChangeArrowheads="1"/>
          </p:cNvPicPr>
          <p:nvPr/>
        </p:nvPicPr>
        <p:blipFill>
          <a:blip r:embed="rId3"/>
          <a:srcRect l="14331" b="6111"/>
          <a:stretch>
            <a:fillRect/>
          </a:stretch>
        </p:blipFill>
        <p:spPr bwMode="auto">
          <a:xfrm>
            <a:off x="1409700" y="3453044"/>
            <a:ext cx="2952750" cy="2427055"/>
          </a:xfrm>
          <a:prstGeom prst="rect">
            <a:avLst/>
          </a:prstGeom>
          <a:noFill/>
        </p:spPr>
      </p:pic>
      <p:sp>
        <p:nvSpPr>
          <p:cNvPr id="3" name="Plassholder for innhold 2"/>
          <p:cNvSpPr>
            <a:spLocks noGrp="1"/>
          </p:cNvSpPr>
          <p:nvPr>
            <p:ph idx="1"/>
          </p:nvPr>
        </p:nvSpPr>
        <p:spPr>
          <a:xfrm>
            <a:off x="1213678" y="1536700"/>
            <a:ext cx="3720272" cy="1371600"/>
          </a:xfrm>
        </p:spPr>
        <p:txBody>
          <a:bodyPr>
            <a:normAutofit fontScale="85000" lnSpcReduction="10000"/>
          </a:bodyPr>
          <a:lstStyle/>
          <a:p>
            <a:r>
              <a:rPr lang="nb-NO"/>
              <a:t>Tags er ment for fast montasje ev. gjenbruk over lang tid.</a:t>
            </a:r>
          </a:p>
        </p:txBody>
      </p:sp>
    </p:spTree>
    <p:extLst>
      <p:ext uri="{BB962C8B-B14F-4D97-AF65-F5344CB8AC3E}">
        <p14:creationId xmlns:p14="http://schemas.microsoft.com/office/powerpoint/2010/main" val="3064716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a:t>Aktive ”Tags”</a:t>
            </a:r>
            <a:br>
              <a:rPr lang="nb-NO"/>
            </a:br>
            <a:r>
              <a:rPr lang="nb-NO"/>
              <a:t>Autopass</a:t>
            </a:r>
          </a:p>
        </p:txBody>
      </p:sp>
      <p:sp>
        <p:nvSpPr>
          <p:cNvPr id="3" name="Plassholder for innhold 2"/>
          <p:cNvSpPr>
            <a:spLocks noGrp="1"/>
          </p:cNvSpPr>
          <p:nvPr>
            <p:ph idx="1"/>
          </p:nvPr>
        </p:nvSpPr>
        <p:spPr>
          <a:xfrm>
            <a:off x="5899150" y="1562100"/>
            <a:ext cx="3003550" cy="4914900"/>
          </a:xfrm>
        </p:spPr>
        <p:txBody>
          <a:bodyPr>
            <a:normAutofit lnSpcReduction="10000"/>
          </a:bodyPr>
          <a:lstStyle/>
          <a:p>
            <a:r>
              <a:rPr lang="nb-NO"/>
              <a:t>Utviklet i Norge, Trøndelag</a:t>
            </a:r>
            <a:br>
              <a:rPr lang="nb-NO"/>
            </a:br>
            <a:r>
              <a:rPr lang="nb-NO" sz="1600"/>
              <a:t>Opprinnelig Micro Design</a:t>
            </a:r>
            <a:endParaRPr lang="nb-NO"/>
          </a:p>
          <a:p>
            <a:r>
              <a:rPr lang="nb-NO"/>
              <a:t>Aktiv RFID</a:t>
            </a:r>
          </a:p>
          <a:p>
            <a:r>
              <a:rPr lang="nb-NO"/>
              <a:t>Frekvens 5,8 GHz</a:t>
            </a:r>
          </a:p>
          <a:p>
            <a:r>
              <a:rPr lang="nb-NO"/>
              <a:t>Brukes flere plasser i Europa</a:t>
            </a:r>
          </a:p>
        </p:txBody>
      </p:sp>
      <p:pic>
        <p:nvPicPr>
          <p:cNvPr id="111618" name="Picture 2" descr="Vehicle RFID Internal.jpg"/>
          <p:cNvPicPr>
            <a:picLocks noChangeAspect="1" noChangeArrowheads="1"/>
          </p:cNvPicPr>
          <p:nvPr/>
        </p:nvPicPr>
        <p:blipFill>
          <a:blip r:embed="rId2"/>
          <a:srcRect/>
          <a:stretch>
            <a:fillRect/>
          </a:stretch>
        </p:blipFill>
        <p:spPr bwMode="auto">
          <a:xfrm>
            <a:off x="1171257" y="1549399"/>
            <a:ext cx="4483418" cy="4981575"/>
          </a:xfrm>
          <a:prstGeom prst="rect">
            <a:avLst/>
          </a:prstGeom>
          <a:noFill/>
        </p:spPr>
      </p:pic>
    </p:spTree>
    <p:extLst>
      <p:ext uri="{BB962C8B-B14F-4D97-AF65-F5344CB8AC3E}">
        <p14:creationId xmlns:p14="http://schemas.microsoft.com/office/powerpoint/2010/main" val="381902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198E3C-F503-7A93-2363-FC1C6238B9BF}"/>
              </a:ext>
            </a:extLst>
          </p:cNvPr>
          <p:cNvSpPr>
            <a:spLocks noGrp="1"/>
          </p:cNvSpPr>
          <p:nvPr>
            <p:ph type="title"/>
          </p:nvPr>
        </p:nvSpPr>
        <p:spPr>
          <a:xfrm>
            <a:off x="457200" y="32657"/>
            <a:ext cx="8229600" cy="563562"/>
          </a:xfrm>
        </p:spPr>
        <p:txBody>
          <a:bodyPr>
            <a:normAutofit fontScale="90000"/>
          </a:bodyPr>
          <a:lstStyle/>
          <a:p>
            <a:pPr algn="ctr"/>
            <a:r>
              <a:rPr lang="nb-NO" dirty="0"/>
              <a:t>Program dag 2</a:t>
            </a:r>
          </a:p>
        </p:txBody>
      </p:sp>
      <p:graphicFrame>
        <p:nvGraphicFramePr>
          <p:cNvPr id="5" name="Table 4">
            <a:extLst>
              <a:ext uri="{FF2B5EF4-FFF2-40B4-BE49-F238E27FC236}">
                <a16:creationId xmlns:a16="http://schemas.microsoft.com/office/drawing/2014/main" id="{979AE4A2-DFDE-0DCF-2CF7-8C0B3C46C12A}"/>
              </a:ext>
            </a:extLst>
          </p:cNvPr>
          <p:cNvGraphicFramePr>
            <a:graphicFrameLocks noGrp="1"/>
          </p:cNvGraphicFramePr>
          <p:nvPr>
            <p:extLst>
              <p:ext uri="{D42A27DB-BD31-4B8C-83A1-F6EECF244321}">
                <p14:modId xmlns:p14="http://schemas.microsoft.com/office/powerpoint/2010/main" val="3910924003"/>
              </p:ext>
            </p:extLst>
          </p:nvPr>
        </p:nvGraphicFramePr>
        <p:xfrm>
          <a:off x="947056" y="805542"/>
          <a:ext cx="7554686" cy="4881880"/>
        </p:xfrm>
        <a:graphic>
          <a:graphicData uri="http://schemas.openxmlformats.org/drawingml/2006/table">
            <a:tbl>
              <a:tblPr firstRow="1" bandRow="1">
                <a:tableStyleId>{5C22544A-7EE6-4342-B048-85BDC9FD1C3A}</a:tableStyleId>
              </a:tblPr>
              <a:tblGrid>
                <a:gridCol w="1576729">
                  <a:extLst>
                    <a:ext uri="{9D8B030D-6E8A-4147-A177-3AD203B41FA5}">
                      <a16:colId xmlns:a16="http://schemas.microsoft.com/office/drawing/2014/main" val="2419081595"/>
                    </a:ext>
                  </a:extLst>
                </a:gridCol>
                <a:gridCol w="4911158">
                  <a:extLst>
                    <a:ext uri="{9D8B030D-6E8A-4147-A177-3AD203B41FA5}">
                      <a16:colId xmlns:a16="http://schemas.microsoft.com/office/drawing/2014/main" val="3303267134"/>
                    </a:ext>
                  </a:extLst>
                </a:gridCol>
                <a:gridCol w="1066799">
                  <a:extLst>
                    <a:ext uri="{9D8B030D-6E8A-4147-A177-3AD203B41FA5}">
                      <a16:colId xmlns:a16="http://schemas.microsoft.com/office/drawing/2014/main" val="3480555432"/>
                    </a:ext>
                  </a:extLst>
                </a:gridCol>
              </a:tblGrid>
              <a:tr h="330926">
                <a:tc>
                  <a:txBody>
                    <a:bodyPr/>
                    <a:lstStyle/>
                    <a:p>
                      <a:r>
                        <a:rPr lang="nb-NO" dirty="0"/>
                        <a:t>Tid</a:t>
                      </a:r>
                    </a:p>
                  </a:txBody>
                  <a:tcPr/>
                </a:tc>
                <a:tc>
                  <a:txBody>
                    <a:bodyPr/>
                    <a:lstStyle/>
                    <a:p>
                      <a:r>
                        <a:rPr lang="nb-NO" dirty="0"/>
                        <a:t>Aktivitet</a:t>
                      </a:r>
                    </a:p>
                  </a:txBody>
                  <a:tcPr/>
                </a:tc>
                <a:tc>
                  <a:txBody>
                    <a:bodyPr/>
                    <a:lstStyle/>
                    <a:p>
                      <a:r>
                        <a:rPr lang="nb-NO" dirty="0"/>
                        <a:t>Ansvarlig</a:t>
                      </a:r>
                    </a:p>
                  </a:txBody>
                  <a:tcPr/>
                </a:tc>
                <a:extLst>
                  <a:ext uri="{0D108BD9-81ED-4DB2-BD59-A6C34878D82A}">
                    <a16:rowId xmlns:a16="http://schemas.microsoft.com/office/drawing/2014/main" val="3682007396"/>
                  </a:ext>
                </a:extLst>
              </a:tr>
              <a:tr h="370840">
                <a:tc>
                  <a:txBody>
                    <a:bodyPr/>
                    <a:lstStyle/>
                    <a:p>
                      <a:r>
                        <a:rPr lang="nb-NO" dirty="0"/>
                        <a:t>09:00 – 09:15</a:t>
                      </a:r>
                    </a:p>
                  </a:txBody>
                  <a:tcPr/>
                </a:tc>
                <a:tc>
                  <a:txBody>
                    <a:bodyPr/>
                    <a:lstStyle/>
                    <a:p>
                      <a:r>
                        <a:rPr lang="nb-NO" dirty="0"/>
                        <a:t>Praktisk info om dagen</a:t>
                      </a:r>
                    </a:p>
                  </a:txBody>
                  <a:tcPr/>
                </a:tc>
                <a:tc>
                  <a:txBody>
                    <a:bodyPr/>
                    <a:lstStyle/>
                    <a:p>
                      <a:endParaRPr lang="nb-NO"/>
                    </a:p>
                  </a:txBody>
                  <a:tcPr/>
                </a:tc>
                <a:extLst>
                  <a:ext uri="{0D108BD9-81ED-4DB2-BD59-A6C34878D82A}">
                    <a16:rowId xmlns:a16="http://schemas.microsoft.com/office/drawing/2014/main" val="2063469119"/>
                  </a:ext>
                </a:extLst>
              </a:tr>
              <a:tr h="370840">
                <a:tc>
                  <a:txBody>
                    <a:bodyPr/>
                    <a:lstStyle/>
                    <a:p>
                      <a:r>
                        <a:rPr lang="nb-NO" dirty="0"/>
                        <a:t>09:15 – 10:45</a:t>
                      </a:r>
                    </a:p>
                  </a:txBody>
                  <a:tcPr/>
                </a:tc>
                <a:tc>
                  <a:txBody>
                    <a:bodyPr/>
                    <a:lstStyle/>
                    <a:p>
                      <a:r>
                        <a:rPr lang="nb-NO" dirty="0"/>
                        <a:t>Oppdrag 6</a:t>
                      </a:r>
                      <a:br>
                        <a:rPr lang="nb-NO" dirty="0"/>
                      </a:br>
                      <a:r>
                        <a:rPr lang="nb-NO" dirty="0"/>
                        <a:t>- Lag en multiplikator</a:t>
                      </a:r>
                    </a:p>
                  </a:txBody>
                  <a:tcPr/>
                </a:tc>
                <a:tc>
                  <a:txBody>
                    <a:bodyPr/>
                    <a:lstStyle/>
                    <a:p>
                      <a:endParaRPr lang="nb-NO" dirty="0"/>
                    </a:p>
                  </a:txBody>
                  <a:tcPr/>
                </a:tc>
                <a:extLst>
                  <a:ext uri="{0D108BD9-81ED-4DB2-BD59-A6C34878D82A}">
                    <a16:rowId xmlns:a16="http://schemas.microsoft.com/office/drawing/2014/main" val="1330026021"/>
                  </a:ext>
                </a:extLst>
              </a:tr>
              <a:tr h="370840">
                <a:tc>
                  <a:txBody>
                    <a:bodyPr/>
                    <a:lstStyle/>
                    <a:p>
                      <a:r>
                        <a:rPr lang="nb-NO" dirty="0"/>
                        <a:t>10:45 – 11:00</a:t>
                      </a:r>
                    </a:p>
                  </a:txBody>
                  <a:tcPr/>
                </a:tc>
                <a:tc>
                  <a:txBody>
                    <a:bodyPr/>
                    <a:lstStyle/>
                    <a:p>
                      <a:r>
                        <a:rPr lang="nb-NO" dirty="0"/>
                        <a:t>Kaffepause</a:t>
                      </a:r>
                    </a:p>
                  </a:txBody>
                  <a:tcPr/>
                </a:tc>
                <a:tc>
                  <a:txBody>
                    <a:bodyPr/>
                    <a:lstStyle/>
                    <a:p>
                      <a:endParaRPr lang="nb-NO"/>
                    </a:p>
                  </a:txBody>
                  <a:tcPr/>
                </a:tc>
                <a:extLst>
                  <a:ext uri="{0D108BD9-81ED-4DB2-BD59-A6C34878D82A}">
                    <a16:rowId xmlns:a16="http://schemas.microsoft.com/office/drawing/2014/main" val="644801592"/>
                  </a:ext>
                </a:extLst>
              </a:tr>
              <a:tr h="370840">
                <a:tc>
                  <a:txBody>
                    <a:bodyPr/>
                    <a:lstStyle/>
                    <a:p>
                      <a:r>
                        <a:rPr lang="nb-NO" dirty="0"/>
                        <a:t>11:00 – 12:00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Oppdrag 7</a:t>
                      </a:r>
                      <a:br>
                        <a:rPr lang="nb-NO" dirty="0"/>
                      </a:br>
                      <a:r>
                        <a:rPr lang="nb-NO" dirty="0"/>
                        <a:t>- Lag Nærmest null</a:t>
                      </a:r>
                    </a:p>
                  </a:txBody>
                  <a:tcPr/>
                </a:tc>
                <a:tc>
                  <a:txBody>
                    <a:bodyPr/>
                    <a:lstStyle/>
                    <a:p>
                      <a:endParaRPr lang="nb-NO"/>
                    </a:p>
                  </a:txBody>
                  <a:tcPr/>
                </a:tc>
                <a:extLst>
                  <a:ext uri="{0D108BD9-81ED-4DB2-BD59-A6C34878D82A}">
                    <a16:rowId xmlns:a16="http://schemas.microsoft.com/office/drawing/2014/main" val="775069421"/>
                  </a:ext>
                </a:extLst>
              </a:tr>
              <a:tr h="370840">
                <a:tc>
                  <a:txBody>
                    <a:bodyPr/>
                    <a:lstStyle/>
                    <a:p>
                      <a:r>
                        <a:rPr lang="nb-NO" dirty="0"/>
                        <a:t>12:00 – 12:00</a:t>
                      </a:r>
                    </a:p>
                  </a:txBody>
                  <a:tcPr/>
                </a:tc>
                <a:tc>
                  <a:txBody>
                    <a:bodyPr/>
                    <a:lstStyle/>
                    <a:p>
                      <a:r>
                        <a:rPr lang="nb-NO" dirty="0"/>
                        <a:t>Lunsj</a:t>
                      </a:r>
                    </a:p>
                  </a:txBody>
                  <a:tcPr/>
                </a:tc>
                <a:tc>
                  <a:txBody>
                    <a:bodyPr/>
                    <a:lstStyle/>
                    <a:p>
                      <a:endParaRPr lang="nb-NO"/>
                    </a:p>
                  </a:txBody>
                  <a:tcPr/>
                </a:tc>
                <a:extLst>
                  <a:ext uri="{0D108BD9-81ED-4DB2-BD59-A6C34878D82A}">
                    <a16:rowId xmlns:a16="http://schemas.microsoft.com/office/drawing/2014/main" val="3821829779"/>
                  </a:ext>
                </a:extLst>
              </a:tr>
              <a:tr h="230051">
                <a:tc>
                  <a:txBody>
                    <a:bodyPr/>
                    <a:lstStyle/>
                    <a:p>
                      <a:r>
                        <a:rPr lang="nb-NO" dirty="0"/>
                        <a:t>12:00 – 13:00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Oppdrag 7 forts.</a:t>
                      </a:r>
                      <a:br>
                        <a:rPr lang="nb-NO" dirty="0"/>
                      </a:br>
                      <a:r>
                        <a:rPr lang="nb-NO" dirty="0"/>
                        <a:t>- Lag Nærmest null</a:t>
                      </a:r>
                    </a:p>
                  </a:txBody>
                  <a:tcPr/>
                </a:tc>
                <a:tc>
                  <a:txBody>
                    <a:bodyPr/>
                    <a:lstStyle/>
                    <a:p>
                      <a:endParaRPr lang="nb-NO"/>
                    </a:p>
                  </a:txBody>
                  <a:tcPr/>
                </a:tc>
                <a:extLst>
                  <a:ext uri="{0D108BD9-81ED-4DB2-BD59-A6C34878D82A}">
                    <a16:rowId xmlns:a16="http://schemas.microsoft.com/office/drawing/2014/main" val="3876371165"/>
                  </a:ext>
                </a:extLst>
              </a:tr>
              <a:tr h="370840">
                <a:tc>
                  <a:txBody>
                    <a:bodyPr/>
                    <a:lstStyle/>
                    <a:p>
                      <a:r>
                        <a:rPr lang="nb-NO" dirty="0"/>
                        <a:t>13:00 – 13:30</a:t>
                      </a:r>
                    </a:p>
                  </a:txBody>
                  <a:tcPr/>
                </a:tc>
                <a:tc>
                  <a:txBody>
                    <a:bodyPr/>
                    <a:lstStyle/>
                    <a:p>
                      <a:r>
                        <a:rPr lang="nb-NO" dirty="0"/>
                        <a:t>Gruppearbeid</a:t>
                      </a:r>
                    </a:p>
                  </a:txBody>
                  <a:tcPr/>
                </a:tc>
                <a:tc>
                  <a:txBody>
                    <a:bodyPr/>
                    <a:lstStyle/>
                    <a:p>
                      <a:endParaRPr lang="nb-NO" dirty="0"/>
                    </a:p>
                  </a:txBody>
                  <a:tcPr/>
                </a:tc>
                <a:extLst>
                  <a:ext uri="{0D108BD9-81ED-4DB2-BD59-A6C34878D82A}">
                    <a16:rowId xmlns:a16="http://schemas.microsoft.com/office/drawing/2014/main" val="2999575113"/>
                  </a:ext>
                </a:extLst>
              </a:tr>
              <a:tr h="370840">
                <a:tc>
                  <a:txBody>
                    <a:bodyPr/>
                    <a:lstStyle/>
                    <a:p>
                      <a:r>
                        <a:rPr lang="nb-NO" dirty="0"/>
                        <a:t>13:30 – 14:00</a:t>
                      </a:r>
                    </a:p>
                  </a:txBody>
                  <a:tcPr/>
                </a:tc>
                <a:tc>
                  <a:txBody>
                    <a:bodyPr/>
                    <a:lstStyle/>
                    <a:p>
                      <a:r>
                        <a:rPr lang="nb-NO" dirty="0"/>
                        <a:t>Deling av gode ideer</a:t>
                      </a:r>
                    </a:p>
                  </a:txBody>
                  <a:tcPr/>
                </a:tc>
                <a:tc>
                  <a:txBody>
                    <a:bodyPr/>
                    <a:lstStyle/>
                    <a:p>
                      <a:endParaRPr lang="nb-NO" dirty="0"/>
                    </a:p>
                  </a:txBody>
                  <a:tcPr/>
                </a:tc>
                <a:extLst>
                  <a:ext uri="{0D108BD9-81ED-4DB2-BD59-A6C34878D82A}">
                    <a16:rowId xmlns:a16="http://schemas.microsoft.com/office/drawing/2014/main" val="2560292601"/>
                  </a:ext>
                </a:extLst>
              </a:tr>
              <a:tr h="370840">
                <a:tc>
                  <a:txBody>
                    <a:bodyPr/>
                    <a:lstStyle/>
                    <a:p>
                      <a:endParaRPr lang="nb-NO" dirty="0"/>
                    </a:p>
                  </a:txBody>
                  <a:tcPr/>
                </a:tc>
                <a:tc>
                  <a:txBody>
                    <a:bodyPr/>
                    <a:lstStyle/>
                    <a:p>
                      <a:endParaRPr lang="nb-NO" dirty="0"/>
                    </a:p>
                  </a:txBody>
                  <a:tcPr/>
                </a:tc>
                <a:tc>
                  <a:txBody>
                    <a:bodyPr/>
                    <a:lstStyle/>
                    <a:p>
                      <a:endParaRPr lang="nb-NO" dirty="0"/>
                    </a:p>
                  </a:txBody>
                  <a:tcPr/>
                </a:tc>
                <a:extLst>
                  <a:ext uri="{0D108BD9-81ED-4DB2-BD59-A6C34878D82A}">
                    <a16:rowId xmlns:a16="http://schemas.microsoft.com/office/drawing/2014/main" val="1068036978"/>
                  </a:ext>
                </a:extLst>
              </a:tr>
              <a:tr h="370840">
                <a:tc>
                  <a:txBody>
                    <a:bodyPr/>
                    <a:lstStyle/>
                    <a:p>
                      <a:r>
                        <a:rPr lang="nb-NO" dirty="0"/>
                        <a:t>14:45 – 15:00</a:t>
                      </a:r>
                    </a:p>
                  </a:txBody>
                  <a:tcPr/>
                </a:tc>
                <a:tc>
                  <a:txBody>
                    <a:bodyPr/>
                    <a:lstStyle/>
                    <a:p>
                      <a:r>
                        <a:rPr lang="nb-NO" dirty="0"/>
                        <a:t>Oppsummering av dagen</a:t>
                      </a:r>
                    </a:p>
                  </a:txBody>
                  <a:tcPr/>
                </a:tc>
                <a:tc>
                  <a:txBody>
                    <a:bodyPr/>
                    <a:lstStyle/>
                    <a:p>
                      <a:endParaRPr lang="nb-NO" dirty="0"/>
                    </a:p>
                  </a:txBody>
                  <a:tcPr/>
                </a:tc>
                <a:extLst>
                  <a:ext uri="{0D108BD9-81ED-4DB2-BD59-A6C34878D82A}">
                    <a16:rowId xmlns:a16="http://schemas.microsoft.com/office/drawing/2014/main" val="3528252312"/>
                  </a:ext>
                </a:extLst>
              </a:tr>
            </a:tbl>
          </a:graphicData>
        </a:graphic>
      </p:graphicFrame>
    </p:spTree>
    <p:extLst>
      <p:ext uri="{BB962C8B-B14F-4D97-AF65-F5344CB8AC3E}">
        <p14:creationId xmlns:p14="http://schemas.microsoft.com/office/powerpoint/2010/main" val="2096631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114" y="-150702"/>
            <a:ext cx="8438366" cy="1143000"/>
          </a:xfrm>
        </p:spPr>
        <p:txBody>
          <a:bodyPr>
            <a:normAutofit fontScale="90000"/>
          </a:bodyPr>
          <a:lstStyle/>
          <a:p>
            <a:pPr algn="ctr"/>
            <a:r>
              <a:rPr lang="nb-NO" dirty="0"/>
              <a:t>La oss se nærmere på RC522 (MFRC522)</a:t>
            </a:r>
          </a:p>
        </p:txBody>
      </p:sp>
      <p:pic>
        <p:nvPicPr>
          <p:cNvPr id="1026" name="Picture 2"/>
          <p:cNvPicPr>
            <a:picLocks noChangeAspect="1" noChangeArrowheads="1"/>
          </p:cNvPicPr>
          <p:nvPr/>
        </p:nvPicPr>
        <p:blipFill>
          <a:blip r:embed="rId2"/>
          <a:srcRect/>
          <a:stretch>
            <a:fillRect/>
          </a:stretch>
        </p:blipFill>
        <p:spPr bwMode="auto">
          <a:xfrm>
            <a:off x="2118043" y="897112"/>
            <a:ext cx="5843587" cy="3506152"/>
          </a:xfrm>
          <a:prstGeom prst="rect">
            <a:avLst/>
          </a:prstGeom>
          <a:noFill/>
          <a:ln w="9525">
            <a:noFill/>
            <a:miter lim="800000"/>
            <a:headEnd/>
            <a:tailEnd/>
          </a:ln>
          <a:effectLst/>
        </p:spPr>
      </p:pic>
      <p:sp>
        <p:nvSpPr>
          <p:cNvPr id="4" name="TekstSylinder 3"/>
          <p:cNvSpPr txBox="1"/>
          <p:nvPr/>
        </p:nvSpPr>
        <p:spPr>
          <a:xfrm>
            <a:off x="816429" y="4631864"/>
            <a:ext cx="4019005" cy="1754326"/>
          </a:xfrm>
          <a:prstGeom prst="rect">
            <a:avLst/>
          </a:prstGeom>
          <a:noFill/>
        </p:spPr>
        <p:txBody>
          <a:bodyPr wrap="square" rtlCol="0">
            <a:spAutoFit/>
          </a:bodyPr>
          <a:lstStyle/>
          <a:p>
            <a:pPr marL="285750" indent="-269875">
              <a:buFont typeface="Arial" pitchFamily="34" charset="0"/>
              <a:buChar char="•"/>
            </a:pPr>
            <a:r>
              <a:rPr lang="nb-NO" dirty="0"/>
              <a:t>Leseenhet (sender-mottaker)</a:t>
            </a:r>
          </a:p>
          <a:p>
            <a:pPr marL="285750" indent="-269875">
              <a:buFont typeface="Arial" pitchFamily="34" charset="0"/>
              <a:buChar char="•"/>
            </a:pPr>
            <a:r>
              <a:rPr lang="nb-NO" dirty="0"/>
              <a:t>13,56MHz</a:t>
            </a:r>
          </a:p>
          <a:p>
            <a:pPr marL="285750" indent="-269875">
              <a:buFont typeface="Arial" pitchFamily="34" charset="0"/>
              <a:buChar char="•"/>
            </a:pPr>
            <a:r>
              <a:rPr lang="nb-NO" dirty="0"/>
              <a:t>(I</a:t>
            </a:r>
            <a:r>
              <a:rPr lang="nb-NO" baseline="30000" dirty="0"/>
              <a:t>2</a:t>
            </a:r>
            <a:r>
              <a:rPr lang="nb-NO" dirty="0"/>
              <a:t>C (424kBit/s) eller) SPI (10Mbit/s)</a:t>
            </a:r>
          </a:p>
          <a:p>
            <a:pPr marL="285750" indent="-269875">
              <a:buFont typeface="Arial" pitchFamily="34" charset="0"/>
              <a:buChar char="•"/>
            </a:pPr>
            <a:r>
              <a:rPr lang="nb-NO" dirty="0"/>
              <a:t>3,3V spenningsforsyning</a:t>
            </a:r>
          </a:p>
          <a:p>
            <a:pPr marL="285750" indent="-269875">
              <a:buFont typeface="Arial" pitchFamily="34" charset="0"/>
              <a:buChar char="•"/>
            </a:pPr>
            <a:r>
              <a:rPr lang="nb-NO" dirty="0"/>
              <a:t>Tåler 5V</a:t>
            </a:r>
          </a:p>
          <a:p>
            <a:pPr marL="285750" indent="-269875">
              <a:buFont typeface="Arial" pitchFamily="34" charset="0"/>
              <a:buChar char="•"/>
            </a:pPr>
            <a:r>
              <a:rPr lang="nb-NO" dirty="0"/>
              <a:t>MFRC522 er </a:t>
            </a:r>
            <a:r>
              <a:rPr lang="nb-NO" dirty="0" err="1"/>
              <a:t>IC’en</a:t>
            </a:r>
            <a:r>
              <a:rPr lang="nb-NO" dirty="0"/>
              <a:t>, RC522 er kortet</a:t>
            </a:r>
          </a:p>
        </p:txBody>
      </p:sp>
      <p:sp>
        <p:nvSpPr>
          <p:cNvPr id="5" name="TekstSylinder 4"/>
          <p:cNvSpPr txBox="1"/>
          <p:nvPr/>
        </p:nvSpPr>
        <p:spPr>
          <a:xfrm>
            <a:off x="4968240" y="1355264"/>
            <a:ext cx="1153264" cy="369332"/>
          </a:xfrm>
          <a:prstGeom prst="rect">
            <a:avLst/>
          </a:prstGeom>
          <a:noFill/>
        </p:spPr>
        <p:txBody>
          <a:bodyPr wrap="none" rtlCol="0">
            <a:spAutoFit/>
          </a:bodyPr>
          <a:lstStyle/>
          <a:p>
            <a:r>
              <a:rPr lang="nb-NO"/>
              <a:t>Leseenhet</a:t>
            </a:r>
          </a:p>
        </p:txBody>
      </p:sp>
      <p:sp>
        <p:nvSpPr>
          <p:cNvPr id="6" name="TekstSylinder 5"/>
          <p:cNvSpPr txBox="1"/>
          <p:nvPr/>
        </p:nvSpPr>
        <p:spPr>
          <a:xfrm>
            <a:off x="5288280" y="1088564"/>
            <a:ext cx="1153264" cy="369332"/>
          </a:xfrm>
          <a:prstGeom prst="rect">
            <a:avLst/>
          </a:prstGeom>
          <a:noFill/>
        </p:spPr>
        <p:txBody>
          <a:bodyPr wrap="none" rtlCol="0">
            <a:spAutoFit/>
          </a:bodyPr>
          <a:lstStyle/>
          <a:p>
            <a:r>
              <a:rPr lang="nb-NO">
                <a:solidFill>
                  <a:schemeClr val="bg1"/>
                </a:solidFill>
              </a:rPr>
              <a:t>Leseenhet</a:t>
            </a:r>
          </a:p>
        </p:txBody>
      </p:sp>
      <p:sp>
        <p:nvSpPr>
          <p:cNvPr id="7" name="TekstSylinder 6"/>
          <p:cNvSpPr txBox="1"/>
          <p:nvPr/>
        </p:nvSpPr>
        <p:spPr>
          <a:xfrm>
            <a:off x="6789420" y="1873424"/>
            <a:ext cx="830933" cy="369332"/>
          </a:xfrm>
          <a:prstGeom prst="rect">
            <a:avLst/>
          </a:prstGeom>
          <a:noFill/>
        </p:spPr>
        <p:txBody>
          <a:bodyPr wrap="none" rtlCol="0">
            <a:spAutoFit/>
          </a:bodyPr>
          <a:lstStyle/>
          <a:p>
            <a:r>
              <a:rPr lang="nb-NO">
                <a:solidFill>
                  <a:schemeClr val="bg1"/>
                </a:solidFill>
              </a:rPr>
              <a:t>ID-kort</a:t>
            </a:r>
          </a:p>
        </p:txBody>
      </p:sp>
      <p:sp>
        <p:nvSpPr>
          <p:cNvPr id="8" name="TekstSylinder 7"/>
          <p:cNvSpPr txBox="1"/>
          <p:nvPr/>
        </p:nvSpPr>
        <p:spPr>
          <a:xfrm>
            <a:off x="3086100" y="1660064"/>
            <a:ext cx="830933" cy="369332"/>
          </a:xfrm>
          <a:prstGeom prst="rect">
            <a:avLst/>
          </a:prstGeom>
          <a:noFill/>
        </p:spPr>
        <p:txBody>
          <a:bodyPr wrap="none" rtlCol="0">
            <a:spAutoFit/>
          </a:bodyPr>
          <a:lstStyle/>
          <a:p>
            <a:r>
              <a:rPr lang="nb-NO"/>
              <a:t>ID-kort</a:t>
            </a:r>
          </a:p>
        </p:txBody>
      </p:sp>
      <p:pic>
        <p:nvPicPr>
          <p:cNvPr id="1027" name="Picture 3"/>
          <p:cNvPicPr>
            <a:picLocks noChangeAspect="1" noChangeArrowheads="1"/>
          </p:cNvPicPr>
          <p:nvPr/>
        </p:nvPicPr>
        <p:blipFill>
          <a:blip r:embed="rId3"/>
          <a:srcRect/>
          <a:stretch>
            <a:fillRect/>
          </a:stretch>
        </p:blipFill>
        <p:spPr bwMode="auto">
          <a:xfrm>
            <a:off x="4865689" y="4610584"/>
            <a:ext cx="4202112" cy="1827219"/>
          </a:xfrm>
          <a:prstGeom prst="rect">
            <a:avLst/>
          </a:prstGeom>
          <a:noFill/>
          <a:ln w="9525">
            <a:noFill/>
            <a:miter lim="800000"/>
            <a:headEnd/>
            <a:tailEnd/>
          </a:ln>
          <a:effectLst/>
        </p:spPr>
      </p:pic>
    </p:spTree>
    <p:extLst>
      <p:ext uri="{BB962C8B-B14F-4D97-AF65-F5344CB8AC3E}">
        <p14:creationId xmlns:p14="http://schemas.microsoft.com/office/powerpoint/2010/main" val="398498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RC522 - Antenne</a:t>
            </a:r>
          </a:p>
        </p:txBody>
      </p:sp>
      <p:pic>
        <p:nvPicPr>
          <p:cNvPr id="112642" name="Picture 2" descr="GitHub - playfultechnology/arduino-rfid-MFRC522"/>
          <p:cNvPicPr>
            <a:picLocks noChangeAspect="1" noChangeArrowheads="1"/>
          </p:cNvPicPr>
          <p:nvPr/>
        </p:nvPicPr>
        <p:blipFill>
          <a:blip r:embed="rId2"/>
          <a:srcRect/>
          <a:stretch>
            <a:fillRect/>
          </a:stretch>
        </p:blipFill>
        <p:spPr bwMode="auto">
          <a:xfrm>
            <a:off x="1431925" y="1706562"/>
            <a:ext cx="7138271" cy="4732338"/>
          </a:xfrm>
          <a:prstGeom prst="rect">
            <a:avLst/>
          </a:prstGeom>
          <a:noFill/>
        </p:spPr>
      </p:pic>
    </p:spTree>
    <p:extLst>
      <p:ext uri="{BB962C8B-B14F-4D97-AF65-F5344CB8AC3E}">
        <p14:creationId xmlns:p14="http://schemas.microsoft.com/office/powerpoint/2010/main" val="2733384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a:t>Oppkobling til Arduino UNO</a:t>
            </a:r>
            <a:br>
              <a:rPr lang="nb-NO"/>
            </a:br>
            <a:r>
              <a:rPr lang="nb-NO"/>
              <a:t>Med SPI-buss</a:t>
            </a:r>
          </a:p>
        </p:txBody>
      </p:sp>
      <p:pic>
        <p:nvPicPr>
          <p:cNvPr id="114690" name="Picture 2"/>
          <p:cNvPicPr>
            <a:picLocks noChangeAspect="1" noChangeArrowheads="1"/>
          </p:cNvPicPr>
          <p:nvPr/>
        </p:nvPicPr>
        <p:blipFill>
          <a:blip r:embed="rId2"/>
          <a:srcRect/>
          <a:stretch>
            <a:fillRect/>
          </a:stretch>
        </p:blipFill>
        <p:spPr bwMode="auto">
          <a:xfrm>
            <a:off x="1123950" y="2298540"/>
            <a:ext cx="7585286" cy="3492660"/>
          </a:xfrm>
          <a:prstGeom prst="rect">
            <a:avLst/>
          </a:prstGeom>
          <a:noFill/>
          <a:ln w="9525">
            <a:noFill/>
            <a:miter lim="800000"/>
            <a:headEnd/>
            <a:tailEnd/>
          </a:ln>
          <a:effectLst/>
        </p:spPr>
      </p:pic>
    </p:spTree>
    <p:extLst>
      <p:ext uri="{BB962C8B-B14F-4D97-AF65-F5344CB8AC3E}">
        <p14:creationId xmlns:p14="http://schemas.microsoft.com/office/powerpoint/2010/main" val="2283602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76295"/>
            <a:ext cx="8229600" cy="1143000"/>
          </a:xfrm>
        </p:spPr>
        <p:txBody>
          <a:bodyPr/>
          <a:lstStyle/>
          <a:p>
            <a:pPr algn="ctr"/>
            <a:r>
              <a:rPr lang="nb-NO" dirty="0"/>
              <a:t>PN532 - Antenne</a:t>
            </a:r>
          </a:p>
        </p:txBody>
      </p:sp>
      <p:pic>
        <p:nvPicPr>
          <p:cNvPr id="4" name="Picture 3" descr="A red circuit board with white and black components&#10;&#10;Description automatically generated">
            <a:extLst>
              <a:ext uri="{FF2B5EF4-FFF2-40B4-BE49-F238E27FC236}">
                <a16:creationId xmlns:a16="http://schemas.microsoft.com/office/drawing/2014/main" id="{38A817C0-D014-48F6-4219-FADC606AC920}"/>
              </a:ext>
            </a:extLst>
          </p:cNvPr>
          <p:cNvPicPr>
            <a:picLocks noChangeAspect="1"/>
          </p:cNvPicPr>
          <p:nvPr/>
        </p:nvPicPr>
        <p:blipFill>
          <a:blip r:embed="rId2"/>
          <a:stretch>
            <a:fillRect/>
          </a:stretch>
        </p:blipFill>
        <p:spPr>
          <a:xfrm>
            <a:off x="829252" y="1120123"/>
            <a:ext cx="3035300" cy="2787650"/>
          </a:xfrm>
          <a:prstGeom prst="rect">
            <a:avLst/>
          </a:prstGeom>
        </p:spPr>
      </p:pic>
      <p:pic>
        <p:nvPicPr>
          <p:cNvPr id="6" name="Picture 5" descr="A red and white circuit board&#10;&#10;Description automatically generated">
            <a:extLst>
              <a:ext uri="{FF2B5EF4-FFF2-40B4-BE49-F238E27FC236}">
                <a16:creationId xmlns:a16="http://schemas.microsoft.com/office/drawing/2014/main" id="{9FE137AB-35F0-051A-0D01-9F4EB3837F7E}"/>
              </a:ext>
            </a:extLst>
          </p:cNvPr>
          <p:cNvPicPr>
            <a:picLocks noChangeAspect="1"/>
          </p:cNvPicPr>
          <p:nvPr/>
        </p:nvPicPr>
        <p:blipFill>
          <a:blip r:embed="rId3"/>
          <a:stretch>
            <a:fillRect/>
          </a:stretch>
        </p:blipFill>
        <p:spPr>
          <a:xfrm>
            <a:off x="4576948" y="1031115"/>
            <a:ext cx="3739737" cy="3141379"/>
          </a:xfrm>
          <a:prstGeom prst="rect">
            <a:avLst/>
          </a:prstGeom>
        </p:spPr>
      </p:pic>
      <p:pic>
        <p:nvPicPr>
          <p:cNvPr id="8" name="Picture 7" descr="A close-up of a circuit board&#10;&#10;Description automatically generated">
            <a:extLst>
              <a:ext uri="{FF2B5EF4-FFF2-40B4-BE49-F238E27FC236}">
                <a16:creationId xmlns:a16="http://schemas.microsoft.com/office/drawing/2014/main" id="{E3703ACB-038A-1A89-3AFE-E40693332EA5}"/>
              </a:ext>
            </a:extLst>
          </p:cNvPr>
          <p:cNvPicPr>
            <a:picLocks noChangeAspect="1"/>
          </p:cNvPicPr>
          <p:nvPr/>
        </p:nvPicPr>
        <p:blipFill>
          <a:blip r:embed="rId4"/>
          <a:stretch>
            <a:fillRect/>
          </a:stretch>
        </p:blipFill>
        <p:spPr>
          <a:xfrm>
            <a:off x="1984156" y="4074933"/>
            <a:ext cx="5419048" cy="2104762"/>
          </a:xfrm>
          <a:prstGeom prst="rect">
            <a:avLst/>
          </a:prstGeom>
        </p:spPr>
      </p:pic>
    </p:spTree>
    <p:extLst>
      <p:ext uri="{BB962C8B-B14F-4D97-AF65-F5344CB8AC3E}">
        <p14:creationId xmlns:p14="http://schemas.microsoft.com/office/powerpoint/2010/main" val="1505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a:t>Oppkobling til </a:t>
            </a:r>
            <a:r>
              <a:rPr lang="nb-NO" dirty="0" err="1"/>
              <a:t>Arduino</a:t>
            </a:r>
            <a:r>
              <a:rPr lang="nb-NO" dirty="0"/>
              <a:t> UNO</a:t>
            </a:r>
            <a:br>
              <a:rPr lang="nb-NO" dirty="0"/>
            </a:br>
            <a:r>
              <a:rPr lang="nb-NO" dirty="0"/>
              <a:t>Med I</a:t>
            </a:r>
            <a:r>
              <a:rPr lang="nb-NO" baseline="30000" dirty="0"/>
              <a:t>2</a:t>
            </a:r>
            <a:r>
              <a:rPr lang="nb-NO" dirty="0"/>
              <a:t>C-buss</a:t>
            </a:r>
          </a:p>
        </p:txBody>
      </p:sp>
      <p:pic>
        <p:nvPicPr>
          <p:cNvPr id="4" name="Picture 3" descr="A circuit board with wires connected to it&#10;&#10;Description automatically generated">
            <a:extLst>
              <a:ext uri="{FF2B5EF4-FFF2-40B4-BE49-F238E27FC236}">
                <a16:creationId xmlns:a16="http://schemas.microsoft.com/office/drawing/2014/main" id="{F249747B-D416-6F42-DA6C-63FC1B449576}"/>
              </a:ext>
            </a:extLst>
          </p:cNvPr>
          <p:cNvPicPr>
            <a:picLocks noChangeAspect="1"/>
          </p:cNvPicPr>
          <p:nvPr/>
        </p:nvPicPr>
        <p:blipFill>
          <a:blip r:embed="rId2"/>
          <a:stretch>
            <a:fillRect/>
          </a:stretch>
        </p:blipFill>
        <p:spPr>
          <a:xfrm>
            <a:off x="1459284" y="1534885"/>
            <a:ext cx="6468792" cy="4754562"/>
          </a:xfrm>
          <a:prstGeom prst="rect">
            <a:avLst/>
          </a:prstGeom>
        </p:spPr>
      </p:pic>
    </p:spTree>
    <p:extLst>
      <p:ext uri="{BB962C8B-B14F-4D97-AF65-F5344CB8AC3E}">
        <p14:creationId xmlns:p14="http://schemas.microsoft.com/office/powerpoint/2010/main" val="1177773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ADCF3-26DF-3DFB-D1D8-5CBEE2887F00}"/>
              </a:ext>
            </a:extLst>
          </p:cNvPr>
          <p:cNvPicPr>
            <a:picLocks noChangeAspect="1"/>
          </p:cNvPicPr>
          <p:nvPr/>
        </p:nvPicPr>
        <p:blipFill rotWithShape="1">
          <a:blip r:embed="rId2"/>
          <a:srcRect l="8801" t="13192" r="7435" b="13941"/>
          <a:stretch/>
        </p:blipFill>
        <p:spPr>
          <a:xfrm>
            <a:off x="1009929" y="1295400"/>
            <a:ext cx="7124142" cy="4659086"/>
          </a:xfrm>
          <a:prstGeom prst="rect">
            <a:avLst/>
          </a:prstGeom>
        </p:spPr>
      </p:pic>
      <p:sp>
        <p:nvSpPr>
          <p:cNvPr id="2" name="Title 1">
            <a:extLst>
              <a:ext uri="{FF2B5EF4-FFF2-40B4-BE49-F238E27FC236}">
                <a16:creationId xmlns:a16="http://schemas.microsoft.com/office/drawing/2014/main" id="{14C6E213-D697-0C09-FDE0-96D1AC4AB6F9}"/>
              </a:ext>
            </a:extLst>
          </p:cNvPr>
          <p:cNvSpPr>
            <a:spLocks noGrp="1"/>
          </p:cNvSpPr>
          <p:nvPr>
            <p:ph type="title"/>
          </p:nvPr>
        </p:nvSpPr>
        <p:spPr/>
        <p:txBody>
          <a:bodyPr/>
          <a:lstStyle/>
          <a:p>
            <a:pPr algn="ctr"/>
            <a:r>
              <a:rPr lang="nb-NO" dirty="0"/>
              <a:t>RFID 2 WS1850S</a:t>
            </a:r>
          </a:p>
        </p:txBody>
      </p:sp>
    </p:spTree>
    <p:extLst>
      <p:ext uri="{BB962C8B-B14F-4D97-AF65-F5344CB8AC3E}">
        <p14:creationId xmlns:p14="http://schemas.microsoft.com/office/powerpoint/2010/main" val="2032774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F0E0-A112-ACF3-CCFF-3F81F4E7A89D}"/>
              </a:ext>
            </a:extLst>
          </p:cNvPr>
          <p:cNvSpPr>
            <a:spLocks noGrp="1"/>
          </p:cNvSpPr>
          <p:nvPr>
            <p:ph type="title"/>
          </p:nvPr>
        </p:nvSpPr>
        <p:spPr/>
        <p:txBody>
          <a:bodyPr/>
          <a:lstStyle/>
          <a:p>
            <a:pPr algn="ctr"/>
            <a:r>
              <a:rPr lang="nb-NO" dirty="0"/>
              <a:t>Kretskortet (RNFID 2 WS1850S)</a:t>
            </a:r>
          </a:p>
        </p:txBody>
      </p:sp>
      <p:pic>
        <p:nvPicPr>
          <p:cNvPr id="4" name="Picture 3">
            <a:extLst>
              <a:ext uri="{FF2B5EF4-FFF2-40B4-BE49-F238E27FC236}">
                <a16:creationId xmlns:a16="http://schemas.microsoft.com/office/drawing/2014/main" id="{DA720A37-7A8A-FBD6-7276-194568EF7C9E}"/>
              </a:ext>
            </a:extLst>
          </p:cNvPr>
          <p:cNvPicPr>
            <a:picLocks noChangeAspect="1"/>
          </p:cNvPicPr>
          <p:nvPr/>
        </p:nvPicPr>
        <p:blipFill rotWithShape="1">
          <a:blip r:embed="rId2">
            <a:lum bright="20000" contrast="20000"/>
          </a:blip>
          <a:srcRect l="64378" t="20227" r="7435" b="19146"/>
          <a:stretch/>
        </p:blipFill>
        <p:spPr>
          <a:xfrm rot="16200000">
            <a:off x="2175423" y="-61100"/>
            <a:ext cx="4793154" cy="7750629"/>
          </a:xfrm>
          <a:prstGeom prst="rect">
            <a:avLst/>
          </a:prstGeom>
        </p:spPr>
      </p:pic>
    </p:spTree>
    <p:extLst>
      <p:ext uri="{BB962C8B-B14F-4D97-AF65-F5344CB8AC3E}">
        <p14:creationId xmlns:p14="http://schemas.microsoft.com/office/powerpoint/2010/main" val="1371015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0039-489E-A869-2E11-8BBABBAFF402}"/>
              </a:ext>
            </a:extLst>
          </p:cNvPr>
          <p:cNvSpPr>
            <a:spLocks noGrp="1"/>
          </p:cNvSpPr>
          <p:nvPr>
            <p:ph type="title"/>
          </p:nvPr>
        </p:nvSpPr>
        <p:spPr/>
        <p:txBody>
          <a:bodyPr/>
          <a:lstStyle/>
          <a:p>
            <a:pPr algn="ctr"/>
            <a:r>
              <a:rPr lang="nb-NO" dirty="0"/>
              <a:t>Oppkobling via I</a:t>
            </a:r>
            <a:r>
              <a:rPr lang="nb-NO" baseline="30000" dirty="0"/>
              <a:t>2</a:t>
            </a:r>
            <a:r>
              <a:rPr lang="nb-NO" dirty="0"/>
              <a:t>C-buss</a:t>
            </a:r>
          </a:p>
        </p:txBody>
      </p:sp>
      <p:pic>
        <p:nvPicPr>
          <p:cNvPr id="6" name="Picture 5">
            <a:extLst>
              <a:ext uri="{FF2B5EF4-FFF2-40B4-BE49-F238E27FC236}">
                <a16:creationId xmlns:a16="http://schemas.microsoft.com/office/drawing/2014/main" id="{C5505EC7-167A-4363-FF9F-1E066D1D6884}"/>
              </a:ext>
            </a:extLst>
          </p:cNvPr>
          <p:cNvPicPr>
            <a:picLocks noChangeAspect="1"/>
          </p:cNvPicPr>
          <p:nvPr/>
        </p:nvPicPr>
        <p:blipFill>
          <a:blip r:embed="rId2"/>
          <a:stretch>
            <a:fillRect/>
          </a:stretch>
        </p:blipFill>
        <p:spPr>
          <a:xfrm>
            <a:off x="246564" y="1165885"/>
            <a:ext cx="8229600" cy="5028086"/>
          </a:xfrm>
          <a:prstGeom prst="rect">
            <a:avLst/>
          </a:prstGeom>
        </p:spPr>
      </p:pic>
    </p:spTree>
    <p:extLst>
      <p:ext uri="{BB962C8B-B14F-4D97-AF65-F5344CB8AC3E}">
        <p14:creationId xmlns:p14="http://schemas.microsoft.com/office/powerpoint/2010/main" val="4008492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2837622" cy="1143000"/>
          </a:xfrm>
        </p:spPr>
        <p:txBody>
          <a:bodyPr>
            <a:normAutofit fontScale="90000"/>
          </a:bodyPr>
          <a:lstStyle/>
          <a:p>
            <a:pPr algn="ctr"/>
            <a:r>
              <a:rPr lang="nb-NO"/>
              <a:t>Dataformat </a:t>
            </a:r>
            <a:br>
              <a:rPr lang="nb-NO"/>
            </a:br>
            <a:r>
              <a:rPr lang="nb-NO"/>
              <a:t>RFID</a:t>
            </a:r>
          </a:p>
        </p:txBody>
      </p:sp>
      <p:sp>
        <p:nvSpPr>
          <p:cNvPr id="3" name="Plassholder for innhold 2"/>
          <p:cNvSpPr>
            <a:spLocks noGrp="1"/>
          </p:cNvSpPr>
          <p:nvPr>
            <p:ph idx="1"/>
          </p:nvPr>
        </p:nvSpPr>
        <p:spPr>
          <a:xfrm>
            <a:off x="120650" y="1682749"/>
            <a:ext cx="2927350" cy="2460626"/>
          </a:xfrm>
        </p:spPr>
        <p:txBody>
          <a:bodyPr>
            <a:normAutofit/>
          </a:bodyPr>
          <a:lstStyle/>
          <a:p>
            <a:r>
              <a:rPr lang="nb-NO" sz="1600" dirty="0"/>
              <a:t>16 </a:t>
            </a:r>
            <a:r>
              <a:rPr lang="nb-NO" sz="1600" b="1" dirty="0">
                <a:solidFill>
                  <a:srgbClr val="FF0000"/>
                </a:solidFill>
              </a:rPr>
              <a:t>sektorer</a:t>
            </a:r>
            <a:r>
              <a:rPr lang="nb-NO" sz="1600" dirty="0"/>
              <a:t> a 4 </a:t>
            </a:r>
            <a:r>
              <a:rPr lang="nb-NO" sz="1600" b="1" dirty="0">
                <a:solidFill>
                  <a:srgbClr val="0070C0"/>
                </a:solidFill>
              </a:rPr>
              <a:t>blokker</a:t>
            </a:r>
          </a:p>
          <a:p>
            <a:r>
              <a:rPr lang="nb-NO" sz="1600" dirty="0"/>
              <a:t>Hver blokk har 16 byte</a:t>
            </a:r>
            <a:endParaRPr lang="nb-NO" sz="1800" dirty="0"/>
          </a:p>
          <a:p>
            <a:r>
              <a:rPr lang="nb-NO" sz="1600" dirty="0"/>
              <a:t>De 8 første byte holder ID-koden (</a:t>
            </a:r>
            <a:r>
              <a:rPr lang="nb-NO" sz="1600" i="1" dirty="0" err="1"/>
              <a:t>Manufacturer</a:t>
            </a:r>
            <a:r>
              <a:rPr lang="nb-NO" sz="1600" i="1" dirty="0"/>
              <a:t> data</a:t>
            </a:r>
            <a:r>
              <a:rPr lang="nb-NO" sz="1600" dirty="0"/>
              <a:t>)</a:t>
            </a:r>
          </a:p>
          <a:p>
            <a:r>
              <a:rPr lang="nb-NO" sz="1600" dirty="0" err="1"/>
              <a:t>Manufacturer</a:t>
            </a:r>
            <a:r>
              <a:rPr lang="nb-NO" sz="1600" dirty="0"/>
              <a:t> data:</a:t>
            </a:r>
          </a:p>
          <a:p>
            <a:pPr lvl="1"/>
            <a:r>
              <a:rPr lang="nb-NO" sz="1200" i="1" dirty="0"/>
              <a:t>IC-</a:t>
            </a:r>
            <a:r>
              <a:rPr lang="nb-NO" sz="1200" i="1" dirty="0" err="1"/>
              <a:t>manufacturer</a:t>
            </a:r>
            <a:r>
              <a:rPr lang="nb-NO" sz="1200" i="1" dirty="0"/>
              <a:t> data</a:t>
            </a:r>
          </a:p>
          <a:p>
            <a:pPr lvl="1"/>
            <a:r>
              <a:rPr lang="nb-NO" sz="1200" b="1" i="1" dirty="0">
                <a:solidFill>
                  <a:srgbClr val="FF0000"/>
                </a:solidFill>
              </a:rPr>
              <a:t>Unic </a:t>
            </a:r>
            <a:r>
              <a:rPr lang="nb-NO" sz="1200" b="1" i="1" dirty="0" err="1">
                <a:solidFill>
                  <a:srgbClr val="FF0000"/>
                </a:solidFill>
              </a:rPr>
              <a:t>identifier</a:t>
            </a:r>
            <a:endParaRPr lang="nb-NO" sz="1200" b="1" i="1" dirty="0">
              <a:solidFill>
                <a:srgbClr val="FF0000"/>
              </a:solidFill>
            </a:endParaRPr>
          </a:p>
          <a:p>
            <a:r>
              <a:rPr lang="nb-NO" sz="1600" dirty="0"/>
              <a:t>Totalt 1024 byte</a:t>
            </a:r>
          </a:p>
          <a:p>
            <a:endParaRPr lang="nb-NO" dirty="0"/>
          </a:p>
        </p:txBody>
      </p:sp>
      <p:pic>
        <p:nvPicPr>
          <p:cNvPr id="4098" name="Picture 2"/>
          <p:cNvPicPr>
            <a:picLocks noChangeAspect="1" noChangeArrowheads="1"/>
          </p:cNvPicPr>
          <p:nvPr/>
        </p:nvPicPr>
        <p:blipFill>
          <a:blip r:embed="rId2"/>
          <a:srcRect/>
          <a:stretch>
            <a:fillRect/>
          </a:stretch>
        </p:blipFill>
        <p:spPr bwMode="auto">
          <a:xfrm>
            <a:off x="3136308" y="1179513"/>
            <a:ext cx="5201242" cy="5399087"/>
          </a:xfrm>
          <a:prstGeom prst="rect">
            <a:avLst/>
          </a:prstGeom>
          <a:noFill/>
          <a:ln w="9525">
            <a:noFill/>
            <a:miter lim="800000"/>
            <a:headEnd/>
            <a:tailEnd/>
          </a:ln>
          <a:effectLst/>
        </p:spPr>
      </p:pic>
      <p:sp>
        <p:nvSpPr>
          <p:cNvPr id="5" name="Rektangel 4"/>
          <p:cNvSpPr/>
          <p:nvPr/>
        </p:nvSpPr>
        <p:spPr>
          <a:xfrm>
            <a:off x="4095750" y="5314949"/>
            <a:ext cx="3787775" cy="6699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4521200" y="5734050"/>
            <a:ext cx="3311526" cy="190500"/>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D7904CDF-4BB0-43BA-75B8-138F186624AD}"/>
              </a:ext>
            </a:extLst>
          </p:cNvPr>
          <p:cNvSpPr txBox="1"/>
          <p:nvPr/>
        </p:nvSpPr>
        <p:spPr>
          <a:xfrm>
            <a:off x="7822608" y="2543730"/>
            <a:ext cx="795154" cy="369332"/>
          </a:xfrm>
          <a:prstGeom prst="rect">
            <a:avLst/>
          </a:prstGeom>
          <a:noFill/>
        </p:spPr>
        <p:txBody>
          <a:bodyPr wrap="none" rtlCol="0">
            <a:spAutoFit/>
          </a:bodyPr>
          <a:lstStyle/>
          <a:p>
            <a:r>
              <a:rPr lang="nb-NO" dirty="0"/>
              <a:t>BLOKK</a:t>
            </a:r>
          </a:p>
        </p:txBody>
      </p:sp>
      <p:cxnSp>
        <p:nvCxnSpPr>
          <p:cNvPr id="8" name="Straight Arrow Connector 7">
            <a:extLst>
              <a:ext uri="{FF2B5EF4-FFF2-40B4-BE49-F238E27FC236}">
                <a16:creationId xmlns:a16="http://schemas.microsoft.com/office/drawing/2014/main" id="{3FBFEBF8-FE76-8A09-173F-6459BFDBEF61}"/>
              </a:ext>
            </a:extLst>
          </p:cNvPr>
          <p:cNvCxnSpPr>
            <a:cxnSpLocks/>
          </p:cNvCxnSpPr>
          <p:nvPr/>
        </p:nvCxnSpPr>
        <p:spPr>
          <a:xfrm flipH="1">
            <a:off x="7326086" y="2732314"/>
            <a:ext cx="557439"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9" name="Right Brace 8">
            <a:extLst>
              <a:ext uri="{FF2B5EF4-FFF2-40B4-BE49-F238E27FC236}">
                <a16:creationId xmlns:a16="http://schemas.microsoft.com/office/drawing/2014/main" id="{850BB54D-D2BC-1882-A8AA-7B50CF5B4B54}"/>
              </a:ext>
            </a:extLst>
          </p:cNvPr>
          <p:cNvSpPr/>
          <p:nvPr/>
        </p:nvSpPr>
        <p:spPr>
          <a:xfrm>
            <a:off x="7778750" y="3263900"/>
            <a:ext cx="104775" cy="53583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TextBox 9">
            <a:extLst>
              <a:ext uri="{FF2B5EF4-FFF2-40B4-BE49-F238E27FC236}">
                <a16:creationId xmlns:a16="http://schemas.microsoft.com/office/drawing/2014/main" id="{239197B7-A627-A04C-1936-AA49EDA1134B}"/>
              </a:ext>
            </a:extLst>
          </p:cNvPr>
          <p:cNvSpPr txBox="1"/>
          <p:nvPr/>
        </p:nvSpPr>
        <p:spPr>
          <a:xfrm>
            <a:off x="7847196" y="3335418"/>
            <a:ext cx="905889" cy="369332"/>
          </a:xfrm>
          <a:prstGeom prst="rect">
            <a:avLst/>
          </a:prstGeom>
          <a:noFill/>
        </p:spPr>
        <p:txBody>
          <a:bodyPr wrap="none" rtlCol="0">
            <a:spAutoFit/>
          </a:bodyPr>
          <a:lstStyle/>
          <a:p>
            <a:r>
              <a:rPr lang="nb-NO" dirty="0"/>
              <a:t>SEKTOR</a:t>
            </a:r>
          </a:p>
        </p:txBody>
      </p:sp>
    </p:spTree>
    <p:extLst>
      <p:ext uri="{BB962C8B-B14F-4D97-AF65-F5344CB8AC3E}">
        <p14:creationId xmlns:p14="http://schemas.microsoft.com/office/powerpoint/2010/main" val="101839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2000"/>
                                        <p:tgtEl>
                                          <p:spTgt spid="3">
                                            <p:txEl>
                                              <p:pRg st="5" end="5"/>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6246-C0E4-CB94-3B41-A292789E3233}"/>
              </a:ext>
            </a:extLst>
          </p:cNvPr>
          <p:cNvSpPr>
            <a:spLocks noGrp="1"/>
          </p:cNvSpPr>
          <p:nvPr>
            <p:ph type="title"/>
          </p:nvPr>
        </p:nvSpPr>
        <p:spPr>
          <a:xfrm>
            <a:off x="586485" y="266247"/>
            <a:ext cx="8229600" cy="637267"/>
          </a:xfrm>
        </p:spPr>
        <p:txBody>
          <a:bodyPr>
            <a:normAutofit fontScale="90000"/>
          </a:bodyPr>
          <a:lstStyle/>
          <a:p>
            <a:pPr algn="ctr"/>
            <a:r>
              <a:rPr lang="nb-NO" dirty="0"/>
              <a:t>Binære og heksadesimale tall</a:t>
            </a:r>
          </a:p>
        </p:txBody>
      </p:sp>
      <p:sp>
        <p:nvSpPr>
          <p:cNvPr id="3" name="Content Placeholder 2">
            <a:extLst>
              <a:ext uri="{FF2B5EF4-FFF2-40B4-BE49-F238E27FC236}">
                <a16:creationId xmlns:a16="http://schemas.microsoft.com/office/drawing/2014/main" id="{7F4E4B08-4597-2F76-14EB-EBCE043FA199}"/>
              </a:ext>
            </a:extLst>
          </p:cNvPr>
          <p:cNvSpPr>
            <a:spLocks noGrp="1"/>
          </p:cNvSpPr>
          <p:nvPr>
            <p:ph idx="1"/>
          </p:nvPr>
        </p:nvSpPr>
        <p:spPr>
          <a:xfrm>
            <a:off x="3368457" y="903514"/>
            <a:ext cx="2407086" cy="5954486"/>
          </a:xfrm>
        </p:spPr>
        <p:txBody>
          <a:bodyPr>
            <a:normAutofit/>
          </a:bodyPr>
          <a:lstStyle/>
          <a:p>
            <a:pPr marL="0" indent="0">
              <a:lnSpc>
                <a:spcPts val="2400"/>
              </a:lnSpc>
              <a:buNone/>
            </a:pPr>
            <a:r>
              <a:rPr lang="nb-NO" sz="2000" dirty="0"/>
              <a:t>00 – 0000 0000 – 00  </a:t>
            </a:r>
            <a:br>
              <a:rPr lang="nb-NO" sz="2000" dirty="0"/>
            </a:br>
            <a:r>
              <a:rPr lang="nb-NO" sz="2000" dirty="0"/>
              <a:t>01 – 0000 0001 – 01 </a:t>
            </a:r>
            <a:br>
              <a:rPr lang="nb-NO" sz="2000" dirty="0"/>
            </a:br>
            <a:r>
              <a:rPr lang="nb-NO" sz="2000" dirty="0"/>
              <a:t>02 – 0000 0010 – 02 </a:t>
            </a:r>
            <a:br>
              <a:rPr lang="nb-NO" sz="2000" dirty="0"/>
            </a:br>
            <a:r>
              <a:rPr lang="nb-NO" sz="2000" dirty="0"/>
              <a:t>03 – 0000 0011 – 03 </a:t>
            </a:r>
            <a:br>
              <a:rPr lang="nb-NO" sz="2000" dirty="0"/>
            </a:br>
            <a:r>
              <a:rPr lang="nb-NO" sz="2000" dirty="0"/>
              <a:t>04 – 0000 0100 – 04 </a:t>
            </a:r>
            <a:br>
              <a:rPr lang="nb-NO" sz="2000" dirty="0"/>
            </a:br>
            <a:r>
              <a:rPr lang="nb-NO" sz="2000" dirty="0"/>
              <a:t>05 – 0000 0101 – 05 </a:t>
            </a:r>
            <a:br>
              <a:rPr lang="nb-NO" sz="2000" dirty="0"/>
            </a:br>
            <a:r>
              <a:rPr lang="nb-NO" sz="2000" dirty="0"/>
              <a:t>06 – 0000 0110 – 06 </a:t>
            </a:r>
            <a:br>
              <a:rPr lang="nb-NO" sz="2000" dirty="0"/>
            </a:br>
            <a:r>
              <a:rPr lang="nb-NO" sz="2000" dirty="0"/>
              <a:t>07 – 0000 0111 – 07 </a:t>
            </a:r>
            <a:br>
              <a:rPr lang="nb-NO" sz="2000" dirty="0"/>
            </a:br>
            <a:r>
              <a:rPr lang="nb-NO" sz="2000" dirty="0"/>
              <a:t>08 – 0000 1000 – 08 </a:t>
            </a:r>
            <a:br>
              <a:rPr lang="nb-NO" sz="2000" dirty="0"/>
            </a:br>
            <a:r>
              <a:rPr lang="nb-NO" sz="2000" dirty="0"/>
              <a:t>09 – 0000 1001 – 09 </a:t>
            </a:r>
            <a:br>
              <a:rPr lang="nb-NO" sz="2000" dirty="0"/>
            </a:br>
            <a:r>
              <a:rPr lang="nb-NO" sz="2000" dirty="0"/>
              <a:t>10 – 0000 1010 – 0A </a:t>
            </a:r>
            <a:br>
              <a:rPr lang="nb-NO" sz="2000" dirty="0"/>
            </a:br>
            <a:r>
              <a:rPr lang="nb-NO" sz="2000" dirty="0"/>
              <a:t>11 – 0000 1011 – 0B </a:t>
            </a:r>
            <a:br>
              <a:rPr lang="nb-NO" sz="2000" dirty="0"/>
            </a:br>
            <a:r>
              <a:rPr lang="nb-NO" sz="2000" dirty="0"/>
              <a:t>12 – 0000 1100 – 0C </a:t>
            </a:r>
            <a:br>
              <a:rPr lang="nb-NO" sz="2000" dirty="0"/>
            </a:br>
            <a:r>
              <a:rPr lang="nb-NO" sz="2000" dirty="0"/>
              <a:t>13 – 0000 1101 – 0D </a:t>
            </a:r>
            <a:br>
              <a:rPr lang="nb-NO" sz="2000" dirty="0"/>
            </a:br>
            <a:r>
              <a:rPr lang="nb-NO" sz="2000" dirty="0"/>
              <a:t>14 – 0000 1110 – 0E </a:t>
            </a:r>
            <a:br>
              <a:rPr lang="nb-NO" sz="2000" dirty="0"/>
            </a:br>
            <a:r>
              <a:rPr lang="nb-NO" sz="2000" dirty="0"/>
              <a:t>15 – 0000 1111 – 0F</a:t>
            </a:r>
          </a:p>
          <a:p>
            <a:pPr marL="0" indent="0">
              <a:lnSpc>
                <a:spcPts val="2400"/>
              </a:lnSpc>
              <a:spcBef>
                <a:spcPts val="600"/>
              </a:spcBef>
              <a:buNone/>
            </a:pPr>
            <a:r>
              <a:rPr lang="nb-NO" sz="2000" dirty="0"/>
              <a:t>16 – 0001 0000 – 10 </a:t>
            </a:r>
          </a:p>
        </p:txBody>
      </p:sp>
      <p:sp>
        <p:nvSpPr>
          <p:cNvPr id="4" name="Rectangle 3">
            <a:extLst>
              <a:ext uri="{FF2B5EF4-FFF2-40B4-BE49-F238E27FC236}">
                <a16:creationId xmlns:a16="http://schemas.microsoft.com/office/drawing/2014/main" id="{1481227B-BB16-34F9-1F5B-F52A86B7825E}"/>
              </a:ext>
            </a:extLst>
          </p:cNvPr>
          <p:cNvSpPr/>
          <p:nvPr/>
        </p:nvSpPr>
        <p:spPr>
          <a:xfrm>
            <a:off x="3734470" y="903513"/>
            <a:ext cx="1360715" cy="52904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88EF66C-CF9A-4F94-B541-F3B087C7E22B}"/>
              </a:ext>
            </a:extLst>
          </p:cNvPr>
          <p:cNvSpPr/>
          <p:nvPr/>
        </p:nvSpPr>
        <p:spPr>
          <a:xfrm>
            <a:off x="5095185" y="903514"/>
            <a:ext cx="1360715" cy="52904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7237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a:bodyPr>
          <a:lstStyle/>
          <a:p>
            <a:pPr algn="ctr"/>
            <a:r>
              <a:rPr lang="nb-NO" dirty="0"/>
              <a:t>Gruppearbeid</a:t>
            </a:r>
          </a:p>
        </p:txBody>
      </p:sp>
    </p:spTree>
    <p:extLst>
      <p:ext uri="{BB962C8B-B14F-4D97-AF65-F5344CB8AC3E}">
        <p14:creationId xmlns:p14="http://schemas.microsoft.com/office/powerpoint/2010/main" val="2423966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fontScale="90000"/>
          </a:bodyPr>
          <a:lstStyle/>
          <a:p>
            <a:pPr algn="ctr"/>
            <a:r>
              <a:rPr lang="nb-NO" dirty="0"/>
              <a:t>Deloppdrag 2</a:t>
            </a:r>
            <a:br>
              <a:rPr lang="nb-NO" dirty="0"/>
            </a:br>
            <a:r>
              <a:rPr lang="nb-NO" dirty="0"/>
              <a:t>Oppkobling og programmering</a:t>
            </a:r>
          </a:p>
        </p:txBody>
      </p:sp>
    </p:spTree>
    <p:extLst>
      <p:ext uri="{BB962C8B-B14F-4D97-AF65-F5344CB8AC3E}">
        <p14:creationId xmlns:p14="http://schemas.microsoft.com/office/powerpoint/2010/main" val="949342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BC7F6A7-F027-70EC-DF00-ADE25EE35570}"/>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2</a:t>
            </a:r>
          </a:p>
        </p:txBody>
      </p:sp>
      <p:pic>
        <p:nvPicPr>
          <p:cNvPr id="6" name="Picture 5">
            <a:extLst>
              <a:ext uri="{FF2B5EF4-FFF2-40B4-BE49-F238E27FC236}">
                <a16:creationId xmlns:a16="http://schemas.microsoft.com/office/drawing/2014/main" id="{F92B453A-08C4-9A7F-BA58-20E8AE7EB766}"/>
              </a:ext>
            </a:extLst>
          </p:cNvPr>
          <p:cNvPicPr>
            <a:picLocks noChangeAspect="1"/>
          </p:cNvPicPr>
          <p:nvPr/>
        </p:nvPicPr>
        <p:blipFill>
          <a:blip r:embed="rId2"/>
          <a:stretch>
            <a:fillRect/>
          </a:stretch>
        </p:blipFill>
        <p:spPr>
          <a:xfrm>
            <a:off x="339395" y="1140123"/>
            <a:ext cx="8762664" cy="1303537"/>
          </a:xfrm>
          <a:prstGeom prst="rect">
            <a:avLst/>
          </a:prstGeom>
        </p:spPr>
      </p:pic>
      <p:pic>
        <p:nvPicPr>
          <p:cNvPr id="10" name="Picture 9">
            <a:extLst>
              <a:ext uri="{FF2B5EF4-FFF2-40B4-BE49-F238E27FC236}">
                <a16:creationId xmlns:a16="http://schemas.microsoft.com/office/drawing/2014/main" id="{934D7B83-C032-0148-DF83-A5C2F9439F2D}"/>
              </a:ext>
            </a:extLst>
          </p:cNvPr>
          <p:cNvPicPr>
            <a:picLocks noChangeAspect="1"/>
          </p:cNvPicPr>
          <p:nvPr/>
        </p:nvPicPr>
        <p:blipFill>
          <a:blip r:embed="rId3"/>
          <a:stretch>
            <a:fillRect/>
          </a:stretch>
        </p:blipFill>
        <p:spPr>
          <a:xfrm>
            <a:off x="649932" y="2547248"/>
            <a:ext cx="8200154" cy="574888"/>
          </a:xfrm>
          <a:prstGeom prst="rect">
            <a:avLst/>
          </a:prstGeom>
        </p:spPr>
      </p:pic>
      <p:pic>
        <p:nvPicPr>
          <p:cNvPr id="12" name="Picture 11">
            <a:extLst>
              <a:ext uri="{FF2B5EF4-FFF2-40B4-BE49-F238E27FC236}">
                <a16:creationId xmlns:a16="http://schemas.microsoft.com/office/drawing/2014/main" id="{B260EC78-948C-FCBC-2196-3C68C876D842}"/>
              </a:ext>
            </a:extLst>
          </p:cNvPr>
          <p:cNvPicPr>
            <a:picLocks noChangeAspect="1"/>
          </p:cNvPicPr>
          <p:nvPr/>
        </p:nvPicPr>
        <p:blipFill>
          <a:blip r:embed="rId4"/>
          <a:stretch>
            <a:fillRect/>
          </a:stretch>
        </p:blipFill>
        <p:spPr>
          <a:xfrm>
            <a:off x="2873707" y="2969735"/>
            <a:ext cx="5467961" cy="3358680"/>
          </a:xfrm>
          <a:prstGeom prst="rect">
            <a:avLst/>
          </a:prstGeom>
        </p:spPr>
      </p:pic>
      <p:pic>
        <p:nvPicPr>
          <p:cNvPr id="14" name="Picture 13">
            <a:extLst>
              <a:ext uri="{FF2B5EF4-FFF2-40B4-BE49-F238E27FC236}">
                <a16:creationId xmlns:a16="http://schemas.microsoft.com/office/drawing/2014/main" id="{A4B49298-E75A-3562-8459-58984E631DDE}"/>
              </a:ext>
            </a:extLst>
          </p:cNvPr>
          <p:cNvPicPr>
            <a:picLocks noChangeAspect="1"/>
          </p:cNvPicPr>
          <p:nvPr/>
        </p:nvPicPr>
        <p:blipFill>
          <a:blip r:embed="rId5"/>
          <a:stretch>
            <a:fillRect/>
          </a:stretch>
        </p:blipFill>
        <p:spPr>
          <a:xfrm>
            <a:off x="5834743" y="4245428"/>
            <a:ext cx="2857300" cy="1971889"/>
          </a:xfrm>
          <a:prstGeom prst="rect">
            <a:avLst/>
          </a:prstGeom>
        </p:spPr>
      </p:pic>
    </p:spTree>
    <p:extLst>
      <p:ext uri="{BB962C8B-B14F-4D97-AF65-F5344CB8AC3E}">
        <p14:creationId xmlns:p14="http://schemas.microsoft.com/office/powerpoint/2010/main" val="3526755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70B8-DBD7-080D-42B2-9C5B230ADCCF}"/>
              </a:ext>
            </a:extLst>
          </p:cNvPr>
          <p:cNvSpPr>
            <a:spLocks noGrp="1"/>
          </p:cNvSpPr>
          <p:nvPr>
            <p:ph type="title"/>
          </p:nvPr>
        </p:nvSpPr>
        <p:spPr/>
        <p:txBody>
          <a:bodyPr/>
          <a:lstStyle/>
          <a:p>
            <a:pPr algn="ctr"/>
            <a:r>
              <a:rPr lang="nb-NO" dirty="0"/>
              <a:t>Oppkobling</a:t>
            </a:r>
          </a:p>
        </p:txBody>
      </p:sp>
      <p:pic>
        <p:nvPicPr>
          <p:cNvPr id="5" name="Picture 4">
            <a:extLst>
              <a:ext uri="{FF2B5EF4-FFF2-40B4-BE49-F238E27FC236}">
                <a16:creationId xmlns:a16="http://schemas.microsoft.com/office/drawing/2014/main" id="{F91920EA-5E4B-900D-DA71-BF69B60DF12E}"/>
              </a:ext>
            </a:extLst>
          </p:cNvPr>
          <p:cNvPicPr>
            <a:picLocks noChangeAspect="1"/>
          </p:cNvPicPr>
          <p:nvPr/>
        </p:nvPicPr>
        <p:blipFill>
          <a:blip r:embed="rId2"/>
          <a:stretch>
            <a:fillRect/>
          </a:stretch>
        </p:blipFill>
        <p:spPr>
          <a:xfrm>
            <a:off x="699327" y="1577879"/>
            <a:ext cx="7745345" cy="4865879"/>
          </a:xfrm>
          <a:prstGeom prst="rect">
            <a:avLst/>
          </a:prstGeom>
        </p:spPr>
      </p:pic>
      <p:sp>
        <p:nvSpPr>
          <p:cNvPr id="6" name="TextBox 5">
            <a:extLst>
              <a:ext uri="{FF2B5EF4-FFF2-40B4-BE49-F238E27FC236}">
                <a16:creationId xmlns:a16="http://schemas.microsoft.com/office/drawing/2014/main" id="{A775E927-EA3C-A019-34EE-FACF0B7744AD}"/>
              </a:ext>
            </a:extLst>
          </p:cNvPr>
          <p:cNvSpPr txBox="1"/>
          <p:nvPr/>
        </p:nvSpPr>
        <p:spPr>
          <a:xfrm>
            <a:off x="4212771" y="4021355"/>
            <a:ext cx="4712316" cy="954107"/>
          </a:xfrm>
          <a:prstGeom prst="rect">
            <a:avLst/>
          </a:prstGeom>
          <a:noFill/>
        </p:spPr>
        <p:txBody>
          <a:bodyPr wrap="none" rtlCol="0">
            <a:spAutoFit/>
          </a:bodyPr>
          <a:lstStyle/>
          <a:p>
            <a:r>
              <a:rPr lang="nb-NO" sz="2800" dirty="0"/>
              <a:t>Pris ELFA: NOK 53,40 + MVA</a:t>
            </a:r>
          </a:p>
          <a:p>
            <a:r>
              <a:rPr lang="nb-NO" sz="2800" dirty="0"/>
              <a:t>Pris </a:t>
            </a:r>
            <a:r>
              <a:rPr lang="nb-NO" sz="2800" dirty="0" err="1"/>
              <a:t>Mouser</a:t>
            </a:r>
            <a:r>
              <a:rPr lang="nb-NO" sz="2800" dirty="0"/>
              <a:t>: NOK 53,13 + MVA</a:t>
            </a:r>
          </a:p>
        </p:txBody>
      </p:sp>
      <p:sp>
        <p:nvSpPr>
          <p:cNvPr id="7" name="TextBox 6">
            <a:extLst>
              <a:ext uri="{FF2B5EF4-FFF2-40B4-BE49-F238E27FC236}">
                <a16:creationId xmlns:a16="http://schemas.microsoft.com/office/drawing/2014/main" id="{1BE27D19-3F75-DE38-B2CD-AE66D592B0C9}"/>
              </a:ext>
            </a:extLst>
          </p:cNvPr>
          <p:cNvSpPr txBox="1"/>
          <p:nvPr/>
        </p:nvSpPr>
        <p:spPr>
          <a:xfrm>
            <a:off x="5007428" y="1676791"/>
            <a:ext cx="444352" cy="369332"/>
          </a:xfrm>
          <a:prstGeom prst="rect">
            <a:avLst/>
          </a:prstGeom>
          <a:noFill/>
        </p:spPr>
        <p:txBody>
          <a:bodyPr wrap="none" rtlCol="0">
            <a:spAutoFit/>
          </a:bodyPr>
          <a:lstStyle/>
          <a:p>
            <a:r>
              <a:rPr lang="nb-NO" dirty="0"/>
              <a:t>I</a:t>
            </a:r>
            <a:r>
              <a:rPr lang="nb-NO" baseline="30000" dirty="0"/>
              <a:t>2</a:t>
            </a:r>
            <a:r>
              <a:rPr lang="nb-NO" dirty="0"/>
              <a:t>C</a:t>
            </a:r>
          </a:p>
        </p:txBody>
      </p:sp>
    </p:spTree>
    <p:extLst>
      <p:ext uri="{BB962C8B-B14F-4D97-AF65-F5344CB8AC3E}">
        <p14:creationId xmlns:p14="http://schemas.microsoft.com/office/powerpoint/2010/main" val="967540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8229600" cy="705076"/>
          </a:xfrm>
        </p:spPr>
        <p:txBody>
          <a:bodyPr/>
          <a:lstStyle/>
          <a:p>
            <a:pPr algn="ctr"/>
            <a:r>
              <a:rPr lang="nb-NO" dirty="0"/>
              <a:t>Programmet (side 49)</a:t>
            </a:r>
          </a:p>
        </p:txBody>
      </p:sp>
      <p:pic>
        <p:nvPicPr>
          <p:cNvPr id="9" name="Picture 8">
            <a:extLst>
              <a:ext uri="{FF2B5EF4-FFF2-40B4-BE49-F238E27FC236}">
                <a16:creationId xmlns:a16="http://schemas.microsoft.com/office/drawing/2014/main" id="{36B20D75-AF4C-33FE-2E9C-96079A35F1E6}"/>
              </a:ext>
            </a:extLst>
          </p:cNvPr>
          <p:cNvPicPr>
            <a:picLocks noChangeAspect="1"/>
          </p:cNvPicPr>
          <p:nvPr/>
        </p:nvPicPr>
        <p:blipFill>
          <a:blip r:embed="rId2"/>
          <a:stretch>
            <a:fillRect/>
          </a:stretch>
        </p:blipFill>
        <p:spPr>
          <a:xfrm>
            <a:off x="578880" y="2476937"/>
            <a:ext cx="6725434" cy="3783057"/>
          </a:xfrm>
          <a:prstGeom prst="rect">
            <a:avLst/>
          </a:prstGeom>
        </p:spPr>
      </p:pic>
      <p:pic>
        <p:nvPicPr>
          <p:cNvPr id="5" name="Picture 4">
            <a:extLst>
              <a:ext uri="{FF2B5EF4-FFF2-40B4-BE49-F238E27FC236}">
                <a16:creationId xmlns:a16="http://schemas.microsoft.com/office/drawing/2014/main" id="{9290FB05-89E2-F769-6EA2-0EFFFFF6C340}"/>
              </a:ext>
            </a:extLst>
          </p:cNvPr>
          <p:cNvPicPr>
            <a:picLocks noChangeAspect="1"/>
          </p:cNvPicPr>
          <p:nvPr/>
        </p:nvPicPr>
        <p:blipFill>
          <a:blip r:embed="rId3"/>
          <a:stretch>
            <a:fillRect/>
          </a:stretch>
        </p:blipFill>
        <p:spPr>
          <a:xfrm>
            <a:off x="443922" y="1077685"/>
            <a:ext cx="8499515" cy="1088572"/>
          </a:xfrm>
          <a:prstGeom prst="rect">
            <a:avLst/>
          </a:prstGeom>
        </p:spPr>
      </p:pic>
      <p:sp>
        <p:nvSpPr>
          <p:cNvPr id="6" name="TextBox 5">
            <a:extLst>
              <a:ext uri="{FF2B5EF4-FFF2-40B4-BE49-F238E27FC236}">
                <a16:creationId xmlns:a16="http://schemas.microsoft.com/office/drawing/2014/main" id="{F7842AA5-BDF8-D17F-9A11-BAF26F730288}"/>
              </a:ext>
            </a:extLst>
          </p:cNvPr>
          <p:cNvSpPr txBox="1"/>
          <p:nvPr/>
        </p:nvSpPr>
        <p:spPr>
          <a:xfrm>
            <a:off x="2555965" y="1999976"/>
            <a:ext cx="3854995" cy="461665"/>
          </a:xfrm>
          <a:prstGeom prst="rect">
            <a:avLst/>
          </a:prstGeom>
          <a:noFill/>
        </p:spPr>
        <p:txBody>
          <a:bodyPr wrap="square" rtlCol="0">
            <a:spAutoFit/>
          </a:bodyPr>
          <a:lstStyle/>
          <a:p>
            <a:r>
              <a:rPr lang="nb-NO" sz="2400" b="1" dirty="0">
                <a:solidFill>
                  <a:srgbClr val="FF0000"/>
                </a:solidFill>
              </a:rPr>
              <a:t>FEIL i heftet 3.0 rettet i 3.1</a:t>
            </a:r>
          </a:p>
        </p:txBody>
      </p:sp>
    </p:spTree>
    <p:extLst>
      <p:ext uri="{BB962C8B-B14F-4D97-AF65-F5344CB8AC3E}">
        <p14:creationId xmlns:p14="http://schemas.microsoft.com/office/powerpoint/2010/main" val="19272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Arbeid på egen hånd</a:t>
            </a:r>
            <a:br>
              <a:rPr lang="nb-NO" dirty="0"/>
            </a:br>
            <a:r>
              <a:rPr lang="nb-NO" sz="2800" dirty="0"/>
              <a:t>Koble opp og last opp programmet</a:t>
            </a:r>
            <a:br>
              <a:rPr lang="nb-NO" sz="2800" dirty="0"/>
            </a:br>
            <a:r>
              <a:rPr lang="nb-NO" sz="2800" dirty="0"/>
              <a:t>side 49</a:t>
            </a:r>
            <a:endParaRPr lang="nb-NO" dirty="0"/>
          </a:p>
        </p:txBody>
      </p:sp>
    </p:spTree>
    <p:extLst>
      <p:ext uri="{BB962C8B-B14F-4D97-AF65-F5344CB8AC3E}">
        <p14:creationId xmlns:p14="http://schemas.microsoft.com/office/powerpoint/2010/main" val="1722403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4E937-9474-4DAA-812E-69596E1BEBB0}"/>
              </a:ext>
            </a:extLst>
          </p:cNvPr>
          <p:cNvPicPr>
            <a:picLocks noChangeAspect="1"/>
          </p:cNvPicPr>
          <p:nvPr/>
        </p:nvPicPr>
        <p:blipFill>
          <a:blip r:embed="rId2"/>
          <a:stretch>
            <a:fillRect/>
          </a:stretch>
        </p:blipFill>
        <p:spPr>
          <a:xfrm>
            <a:off x="402249" y="1352087"/>
            <a:ext cx="4395864" cy="614362"/>
          </a:xfrm>
          <a:prstGeom prst="rect">
            <a:avLst/>
          </a:prstGeom>
        </p:spPr>
      </p:pic>
      <p:sp>
        <p:nvSpPr>
          <p:cNvPr id="6" name="Tittel 1">
            <a:extLst>
              <a:ext uri="{FF2B5EF4-FFF2-40B4-BE49-F238E27FC236}">
                <a16:creationId xmlns:a16="http://schemas.microsoft.com/office/drawing/2014/main" id="{C79AEC79-8ABC-A4CC-1CF6-342649F3E0EC}"/>
              </a:ext>
            </a:extLst>
          </p:cNvPr>
          <p:cNvSpPr>
            <a:spLocks noGrp="1"/>
          </p:cNvSpPr>
          <p:nvPr>
            <p:ph type="title"/>
          </p:nvPr>
        </p:nvSpPr>
        <p:spPr>
          <a:xfrm>
            <a:off x="578880" y="190993"/>
            <a:ext cx="8229600" cy="1017860"/>
          </a:xfrm>
        </p:spPr>
        <p:txBody>
          <a:bodyPr>
            <a:normAutofit fontScale="90000"/>
          </a:bodyPr>
          <a:lstStyle/>
          <a:p>
            <a:pPr algn="ctr"/>
            <a:r>
              <a:rPr lang="nb-NO" dirty="0"/>
              <a:t>Programmet (side 49)</a:t>
            </a:r>
            <a:br>
              <a:rPr lang="nb-NO" dirty="0"/>
            </a:br>
            <a:r>
              <a:rPr lang="nb-NO" sz="2700" b="0" dirty="0"/>
              <a:t>RFID-MRC522-2A.ino</a:t>
            </a:r>
            <a:endParaRPr lang="nb-NO" b="0" dirty="0"/>
          </a:p>
        </p:txBody>
      </p:sp>
      <p:pic>
        <p:nvPicPr>
          <p:cNvPr id="8" name="Picture 7">
            <a:extLst>
              <a:ext uri="{FF2B5EF4-FFF2-40B4-BE49-F238E27FC236}">
                <a16:creationId xmlns:a16="http://schemas.microsoft.com/office/drawing/2014/main" id="{80964663-4770-1BA5-43D5-41499B619347}"/>
              </a:ext>
            </a:extLst>
          </p:cNvPr>
          <p:cNvPicPr>
            <a:picLocks noChangeAspect="1"/>
          </p:cNvPicPr>
          <p:nvPr/>
        </p:nvPicPr>
        <p:blipFill>
          <a:blip r:embed="rId3"/>
          <a:stretch>
            <a:fillRect/>
          </a:stretch>
        </p:blipFill>
        <p:spPr>
          <a:xfrm>
            <a:off x="358706" y="2252917"/>
            <a:ext cx="2123236" cy="362764"/>
          </a:xfrm>
          <a:prstGeom prst="rect">
            <a:avLst/>
          </a:prstGeom>
        </p:spPr>
      </p:pic>
      <p:pic>
        <p:nvPicPr>
          <p:cNvPr id="10" name="Picture 9">
            <a:extLst>
              <a:ext uri="{FF2B5EF4-FFF2-40B4-BE49-F238E27FC236}">
                <a16:creationId xmlns:a16="http://schemas.microsoft.com/office/drawing/2014/main" id="{8E00F768-C796-082B-4354-F5ECC73808AA}"/>
              </a:ext>
            </a:extLst>
          </p:cNvPr>
          <p:cNvPicPr>
            <a:picLocks noChangeAspect="1"/>
          </p:cNvPicPr>
          <p:nvPr/>
        </p:nvPicPr>
        <p:blipFill>
          <a:blip r:embed="rId4"/>
          <a:stretch>
            <a:fillRect/>
          </a:stretch>
        </p:blipFill>
        <p:spPr>
          <a:xfrm>
            <a:off x="337457" y="2932419"/>
            <a:ext cx="7162800" cy="296684"/>
          </a:xfrm>
          <a:prstGeom prst="rect">
            <a:avLst/>
          </a:prstGeom>
        </p:spPr>
      </p:pic>
      <p:pic>
        <p:nvPicPr>
          <p:cNvPr id="12" name="Picture 11">
            <a:extLst>
              <a:ext uri="{FF2B5EF4-FFF2-40B4-BE49-F238E27FC236}">
                <a16:creationId xmlns:a16="http://schemas.microsoft.com/office/drawing/2014/main" id="{68FE313C-1C87-15C6-4CDF-E1DE9B678E71}"/>
              </a:ext>
            </a:extLst>
          </p:cNvPr>
          <p:cNvPicPr>
            <a:picLocks noChangeAspect="1"/>
          </p:cNvPicPr>
          <p:nvPr/>
        </p:nvPicPr>
        <p:blipFill rotWithShape="1">
          <a:blip r:embed="rId5"/>
          <a:srcRect r="17736"/>
          <a:stretch/>
        </p:blipFill>
        <p:spPr>
          <a:xfrm>
            <a:off x="359228" y="3556727"/>
            <a:ext cx="8577943" cy="1820816"/>
          </a:xfrm>
          <a:prstGeom prst="rect">
            <a:avLst/>
          </a:prstGeom>
        </p:spPr>
      </p:pic>
    </p:spTree>
    <p:extLst>
      <p:ext uri="{BB962C8B-B14F-4D97-AF65-F5344CB8AC3E}">
        <p14:creationId xmlns:p14="http://schemas.microsoft.com/office/powerpoint/2010/main" val="388921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75FAB49-C65C-704B-792D-0C51BFFAD3EB}"/>
              </a:ext>
            </a:extLst>
          </p:cNvPr>
          <p:cNvSpPr>
            <a:spLocks noGrp="1"/>
          </p:cNvSpPr>
          <p:nvPr>
            <p:ph type="title"/>
          </p:nvPr>
        </p:nvSpPr>
        <p:spPr>
          <a:xfrm>
            <a:off x="578880" y="190993"/>
            <a:ext cx="8229600" cy="1017860"/>
          </a:xfrm>
        </p:spPr>
        <p:txBody>
          <a:bodyPr>
            <a:normAutofit fontScale="90000"/>
          </a:bodyPr>
          <a:lstStyle/>
          <a:p>
            <a:pPr algn="ctr"/>
            <a:r>
              <a:rPr lang="nb-NO" dirty="0"/>
              <a:t>Programmet (side 49)</a:t>
            </a:r>
            <a:br>
              <a:rPr lang="nb-NO" dirty="0"/>
            </a:br>
            <a:r>
              <a:rPr lang="nb-NO" sz="2700" b="0" dirty="0"/>
              <a:t>RFID-MRC522-2A.ino</a:t>
            </a:r>
            <a:endParaRPr lang="nb-NO" b="0" dirty="0"/>
          </a:p>
        </p:txBody>
      </p:sp>
      <p:pic>
        <p:nvPicPr>
          <p:cNvPr id="6" name="Picture 5">
            <a:extLst>
              <a:ext uri="{FF2B5EF4-FFF2-40B4-BE49-F238E27FC236}">
                <a16:creationId xmlns:a16="http://schemas.microsoft.com/office/drawing/2014/main" id="{EEDF9437-843A-40B2-A58C-B85D7A283CB9}"/>
              </a:ext>
            </a:extLst>
          </p:cNvPr>
          <p:cNvPicPr>
            <a:picLocks noChangeAspect="1"/>
          </p:cNvPicPr>
          <p:nvPr/>
        </p:nvPicPr>
        <p:blipFill>
          <a:blip r:embed="rId2"/>
          <a:stretch>
            <a:fillRect/>
          </a:stretch>
        </p:blipFill>
        <p:spPr>
          <a:xfrm>
            <a:off x="152401" y="1695823"/>
            <a:ext cx="8603080" cy="4051834"/>
          </a:xfrm>
          <a:prstGeom prst="rect">
            <a:avLst/>
          </a:prstGeom>
        </p:spPr>
      </p:pic>
    </p:spTree>
    <p:extLst>
      <p:ext uri="{BB962C8B-B14F-4D97-AF65-F5344CB8AC3E}">
        <p14:creationId xmlns:p14="http://schemas.microsoft.com/office/powerpoint/2010/main" val="1033354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AAC56-B59E-2753-44B8-986C81C78FD4}"/>
            </a:ext>
          </a:extLst>
        </p:cNvPr>
        <p:cNvGrpSpPr/>
        <p:nvPr/>
      </p:nvGrpSpPr>
      <p:grpSpPr>
        <a:xfrm>
          <a:off x="0" y="0"/>
          <a:ext cx="0" cy="0"/>
          <a:chOff x="0" y="0"/>
          <a:chExt cx="0" cy="0"/>
        </a:xfrm>
      </p:grpSpPr>
      <p:sp>
        <p:nvSpPr>
          <p:cNvPr id="4" name="Tittel 1">
            <a:extLst>
              <a:ext uri="{FF2B5EF4-FFF2-40B4-BE49-F238E27FC236}">
                <a16:creationId xmlns:a16="http://schemas.microsoft.com/office/drawing/2014/main" id="{00B8BA87-1917-8350-966F-E339D625E0DE}"/>
              </a:ext>
            </a:extLst>
          </p:cNvPr>
          <p:cNvSpPr>
            <a:spLocks noGrp="1"/>
          </p:cNvSpPr>
          <p:nvPr>
            <p:ph type="title"/>
          </p:nvPr>
        </p:nvSpPr>
        <p:spPr>
          <a:xfrm>
            <a:off x="578880" y="190993"/>
            <a:ext cx="8229600" cy="1017860"/>
          </a:xfrm>
        </p:spPr>
        <p:txBody>
          <a:bodyPr>
            <a:normAutofit fontScale="90000"/>
          </a:bodyPr>
          <a:lstStyle/>
          <a:p>
            <a:pPr algn="ctr"/>
            <a:r>
              <a:rPr lang="nb-NO" dirty="0"/>
              <a:t>Programmet (side 50)</a:t>
            </a:r>
            <a:br>
              <a:rPr lang="nb-NO" dirty="0"/>
            </a:br>
            <a:r>
              <a:rPr lang="nb-NO" sz="2700" b="0" dirty="0"/>
              <a:t>RFID-MRC522-3.ino (2B)</a:t>
            </a:r>
            <a:endParaRPr lang="nb-NO" b="0" dirty="0"/>
          </a:p>
        </p:txBody>
      </p:sp>
      <p:grpSp>
        <p:nvGrpSpPr>
          <p:cNvPr id="13" name="Group 12">
            <a:extLst>
              <a:ext uri="{FF2B5EF4-FFF2-40B4-BE49-F238E27FC236}">
                <a16:creationId xmlns:a16="http://schemas.microsoft.com/office/drawing/2014/main" id="{482567A7-3603-37E4-99D8-7E7C68142521}"/>
              </a:ext>
            </a:extLst>
          </p:cNvPr>
          <p:cNvGrpSpPr/>
          <p:nvPr/>
        </p:nvGrpSpPr>
        <p:grpSpPr>
          <a:xfrm>
            <a:off x="1451076" y="5175147"/>
            <a:ext cx="1197429" cy="359229"/>
            <a:chOff x="936171" y="4713514"/>
            <a:chExt cx="1197429" cy="359229"/>
          </a:xfrm>
        </p:grpSpPr>
        <p:sp>
          <p:nvSpPr>
            <p:cNvPr id="2" name="Rectangle 1">
              <a:extLst>
                <a:ext uri="{FF2B5EF4-FFF2-40B4-BE49-F238E27FC236}">
                  <a16:creationId xmlns:a16="http://schemas.microsoft.com/office/drawing/2014/main" id="{D61129B1-2E00-BBF5-5F33-04415F913963}"/>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A2CC0561-2CBD-65E5-B976-08AFD4127F8C}"/>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77E90B7-D123-23D1-F6F6-8E99EC6C5674}"/>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D6194B64-AEFE-8A11-6A55-A72B5A395F04}"/>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81EFBB0A-294D-0234-8600-D9A1DA0971F0}"/>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DE387D6-7861-B1C6-E408-1A2D096AF0FA}"/>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9B428AF7-3D2D-9B0B-C672-68CB945E275A}"/>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D72DF49-F8DF-6BA7-A677-57B2F53F375B}"/>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4" name="Group 13">
            <a:extLst>
              <a:ext uri="{FF2B5EF4-FFF2-40B4-BE49-F238E27FC236}">
                <a16:creationId xmlns:a16="http://schemas.microsoft.com/office/drawing/2014/main" id="{BE5794FB-E7EB-FB7B-BB65-38C94E737693}"/>
              </a:ext>
            </a:extLst>
          </p:cNvPr>
          <p:cNvGrpSpPr/>
          <p:nvPr/>
        </p:nvGrpSpPr>
        <p:grpSpPr>
          <a:xfrm>
            <a:off x="2880057" y="5175147"/>
            <a:ext cx="1197429" cy="359229"/>
            <a:chOff x="936171" y="4713514"/>
            <a:chExt cx="1197429" cy="359229"/>
          </a:xfrm>
        </p:grpSpPr>
        <p:sp>
          <p:nvSpPr>
            <p:cNvPr id="15" name="Rectangle 14">
              <a:extLst>
                <a:ext uri="{FF2B5EF4-FFF2-40B4-BE49-F238E27FC236}">
                  <a16:creationId xmlns:a16="http://schemas.microsoft.com/office/drawing/2014/main" id="{FC7F67CD-B263-81B0-AA9F-7AD2BD51FC2A}"/>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18EB6DF2-A497-F79C-8DC5-B29233B803FC}"/>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29E8F955-690D-0B7A-7888-C5909B01905E}"/>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DF507A1-F215-0322-8211-F0819048AC42}"/>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3C9509A2-3710-949C-2719-1685F0C5E0CD}"/>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5049424A-D41E-8CD8-CEC6-1AA22C6FB6FF}"/>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7C34470A-ADCE-B117-15C0-59A4903E1952}"/>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D115BFB-DC2B-2AF6-1348-DE4B190BBBF0}"/>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24" name="Group 23">
            <a:extLst>
              <a:ext uri="{FF2B5EF4-FFF2-40B4-BE49-F238E27FC236}">
                <a16:creationId xmlns:a16="http://schemas.microsoft.com/office/drawing/2014/main" id="{C632B4EA-8818-D0BA-3AF2-1ABEE3D887D0}"/>
              </a:ext>
            </a:extLst>
          </p:cNvPr>
          <p:cNvGrpSpPr/>
          <p:nvPr/>
        </p:nvGrpSpPr>
        <p:grpSpPr>
          <a:xfrm>
            <a:off x="4306394" y="5175147"/>
            <a:ext cx="1197429" cy="359229"/>
            <a:chOff x="936171" y="4713514"/>
            <a:chExt cx="1197429" cy="359229"/>
          </a:xfrm>
        </p:grpSpPr>
        <p:sp>
          <p:nvSpPr>
            <p:cNvPr id="25" name="Rectangle 24">
              <a:extLst>
                <a:ext uri="{FF2B5EF4-FFF2-40B4-BE49-F238E27FC236}">
                  <a16:creationId xmlns:a16="http://schemas.microsoft.com/office/drawing/2014/main" id="{3314A19E-EF6A-4178-9C55-E31C7A0480ED}"/>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9F1186CF-1411-23D0-35C0-02920AB39C1A}"/>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5F98B201-4D37-B4EA-76E2-02D9E472AD8B}"/>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98923C29-7D6E-65E2-240F-5D79DA129F25}"/>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333ED0DF-261B-2AEA-E098-B985FD9D7C09}"/>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B7592293-4E5B-AED2-8BCA-14DD8EF91E4E}"/>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7C19D85C-9464-469F-99C2-CA9164B490AC}"/>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D837C41E-7E98-CB43-B360-A15990BB0227}"/>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34" name="Group 33">
            <a:extLst>
              <a:ext uri="{FF2B5EF4-FFF2-40B4-BE49-F238E27FC236}">
                <a16:creationId xmlns:a16="http://schemas.microsoft.com/office/drawing/2014/main" id="{3D0AC42D-8FF9-951D-3BBC-7601252F8123}"/>
              </a:ext>
            </a:extLst>
          </p:cNvPr>
          <p:cNvGrpSpPr/>
          <p:nvPr/>
        </p:nvGrpSpPr>
        <p:grpSpPr>
          <a:xfrm>
            <a:off x="5726211" y="5175147"/>
            <a:ext cx="1197429" cy="359229"/>
            <a:chOff x="936171" y="4713514"/>
            <a:chExt cx="1197429" cy="359229"/>
          </a:xfrm>
        </p:grpSpPr>
        <p:sp>
          <p:nvSpPr>
            <p:cNvPr id="35" name="Rectangle 34">
              <a:extLst>
                <a:ext uri="{FF2B5EF4-FFF2-40B4-BE49-F238E27FC236}">
                  <a16:creationId xmlns:a16="http://schemas.microsoft.com/office/drawing/2014/main" id="{55F01CBF-ABBD-8F53-379A-91E653B17523}"/>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96FB16E3-A1E1-DE4C-BAB0-A49F039E90C0}"/>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7" name="Rectangle 36">
              <a:extLst>
                <a:ext uri="{FF2B5EF4-FFF2-40B4-BE49-F238E27FC236}">
                  <a16:creationId xmlns:a16="http://schemas.microsoft.com/office/drawing/2014/main" id="{3A32158D-E95C-B98D-BFC6-AD0E5CDD4C49}"/>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E7BACB9B-B9E1-9BA9-F457-268E34CC44F7}"/>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9" name="Rectangle 38">
              <a:extLst>
                <a:ext uri="{FF2B5EF4-FFF2-40B4-BE49-F238E27FC236}">
                  <a16:creationId xmlns:a16="http://schemas.microsoft.com/office/drawing/2014/main" id="{EF7EFE5C-8A91-2C0F-37BA-314768E78E1F}"/>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B0BD8AD8-4F0F-C0C1-3D6E-B077F2D8358A}"/>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F49B3E85-9407-0553-1879-FF2F2656BBEC}"/>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Rectangle 41">
              <a:extLst>
                <a:ext uri="{FF2B5EF4-FFF2-40B4-BE49-F238E27FC236}">
                  <a16:creationId xmlns:a16="http://schemas.microsoft.com/office/drawing/2014/main" id="{C94051D3-2152-6AA6-E008-71DF3C14603D}"/>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44" name="TextBox 43">
            <a:extLst>
              <a:ext uri="{FF2B5EF4-FFF2-40B4-BE49-F238E27FC236}">
                <a16:creationId xmlns:a16="http://schemas.microsoft.com/office/drawing/2014/main" id="{5442A860-23BE-B540-A872-5292A491AAC5}"/>
              </a:ext>
            </a:extLst>
          </p:cNvPr>
          <p:cNvSpPr txBox="1"/>
          <p:nvPr/>
        </p:nvSpPr>
        <p:spPr>
          <a:xfrm>
            <a:off x="5973517" y="4402798"/>
            <a:ext cx="790601" cy="369332"/>
          </a:xfrm>
          <a:prstGeom prst="rect">
            <a:avLst/>
          </a:prstGeom>
          <a:noFill/>
        </p:spPr>
        <p:txBody>
          <a:bodyPr wrap="none" rtlCol="0">
            <a:spAutoFit/>
          </a:bodyPr>
          <a:lstStyle/>
          <a:p>
            <a:r>
              <a:rPr lang="nb-NO" dirty="0"/>
              <a:t>UID[3]</a:t>
            </a:r>
          </a:p>
        </p:txBody>
      </p:sp>
      <p:sp>
        <p:nvSpPr>
          <p:cNvPr id="45" name="TextBox 44">
            <a:extLst>
              <a:ext uri="{FF2B5EF4-FFF2-40B4-BE49-F238E27FC236}">
                <a16:creationId xmlns:a16="http://schemas.microsoft.com/office/drawing/2014/main" id="{58DC71EF-6D6E-0392-3AF0-661D004F66CC}"/>
              </a:ext>
            </a:extLst>
          </p:cNvPr>
          <p:cNvSpPr txBox="1"/>
          <p:nvPr/>
        </p:nvSpPr>
        <p:spPr>
          <a:xfrm>
            <a:off x="4516640" y="4402798"/>
            <a:ext cx="790601" cy="369332"/>
          </a:xfrm>
          <a:prstGeom prst="rect">
            <a:avLst/>
          </a:prstGeom>
          <a:noFill/>
        </p:spPr>
        <p:txBody>
          <a:bodyPr wrap="none" rtlCol="0">
            <a:spAutoFit/>
          </a:bodyPr>
          <a:lstStyle/>
          <a:p>
            <a:r>
              <a:rPr lang="nb-NO" dirty="0"/>
              <a:t>UID[2]</a:t>
            </a:r>
          </a:p>
        </p:txBody>
      </p:sp>
      <p:sp>
        <p:nvSpPr>
          <p:cNvPr id="46" name="TextBox 45">
            <a:extLst>
              <a:ext uri="{FF2B5EF4-FFF2-40B4-BE49-F238E27FC236}">
                <a16:creationId xmlns:a16="http://schemas.microsoft.com/office/drawing/2014/main" id="{FA0FD1DA-C149-5853-26DF-429A0EB94D1D}"/>
              </a:ext>
            </a:extLst>
          </p:cNvPr>
          <p:cNvSpPr txBox="1"/>
          <p:nvPr/>
        </p:nvSpPr>
        <p:spPr>
          <a:xfrm>
            <a:off x="1657272" y="4397450"/>
            <a:ext cx="790601" cy="369332"/>
          </a:xfrm>
          <a:prstGeom prst="rect">
            <a:avLst/>
          </a:prstGeom>
          <a:noFill/>
        </p:spPr>
        <p:txBody>
          <a:bodyPr wrap="none" rtlCol="0">
            <a:spAutoFit/>
          </a:bodyPr>
          <a:lstStyle/>
          <a:p>
            <a:r>
              <a:rPr lang="nb-NO" dirty="0"/>
              <a:t>UID[0]</a:t>
            </a:r>
          </a:p>
        </p:txBody>
      </p:sp>
      <p:sp>
        <p:nvSpPr>
          <p:cNvPr id="47" name="TextBox 46">
            <a:extLst>
              <a:ext uri="{FF2B5EF4-FFF2-40B4-BE49-F238E27FC236}">
                <a16:creationId xmlns:a16="http://schemas.microsoft.com/office/drawing/2014/main" id="{58950E81-C1E6-1B17-293D-89791414D87C}"/>
              </a:ext>
            </a:extLst>
          </p:cNvPr>
          <p:cNvSpPr txBox="1"/>
          <p:nvPr/>
        </p:nvSpPr>
        <p:spPr>
          <a:xfrm>
            <a:off x="3104098" y="4405799"/>
            <a:ext cx="790601" cy="369332"/>
          </a:xfrm>
          <a:prstGeom prst="rect">
            <a:avLst/>
          </a:prstGeom>
          <a:noFill/>
        </p:spPr>
        <p:txBody>
          <a:bodyPr wrap="none" rtlCol="0">
            <a:spAutoFit/>
          </a:bodyPr>
          <a:lstStyle/>
          <a:p>
            <a:r>
              <a:rPr lang="nb-NO" dirty="0"/>
              <a:t>UID[1]</a:t>
            </a:r>
          </a:p>
        </p:txBody>
      </p:sp>
      <p:sp>
        <p:nvSpPr>
          <p:cNvPr id="48" name="Arrow: Down 47">
            <a:extLst>
              <a:ext uri="{FF2B5EF4-FFF2-40B4-BE49-F238E27FC236}">
                <a16:creationId xmlns:a16="http://schemas.microsoft.com/office/drawing/2014/main" id="{3884E44C-9431-1DE5-737A-10A12BD420E3}"/>
              </a:ext>
            </a:extLst>
          </p:cNvPr>
          <p:cNvSpPr/>
          <p:nvPr/>
        </p:nvSpPr>
        <p:spPr>
          <a:xfrm>
            <a:off x="6156258" y="4745646"/>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9" name="Arrow: Down 48">
            <a:extLst>
              <a:ext uri="{FF2B5EF4-FFF2-40B4-BE49-F238E27FC236}">
                <a16:creationId xmlns:a16="http://schemas.microsoft.com/office/drawing/2014/main" id="{2BE98B00-4890-B457-5583-3BDFB9C3BEC4}"/>
              </a:ext>
            </a:extLst>
          </p:cNvPr>
          <p:cNvSpPr/>
          <p:nvPr/>
        </p:nvSpPr>
        <p:spPr>
          <a:xfrm>
            <a:off x="4744991" y="4743352"/>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Arrow: Down 49">
            <a:extLst>
              <a:ext uri="{FF2B5EF4-FFF2-40B4-BE49-F238E27FC236}">
                <a16:creationId xmlns:a16="http://schemas.microsoft.com/office/drawing/2014/main" id="{B648D369-FF65-BE72-5B8E-D2027E1A4FCB}"/>
              </a:ext>
            </a:extLst>
          </p:cNvPr>
          <p:cNvSpPr/>
          <p:nvPr/>
        </p:nvSpPr>
        <p:spPr>
          <a:xfrm>
            <a:off x="3329539" y="4772130"/>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1" name="Arrow: Down 50">
            <a:extLst>
              <a:ext uri="{FF2B5EF4-FFF2-40B4-BE49-F238E27FC236}">
                <a16:creationId xmlns:a16="http://schemas.microsoft.com/office/drawing/2014/main" id="{449F5171-8075-3F92-F9BF-3656F0B109FB}"/>
              </a:ext>
            </a:extLst>
          </p:cNvPr>
          <p:cNvSpPr/>
          <p:nvPr/>
        </p:nvSpPr>
        <p:spPr>
          <a:xfrm>
            <a:off x="1885191" y="4745646"/>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2" name="TextBox 51">
            <a:extLst>
              <a:ext uri="{FF2B5EF4-FFF2-40B4-BE49-F238E27FC236}">
                <a16:creationId xmlns:a16="http://schemas.microsoft.com/office/drawing/2014/main" id="{39F7DC79-B463-30DF-0A5D-4FCD8C48D60E}"/>
              </a:ext>
            </a:extLst>
          </p:cNvPr>
          <p:cNvSpPr txBox="1"/>
          <p:nvPr/>
        </p:nvSpPr>
        <p:spPr>
          <a:xfrm>
            <a:off x="1755767" y="5656710"/>
            <a:ext cx="532518" cy="369332"/>
          </a:xfrm>
          <a:prstGeom prst="rect">
            <a:avLst/>
          </a:prstGeom>
          <a:noFill/>
        </p:spPr>
        <p:txBody>
          <a:bodyPr wrap="none" rtlCol="0">
            <a:spAutoFit/>
          </a:bodyPr>
          <a:lstStyle/>
          <a:p>
            <a:r>
              <a:rPr lang="nb-NO" dirty="0"/>
              <a:t>x 2</a:t>
            </a:r>
            <a:r>
              <a:rPr lang="nb-NO" baseline="30000" dirty="0"/>
              <a:t>0</a:t>
            </a:r>
          </a:p>
        </p:txBody>
      </p:sp>
      <p:sp>
        <p:nvSpPr>
          <p:cNvPr id="55" name="TextBox 54">
            <a:extLst>
              <a:ext uri="{FF2B5EF4-FFF2-40B4-BE49-F238E27FC236}">
                <a16:creationId xmlns:a16="http://schemas.microsoft.com/office/drawing/2014/main" id="{17E9B706-AE6C-08F9-DCDA-4AE21B04A574}"/>
              </a:ext>
            </a:extLst>
          </p:cNvPr>
          <p:cNvSpPr txBox="1"/>
          <p:nvPr/>
        </p:nvSpPr>
        <p:spPr>
          <a:xfrm>
            <a:off x="6970173" y="5620153"/>
            <a:ext cx="617285" cy="369332"/>
          </a:xfrm>
          <a:prstGeom prst="rect">
            <a:avLst/>
          </a:prstGeom>
          <a:noFill/>
        </p:spPr>
        <p:txBody>
          <a:bodyPr wrap="none" rtlCol="0">
            <a:spAutoFit/>
          </a:bodyPr>
          <a:lstStyle/>
          <a:p>
            <a:r>
              <a:rPr lang="nb-NO" dirty="0"/>
              <a:t>= val</a:t>
            </a:r>
          </a:p>
        </p:txBody>
      </p:sp>
      <p:sp>
        <p:nvSpPr>
          <p:cNvPr id="33" name="TextBox 32">
            <a:extLst>
              <a:ext uri="{FF2B5EF4-FFF2-40B4-BE49-F238E27FC236}">
                <a16:creationId xmlns:a16="http://schemas.microsoft.com/office/drawing/2014/main" id="{0D2949BC-1ED6-28C1-2BCB-189E63538F82}"/>
              </a:ext>
            </a:extLst>
          </p:cNvPr>
          <p:cNvSpPr txBox="1"/>
          <p:nvPr/>
        </p:nvSpPr>
        <p:spPr>
          <a:xfrm>
            <a:off x="3261939" y="5665059"/>
            <a:ext cx="532518" cy="369332"/>
          </a:xfrm>
          <a:prstGeom prst="rect">
            <a:avLst/>
          </a:prstGeom>
          <a:noFill/>
        </p:spPr>
        <p:txBody>
          <a:bodyPr wrap="none" rtlCol="0">
            <a:spAutoFit/>
          </a:bodyPr>
          <a:lstStyle/>
          <a:p>
            <a:r>
              <a:rPr lang="nb-NO" dirty="0"/>
              <a:t>x 2</a:t>
            </a:r>
            <a:r>
              <a:rPr lang="nb-NO" baseline="30000" dirty="0"/>
              <a:t>0</a:t>
            </a:r>
          </a:p>
        </p:txBody>
      </p:sp>
      <p:sp>
        <p:nvSpPr>
          <p:cNvPr id="43" name="TextBox 42">
            <a:extLst>
              <a:ext uri="{FF2B5EF4-FFF2-40B4-BE49-F238E27FC236}">
                <a16:creationId xmlns:a16="http://schemas.microsoft.com/office/drawing/2014/main" id="{DD982278-A8C0-236F-3DD7-D6790B2C74A4}"/>
              </a:ext>
            </a:extLst>
          </p:cNvPr>
          <p:cNvSpPr txBox="1"/>
          <p:nvPr/>
        </p:nvSpPr>
        <p:spPr>
          <a:xfrm>
            <a:off x="4666505" y="5656710"/>
            <a:ext cx="532518" cy="369332"/>
          </a:xfrm>
          <a:prstGeom prst="rect">
            <a:avLst/>
          </a:prstGeom>
          <a:noFill/>
        </p:spPr>
        <p:txBody>
          <a:bodyPr wrap="none" rtlCol="0">
            <a:spAutoFit/>
          </a:bodyPr>
          <a:lstStyle/>
          <a:p>
            <a:r>
              <a:rPr lang="nb-NO" dirty="0"/>
              <a:t>x 2</a:t>
            </a:r>
            <a:r>
              <a:rPr lang="nb-NO" baseline="30000" dirty="0"/>
              <a:t>0</a:t>
            </a:r>
          </a:p>
        </p:txBody>
      </p:sp>
      <p:sp>
        <p:nvSpPr>
          <p:cNvPr id="56" name="TextBox 55">
            <a:extLst>
              <a:ext uri="{FF2B5EF4-FFF2-40B4-BE49-F238E27FC236}">
                <a16:creationId xmlns:a16="http://schemas.microsoft.com/office/drawing/2014/main" id="{3206F1EF-DD9B-DE20-818A-A59E546225DE}"/>
              </a:ext>
            </a:extLst>
          </p:cNvPr>
          <p:cNvSpPr txBox="1"/>
          <p:nvPr/>
        </p:nvSpPr>
        <p:spPr>
          <a:xfrm>
            <a:off x="6063284" y="5653401"/>
            <a:ext cx="532518" cy="369332"/>
          </a:xfrm>
          <a:prstGeom prst="rect">
            <a:avLst/>
          </a:prstGeom>
          <a:noFill/>
        </p:spPr>
        <p:txBody>
          <a:bodyPr wrap="none" rtlCol="0">
            <a:spAutoFit/>
          </a:bodyPr>
          <a:lstStyle/>
          <a:p>
            <a:r>
              <a:rPr lang="nb-NO" dirty="0"/>
              <a:t>x 2</a:t>
            </a:r>
            <a:r>
              <a:rPr lang="nb-NO" baseline="30000" dirty="0"/>
              <a:t>0</a:t>
            </a:r>
          </a:p>
        </p:txBody>
      </p:sp>
      <p:sp>
        <p:nvSpPr>
          <p:cNvPr id="57" name="TextBox 56">
            <a:extLst>
              <a:ext uri="{FF2B5EF4-FFF2-40B4-BE49-F238E27FC236}">
                <a16:creationId xmlns:a16="http://schemas.microsoft.com/office/drawing/2014/main" id="{E052B769-EA5E-DDEA-48F9-AE6BC50AEE96}"/>
              </a:ext>
            </a:extLst>
          </p:cNvPr>
          <p:cNvSpPr txBox="1"/>
          <p:nvPr/>
        </p:nvSpPr>
        <p:spPr>
          <a:xfrm>
            <a:off x="2675874" y="5665059"/>
            <a:ext cx="300082" cy="369332"/>
          </a:xfrm>
          <a:prstGeom prst="rect">
            <a:avLst/>
          </a:prstGeom>
          <a:noFill/>
        </p:spPr>
        <p:txBody>
          <a:bodyPr wrap="none" rtlCol="0">
            <a:spAutoFit/>
          </a:bodyPr>
          <a:lstStyle/>
          <a:p>
            <a:r>
              <a:rPr lang="nb-NO" dirty="0"/>
              <a:t>+</a:t>
            </a:r>
          </a:p>
        </p:txBody>
      </p:sp>
      <p:sp>
        <p:nvSpPr>
          <p:cNvPr id="58" name="TextBox 57">
            <a:extLst>
              <a:ext uri="{FF2B5EF4-FFF2-40B4-BE49-F238E27FC236}">
                <a16:creationId xmlns:a16="http://schemas.microsoft.com/office/drawing/2014/main" id="{3E392C25-706C-1009-B61D-5D5B3ACE1159}"/>
              </a:ext>
            </a:extLst>
          </p:cNvPr>
          <p:cNvSpPr txBox="1"/>
          <p:nvPr/>
        </p:nvSpPr>
        <p:spPr>
          <a:xfrm>
            <a:off x="4071626" y="5653401"/>
            <a:ext cx="300082" cy="369332"/>
          </a:xfrm>
          <a:prstGeom prst="rect">
            <a:avLst/>
          </a:prstGeom>
          <a:noFill/>
        </p:spPr>
        <p:txBody>
          <a:bodyPr wrap="none" rtlCol="0">
            <a:spAutoFit/>
          </a:bodyPr>
          <a:lstStyle/>
          <a:p>
            <a:r>
              <a:rPr lang="nb-NO" dirty="0"/>
              <a:t>+</a:t>
            </a:r>
          </a:p>
        </p:txBody>
      </p:sp>
      <p:sp>
        <p:nvSpPr>
          <p:cNvPr id="59" name="TextBox 58">
            <a:extLst>
              <a:ext uri="{FF2B5EF4-FFF2-40B4-BE49-F238E27FC236}">
                <a16:creationId xmlns:a16="http://schemas.microsoft.com/office/drawing/2014/main" id="{39B28996-1667-FC75-1ACF-4E9EFE5D3100}"/>
              </a:ext>
            </a:extLst>
          </p:cNvPr>
          <p:cNvSpPr txBox="1"/>
          <p:nvPr/>
        </p:nvSpPr>
        <p:spPr>
          <a:xfrm>
            <a:off x="5467378" y="5653401"/>
            <a:ext cx="300082" cy="369332"/>
          </a:xfrm>
          <a:prstGeom prst="rect">
            <a:avLst/>
          </a:prstGeom>
          <a:noFill/>
        </p:spPr>
        <p:txBody>
          <a:bodyPr wrap="none" rtlCol="0">
            <a:spAutoFit/>
          </a:bodyPr>
          <a:lstStyle/>
          <a:p>
            <a:r>
              <a:rPr lang="nb-NO" dirty="0"/>
              <a:t>+</a:t>
            </a:r>
          </a:p>
        </p:txBody>
      </p:sp>
      <p:sp>
        <p:nvSpPr>
          <p:cNvPr id="6" name="Content Placeholder 2">
            <a:extLst>
              <a:ext uri="{FF2B5EF4-FFF2-40B4-BE49-F238E27FC236}">
                <a16:creationId xmlns:a16="http://schemas.microsoft.com/office/drawing/2014/main" id="{3A4F9342-ED5E-E4F8-1333-A667F3BA4C62}"/>
              </a:ext>
            </a:extLst>
          </p:cNvPr>
          <p:cNvSpPr>
            <a:spLocks noGrp="1"/>
          </p:cNvSpPr>
          <p:nvPr>
            <p:ph idx="1"/>
          </p:nvPr>
        </p:nvSpPr>
        <p:spPr>
          <a:xfrm>
            <a:off x="586485" y="1323624"/>
            <a:ext cx="8229600" cy="3040141"/>
          </a:xfrm>
        </p:spPr>
        <p:txBody>
          <a:bodyPr>
            <a:normAutofit fontScale="62500" lnSpcReduction="20000"/>
          </a:bodyPr>
          <a:lstStyle/>
          <a:p>
            <a:pPr marL="0" indent="0">
              <a:buNone/>
            </a:pPr>
            <a:r>
              <a:rPr lang="nb-NO" dirty="0" err="1"/>
              <a:t>unsigned</a:t>
            </a:r>
            <a:r>
              <a:rPr lang="nb-NO" dirty="0"/>
              <a:t> </a:t>
            </a:r>
            <a:r>
              <a:rPr lang="nb-NO" dirty="0" err="1"/>
              <a:t>long</a:t>
            </a:r>
            <a:r>
              <a:rPr lang="nb-NO" dirty="0"/>
              <a:t> </a:t>
            </a:r>
            <a:r>
              <a:rPr lang="nb-NO" dirty="0" err="1"/>
              <a:t>convertFourByteToLong</a:t>
            </a:r>
            <a:r>
              <a:rPr lang="nb-NO" dirty="0"/>
              <a:t>(</a:t>
            </a:r>
            <a:r>
              <a:rPr lang="nb-NO" dirty="0" err="1"/>
              <a:t>unsigned</a:t>
            </a:r>
            <a:r>
              <a:rPr lang="nb-NO" dirty="0"/>
              <a:t> </a:t>
            </a:r>
            <a:r>
              <a:rPr lang="nb-NO" dirty="0" err="1"/>
              <a:t>long</a:t>
            </a:r>
            <a:r>
              <a:rPr lang="nb-NO" dirty="0"/>
              <a:t> UID[4])</a:t>
            </a:r>
          </a:p>
          <a:p>
            <a:pPr marL="0" indent="0">
              <a:buNone/>
            </a:pPr>
            <a:r>
              <a:rPr lang="nb-NO" dirty="0"/>
              <a:t>{</a:t>
            </a:r>
          </a:p>
          <a:p>
            <a:pPr marL="0" indent="0">
              <a:buNone/>
            </a:pPr>
            <a:r>
              <a:rPr lang="nb-NO" dirty="0"/>
              <a:t>  </a:t>
            </a:r>
            <a:r>
              <a:rPr lang="nb-NO" dirty="0" err="1"/>
              <a:t>unsigned</a:t>
            </a:r>
            <a:r>
              <a:rPr lang="nb-NO" dirty="0"/>
              <a:t> </a:t>
            </a:r>
            <a:r>
              <a:rPr lang="nb-NO" dirty="0" err="1"/>
              <a:t>long</a:t>
            </a:r>
            <a:r>
              <a:rPr lang="nb-NO" dirty="0"/>
              <a:t> val = 0;</a:t>
            </a:r>
          </a:p>
          <a:p>
            <a:pPr marL="0" indent="0">
              <a:buNone/>
            </a:pPr>
            <a:r>
              <a:rPr lang="nb-NO" dirty="0"/>
              <a:t>  val += UID[0];</a:t>
            </a:r>
          </a:p>
          <a:p>
            <a:pPr marL="0" indent="0">
              <a:buNone/>
            </a:pPr>
            <a:r>
              <a:rPr lang="nb-NO" dirty="0"/>
              <a:t>  val += UID[1];</a:t>
            </a:r>
          </a:p>
          <a:p>
            <a:pPr marL="0" indent="0">
              <a:buNone/>
            </a:pPr>
            <a:r>
              <a:rPr lang="nb-NO" dirty="0"/>
              <a:t>  val += UID[2];</a:t>
            </a:r>
          </a:p>
          <a:p>
            <a:pPr marL="0" indent="0">
              <a:buNone/>
            </a:pPr>
            <a:r>
              <a:rPr lang="nb-NO" dirty="0"/>
              <a:t>  val += UID[3];</a:t>
            </a:r>
          </a:p>
          <a:p>
            <a:pPr marL="0" indent="0">
              <a:buNone/>
            </a:pPr>
            <a:r>
              <a:rPr lang="nb-NO" dirty="0"/>
              <a:t>  </a:t>
            </a:r>
            <a:r>
              <a:rPr lang="nb-NO" dirty="0" err="1"/>
              <a:t>return</a:t>
            </a:r>
            <a:r>
              <a:rPr lang="nb-NO" dirty="0"/>
              <a:t> val;</a:t>
            </a:r>
          </a:p>
          <a:p>
            <a:pPr marL="0" indent="0">
              <a:buNone/>
            </a:pPr>
            <a:r>
              <a:rPr lang="nb-NO" dirty="0"/>
              <a:t>}</a:t>
            </a:r>
          </a:p>
        </p:txBody>
      </p:sp>
    </p:spTree>
    <p:extLst>
      <p:ext uri="{BB962C8B-B14F-4D97-AF65-F5344CB8AC3E}">
        <p14:creationId xmlns:p14="http://schemas.microsoft.com/office/powerpoint/2010/main" val="112360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ppt_x"/>
                                          </p:val>
                                        </p:tav>
                                        <p:tav tm="100000">
                                          <p:val>
                                            <p:strVal val="#ppt_x"/>
                                          </p:val>
                                        </p:tav>
                                      </p:tavLst>
                                    </p:anim>
                                    <p:anim calcmode="lin" valueType="num">
                                      <p:cBhvr additive="base">
                                        <p:cTn id="25" dur="500" fill="hold"/>
                                        <p:tgtEl>
                                          <p:spTgt spid="48"/>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500" fill="hold"/>
                                        <p:tgtEl>
                                          <p:spTgt spid="52"/>
                                        </p:tgtEl>
                                        <p:attrNameLst>
                                          <p:attrName>ppt_x</p:attrName>
                                        </p:attrNameLst>
                                      </p:cBhvr>
                                      <p:tavLst>
                                        <p:tav tm="0">
                                          <p:val>
                                            <p:strVal val="1+#ppt_w/2"/>
                                          </p:val>
                                        </p:tav>
                                        <p:tav tm="100000">
                                          <p:val>
                                            <p:strVal val="#ppt_x"/>
                                          </p:val>
                                        </p:tav>
                                      </p:tavLst>
                                    </p:anim>
                                    <p:anim calcmode="lin" valueType="num">
                                      <p:cBhvr additive="base">
                                        <p:cTn id="35" dur="500" fill="hold"/>
                                        <p:tgtEl>
                                          <p:spTgt spid="52"/>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1+#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1+#ppt_w/2"/>
                                          </p:val>
                                        </p:tav>
                                        <p:tav tm="100000">
                                          <p:val>
                                            <p:strVal val="#ppt_x"/>
                                          </p:val>
                                        </p:tav>
                                      </p:tavLst>
                                    </p:anim>
                                    <p:anim calcmode="lin" valueType="num">
                                      <p:cBhvr additive="base">
                                        <p:cTn id="6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500" fill="hold"/>
                                        <p:tgtEl>
                                          <p:spTgt spid="56"/>
                                        </p:tgtEl>
                                        <p:attrNameLst>
                                          <p:attrName>ppt_x</p:attrName>
                                        </p:attrNameLst>
                                      </p:cBhvr>
                                      <p:tavLst>
                                        <p:tav tm="0">
                                          <p:val>
                                            <p:strVal val="1+#ppt_w/2"/>
                                          </p:val>
                                        </p:tav>
                                        <p:tav tm="100000">
                                          <p:val>
                                            <p:strVal val="#ppt_x"/>
                                          </p:val>
                                        </p:tav>
                                      </p:tavLst>
                                    </p:anim>
                                    <p:anim calcmode="lin" valueType="num">
                                      <p:cBhvr additive="base">
                                        <p:cTn id="74"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animBg="1"/>
      <p:bldP spid="49" grpId="0" animBg="1"/>
      <p:bldP spid="50" grpId="0" animBg="1"/>
      <p:bldP spid="51" grpId="0" animBg="1"/>
      <p:bldP spid="52" grpId="0"/>
      <p:bldP spid="55" grpId="0"/>
      <p:bldP spid="33" grpId="0"/>
      <p:bldP spid="43" grpId="0"/>
      <p:bldP spid="5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16CBB-1E5E-FA50-A191-842B3E2B5F82}"/>
            </a:ext>
          </a:extLst>
        </p:cNvPr>
        <p:cNvGrpSpPr/>
        <p:nvPr/>
      </p:nvGrpSpPr>
      <p:grpSpPr>
        <a:xfrm>
          <a:off x="0" y="0"/>
          <a:ext cx="0" cy="0"/>
          <a:chOff x="0" y="0"/>
          <a:chExt cx="0" cy="0"/>
        </a:xfrm>
      </p:grpSpPr>
      <p:sp>
        <p:nvSpPr>
          <p:cNvPr id="4" name="Tittel 1">
            <a:extLst>
              <a:ext uri="{FF2B5EF4-FFF2-40B4-BE49-F238E27FC236}">
                <a16:creationId xmlns:a16="http://schemas.microsoft.com/office/drawing/2014/main" id="{A81A56A5-2CAA-A9B6-5952-1709AF01959F}"/>
              </a:ext>
            </a:extLst>
          </p:cNvPr>
          <p:cNvSpPr>
            <a:spLocks noGrp="1"/>
          </p:cNvSpPr>
          <p:nvPr>
            <p:ph type="title"/>
          </p:nvPr>
        </p:nvSpPr>
        <p:spPr>
          <a:xfrm>
            <a:off x="578880" y="190993"/>
            <a:ext cx="8229600" cy="1017860"/>
          </a:xfrm>
        </p:spPr>
        <p:txBody>
          <a:bodyPr>
            <a:normAutofit fontScale="90000"/>
          </a:bodyPr>
          <a:lstStyle/>
          <a:p>
            <a:pPr algn="ctr"/>
            <a:r>
              <a:rPr lang="nb-NO" dirty="0"/>
              <a:t>Programmet (side 50)</a:t>
            </a:r>
            <a:br>
              <a:rPr lang="nb-NO" dirty="0"/>
            </a:br>
            <a:r>
              <a:rPr lang="nb-NO" sz="2700" b="0" dirty="0"/>
              <a:t>RFID-MRC522-3.ino (2B)</a:t>
            </a:r>
            <a:endParaRPr lang="nb-NO" b="0" dirty="0"/>
          </a:p>
        </p:txBody>
      </p:sp>
      <p:grpSp>
        <p:nvGrpSpPr>
          <p:cNvPr id="13" name="Group 12">
            <a:extLst>
              <a:ext uri="{FF2B5EF4-FFF2-40B4-BE49-F238E27FC236}">
                <a16:creationId xmlns:a16="http://schemas.microsoft.com/office/drawing/2014/main" id="{E8B7B13A-0B5D-039F-D2D7-98A9AE8874EA}"/>
              </a:ext>
            </a:extLst>
          </p:cNvPr>
          <p:cNvGrpSpPr/>
          <p:nvPr/>
        </p:nvGrpSpPr>
        <p:grpSpPr>
          <a:xfrm>
            <a:off x="1451076" y="5175147"/>
            <a:ext cx="1197429" cy="359229"/>
            <a:chOff x="936171" y="4713514"/>
            <a:chExt cx="1197429" cy="359229"/>
          </a:xfrm>
        </p:grpSpPr>
        <p:sp>
          <p:nvSpPr>
            <p:cNvPr id="2" name="Rectangle 1">
              <a:extLst>
                <a:ext uri="{FF2B5EF4-FFF2-40B4-BE49-F238E27FC236}">
                  <a16:creationId xmlns:a16="http://schemas.microsoft.com/office/drawing/2014/main" id="{B7977EFD-61DD-A81B-47A3-64C117FC655A}"/>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C00F1CAE-A2DB-F669-69EA-EAB47ED5B101}"/>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FD22C843-5BD1-1394-2126-C186CAA35524}"/>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A92D7703-CA17-3FC4-3ACE-386C8E05756E}"/>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D5A5D59E-1B13-2A5B-7B78-2FB73C50E6F3}"/>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939CF315-F669-5514-1914-B807D537234B}"/>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6CB5C2A-717B-5A35-32A8-97D5F653A513}"/>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3B2703AA-C518-29AB-B0CA-C0B7B44765D0}"/>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4" name="Group 13">
            <a:extLst>
              <a:ext uri="{FF2B5EF4-FFF2-40B4-BE49-F238E27FC236}">
                <a16:creationId xmlns:a16="http://schemas.microsoft.com/office/drawing/2014/main" id="{2C7A99CC-B2A3-F6F0-E01E-0CE270B47965}"/>
              </a:ext>
            </a:extLst>
          </p:cNvPr>
          <p:cNvGrpSpPr/>
          <p:nvPr/>
        </p:nvGrpSpPr>
        <p:grpSpPr>
          <a:xfrm>
            <a:off x="2880057" y="5175147"/>
            <a:ext cx="1197429" cy="359229"/>
            <a:chOff x="936171" y="4713514"/>
            <a:chExt cx="1197429" cy="359229"/>
          </a:xfrm>
        </p:grpSpPr>
        <p:sp>
          <p:nvSpPr>
            <p:cNvPr id="15" name="Rectangle 14">
              <a:extLst>
                <a:ext uri="{FF2B5EF4-FFF2-40B4-BE49-F238E27FC236}">
                  <a16:creationId xmlns:a16="http://schemas.microsoft.com/office/drawing/2014/main" id="{969DAAB7-6DB1-8E62-F426-32208FC15218}"/>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29FED05E-81DB-F8FB-D014-C22E019EC718}"/>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06D663F8-8B3D-8286-2856-27004B3B5661}"/>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7CC4BD33-5E43-DE21-8882-3BAF9DF76FD9}"/>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3D2C0365-18C0-8A44-CEC4-9C3189DBB65B}"/>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E3F6D722-9614-C18B-3B7A-33216BAAAF1C}"/>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D088DF62-E03E-22C3-5CC1-1B320CFEC591}"/>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A02AC18E-31D0-3B1E-B025-5D85E9A7D8CB}"/>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24" name="Group 23">
            <a:extLst>
              <a:ext uri="{FF2B5EF4-FFF2-40B4-BE49-F238E27FC236}">
                <a16:creationId xmlns:a16="http://schemas.microsoft.com/office/drawing/2014/main" id="{D04159C4-F625-C055-07F8-63DBDE481B42}"/>
              </a:ext>
            </a:extLst>
          </p:cNvPr>
          <p:cNvGrpSpPr/>
          <p:nvPr/>
        </p:nvGrpSpPr>
        <p:grpSpPr>
          <a:xfrm>
            <a:off x="4306394" y="5175147"/>
            <a:ext cx="1197429" cy="359229"/>
            <a:chOff x="936171" y="4713514"/>
            <a:chExt cx="1197429" cy="359229"/>
          </a:xfrm>
        </p:grpSpPr>
        <p:sp>
          <p:nvSpPr>
            <p:cNvPr id="25" name="Rectangle 24">
              <a:extLst>
                <a:ext uri="{FF2B5EF4-FFF2-40B4-BE49-F238E27FC236}">
                  <a16:creationId xmlns:a16="http://schemas.microsoft.com/office/drawing/2014/main" id="{9044F9E4-11A8-D8CC-61E7-813F00246F9E}"/>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72C64247-0945-0B23-34A9-026A030AE9D3}"/>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703BEE0C-412A-73FB-7F6A-2E0AD9B7E41D}"/>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98092E81-C0E6-C3F9-1D3A-FB16EABDF71A}"/>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2E1B840D-8FF3-82B3-4118-63951BBF332C}"/>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F113F3FE-8976-8DB9-D934-FAEC03759251}"/>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3E18CF88-8708-01CE-A3AA-26B5C505A0E0}"/>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711A405F-C92C-1889-7A1D-844A010C4C71}"/>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34" name="Group 33">
            <a:extLst>
              <a:ext uri="{FF2B5EF4-FFF2-40B4-BE49-F238E27FC236}">
                <a16:creationId xmlns:a16="http://schemas.microsoft.com/office/drawing/2014/main" id="{76F34068-97E4-0990-7B2A-1F84E30BE92C}"/>
              </a:ext>
            </a:extLst>
          </p:cNvPr>
          <p:cNvGrpSpPr/>
          <p:nvPr/>
        </p:nvGrpSpPr>
        <p:grpSpPr>
          <a:xfrm>
            <a:off x="5726211" y="5175147"/>
            <a:ext cx="1197429" cy="359229"/>
            <a:chOff x="936171" y="4713514"/>
            <a:chExt cx="1197429" cy="359229"/>
          </a:xfrm>
        </p:grpSpPr>
        <p:sp>
          <p:nvSpPr>
            <p:cNvPr id="35" name="Rectangle 34">
              <a:extLst>
                <a:ext uri="{FF2B5EF4-FFF2-40B4-BE49-F238E27FC236}">
                  <a16:creationId xmlns:a16="http://schemas.microsoft.com/office/drawing/2014/main" id="{A9BED628-5F03-5AF7-88AC-45F14B2711AE}"/>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244AA42D-5C35-43AC-A6B3-8D4B61BF5C67}"/>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7" name="Rectangle 36">
              <a:extLst>
                <a:ext uri="{FF2B5EF4-FFF2-40B4-BE49-F238E27FC236}">
                  <a16:creationId xmlns:a16="http://schemas.microsoft.com/office/drawing/2014/main" id="{907D0694-92B6-B937-B99E-FAD2FBADEA9D}"/>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B51BB8D-7EA9-B474-D650-61429E5F0BF5}"/>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9" name="Rectangle 38">
              <a:extLst>
                <a:ext uri="{FF2B5EF4-FFF2-40B4-BE49-F238E27FC236}">
                  <a16:creationId xmlns:a16="http://schemas.microsoft.com/office/drawing/2014/main" id="{6DD7701B-2FFC-83EB-D5D5-AB64E4FE8823}"/>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002CD485-06B9-78A9-FF06-45BC67D1D649}"/>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FFC9F73C-216B-CC8D-9126-9A5459236CB0}"/>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Rectangle 41">
              <a:extLst>
                <a:ext uri="{FF2B5EF4-FFF2-40B4-BE49-F238E27FC236}">
                  <a16:creationId xmlns:a16="http://schemas.microsoft.com/office/drawing/2014/main" id="{AD43A741-F39C-C3A6-9F25-ACE10B2DA376}"/>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44" name="TextBox 43">
            <a:extLst>
              <a:ext uri="{FF2B5EF4-FFF2-40B4-BE49-F238E27FC236}">
                <a16:creationId xmlns:a16="http://schemas.microsoft.com/office/drawing/2014/main" id="{DB645D9C-7825-EB1A-37F1-39CB862197F9}"/>
              </a:ext>
            </a:extLst>
          </p:cNvPr>
          <p:cNvSpPr txBox="1"/>
          <p:nvPr/>
        </p:nvSpPr>
        <p:spPr>
          <a:xfrm>
            <a:off x="5973517" y="4402798"/>
            <a:ext cx="790601" cy="369332"/>
          </a:xfrm>
          <a:prstGeom prst="rect">
            <a:avLst/>
          </a:prstGeom>
          <a:noFill/>
        </p:spPr>
        <p:txBody>
          <a:bodyPr wrap="none" rtlCol="0">
            <a:spAutoFit/>
          </a:bodyPr>
          <a:lstStyle/>
          <a:p>
            <a:r>
              <a:rPr lang="nb-NO" dirty="0"/>
              <a:t>UID[3]</a:t>
            </a:r>
          </a:p>
        </p:txBody>
      </p:sp>
      <p:sp>
        <p:nvSpPr>
          <p:cNvPr id="45" name="TextBox 44">
            <a:extLst>
              <a:ext uri="{FF2B5EF4-FFF2-40B4-BE49-F238E27FC236}">
                <a16:creationId xmlns:a16="http://schemas.microsoft.com/office/drawing/2014/main" id="{1901A2EE-F717-7741-B1BA-C30D069BC6EA}"/>
              </a:ext>
            </a:extLst>
          </p:cNvPr>
          <p:cNvSpPr txBox="1"/>
          <p:nvPr/>
        </p:nvSpPr>
        <p:spPr>
          <a:xfrm>
            <a:off x="4516640" y="4402798"/>
            <a:ext cx="790601" cy="369332"/>
          </a:xfrm>
          <a:prstGeom prst="rect">
            <a:avLst/>
          </a:prstGeom>
          <a:noFill/>
        </p:spPr>
        <p:txBody>
          <a:bodyPr wrap="none" rtlCol="0">
            <a:spAutoFit/>
          </a:bodyPr>
          <a:lstStyle/>
          <a:p>
            <a:r>
              <a:rPr lang="nb-NO" dirty="0"/>
              <a:t>UID[2]</a:t>
            </a:r>
          </a:p>
        </p:txBody>
      </p:sp>
      <p:sp>
        <p:nvSpPr>
          <p:cNvPr id="46" name="TextBox 45">
            <a:extLst>
              <a:ext uri="{FF2B5EF4-FFF2-40B4-BE49-F238E27FC236}">
                <a16:creationId xmlns:a16="http://schemas.microsoft.com/office/drawing/2014/main" id="{F9266815-D5E5-56C1-09FD-645637EFA081}"/>
              </a:ext>
            </a:extLst>
          </p:cNvPr>
          <p:cNvSpPr txBox="1"/>
          <p:nvPr/>
        </p:nvSpPr>
        <p:spPr>
          <a:xfrm>
            <a:off x="1657272" y="4397450"/>
            <a:ext cx="790601" cy="369332"/>
          </a:xfrm>
          <a:prstGeom prst="rect">
            <a:avLst/>
          </a:prstGeom>
          <a:noFill/>
        </p:spPr>
        <p:txBody>
          <a:bodyPr wrap="none" rtlCol="0">
            <a:spAutoFit/>
          </a:bodyPr>
          <a:lstStyle/>
          <a:p>
            <a:r>
              <a:rPr lang="nb-NO" dirty="0"/>
              <a:t>UID[0]</a:t>
            </a:r>
          </a:p>
        </p:txBody>
      </p:sp>
      <p:sp>
        <p:nvSpPr>
          <p:cNvPr id="47" name="TextBox 46">
            <a:extLst>
              <a:ext uri="{FF2B5EF4-FFF2-40B4-BE49-F238E27FC236}">
                <a16:creationId xmlns:a16="http://schemas.microsoft.com/office/drawing/2014/main" id="{F3B96769-9F94-9A66-DEE9-4C2E5BF45ADC}"/>
              </a:ext>
            </a:extLst>
          </p:cNvPr>
          <p:cNvSpPr txBox="1"/>
          <p:nvPr/>
        </p:nvSpPr>
        <p:spPr>
          <a:xfrm>
            <a:off x="3104098" y="4405799"/>
            <a:ext cx="790601" cy="369332"/>
          </a:xfrm>
          <a:prstGeom prst="rect">
            <a:avLst/>
          </a:prstGeom>
          <a:noFill/>
        </p:spPr>
        <p:txBody>
          <a:bodyPr wrap="none" rtlCol="0">
            <a:spAutoFit/>
          </a:bodyPr>
          <a:lstStyle/>
          <a:p>
            <a:r>
              <a:rPr lang="nb-NO" dirty="0"/>
              <a:t>UID[1]</a:t>
            </a:r>
          </a:p>
        </p:txBody>
      </p:sp>
      <p:sp>
        <p:nvSpPr>
          <p:cNvPr id="48" name="Arrow: Down 47">
            <a:extLst>
              <a:ext uri="{FF2B5EF4-FFF2-40B4-BE49-F238E27FC236}">
                <a16:creationId xmlns:a16="http://schemas.microsoft.com/office/drawing/2014/main" id="{21B3318E-3761-5F1E-BC97-2370AB37C07B}"/>
              </a:ext>
            </a:extLst>
          </p:cNvPr>
          <p:cNvSpPr/>
          <p:nvPr/>
        </p:nvSpPr>
        <p:spPr>
          <a:xfrm>
            <a:off x="6156258" y="4745646"/>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9" name="Arrow: Down 48">
            <a:extLst>
              <a:ext uri="{FF2B5EF4-FFF2-40B4-BE49-F238E27FC236}">
                <a16:creationId xmlns:a16="http://schemas.microsoft.com/office/drawing/2014/main" id="{AE70935A-78DA-3A28-F4F4-D091AF6AF8C1}"/>
              </a:ext>
            </a:extLst>
          </p:cNvPr>
          <p:cNvSpPr/>
          <p:nvPr/>
        </p:nvSpPr>
        <p:spPr>
          <a:xfrm>
            <a:off x="4744991" y="4743352"/>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Arrow: Down 49">
            <a:extLst>
              <a:ext uri="{FF2B5EF4-FFF2-40B4-BE49-F238E27FC236}">
                <a16:creationId xmlns:a16="http://schemas.microsoft.com/office/drawing/2014/main" id="{394DFA5C-FC38-9703-4E70-AADB694040AE}"/>
              </a:ext>
            </a:extLst>
          </p:cNvPr>
          <p:cNvSpPr/>
          <p:nvPr/>
        </p:nvSpPr>
        <p:spPr>
          <a:xfrm>
            <a:off x="3329539" y="4772130"/>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1" name="Arrow: Down 50">
            <a:extLst>
              <a:ext uri="{FF2B5EF4-FFF2-40B4-BE49-F238E27FC236}">
                <a16:creationId xmlns:a16="http://schemas.microsoft.com/office/drawing/2014/main" id="{8C9D6C57-8546-CF24-5D51-E5A87FEF2358}"/>
              </a:ext>
            </a:extLst>
          </p:cNvPr>
          <p:cNvSpPr/>
          <p:nvPr/>
        </p:nvSpPr>
        <p:spPr>
          <a:xfrm>
            <a:off x="1885191" y="4745646"/>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2" name="TextBox 51">
            <a:extLst>
              <a:ext uri="{FF2B5EF4-FFF2-40B4-BE49-F238E27FC236}">
                <a16:creationId xmlns:a16="http://schemas.microsoft.com/office/drawing/2014/main" id="{934A92E8-F179-D23A-7CE3-3B399ED6A9FF}"/>
              </a:ext>
            </a:extLst>
          </p:cNvPr>
          <p:cNvSpPr txBox="1"/>
          <p:nvPr/>
        </p:nvSpPr>
        <p:spPr>
          <a:xfrm>
            <a:off x="1755767" y="5656710"/>
            <a:ext cx="532518" cy="369332"/>
          </a:xfrm>
          <a:prstGeom prst="rect">
            <a:avLst/>
          </a:prstGeom>
          <a:noFill/>
        </p:spPr>
        <p:txBody>
          <a:bodyPr wrap="none" rtlCol="0">
            <a:spAutoFit/>
          </a:bodyPr>
          <a:lstStyle/>
          <a:p>
            <a:r>
              <a:rPr lang="nb-NO" dirty="0"/>
              <a:t>x 2</a:t>
            </a:r>
            <a:r>
              <a:rPr lang="nb-NO" baseline="30000" dirty="0"/>
              <a:t>0</a:t>
            </a:r>
          </a:p>
        </p:txBody>
      </p:sp>
      <p:sp>
        <p:nvSpPr>
          <p:cNvPr id="55" name="TextBox 54">
            <a:extLst>
              <a:ext uri="{FF2B5EF4-FFF2-40B4-BE49-F238E27FC236}">
                <a16:creationId xmlns:a16="http://schemas.microsoft.com/office/drawing/2014/main" id="{1A5C441A-19D5-0BC9-BAD0-2EDB9606B310}"/>
              </a:ext>
            </a:extLst>
          </p:cNvPr>
          <p:cNvSpPr txBox="1"/>
          <p:nvPr/>
        </p:nvSpPr>
        <p:spPr>
          <a:xfrm>
            <a:off x="6970173" y="5620153"/>
            <a:ext cx="617285" cy="369332"/>
          </a:xfrm>
          <a:prstGeom prst="rect">
            <a:avLst/>
          </a:prstGeom>
          <a:noFill/>
        </p:spPr>
        <p:txBody>
          <a:bodyPr wrap="none" rtlCol="0">
            <a:spAutoFit/>
          </a:bodyPr>
          <a:lstStyle/>
          <a:p>
            <a:r>
              <a:rPr lang="nb-NO" dirty="0"/>
              <a:t>= val</a:t>
            </a:r>
          </a:p>
        </p:txBody>
      </p:sp>
      <p:sp>
        <p:nvSpPr>
          <p:cNvPr id="33" name="TextBox 32">
            <a:extLst>
              <a:ext uri="{FF2B5EF4-FFF2-40B4-BE49-F238E27FC236}">
                <a16:creationId xmlns:a16="http://schemas.microsoft.com/office/drawing/2014/main" id="{BAA99329-C60C-5423-FDA9-664B4938EE15}"/>
              </a:ext>
            </a:extLst>
          </p:cNvPr>
          <p:cNvSpPr txBox="1"/>
          <p:nvPr/>
        </p:nvSpPr>
        <p:spPr>
          <a:xfrm>
            <a:off x="3261939" y="5665059"/>
            <a:ext cx="532518" cy="369332"/>
          </a:xfrm>
          <a:prstGeom prst="rect">
            <a:avLst/>
          </a:prstGeom>
          <a:noFill/>
        </p:spPr>
        <p:txBody>
          <a:bodyPr wrap="none" rtlCol="0">
            <a:spAutoFit/>
          </a:bodyPr>
          <a:lstStyle/>
          <a:p>
            <a:r>
              <a:rPr lang="nb-NO" dirty="0"/>
              <a:t>x 2</a:t>
            </a:r>
            <a:r>
              <a:rPr lang="nb-NO" baseline="30000" dirty="0"/>
              <a:t>0</a:t>
            </a:r>
          </a:p>
        </p:txBody>
      </p:sp>
      <p:sp>
        <p:nvSpPr>
          <p:cNvPr id="43" name="TextBox 42">
            <a:extLst>
              <a:ext uri="{FF2B5EF4-FFF2-40B4-BE49-F238E27FC236}">
                <a16:creationId xmlns:a16="http://schemas.microsoft.com/office/drawing/2014/main" id="{3C9FA410-0527-0737-73EA-4425FAF4C38D}"/>
              </a:ext>
            </a:extLst>
          </p:cNvPr>
          <p:cNvSpPr txBox="1"/>
          <p:nvPr/>
        </p:nvSpPr>
        <p:spPr>
          <a:xfrm>
            <a:off x="4666505" y="5656710"/>
            <a:ext cx="532518" cy="369332"/>
          </a:xfrm>
          <a:prstGeom prst="rect">
            <a:avLst/>
          </a:prstGeom>
          <a:noFill/>
        </p:spPr>
        <p:txBody>
          <a:bodyPr wrap="none" rtlCol="0">
            <a:spAutoFit/>
          </a:bodyPr>
          <a:lstStyle/>
          <a:p>
            <a:r>
              <a:rPr lang="nb-NO" dirty="0"/>
              <a:t>x 2</a:t>
            </a:r>
            <a:r>
              <a:rPr lang="nb-NO" baseline="30000" dirty="0"/>
              <a:t>0</a:t>
            </a:r>
          </a:p>
        </p:txBody>
      </p:sp>
      <p:sp>
        <p:nvSpPr>
          <p:cNvPr id="56" name="TextBox 55">
            <a:extLst>
              <a:ext uri="{FF2B5EF4-FFF2-40B4-BE49-F238E27FC236}">
                <a16:creationId xmlns:a16="http://schemas.microsoft.com/office/drawing/2014/main" id="{4CC448F7-1D32-1988-1BF4-53528DBE05FA}"/>
              </a:ext>
            </a:extLst>
          </p:cNvPr>
          <p:cNvSpPr txBox="1"/>
          <p:nvPr/>
        </p:nvSpPr>
        <p:spPr>
          <a:xfrm>
            <a:off x="6063284" y="5653401"/>
            <a:ext cx="532518" cy="369332"/>
          </a:xfrm>
          <a:prstGeom prst="rect">
            <a:avLst/>
          </a:prstGeom>
          <a:noFill/>
        </p:spPr>
        <p:txBody>
          <a:bodyPr wrap="none" rtlCol="0">
            <a:spAutoFit/>
          </a:bodyPr>
          <a:lstStyle/>
          <a:p>
            <a:r>
              <a:rPr lang="nb-NO" dirty="0"/>
              <a:t>x 2</a:t>
            </a:r>
            <a:r>
              <a:rPr lang="nb-NO" baseline="30000" dirty="0"/>
              <a:t>0</a:t>
            </a:r>
          </a:p>
        </p:txBody>
      </p:sp>
      <p:sp>
        <p:nvSpPr>
          <p:cNvPr id="57" name="TextBox 56">
            <a:extLst>
              <a:ext uri="{FF2B5EF4-FFF2-40B4-BE49-F238E27FC236}">
                <a16:creationId xmlns:a16="http://schemas.microsoft.com/office/drawing/2014/main" id="{911E543E-DE41-CBFB-A68B-FC62520D7267}"/>
              </a:ext>
            </a:extLst>
          </p:cNvPr>
          <p:cNvSpPr txBox="1"/>
          <p:nvPr/>
        </p:nvSpPr>
        <p:spPr>
          <a:xfrm>
            <a:off x="2675874" y="5665059"/>
            <a:ext cx="300082" cy="369332"/>
          </a:xfrm>
          <a:prstGeom prst="rect">
            <a:avLst/>
          </a:prstGeom>
          <a:noFill/>
        </p:spPr>
        <p:txBody>
          <a:bodyPr wrap="none" rtlCol="0">
            <a:spAutoFit/>
          </a:bodyPr>
          <a:lstStyle/>
          <a:p>
            <a:r>
              <a:rPr lang="nb-NO" dirty="0"/>
              <a:t>+</a:t>
            </a:r>
          </a:p>
        </p:txBody>
      </p:sp>
      <p:sp>
        <p:nvSpPr>
          <p:cNvPr id="58" name="TextBox 57">
            <a:extLst>
              <a:ext uri="{FF2B5EF4-FFF2-40B4-BE49-F238E27FC236}">
                <a16:creationId xmlns:a16="http://schemas.microsoft.com/office/drawing/2014/main" id="{90534C31-AB2C-A416-8889-45F8FC3BBEEE}"/>
              </a:ext>
            </a:extLst>
          </p:cNvPr>
          <p:cNvSpPr txBox="1"/>
          <p:nvPr/>
        </p:nvSpPr>
        <p:spPr>
          <a:xfrm>
            <a:off x="4071626" y="5653401"/>
            <a:ext cx="300082" cy="369332"/>
          </a:xfrm>
          <a:prstGeom prst="rect">
            <a:avLst/>
          </a:prstGeom>
          <a:noFill/>
        </p:spPr>
        <p:txBody>
          <a:bodyPr wrap="none" rtlCol="0">
            <a:spAutoFit/>
          </a:bodyPr>
          <a:lstStyle/>
          <a:p>
            <a:r>
              <a:rPr lang="nb-NO" dirty="0"/>
              <a:t>+</a:t>
            </a:r>
          </a:p>
        </p:txBody>
      </p:sp>
      <p:sp>
        <p:nvSpPr>
          <p:cNvPr id="59" name="TextBox 58">
            <a:extLst>
              <a:ext uri="{FF2B5EF4-FFF2-40B4-BE49-F238E27FC236}">
                <a16:creationId xmlns:a16="http://schemas.microsoft.com/office/drawing/2014/main" id="{49F2DEEB-FE82-0A37-5C24-265A22842118}"/>
              </a:ext>
            </a:extLst>
          </p:cNvPr>
          <p:cNvSpPr txBox="1"/>
          <p:nvPr/>
        </p:nvSpPr>
        <p:spPr>
          <a:xfrm>
            <a:off x="5467378" y="5653401"/>
            <a:ext cx="300082" cy="369332"/>
          </a:xfrm>
          <a:prstGeom prst="rect">
            <a:avLst/>
          </a:prstGeom>
          <a:noFill/>
        </p:spPr>
        <p:txBody>
          <a:bodyPr wrap="none" rtlCol="0">
            <a:spAutoFit/>
          </a:bodyPr>
          <a:lstStyle/>
          <a:p>
            <a:r>
              <a:rPr lang="nb-NO" dirty="0"/>
              <a:t>+</a:t>
            </a:r>
          </a:p>
        </p:txBody>
      </p:sp>
      <p:sp>
        <p:nvSpPr>
          <p:cNvPr id="6" name="Content Placeholder 2">
            <a:extLst>
              <a:ext uri="{FF2B5EF4-FFF2-40B4-BE49-F238E27FC236}">
                <a16:creationId xmlns:a16="http://schemas.microsoft.com/office/drawing/2014/main" id="{748734C4-06F8-40E0-1B0F-339D8A4BC791}"/>
              </a:ext>
            </a:extLst>
          </p:cNvPr>
          <p:cNvSpPr>
            <a:spLocks noGrp="1"/>
          </p:cNvSpPr>
          <p:nvPr>
            <p:ph idx="1"/>
          </p:nvPr>
        </p:nvSpPr>
        <p:spPr>
          <a:xfrm>
            <a:off x="586485" y="1323624"/>
            <a:ext cx="8229600" cy="3040141"/>
          </a:xfrm>
        </p:spPr>
        <p:txBody>
          <a:bodyPr>
            <a:normAutofit fontScale="62500" lnSpcReduction="20000"/>
          </a:bodyPr>
          <a:lstStyle/>
          <a:p>
            <a:pPr marL="0" indent="0">
              <a:buNone/>
            </a:pPr>
            <a:r>
              <a:rPr lang="nb-NO" dirty="0" err="1"/>
              <a:t>unsigned</a:t>
            </a:r>
            <a:r>
              <a:rPr lang="nb-NO" dirty="0"/>
              <a:t> </a:t>
            </a:r>
            <a:r>
              <a:rPr lang="nb-NO" dirty="0" err="1"/>
              <a:t>long</a:t>
            </a:r>
            <a:r>
              <a:rPr lang="nb-NO" dirty="0"/>
              <a:t> </a:t>
            </a:r>
            <a:r>
              <a:rPr lang="nb-NO" dirty="0" err="1"/>
              <a:t>convertFourByteToLong</a:t>
            </a:r>
            <a:r>
              <a:rPr lang="nb-NO" dirty="0"/>
              <a:t>(</a:t>
            </a:r>
            <a:r>
              <a:rPr lang="nb-NO" dirty="0" err="1"/>
              <a:t>unsigned</a:t>
            </a:r>
            <a:r>
              <a:rPr lang="nb-NO" dirty="0"/>
              <a:t> </a:t>
            </a:r>
            <a:r>
              <a:rPr lang="nb-NO" dirty="0" err="1"/>
              <a:t>long</a:t>
            </a:r>
            <a:r>
              <a:rPr lang="nb-NO" dirty="0"/>
              <a:t> UID[4])</a:t>
            </a:r>
          </a:p>
          <a:p>
            <a:pPr marL="0" indent="0">
              <a:buNone/>
            </a:pPr>
            <a:r>
              <a:rPr lang="nb-NO" dirty="0"/>
              <a:t>{</a:t>
            </a:r>
          </a:p>
          <a:p>
            <a:pPr marL="0" indent="0">
              <a:buNone/>
            </a:pPr>
            <a:r>
              <a:rPr lang="nb-NO" dirty="0"/>
              <a:t>  </a:t>
            </a:r>
            <a:r>
              <a:rPr lang="nb-NO" dirty="0" err="1"/>
              <a:t>unsigned</a:t>
            </a:r>
            <a:r>
              <a:rPr lang="nb-NO" dirty="0"/>
              <a:t> </a:t>
            </a:r>
            <a:r>
              <a:rPr lang="nb-NO" dirty="0" err="1"/>
              <a:t>long</a:t>
            </a:r>
            <a:r>
              <a:rPr lang="nb-NO" dirty="0"/>
              <a:t> val = 0;</a:t>
            </a:r>
          </a:p>
          <a:p>
            <a:pPr marL="0" indent="0">
              <a:buNone/>
            </a:pPr>
            <a:r>
              <a:rPr lang="nb-NO" dirty="0"/>
              <a:t>  val += UID[0];</a:t>
            </a:r>
          </a:p>
          <a:p>
            <a:pPr marL="0" indent="0">
              <a:buNone/>
            </a:pPr>
            <a:r>
              <a:rPr lang="nb-NO" dirty="0"/>
              <a:t>  val += 256*UID[1];</a:t>
            </a:r>
          </a:p>
          <a:p>
            <a:pPr marL="0" indent="0">
              <a:buNone/>
            </a:pPr>
            <a:r>
              <a:rPr lang="nb-NO" dirty="0"/>
              <a:t>  val += 65536*UID[2];</a:t>
            </a:r>
          </a:p>
          <a:p>
            <a:pPr marL="0" indent="0">
              <a:buNone/>
            </a:pPr>
            <a:r>
              <a:rPr lang="nb-NO" dirty="0"/>
              <a:t>  val += 16777216*UID[3];</a:t>
            </a:r>
          </a:p>
          <a:p>
            <a:pPr marL="0" indent="0">
              <a:buNone/>
            </a:pPr>
            <a:r>
              <a:rPr lang="nb-NO" dirty="0"/>
              <a:t>  </a:t>
            </a:r>
            <a:r>
              <a:rPr lang="nb-NO" dirty="0" err="1"/>
              <a:t>return</a:t>
            </a:r>
            <a:r>
              <a:rPr lang="nb-NO" dirty="0"/>
              <a:t> val;</a:t>
            </a:r>
          </a:p>
          <a:p>
            <a:pPr marL="0" indent="0">
              <a:buNone/>
            </a:pPr>
            <a:r>
              <a:rPr lang="nb-NO" dirty="0"/>
              <a:t>}</a:t>
            </a:r>
          </a:p>
        </p:txBody>
      </p:sp>
    </p:spTree>
    <p:extLst>
      <p:ext uri="{BB962C8B-B14F-4D97-AF65-F5344CB8AC3E}">
        <p14:creationId xmlns:p14="http://schemas.microsoft.com/office/powerpoint/2010/main" val="21176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ppt_x"/>
                                          </p:val>
                                        </p:tav>
                                        <p:tav tm="100000">
                                          <p:val>
                                            <p:strVal val="#ppt_x"/>
                                          </p:val>
                                        </p:tav>
                                      </p:tavLst>
                                    </p:anim>
                                    <p:anim calcmode="lin" valueType="num">
                                      <p:cBhvr additive="base">
                                        <p:cTn id="25" dur="500" fill="hold"/>
                                        <p:tgtEl>
                                          <p:spTgt spid="48"/>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500" fill="hold"/>
                                        <p:tgtEl>
                                          <p:spTgt spid="52"/>
                                        </p:tgtEl>
                                        <p:attrNameLst>
                                          <p:attrName>ppt_x</p:attrName>
                                        </p:attrNameLst>
                                      </p:cBhvr>
                                      <p:tavLst>
                                        <p:tav tm="0">
                                          <p:val>
                                            <p:strVal val="1+#ppt_w/2"/>
                                          </p:val>
                                        </p:tav>
                                        <p:tav tm="100000">
                                          <p:val>
                                            <p:strVal val="#ppt_x"/>
                                          </p:val>
                                        </p:tav>
                                      </p:tavLst>
                                    </p:anim>
                                    <p:anim calcmode="lin" valueType="num">
                                      <p:cBhvr additive="base">
                                        <p:cTn id="35" dur="500" fill="hold"/>
                                        <p:tgtEl>
                                          <p:spTgt spid="52"/>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1+#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1+#ppt_w/2"/>
                                          </p:val>
                                        </p:tav>
                                        <p:tav tm="100000">
                                          <p:val>
                                            <p:strVal val="#ppt_x"/>
                                          </p:val>
                                        </p:tav>
                                      </p:tavLst>
                                    </p:anim>
                                    <p:anim calcmode="lin" valueType="num">
                                      <p:cBhvr additive="base">
                                        <p:cTn id="6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500" fill="hold"/>
                                        <p:tgtEl>
                                          <p:spTgt spid="56"/>
                                        </p:tgtEl>
                                        <p:attrNameLst>
                                          <p:attrName>ppt_x</p:attrName>
                                        </p:attrNameLst>
                                      </p:cBhvr>
                                      <p:tavLst>
                                        <p:tav tm="0">
                                          <p:val>
                                            <p:strVal val="1+#ppt_w/2"/>
                                          </p:val>
                                        </p:tav>
                                        <p:tav tm="100000">
                                          <p:val>
                                            <p:strVal val="#ppt_x"/>
                                          </p:val>
                                        </p:tav>
                                      </p:tavLst>
                                    </p:anim>
                                    <p:anim calcmode="lin" valueType="num">
                                      <p:cBhvr additive="base">
                                        <p:cTn id="74"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animBg="1"/>
      <p:bldP spid="49" grpId="0" animBg="1"/>
      <p:bldP spid="50" grpId="0" animBg="1"/>
      <p:bldP spid="51" grpId="0" animBg="1"/>
      <p:bldP spid="52" grpId="0"/>
      <p:bldP spid="55" grpId="0"/>
      <p:bldP spid="33" grpId="0"/>
      <p:bldP spid="43" grpId="0"/>
      <p:bldP spid="5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B0D918A-73ED-F6E1-0F94-4C906683E7CA}"/>
              </a:ext>
            </a:extLst>
          </p:cNvPr>
          <p:cNvSpPr>
            <a:spLocks noGrp="1"/>
          </p:cNvSpPr>
          <p:nvPr>
            <p:ph type="title"/>
          </p:nvPr>
        </p:nvSpPr>
        <p:spPr>
          <a:xfrm>
            <a:off x="578880" y="190993"/>
            <a:ext cx="8229600" cy="1017860"/>
          </a:xfrm>
        </p:spPr>
        <p:txBody>
          <a:bodyPr>
            <a:normAutofit fontScale="90000"/>
          </a:bodyPr>
          <a:lstStyle/>
          <a:p>
            <a:pPr algn="ctr"/>
            <a:r>
              <a:rPr lang="nb-NO" dirty="0"/>
              <a:t>Programmet (side 50)</a:t>
            </a:r>
            <a:br>
              <a:rPr lang="nb-NO" dirty="0"/>
            </a:br>
            <a:r>
              <a:rPr lang="nb-NO" sz="2700" b="0" dirty="0"/>
              <a:t>RFID-MRC522-3.ino (2B)</a:t>
            </a:r>
            <a:endParaRPr lang="nb-NO" b="0" dirty="0"/>
          </a:p>
        </p:txBody>
      </p:sp>
      <p:grpSp>
        <p:nvGrpSpPr>
          <p:cNvPr id="13" name="Group 12">
            <a:extLst>
              <a:ext uri="{FF2B5EF4-FFF2-40B4-BE49-F238E27FC236}">
                <a16:creationId xmlns:a16="http://schemas.microsoft.com/office/drawing/2014/main" id="{74745C5C-C7AA-937C-9B8E-DB1A156A569B}"/>
              </a:ext>
            </a:extLst>
          </p:cNvPr>
          <p:cNvGrpSpPr/>
          <p:nvPr/>
        </p:nvGrpSpPr>
        <p:grpSpPr>
          <a:xfrm>
            <a:off x="1451076" y="5175147"/>
            <a:ext cx="1197429" cy="359229"/>
            <a:chOff x="936171" y="4713514"/>
            <a:chExt cx="1197429" cy="359229"/>
          </a:xfrm>
        </p:grpSpPr>
        <p:sp>
          <p:nvSpPr>
            <p:cNvPr id="2" name="Rectangle 1">
              <a:extLst>
                <a:ext uri="{FF2B5EF4-FFF2-40B4-BE49-F238E27FC236}">
                  <a16:creationId xmlns:a16="http://schemas.microsoft.com/office/drawing/2014/main" id="{6EF4A2D7-7EFD-3038-C50E-A7E8F86D6448}"/>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70BEC41C-A953-0C06-4B8E-8D08809CEB37}"/>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57ED511-4286-E480-A790-6B44CA6C3F56}"/>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4E02FBCD-4F5F-114E-9904-95E6EECD1828}"/>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F1350F3-7644-45BA-8244-8A99C4D115A3}"/>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9274366D-3FB9-ECE5-6D11-EADF378993F9}"/>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23155B4D-CB58-E531-F881-0F848C75764C}"/>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B99E53D7-C75C-3F4A-ACF4-18DB1B788912}"/>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4" name="Group 13">
            <a:extLst>
              <a:ext uri="{FF2B5EF4-FFF2-40B4-BE49-F238E27FC236}">
                <a16:creationId xmlns:a16="http://schemas.microsoft.com/office/drawing/2014/main" id="{4197B2F4-1C20-F8DF-5FC8-44A3EDCD8F72}"/>
              </a:ext>
            </a:extLst>
          </p:cNvPr>
          <p:cNvGrpSpPr/>
          <p:nvPr/>
        </p:nvGrpSpPr>
        <p:grpSpPr>
          <a:xfrm>
            <a:off x="2880057" y="5175147"/>
            <a:ext cx="1197429" cy="359229"/>
            <a:chOff x="936171" y="4713514"/>
            <a:chExt cx="1197429" cy="359229"/>
          </a:xfrm>
        </p:grpSpPr>
        <p:sp>
          <p:nvSpPr>
            <p:cNvPr id="15" name="Rectangle 14">
              <a:extLst>
                <a:ext uri="{FF2B5EF4-FFF2-40B4-BE49-F238E27FC236}">
                  <a16:creationId xmlns:a16="http://schemas.microsoft.com/office/drawing/2014/main" id="{60B7F8D1-B361-5607-5FBD-DA9070954B1A}"/>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4083CB77-B60E-B895-7114-80CF6A2DD768}"/>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D167959E-87FD-A82B-7572-B7097D097501}"/>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E3DC8EAD-A533-A8BF-D95E-C7F13EAD249F}"/>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1DF55CB-246B-EDAC-CB09-27903C880C0B}"/>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8317EE64-2088-4752-13F2-ABEE36A64C07}"/>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6B6F2D2-3099-83F4-C127-1A17A5EB58ED}"/>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9D0202BF-2576-0D84-27AE-118F458FB153}"/>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24" name="Group 23">
            <a:extLst>
              <a:ext uri="{FF2B5EF4-FFF2-40B4-BE49-F238E27FC236}">
                <a16:creationId xmlns:a16="http://schemas.microsoft.com/office/drawing/2014/main" id="{0DC5F02A-947A-B450-A1B5-FEB3C8F29B59}"/>
              </a:ext>
            </a:extLst>
          </p:cNvPr>
          <p:cNvGrpSpPr/>
          <p:nvPr/>
        </p:nvGrpSpPr>
        <p:grpSpPr>
          <a:xfrm>
            <a:off x="4306394" y="5175147"/>
            <a:ext cx="1197429" cy="359229"/>
            <a:chOff x="936171" y="4713514"/>
            <a:chExt cx="1197429" cy="359229"/>
          </a:xfrm>
        </p:grpSpPr>
        <p:sp>
          <p:nvSpPr>
            <p:cNvPr id="25" name="Rectangle 24">
              <a:extLst>
                <a:ext uri="{FF2B5EF4-FFF2-40B4-BE49-F238E27FC236}">
                  <a16:creationId xmlns:a16="http://schemas.microsoft.com/office/drawing/2014/main" id="{054B9438-33AB-2155-A635-497329EC405A}"/>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4FECF47-06D9-CEC0-FF80-4EB6397DCF7B}"/>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C9F035E-EC79-5F41-656F-ABF1061D1392}"/>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D3DD0424-1B04-7624-CA26-6D639FE37A42}"/>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CF4D8828-50CA-BFAF-03DE-EF9EFAA5FBA9}"/>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518CB762-185A-8156-2F45-F1E2B25D05A1}"/>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8E1DE87F-ED9F-2AB5-B43C-A7DC1ADFBEE5}"/>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C22E5F26-53FF-25E4-9289-15DD125C985A}"/>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34" name="Group 33">
            <a:extLst>
              <a:ext uri="{FF2B5EF4-FFF2-40B4-BE49-F238E27FC236}">
                <a16:creationId xmlns:a16="http://schemas.microsoft.com/office/drawing/2014/main" id="{B435F40A-FA37-405D-7332-411C177C3CB6}"/>
              </a:ext>
            </a:extLst>
          </p:cNvPr>
          <p:cNvGrpSpPr/>
          <p:nvPr/>
        </p:nvGrpSpPr>
        <p:grpSpPr>
          <a:xfrm>
            <a:off x="5726211" y="5175147"/>
            <a:ext cx="1197429" cy="359229"/>
            <a:chOff x="936171" y="4713514"/>
            <a:chExt cx="1197429" cy="359229"/>
          </a:xfrm>
        </p:grpSpPr>
        <p:sp>
          <p:nvSpPr>
            <p:cNvPr id="35" name="Rectangle 34">
              <a:extLst>
                <a:ext uri="{FF2B5EF4-FFF2-40B4-BE49-F238E27FC236}">
                  <a16:creationId xmlns:a16="http://schemas.microsoft.com/office/drawing/2014/main" id="{D9D16521-8FEE-DD39-16DC-CA9C8B7A6FEA}"/>
                </a:ext>
              </a:extLst>
            </p:cNvPr>
            <p:cNvSpPr/>
            <p:nvPr/>
          </p:nvSpPr>
          <p:spPr>
            <a:xfrm>
              <a:off x="936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004A2DBF-1EAD-25C4-71C9-DABFAD94D637}"/>
                </a:ext>
              </a:extLst>
            </p:cNvPr>
            <p:cNvSpPr/>
            <p:nvPr/>
          </p:nvSpPr>
          <p:spPr>
            <a:xfrm>
              <a:off x="1088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7" name="Rectangle 36">
              <a:extLst>
                <a:ext uri="{FF2B5EF4-FFF2-40B4-BE49-F238E27FC236}">
                  <a16:creationId xmlns:a16="http://schemas.microsoft.com/office/drawing/2014/main" id="{E2D9B45D-293A-C356-499A-D3D13E524F02}"/>
                </a:ext>
              </a:extLst>
            </p:cNvPr>
            <p:cNvSpPr/>
            <p:nvPr/>
          </p:nvSpPr>
          <p:spPr>
            <a:xfrm>
              <a:off x="1240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4F05633B-7F39-1D36-5DBA-25448AE22F5B}"/>
                </a:ext>
              </a:extLst>
            </p:cNvPr>
            <p:cNvSpPr/>
            <p:nvPr/>
          </p:nvSpPr>
          <p:spPr>
            <a:xfrm>
              <a:off x="13933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9" name="Rectangle 38">
              <a:extLst>
                <a:ext uri="{FF2B5EF4-FFF2-40B4-BE49-F238E27FC236}">
                  <a16:creationId xmlns:a16="http://schemas.microsoft.com/office/drawing/2014/main" id="{5A40E30C-FDAC-640C-C6EC-D1732887E0E2}"/>
                </a:ext>
              </a:extLst>
            </p:cNvPr>
            <p:cNvSpPr/>
            <p:nvPr/>
          </p:nvSpPr>
          <p:spPr>
            <a:xfrm>
              <a:off x="15457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D3F76BF-654F-5F76-60CA-22149F98273F}"/>
                </a:ext>
              </a:extLst>
            </p:cNvPr>
            <p:cNvSpPr/>
            <p:nvPr/>
          </p:nvSpPr>
          <p:spPr>
            <a:xfrm>
              <a:off x="16981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C016E762-BB6C-882A-508C-B19A0753A401}"/>
                </a:ext>
              </a:extLst>
            </p:cNvPr>
            <p:cNvSpPr/>
            <p:nvPr/>
          </p:nvSpPr>
          <p:spPr>
            <a:xfrm>
              <a:off x="18505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Rectangle 41">
              <a:extLst>
                <a:ext uri="{FF2B5EF4-FFF2-40B4-BE49-F238E27FC236}">
                  <a16:creationId xmlns:a16="http://schemas.microsoft.com/office/drawing/2014/main" id="{D67571CF-6C23-9E92-A846-91B70EF4332E}"/>
                </a:ext>
              </a:extLst>
            </p:cNvPr>
            <p:cNvSpPr/>
            <p:nvPr/>
          </p:nvSpPr>
          <p:spPr>
            <a:xfrm>
              <a:off x="2002971" y="4713514"/>
              <a:ext cx="130629" cy="3592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44" name="TextBox 43">
            <a:extLst>
              <a:ext uri="{FF2B5EF4-FFF2-40B4-BE49-F238E27FC236}">
                <a16:creationId xmlns:a16="http://schemas.microsoft.com/office/drawing/2014/main" id="{13309533-B484-306A-023D-52041CADCF86}"/>
              </a:ext>
            </a:extLst>
          </p:cNvPr>
          <p:cNvSpPr txBox="1"/>
          <p:nvPr/>
        </p:nvSpPr>
        <p:spPr>
          <a:xfrm>
            <a:off x="5973517" y="4402798"/>
            <a:ext cx="790601" cy="369332"/>
          </a:xfrm>
          <a:prstGeom prst="rect">
            <a:avLst/>
          </a:prstGeom>
          <a:noFill/>
        </p:spPr>
        <p:txBody>
          <a:bodyPr wrap="none" rtlCol="0">
            <a:spAutoFit/>
          </a:bodyPr>
          <a:lstStyle/>
          <a:p>
            <a:r>
              <a:rPr lang="nb-NO" dirty="0"/>
              <a:t>UID[3]</a:t>
            </a:r>
          </a:p>
        </p:txBody>
      </p:sp>
      <p:sp>
        <p:nvSpPr>
          <p:cNvPr id="45" name="TextBox 44">
            <a:extLst>
              <a:ext uri="{FF2B5EF4-FFF2-40B4-BE49-F238E27FC236}">
                <a16:creationId xmlns:a16="http://schemas.microsoft.com/office/drawing/2014/main" id="{DA0C52B4-4FD2-AFF0-F649-565308F7C9A9}"/>
              </a:ext>
            </a:extLst>
          </p:cNvPr>
          <p:cNvSpPr txBox="1"/>
          <p:nvPr/>
        </p:nvSpPr>
        <p:spPr>
          <a:xfrm>
            <a:off x="4516640" y="4402798"/>
            <a:ext cx="790601" cy="369332"/>
          </a:xfrm>
          <a:prstGeom prst="rect">
            <a:avLst/>
          </a:prstGeom>
          <a:noFill/>
        </p:spPr>
        <p:txBody>
          <a:bodyPr wrap="none" rtlCol="0">
            <a:spAutoFit/>
          </a:bodyPr>
          <a:lstStyle/>
          <a:p>
            <a:r>
              <a:rPr lang="nb-NO" dirty="0"/>
              <a:t>UID[2]</a:t>
            </a:r>
          </a:p>
        </p:txBody>
      </p:sp>
      <p:sp>
        <p:nvSpPr>
          <p:cNvPr id="46" name="TextBox 45">
            <a:extLst>
              <a:ext uri="{FF2B5EF4-FFF2-40B4-BE49-F238E27FC236}">
                <a16:creationId xmlns:a16="http://schemas.microsoft.com/office/drawing/2014/main" id="{6103A908-E959-F3DA-8772-3D4836EF782A}"/>
              </a:ext>
            </a:extLst>
          </p:cNvPr>
          <p:cNvSpPr txBox="1"/>
          <p:nvPr/>
        </p:nvSpPr>
        <p:spPr>
          <a:xfrm>
            <a:off x="1657272" y="4397450"/>
            <a:ext cx="790601" cy="369332"/>
          </a:xfrm>
          <a:prstGeom prst="rect">
            <a:avLst/>
          </a:prstGeom>
          <a:noFill/>
        </p:spPr>
        <p:txBody>
          <a:bodyPr wrap="none" rtlCol="0">
            <a:spAutoFit/>
          </a:bodyPr>
          <a:lstStyle/>
          <a:p>
            <a:r>
              <a:rPr lang="nb-NO" dirty="0"/>
              <a:t>UID[0]</a:t>
            </a:r>
          </a:p>
        </p:txBody>
      </p:sp>
      <p:sp>
        <p:nvSpPr>
          <p:cNvPr id="47" name="TextBox 46">
            <a:extLst>
              <a:ext uri="{FF2B5EF4-FFF2-40B4-BE49-F238E27FC236}">
                <a16:creationId xmlns:a16="http://schemas.microsoft.com/office/drawing/2014/main" id="{42672023-42A8-EB31-0F30-5CE91A4A6BF4}"/>
              </a:ext>
            </a:extLst>
          </p:cNvPr>
          <p:cNvSpPr txBox="1"/>
          <p:nvPr/>
        </p:nvSpPr>
        <p:spPr>
          <a:xfrm>
            <a:off x="3104098" y="4405799"/>
            <a:ext cx="790601" cy="369332"/>
          </a:xfrm>
          <a:prstGeom prst="rect">
            <a:avLst/>
          </a:prstGeom>
          <a:noFill/>
        </p:spPr>
        <p:txBody>
          <a:bodyPr wrap="none" rtlCol="0">
            <a:spAutoFit/>
          </a:bodyPr>
          <a:lstStyle/>
          <a:p>
            <a:r>
              <a:rPr lang="nb-NO" dirty="0"/>
              <a:t>UID[1]</a:t>
            </a:r>
          </a:p>
        </p:txBody>
      </p:sp>
      <p:sp>
        <p:nvSpPr>
          <p:cNvPr id="48" name="Arrow: Down 47">
            <a:extLst>
              <a:ext uri="{FF2B5EF4-FFF2-40B4-BE49-F238E27FC236}">
                <a16:creationId xmlns:a16="http://schemas.microsoft.com/office/drawing/2014/main" id="{B0ED88E1-7A79-0996-1758-D29E7F27A0B9}"/>
              </a:ext>
            </a:extLst>
          </p:cNvPr>
          <p:cNvSpPr/>
          <p:nvPr/>
        </p:nvSpPr>
        <p:spPr>
          <a:xfrm>
            <a:off x="6156258" y="4745646"/>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9" name="Arrow: Down 48">
            <a:extLst>
              <a:ext uri="{FF2B5EF4-FFF2-40B4-BE49-F238E27FC236}">
                <a16:creationId xmlns:a16="http://schemas.microsoft.com/office/drawing/2014/main" id="{5E0F7FF9-4199-6AF1-718F-113C76DEF2CD}"/>
              </a:ext>
            </a:extLst>
          </p:cNvPr>
          <p:cNvSpPr/>
          <p:nvPr/>
        </p:nvSpPr>
        <p:spPr>
          <a:xfrm>
            <a:off x="4744991" y="4743352"/>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Arrow: Down 49">
            <a:extLst>
              <a:ext uri="{FF2B5EF4-FFF2-40B4-BE49-F238E27FC236}">
                <a16:creationId xmlns:a16="http://schemas.microsoft.com/office/drawing/2014/main" id="{28173FE6-F953-B6EE-FDA8-A6EDB94113B1}"/>
              </a:ext>
            </a:extLst>
          </p:cNvPr>
          <p:cNvSpPr/>
          <p:nvPr/>
        </p:nvSpPr>
        <p:spPr>
          <a:xfrm>
            <a:off x="3329539" y="4772130"/>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1" name="Arrow: Down 50">
            <a:extLst>
              <a:ext uri="{FF2B5EF4-FFF2-40B4-BE49-F238E27FC236}">
                <a16:creationId xmlns:a16="http://schemas.microsoft.com/office/drawing/2014/main" id="{8CA958E2-6A28-680C-9648-AB6B35D65AFE}"/>
              </a:ext>
            </a:extLst>
          </p:cNvPr>
          <p:cNvSpPr/>
          <p:nvPr/>
        </p:nvSpPr>
        <p:spPr>
          <a:xfrm>
            <a:off x="1885191" y="4745646"/>
            <a:ext cx="326571" cy="3693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2" name="TextBox 51">
            <a:extLst>
              <a:ext uri="{FF2B5EF4-FFF2-40B4-BE49-F238E27FC236}">
                <a16:creationId xmlns:a16="http://schemas.microsoft.com/office/drawing/2014/main" id="{3045E7CA-AE67-5AF3-55CA-1CE78649897F}"/>
              </a:ext>
            </a:extLst>
          </p:cNvPr>
          <p:cNvSpPr txBox="1"/>
          <p:nvPr/>
        </p:nvSpPr>
        <p:spPr>
          <a:xfrm>
            <a:off x="1755767" y="5656710"/>
            <a:ext cx="532518" cy="369332"/>
          </a:xfrm>
          <a:prstGeom prst="rect">
            <a:avLst/>
          </a:prstGeom>
          <a:noFill/>
        </p:spPr>
        <p:txBody>
          <a:bodyPr wrap="none" rtlCol="0">
            <a:spAutoFit/>
          </a:bodyPr>
          <a:lstStyle/>
          <a:p>
            <a:r>
              <a:rPr lang="nb-NO" dirty="0"/>
              <a:t>x 2</a:t>
            </a:r>
            <a:r>
              <a:rPr lang="nb-NO" baseline="30000" dirty="0"/>
              <a:t>0</a:t>
            </a:r>
          </a:p>
        </p:txBody>
      </p:sp>
      <p:sp>
        <p:nvSpPr>
          <p:cNvPr id="55" name="TextBox 54">
            <a:extLst>
              <a:ext uri="{FF2B5EF4-FFF2-40B4-BE49-F238E27FC236}">
                <a16:creationId xmlns:a16="http://schemas.microsoft.com/office/drawing/2014/main" id="{4A5323D1-43B0-6B4B-2A1B-DCDABE79199D}"/>
              </a:ext>
            </a:extLst>
          </p:cNvPr>
          <p:cNvSpPr txBox="1"/>
          <p:nvPr/>
        </p:nvSpPr>
        <p:spPr>
          <a:xfrm>
            <a:off x="6970173" y="5620153"/>
            <a:ext cx="617285" cy="369332"/>
          </a:xfrm>
          <a:prstGeom prst="rect">
            <a:avLst/>
          </a:prstGeom>
          <a:noFill/>
        </p:spPr>
        <p:txBody>
          <a:bodyPr wrap="none" rtlCol="0">
            <a:spAutoFit/>
          </a:bodyPr>
          <a:lstStyle/>
          <a:p>
            <a:r>
              <a:rPr lang="nb-NO" dirty="0"/>
              <a:t>= val</a:t>
            </a:r>
          </a:p>
        </p:txBody>
      </p:sp>
      <p:sp>
        <p:nvSpPr>
          <p:cNvPr id="33" name="TextBox 32">
            <a:extLst>
              <a:ext uri="{FF2B5EF4-FFF2-40B4-BE49-F238E27FC236}">
                <a16:creationId xmlns:a16="http://schemas.microsoft.com/office/drawing/2014/main" id="{796A89F7-A3AC-6690-8941-02543DF3D752}"/>
              </a:ext>
            </a:extLst>
          </p:cNvPr>
          <p:cNvSpPr txBox="1"/>
          <p:nvPr/>
        </p:nvSpPr>
        <p:spPr>
          <a:xfrm>
            <a:off x="3261939" y="5665059"/>
            <a:ext cx="532518" cy="369332"/>
          </a:xfrm>
          <a:prstGeom prst="rect">
            <a:avLst/>
          </a:prstGeom>
          <a:noFill/>
        </p:spPr>
        <p:txBody>
          <a:bodyPr wrap="none" rtlCol="0">
            <a:spAutoFit/>
          </a:bodyPr>
          <a:lstStyle/>
          <a:p>
            <a:r>
              <a:rPr lang="nb-NO" dirty="0"/>
              <a:t>x 2</a:t>
            </a:r>
            <a:r>
              <a:rPr lang="nb-NO" baseline="30000" dirty="0"/>
              <a:t>8</a:t>
            </a:r>
          </a:p>
        </p:txBody>
      </p:sp>
      <p:sp>
        <p:nvSpPr>
          <p:cNvPr id="43" name="TextBox 42">
            <a:extLst>
              <a:ext uri="{FF2B5EF4-FFF2-40B4-BE49-F238E27FC236}">
                <a16:creationId xmlns:a16="http://schemas.microsoft.com/office/drawing/2014/main" id="{0CA8516D-65EA-A5F7-7D70-42354289612E}"/>
              </a:ext>
            </a:extLst>
          </p:cNvPr>
          <p:cNvSpPr txBox="1"/>
          <p:nvPr/>
        </p:nvSpPr>
        <p:spPr>
          <a:xfrm>
            <a:off x="4666505" y="5656710"/>
            <a:ext cx="611065" cy="369332"/>
          </a:xfrm>
          <a:prstGeom prst="rect">
            <a:avLst/>
          </a:prstGeom>
          <a:noFill/>
        </p:spPr>
        <p:txBody>
          <a:bodyPr wrap="none" rtlCol="0">
            <a:spAutoFit/>
          </a:bodyPr>
          <a:lstStyle/>
          <a:p>
            <a:r>
              <a:rPr lang="nb-NO" dirty="0"/>
              <a:t>x 2</a:t>
            </a:r>
            <a:r>
              <a:rPr lang="nb-NO" baseline="30000" dirty="0"/>
              <a:t>16</a:t>
            </a:r>
          </a:p>
        </p:txBody>
      </p:sp>
      <p:sp>
        <p:nvSpPr>
          <p:cNvPr id="56" name="TextBox 55">
            <a:extLst>
              <a:ext uri="{FF2B5EF4-FFF2-40B4-BE49-F238E27FC236}">
                <a16:creationId xmlns:a16="http://schemas.microsoft.com/office/drawing/2014/main" id="{10045417-4556-E7A0-5337-C9AF841734DD}"/>
              </a:ext>
            </a:extLst>
          </p:cNvPr>
          <p:cNvSpPr txBox="1"/>
          <p:nvPr/>
        </p:nvSpPr>
        <p:spPr>
          <a:xfrm>
            <a:off x="6063284" y="5653401"/>
            <a:ext cx="611065" cy="369332"/>
          </a:xfrm>
          <a:prstGeom prst="rect">
            <a:avLst/>
          </a:prstGeom>
          <a:noFill/>
        </p:spPr>
        <p:txBody>
          <a:bodyPr wrap="none" rtlCol="0">
            <a:spAutoFit/>
          </a:bodyPr>
          <a:lstStyle/>
          <a:p>
            <a:r>
              <a:rPr lang="nb-NO" dirty="0"/>
              <a:t>x 2</a:t>
            </a:r>
            <a:r>
              <a:rPr lang="nb-NO" baseline="30000" dirty="0"/>
              <a:t>24</a:t>
            </a:r>
          </a:p>
        </p:txBody>
      </p:sp>
      <p:sp>
        <p:nvSpPr>
          <p:cNvPr id="57" name="TextBox 56">
            <a:extLst>
              <a:ext uri="{FF2B5EF4-FFF2-40B4-BE49-F238E27FC236}">
                <a16:creationId xmlns:a16="http://schemas.microsoft.com/office/drawing/2014/main" id="{84C3AD80-C071-F80F-0B70-0A7F72588EC2}"/>
              </a:ext>
            </a:extLst>
          </p:cNvPr>
          <p:cNvSpPr txBox="1"/>
          <p:nvPr/>
        </p:nvSpPr>
        <p:spPr>
          <a:xfrm>
            <a:off x="2675874" y="5665059"/>
            <a:ext cx="300082" cy="369332"/>
          </a:xfrm>
          <a:prstGeom prst="rect">
            <a:avLst/>
          </a:prstGeom>
          <a:noFill/>
        </p:spPr>
        <p:txBody>
          <a:bodyPr wrap="none" rtlCol="0">
            <a:spAutoFit/>
          </a:bodyPr>
          <a:lstStyle/>
          <a:p>
            <a:r>
              <a:rPr lang="nb-NO" dirty="0"/>
              <a:t>+</a:t>
            </a:r>
          </a:p>
        </p:txBody>
      </p:sp>
      <p:sp>
        <p:nvSpPr>
          <p:cNvPr id="58" name="TextBox 57">
            <a:extLst>
              <a:ext uri="{FF2B5EF4-FFF2-40B4-BE49-F238E27FC236}">
                <a16:creationId xmlns:a16="http://schemas.microsoft.com/office/drawing/2014/main" id="{8E2984A0-B944-3318-691A-2B2194E5D3B4}"/>
              </a:ext>
            </a:extLst>
          </p:cNvPr>
          <p:cNvSpPr txBox="1"/>
          <p:nvPr/>
        </p:nvSpPr>
        <p:spPr>
          <a:xfrm>
            <a:off x="4071626" y="5653401"/>
            <a:ext cx="300082" cy="369332"/>
          </a:xfrm>
          <a:prstGeom prst="rect">
            <a:avLst/>
          </a:prstGeom>
          <a:noFill/>
        </p:spPr>
        <p:txBody>
          <a:bodyPr wrap="none" rtlCol="0">
            <a:spAutoFit/>
          </a:bodyPr>
          <a:lstStyle/>
          <a:p>
            <a:r>
              <a:rPr lang="nb-NO" dirty="0"/>
              <a:t>+</a:t>
            </a:r>
          </a:p>
        </p:txBody>
      </p:sp>
      <p:sp>
        <p:nvSpPr>
          <p:cNvPr id="59" name="TextBox 58">
            <a:extLst>
              <a:ext uri="{FF2B5EF4-FFF2-40B4-BE49-F238E27FC236}">
                <a16:creationId xmlns:a16="http://schemas.microsoft.com/office/drawing/2014/main" id="{82011864-DB7E-3BF2-E61E-9F7A15E21B7E}"/>
              </a:ext>
            </a:extLst>
          </p:cNvPr>
          <p:cNvSpPr txBox="1"/>
          <p:nvPr/>
        </p:nvSpPr>
        <p:spPr>
          <a:xfrm>
            <a:off x="5467378" y="5653401"/>
            <a:ext cx="300082" cy="369332"/>
          </a:xfrm>
          <a:prstGeom prst="rect">
            <a:avLst/>
          </a:prstGeom>
          <a:noFill/>
        </p:spPr>
        <p:txBody>
          <a:bodyPr wrap="none" rtlCol="0">
            <a:spAutoFit/>
          </a:bodyPr>
          <a:lstStyle/>
          <a:p>
            <a:r>
              <a:rPr lang="nb-NO" dirty="0"/>
              <a:t>+</a:t>
            </a:r>
          </a:p>
        </p:txBody>
      </p:sp>
      <p:sp>
        <p:nvSpPr>
          <p:cNvPr id="60" name="TextBox 59">
            <a:extLst>
              <a:ext uri="{FF2B5EF4-FFF2-40B4-BE49-F238E27FC236}">
                <a16:creationId xmlns:a16="http://schemas.microsoft.com/office/drawing/2014/main" id="{657EC309-36E1-28E1-B707-0EF8B76E807A}"/>
              </a:ext>
            </a:extLst>
          </p:cNvPr>
          <p:cNvSpPr txBox="1"/>
          <p:nvPr/>
        </p:nvSpPr>
        <p:spPr>
          <a:xfrm>
            <a:off x="1755767" y="6076108"/>
            <a:ext cx="585417" cy="369332"/>
          </a:xfrm>
          <a:prstGeom prst="rect">
            <a:avLst/>
          </a:prstGeom>
          <a:noFill/>
        </p:spPr>
        <p:txBody>
          <a:bodyPr wrap="none" rtlCol="0">
            <a:spAutoFit/>
          </a:bodyPr>
          <a:lstStyle/>
          <a:p>
            <a:r>
              <a:rPr lang="nb-NO" dirty="0"/>
              <a:t>&lt;&lt; 0</a:t>
            </a:r>
            <a:endParaRPr lang="nb-NO" baseline="30000" dirty="0"/>
          </a:p>
        </p:txBody>
      </p:sp>
      <p:sp>
        <p:nvSpPr>
          <p:cNvPr id="61" name="TextBox 60">
            <a:extLst>
              <a:ext uri="{FF2B5EF4-FFF2-40B4-BE49-F238E27FC236}">
                <a16:creationId xmlns:a16="http://schemas.microsoft.com/office/drawing/2014/main" id="{360638C7-8A12-1AFE-3686-AA58163ECA0C}"/>
              </a:ext>
            </a:extLst>
          </p:cNvPr>
          <p:cNvSpPr txBox="1"/>
          <p:nvPr/>
        </p:nvSpPr>
        <p:spPr>
          <a:xfrm>
            <a:off x="3257052" y="6076108"/>
            <a:ext cx="585417" cy="369332"/>
          </a:xfrm>
          <a:prstGeom prst="rect">
            <a:avLst/>
          </a:prstGeom>
          <a:noFill/>
        </p:spPr>
        <p:txBody>
          <a:bodyPr wrap="none" rtlCol="0">
            <a:spAutoFit/>
          </a:bodyPr>
          <a:lstStyle/>
          <a:p>
            <a:r>
              <a:rPr lang="nb-NO" dirty="0"/>
              <a:t>&lt;&lt; 8</a:t>
            </a:r>
            <a:endParaRPr lang="nb-NO" baseline="30000" dirty="0"/>
          </a:p>
        </p:txBody>
      </p:sp>
      <p:sp>
        <p:nvSpPr>
          <p:cNvPr id="62" name="TextBox 61">
            <a:extLst>
              <a:ext uri="{FF2B5EF4-FFF2-40B4-BE49-F238E27FC236}">
                <a16:creationId xmlns:a16="http://schemas.microsoft.com/office/drawing/2014/main" id="{353EB0BC-E44F-FE39-C7F6-15D11625A294}"/>
              </a:ext>
            </a:extLst>
          </p:cNvPr>
          <p:cNvSpPr txBox="1"/>
          <p:nvPr/>
        </p:nvSpPr>
        <p:spPr>
          <a:xfrm>
            <a:off x="4632302" y="6076108"/>
            <a:ext cx="649537" cy="369332"/>
          </a:xfrm>
          <a:prstGeom prst="rect">
            <a:avLst/>
          </a:prstGeom>
          <a:noFill/>
        </p:spPr>
        <p:txBody>
          <a:bodyPr wrap="none" rtlCol="0">
            <a:spAutoFit/>
          </a:bodyPr>
          <a:lstStyle/>
          <a:p>
            <a:r>
              <a:rPr lang="nb-NO" dirty="0"/>
              <a:t>&lt;&lt;16</a:t>
            </a:r>
            <a:endParaRPr lang="nb-NO" baseline="30000" dirty="0"/>
          </a:p>
        </p:txBody>
      </p:sp>
      <p:sp>
        <p:nvSpPr>
          <p:cNvPr id="63" name="TextBox 62">
            <a:extLst>
              <a:ext uri="{FF2B5EF4-FFF2-40B4-BE49-F238E27FC236}">
                <a16:creationId xmlns:a16="http://schemas.microsoft.com/office/drawing/2014/main" id="{AC6065FE-8481-7882-75D2-53E099E46479}"/>
              </a:ext>
            </a:extLst>
          </p:cNvPr>
          <p:cNvSpPr txBox="1"/>
          <p:nvPr/>
        </p:nvSpPr>
        <p:spPr>
          <a:xfrm>
            <a:off x="6027547" y="6076108"/>
            <a:ext cx="702436" cy="369332"/>
          </a:xfrm>
          <a:prstGeom prst="rect">
            <a:avLst/>
          </a:prstGeom>
          <a:noFill/>
        </p:spPr>
        <p:txBody>
          <a:bodyPr wrap="none" rtlCol="0">
            <a:spAutoFit/>
          </a:bodyPr>
          <a:lstStyle/>
          <a:p>
            <a:r>
              <a:rPr lang="nb-NO" dirty="0"/>
              <a:t>&lt;&lt; 24</a:t>
            </a:r>
            <a:endParaRPr lang="nb-NO" baseline="30000" dirty="0"/>
          </a:p>
        </p:txBody>
      </p:sp>
      <p:sp>
        <p:nvSpPr>
          <p:cNvPr id="64" name="Content Placeholder 2">
            <a:extLst>
              <a:ext uri="{FF2B5EF4-FFF2-40B4-BE49-F238E27FC236}">
                <a16:creationId xmlns:a16="http://schemas.microsoft.com/office/drawing/2014/main" id="{562DAD28-99BD-F89D-EFB1-4634A858D432}"/>
              </a:ext>
            </a:extLst>
          </p:cNvPr>
          <p:cNvSpPr>
            <a:spLocks noGrp="1"/>
          </p:cNvSpPr>
          <p:nvPr>
            <p:ph idx="1"/>
          </p:nvPr>
        </p:nvSpPr>
        <p:spPr>
          <a:xfrm>
            <a:off x="586485" y="1323624"/>
            <a:ext cx="8229600" cy="3040141"/>
          </a:xfrm>
        </p:spPr>
        <p:txBody>
          <a:bodyPr>
            <a:normAutofit fontScale="62500" lnSpcReduction="20000"/>
          </a:bodyPr>
          <a:lstStyle/>
          <a:p>
            <a:pPr marL="0" indent="0">
              <a:buNone/>
            </a:pPr>
            <a:r>
              <a:rPr lang="nb-NO" dirty="0" err="1"/>
              <a:t>unsigned</a:t>
            </a:r>
            <a:r>
              <a:rPr lang="nb-NO" dirty="0"/>
              <a:t> </a:t>
            </a:r>
            <a:r>
              <a:rPr lang="nb-NO" dirty="0" err="1"/>
              <a:t>long</a:t>
            </a:r>
            <a:r>
              <a:rPr lang="nb-NO" dirty="0"/>
              <a:t> </a:t>
            </a:r>
            <a:r>
              <a:rPr lang="nb-NO" dirty="0" err="1"/>
              <a:t>convertFourByteToLong</a:t>
            </a:r>
            <a:r>
              <a:rPr lang="nb-NO" dirty="0"/>
              <a:t>(</a:t>
            </a:r>
            <a:r>
              <a:rPr lang="nb-NO" dirty="0" err="1"/>
              <a:t>unsigned</a:t>
            </a:r>
            <a:r>
              <a:rPr lang="nb-NO" dirty="0"/>
              <a:t> </a:t>
            </a:r>
            <a:r>
              <a:rPr lang="nb-NO" dirty="0" err="1"/>
              <a:t>long</a:t>
            </a:r>
            <a:r>
              <a:rPr lang="nb-NO" dirty="0"/>
              <a:t> UID[4])</a:t>
            </a:r>
          </a:p>
          <a:p>
            <a:pPr marL="0" indent="0">
              <a:buNone/>
            </a:pPr>
            <a:r>
              <a:rPr lang="nb-NO" dirty="0"/>
              <a:t>{</a:t>
            </a:r>
          </a:p>
          <a:p>
            <a:pPr marL="0" indent="0">
              <a:buNone/>
            </a:pPr>
            <a:r>
              <a:rPr lang="nb-NO" dirty="0"/>
              <a:t>  </a:t>
            </a:r>
            <a:r>
              <a:rPr lang="nb-NO" dirty="0" err="1"/>
              <a:t>unsigned</a:t>
            </a:r>
            <a:r>
              <a:rPr lang="nb-NO" dirty="0"/>
              <a:t> </a:t>
            </a:r>
            <a:r>
              <a:rPr lang="nb-NO" dirty="0" err="1"/>
              <a:t>long</a:t>
            </a:r>
            <a:r>
              <a:rPr lang="nb-NO" dirty="0"/>
              <a:t> val = 0;</a:t>
            </a:r>
          </a:p>
          <a:p>
            <a:pPr marL="0" indent="0">
              <a:buNone/>
            </a:pPr>
            <a:r>
              <a:rPr lang="nb-NO" dirty="0"/>
              <a:t>  val += UID[0];</a:t>
            </a:r>
          </a:p>
          <a:p>
            <a:pPr marL="0" indent="0">
              <a:buNone/>
            </a:pPr>
            <a:r>
              <a:rPr lang="nb-NO" dirty="0"/>
              <a:t>  val += UID[1] &lt;&lt; 8;</a:t>
            </a:r>
          </a:p>
          <a:p>
            <a:pPr marL="0" indent="0">
              <a:buNone/>
            </a:pPr>
            <a:r>
              <a:rPr lang="nb-NO" dirty="0"/>
              <a:t>  val += UID[2] &lt;&lt; 16;</a:t>
            </a:r>
          </a:p>
          <a:p>
            <a:pPr marL="0" indent="0">
              <a:buNone/>
            </a:pPr>
            <a:r>
              <a:rPr lang="nb-NO" dirty="0"/>
              <a:t>  val += UID[3] &lt;&lt; 24;</a:t>
            </a:r>
          </a:p>
          <a:p>
            <a:pPr marL="0" indent="0">
              <a:buNone/>
            </a:pPr>
            <a:r>
              <a:rPr lang="nb-NO" dirty="0"/>
              <a:t>  </a:t>
            </a:r>
            <a:r>
              <a:rPr lang="nb-NO" dirty="0" err="1"/>
              <a:t>return</a:t>
            </a:r>
            <a:r>
              <a:rPr lang="nb-NO" dirty="0"/>
              <a:t> val;</a:t>
            </a:r>
          </a:p>
          <a:p>
            <a:pPr marL="0" indent="0">
              <a:buNone/>
            </a:pPr>
            <a:r>
              <a:rPr lang="nb-NO" dirty="0"/>
              <a:t>}</a:t>
            </a:r>
          </a:p>
        </p:txBody>
      </p:sp>
    </p:spTree>
    <p:extLst>
      <p:ext uri="{BB962C8B-B14F-4D97-AF65-F5344CB8AC3E}">
        <p14:creationId xmlns:p14="http://schemas.microsoft.com/office/powerpoint/2010/main" val="221656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ppt_x"/>
                                          </p:val>
                                        </p:tav>
                                        <p:tav tm="100000">
                                          <p:val>
                                            <p:strVal val="#ppt_x"/>
                                          </p:val>
                                        </p:tav>
                                      </p:tavLst>
                                    </p:anim>
                                    <p:anim calcmode="lin" valueType="num">
                                      <p:cBhvr additive="base">
                                        <p:cTn id="25" dur="500" fill="hold"/>
                                        <p:tgtEl>
                                          <p:spTgt spid="48"/>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500" fill="hold"/>
                                        <p:tgtEl>
                                          <p:spTgt spid="52"/>
                                        </p:tgtEl>
                                        <p:attrNameLst>
                                          <p:attrName>ppt_x</p:attrName>
                                        </p:attrNameLst>
                                      </p:cBhvr>
                                      <p:tavLst>
                                        <p:tav tm="0">
                                          <p:val>
                                            <p:strVal val="1+#ppt_w/2"/>
                                          </p:val>
                                        </p:tav>
                                        <p:tav tm="100000">
                                          <p:val>
                                            <p:strVal val="#ppt_x"/>
                                          </p:val>
                                        </p:tav>
                                      </p:tavLst>
                                    </p:anim>
                                    <p:anim calcmode="lin" valueType="num">
                                      <p:cBhvr additive="base">
                                        <p:cTn id="35" dur="500" fill="hold"/>
                                        <p:tgtEl>
                                          <p:spTgt spid="52"/>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1+#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1+#ppt_w/2"/>
                                          </p:val>
                                        </p:tav>
                                        <p:tav tm="100000">
                                          <p:val>
                                            <p:strVal val="#ppt_x"/>
                                          </p:val>
                                        </p:tav>
                                      </p:tavLst>
                                    </p:anim>
                                    <p:anim calcmode="lin" valueType="num">
                                      <p:cBhvr additive="base">
                                        <p:cTn id="6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500" fill="hold"/>
                                        <p:tgtEl>
                                          <p:spTgt spid="56"/>
                                        </p:tgtEl>
                                        <p:attrNameLst>
                                          <p:attrName>ppt_x</p:attrName>
                                        </p:attrNameLst>
                                      </p:cBhvr>
                                      <p:tavLst>
                                        <p:tav tm="0">
                                          <p:val>
                                            <p:strVal val="1+#ppt_w/2"/>
                                          </p:val>
                                        </p:tav>
                                        <p:tav tm="100000">
                                          <p:val>
                                            <p:strVal val="#ppt_x"/>
                                          </p:val>
                                        </p:tav>
                                      </p:tavLst>
                                    </p:anim>
                                    <p:anim calcmode="lin" valueType="num">
                                      <p:cBhvr additive="base">
                                        <p:cTn id="7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1+#ppt_w/2"/>
                                          </p:val>
                                        </p:tav>
                                        <p:tav tm="100000">
                                          <p:val>
                                            <p:strVal val="#ppt_x"/>
                                          </p:val>
                                        </p:tav>
                                      </p:tavLst>
                                    </p:anim>
                                    <p:anim calcmode="lin" valueType="num">
                                      <p:cBhvr additive="base">
                                        <p:cTn id="80"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 calcmode="lin" valueType="num">
                                      <p:cBhvr additive="base">
                                        <p:cTn id="85" dur="500" fill="hold"/>
                                        <p:tgtEl>
                                          <p:spTgt spid="61"/>
                                        </p:tgtEl>
                                        <p:attrNameLst>
                                          <p:attrName>ppt_x</p:attrName>
                                        </p:attrNameLst>
                                      </p:cBhvr>
                                      <p:tavLst>
                                        <p:tav tm="0">
                                          <p:val>
                                            <p:strVal val="1+#ppt_w/2"/>
                                          </p:val>
                                        </p:tav>
                                        <p:tav tm="100000">
                                          <p:val>
                                            <p:strVal val="#ppt_x"/>
                                          </p:val>
                                        </p:tav>
                                      </p:tavLst>
                                    </p:anim>
                                    <p:anim calcmode="lin" valueType="num">
                                      <p:cBhvr additive="base">
                                        <p:cTn id="86"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500" fill="hold"/>
                                        <p:tgtEl>
                                          <p:spTgt spid="62"/>
                                        </p:tgtEl>
                                        <p:attrNameLst>
                                          <p:attrName>ppt_x</p:attrName>
                                        </p:attrNameLst>
                                      </p:cBhvr>
                                      <p:tavLst>
                                        <p:tav tm="0">
                                          <p:val>
                                            <p:strVal val="1+#ppt_w/2"/>
                                          </p:val>
                                        </p:tav>
                                        <p:tav tm="100000">
                                          <p:val>
                                            <p:strVal val="#ppt_x"/>
                                          </p:val>
                                        </p:tav>
                                      </p:tavLst>
                                    </p:anim>
                                    <p:anim calcmode="lin" valueType="num">
                                      <p:cBhvr additive="base">
                                        <p:cTn id="92"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63"/>
                                        </p:tgtEl>
                                        <p:attrNameLst>
                                          <p:attrName>style.visibility</p:attrName>
                                        </p:attrNameLst>
                                      </p:cBhvr>
                                      <p:to>
                                        <p:strVal val="visible"/>
                                      </p:to>
                                    </p:set>
                                    <p:anim calcmode="lin" valueType="num">
                                      <p:cBhvr additive="base">
                                        <p:cTn id="97" dur="500" fill="hold"/>
                                        <p:tgtEl>
                                          <p:spTgt spid="63"/>
                                        </p:tgtEl>
                                        <p:attrNameLst>
                                          <p:attrName>ppt_x</p:attrName>
                                        </p:attrNameLst>
                                      </p:cBhvr>
                                      <p:tavLst>
                                        <p:tav tm="0">
                                          <p:val>
                                            <p:strVal val="1+#ppt_w/2"/>
                                          </p:val>
                                        </p:tav>
                                        <p:tav tm="100000">
                                          <p:val>
                                            <p:strVal val="#ppt_x"/>
                                          </p:val>
                                        </p:tav>
                                      </p:tavLst>
                                    </p:anim>
                                    <p:anim calcmode="lin" valueType="num">
                                      <p:cBhvr additive="base">
                                        <p:cTn id="98"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animBg="1"/>
      <p:bldP spid="49" grpId="0" animBg="1"/>
      <p:bldP spid="50" grpId="0" animBg="1"/>
      <p:bldP spid="51" grpId="0" animBg="1"/>
      <p:bldP spid="52" grpId="0"/>
      <p:bldP spid="55" grpId="0"/>
      <p:bldP spid="33" grpId="0"/>
      <p:bldP spid="43" grpId="0"/>
      <p:bldP spid="56" grpId="0"/>
      <p:bldP spid="60" grpId="0"/>
      <p:bldP spid="61" grpId="0"/>
      <p:bldP spid="62"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Tenk gjennom på egen hånd</a:t>
            </a:r>
            <a:br>
              <a:rPr lang="nb-NO" dirty="0"/>
            </a:br>
            <a:r>
              <a:rPr lang="nb-NO" dirty="0"/>
              <a:t>Del og diskuter med hverandre.</a:t>
            </a:r>
          </a:p>
        </p:txBody>
      </p:sp>
    </p:spTree>
    <p:extLst>
      <p:ext uri="{BB962C8B-B14F-4D97-AF65-F5344CB8AC3E}">
        <p14:creationId xmlns:p14="http://schemas.microsoft.com/office/powerpoint/2010/main" val="2829714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82517" y="92969"/>
            <a:ext cx="7407404" cy="754819"/>
          </a:xfrm>
        </p:spPr>
        <p:txBody>
          <a:bodyPr/>
          <a:lstStyle/>
          <a:p>
            <a:pPr algn="ctr"/>
            <a:r>
              <a:rPr lang="nb-NO"/>
              <a:t>Lag egne funksjoner</a:t>
            </a:r>
          </a:p>
        </p:txBody>
      </p:sp>
      <p:sp>
        <p:nvSpPr>
          <p:cNvPr id="4" name="Plassholder for innhold 2"/>
          <p:cNvSpPr>
            <a:spLocks noGrp="1"/>
          </p:cNvSpPr>
          <p:nvPr>
            <p:ph idx="1"/>
          </p:nvPr>
        </p:nvSpPr>
        <p:spPr>
          <a:xfrm>
            <a:off x="1194627" y="762001"/>
            <a:ext cx="7828259" cy="6095999"/>
          </a:xfrm>
        </p:spPr>
        <p:txBody>
          <a:bodyPr>
            <a:normAutofit/>
          </a:bodyPr>
          <a:lstStyle/>
          <a:p>
            <a:pPr>
              <a:buNone/>
            </a:pPr>
            <a:r>
              <a:rPr lang="nb-NO" sz="1800"/>
              <a:t>…</a:t>
            </a:r>
          </a:p>
          <a:p>
            <a:pPr marL="269875" indent="-269875">
              <a:buNone/>
            </a:pPr>
            <a:r>
              <a:rPr lang="nb-NO" sz="1800"/>
              <a:t>void loop()</a:t>
            </a:r>
            <a:br>
              <a:rPr lang="nb-NO" sz="1800"/>
            </a:br>
            <a:r>
              <a:rPr lang="nb-NO" sz="1800"/>
              <a:t>{</a:t>
            </a:r>
            <a:br>
              <a:rPr lang="nb-NO" sz="1800"/>
            </a:br>
            <a:r>
              <a:rPr lang="nb-NO" sz="1800"/>
              <a:t>  // Det som skal gjentas hele tiden</a:t>
            </a:r>
            <a:br>
              <a:rPr lang="nb-NO" sz="1800"/>
            </a:br>
            <a:r>
              <a:rPr lang="nb-NO" sz="1800"/>
              <a:t> float volum;</a:t>
            </a:r>
            <a:br>
              <a:rPr lang="nb-NO" sz="1800"/>
            </a:br>
            <a:r>
              <a:rPr lang="nb-NO" sz="1800"/>
              <a:t> float radiusKule = 5.0; </a:t>
            </a:r>
            <a:br>
              <a:rPr lang="nb-NO" sz="1800">
                <a:solidFill>
                  <a:srgbClr val="FF0000"/>
                </a:solidFill>
              </a:rPr>
            </a:br>
            <a:r>
              <a:rPr lang="nb-NO" sz="1800">
                <a:solidFill>
                  <a:srgbClr val="FF0000"/>
                </a:solidFill>
              </a:rPr>
              <a:t> volum = volumKule(radiusKule)</a:t>
            </a:r>
            <a:r>
              <a:rPr lang="nb-NO" sz="1800"/>
              <a:t>;     // Kall funksjonen </a:t>
            </a:r>
            <a:br>
              <a:rPr lang="nb-NO" sz="1800"/>
            </a:br>
            <a:r>
              <a:rPr lang="nb-NO" sz="1800"/>
              <a:t> Serial.println(volum);</a:t>
            </a:r>
          </a:p>
          <a:p>
            <a:pPr>
              <a:buNone/>
            </a:pPr>
            <a:r>
              <a:rPr lang="nb-NO" sz="1800"/>
              <a:t>    }</a:t>
            </a:r>
          </a:p>
          <a:p>
            <a:pPr>
              <a:buNone/>
            </a:pPr>
            <a:endParaRPr lang="nb-NO" sz="1800"/>
          </a:p>
          <a:p>
            <a:pPr>
              <a:buNone/>
            </a:pPr>
            <a:r>
              <a:rPr lang="nb-NO" sz="1800">
                <a:solidFill>
                  <a:srgbClr val="FF0000"/>
                </a:solidFill>
              </a:rPr>
              <a:t>float volumKule(float radius)</a:t>
            </a:r>
          </a:p>
          <a:p>
            <a:pPr>
              <a:buNone/>
            </a:pPr>
            <a:r>
              <a:rPr lang="nb-NO" sz="1800">
                <a:solidFill>
                  <a:srgbClr val="FF0000"/>
                </a:solidFill>
              </a:rPr>
              <a:t>   {</a:t>
            </a:r>
          </a:p>
          <a:p>
            <a:pPr>
              <a:buNone/>
            </a:pPr>
            <a:r>
              <a:rPr lang="nb-NO" sz="1800">
                <a:solidFill>
                  <a:srgbClr val="FF0000"/>
                </a:solidFill>
              </a:rPr>
              <a:t>      float kulevolum;</a:t>
            </a:r>
            <a:br>
              <a:rPr lang="nb-NO" sz="1800">
                <a:solidFill>
                  <a:srgbClr val="FF0000"/>
                </a:solidFill>
              </a:rPr>
            </a:br>
            <a:r>
              <a:rPr lang="nb-NO" sz="1800">
                <a:solidFill>
                  <a:srgbClr val="FF0000"/>
                </a:solidFill>
              </a:rPr>
              <a:t>kulevolum = (4/3) * 3.14 * pow(radius, 3);</a:t>
            </a:r>
            <a:br>
              <a:rPr lang="nb-NO" sz="1800">
                <a:solidFill>
                  <a:srgbClr val="FF0000"/>
                </a:solidFill>
              </a:rPr>
            </a:br>
            <a:r>
              <a:rPr lang="nb-NO" sz="1800">
                <a:solidFill>
                  <a:srgbClr val="FF0000"/>
                </a:solidFill>
              </a:rPr>
              <a:t>return kulevolum;</a:t>
            </a:r>
          </a:p>
          <a:p>
            <a:pPr>
              <a:buNone/>
            </a:pPr>
            <a:r>
              <a:rPr lang="nb-NO" sz="1800">
                <a:solidFill>
                  <a:srgbClr val="FF0000"/>
                </a:solidFill>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fontScale="90000"/>
          </a:bodyPr>
          <a:lstStyle/>
          <a:p>
            <a:pPr algn="ctr"/>
            <a:r>
              <a:rPr lang="nb-NO" dirty="0"/>
              <a:t>Deloppdrag 3</a:t>
            </a:r>
            <a:br>
              <a:rPr lang="nb-NO" dirty="0"/>
            </a:br>
            <a:r>
              <a:rPr lang="nb-NO" dirty="0"/>
              <a:t>Tenn lysdiode for akkreditert kort</a:t>
            </a:r>
          </a:p>
        </p:txBody>
      </p:sp>
    </p:spTree>
    <p:extLst>
      <p:ext uri="{BB962C8B-B14F-4D97-AF65-F5344CB8AC3E}">
        <p14:creationId xmlns:p14="http://schemas.microsoft.com/office/powerpoint/2010/main" val="2125585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9B5E0A5B-C787-4F2C-210F-485A4A7AA6CD}"/>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3</a:t>
            </a:r>
          </a:p>
        </p:txBody>
      </p:sp>
      <p:pic>
        <p:nvPicPr>
          <p:cNvPr id="6" name="Picture 5">
            <a:extLst>
              <a:ext uri="{FF2B5EF4-FFF2-40B4-BE49-F238E27FC236}">
                <a16:creationId xmlns:a16="http://schemas.microsoft.com/office/drawing/2014/main" id="{2A252CCF-26A3-9F09-21E4-0824D158733E}"/>
              </a:ext>
            </a:extLst>
          </p:cNvPr>
          <p:cNvPicPr>
            <a:picLocks noChangeAspect="1"/>
          </p:cNvPicPr>
          <p:nvPr/>
        </p:nvPicPr>
        <p:blipFill>
          <a:blip r:embed="rId2"/>
          <a:stretch>
            <a:fillRect/>
          </a:stretch>
        </p:blipFill>
        <p:spPr>
          <a:xfrm>
            <a:off x="217715" y="994655"/>
            <a:ext cx="8863370" cy="1585260"/>
          </a:xfrm>
          <a:prstGeom prst="rect">
            <a:avLst/>
          </a:prstGeom>
        </p:spPr>
      </p:pic>
      <p:pic>
        <p:nvPicPr>
          <p:cNvPr id="8" name="Picture 7">
            <a:extLst>
              <a:ext uri="{FF2B5EF4-FFF2-40B4-BE49-F238E27FC236}">
                <a16:creationId xmlns:a16="http://schemas.microsoft.com/office/drawing/2014/main" id="{5052A971-570D-EACA-4203-63D833E7FCB3}"/>
              </a:ext>
            </a:extLst>
          </p:cNvPr>
          <p:cNvPicPr>
            <a:picLocks noChangeAspect="1"/>
          </p:cNvPicPr>
          <p:nvPr/>
        </p:nvPicPr>
        <p:blipFill>
          <a:blip r:embed="rId3"/>
          <a:stretch>
            <a:fillRect/>
          </a:stretch>
        </p:blipFill>
        <p:spPr>
          <a:xfrm>
            <a:off x="875625" y="2688771"/>
            <a:ext cx="7844165" cy="3516086"/>
          </a:xfrm>
          <a:prstGeom prst="rect">
            <a:avLst/>
          </a:prstGeom>
        </p:spPr>
      </p:pic>
    </p:spTree>
    <p:extLst>
      <p:ext uri="{BB962C8B-B14F-4D97-AF65-F5344CB8AC3E}">
        <p14:creationId xmlns:p14="http://schemas.microsoft.com/office/powerpoint/2010/main" val="3203041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Arbeid på egen hånd</a:t>
            </a:r>
            <a:br>
              <a:rPr lang="nb-NO" dirty="0"/>
            </a:br>
            <a:r>
              <a:rPr lang="nb-NO" sz="2800" dirty="0"/>
              <a:t>Skriv og test ut programmet</a:t>
            </a:r>
            <a:br>
              <a:rPr lang="nb-NO" sz="2800" dirty="0"/>
            </a:br>
            <a:r>
              <a:rPr lang="nb-NO" sz="2800" dirty="0"/>
              <a:t>side 52</a:t>
            </a:r>
            <a:endParaRPr lang="nb-NO" dirty="0"/>
          </a:p>
        </p:txBody>
      </p:sp>
    </p:spTree>
    <p:extLst>
      <p:ext uri="{BB962C8B-B14F-4D97-AF65-F5344CB8AC3E}">
        <p14:creationId xmlns:p14="http://schemas.microsoft.com/office/powerpoint/2010/main" val="4061517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16E-21D2-8C7E-6FA1-72766B343589}"/>
              </a:ext>
            </a:extLst>
          </p:cNvPr>
          <p:cNvSpPr>
            <a:spLocks noGrp="1"/>
          </p:cNvSpPr>
          <p:nvPr>
            <p:ph type="title"/>
          </p:nvPr>
        </p:nvSpPr>
        <p:spPr/>
        <p:txBody>
          <a:bodyPr>
            <a:normAutofit fontScale="90000"/>
          </a:bodyPr>
          <a:lstStyle/>
          <a:p>
            <a:pPr algn="ctr"/>
            <a:r>
              <a:rPr lang="nb-NO" dirty="0"/>
              <a:t>Gjennomgang av programmet</a:t>
            </a:r>
            <a:br>
              <a:rPr lang="nb-NO" dirty="0"/>
            </a:br>
            <a:r>
              <a:rPr lang="nb-NO" sz="3100" b="0" dirty="0"/>
              <a:t>RFID-MRC522-3.ino (side 52)</a:t>
            </a:r>
            <a:endParaRPr lang="nb-NO" dirty="0"/>
          </a:p>
        </p:txBody>
      </p:sp>
      <p:pic>
        <p:nvPicPr>
          <p:cNvPr id="5" name="Picture 4">
            <a:hlinkClick r:id="rId2" action="ppaction://hlinkfile"/>
            <a:extLst>
              <a:ext uri="{FF2B5EF4-FFF2-40B4-BE49-F238E27FC236}">
                <a16:creationId xmlns:a16="http://schemas.microsoft.com/office/drawing/2014/main" id="{BEB2DDCF-EBA3-67E9-C296-B7B51AD1220D}"/>
              </a:ext>
            </a:extLst>
          </p:cNvPr>
          <p:cNvPicPr>
            <a:picLocks noChangeAspect="1"/>
          </p:cNvPicPr>
          <p:nvPr/>
        </p:nvPicPr>
        <p:blipFill>
          <a:blip r:embed="rId3"/>
          <a:stretch>
            <a:fillRect/>
          </a:stretch>
        </p:blipFill>
        <p:spPr>
          <a:xfrm>
            <a:off x="1580996" y="1613688"/>
            <a:ext cx="5982007" cy="4610337"/>
          </a:xfrm>
          <a:prstGeom prst="rect">
            <a:avLst/>
          </a:prstGeom>
        </p:spPr>
      </p:pic>
    </p:spTree>
    <p:extLst>
      <p:ext uri="{BB962C8B-B14F-4D97-AF65-F5344CB8AC3E}">
        <p14:creationId xmlns:p14="http://schemas.microsoft.com/office/powerpoint/2010/main" val="1396970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502358" y="2423318"/>
            <a:ext cx="8229600" cy="1702367"/>
          </a:xfrm>
        </p:spPr>
        <p:txBody>
          <a:bodyPr>
            <a:normAutofit fontScale="90000"/>
          </a:bodyPr>
          <a:lstStyle/>
          <a:p>
            <a:pPr algn="ctr"/>
            <a:r>
              <a:rPr lang="nb-NO" dirty="0"/>
              <a:t>Deloppdrag 4</a:t>
            </a:r>
            <a:br>
              <a:rPr lang="nb-NO" dirty="0"/>
            </a:br>
            <a:r>
              <a:rPr lang="nb-NO" dirty="0"/>
              <a:t>Koble opp og bruk I</a:t>
            </a:r>
            <a:r>
              <a:rPr lang="nb-NO" baseline="30000" dirty="0"/>
              <a:t>2</a:t>
            </a:r>
            <a:r>
              <a:rPr lang="nb-NO" dirty="0"/>
              <a:t>C-multiplekseren</a:t>
            </a:r>
            <a:br>
              <a:rPr lang="nb-NO" dirty="0"/>
            </a:br>
            <a:r>
              <a:rPr lang="nb-NO" dirty="0"/>
              <a:t>side 53</a:t>
            </a:r>
          </a:p>
        </p:txBody>
      </p:sp>
    </p:spTree>
    <p:extLst>
      <p:ext uri="{BB962C8B-B14F-4D97-AF65-F5344CB8AC3E}">
        <p14:creationId xmlns:p14="http://schemas.microsoft.com/office/powerpoint/2010/main" val="4276406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3ED792-A272-699D-1FDF-E226A861374D}"/>
              </a:ext>
            </a:extLst>
          </p:cNvPr>
          <p:cNvPicPr>
            <a:picLocks noChangeAspect="1"/>
          </p:cNvPicPr>
          <p:nvPr/>
        </p:nvPicPr>
        <p:blipFill>
          <a:blip r:embed="rId2"/>
          <a:stretch>
            <a:fillRect/>
          </a:stretch>
        </p:blipFill>
        <p:spPr>
          <a:xfrm>
            <a:off x="164443" y="696195"/>
            <a:ext cx="8674320" cy="1546262"/>
          </a:xfrm>
          <a:prstGeom prst="rect">
            <a:avLst/>
          </a:prstGeom>
        </p:spPr>
      </p:pic>
      <p:sp>
        <p:nvSpPr>
          <p:cNvPr id="4" name="Tittel 1">
            <a:extLst>
              <a:ext uri="{FF2B5EF4-FFF2-40B4-BE49-F238E27FC236}">
                <a16:creationId xmlns:a16="http://schemas.microsoft.com/office/drawing/2014/main" id="{25BB1C60-AA7E-7671-097E-60D3E1F3698A}"/>
              </a:ext>
            </a:extLst>
          </p:cNvPr>
          <p:cNvSpPr txBox="1">
            <a:spLocks/>
          </p:cNvSpPr>
          <p:nvPr/>
        </p:nvSpPr>
        <p:spPr>
          <a:xfrm>
            <a:off x="339395" y="-287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4</a:t>
            </a:r>
          </a:p>
        </p:txBody>
      </p:sp>
      <p:pic>
        <p:nvPicPr>
          <p:cNvPr id="2" name="Picture 1">
            <a:extLst>
              <a:ext uri="{FF2B5EF4-FFF2-40B4-BE49-F238E27FC236}">
                <a16:creationId xmlns:a16="http://schemas.microsoft.com/office/drawing/2014/main" id="{57C20E8F-F352-9EED-A64E-0CE938BFFE5E}"/>
              </a:ext>
            </a:extLst>
          </p:cNvPr>
          <p:cNvPicPr>
            <a:picLocks noChangeAspect="1"/>
          </p:cNvPicPr>
          <p:nvPr/>
        </p:nvPicPr>
        <p:blipFill>
          <a:blip r:embed="rId3"/>
          <a:stretch>
            <a:fillRect/>
          </a:stretch>
        </p:blipFill>
        <p:spPr>
          <a:xfrm>
            <a:off x="1563850" y="2373088"/>
            <a:ext cx="6016299" cy="3982728"/>
          </a:xfrm>
          <a:prstGeom prst="rect">
            <a:avLst/>
          </a:prstGeom>
        </p:spPr>
      </p:pic>
    </p:spTree>
    <p:extLst>
      <p:ext uri="{BB962C8B-B14F-4D97-AF65-F5344CB8AC3E}">
        <p14:creationId xmlns:p14="http://schemas.microsoft.com/office/powerpoint/2010/main" val="3253503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noChangeArrowheads="1"/>
          </p:cNvPicPr>
          <p:nvPr/>
        </p:nvPicPr>
        <p:blipFill>
          <a:blip r:embed="rId2"/>
          <a:srcRect/>
          <a:stretch>
            <a:fillRect/>
          </a:stretch>
        </p:blipFill>
        <p:spPr bwMode="auto">
          <a:xfrm>
            <a:off x="1661223" y="2716918"/>
            <a:ext cx="1525596" cy="1191316"/>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dirty="0"/>
              <a:t>I</a:t>
            </a:r>
            <a:r>
              <a:rPr lang="nb-NO" baseline="30000" dirty="0"/>
              <a:t>2</a:t>
            </a:r>
            <a:r>
              <a:rPr lang="nb-NO" dirty="0"/>
              <a:t>C databuss</a:t>
            </a:r>
          </a:p>
        </p:txBody>
      </p:sp>
      <p:sp>
        <p:nvSpPr>
          <p:cNvPr id="3" name="Plassholder for innhold 2"/>
          <p:cNvSpPr>
            <a:spLocks noGrp="1"/>
          </p:cNvSpPr>
          <p:nvPr>
            <p:ph idx="1"/>
          </p:nvPr>
        </p:nvSpPr>
        <p:spPr>
          <a:xfrm>
            <a:off x="1194628" y="5276850"/>
            <a:ext cx="7407404" cy="849313"/>
          </a:xfrm>
        </p:spPr>
        <p:txBody>
          <a:bodyPr>
            <a:normAutofit fontScale="85000" lnSpcReduction="10000"/>
          </a:bodyPr>
          <a:lstStyle/>
          <a:p>
            <a:r>
              <a:rPr lang="nb-NO" dirty="0"/>
              <a:t>Bruk av ferdige moduler gir store muligheter, og skjuler kompleksitet (”Black </a:t>
            </a:r>
            <a:r>
              <a:rPr lang="nb-NO" dirty="0" err="1"/>
              <a:t>box</a:t>
            </a:r>
            <a:r>
              <a:rPr lang="nb-NO" dirty="0"/>
              <a:t>”)</a:t>
            </a:r>
          </a:p>
        </p:txBody>
      </p:sp>
      <p:pic>
        <p:nvPicPr>
          <p:cNvPr id="4" name="Picture 2"/>
          <p:cNvPicPr>
            <a:picLocks noChangeAspect="1" noChangeArrowheads="1"/>
          </p:cNvPicPr>
          <p:nvPr/>
        </p:nvPicPr>
        <p:blipFill>
          <a:blip r:embed="rId3"/>
          <a:srcRect/>
          <a:stretch>
            <a:fillRect/>
          </a:stretch>
        </p:blipFill>
        <p:spPr bwMode="auto">
          <a:xfrm>
            <a:off x="3438460" y="2730499"/>
            <a:ext cx="1271596" cy="1305700"/>
          </a:xfrm>
          <a:prstGeom prst="rect">
            <a:avLst/>
          </a:prstGeom>
          <a:noFill/>
          <a:ln w="9525">
            <a:noFill/>
            <a:miter lim="800000"/>
            <a:headEnd/>
            <a:tailEnd/>
          </a:ln>
          <a:effectLst/>
        </p:spPr>
      </p:pic>
      <p:pic>
        <p:nvPicPr>
          <p:cNvPr id="1026" name="Picture 2" descr="kjøpe Mikrokontrollerkort, Uno, A000066, ATmega328"/>
          <p:cNvPicPr>
            <a:picLocks noChangeAspect="1" noChangeArrowheads="1"/>
          </p:cNvPicPr>
          <p:nvPr/>
        </p:nvPicPr>
        <p:blipFill>
          <a:blip r:embed="rId4"/>
          <a:srcRect l="9389" r="9833"/>
          <a:stretch>
            <a:fillRect/>
          </a:stretch>
        </p:blipFill>
        <p:spPr bwMode="auto">
          <a:xfrm rot="10800000">
            <a:off x="5238697" y="2730499"/>
            <a:ext cx="3276603" cy="2271537"/>
          </a:xfrm>
          <a:prstGeom prst="rect">
            <a:avLst/>
          </a:prstGeom>
          <a:noFill/>
        </p:spPr>
      </p:pic>
      <p:grpSp>
        <p:nvGrpSpPr>
          <p:cNvPr id="6" name="Gruppe 18"/>
          <p:cNvGrpSpPr/>
          <p:nvPr/>
        </p:nvGrpSpPr>
        <p:grpSpPr>
          <a:xfrm>
            <a:off x="2555070" y="2520069"/>
            <a:ext cx="3023208" cy="315009"/>
            <a:chOff x="2555070" y="2520069"/>
            <a:chExt cx="3023208" cy="315009"/>
          </a:xfrm>
        </p:grpSpPr>
        <p:sp>
          <p:nvSpPr>
            <p:cNvPr id="7" name="Frihåndsform 6"/>
            <p:cNvSpPr/>
            <p:nvPr/>
          </p:nvSpPr>
          <p:spPr>
            <a:xfrm>
              <a:off x="2555070" y="252006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2524444"/>
              <a:ext cx="1334412"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17"/>
          <p:cNvGrpSpPr/>
          <p:nvPr/>
        </p:nvGrpSpPr>
        <p:grpSpPr>
          <a:xfrm>
            <a:off x="2291832" y="2380066"/>
            <a:ext cx="3155191" cy="507938"/>
            <a:chOff x="2291832" y="2380066"/>
            <a:chExt cx="3155191" cy="507938"/>
          </a:xfrm>
        </p:grpSpPr>
        <p:sp>
          <p:nvSpPr>
            <p:cNvPr id="9" name="Frihåndsform 8"/>
            <p:cNvSpPr/>
            <p:nvPr/>
          </p:nvSpPr>
          <p:spPr>
            <a:xfrm>
              <a:off x="2291832" y="2380066"/>
              <a:ext cx="1820779"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5" name="TekstSylinder 14"/>
          <p:cNvSpPr txBox="1"/>
          <p:nvPr/>
        </p:nvSpPr>
        <p:spPr>
          <a:xfrm>
            <a:off x="1674804" y="4036199"/>
            <a:ext cx="1096967" cy="369332"/>
          </a:xfrm>
          <a:prstGeom prst="rect">
            <a:avLst/>
          </a:prstGeom>
          <a:noFill/>
        </p:spPr>
        <p:txBody>
          <a:bodyPr wrap="none" rtlCol="0">
            <a:spAutoFit/>
          </a:bodyPr>
          <a:lstStyle/>
          <a:p>
            <a:r>
              <a:rPr lang="nb-NO" dirty="0"/>
              <a:t>Adresse 1</a:t>
            </a:r>
          </a:p>
        </p:txBody>
      </p:sp>
      <p:sp>
        <p:nvSpPr>
          <p:cNvPr id="16" name="TekstSylinder 15"/>
          <p:cNvSpPr txBox="1"/>
          <p:nvPr/>
        </p:nvSpPr>
        <p:spPr>
          <a:xfrm>
            <a:off x="3564127" y="4036199"/>
            <a:ext cx="1096967" cy="369332"/>
          </a:xfrm>
          <a:prstGeom prst="rect">
            <a:avLst/>
          </a:prstGeom>
          <a:noFill/>
        </p:spPr>
        <p:txBody>
          <a:bodyPr wrap="none" rtlCol="0">
            <a:spAutoFit/>
          </a:bodyPr>
          <a:lstStyle/>
          <a:p>
            <a:r>
              <a:rPr lang="nb-NO" dirty="0"/>
              <a:t>Adresse 2</a:t>
            </a:r>
          </a:p>
        </p:txBody>
      </p:sp>
      <p:sp>
        <p:nvSpPr>
          <p:cNvPr id="23" name="Bildeforklaring formet som en ellipse 22"/>
          <p:cNvSpPr/>
          <p:nvPr/>
        </p:nvSpPr>
        <p:spPr>
          <a:xfrm>
            <a:off x="3128233" y="1638435"/>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SCL</a:t>
            </a:r>
          </a:p>
        </p:txBody>
      </p:sp>
      <p:sp>
        <p:nvSpPr>
          <p:cNvPr id="24" name="Bildeforklaring formet som en ellipse 23"/>
          <p:cNvSpPr/>
          <p:nvPr/>
        </p:nvSpPr>
        <p:spPr>
          <a:xfrm>
            <a:off x="4133557" y="1777808"/>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SDA</a:t>
            </a:r>
          </a:p>
        </p:txBody>
      </p:sp>
    </p:spTree>
    <p:extLst>
      <p:ext uri="{BB962C8B-B14F-4D97-AF65-F5344CB8AC3E}">
        <p14:creationId xmlns:p14="http://schemas.microsoft.com/office/powerpoint/2010/main" val="4097711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59CF-DF97-3086-F2C1-021D3DA1D597}"/>
              </a:ext>
            </a:extLst>
          </p:cNvPr>
          <p:cNvSpPr>
            <a:spLocks noGrp="1"/>
          </p:cNvSpPr>
          <p:nvPr>
            <p:ph type="title"/>
          </p:nvPr>
        </p:nvSpPr>
        <p:spPr/>
        <p:txBody>
          <a:bodyPr/>
          <a:lstStyle/>
          <a:p>
            <a:pPr algn="ctr"/>
            <a:r>
              <a:rPr lang="nb-NO" dirty="0"/>
              <a:t>TCA9548A  ̶  I2C </a:t>
            </a:r>
            <a:r>
              <a:rPr lang="nb-NO" dirty="0" err="1"/>
              <a:t>multiplekser</a:t>
            </a:r>
            <a:r>
              <a:rPr lang="nb-NO" dirty="0"/>
              <a:t> </a:t>
            </a:r>
          </a:p>
        </p:txBody>
      </p:sp>
      <p:sp>
        <p:nvSpPr>
          <p:cNvPr id="3" name="Content Placeholder 2">
            <a:extLst>
              <a:ext uri="{FF2B5EF4-FFF2-40B4-BE49-F238E27FC236}">
                <a16:creationId xmlns:a16="http://schemas.microsoft.com/office/drawing/2014/main" id="{782784AA-EA59-7B60-477B-CE8E6A0E1D6B}"/>
              </a:ext>
            </a:extLst>
          </p:cNvPr>
          <p:cNvSpPr>
            <a:spLocks noGrp="1"/>
          </p:cNvSpPr>
          <p:nvPr>
            <p:ph idx="1"/>
          </p:nvPr>
        </p:nvSpPr>
        <p:spPr>
          <a:xfrm>
            <a:off x="586485" y="1600200"/>
            <a:ext cx="3517429" cy="4525963"/>
          </a:xfrm>
        </p:spPr>
        <p:txBody>
          <a:bodyPr/>
          <a:lstStyle/>
          <a:p>
            <a:r>
              <a:rPr lang="nb-NO" dirty="0"/>
              <a:t>Spenning 3 – 5V</a:t>
            </a:r>
          </a:p>
          <a:p>
            <a:r>
              <a:rPr lang="nb-NO" dirty="0"/>
              <a:t>SDA/SCL INPUT</a:t>
            </a:r>
          </a:p>
          <a:p>
            <a:r>
              <a:rPr lang="nb-NO" dirty="0"/>
              <a:t>Adresse 0x70-77</a:t>
            </a:r>
          </a:p>
          <a:p>
            <a:r>
              <a:rPr lang="nb-NO" dirty="0"/>
              <a:t>I</a:t>
            </a:r>
            <a:r>
              <a:rPr lang="nb-NO" baseline="30000" dirty="0"/>
              <a:t>2</a:t>
            </a:r>
            <a:r>
              <a:rPr lang="nb-NO" dirty="0"/>
              <a:t>C 0 – 7 OUTPUT</a:t>
            </a:r>
          </a:p>
          <a:p>
            <a:r>
              <a:rPr lang="nb-NO" dirty="0"/>
              <a:t>Resett </a:t>
            </a:r>
          </a:p>
        </p:txBody>
      </p:sp>
      <p:pic>
        <p:nvPicPr>
          <p:cNvPr id="5" name="Picture 4">
            <a:extLst>
              <a:ext uri="{FF2B5EF4-FFF2-40B4-BE49-F238E27FC236}">
                <a16:creationId xmlns:a16="http://schemas.microsoft.com/office/drawing/2014/main" id="{AEA71E6A-1B48-F984-4763-10C7F7B8BD89}"/>
              </a:ext>
            </a:extLst>
          </p:cNvPr>
          <p:cNvPicPr>
            <a:picLocks noChangeAspect="1"/>
          </p:cNvPicPr>
          <p:nvPr/>
        </p:nvPicPr>
        <p:blipFill>
          <a:blip r:embed="rId2"/>
          <a:stretch>
            <a:fillRect/>
          </a:stretch>
        </p:blipFill>
        <p:spPr>
          <a:xfrm>
            <a:off x="4460367" y="1417638"/>
            <a:ext cx="4417385" cy="4778807"/>
          </a:xfrm>
          <a:prstGeom prst="rect">
            <a:avLst/>
          </a:prstGeom>
        </p:spPr>
      </p:pic>
    </p:spTree>
    <p:extLst>
      <p:ext uri="{BB962C8B-B14F-4D97-AF65-F5344CB8AC3E}">
        <p14:creationId xmlns:p14="http://schemas.microsoft.com/office/powerpoint/2010/main" val="2901295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F0A801-5AC6-EFE4-36F7-7E1B128DF3C0}"/>
              </a:ext>
            </a:extLst>
          </p:cNvPr>
          <p:cNvSpPr>
            <a:spLocks noGrp="1"/>
          </p:cNvSpPr>
          <p:nvPr>
            <p:ph type="title"/>
          </p:nvPr>
        </p:nvSpPr>
        <p:spPr>
          <a:xfrm>
            <a:off x="578880" y="274638"/>
            <a:ext cx="8229600" cy="715955"/>
          </a:xfrm>
        </p:spPr>
        <p:txBody>
          <a:bodyPr/>
          <a:lstStyle/>
          <a:p>
            <a:pPr algn="ctr"/>
            <a:r>
              <a:rPr lang="nb-NO" dirty="0"/>
              <a:t>TCA9548A  ̶  I</a:t>
            </a:r>
            <a:r>
              <a:rPr lang="nb-NO" baseline="30000" dirty="0"/>
              <a:t>2</a:t>
            </a:r>
            <a:r>
              <a:rPr lang="nb-NO" dirty="0"/>
              <a:t>C </a:t>
            </a:r>
            <a:r>
              <a:rPr lang="nb-NO" dirty="0" err="1"/>
              <a:t>multiplekser</a:t>
            </a:r>
            <a:r>
              <a:rPr lang="nb-NO" dirty="0"/>
              <a:t> </a:t>
            </a:r>
          </a:p>
        </p:txBody>
      </p:sp>
      <p:pic>
        <p:nvPicPr>
          <p:cNvPr id="2" name="Picture 1">
            <a:extLst>
              <a:ext uri="{FF2B5EF4-FFF2-40B4-BE49-F238E27FC236}">
                <a16:creationId xmlns:a16="http://schemas.microsoft.com/office/drawing/2014/main" id="{1219F1BF-C2E5-D851-07A8-7936FCA9D393}"/>
              </a:ext>
            </a:extLst>
          </p:cNvPr>
          <p:cNvPicPr>
            <a:picLocks noChangeAspect="1"/>
          </p:cNvPicPr>
          <p:nvPr/>
        </p:nvPicPr>
        <p:blipFill>
          <a:blip r:embed="rId2"/>
          <a:stretch>
            <a:fillRect/>
          </a:stretch>
        </p:blipFill>
        <p:spPr>
          <a:xfrm>
            <a:off x="578880" y="990593"/>
            <a:ext cx="7965997" cy="5273408"/>
          </a:xfrm>
          <a:prstGeom prst="rect">
            <a:avLst/>
          </a:prstGeom>
        </p:spPr>
      </p:pic>
    </p:spTree>
    <p:extLst>
      <p:ext uri="{BB962C8B-B14F-4D97-AF65-F5344CB8AC3E}">
        <p14:creationId xmlns:p14="http://schemas.microsoft.com/office/powerpoint/2010/main" val="205530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fontScale="90000"/>
          </a:bodyPr>
          <a:lstStyle/>
          <a:p>
            <a:pPr algn="ctr"/>
            <a:r>
              <a:rPr lang="nb-NO" dirty="0"/>
              <a:t>Noen eksempler på utstillinger</a:t>
            </a:r>
            <a:br>
              <a:rPr lang="nb-NO" dirty="0"/>
            </a:br>
            <a:r>
              <a:rPr lang="nb-NO" dirty="0"/>
              <a:t>ved </a:t>
            </a:r>
            <a:r>
              <a:rPr lang="nb-NO" dirty="0" err="1"/>
              <a:t>ViT</a:t>
            </a:r>
            <a:r>
              <a:rPr lang="nb-NO" dirty="0"/>
              <a:t> der RFID kunne vært brukt</a:t>
            </a:r>
          </a:p>
        </p:txBody>
      </p:sp>
    </p:spTree>
    <p:extLst>
      <p:ext uri="{BB962C8B-B14F-4D97-AF65-F5344CB8AC3E}">
        <p14:creationId xmlns:p14="http://schemas.microsoft.com/office/powerpoint/2010/main" val="32405792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16CA-6AA6-2CD5-3F73-4E9737BB439D}"/>
              </a:ext>
            </a:extLst>
          </p:cNvPr>
          <p:cNvSpPr>
            <a:spLocks noGrp="1"/>
          </p:cNvSpPr>
          <p:nvPr>
            <p:ph type="title"/>
          </p:nvPr>
        </p:nvSpPr>
        <p:spPr>
          <a:xfrm>
            <a:off x="248575" y="10134"/>
            <a:ext cx="8727665" cy="715955"/>
          </a:xfrm>
        </p:spPr>
        <p:txBody>
          <a:bodyPr>
            <a:normAutofit fontScale="90000"/>
          </a:bodyPr>
          <a:lstStyle/>
          <a:p>
            <a:pPr algn="ctr"/>
            <a:r>
              <a:rPr lang="nb-NO" dirty="0"/>
              <a:t>TCA9548A  ̶  I</a:t>
            </a:r>
            <a:r>
              <a:rPr lang="nb-NO" baseline="30000" dirty="0"/>
              <a:t>2</a:t>
            </a:r>
            <a:r>
              <a:rPr lang="nb-NO" dirty="0"/>
              <a:t>C </a:t>
            </a:r>
            <a:r>
              <a:rPr lang="nb-NO" dirty="0" err="1"/>
              <a:t>multiplekser</a:t>
            </a:r>
            <a:r>
              <a:rPr lang="nb-NO" dirty="0"/>
              <a:t>, parallellkobling </a:t>
            </a:r>
          </a:p>
        </p:txBody>
      </p:sp>
      <p:pic>
        <p:nvPicPr>
          <p:cNvPr id="5" name="Picture 4">
            <a:extLst>
              <a:ext uri="{FF2B5EF4-FFF2-40B4-BE49-F238E27FC236}">
                <a16:creationId xmlns:a16="http://schemas.microsoft.com/office/drawing/2014/main" id="{4C4ED0BF-0F14-9A45-BD5B-6F7F87B863F2}"/>
              </a:ext>
            </a:extLst>
          </p:cNvPr>
          <p:cNvPicPr>
            <a:picLocks noChangeAspect="1"/>
          </p:cNvPicPr>
          <p:nvPr/>
        </p:nvPicPr>
        <p:blipFill>
          <a:blip r:embed="rId2"/>
          <a:stretch>
            <a:fillRect/>
          </a:stretch>
        </p:blipFill>
        <p:spPr>
          <a:xfrm>
            <a:off x="923284" y="990593"/>
            <a:ext cx="7297432" cy="4017377"/>
          </a:xfrm>
          <a:prstGeom prst="rect">
            <a:avLst/>
          </a:prstGeom>
        </p:spPr>
      </p:pic>
      <p:pic>
        <p:nvPicPr>
          <p:cNvPr id="7" name="Picture 6">
            <a:extLst>
              <a:ext uri="{FF2B5EF4-FFF2-40B4-BE49-F238E27FC236}">
                <a16:creationId xmlns:a16="http://schemas.microsoft.com/office/drawing/2014/main" id="{038AE2C3-B36C-089F-B02B-2E20199F8720}"/>
              </a:ext>
            </a:extLst>
          </p:cNvPr>
          <p:cNvPicPr>
            <a:picLocks noChangeAspect="1"/>
          </p:cNvPicPr>
          <p:nvPr/>
        </p:nvPicPr>
        <p:blipFill>
          <a:blip r:embed="rId3"/>
          <a:stretch>
            <a:fillRect/>
          </a:stretch>
        </p:blipFill>
        <p:spPr>
          <a:xfrm>
            <a:off x="167760" y="5272474"/>
            <a:ext cx="8808480" cy="689685"/>
          </a:xfrm>
          <a:prstGeom prst="rect">
            <a:avLst/>
          </a:prstGeom>
        </p:spPr>
      </p:pic>
    </p:spTree>
    <p:extLst>
      <p:ext uri="{BB962C8B-B14F-4D97-AF65-F5344CB8AC3E}">
        <p14:creationId xmlns:p14="http://schemas.microsoft.com/office/powerpoint/2010/main" val="190516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Arbeid på egen hånd</a:t>
            </a:r>
            <a:br>
              <a:rPr lang="nb-NO" dirty="0"/>
            </a:br>
            <a:r>
              <a:rPr lang="nb-NO" sz="2800" dirty="0"/>
              <a:t>Bygg opp </a:t>
            </a:r>
            <a:r>
              <a:rPr lang="nb-NO" sz="2800" dirty="0" err="1"/>
              <a:t>multiplekseren</a:t>
            </a:r>
            <a:r>
              <a:rPr lang="nb-NO" sz="2800" dirty="0"/>
              <a:t> og test ut</a:t>
            </a:r>
            <a:endParaRPr lang="nb-NO" dirty="0"/>
          </a:p>
        </p:txBody>
      </p:sp>
    </p:spTree>
    <p:extLst>
      <p:ext uri="{BB962C8B-B14F-4D97-AF65-F5344CB8AC3E}">
        <p14:creationId xmlns:p14="http://schemas.microsoft.com/office/powerpoint/2010/main" val="1563678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502358" y="2423319"/>
            <a:ext cx="8229600" cy="1963624"/>
          </a:xfrm>
        </p:spPr>
        <p:txBody>
          <a:bodyPr>
            <a:normAutofit/>
          </a:bodyPr>
          <a:lstStyle/>
          <a:p>
            <a:pPr algn="ctr"/>
            <a:r>
              <a:rPr lang="nb-NO" dirty="0"/>
              <a:t>Deloppdrag 5</a:t>
            </a:r>
            <a:br>
              <a:rPr lang="nb-NO" dirty="0"/>
            </a:br>
            <a:r>
              <a:rPr lang="nb-NO" dirty="0"/>
              <a:t>Koble opp fire RFID-kortlesere</a:t>
            </a:r>
            <a:br>
              <a:rPr lang="nb-NO" dirty="0"/>
            </a:br>
            <a:r>
              <a:rPr lang="nb-NO" dirty="0"/>
              <a:t>og les inntil fire kort</a:t>
            </a:r>
          </a:p>
        </p:txBody>
      </p:sp>
    </p:spTree>
    <p:extLst>
      <p:ext uri="{BB962C8B-B14F-4D97-AF65-F5344CB8AC3E}">
        <p14:creationId xmlns:p14="http://schemas.microsoft.com/office/powerpoint/2010/main" val="1643261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FAB554-DE34-6B60-9130-5C4A50D57FD9}"/>
              </a:ext>
            </a:extLst>
          </p:cNvPr>
          <p:cNvPicPr>
            <a:picLocks noChangeAspect="1"/>
          </p:cNvPicPr>
          <p:nvPr/>
        </p:nvPicPr>
        <p:blipFill>
          <a:blip r:embed="rId2"/>
          <a:stretch>
            <a:fillRect/>
          </a:stretch>
        </p:blipFill>
        <p:spPr>
          <a:xfrm>
            <a:off x="214789" y="1130682"/>
            <a:ext cx="8715540" cy="2145898"/>
          </a:xfrm>
          <a:prstGeom prst="rect">
            <a:avLst/>
          </a:prstGeom>
        </p:spPr>
      </p:pic>
      <p:sp>
        <p:nvSpPr>
          <p:cNvPr id="4" name="Tittel 1">
            <a:extLst>
              <a:ext uri="{FF2B5EF4-FFF2-40B4-BE49-F238E27FC236}">
                <a16:creationId xmlns:a16="http://schemas.microsoft.com/office/drawing/2014/main" id="{2ADB8090-D53E-3269-6155-EEC332769476}"/>
              </a:ext>
            </a:extLst>
          </p:cNvPr>
          <p:cNvSpPr txBox="1">
            <a:spLocks/>
          </p:cNvSpPr>
          <p:nvPr/>
        </p:nvSpPr>
        <p:spPr>
          <a:xfrm>
            <a:off x="339395" y="379562"/>
            <a:ext cx="8229600" cy="7431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5 </a:t>
            </a:r>
          </a:p>
        </p:txBody>
      </p:sp>
    </p:spTree>
    <p:extLst>
      <p:ext uri="{BB962C8B-B14F-4D97-AF65-F5344CB8AC3E}">
        <p14:creationId xmlns:p14="http://schemas.microsoft.com/office/powerpoint/2010/main" val="29596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Arbeid på egen hånd</a:t>
            </a:r>
            <a:br>
              <a:rPr lang="nb-NO" dirty="0"/>
            </a:br>
            <a:r>
              <a:rPr lang="nb-NO" sz="2800" dirty="0"/>
              <a:t>Skriv og test ut programmet</a:t>
            </a:r>
            <a:br>
              <a:rPr lang="nb-NO" sz="2800" dirty="0"/>
            </a:br>
            <a:r>
              <a:rPr lang="nb-NO" sz="2800" dirty="0"/>
              <a:t>side 55</a:t>
            </a:r>
            <a:endParaRPr lang="nb-NO" dirty="0"/>
          </a:p>
        </p:txBody>
      </p:sp>
    </p:spTree>
    <p:extLst>
      <p:ext uri="{BB962C8B-B14F-4D97-AF65-F5344CB8AC3E}">
        <p14:creationId xmlns:p14="http://schemas.microsoft.com/office/powerpoint/2010/main" val="3807759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16E-21D2-8C7E-6FA1-72766B343589}"/>
              </a:ext>
            </a:extLst>
          </p:cNvPr>
          <p:cNvSpPr>
            <a:spLocks noGrp="1"/>
          </p:cNvSpPr>
          <p:nvPr>
            <p:ph type="title"/>
          </p:nvPr>
        </p:nvSpPr>
        <p:spPr/>
        <p:txBody>
          <a:bodyPr>
            <a:normAutofit fontScale="90000"/>
          </a:bodyPr>
          <a:lstStyle/>
          <a:p>
            <a:pPr algn="ctr"/>
            <a:r>
              <a:rPr lang="nb-NO" dirty="0"/>
              <a:t>Gjennomgang av programmet</a:t>
            </a:r>
            <a:br>
              <a:rPr lang="nb-NO" dirty="0"/>
            </a:br>
            <a:r>
              <a:rPr lang="nb-NO" sz="3100" b="0" dirty="0"/>
              <a:t>RFID-TCA9548A-5A.ino</a:t>
            </a:r>
            <a:endParaRPr lang="nb-NO" dirty="0"/>
          </a:p>
        </p:txBody>
      </p:sp>
      <p:pic>
        <p:nvPicPr>
          <p:cNvPr id="4" name="Picture 3">
            <a:extLst>
              <a:ext uri="{FF2B5EF4-FFF2-40B4-BE49-F238E27FC236}">
                <a16:creationId xmlns:a16="http://schemas.microsoft.com/office/drawing/2014/main" id="{7E0E76DC-ED48-3E67-DF64-CC87BC459E42}"/>
              </a:ext>
            </a:extLst>
          </p:cNvPr>
          <p:cNvPicPr>
            <a:picLocks noChangeAspect="1"/>
          </p:cNvPicPr>
          <p:nvPr/>
        </p:nvPicPr>
        <p:blipFill>
          <a:blip r:embed="rId2"/>
          <a:stretch>
            <a:fillRect/>
          </a:stretch>
        </p:blipFill>
        <p:spPr>
          <a:xfrm>
            <a:off x="394537" y="1752600"/>
            <a:ext cx="8598285" cy="4486644"/>
          </a:xfrm>
          <a:prstGeom prst="rect">
            <a:avLst/>
          </a:prstGeom>
        </p:spPr>
      </p:pic>
    </p:spTree>
    <p:extLst>
      <p:ext uri="{BB962C8B-B14F-4D97-AF65-F5344CB8AC3E}">
        <p14:creationId xmlns:p14="http://schemas.microsoft.com/office/powerpoint/2010/main" val="2371894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16E-21D2-8C7E-6FA1-72766B343589}"/>
              </a:ext>
            </a:extLst>
          </p:cNvPr>
          <p:cNvSpPr>
            <a:spLocks noGrp="1"/>
          </p:cNvSpPr>
          <p:nvPr>
            <p:ph type="title"/>
          </p:nvPr>
        </p:nvSpPr>
        <p:spPr/>
        <p:txBody>
          <a:bodyPr>
            <a:normAutofit fontScale="90000"/>
          </a:bodyPr>
          <a:lstStyle/>
          <a:p>
            <a:pPr algn="ctr"/>
            <a:r>
              <a:rPr lang="nb-NO" dirty="0"/>
              <a:t>Gjennomgang av programmet</a:t>
            </a:r>
            <a:br>
              <a:rPr lang="nb-NO" dirty="0"/>
            </a:br>
            <a:r>
              <a:rPr lang="nb-NO" sz="3100" b="0" dirty="0"/>
              <a:t>RFID-TCA9548A- 5A.ino</a:t>
            </a:r>
            <a:endParaRPr lang="nb-NO" dirty="0"/>
          </a:p>
        </p:txBody>
      </p:sp>
      <p:pic>
        <p:nvPicPr>
          <p:cNvPr id="5" name="Picture 4">
            <a:hlinkClick r:id="rId2" action="ppaction://hlinkfile"/>
            <a:extLst>
              <a:ext uri="{FF2B5EF4-FFF2-40B4-BE49-F238E27FC236}">
                <a16:creationId xmlns:a16="http://schemas.microsoft.com/office/drawing/2014/main" id="{BAEC9614-B064-0882-8A7F-BEF78D4F86BF}"/>
              </a:ext>
            </a:extLst>
          </p:cNvPr>
          <p:cNvPicPr>
            <a:picLocks noChangeAspect="1"/>
          </p:cNvPicPr>
          <p:nvPr/>
        </p:nvPicPr>
        <p:blipFill>
          <a:blip r:embed="rId3"/>
          <a:stretch>
            <a:fillRect/>
          </a:stretch>
        </p:blipFill>
        <p:spPr>
          <a:xfrm>
            <a:off x="578880" y="1541125"/>
            <a:ext cx="8064914" cy="4254719"/>
          </a:xfrm>
          <a:prstGeom prst="rect">
            <a:avLst/>
          </a:prstGeom>
        </p:spPr>
      </p:pic>
    </p:spTree>
    <p:extLst>
      <p:ext uri="{BB962C8B-B14F-4D97-AF65-F5344CB8AC3E}">
        <p14:creationId xmlns:p14="http://schemas.microsoft.com/office/powerpoint/2010/main" val="2537646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16E-21D2-8C7E-6FA1-72766B343589}"/>
              </a:ext>
            </a:extLst>
          </p:cNvPr>
          <p:cNvSpPr>
            <a:spLocks noGrp="1"/>
          </p:cNvSpPr>
          <p:nvPr>
            <p:ph type="title"/>
          </p:nvPr>
        </p:nvSpPr>
        <p:spPr/>
        <p:txBody>
          <a:bodyPr>
            <a:normAutofit fontScale="90000"/>
          </a:bodyPr>
          <a:lstStyle/>
          <a:p>
            <a:pPr algn="ctr"/>
            <a:r>
              <a:rPr lang="nb-NO" dirty="0"/>
              <a:t>Gjennomgang av programmet</a:t>
            </a:r>
            <a:br>
              <a:rPr lang="nb-NO" dirty="0"/>
            </a:br>
            <a:r>
              <a:rPr lang="nb-NO" sz="3100" b="0" dirty="0"/>
              <a:t>RFID-TCA9548A-5B.ino (side 58)</a:t>
            </a:r>
            <a:endParaRPr lang="nb-NO" dirty="0"/>
          </a:p>
        </p:txBody>
      </p:sp>
      <p:pic>
        <p:nvPicPr>
          <p:cNvPr id="4" name="Picture 3">
            <a:hlinkClick r:id="rId2" action="ppaction://hlinkfile"/>
            <a:extLst>
              <a:ext uri="{FF2B5EF4-FFF2-40B4-BE49-F238E27FC236}">
                <a16:creationId xmlns:a16="http://schemas.microsoft.com/office/drawing/2014/main" id="{6A2945BF-6543-A031-94EA-2C2BBB618AFB}"/>
              </a:ext>
            </a:extLst>
          </p:cNvPr>
          <p:cNvPicPr>
            <a:picLocks noChangeAspect="1"/>
          </p:cNvPicPr>
          <p:nvPr/>
        </p:nvPicPr>
        <p:blipFill>
          <a:blip r:embed="rId3"/>
          <a:stretch>
            <a:fillRect/>
          </a:stretch>
        </p:blipFill>
        <p:spPr>
          <a:xfrm>
            <a:off x="1124305" y="1517820"/>
            <a:ext cx="6895389" cy="4529776"/>
          </a:xfrm>
          <a:prstGeom prst="rect">
            <a:avLst/>
          </a:prstGeom>
        </p:spPr>
      </p:pic>
    </p:spTree>
    <p:extLst>
      <p:ext uri="{BB962C8B-B14F-4D97-AF65-F5344CB8AC3E}">
        <p14:creationId xmlns:p14="http://schemas.microsoft.com/office/powerpoint/2010/main" val="2872143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502358" y="1813719"/>
            <a:ext cx="8229600" cy="2703852"/>
          </a:xfrm>
        </p:spPr>
        <p:txBody>
          <a:bodyPr>
            <a:normAutofit/>
          </a:bodyPr>
          <a:lstStyle/>
          <a:p>
            <a:pPr algn="ctr"/>
            <a:r>
              <a:rPr lang="nb-NO" dirty="0"/>
              <a:t>Deloppdrag 6</a:t>
            </a:r>
            <a:br>
              <a:rPr lang="nb-NO" dirty="0"/>
            </a:br>
            <a:r>
              <a:rPr lang="nb-NO" dirty="0"/>
              <a:t>Koble opp fire RFID-kortlesere</a:t>
            </a:r>
            <a:br>
              <a:rPr lang="nb-NO" dirty="0"/>
            </a:br>
            <a:r>
              <a:rPr lang="nb-NO" dirty="0"/>
              <a:t>og lag en liten regnemaskin</a:t>
            </a:r>
            <a:br>
              <a:rPr lang="nb-NO" dirty="0"/>
            </a:br>
            <a:r>
              <a:rPr lang="nb-NO" dirty="0"/>
              <a:t>side 59</a:t>
            </a:r>
          </a:p>
        </p:txBody>
      </p:sp>
    </p:spTree>
    <p:extLst>
      <p:ext uri="{BB962C8B-B14F-4D97-AF65-F5344CB8AC3E}">
        <p14:creationId xmlns:p14="http://schemas.microsoft.com/office/powerpoint/2010/main" val="1769166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CE435B-6120-1B6D-FCD5-B2374506863C}"/>
              </a:ext>
            </a:extLst>
          </p:cNvPr>
          <p:cNvPicPr>
            <a:picLocks noChangeAspect="1"/>
          </p:cNvPicPr>
          <p:nvPr/>
        </p:nvPicPr>
        <p:blipFill>
          <a:blip r:embed="rId2"/>
          <a:stretch>
            <a:fillRect/>
          </a:stretch>
        </p:blipFill>
        <p:spPr>
          <a:xfrm>
            <a:off x="214789" y="726475"/>
            <a:ext cx="8346232" cy="3050877"/>
          </a:xfrm>
          <a:prstGeom prst="rect">
            <a:avLst/>
          </a:prstGeom>
        </p:spPr>
      </p:pic>
      <p:pic>
        <p:nvPicPr>
          <p:cNvPr id="10" name="Picture 9">
            <a:extLst>
              <a:ext uri="{FF2B5EF4-FFF2-40B4-BE49-F238E27FC236}">
                <a16:creationId xmlns:a16="http://schemas.microsoft.com/office/drawing/2014/main" id="{1FFC4674-0EB5-8E04-E8D1-72ABA5903467}"/>
              </a:ext>
            </a:extLst>
          </p:cNvPr>
          <p:cNvPicPr>
            <a:picLocks noChangeAspect="1"/>
          </p:cNvPicPr>
          <p:nvPr/>
        </p:nvPicPr>
        <p:blipFill>
          <a:blip r:embed="rId3"/>
          <a:stretch>
            <a:fillRect/>
          </a:stretch>
        </p:blipFill>
        <p:spPr>
          <a:xfrm>
            <a:off x="563144" y="3788848"/>
            <a:ext cx="7786199" cy="598938"/>
          </a:xfrm>
          <a:prstGeom prst="rect">
            <a:avLst/>
          </a:prstGeom>
        </p:spPr>
      </p:pic>
      <p:sp>
        <p:nvSpPr>
          <p:cNvPr id="4" name="Tittel 1">
            <a:extLst>
              <a:ext uri="{FF2B5EF4-FFF2-40B4-BE49-F238E27FC236}">
                <a16:creationId xmlns:a16="http://schemas.microsoft.com/office/drawing/2014/main" id="{2ADB8090-D53E-3269-6155-EEC332769476}"/>
              </a:ext>
            </a:extLst>
          </p:cNvPr>
          <p:cNvSpPr txBox="1">
            <a:spLocks/>
          </p:cNvSpPr>
          <p:nvPr/>
        </p:nvSpPr>
        <p:spPr>
          <a:xfrm>
            <a:off x="339395" y="-2877"/>
            <a:ext cx="8229600" cy="7431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6 </a:t>
            </a:r>
          </a:p>
        </p:txBody>
      </p:sp>
    </p:spTree>
    <p:extLst>
      <p:ext uri="{BB962C8B-B14F-4D97-AF65-F5344CB8AC3E}">
        <p14:creationId xmlns:p14="http://schemas.microsoft.com/office/powerpoint/2010/main" val="155421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6A37-3861-CBC7-3B25-EF73BED63F1E}"/>
              </a:ext>
            </a:extLst>
          </p:cNvPr>
          <p:cNvSpPr>
            <a:spLocks noGrp="1"/>
          </p:cNvSpPr>
          <p:nvPr>
            <p:ph type="title"/>
          </p:nvPr>
        </p:nvSpPr>
        <p:spPr>
          <a:xfrm>
            <a:off x="578880" y="24267"/>
            <a:ext cx="8229600" cy="1143000"/>
          </a:xfrm>
        </p:spPr>
        <p:txBody>
          <a:bodyPr/>
          <a:lstStyle/>
          <a:p>
            <a:pPr algn="ctr"/>
            <a:r>
              <a:rPr lang="nb-NO" dirty="0"/>
              <a:t>Søskenflokken</a:t>
            </a:r>
          </a:p>
        </p:txBody>
      </p:sp>
      <p:sp>
        <p:nvSpPr>
          <p:cNvPr id="3" name="Content Placeholder 2">
            <a:extLst>
              <a:ext uri="{FF2B5EF4-FFF2-40B4-BE49-F238E27FC236}">
                <a16:creationId xmlns:a16="http://schemas.microsoft.com/office/drawing/2014/main" id="{4D854C0C-3A05-7390-9E99-C9615E1F27C9}"/>
              </a:ext>
            </a:extLst>
          </p:cNvPr>
          <p:cNvSpPr>
            <a:spLocks noGrp="1"/>
          </p:cNvSpPr>
          <p:nvPr>
            <p:ph idx="1"/>
          </p:nvPr>
        </p:nvSpPr>
        <p:spPr>
          <a:xfrm>
            <a:off x="674913" y="4332514"/>
            <a:ext cx="3929742" cy="1793649"/>
          </a:xfrm>
        </p:spPr>
        <p:txBody>
          <a:bodyPr>
            <a:normAutofit fontScale="77500" lnSpcReduction="20000"/>
          </a:bodyPr>
          <a:lstStyle/>
          <a:p>
            <a:r>
              <a:rPr lang="nb-NO" dirty="0"/>
              <a:t>Thom er født før Lorents</a:t>
            </a:r>
          </a:p>
          <a:p>
            <a:r>
              <a:rPr lang="nb-NO" dirty="0"/>
              <a:t>Elisabeth er født sist</a:t>
            </a:r>
          </a:p>
          <a:p>
            <a:r>
              <a:rPr lang="nb-NO" dirty="0"/>
              <a:t>Margrethe er født før Morten, men etter Thomas Angell</a:t>
            </a:r>
          </a:p>
        </p:txBody>
      </p:sp>
      <p:pic>
        <p:nvPicPr>
          <p:cNvPr id="5" name="Picture 4">
            <a:extLst>
              <a:ext uri="{FF2B5EF4-FFF2-40B4-BE49-F238E27FC236}">
                <a16:creationId xmlns:a16="http://schemas.microsoft.com/office/drawing/2014/main" id="{3886AAE9-8D37-D14F-9876-77DD68C3D413}"/>
              </a:ext>
            </a:extLst>
          </p:cNvPr>
          <p:cNvPicPr>
            <a:picLocks noChangeAspect="1"/>
          </p:cNvPicPr>
          <p:nvPr/>
        </p:nvPicPr>
        <p:blipFill rotWithShape="1">
          <a:blip r:embed="rId2"/>
          <a:srcRect t="28493" b="21211"/>
          <a:stretch/>
        </p:blipFill>
        <p:spPr>
          <a:xfrm>
            <a:off x="592453" y="1121228"/>
            <a:ext cx="8202453" cy="3091543"/>
          </a:xfrm>
          <a:prstGeom prst="rect">
            <a:avLst/>
          </a:prstGeom>
        </p:spPr>
      </p:pic>
      <p:sp>
        <p:nvSpPr>
          <p:cNvPr id="6" name="Content Placeholder 2">
            <a:extLst>
              <a:ext uri="{FF2B5EF4-FFF2-40B4-BE49-F238E27FC236}">
                <a16:creationId xmlns:a16="http://schemas.microsoft.com/office/drawing/2014/main" id="{501AF124-2E24-CB41-D7E0-B6865812FDE0}"/>
              </a:ext>
            </a:extLst>
          </p:cNvPr>
          <p:cNvSpPr txBox="1">
            <a:spLocks/>
          </p:cNvSpPr>
          <p:nvPr/>
        </p:nvSpPr>
        <p:spPr>
          <a:xfrm>
            <a:off x="4791650" y="4332514"/>
            <a:ext cx="3929742" cy="1793649"/>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Clr>
                <a:srgbClr val="F07337"/>
              </a:buClr>
              <a:buSzPct val="10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27ACB"/>
              </a:buClr>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27AC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27AC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27ACB"/>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a:t>Thomas Angell ble født rett etter Lorents</a:t>
            </a:r>
          </a:p>
          <a:p>
            <a:r>
              <a:rPr lang="nb-NO" dirty="0"/>
              <a:t>Rebekka er født etter Elisa</a:t>
            </a:r>
          </a:p>
          <a:p>
            <a:r>
              <a:rPr lang="nb-NO" dirty="0"/>
              <a:t>Elisa er født etter Morten</a:t>
            </a:r>
          </a:p>
          <a:p>
            <a:r>
              <a:rPr lang="nb-NO" dirty="0"/>
              <a:t>Johan skal stå mellom Elisa og Rebekka</a:t>
            </a:r>
          </a:p>
        </p:txBody>
      </p:sp>
    </p:spTree>
    <p:extLst>
      <p:ext uri="{BB962C8B-B14F-4D97-AF65-F5344CB8AC3E}">
        <p14:creationId xmlns:p14="http://schemas.microsoft.com/office/powerpoint/2010/main" val="3828432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Arbeid på egen hånd</a:t>
            </a:r>
            <a:br>
              <a:rPr lang="nb-NO" dirty="0"/>
            </a:br>
            <a:r>
              <a:rPr lang="nb-NO" sz="2800" dirty="0"/>
              <a:t>Skriv og test ut programmet</a:t>
            </a:r>
            <a:br>
              <a:rPr lang="nb-NO" sz="2800" dirty="0"/>
            </a:br>
            <a:r>
              <a:rPr lang="nb-NO" sz="2800" dirty="0"/>
              <a:t>side</a:t>
            </a:r>
            <a:endParaRPr lang="nb-NO" dirty="0"/>
          </a:p>
        </p:txBody>
      </p:sp>
    </p:spTree>
    <p:extLst>
      <p:ext uri="{BB962C8B-B14F-4D97-AF65-F5344CB8AC3E}">
        <p14:creationId xmlns:p14="http://schemas.microsoft.com/office/powerpoint/2010/main" val="2906239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16E-21D2-8C7E-6FA1-72766B343589}"/>
              </a:ext>
            </a:extLst>
          </p:cNvPr>
          <p:cNvSpPr>
            <a:spLocks noGrp="1"/>
          </p:cNvSpPr>
          <p:nvPr>
            <p:ph type="title"/>
          </p:nvPr>
        </p:nvSpPr>
        <p:spPr/>
        <p:txBody>
          <a:bodyPr>
            <a:normAutofit/>
          </a:bodyPr>
          <a:lstStyle/>
          <a:p>
            <a:pPr algn="ctr"/>
            <a:r>
              <a:rPr lang="nb-NO" dirty="0"/>
              <a:t>Gjennomgang av programmet</a:t>
            </a:r>
            <a:br>
              <a:rPr lang="nb-NO" dirty="0"/>
            </a:br>
            <a:r>
              <a:rPr lang="nb-NO" sz="2700" b="0" dirty="0"/>
              <a:t>RFID-TCA9548A-6.ino</a:t>
            </a:r>
            <a:endParaRPr lang="nb-NO" dirty="0"/>
          </a:p>
        </p:txBody>
      </p:sp>
      <p:pic>
        <p:nvPicPr>
          <p:cNvPr id="4" name="Picture 3">
            <a:hlinkClick r:id="rId2" action="ppaction://hlinkfile"/>
            <a:extLst>
              <a:ext uri="{FF2B5EF4-FFF2-40B4-BE49-F238E27FC236}">
                <a16:creationId xmlns:a16="http://schemas.microsoft.com/office/drawing/2014/main" id="{F802BFFF-0003-C703-85C6-BA4EF775743F}"/>
              </a:ext>
            </a:extLst>
          </p:cNvPr>
          <p:cNvPicPr>
            <a:picLocks noChangeAspect="1"/>
          </p:cNvPicPr>
          <p:nvPr/>
        </p:nvPicPr>
        <p:blipFill>
          <a:blip r:embed="rId3"/>
          <a:stretch>
            <a:fillRect/>
          </a:stretch>
        </p:blipFill>
        <p:spPr>
          <a:xfrm>
            <a:off x="860539" y="1624010"/>
            <a:ext cx="7422921" cy="4504647"/>
          </a:xfrm>
          <a:prstGeom prst="rect">
            <a:avLst/>
          </a:prstGeom>
        </p:spPr>
      </p:pic>
    </p:spTree>
    <p:extLst>
      <p:ext uri="{BB962C8B-B14F-4D97-AF65-F5344CB8AC3E}">
        <p14:creationId xmlns:p14="http://schemas.microsoft.com/office/powerpoint/2010/main" val="2364397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502358" y="1998776"/>
            <a:ext cx="8229600" cy="3019538"/>
          </a:xfrm>
        </p:spPr>
        <p:txBody>
          <a:bodyPr>
            <a:normAutofit fontScale="90000"/>
          </a:bodyPr>
          <a:lstStyle/>
          <a:p>
            <a:pPr algn="ctr"/>
            <a:r>
              <a:rPr lang="nb-NO" dirty="0"/>
              <a:t>Deloppdrag 7</a:t>
            </a:r>
            <a:br>
              <a:rPr lang="nb-NO" dirty="0"/>
            </a:br>
            <a:r>
              <a:rPr lang="nb-NO" dirty="0"/>
              <a:t>Gå sammen to og to og koble opp åtte RFID-kortlesere og lag en liten problemløsningsoppgave</a:t>
            </a:r>
            <a:br>
              <a:rPr lang="nb-NO" dirty="0"/>
            </a:br>
            <a:r>
              <a:rPr lang="nb-NO" dirty="0"/>
              <a:t>side 62</a:t>
            </a:r>
          </a:p>
        </p:txBody>
      </p:sp>
    </p:spTree>
    <p:extLst>
      <p:ext uri="{BB962C8B-B14F-4D97-AF65-F5344CB8AC3E}">
        <p14:creationId xmlns:p14="http://schemas.microsoft.com/office/powerpoint/2010/main" val="3258662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41EF4-10CC-8FCB-7619-79841E331BE7}"/>
              </a:ext>
            </a:extLst>
          </p:cNvPr>
          <p:cNvPicPr>
            <a:picLocks noChangeAspect="1"/>
          </p:cNvPicPr>
          <p:nvPr/>
        </p:nvPicPr>
        <p:blipFill>
          <a:blip r:embed="rId2"/>
          <a:stretch>
            <a:fillRect/>
          </a:stretch>
        </p:blipFill>
        <p:spPr>
          <a:xfrm>
            <a:off x="536309" y="320973"/>
            <a:ext cx="8071381" cy="4720472"/>
          </a:xfrm>
          <a:prstGeom prst="rect">
            <a:avLst/>
          </a:prstGeom>
        </p:spPr>
      </p:pic>
      <p:sp>
        <p:nvSpPr>
          <p:cNvPr id="4" name="Tittel 1">
            <a:extLst>
              <a:ext uri="{FF2B5EF4-FFF2-40B4-BE49-F238E27FC236}">
                <a16:creationId xmlns:a16="http://schemas.microsoft.com/office/drawing/2014/main" id="{CC1A9BEC-42DA-A43A-D561-4A8D912D27DA}"/>
              </a:ext>
            </a:extLst>
          </p:cNvPr>
          <p:cNvSpPr txBox="1">
            <a:spLocks/>
          </p:cNvSpPr>
          <p:nvPr/>
        </p:nvSpPr>
        <p:spPr>
          <a:xfrm>
            <a:off x="339395" y="-2877"/>
            <a:ext cx="8229600" cy="64770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nb-NO" dirty="0"/>
              <a:t>Deloppdrag 7 - 8</a:t>
            </a:r>
          </a:p>
        </p:txBody>
      </p:sp>
      <p:pic>
        <p:nvPicPr>
          <p:cNvPr id="8" name="Picture 7">
            <a:extLst>
              <a:ext uri="{FF2B5EF4-FFF2-40B4-BE49-F238E27FC236}">
                <a16:creationId xmlns:a16="http://schemas.microsoft.com/office/drawing/2014/main" id="{C0235A92-F74B-6757-E47F-08090CD662CA}"/>
              </a:ext>
            </a:extLst>
          </p:cNvPr>
          <p:cNvPicPr>
            <a:picLocks noChangeAspect="1"/>
          </p:cNvPicPr>
          <p:nvPr/>
        </p:nvPicPr>
        <p:blipFill>
          <a:blip r:embed="rId3"/>
          <a:stretch>
            <a:fillRect/>
          </a:stretch>
        </p:blipFill>
        <p:spPr>
          <a:xfrm>
            <a:off x="536309" y="5158465"/>
            <a:ext cx="8238741" cy="959305"/>
          </a:xfrm>
          <a:prstGeom prst="rect">
            <a:avLst/>
          </a:prstGeom>
        </p:spPr>
      </p:pic>
    </p:spTree>
    <p:extLst>
      <p:ext uri="{BB962C8B-B14F-4D97-AF65-F5344CB8AC3E}">
        <p14:creationId xmlns:p14="http://schemas.microsoft.com/office/powerpoint/2010/main" val="39912609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Arbeid på egen hånd</a:t>
            </a:r>
            <a:br>
              <a:rPr lang="nb-NO" dirty="0"/>
            </a:br>
            <a:r>
              <a:rPr lang="nb-NO" sz="2800" dirty="0"/>
              <a:t>Skriv og test ut programmet</a:t>
            </a:r>
            <a:br>
              <a:rPr lang="nb-NO" sz="2800" dirty="0"/>
            </a:br>
            <a:r>
              <a:rPr lang="nb-NO" sz="2800" dirty="0"/>
              <a:t>side 62 – 63 </a:t>
            </a:r>
            <a:endParaRPr lang="nb-NO" dirty="0"/>
          </a:p>
        </p:txBody>
      </p:sp>
    </p:spTree>
    <p:extLst>
      <p:ext uri="{BB962C8B-B14F-4D97-AF65-F5344CB8AC3E}">
        <p14:creationId xmlns:p14="http://schemas.microsoft.com/office/powerpoint/2010/main" val="1533687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16E-21D2-8C7E-6FA1-72766B343589}"/>
              </a:ext>
            </a:extLst>
          </p:cNvPr>
          <p:cNvSpPr>
            <a:spLocks noGrp="1"/>
          </p:cNvSpPr>
          <p:nvPr>
            <p:ph type="title"/>
          </p:nvPr>
        </p:nvSpPr>
        <p:spPr/>
        <p:txBody>
          <a:bodyPr>
            <a:normAutofit fontScale="90000"/>
          </a:bodyPr>
          <a:lstStyle/>
          <a:p>
            <a:pPr algn="ctr"/>
            <a:r>
              <a:rPr lang="nb-NO" dirty="0"/>
              <a:t>Gjennomgang av programmet</a:t>
            </a:r>
            <a:br>
              <a:rPr lang="nb-NO" dirty="0"/>
            </a:br>
            <a:r>
              <a:rPr lang="nb-NO" sz="3100" b="0" dirty="0"/>
              <a:t>RFID-TCA9548A-7.ino (Side 62/63)</a:t>
            </a:r>
            <a:endParaRPr lang="nb-NO" dirty="0"/>
          </a:p>
        </p:txBody>
      </p:sp>
      <p:pic>
        <p:nvPicPr>
          <p:cNvPr id="4" name="Picture 3">
            <a:hlinkClick r:id="rId2" action="ppaction://hlinkfile"/>
            <a:extLst>
              <a:ext uri="{FF2B5EF4-FFF2-40B4-BE49-F238E27FC236}">
                <a16:creationId xmlns:a16="http://schemas.microsoft.com/office/drawing/2014/main" id="{72AB13E0-DFF9-64E7-CDF5-C730CF6BD42D}"/>
              </a:ext>
            </a:extLst>
          </p:cNvPr>
          <p:cNvPicPr>
            <a:picLocks noChangeAspect="1"/>
          </p:cNvPicPr>
          <p:nvPr/>
        </p:nvPicPr>
        <p:blipFill>
          <a:blip r:embed="rId3"/>
          <a:stretch>
            <a:fillRect/>
          </a:stretch>
        </p:blipFill>
        <p:spPr>
          <a:xfrm>
            <a:off x="538843" y="1488232"/>
            <a:ext cx="8066314" cy="4480089"/>
          </a:xfrm>
          <a:prstGeom prst="rect">
            <a:avLst/>
          </a:prstGeom>
        </p:spPr>
      </p:pic>
    </p:spTree>
    <p:extLst>
      <p:ext uri="{BB962C8B-B14F-4D97-AF65-F5344CB8AC3E}">
        <p14:creationId xmlns:p14="http://schemas.microsoft.com/office/powerpoint/2010/main" val="23595146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fontScale="90000"/>
          </a:bodyPr>
          <a:lstStyle/>
          <a:p>
            <a:pPr algn="ctr"/>
            <a:r>
              <a:rPr lang="nb-NO" dirty="0"/>
              <a:t>Deloppdrag 8</a:t>
            </a:r>
            <a:br>
              <a:rPr lang="nb-NO" dirty="0"/>
            </a:br>
            <a:r>
              <a:rPr lang="nb-NO" dirty="0"/>
              <a:t>Alternative bruksområder</a:t>
            </a:r>
            <a:br>
              <a:rPr lang="nb-NO" dirty="0"/>
            </a:br>
            <a:r>
              <a:rPr lang="nb-NO" dirty="0"/>
              <a:t>Idedugnad</a:t>
            </a:r>
          </a:p>
        </p:txBody>
      </p:sp>
    </p:spTree>
    <p:extLst>
      <p:ext uri="{BB962C8B-B14F-4D97-AF65-F5344CB8AC3E}">
        <p14:creationId xmlns:p14="http://schemas.microsoft.com/office/powerpoint/2010/main" val="28418354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0E897-5947-F58F-AC53-4006F21A4215}"/>
              </a:ext>
            </a:extLst>
          </p:cNvPr>
          <p:cNvSpPr>
            <a:spLocks noGrp="1"/>
          </p:cNvSpPr>
          <p:nvPr>
            <p:ph type="title"/>
          </p:nvPr>
        </p:nvSpPr>
        <p:spPr/>
        <p:txBody>
          <a:bodyPr/>
          <a:lstStyle/>
          <a:p>
            <a:pPr algn="ctr"/>
            <a:r>
              <a:rPr lang="nb-NO" dirty="0"/>
              <a:t>Idedugnad</a:t>
            </a:r>
          </a:p>
        </p:txBody>
      </p:sp>
      <p:sp>
        <p:nvSpPr>
          <p:cNvPr id="3" name="Content Placeholder 2">
            <a:extLst>
              <a:ext uri="{FF2B5EF4-FFF2-40B4-BE49-F238E27FC236}">
                <a16:creationId xmlns:a16="http://schemas.microsoft.com/office/drawing/2014/main" id="{68266C6D-0D52-14B4-90A2-0573715AAE9C}"/>
              </a:ext>
            </a:extLst>
          </p:cNvPr>
          <p:cNvSpPr>
            <a:spLocks noGrp="1"/>
          </p:cNvSpPr>
          <p:nvPr>
            <p:ph idx="1"/>
          </p:nvPr>
        </p:nvSpPr>
        <p:spPr/>
        <p:txBody>
          <a:bodyPr/>
          <a:lstStyle/>
          <a:p>
            <a:r>
              <a:rPr lang="nb-NO" dirty="0"/>
              <a:t>Ta litt tid og forsøk å kom opp med flere gode ideer der RFID kan brukes.</a:t>
            </a:r>
          </a:p>
        </p:txBody>
      </p:sp>
    </p:spTree>
    <p:extLst>
      <p:ext uri="{BB962C8B-B14F-4D97-AF65-F5344CB8AC3E}">
        <p14:creationId xmlns:p14="http://schemas.microsoft.com/office/powerpoint/2010/main" val="33155823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3DAAF-333D-910D-A08F-BB7A8D4AE223}"/>
              </a:ext>
            </a:extLst>
          </p:cNvPr>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1DFEBCB8-6A59-B4D5-016F-84501B52B0C5}"/>
              </a:ext>
            </a:extLst>
          </p:cNvPr>
          <p:cNvSpPr>
            <a:spLocks noGrp="1"/>
          </p:cNvSpPr>
          <p:nvPr>
            <p:ph type="title"/>
          </p:nvPr>
        </p:nvSpPr>
        <p:spPr>
          <a:xfrm>
            <a:off x="457200" y="2157867"/>
            <a:ext cx="8229600" cy="2174648"/>
          </a:xfrm>
        </p:spPr>
        <p:txBody>
          <a:bodyPr>
            <a:normAutofit/>
          </a:bodyPr>
          <a:lstStyle/>
          <a:p>
            <a:pPr algn="ctr"/>
            <a:r>
              <a:rPr lang="nb-NO" dirty="0"/>
              <a:t>Idedugnad</a:t>
            </a:r>
          </a:p>
        </p:txBody>
      </p:sp>
    </p:spTree>
    <p:extLst>
      <p:ext uri="{BB962C8B-B14F-4D97-AF65-F5344CB8AC3E}">
        <p14:creationId xmlns:p14="http://schemas.microsoft.com/office/powerpoint/2010/main" val="23288256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03B6-93E3-F891-1408-0E67AD11BD51}"/>
              </a:ext>
            </a:extLst>
          </p:cNvPr>
          <p:cNvSpPr>
            <a:spLocks noGrp="1"/>
          </p:cNvSpPr>
          <p:nvPr>
            <p:ph type="title"/>
          </p:nvPr>
        </p:nvSpPr>
        <p:spPr/>
        <p:txBody>
          <a:bodyPr/>
          <a:lstStyle/>
          <a:p>
            <a:pPr algn="ctr"/>
            <a:r>
              <a:rPr lang="nb-NO" dirty="0"/>
              <a:t>Oppsummering</a:t>
            </a:r>
          </a:p>
        </p:txBody>
      </p:sp>
      <p:sp>
        <p:nvSpPr>
          <p:cNvPr id="3" name="Content Placeholder 2">
            <a:extLst>
              <a:ext uri="{FF2B5EF4-FFF2-40B4-BE49-F238E27FC236}">
                <a16:creationId xmlns:a16="http://schemas.microsoft.com/office/drawing/2014/main" id="{19DE9337-E15F-3E4C-4A54-0B157B765C8E}"/>
              </a:ext>
            </a:extLst>
          </p:cNvPr>
          <p:cNvSpPr>
            <a:spLocks noGrp="1"/>
          </p:cNvSpPr>
          <p:nvPr>
            <p:ph idx="1"/>
          </p:nvPr>
        </p:nvSpPr>
        <p:spPr/>
        <p:txBody>
          <a:bodyPr/>
          <a:lstStyle/>
          <a:p>
            <a:r>
              <a:rPr lang="nb-NO" dirty="0"/>
              <a:t>Ide 1</a:t>
            </a:r>
          </a:p>
          <a:p>
            <a:r>
              <a:rPr lang="nb-NO" dirty="0"/>
              <a:t>Ide 2</a:t>
            </a:r>
          </a:p>
          <a:p>
            <a:r>
              <a:rPr lang="nb-NO" dirty="0"/>
              <a:t>…</a:t>
            </a:r>
          </a:p>
        </p:txBody>
      </p:sp>
    </p:spTree>
    <p:extLst>
      <p:ext uri="{BB962C8B-B14F-4D97-AF65-F5344CB8AC3E}">
        <p14:creationId xmlns:p14="http://schemas.microsoft.com/office/powerpoint/2010/main" val="157423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33C-F4EE-93FB-49FF-CADD2B89AEE3}"/>
              </a:ext>
            </a:extLst>
          </p:cNvPr>
          <p:cNvSpPr>
            <a:spLocks noGrp="1"/>
          </p:cNvSpPr>
          <p:nvPr>
            <p:ph type="title"/>
          </p:nvPr>
        </p:nvSpPr>
        <p:spPr/>
        <p:txBody>
          <a:bodyPr/>
          <a:lstStyle/>
          <a:p>
            <a:pPr algn="ctr"/>
            <a:r>
              <a:rPr lang="nb-NO" dirty="0"/>
              <a:t>Søskenflokken</a:t>
            </a:r>
          </a:p>
        </p:txBody>
      </p:sp>
      <p:sp>
        <p:nvSpPr>
          <p:cNvPr id="3" name="Content Placeholder 2">
            <a:extLst>
              <a:ext uri="{FF2B5EF4-FFF2-40B4-BE49-F238E27FC236}">
                <a16:creationId xmlns:a16="http://schemas.microsoft.com/office/drawing/2014/main" id="{6EE35D6F-1A51-1152-D2AA-E0ED32CF2CEE}"/>
              </a:ext>
            </a:extLst>
          </p:cNvPr>
          <p:cNvSpPr>
            <a:spLocks noGrp="1"/>
          </p:cNvSpPr>
          <p:nvPr>
            <p:ph idx="1"/>
          </p:nvPr>
        </p:nvSpPr>
        <p:spPr>
          <a:xfrm>
            <a:off x="570389" y="1600200"/>
            <a:ext cx="2473494" cy="4525963"/>
          </a:xfrm>
        </p:spPr>
        <p:txBody>
          <a:bodyPr/>
          <a:lstStyle/>
          <a:p>
            <a:pPr marL="0" indent="0">
              <a:buNone/>
            </a:pPr>
            <a:r>
              <a:rPr lang="nb-NO" dirty="0"/>
              <a:t>Bruker Hall-sensorer og magneter plassert i definerte posisjoner</a:t>
            </a:r>
          </a:p>
        </p:txBody>
      </p:sp>
      <p:pic>
        <p:nvPicPr>
          <p:cNvPr id="5" name="Picture 4">
            <a:extLst>
              <a:ext uri="{FF2B5EF4-FFF2-40B4-BE49-F238E27FC236}">
                <a16:creationId xmlns:a16="http://schemas.microsoft.com/office/drawing/2014/main" id="{B4013621-92D0-474F-2A62-95ADB8635EBE}"/>
              </a:ext>
            </a:extLst>
          </p:cNvPr>
          <p:cNvPicPr>
            <a:picLocks noChangeAspect="1"/>
          </p:cNvPicPr>
          <p:nvPr/>
        </p:nvPicPr>
        <p:blipFill>
          <a:blip r:embed="rId2"/>
          <a:stretch>
            <a:fillRect/>
          </a:stretch>
        </p:blipFill>
        <p:spPr>
          <a:xfrm>
            <a:off x="3554639" y="1857262"/>
            <a:ext cx="5297885" cy="3731306"/>
          </a:xfrm>
          <a:prstGeom prst="rect">
            <a:avLst/>
          </a:prstGeom>
        </p:spPr>
      </p:pic>
      <p:sp>
        <p:nvSpPr>
          <p:cNvPr id="6" name="TextBox 5">
            <a:extLst>
              <a:ext uri="{FF2B5EF4-FFF2-40B4-BE49-F238E27FC236}">
                <a16:creationId xmlns:a16="http://schemas.microsoft.com/office/drawing/2014/main" id="{1FDB9CD7-A71A-DF71-69E7-97CE310BE2EE}"/>
              </a:ext>
            </a:extLst>
          </p:cNvPr>
          <p:cNvSpPr txBox="1"/>
          <p:nvPr/>
        </p:nvSpPr>
        <p:spPr>
          <a:xfrm>
            <a:off x="5267810" y="1857262"/>
            <a:ext cx="633122" cy="369332"/>
          </a:xfrm>
          <a:prstGeom prst="rect">
            <a:avLst/>
          </a:prstGeom>
          <a:noFill/>
        </p:spPr>
        <p:txBody>
          <a:bodyPr wrap="none" rtlCol="0">
            <a:spAutoFit/>
          </a:bodyPr>
          <a:lstStyle/>
          <a:p>
            <a:r>
              <a:rPr lang="nb-NO" dirty="0"/>
              <a:t>Tapp</a:t>
            </a:r>
          </a:p>
        </p:txBody>
      </p:sp>
    </p:spTree>
    <p:extLst>
      <p:ext uri="{BB962C8B-B14F-4D97-AF65-F5344CB8AC3E}">
        <p14:creationId xmlns:p14="http://schemas.microsoft.com/office/powerpoint/2010/main" val="28860798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78F80-E405-EBA9-4185-9383BE70652F}"/>
              </a:ext>
            </a:extLst>
          </p:cNvPr>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7226C2-4D8A-08E5-3719-6019F31DB7D1}"/>
              </a:ext>
            </a:extLst>
          </p:cNvPr>
          <p:cNvSpPr>
            <a:spLocks noGrp="1"/>
          </p:cNvSpPr>
          <p:nvPr>
            <p:ph type="title"/>
          </p:nvPr>
        </p:nvSpPr>
        <p:spPr>
          <a:xfrm>
            <a:off x="676534" y="2423319"/>
            <a:ext cx="8229600" cy="1143000"/>
          </a:xfrm>
        </p:spPr>
        <p:txBody>
          <a:bodyPr>
            <a:normAutofit fontScale="90000"/>
          </a:bodyPr>
          <a:lstStyle/>
          <a:p>
            <a:pPr algn="ctr"/>
            <a:r>
              <a:rPr lang="nb-NO" dirty="0"/>
              <a:t>Alternative bruksområder</a:t>
            </a:r>
            <a:br>
              <a:rPr lang="nb-NO" dirty="0"/>
            </a:br>
            <a:r>
              <a:rPr lang="nb-NO" dirty="0"/>
              <a:t>Noen forslag</a:t>
            </a:r>
          </a:p>
        </p:txBody>
      </p:sp>
    </p:spTree>
    <p:extLst>
      <p:ext uri="{BB962C8B-B14F-4D97-AF65-F5344CB8AC3E}">
        <p14:creationId xmlns:p14="http://schemas.microsoft.com/office/powerpoint/2010/main" val="3712127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0708-04B0-F081-3ED1-DE6B2568F664}"/>
              </a:ext>
            </a:extLst>
          </p:cNvPr>
          <p:cNvSpPr>
            <a:spLocks noGrp="1"/>
          </p:cNvSpPr>
          <p:nvPr>
            <p:ph type="title"/>
          </p:nvPr>
        </p:nvSpPr>
        <p:spPr/>
        <p:txBody>
          <a:bodyPr/>
          <a:lstStyle/>
          <a:p>
            <a:pPr algn="ctr"/>
            <a:r>
              <a:rPr lang="nb-NO" dirty="0"/>
              <a:t>Plasser på tidslinjen</a:t>
            </a:r>
          </a:p>
        </p:txBody>
      </p:sp>
      <p:sp>
        <p:nvSpPr>
          <p:cNvPr id="3" name="Content Placeholder 2">
            <a:extLst>
              <a:ext uri="{FF2B5EF4-FFF2-40B4-BE49-F238E27FC236}">
                <a16:creationId xmlns:a16="http://schemas.microsoft.com/office/drawing/2014/main" id="{1F8F5991-8C72-24F2-CAB7-D340808832CD}"/>
              </a:ext>
            </a:extLst>
          </p:cNvPr>
          <p:cNvSpPr>
            <a:spLocks noGrp="1"/>
          </p:cNvSpPr>
          <p:nvPr>
            <p:ph idx="1"/>
          </p:nvPr>
        </p:nvSpPr>
        <p:spPr>
          <a:xfrm>
            <a:off x="586485" y="4432124"/>
            <a:ext cx="8229600" cy="1694039"/>
          </a:xfrm>
        </p:spPr>
        <p:txBody>
          <a:bodyPr>
            <a:normAutofit fontScale="92500"/>
          </a:bodyPr>
          <a:lstStyle/>
          <a:p>
            <a:r>
              <a:rPr lang="nb-NO" dirty="0"/>
              <a:t>Årstall for oppfinnelser</a:t>
            </a:r>
          </a:p>
          <a:p>
            <a:r>
              <a:rPr lang="nb-NO" dirty="0"/>
              <a:t>Fødselsår for kjente vitenskapsmenn</a:t>
            </a:r>
          </a:p>
          <a:p>
            <a:r>
              <a:rPr lang="nb-NO" dirty="0"/>
              <a:t>Årstall for viktige vitenskapelige gjennombrudd</a:t>
            </a:r>
          </a:p>
        </p:txBody>
      </p:sp>
      <p:pic>
        <p:nvPicPr>
          <p:cNvPr id="5" name="Picture 4">
            <a:extLst>
              <a:ext uri="{FF2B5EF4-FFF2-40B4-BE49-F238E27FC236}">
                <a16:creationId xmlns:a16="http://schemas.microsoft.com/office/drawing/2014/main" id="{9987452C-8B6B-798B-274E-677B5AF25270}"/>
              </a:ext>
            </a:extLst>
          </p:cNvPr>
          <p:cNvPicPr>
            <a:picLocks noChangeAspect="1"/>
          </p:cNvPicPr>
          <p:nvPr/>
        </p:nvPicPr>
        <p:blipFill>
          <a:blip r:embed="rId2"/>
          <a:stretch>
            <a:fillRect/>
          </a:stretch>
        </p:blipFill>
        <p:spPr>
          <a:xfrm>
            <a:off x="281733" y="1417638"/>
            <a:ext cx="8580533" cy="2494216"/>
          </a:xfrm>
          <a:prstGeom prst="rect">
            <a:avLst/>
          </a:prstGeom>
        </p:spPr>
      </p:pic>
    </p:spTree>
    <p:extLst>
      <p:ext uri="{BB962C8B-B14F-4D97-AF65-F5344CB8AC3E}">
        <p14:creationId xmlns:p14="http://schemas.microsoft.com/office/powerpoint/2010/main" val="31230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C601-9080-9738-E392-D012ADACEBAC}"/>
              </a:ext>
            </a:extLst>
          </p:cNvPr>
          <p:cNvSpPr>
            <a:spLocks noGrp="1"/>
          </p:cNvSpPr>
          <p:nvPr>
            <p:ph type="title"/>
          </p:nvPr>
        </p:nvSpPr>
        <p:spPr>
          <a:xfrm>
            <a:off x="586484" y="120989"/>
            <a:ext cx="8229600" cy="737734"/>
          </a:xfrm>
        </p:spPr>
        <p:txBody>
          <a:bodyPr/>
          <a:lstStyle/>
          <a:p>
            <a:pPr algn="ctr"/>
            <a:r>
              <a:rPr lang="nb-NO" dirty="0"/>
              <a:t>De fire husene</a:t>
            </a:r>
          </a:p>
        </p:txBody>
      </p:sp>
      <p:sp>
        <p:nvSpPr>
          <p:cNvPr id="3" name="Content Placeholder 2">
            <a:extLst>
              <a:ext uri="{FF2B5EF4-FFF2-40B4-BE49-F238E27FC236}">
                <a16:creationId xmlns:a16="http://schemas.microsoft.com/office/drawing/2014/main" id="{EC32F47B-1D51-58F4-4989-1153AE8F16C4}"/>
              </a:ext>
            </a:extLst>
          </p:cNvPr>
          <p:cNvSpPr>
            <a:spLocks noGrp="1"/>
          </p:cNvSpPr>
          <p:nvPr>
            <p:ph idx="1"/>
          </p:nvPr>
        </p:nvSpPr>
        <p:spPr>
          <a:xfrm>
            <a:off x="5061857" y="1273630"/>
            <a:ext cx="3754227" cy="5094514"/>
          </a:xfrm>
        </p:spPr>
        <p:txBody>
          <a:bodyPr>
            <a:normAutofit fontScale="62500" lnSpcReduction="20000"/>
          </a:bodyPr>
          <a:lstStyle/>
          <a:p>
            <a:pPr marL="514350" indent="-514350">
              <a:spcBef>
                <a:spcPts val="1200"/>
              </a:spcBef>
              <a:buFont typeface="+mj-lt"/>
              <a:buAutoNum type="alphaLcParenR"/>
            </a:pPr>
            <a:r>
              <a:rPr lang="nb-NO" dirty="0"/>
              <a:t>Eleven i nr. 6 liker fysikk.</a:t>
            </a:r>
          </a:p>
          <a:p>
            <a:pPr marL="514350" indent="-514350">
              <a:spcBef>
                <a:spcPts val="1200"/>
              </a:spcBef>
              <a:buFont typeface="+mj-lt"/>
              <a:buAutoNum type="alphaLcParenR"/>
            </a:pPr>
            <a:r>
              <a:rPr lang="nb-NO" dirty="0"/>
              <a:t>Hunden er nabo til hesten.</a:t>
            </a:r>
          </a:p>
          <a:p>
            <a:pPr marL="514350" indent="-514350">
              <a:spcBef>
                <a:spcPts val="1200"/>
              </a:spcBef>
              <a:buFont typeface="+mj-lt"/>
              <a:buAutoNum type="alphaLcParenR"/>
            </a:pPr>
            <a:r>
              <a:rPr lang="nb-NO" dirty="0"/>
              <a:t>Ole liker matematikk og bor på den ene enden.</a:t>
            </a:r>
          </a:p>
          <a:p>
            <a:pPr marL="514350" indent="-514350">
              <a:spcBef>
                <a:spcPts val="1200"/>
              </a:spcBef>
              <a:buFont typeface="+mj-lt"/>
              <a:buAutoNum type="alphaLcParenR"/>
            </a:pPr>
            <a:r>
              <a:rPr lang="nb-NO" dirty="0"/>
              <a:t>Erik bor mellom hesteeieren og eleven som har fysikk som favorittfag.</a:t>
            </a:r>
          </a:p>
          <a:p>
            <a:pPr marL="514350" indent="-514350">
              <a:spcBef>
                <a:spcPts val="1200"/>
              </a:spcBef>
              <a:buFont typeface="+mj-lt"/>
              <a:buAutoNum type="alphaLcParenR"/>
            </a:pPr>
            <a:r>
              <a:rPr lang="nb-NO" dirty="0"/>
              <a:t>Kristine bor ved siden av katteeieren.</a:t>
            </a:r>
          </a:p>
          <a:p>
            <a:pPr marL="514350" indent="-514350">
              <a:spcBef>
                <a:spcPts val="1200"/>
              </a:spcBef>
              <a:buFont typeface="+mj-lt"/>
              <a:buAutoNum type="alphaLcParenR"/>
            </a:pPr>
            <a:r>
              <a:rPr lang="nb-NO" dirty="0"/>
              <a:t>Eleven som bor lengst til høyre, har teknikk som favorittfag.</a:t>
            </a:r>
          </a:p>
          <a:p>
            <a:pPr marL="514350" indent="-514350">
              <a:spcBef>
                <a:spcPts val="1200"/>
              </a:spcBef>
              <a:buFont typeface="+mj-lt"/>
              <a:buAutoNum type="alphaLcParenR"/>
            </a:pPr>
            <a:r>
              <a:rPr lang="nb-NO" dirty="0"/>
              <a:t>Katten er nabo til eleven som liker norsk.</a:t>
            </a:r>
          </a:p>
          <a:p>
            <a:pPr marL="0" indent="0">
              <a:buNone/>
            </a:pPr>
            <a:r>
              <a:rPr lang="nb-NO" dirty="0"/>
              <a:t>I hvilket hus bor Åse, og hvem eier apekatten?</a:t>
            </a:r>
          </a:p>
        </p:txBody>
      </p:sp>
      <p:pic>
        <p:nvPicPr>
          <p:cNvPr id="5" name="Picture 4">
            <a:extLst>
              <a:ext uri="{FF2B5EF4-FFF2-40B4-BE49-F238E27FC236}">
                <a16:creationId xmlns:a16="http://schemas.microsoft.com/office/drawing/2014/main" id="{BBCF4A5E-EC1D-0A9E-6272-5166F1465899}"/>
              </a:ext>
            </a:extLst>
          </p:cNvPr>
          <p:cNvPicPr>
            <a:picLocks noChangeAspect="1"/>
          </p:cNvPicPr>
          <p:nvPr/>
        </p:nvPicPr>
        <p:blipFill>
          <a:blip r:embed="rId2"/>
          <a:stretch>
            <a:fillRect/>
          </a:stretch>
        </p:blipFill>
        <p:spPr>
          <a:xfrm>
            <a:off x="150054" y="1306285"/>
            <a:ext cx="4762263" cy="4245429"/>
          </a:xfrm>
          <a:prstGeom prst="rect">
            <a:avLst/>
          </a:prstGeom>
        </p:spPr>
      </p:pic>
    </p:spTree>
    <p:extLst>
      <p:ext uri="{BB962C8B-B14F-4D97-AF65-F5344CB8AC3E}">
        <p14:creationId xmlns:p14="http://schemas.microsoft.com/office/powerpoint/2010/main" val="3008704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96CA-B56D-8A28-2FD6-CA7D8812C4F1}"/>
              </a:ext>
            </a:extLst>
          </p:cNvPr>
          <p:cNvSpPr>
            <a:spLocks noGrp="1"/>
          </p:cNvSpPr>
          <p:nvPr>
            <p:ph type="title"/>
          </p:nvPr>
        </p:nvSpPr>
        <p:spPr>
          <a:xfrm>
            <a:off x="578880" y="10886"/>
            <a:ext cx="8229600" cy="803048"/>
          </a:xfrm>
        </p:spPr>
        <p:txBody>
          <a:bodyPr/>
          <a:lstStyle/>
          <a:p>
            <a:pPr algn="ctr"/>
            <a:r>
              <a:rPr lang="nb-NO" dirty="0"/>
              <a:t>Det mystiske tallet</a:t>
            </a:r>
          </a:p>
        </p:txBody>
      </p:sp>
      <p:sp>
        <p:nvSpPr>
          <p:cNvPr id="3" name="Content Placeholder 2">
            <a:extLst>
              <a:ext uri="{FF2B5EF4-FFF2-40B4-BE49-F238E27FC236}">
                <a16:creationId xmlns:a16="http://schemas.microsoft.com/office/drawing/2014/main" id="{39ED1527-791E-C893-2DA0-B4E6B9809BB8}"/>
              </a:ext>
            </a:extLst>
          </p:cNvPr>
          <p:cNvSpPr>
            <a:spLocks noGrp="1"/>
          </p:cNvSpPr>
          <p:nvPr>
            <p:ph idx="1"/>
          </p:nvPr>
        </p:nvSpPr>
        <p:spPr>
          <a:xfrm>
            <a:off x="217714" y="3429000"/>
            <a:ext cx="8708572" cy="3037114"/>
          </a:xfrm>
        </p:spPr>
        <p:txBody>
          <a:bodyPr>
            <a:normAutofit fontScale="70000" lnSpcReduction="20000"/>
          </a:bodyPr>
          <a:lstStyle/>
          <a:p>
            <a:pPr>
              <a:spcBef>
                <a:spcPts val="1200"/>
              </a:spcBef>
            </a:pPr>
            <a:r>
              <a:rPr lang="nb-NO" dirty="0"/>
              <a:t>Tallet har 6 siffer</a:t>
            </a:r>
          </a:p>
          <a:p>
            <a:pPr>
              <a:spcBef>
                <a:spcPts val="1200"/>
              </a:spcBef>
            </a:pPr>
            <a:r>
              <a:rPr lang="nb-NO" dirty="0"/>
              <a:t>Sifrene på enerplassen og </a:t>
            </a:r>
            <a:r>
              <a:rPr lang="nb-NO" dirty="0" err="1"/>
              <a:t>tierplassen</a:t>
            </a:r>
            <a:r>
              <a:rPr lang="nb-NO" dirty="0"/>
              <a:t> er de to minste oddetallene. </a:t>
            </a:r>
            <a:br>
              <a:rPr lang="nb-NO" dirty="0"/>
            </a:br>
            <a:r>
              <a:rPr lang="nb-NO" dirty="0"/>
              <a:t>De andre sifrene er partall og ingen av dem er like</a:t>
            </a:r>
          </a:p>
          <a:p>
            <a:pPr>
              <a:spcBef>
                <a:spcPts val="1200"/>
              </a:spcBef>
            </a:pPr>
            <a:r>
              <a:rPr lang="nb-NO" dirty="0"/>
              <a:t>Sifferet på hundrerplassen er lik summen av sifrene </a:t>
            </a:r>
            <a:br>
              <a:rPr lang="nb-NO" dirty="0"/>
            </a:br>
            <a:r>
              <a:rPr lang="nb-NO" dirty="0"/>
              <a:t>på enerplassen og </a:t>
            </a:r>
            <a:r>
              <a:rPr lang="nb-NO" dirty="0" err="1"/>
              <a:t>tierplassen</a:t>
            </a:r>
            <a:endParaRPr lang="nb-NO" dirty="0"/>
          </a:p>
          <a:p>
            <a:pPr>
              <a:spcBef>
                <a:spcPts val="1200"/>
              </a:spcBef>
            </a:pPr>
            <a:r>
              <a:rPr lang="nb-NO" dirty="0"/>
              <a:t>Sifferet på tusenplassen er 2 ganger sifferet på </a:t>
            </a:r>
            <a:r>
              <a:rPr lang="nb-NO" dirty="0" err="1"/>
              <a:t>tierplassen</a:t>
            </a:r>
            <a:endParaRPr lang="nb-NO" dirty="0"/>
          </a:p>
          <a:p>
            <a:pPr>
              <a:spcBef>
                <a:spcPts val="1200"/>
              </a:spcBef>
            </a:pPr>
            <a:r>
              <a:rPr lang="nb-NO" dirty="0"/>
              <a:t>Sifferet på </a:t>
            </a:r>
            <a:r>
              <a:rPr lang="nb-NO" dirty="0" err="1"/>
              <a:t>hundretusenplassen</a:t>
            </a:r>
            <a:r>
              <a:rPr lang="nb-NO" dirty="0"/>
              <a:t> er det dobbelte av sifferet på hundrerplassen</a:t>
            </a:r>
          </a:p>
        </p:txBody>
      </p:sp>
      <p:pic>
        <p:nvPicPr>
          <p:cNvPr id="7" name="Picture 6">
            <a:extLst>
              <a:ext uri="{FF2B5EF4-FFF2-40B4-BE49-F238E27FC236}">
                <a16:creationId xmlns:a16="http://schemas.microsoft.com/office/drawing/2014/main" id="{AF82713D-CD12-4D11-408E-97DEBDA2E587}"/>
              </a:ext>
            </a:extLst>
          </p:cNvPr>
          <p:cNvPicPr>
            <a:picLocks noChangeAspect="1"/>
          </p:cNvPicPr>
          <p:nvPr/>
        </p:nvPicPr>
        <p:blipFill>
          <a:blip r:embed="rId2"/>
          <a:stretch>
            <a:fillRect/>
          </a:stretch>
        </p:blipFill>
        <p:spPr>
          <a:xfrm>
            <a:off x="276617" y="929427"/>
            <a:ext cx="8590766" cy="2296542"/>
          </a:xfrm>
          <a:prstGeom prst="rect">
            <a:avLst/>
          </a:prstGeom>
        </p:spPr>
      </p:pic>
    </p:spTree>
    <p:extLst>
      <p:ext uri="{BB962C8B-B14F-4D97-AF65-F5344CB8AC3E}">
        <p14:creationId xmlns:p14="http://schemas.microsoft.com/office/powerpoint/2010/main" val="11677654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16CD-A0D6-0F76-CA06-0A83B6A2ED13}"/>
              </a:ext>
            </a:extLst>
          </p:cNvPr>
          <p:cNvSpPr>
            <a:spLocks noGrp="1"/>
          </p:cNvSpPr>
          <p:nvPr>
            <p:ph type="title"/>
          </p:nvPr>
        </p:nvSpPr>
        <p:spPr/>
        <p:txBody>
          <a:bodyPr/>
          <a:lstStyle/>
          <a:p>
            <a:pPr algn="ctr"/>
            <a:r>
              <a:rPr lang="nb-NO" dirty="0"/>
              <a:t>Geografisk linje</a:t>
            </a:r>
          </a:p>
        </p:txBody>
      </p:sp>
      <p:sp>
        <p:nvSpPr>
          <p:cNvPr id="3" name="Content Placeholder 2">
            <a:extLst>
              <a:ext uri="{FF2B5EF4-FFF2-40B4-BE49-F238E27FC236}">
                <a16:creationId xmlns:a16="http://schemas.microsoft.com/office/drawing/2014/main" id="{6F3FB1CD-C1F7-CB08-3197-160F83A1B534}"/>
              </a:ext>
            </a:extLst>
          </p:cNvPr>
          <p:cNvSpPr>
            <a:spLocks noGrp="1"/>
          </p:cNvSpPr>
          <p:nvPr>
            <p:ph idx="1"/>
          </p:nvPr>
        </p:nvSpPr>
        <p:spPr>
          <a:xfrm>
            <a:off x="586485" y="4176924"/>
            <a:ext cx="8229600" cy="2219357"/>
          </a:xfrm>
        </p:spPr>
        <p:txBody>
          <a:bodyPr>
            <a:normAutofit fontScale="92500" lnSpcReduction="20000"/>
          </a:bodyPr>
          <a:lstStyle/>
          <a:p>
            <a:r>
              <a:rPr lang="nb-NO" dirty="0">
                <a:solidFill>
                  <a:srgbClr val="00B050"/>
                </a:solidFill>
              </a:rPr>
              <a:t>Plassere byene langs Sørlandskysten fra øst til vest i riktig rekkefølge</a:t>
            </a:r>
          </a:p>
          <a:p>
            <a:r>
              <a:rPr lang="nb-NO" dirty="0">
                <a:solidFill>
                  <a:srgbClr val="727ACB"/>
                </a:solidFill>
              </a:rPr>
              <a:t>Plasser stedsnavnene i riktig rekkefølge fra nord til syd</a:t>
            </a:r>
          </a:p>
          <a:p>
            <a:r>
              <a:rPr lang="nb-NO" dirty="0">
                <a:solidFill>
                  <a:srgbClr val="FF0000"/>
                </a:solidFill>
              </a:rPr>
              <a:t>Plasser fjordene i riktig rekkefølge fra nord til syd</a:t>
            </a:r>
          </a:p>
        </p:txBody>
      </p:sp>
      <p:pic>
        <p:nvPicPr>
          <p:cNvPr id="7" name="Picture 6">
            <a:extLst>
              <a:ext uri="{FF2B5EF4-FFF2-40B4-BE49-F238E27FC236}">
                <a16:creationId xmlns:a16="http://schemas.microsoft.com/office/drawing/2014/main" id="{6E265CA9-8E46-2347-83B7-D5FA2EE4AEC6}"/>
              </a:ext>
            </a:extLst>
          </p:cNvPr>
          <p:cNvPicPr>
            <a:picLocks noChangeAspect="1"/>
          </p:cNvPicPr>
          <p:nvPr/>
        </p:nvPicPr>
        <p:blipFill>
          <a:blip r:embed="rId2"/>
          <a:stretch>
            <a:fillRect/>
          </a:stretch>
        </p:blipFill>
        <p:spPr>
          <a:xfrm>
            <a:off x="178812" y="1558682"/>
            <a:ext cx="8786375" cy="2219357"/>
          </a:xfrm>
          <a:prstGeom prst="rect">
            <a:avLst/>
          </a:prstGeom>
        </p:spPr>
      </p:pic>
    </p:spTree>
    <p:extLst>
      <p:ext uri="{BB962C8B-B14F-4D97-AF65-F5344CB8AC3E}">
        <p14:creationId xmlns:p14="http://schemas.microsoft.com/office/powerpoint/2010/main" val="163062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C093-C6A8-164E-8779-E04397888714}"/>
              </a:ext>
            </a:extLst>
          </p:cNvPr>
          <p:cNvSpPr>
            <a:spLocks noGrp="1"/>
          </p:cNvSpPr>
          <p:nvPr>
            <p:ph type="title"/>
          </p:nvPr>
        </p:nvSpPr>
        <p:spPr/>
        <p:txBody>
          <a:bodyPr>
            <a:normAutofit fontScale="90000"/>
          </a:bodyPr>
          <a:lstStyle/>
          <a:p>
            <a:pPr algn="ctr"/>
            <a:r>
              <a:rPr lang="nb-NO" dirty="0"/>
              <a:t>Generell jigg for uttesting av puslerier</a:t>
            </a:r>
            <a:br>
              <a:rPr lang="nb-NO" dirty="0"/>
            </a:br>
            <a:r>
              <a:rPr lang="nb-NO" dirty="0"/>
              <a:t>med bruk av RFID – forside </a:t>
            </a:r>
          </a:p>
        </p:txBody>
      </p:sp>
      <p:pic>
        <p:nvPicPr>
          <p:cNvPr id="4" name="Picture 3" descr="A board with numbers and screws&#10;&#10;Description automatically generated">
            <a:extLst>
              <a:ext uri="{FF2B5EF4-FFF2-40B4-BE49-F238E27FC236}">
                <a16:creationId xmlns:a16="http://schemas.microsoft.com/office/drawing/2014/main" id="{C8AF369E-9224-8275-A97A-7795DA16BBE0}"/>
              </a:ext>
            </a:extLst>
          </p:cNvPr>
          <p:cNvPicPr>
            <a:picLocks noChangeAspect="1"/>
          </p:cNvPicPr>
          <p:nvPr/>
        </p:nvPicPr>
        <p:blipFill rotWithShape="1">
          <a:blip r:embed="rId2"/>
          <a:srcRect l="5176" t="10118" r="2119" b="7687"/>
          <a:stretch/>
        </p:blipFill>
        <p:spPr>
          <a:xfrm>
            <a:off x="1171074" y="1487193"/>
            <a:ext cx="7123796" cy="4737143"/>
          </a:xfrm>
          <a:prstGeom prst="rect">
            <a:avLst/>
          </a:prstGeom>
        </p:spPr>
      </p:pic>
    </p:spTree>
    <p:extLst>
      <p:ext uri="{BB962C8B-B14F-4D97-AF65-F5344CB8AC3E}">
        <p14:creationId xmlns:p14="http://schemas.microsoft.com/office/powerpoint/2010/main" val="17757648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C093-C6A8-164E-8779-E04397888714}"/>
              </a:ext>
            </a:extLst>
          </p:cNvPr>
          <p:cNvSpPr>
            <a:spLocks noGrp="1"/>
          </p:cNvSpPr>
          <p:nvPr>
            <p:ph type="title"/>
          </p:nvPr>
        </p:nvSpPr>
        <p:spPr/>
        <p:txBody>
          <a:bodyPr>
            <a:normAutofit fontScale="90000"/>
          </a:bodyPr>
          <a:lstStyle/>
          <a:p>
            <a:pPr algn="ctr"/>
            <a:r>
              <a:rPr lang="nb-NO" dirty="0"/>
              <a:t>Generell jigg for uttesting av puslerier</a:t>
            </a:r>
            <a:br>
              <a:rPr lang="nb-NO" dirty="0"/>
            </a:br>
            <a:r>
              <a:rPr lang="nb-NO" dirty="0"/>
              <a:t>med bruk av RFID – bakside </a:t>
            </a:r>
          </a:p>
        </p:txBody>
      </p:sp>
      <p:pic>
        <p:nvPicPr>
          <p:cNvPr id="5" name="Picture 4" descr="A circuit board with many wires&#10;&#10;Description automatically generated">
            <a:extLst>
              <a:ext uri="{FF2B5EF4-FFF2-40B4-BE49-F238E27FC236}">
                <a16:creationId xmlns:a16="http://schemas.microsoft.com/office/drawing/2014/main" id="{56C589FE-D4AA-58BB-9991-3D24B72E029C}"/>
              </a:ext>
            </a:extLst>
          </p:cNvPr>
          <p:cNvPicPr>
            <a:picLocks noChangeAspect="1"/>
          </p:cNvPicPr>
          <p:nvPr/>
        </p:nvPicPr>
        <p:blipFill rotWithShape="1">
          <a:blip r:embed="rId2"/>
          <a:srcRect l="1548" t="10000" r="2738" b="6190"/>
          <a:stretch/>
        </p:blipFill>
        <p:spPr>
          <a:xfrm rot="10800000">
            <a:off x="767783" y="1417638"/>
            <a:ext cx="7608434" cy="4996586"/>
          </a:xfrm>
          <a:prstGeom prst="rect">
            <a:avLst/>
          </a:prstGeom>
        </p:spPr>
      </p:pic>
    </p:spTree>
    <p:extLst>
      <p:ext uri="{BB962C8B-B14F-4D97-AF65-F5344CB8AC3E}">
        <p14:creationId xmlns:p14="http://schemas.microsoft.com/office/powerpoint/2010/main" val="14027034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9D94-1796-8119-732B-78C80A2804B0}"/>
              </a:ext>
            </a:extLst>
          </p:cNvPr>
          <p:cNvSpPr>
            <a:spLocks noGrp="1"/>
          </p:cNvSpPr>
          <p:nvPr>
            <p:ph type="title"/>
          </p:nvPr>
        </p:nvSpPr>
        <p:spPr/>
        <p:txBody>
          <a:bodyPr/>
          <a:lstStyle/>
          <a:p>
            <a:pPr algn="ctr"/>
            <a:r>
              <a:rPr lang="nb-NO" dirty="0"/>
              <a:t>Puslerier med tall I</a:t>
            </a:r>
          </a:p>
        </p:txBody>
      </p:sp>
      <p:pic>
        <p:nvPicPr>
          <p:cNvPr id="5" name="Picture 4" descr="A sign with numbers and numbers on it&#10;&#10;Description automatically generated">
            <a:extLst>
              <a:ext uri="{FF2B5EF4-FFF2-40B4-BE49-F238E27FC236}">
                <a16:creationId xmlns:a16="http://schemas.microsoft.com/office/drawing/2014/main" id="{734CC0E2-8608-1C09-21F3-2311F9E8675A}"/>
              </a:ext>
            </a:extLst>
          </p:cNvPr>
          <p:cNvPicPr>
            <a:picLocks noChangeAspect="1"/>
          </p:cNvPicPr>
          <p:nvPr/>
        </p:nvPicPr>
        <p:blipFill rotWithShape="1">
          <a:blip r:embed="rId2"/>
          <a:srcRect l="2381" t="2221" r="10895" b="1747"/>
          <a:stretch/>
        </p:blipFill>
        <p:spPr>
          <a:xfrm rot="16200000">
            <a:off x="2241509" y="87354"/>
            <a:ext cx="4904342" cy="7240938"/>
          </a:xfrm>
          <a:prstGeom prst="rect">
            <a:avLst/>
          </a:prstGeom>
        </p:spPr>
      </p:pic>
    </p:spTree>
    <p:extLst>
      <p:ext uri="{BB962C8B-B14F-4D97-AF65-F5344CB8AC3E}">
        <p14:creationId xmlns:p14="http://schemas.microsoft.com/office/powerpoint/2010/main" val="16436417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9D94-1796-8119-732B-78C80A2804B0}"/>
              </a:ext>
            </a:extLst>
          </p:cNvPr>
          <p:cNvSpPr>
            <a:spLocks noGrp="1"/>
          </p:cNvSpPr>
          <p:nvPr>
            <p:ph type="title"/>
          </p:nvPr>
        </p:nvSpPr>
        <p:spPr/>
        <p:txBody>
          <a:bodyPr/>
          <a:lstStyle/>
          <a:p>
            <a:pPr algn="ctr"/>
            <a:r>
              <a:rPr lang="nb-NO" dirty="0"/>
              <a:t>Puslerier med tall II</a:t>
            </a:r>
          </a:p>
        </p:txBody>
      </p:sp>
      <p:pic>
        <p:nvPicPr>
          <p:cNvPr id="4" name="Picture 3" descr="A sign with numbers and numbers&#10;&#10;Description automatically generated">
            <a:extLst>
              <a:ext uri="{FF2B5EF4-FFF2-40B4-BE49-F238E27FC236}">
                <a16:creationId xmlns:a16="http://schemas.microsoft.com/office/drawing/2014/main" id="{39A4E74C-9C2A-909A-B578-57FC7BA568AE}"/>
              </a:ext>
            </a:extLst>
          </p:cNvPr>
          <p:cNvPicPr>
            <a:picLocks noChangeAspect="1"/>
          </p:cNvPicPr>
          <p:nvPr/>
        </p:nvPicPr>
        <p:blipFill rotWithShape="1">
          <a:blip r:embed="rId2"/>
          <a:srcRect t="9524" r="2738" b="4005"/>
          <a:stretch/>
        </p:blipFill>
        <p:spPr>
          <a:xfrm>
            <a:off x="951531" y="1266538"/>
            <a:ext cx="7240937" cy="4828215"/>
          </a:xfrm>
          <a:prstGeom prst="rect">
            <a:avLst/>
          </a:prstGeom>
        </p:spPr>
      </p:pic>
    </p:spTree>
    <p:extLst>
      <p:ext uri="{BB962C8B-B14F-4D97-AF65-F5344CB8AC3E}">
        <p14:creationId xmlns:p14="http://schemas.microsoft.com/office/powerpoint/2010/main" val="2680281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9D94-1796-8119-732B-78C80A2804B0}"/>
              </a:ext>
            </a:extLst>
          </p:cNvPr>
          <p:cNvSpPr>
            <a:spLocks noGrp="1"/>
          </p:cNvSpPr>
          <p:nvPr>
            <p:ph type="title"/>
          </p:nvPr>
        </p:nvSpPr>
        <p:spPr/>
        <p:txBody>
          <a:bodyPr/>
          <a:lstStyle/>
          <a:p>
            <a:pPr algn="ctr"/>
            <a:r>
              <a:rPr lang="nb-NO" dirty="0"/>
              <a:t>Puslerier med tall III</a:t>
            </a:r>
          </a:p>
        </p:txBody>
      </p:sp>
      <p:pic>
        <p:nvPicPr>
          <p:cNvPr id="5" name="Picture 4" descr="A sign with numbers and numbers on it&#10;&#10;Description automatically generated">
            <a:extLst>
              <a:ext uri="{FF2B5EF4-FFF2-40B4-BE49-F238E27FC236}">
                <a16:creationId xmlns:a16="http://schemas.microsoft.com/office/drawing/2014/main" id="{31F9839F-D296-D775-0CE1-E020682E1F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3669" t="12699" r="1548" b="4004"/>
          <a:stretch/>
        </p:blipFill>
        <p:spPr>
          <a:xfrm>
            <a:off x="951531" y="1353571"/>
            <a:ext cx="7240937" cy="4772592"/>
          </a:xfrm>
          <a:prstGeom prst="rect">
            <a:avLst/>
          </a:prstGeom>
        </p:spPr>
      </p:pic>
    </p:spTree>
    <p:extLst>
      <p:ext uri="{BB962C8B-B14F-4D97-AF65-F5344CB8AC3E}">
        <p14:creationId xmlns:p14="http://schemas.microsoft.com/office/powerpoint/2010/main" val="348189443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T-powerpoint-mal 2019 (25.4 x19.5)" id="{73E79276-F2F4-4BA1-99D8-7F9CCAB56482}" vid="{57396C58-D0D7-4F59-B8B2-5623AAFE0E9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22216</TotalTime>
  <Words>2205</Words>
  <Application>Microsoft Office PowerPoint</Application>
  <PresentationFormat>On-screen Show (4:3)</PresentationFormat>
  <Paragraphs>359</Paragraphs>
  <Slides>103</Slides>
  <Notes>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103</vt:i4>
      </vt:variant>
    </vt:vector>
  </HeadingPairs>
  <TitlesOfParts>
    <vt:vector size="108" baseType="lpstr">
      <vt:lpstr>Arial</vt:lpstr>
      <vt:lpstr>Calibri</vt:lpstr>
      <vt:lpstr>Lucida Grande</vt:lpstr>
      <vt:lpstr>Söhne</vt:lpstr>
      <vt:lpstr>Office-tema</vt:lpstr>
      <vt:lpstr>Bruk av RFID i utstillinger </vt:lpstr>
      <vt:lpstr>Dagens program</vt:lpstr>
      <vt:lpstr>Program dag 1</vt:lpstr>
      <vt:lpstr>Program dag 2</vt:lpstr>
      <vt:lpstr>Gruppearbeid</vt:lpstr>
      <vt:lpstr>Tenk gjennom på egen hånd Del og diskuter med hverandre.</vt:lpstr>
      <vt:lpstr>Noen eksempler på utstillinger ved ViT der RFID kunne vært brukt</vt:lpstr>
      <vt:lpstr>Søskenflokken</vt:lpstr>
      <vt:lpstr>Søskenflokken</vt:lpstr>
      <vt:lpstr>«Nærmest null»</vt:lpstr>
      <vt:lpstr>«Nærmest null» Oppbygning og deteksjon</vt:lpstr>
      <vt:lpstr>PowerPoint Presentation</vt:lpstr>
      <vt:lpstr>Beskrivelse av  ”Ut å fly – Størst verdi”</vt:lpstr>
      <vt:lpstr>Hva er essensen?</vt:lpstr>
      <vt:lpstr>Undersiden av bordet Bruker lysfølsomme motstander (LDR)</vt:lpstr>
      <vt:lpstr>Resultatet av forbedringer ”Ut og fly – størst verdi”</vt:lpstr>
      <vt:lpstr>Oppdraget</vt:lpstr>
      <vt:lpstr>Oppdraget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Deloppdrag 1 Kort introduksjon til RFID</vt:lpstr>
      <vt:lpstr>Dagens oppdrag</vt:lpstr>
      <vt:lpstr>Ulike varianter av RFID-terminaler</vt:lpstr>
      <vt:lpstr>Adgangskontroll</vt:lpstr>
      <vt:lpstr>Montering av RFID i adgangskontrollen</vt:lpstr>
      <vt:lpstr>RC522 pakken</vt:lpstr>
      <vt:lpstr>Kredittkort med RFID</vt:lpstr>
      <vt:lpstr>Energioverføring</vt:lpstr>
      <vt:lpstr>Frekvensbånd https://www.usmartcards.co.uk/2017/03/09/2576/</vt:lpstr>
      <vt:lpstr>MIFAIR (ChatGPT 4)</vt:lpstr>
      <vt:lpstr>Klistremerker – ”Wet inlay”</vt:lpstr>
      <vt:lpstr>Klistremerke – ”Wet Inlay”</vt:lpstr>
      <vt:lpstr>Passive ”Tags”</vt:lpstr>
      <vt:lpstr>Aktive ”Tags” Autopass</vt:lpstr>
      <vt:lpstr>La oss se nærmere på RC522 (MFRC522)</vt:lpstr>
      <vt:lpstr>RC522 - Antenne</vt:lpstr>
      <vt:lpstr>Oppkobling til Arduino UNO Med SPI-buss</vt:lpstr>
      <vt:lpstr>PN532 - Antenne</vt:lpstr>
      <vt:lpstr>Oppkobling til Arduino UNO Med I2C-buss</vt:lpstr>
      <vt:lpstr>RFID 2 WS1850S</vt:lpstr>
      <vt:lpstr>Kretskortet (RNFID 2 WS1850S)</vt:lpstr>
      <vt:lpstr>Oppkobling via I2C-buss</vt:lpstr>
      <vt:lpstr>Dataformat  RFID</vt:lpstr>
      <vt:lpstr>Binære og heksadesimale tall</vt:lpstr>
      <vt:lpstr>Deloppdrag 2 Oppkobling og programmering</vt:lpstr>
      <vt:lpstr>PowerPoint Presentation</vt:lpstr>
      <vt:lpstr>Oppkobling</vt:lpstr>
      <vt:lpstr>Programmet (side 49)</vt:lpstr>
      <vt:lpstr>Arbeid på egen hånd Koble opp og last opp programmet side 49</vt:lpstr>
      <vt:lpstr>Programmet (side 49) RFID-MRC522-2A.ino</vt:lpstr>
      <vt:lpstr>Programmet (side 49) RFID-MRC522-2A.ino</vt:lpstr>
      <vt:lpstr>Programmet (side 50) RFID-MRC522-3.ino (2B)</vt:lpstr>
      <vt:lpstr>Programmet (side 50) RFID-MRC522-3.ino (2B)</vt:lpstr>
      <vt:lpstr>Programmet (side 50) RFID-MRC522-3.ino (2B)</vt:lpstr>
      <vt:lpstr>Lag egne funksjoner</vt:lpstr>
      <vt:lpstr>Deloppdrag 3 Tenn lysdiode for akkreditert kort</vt:lpstr>
      <vt:lpstr>PowerPoint Presentation</vt:lpstr>
      <vt:lpstr>Arbeid på egen hånd Skriv og test ut programmet side 52</vt:lpstr>
      <vt:lpstr>Gjennomgang av programmet RFID-MRC522-3.ino (side 52)</vt:lpstr>
      <vt:lpstr>Deloppdrag 4 Koble opp og bruk I2C-multiplekseren side 53</vt:lpstr>
      <vt:lpstr>PowerPoint Presentation</vt:lpstr>
      <vt:lpstr>I2C databuss</vt:lpstr>
      <vt:lpstr>TCA9548A  ̶  I2C multiplekser </vt:lpstr>
      <vt:lpstr>TCA9548A  ̶  I2C multiplekser </vt:lpstr>
      <vt:lpstr>TCA9548A  ̶  I2C multiplekser, parallellkobling </vt:lpstr>
      <vt:lpstr>Arbeid på egen hånd Bygg opp multiplekseren og test ut</vt:lpstr>
      <vt:lpstr>Deloppdrag 5 Koble opp fire RFID-kortlesere og les inntil fire kort</vt:lpstr>
      <vt:lpstr>PowerPoint Presentation</vt:lpstr>
      <vt:lpstr>Arbeid på egen hånd Skriv og test ut programmet side 55</vt:lpstr>
      <vt:lpstr>Gjennomgang av programmet RFID-TCA9548A-5A.ino</vt:lpstr>
      <vt:lpstr>Gjennomgang av programmet RFID-TCA9548A- 5A.ino</vt:lpstr>
      <vt:lpstr>Gjennomgang av programmet RFID-TCA9548A-5B.ino (side 58)</vt:lpstr>
      <vt:lpstr>Deloppdrag 6 Koble opp fire RFID-kortlesere og lag en liten regnemaskin side 59</vt:lpstr>
      <vt:lpstr>PowerPoint Presentation</vt:lpstr>
      <vt:lpstr>Arbeid på egen hånd Skriv og test ut programmet side</vt:lpstr>
      <vt:lpstr>Gjennomgang av programmet RFID-TCA9548A-6.ino</vt:lpstr>
      <vt:lpstr>Deloppdrag 7 Gå sammen to og to og koble opp åtte RFID-kortlesere og lag en liten problemløsningsoppgave side 62</vt:lpstr>
      <vt:lpstr>PowerPoint Presentation</vt:lpstr>
      <vt:lpstr>Arbeid på egen hånd Skriv og test ut programmet side 62 – 63 </vt:lpstr>
      <vt:lpstr>Gjennomgang av programmet RFID-TCA9548A-7.ino (Side 62/63)</vt:lpstr>
      <vt:lpstr>Deloppdrag 8 Alternative bruksområder Idedugnad</vt:lpstr>
      <vt:lpstr>Idedugnad</vt:lpstr>
      <vt:lpstr>Idedugnad</vt:lpstr>
      <vt:lpstr>Oppsummering</vt:lpstr>
      <vt:lpstr>Alternative bruksområder Noen forslag</vt:lpstr>
      <vt:lpstr>Plasser på tidslinjen</vt:lpstr>
      <vt:lpstr>De fire husene</vt:lpstr>
      <vt:lpstr>Det mystiske tallet</vt:lpstr>
      <vt:lpstr>Geografisk linje</vt:lpstr>
      <vt:lpstr>Generell jigg for uttesting av puslerier med bruk av RFID – forside </vt:lpstr>
      <vt:lpstr>Generell jigg for uttesting av puslerier med bruk av RFID – bakside </vt:lpstr>
      <vt:lpstr>Puslerier med tall I</vt:lpstr>
      <vt:lpstr>Puslerier med tall II</vt:lpstr>
      <vt:lpstr>Puslerier med tall III</vt:lpstr>
      <vt:lpstr>Logisk pusleri IV</vt:lpstr>
      <vt:lpstr>Simuleringer</vt:lpstr>
      <vt:lpstr>Simuleringer</vt:lpstr>
      <vt:lpstr>Simuleringer</vt:lpstr>
    </vt:vector>
  </TitlesOfParts>
  <Company>Vitensenteret i Trondheim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Svein Erling Lode</dc:creator>
  <cp:lastModifiedBy>Nils Kristian Rossing</cp:lastModifiedBy>
  <cp:revision>69</cp:revision>
  <dcterms:created xsi:type="dcterms:W3CDTF">2015-08-10T13:04:18Z</dcterms:created>
  <dcterms:modified xsi:type="dcterms:W3CDTF">2024-03-19T07:11:23Z</dcterms:modified>
</cp:coreProperties>
</file>