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664" r:id="rId3"/>
    <p:sldId id="344" r:id="rId4"/>
    <p:sldId id="301" r:id="rId5"/>
    <p:sldId id="324" r:id="rId6"/>
    <p:sldId id="348" r:id="rId7"/>
    <p:sldId id="319" r:id="rId8"/>
    <p:sldId id="313" r:id="rId9"/>
    <p:sldId id="695" r:id="rId10"/>
    <p:sldId id="350" r:id="rId11"/>
    <p:sldId id="672" r:id="rId12"/>
    <p:sldId id="668" r:id="rId13"/>
    <p:sldId id="546" r:id="rId14"/>
    <p:sldId id="547" r:id="rId15"/>
    <p:sldId id="669" r:id="rId16"/>
    <p:sldId id="671" r:id="rId17"/>
    <p:sldId id="326" r:id="rId18"/>
    <p:sldId id="327" r:id="rId19"/>
    <p:sldId id="329" r:id="rId20"/>
    <p:sldId id="328" r:id="rId21"/>
    <p:sldId id="673" r:id="rId22"/>
    <p:sldId id="330" r:id="rId23"/>
    <p:sldId id="334" r:id="rId24"/>
    <p:sldId id="675" r:id="rId25"/>
    <p:sldId id="676" r:id="rId26"/>
    <p:sldId id="333" r:id="rId27"/>
    <p:sldId id="674" r:id="rId28"/>
    <p:sldId id="332" r:id="rId29"/>
    <p:sldId id="331" r:id="rId30"/>
    <p:sldId id="337" r:id="rId31"/>
    <p:sldId id="335" r:id="rId32"/>
    <p:sldId id="336" r:id="rId33"/>
    <p:sldId id="678" r:id="rId34"/>
    <p:sldId id="694" r:id="rId35"/>
    <p:sldId id="693" r:id="rId36"/>
    <p:sldId id="347" r:id="rId37"/>
    <p:sldId id="342" r:id="rId38"/>
    <p:sldId id="341" r:id="rId39"/>
    <p:sldId id="677" r:id="rId40"/>
    <p:sldId id="343" r:id="rId41"/>
    <p:sldId id="349" r:id="rId42"/>
    <p:sldId id="604" r:id="rId43"/>
    <p:sldId id="321" r:id="rId44"/>
    <p:sldId id="322" r:id="rId45"/>
    <p:sldId id="323" r:id="rId46"/>
    <p:sldId id="606" r:id="rId47"/>
    <p:sldId id="688" r:id="rId48"/>
    <p:sldId id="607" r:id="rId49"/>
    <p:sldId id="687" r:id="rId50"/>
    <p:sldId id="608" r:id="rId51"/>
    <p:sldId id="696" r:id="rId52"/>
    <p:sldId id="609" r:id="rId53"/>
    <p:sldId id="610" r:id="rId54"/>
    <p:sldId id="670" r:id="rId55"/>
    <p:sldId id="679" r:id="rId56"/>
    <p:sldId id="680" r:id="rId57"/>
    <p:sldId id="681" r:id="rId58"/>
    <p:sldId id="682" r:id="rId59"/>
    <p:sldId id="685" r:id="rId60"/>
    <p:sldId id="683" r:id="rId61"/>
    <p:sldId id="684" r:id="rId62"/>
    <p:sldId id="686" r:id="rId63"/>
    <p:sldId id="689" r:id="rId64"/>
    <p:sldId id="690" r:id="rId65"/>
    <p:sldId id="691" r:id="rId66"/>
    <p:sldId id="692" r:id="rId67"/>
    <p:sldId id="612" r:id="rId68"/>
    <p:sldId id="345" r:id="rId6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E8D8"/>
    <a:srgbClr val="E3DDC7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3117" autoAdjust="0"/>
  </p:normalViewPr>
  <p:slideViewPr>
    <p:cSldViewPr snapToGrid="0" snapToObjects="1">
      <p:cViewPr>
        <p:scale>
          <a:sx n="75" d="100"/>
          <a:sy n="75" d="100"/>
        </p:scale>
        <p:origin x="25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F750A-22EE-49FF-8CB2-32BA09927AFE}" type="datetimeFigureOut">
              <a:rPr lang="nb-NO" smtClean="0"/>
              <a:pPr/>
              <a:t>17.10.2023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AF188-E595-4E62-B982-79C78977EA3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/>
              <a:t>pH og oksygen er utsatt for groing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4CCE-FBAF-4094-8FEC-2F0F88F7B355}" type="slidenum">
              <a:rPr lang="nb-NO" smtClean="0"/>
              <a:pPr/>
              <a:t>4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/>
          </a:p>
        </p:txBody>
      </p:sp>
      <p:sp>
        <p:nvSpPr>
          <p:cNvPr id="88068" name="Plassholder for lysbilde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756886FB-1F3E-45A2-A41C-D52904ACF413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13</a:t>
            </a:fld>
            <a:endParaRPr lang="en-GB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65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/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pH er en forkortelse for </a:t>
            </a:r>
            <a:r>
              <a:rPr lang="nb-NO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potens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Hydrogen 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(eller </a:t>
            </a:r>
            <a:r>
              <a:rPr lang="nb-NO" sz="18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power</a:t>
            </a:r>
            <a:r>
              <a:rPr lang="nb-NO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nb-NO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Hydrogen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). Hvis konsentrasjonen av H</a:t>
            </a:r>
            <a:r>
              <a:rPr lang="nb-NO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-ioner i en løsning er 0,01 mol pr. liter, er pH til løsningen 2,0. Sammenhengen er at tallet 0,01 kan skrives som potensen 10</a:t>
            </a:r>
            <a:r>
              <a:rPr lang="nb-NO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–2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Dersom konsentrasjonen av H</a:t>
            </a:r>
            <a:r>
              <a:rPr lang="nb-NO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-ioner i en løsning er 0,0001 mol pr. liter, dvs. at konsentrasjonen er langt lavere enn i forrige eksempel, så sier vi at pH i løsningen er 4,0, fordi 0,0001 kan skrives som 10</a:t>
            </a:r>
            <a:r>
              <a:rPr lang="nb-NO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–4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Vi ser at pH angis som – log(10</a:t>
            </a:r>
            <a:r>
              <a:rPr lang="nb-NO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–pH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= pH.</a:t>
            </a:r>
          </a:p>
          <a:p>
            <a:pPr marR="0" algn="l"/>
            <a:r>
              <a:rPr lang="nb-NO" dirty="0"/>
              <a:t>pH ble </a:t>
            </a:r>
            <a:r>
              <a:rPr lang="nb-NO" dirty="0" err="1"/>
              <a:t>innf°rt</a:t>
            </a:r>
            <a:r>
              <a:rPr lang="nb-NO" dirty="0"/>
              <a:t> av den danske kjemikeren </a:t>
            </a:r>
            <a:r>
              <a:rPr lang="nb-NO" dirty="0" err="1"/>
              <a:t>S°ren</a:t>
            </a:r>
            <a:r>
              <a:rPr lang="nb-NO" dirty="0"/>
              <a:t> Peter Lauritz </a:t>
            </a:r>
            <a:r>
              <a:rPr lang="nb-NO" dirty="0" err="1"/>
              <a:t>S°rensen</a:t>
            </a:r>
            <a:r>
              <a:rPr lang="nb-NO" dirty="0"/>
              <a:t> i 1909 da han var leder for den kjemiske avdeling ved Carlsberg Laboratorium i </a:t>
            </a:r>
            <a:r>
              <a:rPr lang="nb-NO" dirty="0" err="1"/>
              <a:t>K°benhavn</a:t>
            </a:r>
            <a:r>
              <a:rPr lang="nb-NO" dirty="0"/>
              <a:t>. Den gang var regning med logaritmer allmennkunnskap. I dag har logaritmeregning </a:t>
            </a:r>
            <a:r>
              <a:rPr lang="nb-NO" dirty="0" err="1"/>
              <a:t>gÕtt</a:t>
            </a:r>
            <a:r>
              <a:rPr lang="nb-NO" dirty="0"/>
              <a:t> i glemmeboken, og pH ville neppe ha blitt </a:t>
            </a:r>
            <a:r>
              <a:rPr lang="nb-NO" dirty="0" err="1"/>
              <a:t>innf°rt</a:t>
            </a:r>
            <a:r>
              <a:rPr lang="nb-NO" dirty="0"/>
              <a:t> i dag. I stedet ville man ha brukt dekadiske forstavelser (SI-prefikser). Da kan 0,0000323 mol/L skrives 32,3 </a:t>
            </a:r>
            <a:r>
              <a:rPr lang="el-GR" dirty="0"/>
              <a:t>μ</a:t>
            </a:r>
            <a:r>
              <a:rPr lang="nb-NO" dirty="0"/>
              <a:t>mol/L (</a:t>
            </a:r>
            <a:r>
              <a:rPr lang="nb-NO" dirty="0" err="1"/>
              <a:t>mikromol</a:t>
            </a:r>
            <a:r>
              <a:rPr lang="nb-NO" dirty="0"/>
              <a:t> pr. liter). (Store Norske Leksikon - https://snl.no/pH)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7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1800" y="3073400"/>
            <a:ext cx="647700" cy="698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1800" y="3073400"/>
            <a:ext cx="647700" cy="698500"/>
          </a:xfrm>
          <a:prstGeom prst="rect">
            <a:avLst/>
          </a:prstGeom>
        </p:spPr>
      </p:pic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DB00AE52-E9C6-4743-97C1-BA307B77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646331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AD591F58-54D5-E14F-820C-12FC2A7C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053548"/>
            <a:ext cx="8229600" cy="536769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043609"/>
            <a:ext cx="8229600" cy="538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sirkler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/>
          <a:stretch/>
        </p:blipFill>
        <p:spPr>
          <a:xfrm>
            <a:off x="7993703" y="511250"/>
            <a:ext cx="1151994" cy="11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up.world/turbidity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dfrobot.com/category-68.html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695504"/>
            <a:ext cx="7772400" cy="830997"/>
          </a:xfrm>
        </p:spPr>
        <p:txBody>
          <a:bodyPr/>
          <a:lstStyle/>
          <a:p>
            <a:r>
              <a:rPr lang="nb-NO" sz="4800" dirty="0"/>
              <a:t>Bøye – Sensorer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2413000"/>
            <a:ext cx="7772400" cy="1752600"/>
          </a:xfrm>
        </p:spPr>
        <p:txBody>
          <a:bodyPr>
            <a:normAutofit/>
          </a:bodyPr>
          <a:lstStyle/>
          <a:p>
            <a:r>
              <a:rPr lang="nb-NO" dirty="0"/>
              <a:t>Introduksjon til </a:t>
            </a:r>
            <a:r>
              <a:rPr lang="nb-NO" dirty="0" err="1"/>
              <a:t>sensorlab</a:t>
            </a:r>
            <a:r>
              <a:rPr lang="nb-NO" dirty="0"/>
              <a:t>.</a:t>
            </a:r>
          </a:p>
          <a:p>
            <a:r>
              <a:rPr lang="nb-NO" dirty="0"/>
              <a:t>Nils Kr. Rossing</a:t>
            </a:r>
            <a:br>
              <a:rPr lang="nb-NO" dirty="0"/>
            </a:br>
            <a:r>
              <a:rPr lang="nb-NO" dirty="0"/>
              <a:t>Skolelaboratoriet, </a:t>
            </a:r>
            <a:br>
              <a:rPr lang="nb-NO" dirty="0"/>
            </a:br>
            <a:r>
              <a:rPr lang="nb-NO" dirty="0"/>
              <a:t>Institutt for fysikk, NTNU</a:t>
            </a:r>
          </a:p>
        </p:txBody>
      </p:sp>
      <p:grpSp>
        <p:nvGrpSpPr>
          <p:cNvPr id="6" name="Gruppe 5"/>
          <p:cNvGrpSpPr/>
          <p:nvPr/>
        </p:nvGrpSpPr>
        <p:grpSpPr>
          <a:xfrm>
            <a:off x="6517094" y="359678"/>
            <a:ext cx="2155389" cy="1751325"/>
            <a:chOff x="6429510" y="337780"/>
            <a:chExt cx="2155389" cy="1751325"/>
          </a:xfrm>
        </p:grpSpPr>
        <p:sp>
          <p:nvSpPr>
            <p:cNvPr id="5" name="Ellipse 4"/>
            <p:cNvSpPr/>
            <p:nvPr/>
          </p:nvSpPr>
          <p:spPr>
            <a:xfrm>
              <a:off x="7596009" y="337780"/>
              <a:ext cx="988890" cy="988890"/>
            </a:xfrm>
            <a:prstGeom prst="ellipse">
              <a:avLst/>
            </a:prstGeom>
            <a:solidFill>
              <a:srgbClr val="0D3475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815720" y="641606"/>
              <a:ext cx="475240" cy="475240"/>
            </a:xfrm>
            <a:prstGeom prst="ellipse">
              <a:avLst/>
            </a:prstGeom>
            <a:solidFill>
              <a:srgbClr val="0D34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995176" y="1326670"/>
              <a:ext cx="762435" cy="762435"/>
            </a:xfrm>
            <a:prstGeom prst="ellipse">
              <a:avLst/>
            </a:prstGeom>
            <a:solidFill>
              <a:srgbClr val="BBAC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429510" y="1339986"/>
              <a:ext cx="218266" cy="218266"/>
            </a:xfrm>
            <a:prstGeom prst="ellipse">
              <a:avLst/>
            </a:prstGeom>
            <a:solidFill>
              <a:srgbClr val="BBAC7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2302874F-91E4-2C4F-95FC-E62146C4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9" y="625995"/>
            <a:ext cx="3214264" cy="8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8A46-093A-507C-BF15-1AF00A85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 av DS18B20 på PLSC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C11D-F0F7-316B-A680-7EE23C05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5774915"/>
            <a:ext cx="8229600" cy="646332"/>
          </a:xfrm>
        </p:spPr>
        <p:txBody>
          <a:bodyPr/>
          <a:lstStyle/>
          <a:p>
            <a:r>
              <a:rPr lang="nb-NO" dirty="0"/>
              <a:t>Koblet til port D0 på microkontrolleren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FC934-78EF-E39B-4B6E-0055EA88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26" y="920969"/>
            <a:ext cx="6271947" cy="47122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731434C-1F64-5CD2-1066-1E8A8A634F5F}"/>
              </a:ext>
            </a:extLst>
          </p:cNvPr>
          <p:cNvSpPr/>
          <p:nvPr/>
        </p:nvSpPr>
        <p:spPr>
          <a:xfrm>
            <a:off x="2699657" y="1265820"/>
            <a:ext cx="1143000" cy="1143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4B3AF5-E2BE-5B54-D48A-896E255A0F2D}"/>
              </a:ext>
            </a:extLst>
          </p:cNvPr>
          <p:cNvCxnSpPr/>
          <p:nvPr/>
        </p:nvCxnSpPr>
        <p:spPr>
          <a:xfrm flipV="1">
            <a:off x="3015343" y="920969"/>
            <a:ext cx="0" cy="6463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351F81-9893-A8FE-A458-DBC024ED948B}"/>
              </a:ext>
            </a:extLst>
          </p:cNvPr>
          <p:cNvCxnSpPr/>
          <p:nvPr/>
        </p:nvCxnSpPr>
        <p:spPr>
          <a:xfrm flipV="1">
            <a:off x="3189514" y="917805"/>
            <a:ext cx="0" cy="6463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14D284-DC2E-064F-1249-D3FA38687701}"/>
              </a:ext>
            </a:extLst>
          </p:cNvPr>
          <p:cNvCxnSpPr/>
          <p:nvPr/>
        </p:nvCxnSpPr>
        <p:spPr>
          <a:xfrm flipV="1">
            <a:off x="3363685" y="920969"/>
            <a:ext cx="0" cy="6463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7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BAC5-86C6-F2D5-309F-42474E4B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Kalibrering av DS18B20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85296-6DE9-C11E-9D0C-40AD6642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5" y="3107772"/>
            <a:ext cx="8883484" cy="3330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AA4DD-57DB-3AF5-2F1C-8E79F6F34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4" y="842061"/>
            <a:ext cx="8684327" cy="21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82669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Måling av temperatur med NTC</a:t>
            </a:r>
          </a:p>
        </p:txBody>
      </p:sp>
    </p:spTree>
    <p:extLst>
      <p:ext uri="{BB962C8B-B14F-4D97-AF65-F5344CB8AC3E}">
        <p14:creationId xmlns:p14="http://schemas.microsoft.com/office/powerpoint/2010/main" val="309399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550" y="2573463"/>
            <a:ext cx="3225800" cy="93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Tittel 1"/>
          <p:cNvSpPr>
            <a:spLocks noGrp="1"/>
          </p:cNvSpPr>
          <p:nvPr>
            <p:ph type="title"/>
          </p:nvPr>
        </p:nvSpPr>
        <p:spPr>
          <a:xfrm>
            <a:off x="1079501" y="287338"/>
            <a:ext cx="5926138" cy="121443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dirty="0" err="1"/>
              <a:t>Termistorer</a:t>
            </a:r>
            <a:br>
              <a:rPr lang="en-GB" dirty="0"/>
            </a:br>
            <a:r>
              <a:rPr lang="en-GB" sz="2400" dirty="0"/>
              <a:t>Temperature sensitive resistor </a:t>
            </a:r>
          </a:p>
        </p:txBody>
      </p:sp>
      <p:sp>
        <p:nvSpPr>
          <p:cNvPr id="45065" name="TekstSylinder 9"/>
          <p:cNvSpPr txBox="1">
            <a:spLocks noChangeArrowheads="1"/>
          </p:cNvSpPr>
          <p:nvPr/>
        </p:nvSpPr>
        <p:spPr bwMode="auto">
          <a:xfrm>
            <a:off x="997170" y="3824855"/>
            <a:ext cx="375444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58775">
              <a:lnSpc>
                <a:spcPct val="150000"/>
              </a:lnSpc>
            </a:pPr>
            <a:r>
              <a:rPr lang="nb-NO" sz="1400" i="1" dirty="0">
                <a:solidFill>
                  <a:schemeClr val="tx1"/>
                </a:solidFill>
              </a:rPr>
              <a:t>R</a:t>
            </a:r>
            <a:r>
              <a:rPr lang="nb-NO" sz="1400" i="1" baseline="-25000" dirty="0">
                <a:solidFill>
                  <a:schemeClr val="tx1"/>
                </a:solidFill>
              </a:rPr>
              <a:t>NTC</a:t>
            </a:r>
            <a:r>
              <a:rPr lang="nb-NO" sz="1400" dirty="0">
                <a:solidFill>
                  <a:schemeClr val="tx1"/>
                </a:solidFill>
              </a:rPr>
              <a:t> = Resistans i NTC @ T</a:t>
            </a:r>
          </a:p>
          <a:p>
            <a:pPr defTabSz="358775">
              <a:lnSpc>
                <a:spcPct val="150000"/>
              </a:lnSpc>
            </a:pPr>
            <a:r>
              <a:rPr lang="nb-NO" sz="1400" i="1" dirty="0" err="1">
                <a:solidFill>
                  <a:schemeClr val="tx1"/>
                </a:solidFill>
              </a:rPr>
              <a:t>R</a:t>
            </a:r>
            <a:r>
              <a:rPr lang="nb-NO" sz="1400" i="1" baseline="-25000" dirty="0" err="1">
                <a:solidFill>
                  <a:schemeClr val="tx1"/>
                </a:solidFill>
              </a:rPr>
              <a:t>r</a:t>
            </a:r>
            <a:r>
              <a:rPr lang="nb-NO" sz="1400" dirty="0">
                <a:solidFill>
                  <a:schemeClr val="tx1"/>
                </a:solidFill>
              </a:rPr>
              <a:t> = </a:t>
            </a:r>
            <a:r>
              <a:rPr lang="nb-NO" sz="1400" dirty="0" err="1">
                <a:solidFill>
                  <a:schemeClr val="tx1"/>
                </a:solidFill>
              </a:rPr>
              <a:t>Referanse-resistans</a:t>
            </a:r>
            <a:r>
              <a:rPr lang="nb-NO" sz="1400" dirty="0">
                <a:solidFill>
                  <a:schemeClr val="tx1"/>
                </a:solidFill>
              </a:rPr>
              <a:t> = 10k</a:t>
            </a:r>
            <a:r>
              <a:rPr lang="el-GR" sz="1400" dirty="0">
                <a:solidFill>
                  <a:schemeClr val="tx1"/>
                </a:solidFill>
              </a:rPr>
              <a:t>Ω</a:t>
            </a:r>
            <a:r>
              <a:rPr lang="nb-NO" sz="1400" dirty="0">
                <a:solidFill>
                  <a:schemeClr val="tx1"/>
                </a:solidFill>
              </a:rPr>
              <a:t> @ </a:t>
            </a:r>
            <a:r>
              <a:rPr lang="nb-NO" sz="1400" dirty="0" err="1">
                <a:solidFill>
                  <a:schemeClr val="tx1"/>
                </a:solidFill>
              </a:rPr>
              <a:t>T</a:t>
            </a:r>
            <a:r>
              <a:rPr lang="nb-NO" sz="1400" baseline="-25000" dirty="0" err="1">
                <a:solidFill>
                  <a:schemeClr val="tx1"/>
                </a:solidFill>
              </a:rPr>
              <a:t>r</a:t>
            </a:r>
            <a:endParaRPr lang="nb-NO" sz="1400" dirty="0">
              <a:solidFill>
                <a:schemeClr val="tx1"/>
              </a:solidFill>
            </a:endParaRPr>
          </a:p>
          <a:p>
            <a:pPr defTabSz="358775">
              <a:lnSpc>
                <a:spcPct val="150000"/>
              </a:lnSpc>
            </a:pPr>
            <a:r>
              <a:rPr lang="nb-NO" sz="1400" i="1" dirty="0">
                <a:solidFill>
                  <a:schemeClr val="tx1"/>
                </a:solidFill>
              </a:rPr>
              <a:t>T</a:t>
            </a:r>
            <a:r>
              <a:rPr lang="nb-NO" sz="1400" dirty="0">
                <a:solidFill>
                  <a:schemeClr val="tx1"/>
                </a:solidFill>
              </a:rPr>
              <a:t> = Virkelig temperatur i Kelvin</a:t>
            </a:r>
          </a:p>
          <a:p>
            <a:pPr defTabSz="358775">
              <a:lnSpc>
                <a:spcPct val="150000"/>
              </a:lnSpc>
            </a:pPr>
            <a:r>
              <a:rPr lang="nb-NO" sz="1400" i="1" dirty="0" err="1">
                <a:solidFill>
                  <a:schemeClr val="tx1"/>
                </a:solidFill>
              </a:rPr>
              <a:t>T</a:t>
            </a:r>
            <a:r>
              <a:rPr lang="nb-NO" sz="1400" i="1" baseline="-25000" dirty="0" err="1">
                <a:solidFill>
                  <a:schemeClr val="tx1"/>
                </a:solidFill>
              </a:rPr>
              <a:t>r</a:t>
            </a:r>
            <a:r>
              <a:rPr lang="nb-NO" sz="1400" dirty="0">
                <a:solidFill>
                  <a:schemeClr val="tx1"/>
                </a:solidFill>
              </a:rPr>
              <a:t> = Referanse temperatur = 298K</a:t>
            </a:r>
          </a:p>
          <a:p>
            <a:pPr algn="ctr" defTabSz="358775">
              <a:lnSpc>
                <a:spcPct val="150000"/>
              </a:lnSpc>
            </a:pPr>
            <a:r>
              <a:rPr lang="nb-NO" sz="1400" i="1" dirty="0">
                <a:solidFill>
                  <a:schemeClr val="tx1"/>
                </a:solidFill>
              </a:rPr>
              <a:t>B</a:t>
            </a:r>
            <a:r>
              <a:rPr lang="nb-NO" sz="1400" i="1" baseline="-25000" dirty="0">
                <a:solidFill>
                  <a:schemeClr val="tx1"/>
                </a:solidFill>
              </a:rPr>
              <a:t>25/85</a:t>
            </a:r>
            <a:r>
              <a:rPr lang="nb-NO" sz="1400" dirty="0">
                <a:solidFill>
                  <a:schemeClr val="tx1"/>
                </a:solidFill>
              </a:rPr>
              <a:t> = B-verdi, konstant 25</a:t>
            </a:r>
            <a:r>
              <a:rPr lang="nb-NO" sz="1400" baseline="30000" dirty="0">
                <a:solidFill>
                  <a:schemeClr val="tx1"/>
                </a:solidFill>
              </a:rPr>
              <a:t>o </a:t>
            </a:r>
            <a:r>
              <a:rPr lang="nb-NO" sz="1400" dirty="0">
                <a:solidFill>
                  <a:schemeClr val="tx1"/>
                </a:solidFill>
              </a:rPr>
              <a:t>- 85</a:t>
            </a:r>
            <a:r>
              <a:rPr lang="nb-NO" sz="1400" baseline="30000" dirty="0">
                <a:solidFill>
                  <a:schemeClr val="tx1"/>
                </a:solidFill>
              </a:rPr>
              <a:t>o </a:t>
            </a:r>
            <a:r>
              <a:rPr lang="nb-NO" sz="1400" dirty="0">
                <a:solidFill>
                  <a:schemeClr val="tx1"/>
                </a:solidFill>
              </a:rPr>
              <a:t>C = 3977K</a:t>
            </a:r>
          </a:p>
        </p:txBody>
      </p:sp>
      <p:sp>
        <p:nvSpPr>
          <p:cNvPr id="16" name="TekstSylinder 15"/>
          <p:cNvSpPr txBox="1">
            <a:spLocks noChangeArrowheads="1"/>
          </p:cNvSpPr>
          <p:nvPr/>
        </p:nvSpPr>
        <p:spPr bwMode="auto">
          <a:xfrm>
            <a:off x="6990975" y="2690429"/>
            <a:ext cx="1935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NTCLE400E3103H</a:t>
            </a:r>
          </a:p>
        </p:txBody>
      </p:sp>
      <p:grpSp>
        <p:nvGrpSpPr>
          <p:cNvPr id="17" name="Gruppe 19"/>
          <p:cNvGrpSpPr>
            <a:grpSpLocks/>
          </p:cNvGrpSpPr>
          <p:nvPr/>
        </p:nvGrpSpPr>
        <p:grpSpPr bwMode="auto">
          <a:xfrm>
            <a:off x="4981943" y="3627152"/>
            <a:ext cx="3937998" cy="2804063"/>
            <a:chOff x="4304344" y="3442770"/>
            <a:chExt cx="4569465" cy="3254615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7598" y="3442770"/>
              <a:ext cx="4276211" cy="297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Sylinder 17"/>
            <p:cNvSpPr txBox="1">
              <a:spLocks noChangeArrowheads="1"/>
            </p:cNvSpPr>
            <p:nvPr/>
          </p:nvSpPr>
          <p:spPr bwMode="auto">
            <a:xfrm>
              <a:off x="7101840" y="6389608"/>
              <a:ext cx="135742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Temperatur i C</a:t>
              </a:r>
            </a:p>
          </p:txBody>
        </p:sp>
        <p:sp>
          <p:nvSpPr>
            <p:cNvPr id="20" name="TekstSylinder 18"/>
            <p:cNvSpPr txBox="1">
              <a:spLocks noChangeArrowheads="1"/>
            </p:cNvSpPr>
            <p:nvPr/>
          </p:nvSpPr>
          <p:spPr bwMode="auto">
            <a:xfrm rot="-5400000">
              <a:off x="3763171" y="4240768"/>
              <a:ext cx="13901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NTC Resistans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69323D-8E36-4F89-47E7-9250FC861D0A}"/>
              </a:ext>
            </a:extLst>
          </p:cNvPr>
          <p:cNvGrpSpPr/>
          <p:nvPr/>
        </p:nvGrpSpPr>
        <p:grpSpPr>
          <a:xfrm>
            <a:off x="6327845" y="243494"/>
            <a:ext cx="2795981" cy="2547682"/>
            <a:chOff x="14850422" y="-1316918"/>
            <a:chExt cx="2436264" cy="22199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2C2C5A-8B39-1B00-F797-459B3026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3668" y="-1316918"/>
              <a:ext cx="2303018" cy="2132124"/>
            </a:xfrm>
            <a:prstGeom prst="rect">
              <a:avLst/>
            </a:prstGeom>
          </p:spPr>
        </p:pic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FAB0B44A-FBCA-D820-FD35-14854FF517F1}"/>
                </a:ext>
              </a:extLst>
            </p:cNvPr>
            <p:cNvSpPr/>
            <p:nvPr/>
          </p:nvSpPr>
          <p:spPr>
            <a:xfrm>
              <a:off x="14850422" y="228077"/>
              <a:ext cx="751114" cy="674914"/>
            </a:xfrm>
            <a:custGeom>
              <a:avLst/>
              <a:gdLst>
                <a:gd name="connsiteX0" fmla="*/ 130628 w 751114"/>
                <a:gd name="connsiteY0" fmla="*/ 0 h 674914"/>
                <a:gd name="connsiteX1" fmla="*/ 751114 w 751114"/>
                <a:gd name="connsiteY1" fmla="*/ 664028 h 674914"/>
                <a:gd name="connsiteX2" fmla="*/ 32657 w 751114"/>
                <a:gd name="connsiteY2" fmla="*/ 674914 h 674914"/>
                <a:gd name="connsiteX3" fmla="*/ 0 w 751114"/>
                <a:gd name="connsiteY3" fmla="*/ 141514 h 674914"/>
                <a:gd name="connsiteX4" fmla="*/ 130628 w 751114"/>
                <a:gd name="connsiteY4" fmla="*/ 0 h 67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114" h="674914">
                  <a:moveTo>
                    <a:pt x="130628" y="0"/>
                  </a:moveTo>
                  <a:lnTo>
                    <a:pt x="751114" y="664028"/>
                  </a:lnTo>
                  <a:lnTo>
                    <a:pt x="32657" y="674914"/>
                  </a:lnTo>
                  <a:lnTo>
                    <a:pt x="0" y="141514"/>
                  </a:lnTo>
                  <a:lnTo>
                    <a:pt x="130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r="9121"/>
          <a:stretch>
            <a:fillRect/>
          </a:stretch>
        </p:blipFill>
        <p:spPr bwMode="auto">
          <a:xfrm>
            <a:off x="989012" y="2408884"/>
            <a:ext cx="37480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3413" y="1612900"/>
            <a:ext cx="6291261" cy="9191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nb-NO" dirty="0"/>
              <a:t>NTC-</a:t>
            </a:r>
            <a:r>
              <a:rPr lang="nb-NO" dirty="0" err="1"/>
              <a:t>resistor</a:t>
            </a:r>
            <a:r>
              <a:rPr lang="nb-NO" dirty="0"/>
              <a:t> (</a:t>
            </a:r>
            <a:r>
              <a:rPr lang="en-US" dirty="0"/>
              <a:t>Negative Temperature Coefficient</a:t>
            </a:r>
            <a:r>
              <a:rPr lang="nb-NO" dirty="0"/>
              <a:t>)</a:t>
            </a:r>
          </a:p>
          <a:p>
            <a:pPr>
              <a:lnSpc>
                <a:spcPct val="100000"/>
              </a:lnSpc>
            </a:pPr>
            <a:r>
              <a:rPr lang="nb-NO" dirty="0"/>
              <a:t>PTC-</a:t>
            </a:r>
            <a:r>
              <a:rPr lang="nb-NO" dirty="0" err="1"/>
              <a:t>resistor</a:t>
            </a:r>
            <a:r>
              <a:rPr lang="nb-NO" dirty="0"/>
              <a:t> (</a:t>
            </a:r>
            <a:r>
              <a:rPr lang="en-US" dirty="0"/>
              <a:t>Positive Temperature Coefficient</a:t>
            </a:r>
            <a:r>
              <a:rPr lang="nb-NO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/>
          <p:cNvSpPr/>
          <p:nvPr/>
        </p:nvSpPr>
        <p:spPr bwMode="auto">
          <a:xfrm>
            <a:off x="5567363" y="1531903"/>
            <a:ext cx="1412875" cy="6159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34820" name="Tittel 1"/>
          <p:cNvSpPr>
            <a:spLocks noGrp="1"/>
          </p:cNvSpPr>
          <p:nvPr>
            <p:ph type="title"/>
          </p:nvPr>
        </p:nvSpPr>
        <p:spPr>
          <a:xfrm>
            <a:off x="261257" y="111126"/>
            <a:ext cx="8617631" cy="736600"/>
          </a:xfrm>
        </p:spPr>
        <p:txBody>
          <a:bodyPr/>
          <a:lstStyle/>
          <a:p>
            <a:pPr algn="ctr"/>
            <a:r>
              <a:rPr lang="nb-NO" dirty="0"/>
              <a:t>Spenning som funksjon av temperatur</a:t>
            </a:r>
          </a:p>
        </p:txBody>
      </p:sp>
      <p:grpSp>
        <p:nvGrpSpPr>
          <p:cNvPr id="42" name="Gruppe 41"/>
          <p:cNvGrpSpPr/>
          <p:nvPr/>
        </p:nvGrpSpPr>
        <p:grpSpPr>
          <a:xfrm>
            <a:off x="5441157" y="1015261"/>
            <a:ext cx="2286793" cy="2051050"/>
            <a:chOff x="5441157" y="1015261"/>
            <a:chExt cx="2286793" cy="2051050"/>
          </a:xfrm>
        </p:grpSpPr>
        <p:grpSp>
          <p:nvGrpSpPr>
            <p:cNvPr id="3" name="Gruppe 44"/>
            <p:cNvGrpSpPr>
              <a:grpSpLocks/>
            </p:cNvGrpSpPr>
            <p:nvPr/>
          </p:nvGrpSpPr>
          <p:grpSpPr bwMode="auto">
            <a:xfrm>
              <a:off x="5819775" y="1015261"/>
              <a:ext cx="1908175" cy="2051050"/>
              <a:chOff x="5723651" y="1793491"/>
              <a:chExt cx="1909049" cy="2049847"/>
            </a:xfrm>
          </p:grpSpPr>
          <p:grpSp>
            <p:nvGrpSpPr>
              <p:cNvPr id="4" name="Gruppe 30"/>
              <p:cNvGrpSpPr>
                <a:grpSpLocks/>
              </p:cNvGrpSpPr>
              <p:nvPr/>
            </p:nvGrpSpPr>
            <p:grpSpPr bwMode="auto">
              <a:xfrm>
                <a:off x="6057900" y="2090738"/>
                <a:ext cx="1574800" cy="1752600"/>
                <a:chOff x="2417606" y="3221462"/>
                <a:chExt cx="1574845" cy="1752600"/>
              </a:xfrm>
            </p:grpSpPr>
            <p:cxnSp>
              <p:nvCxnSpPr>
                <p:cNvPr id="34844" name="Rett linje 3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88944" y="4131100"/>
                  <a:ext cx="16859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4845" name="Rektangel 32"/>
                <p:cNvSpPr>
                  <a:spLocks noChangeArrowheads="1"/>
                </p:cNvSpPr>
                <p:nvPr/>
              </p:nvSpPr>
              <p:spPr bwMode="auto">
                <a:xfrm>
                  <a:off x="2441420" y="3583413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34846" name="Rektangel 33"/>
                <p:cNvSpPr>
                  <a:spLocks noChangeArrowheads="1"/>
                </p:cNvSpPr>
                <p:nvPr/>
              </p:nvSpPr>
              <p:spPr bwMode="auto">
                <a:xfrm>
                  <a:off x="2441419" y="4326362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34847" name="Ellipse 34"/>
                <p:cNvSpPr>
                  <a:spLocks noChangeArrowheads="1"/>
                </p:cNvSpPr>
                <p:nvPr/>
              </p:nvSpPr>
              <p:spPr bwMode="auto">
                <a:xfrm>
                  <a:off x="2491425" y="3221462"/>
                  <a:ext cx="85725" cy="85725"/>
                </a:xfrm>
                <a:prstGeom prst="ellipse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cxnSp>
              <p:nvCxnSpPr>
                <p:cNvPr id="34848" name="Rett linje 35"/>
                <p:cNvCxnSpPr>
                  <a:cxnSpLocks noChangeShapeType="1"/>
                </p:cNvCxnSpPr>
                <p:nvPr/>
              </p:nvCxnSpPr>
              <p:spPr bwMode="auto">
                <a:xfrm>
                  <a:off x="2417606" y="4974062"/>
                  <a:ext cx="2381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849" name="Rett linje 36"/>
                <p:cNvCxnSpPr>
                  <a:cxnSpLocks noChangeShapeType="1"/>
                </p:cNvCxnSpPr>
                <p:nvPr/>
              </p:nvCxnSpPr>
              <p:spPr bwMode="auto">
                <a:xfrm>
                  <a:off x="2531906" y="4164437"/>
                  <a:ext cx="6096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4850" name="Ellipse 37"/>
                <p:cNvSpPr>
                  <a:spLocks noChangeArrowheads="1"/>
                </p:cNvSpPr>
                <p:nvPr/>
              </p:nvSpPr>
              <p:spPr bwMode="auto">
                <a:xfrm>
                  <a:off x="2510474" y="414300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34851" name="Rektangel 38"/>
                <p:cNvSpPr>
                  <a:spLocks noChangeArrowheads="1"/>
                </p:cNvSpPr>
                <p:nvPr/>
              </p:nvSpPr>
              <p:spPr bwMode="auto">
                <a:xfrm>
                  <a:off x="3161764" y="3857223"/>
                  <a:ext cx="830687" cy="623016"/>
                </a:xfrm>
                <a:prstGeom prst="rect">
                  <a:avLst/>
                </a:prstGeom>
                <a:solidFill>
                  <a:srgbClr val="00B8FF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r>
                    <a:rPr lang="nb-NO" sz="1800"/>
                    <a:t>ADC</a:t>
                  </a:r>
                </a:p>
              </p:txBody>
            </p:sp>
            <p:sp>
              <p:nvSpPr>
                <p:cNvPr id="34852" name="Frihåndsform 39"/>
                <p:cNvSpPr>
                  <a:spLocks/>
                </p:cNvSpPr>
                <p:nvPr/>
              </p:nvSpPr>
              <p:spPr bwMode="auto">
                <a:xfrm>
                  <a:off x="3032975" y="3496615"/>
                  <a:ext cx="875763" cy="1332963"/>
                </a:xfrm>
                <a:custGeom>
                  <a:avLst/>
                  <a:gdLst>
                    <a:gd name="T0" fmla="*/ 850005 w 875763"/>
                    <a:gd name="T1" fmla="*/ 0 h 1545465"/>
                    <a:gd name="T2" fmla="*/ 0 w 875763"/>
                    <a:gd name="T3" fmla="*/ 0 h 1545465"/>
                    <a:gd name="T4" fmla="*/ 0 w 875763"/>
                    <a:gd name="T5" fmla="*/ 8722 h 1545465"/>
                    <a:gd name="T6" fmla="*/ 875763 w 875763"/>
                    <a:gd name="T7" fmla="*/ 8722 h 15454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75763"/>
                    <a:gd name="T13" fmla="*/ 0 h 1545465"/>
                    <a:gd name="T14" fmla="*/ 875763 w 875763"/>
                    <a:gd name="T15" fmla="*/ 1545465 h 15454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75763" h="1545465">
                      <a:moveTo>
                        <a:pt x="850005" y="0"/>
                      </a:moveTo>
                      <a:lnTo>
                        <a:pt x="0" y="0"/>
                      </a:lnTo>
                      <a:lnTo>
                        <a:pt x="0" y="1545465"/>
                      </a:lnTo>
                      <a:lnTo>
                        <a:pt x="875763" y="1545465"/>
                      </a:lnTo>
                    </a:path>
                  </a:pathLst>
                </a:custGeom>
                <a:noFill/>
                <a:ln w="19050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sp>
            <p:nvSpPr>
              <p:cNvPr id="34842" name="Frihåndsform 51"/>
              <p:cNvSpPr>
                <a:spLocks/>
              </p:cNvSpPr>
              <p:nvPr/>
            </p:nvSpPr>
            <p:spPr bwMode="auto">
              <a:xfrm>
                <a:off x="6004520" y="3226155"/>
                <a:ext cx="314515" cy="409840"/>
              </a:xfrm>
              <a:custGeom>
                <a:avLst/>
                <a:gdLst>
                  <a:gd name="T0" fmla="*/ 905189 w 304800"/>
                  <a:gd name="T1" fmla="*/ 0 h 381000"/>
                  <a:gd name="T2" fmla="*/ 905189 w 304800"/>
                  <a:gd name="T3" fmla="*/ 969599 h 381000"/>
                  <a:gd name="T4" fmla="*/ 0 w 304800"/>
                  <a:gd name="T5" fmla="*/ 4241938 h 381000"/>
                  <a:gd name="T6" fmla="*/ 0 w 304800"/>
                  <a:gd name="T7" fmla="*/ 4847941 h 381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4800"/>
                  <a:gd name="T13" fmla="*/ 0 h 381000"/>
                  <a:gd name="T14" fmla="*/ 304800 w 304800"/>
                  <a:gd name="T15" fmla="*/ 381000 h 381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4800" h="381000">
                    <a:moveTo>
                      <a:pt x="304800" y="0"/>
                    </a:moveTo>
                    <a:lnTo>
                      <a:pt x="304800" y="76200"/>
                    </a:lnTo>
                    <a:lnTo>
                      <a:pt x="0" y="333375"/>
                    </a:lnTo>
                    <a:lnTo>
                      <a:pt x="0" y="381000"/>
                    </a:lnTo>
                  </a:path>
                </a:pathLst>
              </a:cu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43" name="TekstSylinder 43"/>
              <p:cNvSpPr txBox="1">
                <a:spLocks noChangeArrowheads="1"/>
              </p:cNvSpPr>
              <p:nvPr/>
            </p:nvSpPr>
            <p:spPr bwMode="auto">
              <a:xfrm>
                <a:off x="5723651" y="1793491"/>
                <a:ext cx="1066268" cy="307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400">
                    <a:solidFill>
                      <a:schemeClr val="tx1"/>
                    </a:solidFill>
                  </a:rPr>
                  <a:t>Ucc = 3,3V</a:t>
                </a:r>
              </a:p>
            </p:txBody>
          </p:sp>
        </p:grpSp>
        <p:sp>
          <p:nvSpPr>
            <p:cNvPr id="31" name="TekstSylinder 10"/>
            <p:cNvSpPr txBox="1">
              <a:spLocks noChangeArrowheads="1"/>
            </p:cNvSpPr>
            <p:nvPr/>
          </p:nvSpPr>
          <p:spPr bwMode="auto">
            <a:xfrm>
              <a:off x="5441157" y="2442335"/>
              <a:ext cx="7223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>
                  <a:solidFill>
                    <a:schemeClr val="tx1"/>
                  </a:solidFill>
                </a:rPr>
                <a:t>R</a:t>
              </a:r>
              <a:r>
                <a:rPr lang="nb-NO" sz="2000" baseline="-25000" dirty="0">
                  <a:solidFill>
                    <a:schemeClr val="tx1"/>
                  </a:solidFill>
                </a:rPr>
                <a:t>NTC</a:t>
              </a:r>
            </a:p>
          </p:txBody>
        </p:sp>
        <p:sp>
          <p:nvSpPr>
            <p:cNvPr id="32" name="TekstSylinder 10"/>
            <p:cNvSpPr txBox="1">
              <a:spLocks noChangeArrowheads="1"/>
            </p:cNvSpPr>
            <p:nvPr/>
          </p:nvSpPr>
          <p:spPr bwMode="auto">
            <a:xfrm>
              <a:off x="5689600" y="1685890"/>
              <a:ext cx="4556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 err="1">
                  <a:solidFill>
                    <a:schemeClr val="tx1"/>
                  </a:solidFill>
                </a:rPr>
                <a:t>R</a:t>
              </a:r>
              <a:r>
                <a:rPr lang="nb-NO" sz="2000" baseline="-25000" dirty="0" err="1">
                  <a:solidFill>
                    <a:schemeClr val="tx1"/>
                  </a:solidFill>
                </a:rPr>
                <a:t>s</a:t>
              </a:r>
              <a:endParaRPr lang="nb-NO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3" name="TekstSylinder 10"/>
            <p:cNvSpPr txBox="1">
              <a:spLocks noChangeArrowheads="1"/>
            </p:cNvSpPr>
            <p:nvPr/>
          </p:nvSpPr>
          <p:spPr bwMode="auto">
            <a:xfrm>
              <a:off x="6359525" y="1889091"/>
              <a:ext cx="4555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>
                  <a:solidFill>
                    <a:schemeClr val="tx1"/>
                  </a:solidFill>
                </a:rPr>
                <a:t>U</a:t>
              </a:r>
              <a:r>
                <a:rPr lang="nb-NO" sz="2000" baseline="-25000" dirty="0">
                  <a:solidFill>
                    <a:schemeClr val="tx1"/>
                  </a:solidFill>
                </a:rPr>
                <a:t>s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9121"/>
          <a:stretch>
            <a:fillRect/>
          </a:stretch>
        </p:blipFill>
        <p:spPr bwMode="auto">
          <a:xfrm>
            <a:off x="1528762" y="2085941"/>
            <a:ext cx="37480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237" y="1142967"/>
            <a:ext cx="258946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183184"/>
            <a:ext cx="5378450" cy="273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kstSylinder 40"/>
          <p:cNvSpPr txBox="1"/>
          <p:nvPr/>
        </p:nvSpPr>
        <p:spPr>
          <a:xfrm>
            <a:off x="1985962" y="6043611"/>
            <a:ext cx="556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Antar vi en lineær sammenheng kan vi sette opp en topunktsligning 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og kalibrere systemet ut fra to målepunkter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8FE37-0FD4-38E5-FDD5-961B9A4C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39A07-01F3-8E55-B55B-40AE2D1B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033" y="1554292"/>
            <a:ext cx="4036853" cy="786138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Spenningsdeleren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8423C-B43A-8EE9-8303-60A799DB8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618"/>
            <a:ext cx="4356033" cy="484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D2E3A-F48F-ABB2-692E-9FD28835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033" y="1977978"/>
            <a:ext cx="4701324" cy="25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8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32E0-01E5-2C5F-398C-67F33B0C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Kalibrering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A680C-FCAA-5BFE-D315-896F6C9CB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94" y="1534412"/>
            <a:ext cx="8304892" cy="43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8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82669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Måling av ledningsevne/salinitet med DFR0300-H</a:t>
            </a:r>
          </a:p>
        </p:txBody>
      </p:sp>
    </p:spTree>
    <p:extLst>
      <p:ext uri="{BB962C8B-B14F-4D97-AF65-F5344CB8AC3E}">
        <p14:creationId xmlns:p14="http://schemas.microsoft.com/office/powerpoint/2010/main" val="293337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658B-C112-959D-A09A-799F16C1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 err="1"/>
              <a:t>Probe</a:t>
            </a:r>
            <a:r>
              <a:rPr lang="nb-NO" dirty="0"/>
              <a:t> for måling av ledningsevne</a:t>
            </a:r>
            <a:br>
              <a:rPr lang="nb-NO" dirty="0"/>
            </a:br>
            <a:r>
              <a:rPr lang="nb-NO" sz="2400" dirty="0" err="1"/>
              <a:t>DFRobot</a:t>
            </a:r>
            <a:r>
              <a:rPr lang="nb-NO" sz="2400" dirty="0"/>
              <a:t> (DFR0300-H)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43929-B6F6-E7DE-4089-8F1D49A1E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00" y="2178109"/>
            <a:ext cx="7917199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0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D2D3-7154-5F69-F07E-176BB61D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Spesifikasjoner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47FF7-6EFB-6E4E-EDBA-5F171DA6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29" y="1065202"/>
            <a:ext cx="6878672" cy="5518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316B28-F27B-D357-AB4F-72E6A3997A0F}"/>
              </a:ext>
            </a:extLst>
          </p:cNvPr>
          <p:cNvSpPr/>
          <p:nvPr/>
        </p:nvSpPr>
        <p:spPr>
          <a:xfrm>
            <a:off x="1577009" y="1921564"/>
            <a:ext cx="2464904" cy="3578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727B87-E51A-6596-9801-A58B1A9DD894}"/>
              </a:ext>
            </a:extLst>
          </p:cNvPr>
          <p:cNvSpPr/>
          <p:nvPr/>
        </p:nvSpPr>
        <p:spPr>
          <a:xfrm>
            <a:off x="1577009" y="2279374"/>
            <a:ext cx="2788162" cy="3578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82769-9EE9-BC7F-89FD-A2C747E4A578}"/>
              </a:ext>
            </a:extLst>
          </p:cNvPr>
          <p:cNvSpPr/>
          <p:nvPr/>
        </p:nvSpPr>
        <p:spPr>
          <a:xfrm>
            <a:off x="1477617" y="3429000"/>
            <a:ext cx="6626483" cy="3578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D093A-59B6-F1B1-B93A-683C882E59A5}"/>
              </a:ext>
            </a:extLst>
          </p:cNvPr>
          <p:cNvSpPr/>
          <p:nvPr/>
        </p:nvSpPr>
        <p:spPr>
          <a:xfrm>
            <a:off x="1477616" y="4643171"/>
            <a:ext cx="3094383" cy="33302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119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9A37F-5BFD-F63D-9073-EF8823833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56160"/>
              </p:ext>
            </p:extLst>
          </p:nvPr>
        </p:nvGraphicFramePr>
        <p:xfrm>
          <a:off x="544284" y="1171389"/>
          <a:ext cx="8117116" cy="3873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2617">
                  <a:extLst>
                    <a:ext uri="{9D8B030D-6E8A-4147-A177-3AD203B41FA5}">
                      <a16:colId xmlns:a16="http://schemas.microsoft.com/office/drawing/2014/main" val="3949618074"/>
                    </a:ext>
                  </a:extLst>
                </a:gridCol>
                <a:gridCol w="5187499">
                  <a:extLst>
                    <a:ext uri="{9D8B030D-6E8A-4147-A177-3AD203B41FA5}">
                      <a16:colId xmlns:a16="http://schemas.microsoft.com/office/drawing/2014/main" val="4282882889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295792731"/>
                    </a:ext>
                  </a:extLst>
                </a:gridCol>
              </a:tblGrid>
              <a:tr h="768079"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Tid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46088" indent="-357188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Innhold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Ansvarlig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911611883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11:00 – 11:30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7313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Oppsummering hjemmearbeid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Hilde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726571107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11:30 – 12:00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7313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Gjennomgang av ny plattform for presentasjon av data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Adrian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2551066530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12:00 – 12:30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7313" marR="0" lvl="0" indent="1588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Lunsj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Alle/Hillevi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3497579626"/>
                  </a:ext>
                </a:extLst>
              </a:tr>
              <a:tr h="574368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12:30 – 13:30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890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Gjennomgang av sensorer og </a:t>
                      </a:r>
                      <a:r>
                        <a:rPr lang="nb-NO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sensorlab</a:t>
                      </a:r>
                      <a:r>
                        <a:rPr lang="nb-NO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Nils Kr.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411154450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13:30 – 16:30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93663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Sensor lab.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Alle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643789451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16:30 – 17:00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890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Presentasjon av resultater av </a:t>
                      </a:r>
                      <a:r>
                        <a:rPr lang="nb-NO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sensorlab’en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Alle/Nils Kr.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156981309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D556ABD-8843-EA31-A781-C4957D65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4" y="293864"/>
            <a:ext cx="7815943" cy="646331"/>
          </a:xfrm>
        </p:spPr>
        <p:txBody>
          <a:bodyPr/>
          <a:lstStyle/>
          <a:p>
            <a:pPr algn="ctr"/>
            <a:r>
              <a:rPr kumimoji="0" lang="nb-NO" altLang="nb-NO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Kursprogram - 26. oktober 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0376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08DD-5982-3583-4E59-DC827798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9DA0F-0C9D-9445-00B7-90903DE6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45" y="997298"/>
            <a:ext cx="8051984" cy="55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E565-8187-557F-AB5C-91E863FE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43567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Lag standardløsninger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EEFBD-FB0B-1651-AC18-B16D6206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4" y="715986"/>
            <a:ext cx="8890025" cy="3669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CFD65-97A9-C22A-9C2E-0B011DCE3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59"/>
          <a:stretch/>
        </p:blipFill>
        <p:spPr>
          <a:xfrm>
            <a:off x="212860" y="4449020"/>
            <a:ext cx="8858626" cy="22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9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0E5C-F5EC-5788-0417-338E981A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133120"/>
            <a:ext cx="8229600" cy="461665"/>
          </a:xfrm>
        </p:spPr>
        <p:txBody>
          <a:bodyPr/>
          <a:lstStyle/>
          <a:p>
            <a:pPr algn="ctr"/>
            <a:r>
              <a:rPr lang="nb-NO" sz="2400" dirty="0"/>
              <a:t>Spenning som funksjon av saltholdighet for 20°C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8C96-08FB-FCF4-A3FC-477DFA97C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96" y="849087"/>
            <a:ext cx="3343448" cy="2238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385E5-9582-DE6B-8259-C1FE7FCF2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6" y="3069730"/>
            <a:ext cx="8495267" cy="315436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866C30-350A-8077-D10B-E9801301F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4" y="849087"/>
            <a:ext cx="4634362" cy="2420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Kalibrerte løsninger med </a:t>
            </a:r>
            <a:r>
              <a:rPr lang="nb-NO" dirty="0" err="1"/>
              <a:t>NaCl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Finner sammenheng mellom salinitet og spenning</a:t>
            </a:r>
          </a:p>
          <a:p>
            <a:pPr marL="0" indent="0">
              <a:buNone/>
            </a:pPr>
            <a:r>
              <a:rPr lang="nb-NO" dirty="0"/>
              <a:t>Legger inn en regresjonslinje og finner en parametrisk sammenheng. Målt ved 20°C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4E4B7B-9E13-6C0D-EE10-5B68DF6D0390}"/>
              </a:ext>
            </a:extLst>
          </p:cNvPr>
          <p:cNvSpPr txBox="1"/>
          <p:nvPr/>
        </p:nvSpPr>
        <p:spPr>
          <a:xfrm>
            <a:off x="1373045" y="6261507"/>
            <a:ext cx="6298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Måler salinitet til sjøvann ved 20°C til 34,3‰</a:t>
            </a:r>
          </a:p>
        </p:txBody>
      </p:sp>
    </p:spTree>
    <p:extLst>
      <p:ext uri="{BB962C8B-B14F-4D97-AF65-F5344CB8AC3E}">
        <p14:creationId xmlns:p14="http://schemas.microsoft.com/office/powerpoint/2010/main" val="31198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D6D924-CDAF-936F-EFA4-1F18A925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7" y="2504381"/>
            <a:ext cx="5954486" cy="4323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7ECBC-9251-E599-D6C0-7ECB22E2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997224"/>
            <a:ext cx="8915400" cy="1559709"/>
          </a:xfrm>
        </p:spPr>
        <p:txBody>
          <a:bodyPr/>
          <a:lstStyle/>
          <a:p>
            <a:pPr algn="ctr"/>
            <a:r>
              <a:rPr lang="nb-NO" sz="2800" b="0" dirty="0" err="1"/>
              <a:t>Proben</a:t>
            </a:r>
            <a:r>
              <a:rPr lang="nb-NO" sz="2800" b="0" dirty="0"/>
              <a:t> står i kald saltoppløsning som igjen står i varmt vannbad. Spenning og temperaturen måles fortløpende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D36E0C-93AC-B0A0-E87E-DDBC89CFD324}"/>
              </a:ext>
            </a:extLst>
          </p:cNvPr>
          <p:cNvSpPr txBox="1">
            <a:spLocks/>
          </p:cNvSpPr>
          <p:nvPr/>
        </p:nvSpPr>
        <p:spPr>
          <a:xfrm>
            <a:off x="407505" y="274638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b-NO"/>
              <a:t>Mål salinitet som funksjon av temp.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7412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C725-99F7-CBD0-B916-2CB2C7B7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Mål salinitet som funksjon av temp.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A9AD2-B861-EDEA-35C4-B4EBB22DF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51" y="1283991"/>
            <a:ext cx="8823350" cy="37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5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E2B0-829F-2D15-5D68-96314C94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Salinitet som funksjon av temperatur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4BA2F-22E2-26E9-3AD1-761DFB83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18" y="920969"/>
            <a:ext cx="7789617" cy="464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F450F-A779-9523-C487-28DF10FCD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5" y="5596091"/>
            <a:ext cx="8346444" cy="547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475C7-759E-DF8D-2B46-FABBD22A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9" y="6168998"/>
            <a:ext cx="8283072" cy="4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FD31-D7A1-36B8-21B6-A29E6CE5D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34" y="274638"/>
            <a:ext cx="8794525" cy="824820"/>
          </a:xfrm>
        </p:spPr>
        <p:txBody>
          <a:bodyPr/>
          <a:lstStyle/>
          <a:p>
            <a:pPr algn="ctr"/>
            <a:r>
              <a:rPr lang="nb-NO" sz="2400" dirty="0"/>
              <a:t>Salinitet som funksjon av temperaturen</a:t>
            </a:r>
            <a:br>
              <a:rPr lang="nb-NO" sz="2400" dirty="0"/>
            </a:br>
            <a:r>
              <a:rPr lang="nb-NO" sz="2400" dirty="0"/>
              <a:t>brukt for å korrigere målingene mht. temperaturen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8FC83-78E3-72FE-4029-44C448EA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3" r="49538"/>
          <a:stretch/>
        </p:blipFill>
        <p:spPr>
          <a:xfrm>
            <a:off x="933911" y="1237160"/>
            <a:ext cx="6976112" cy="4152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ED341-F3C3-714C-5E40-FD4E8065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11" y="1184056"/>
            <a:ext cx="6872780" cy="4091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97668-37DD-A523-8B7F-C73ACED5F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11" y="1210653"/>
            <a:ext cx="6872779" cy="4190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F692D-A6BD-7986-4E30-970F14AC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33" y="5437513"/>
            <a:ext cx="8658371" cy="114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E49B-2A55-E8ED-C8EE-91C4BED2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Programvare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83DC5-AE28-8AC8-DBE5-C89D6178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3" y="1372925"/>
            <a:ext cx="8915584" cy="17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50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82669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Måling av turbiditet</a:t>
            </a:r>
            <a:br>
              <a:rPr lang="nb-NO" dirty="0"/>
            </a:br>
            <a:r>
              <a:rPr lang="nb-NO" dirty="0"/>
              <a:t>med SEN0189 </a:t>
            </a:r>
          </a:p>
        </p:txBody>
      </p:sp>
    </p:spTree>
    <p:extLst>
      <p:ext uri="{BB962C8B-B14F-4D97-AF65-F5344CB8AC3E}">
        <p14:creationId xmlns:p14="http://schemas.microsoft.com/office/powerpoint/2010/main" val="2490534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3A9B-1E94-0DAF-EBB6-51F39391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Måling av turbiditet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F0784-C1B1-23B8-2C62-82B51DD98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94" y="1020417"/>
            <a:ext cx="7327812" cy="53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AC7B-6674-88E3-F3C5-6502352F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274638"/>
            <a:ext cx="8786192" cy="954107"/>
          </a:xfrm>
        </p:spPr>
        <p:txBody>
          <a:bodyPr/>
          <a:lstStyle/>
          <a:p>
            <a:pPr algn="ctr"/>
            <a:r>
              <a:rPr lang="nb-NO" dirty="0"/>
              <a:t>Sensorer, teori og praksis</a:t>
            </a:r>
            <a:br>
              <a:rPr lang="nb-NO" dirty="0"/>
            </a:br>
            <a:r>
              <a:rPr lang="nb-NO" sz="2000" dirty="0"/>
              <a:t>Kapittel 6 fra side 149, Vedlegg D side 227</a:t>
            </a:r>
            <a:endParaRPr lang="nb-NO" b="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61588-B2E4-4D7D-808B-378D3D657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19" y="1422401"/>
            <a:ext cx="5511351" cy="530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Heftet beskriver følgende </a:t>
            </a:r>
            <a:br>
              <a:rPr lang="nb-NO" dirty="0"/>
            </a:br>
            <a:r>
              <a:rPr lang="nb-NO" dirty="0"/>
              <a:t>sensorer i detalj:</a:t>
            </a:r>
          </a:p>
          <a:p>
            <a:r>
              <a:rPr lang="nb-NO" dirty="0"/>
              <a:t>Måling av </a:t>
            </a:r>
            <a:r>
              <a:rPr lang="nb-NO" dirty="0" err="1"/>
              <a:t>batterisepenning</a:t>
            </a:r>
            <a:endParaRPr lang="nb-NO" dirty="0"/>
          </a:p>
          <a:p>
            <a:r>
              <a:rPr lang="nb-NO" dirty="0"/>
              <a:t>Temperatur i vann DS18B20</a:t>
            </a:r>
          </a:p>
          <a:p>
            <a:r>
              <a:rPr lang="nb-NO" dirty="0"/>
              <a:t>Temperatur med bruk av NTC</a:t>
            </a:r>
          </a:p>
          <a:p>
            <a:r>
              <a:rPr lang="nb-NO" dirty="0"/>
              <a:t>Oppløst oksygen (SEN0237-A)</a:t>
            </a:r>
          </a:p>
          <a:p>
            <a:r>
              <a:rPr lang="nb-NO" dirty="0"/>
              <a:t>Turbiditet (SEN-0189)</a:t>
            </a:r>
          </a:p>
          <a:p>
            <a:r>
              <a:rPr lang="nb-NO" dirty="0"/>
              <a:t>Konduktivitet (DFR0300-H)</a:t>
            </a:r>
          </a:p>
          <a:p>
            <a:r>
              <a:rPr lang="nb-NO" dirty="0"/>
              <a:t>pH (SEN-0161)</a:t>
            </a:r>
          </a:p>
          <a:p>
            <a:r>
              <a:rPr lang="nb-NO" dirty="0"/>
              <a:t>ORP (SEN-0165)</a:t>
            </a:r>
          </a:p>
          <a:p>
            <a:r>
              <a:rPr lang="nb-NO" dirty="0">
                <a:solidFill>
                  <a:srgbClr val="FF0000"/>
                </a:solidFill>
              </a:rPr>
              <a:t>Vanntrykk (SEN-0257)</a:t>
            </a:r>
          </a:p>
          <a:p>
            <a:pPr marL="0" indent="0">
              <a:buNone/>
            </a:pPr>
            <a:r>
              <a:rPr lang="nb-NO" dirty="0" err="1"/>
              <a:t>Sensorlab</a:t>
            </a:r>
            <a:r>
              <a:rPr lang="nb-NO" dirty="0"/>
              <a:t>. Journal (Vedlegg 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E3B9E-7F6D-118C-0CE5-1A8579A5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658" y="1865243"/>
            <a:ext cx="3141923" cy="45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2E68E-4B5D-6FF3-15EC-ED7D5368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Virkemåte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0BFC3-EAF6-22F0-3A91-DDF3B904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5" y="1704389"/>
            <a:ext cx="8331946" cy="35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8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371F-3AB2-A102-AB5F-C7D3275F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B8CBB-2A93-180D-EBB4-954F17E2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50" y="1736035"/>
            <a:ext cx="8578909" cy="386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44E0-8FE0-24F5-8AC4-28A92572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Spenning som funksjon av turbiditet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35911-5E04-5794-C957-256D62113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5605670"/>
            <a:ext cx="8229600" cy="815577"/>
          </a:xfrm>
        </p:spPr>
        <p:txBody>
          <a:bodyPr>
            <a:normAutofit lnSpcReduction="10000"/>
          </a:bodyPr>
          <a:lstStyle/>
          <a:p>
            <a:pPr marL="0" marR="0" indent="0" algn="l">
              <a:buNone/>
            </a:pP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Måleenheten NTU står for </a:t>
            </a:r>
            <a:r>
              <a:rPr lang="nb-NO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Nephelometric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Turbidity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Units og er vanlig brukt i USA. 1 NTU tilsvarer ca. 1 mg/L.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D3BF9-7B85-024B-7927-E3402F0E8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8" y="1097841"/>
            <a:ext cx="7328563" cy="43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54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5243-5D57-0C18-709F-721E5E5B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Eksempler på turbiditet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5322C-62EC-8A1F-4425-B941F21FF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15"/>
          <a:stretch/>
        </p:blipFill>
        <p:spPr>
          <a:xfrm>
            <a:off x="251627" y="1346998"/>
            <a:ext cx="8640745" cy="4181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3BCAD-F005-A575-3456-FC4E9CC7F145}"/>
              </a:ext>
            </a:extLst>
          </p:cNvPr>
          <p:cNvSpPr txBox="1"/>
          <p:nvPr/>
        </p:nvSpPr>
        <p:spPr>
          <a:xfrm>
            <a:off x="3254828" y="621403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3"/>
              </a:rPr>
              <a:t>https://freeup.world/turbidity/</a:t>
            </a:r>
            <a:r>
              <a:rPr lang="nb-NO" dirty="0"/>
              <a:t> </a:t>
            </a:r>
          </a:p>
        </p:txBody>
      </p:sp>
      <p:pic>
        <p:nvPicPr>
          <p:cNvPr id="8" name="Picture 7" descr="A glass of liquid on a white surface&#10;&#10;Description automatically generated">
            <a:extLst>
              <a:ext uri="{FF2B5EF4-FFF2-40B4-BE49-F238E27FC236}">
                <a16:creationId xmlns:a16="http://schemas.microsoft.com/office/drawing/2014/main" id="{BD9B5CBA-F54C-B42C-D9F0-F98F5E1F7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16"/>
          <a:stretch/>
        </p:blipFill>
        <p:spPr>
          <a:xfrm>
            <a:off x="328932" y="1811557"/>
            <a:ext cx="8640745" cy="2980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5C340C-EB1D-AE74-81AD-0AD54468686E}"/>
              </a:ext>
            </a:extLst>
          </p:cNvPr>
          <p:cNvSpPr txBox="1"/>
          <p:nvPr/>
        </p:nvSpPr>
        <p:spPr>
          <a:xfrm>
            <a:off x="1007533" y="40047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500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B3F6A-544B-99A3-2E51-D45D8BBA40B6}"/>
              </a:ext>
            </a:extLst>
          </p:cNvPr>
          <p:cNvSpPr txBox="1"/>
          <p:nvPr/>
        </p:nvSpPr>
        <p:spPr>
          <a:xfrm>
            <a:off x="7346336" y="3937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0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43DFD-48F1-D585-1E0B-B8FB51CE9EE6}"/>
              </a:ext>
            </a:extLst>
          </p:cNvPr>
          <p:cNvSpPr txBox="1"/>
          <p:nvPr/>
        </p:nvSpPr>
        <p:spPr>
          <a:xfrm>
            <a:off x="4176934" y="40047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50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29DA6-37EB-02F1-A4BE-4BF3EA9A5A23}"/>
              </a:ext>
            </a:extLst>
          </p:cNvPr>
          <p:cNvSpPr txBox="1"/>
          <p:nvPr/>
        </p:nvSpPr>
        <p:spPr>
          <a:xfrm>
            <a:off x="482954" y="5800873"/>
            <a:ext cx="8409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https://www.electroniclinic.com/turbidity-sensor-with-arduino-for-water-quality-monitoring-turbidity-meter/</a:t>
            </a:r>
          </a:p>
        </p:txBody>
      </p:sp>
    </p:spTree>
    <p:extLst>
      <p:ext uri="{BB962C8B-B14F-4D97-AF65-F5344CB8AC3E}">
        <p14:creationId xmlns:p14="http://schemas.microsoft.com/office/powerpoint/2010/main" val="190474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3BCF-28E8-47E7-E333-D857D063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Standarder laget med </a:t>
            </a:r>
            <a:r>
              <a:rPr lang="nb-NO" dirty="0" err="1"/>
              <a:t>Formazin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1FA3E-DE25-D322-4F0B-C0B12383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79" y="1053977"/>
            <a:ext cx="5778388" cy="519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0161B-92AD-6E6B-E719-DCCF4DA8E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21" y="1293774"/>
            <a:ext cx="7939567" cy="4836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2F68A4-0503-1F1A-9A73-69DE3F392BA9}"/>
              </a:ext>
            </a:extLst>
          </p:cNvPr>
          <p:cNvSpPr txBox="1"/>
          <p:nvPr/>
        </p:nvSpPr>
        <p:spPr>
          <a:xfrm>
            <a:off x="1413502" y="6304100"/>
            <a:ext cx="614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https://waterontheweb.org/under/waterquality/turbidity.html</a:t>
            </a:r>
          </a:p>
        </p:txBody>
      </p:sp>
    </p:spTree>
    <p:extLst>
      <p:ext uri="{BB962C8B-B14F-4D97-AF65-F5344CB8AC3E}">
        <p14:creationId xmlns:p14="http://schemas.microsoft.com/office/powerpoint/2010/main" val="26385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A61B-F669-10A4-2CD5-1A9B10BD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Alternative måter å måle turbiditet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D8FA-AE0D-916F-44C4-77B1858E3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4" y="3606800"/>
            <a:ext cx="4545495" cy="2814447"/>
          </a:xfrm>
        </p:spPr>
        <p:txBody>
          <a:bodyPr/>
          <a:lstStyle/>
          <a:p>
            <a:r>
              <a:rPr lang="nb-NO" dirty="0" err="1"/>
              <a:t>Secchi</a:t>
            </a:r>
            <a:r>
              <a:rPr lang="nb-NO" dirty="0"/>
              <a:t> skiven brukes til å måle </a:t>
            </a:r>
            <a:r>
              <a:rPr lang="nb-NO" dirty="0" err="1"/>
              <a:t>secchi</a:t>
            </a:r>
            <a:r>
              <a:rPr lang="nb-NO" dirty="0"/>
              <a:t>-dybden som er et mål for væskens gjennomsiktigheten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B9680-7AFE-228F-5B27-BA53EC6F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93" y="1189014"/>
            <a:ext cx="3584312" cy="4678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9787A-8009-8473-2E5A-EE8BD1B7C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24" y="888051"/>
            <a:ext cx="2908409" cy="25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3824-C216-21CC-9A60-83754114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Kalibrering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B5CE3-D0BF-33B2-A3C1-F5FB65820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45" y="5878285"/>
            <a:ext cx="7515405" cy="542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3D-printet kammer for måling under kontrollerte lysforhold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AF8111-791C-3C49-D173-F71C60A0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45" y="1092485"/>
            <a:ext cx="7515405" cy="46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6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0834-4AEF-FF40-D312-53802007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Noen innledende målinger</a:t>
            </a:r>
            <a:br>
              <a:rPr lang="nb-NO" dirty="0"/>
            </a:br>
            <a:r>
              <a:rPr lang="nb-NO" sz="2400" b="0" dirty="0"/>
              <a:t>Bruker lettmelk som danner </a:t>
            </a:r>
            <a:r>
              <a:rPr lang="nb-NO" sz="2400" b="0" dirty="0" err="1"/>
              <a:t>fett»partikler</a:t>
            </a:r>
            <a:r>
              <a:rPr lang="nb-NO" sz="2400" b="0" dirty="0"/>
              <a:t>»</a:t>
            </a:r>
            <a:endParaRPr lang="nb-NO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D724D-4F39-8367-48E0-4AC9DD2D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5159828"/>
            <a:ext cx="8229600" cy="84908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Som vi ser så skal det ikke så mange dråpene ned i det lille målekammeret før vi møter </a:t>
            </a:r>
            <a:r>
              <a:rPr lang="nb-NO" dirty="0" err="1"/>
              <a:t>ulineariteten</a:t>
            </a:r>
            <a:r>
              <a:rPr lang="nb-NO" dirty="0"/>
              <a:t> hos sensoren.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7197A-19BC-C3D6-02AE-81061A41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5" y="1974820"/>
            <a:ext cx="8892869" cy="290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50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3824-C216-21CC-9A60-83754114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Kalibrering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B5CE3-D0BF-33B2-A3C1-F5FB65820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45" y="5236029"/>
            <a:ext cx="7515405" cy="1185218"/>
          </a:xfrm>
        </p:spPr>
        <p:txBody>
          <a:bodyPr>
            <a:normAutofit/>
          </a:bodyPr>
          <a:lstStyle/>
          <a:p>
            <a:r>
              <a:rPr lang="nb-NO" sz="2000" dirty="0"/>
              <a:t>Bruker kalibrert </a:t>
            </a:r>
            <a:r>
              <a:rPr lang="nb-NO" sz="2000" dirty="0" err="1"/>
              <a:t>Formazin</a:t>
            </a:r>
            <a:r>
              <a:rPr lang="nb-NO" sz="2000" dirty="0"/>
              <a:t> (500 NTU) (Bestilles VWR)</a:t>
            </a:r>
          </a:p>
          <a:p>
            <a:r>
              <a:rPr lang="nb-NO" sz="2000" dirty="0"/>
              <a:t>Blander ut for kalibrerte løsninger</a:t>
            </a:r>
          </a:p>
          <a:p>
            <a:r>
              <a:rPr lang="nb-NO" sz="2000" dirty="0"/>
              <a:t>Bruker et hjemmelaget lystett kammer for kalibrering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59369-D579-A4A9-9E4A-5E77A7A1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80" y="1258956"/>
            <a:ext cx="1648970" cy="3546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F8111-791C-3C49-D173-F71C60A0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35" y="1258956"/>
            <a:ext cx="5776834" cy="35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4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5374-0E30-413B-3F96-C797FC9B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Kalibrert løsning (side 251)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11E6B-261E-E67A-2825-A306CD648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066801"/>
            <a:ext cx="8229600" cy="91440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Har 500 </a:t>
            </a:r>
            <a:r>
              <a:rPr lang="nb-NO" dirty="0" err="1"/>
              <a:t>mL</a:t>
            </a:r>
            <a:r>
              <a:rPr lang="nb-NO" dirty="0"/>
              <a:t> med </a:t>
            </a:r>
            <a:r>
              <a:rPr lang="nb-NO" dirty="0" err="1"/>
              <a:t>Farmazin</a:t>
            </a:r>
            <a:r>
              <a:rPr lang="nb-NO" dirty="0"/>
              <a:t> – 500 NTU.</a:t>
            </a:r>
            <a:br>
              <a:rPr lang="nb-NO" dirty="0"/>
            </a:br>
            <a:r>
              <a:rPr lang="nb-NO" dirty="0"/>
              <a:t>Ønsker å lage 50mL med standarder på 0, 200 og 400 NTU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B6500-83B5-7FA1-7E52-ED103D76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32" y="2127033"/>
            <a:ext cx="8750336" cy="6463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51D5FB-BE21-8EE7-8D5A-69D6D8CBC6E5}"/>
              </a:ext>
            </a:extLst>
          </p:cNvPr>
          <p:cNvSpPr txBox="1">
            <a:spLocks/>
          </p:cNvSpPr>
          <p:nvPr/>
        </p:nvSpPr>
        <p:spPr>
          <a:xfrm>
            <a:off x="457200" y="3086800"/>
            <a:ext cx="8229600" cy="1343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dirty="0"/>
              <a:t>Bruk måleprogrammet:</a:t>
            </a:r>
            <a:br>
              <a:rPr lang="nb-NO" dirty="0"/>
            </a:br>
            <a:r>
              <a:rPr lang="nb-NO" dirty="0">
                <a:solidFill>
                  <a:srgbClr val="0000FF"/>
                </a:solidFill>
              </a:rPr>
              <a:t>Turbidimeter_SEN0189_Kal-1.ino</a:t>
            </a:r>
            <a:br>
              <a:rPr lang="nb-NO" dirty="0"/>
            </a:br>
            <a:r>
              <a:rPr lang="nb-NO" dirty="0"/>
              <a:t>Som ligger på hjemmesiden</a:t>
            </a:r>
          </a:p>
        </p:txBody>
      </p:sp>
    </p:spTree>
    <p:extLst>
      <p:ext uri="{BB962C8B-B14F-4D97-AF65-F5344CB8AC3E}">
        <p14:creationId xmlns:p14="http://schemas.microsoft.com/office/powerpoint/2010/main" val="277991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785" y="84544"/>
            <a:ext cx="4089453" cy="646331"/>
          </a:xfrm>
        </p:spPr>
        <p:txBody>
          <a:bodyPr/>
          <a:lstStyle/>
          <a:p>
            <a:pPr algn="ctr"/>
            <a:r>
              <a:rPr lang="nb-NO" dirty="0"/>
              <a:t>Vanntemperatur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306" y="728392"/>
            <a:ext cx="3223079" cy="196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Sylinder 4"/>
          <p:cNvSpPr txBox="1"/>
          <p:nvPr/>
        </p:nvSpPr>
        <p:spPr>
          <a:xfrm>
            <a:off x="463264" y="2617325"/>
            <a:ext cx="246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Vanntemperatur</a:t>
            </a:r>
            <a:br>
              <a:rPr lang="nb-NO" sz="1600" dirty="0"/>
            </a:br>
            <a:r>
              <a:rPr lang="nb-NO" sz="1600" dirty="0"/>
              <a:t>(DS18B20 -55 til +125 C)</a:t>
            </a:r>
            <a:br>
              <a:rPr lang="nb-NO" sz="1600" dirty="0"/>
            </a:br>
            <a:r>
              <a:rPr lang="nb-NO" sz="1600" dirty="0"/>
              <a:t>3 – 7$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503" y="4101565"/>
            <a:ext cx="3016799" cy="26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kstSylinder 9"/>
          <p:cNvSpPr txBox="1"/>
          <p:nvPr/>
        </p:nvSpPr>
        <p:spPr>
          <a:xfrm>
            <a:off x="3155632" y="5692001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pH-sensor</a:t>
            </a:r>
            <a:br>
              <a:rPr lang="nb-NO" dirty="0"/>
            </a:br>
            <a:r>
              <a:rPr lang="nb-NO" dirty="0"/>
              <a:t>(0 – 14  pH)</a:t>
            </a:r>
            <a:br>
              <a:rPr lang="nb-NO" dirty="0"/>
            </a:br>
            <a:r>
              <a:rPr lang="nb-NO" dirty="0"/>
              <a:t>$39,50</a:t>
            </a: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1145714" y="3683491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pH og oppløst oksygen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6037691" y="4296998"/>
            <a:ext cx="280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https://www.dfrobot.com/product-</a:t>
            </a:r>
            <a:br>
              <a:rPr lang="nb-NO" sz="1400" dirty="0"/>
            </a:br>
            <a:r>
              <a:rPr lang="nb-NO" sz="1400" dirty="0"/>
              <a:t>1628.html</a:t>
            </a:r>
          </a:p>
        </p:txBody>
      </p:sp>
      <p:sp>
        <p:nvSpPr>
          <p:cNvPr id="3" name="TekstSylinder 9">
            <a:extLst>
              <a:ext uri="{FF2B5EF4-FFF2-40B4-BE49-F238E27FC236}">
                <a16:creationId xmlns:a16="http://schemas.microsoft.com/office/drawing/2014/main" id="{8215A77C-FC41-93C1-EB6B-281668C91E89}"/>
              </a:ext>
            </a:extLst>
          </p:cNvPr>
          <p:cNvSpPr txBox="1"/>
          <p:nvPr/>
        </p:nvSpPr>
        <p:spPr>
          <a:xfrm>
            <a:off x="4849416" y="5018728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Oppløst O</a:t>
            </a:r>
            <a:r>
              <a:rPr lang="nb-NO" baseline="-25000" dirty="0"/>
              <a:t>2</a:t>
            </a:r>
            <a:br>
              <a:rPr lang="nb-NO" dirty="0"/>
            </a:br>
            <a:r>
              <a:rPr lang="nb-NO" dirty="0"/>
              <a:t>SEN0237A</a:t>
            </a:r>
            <a:br>
              <a:rPr lang="nb-NO" dirty="0"/>
            </a:br>
            <a:r>
              <a:rPr lang="nb-NO" dirty="0"/>
              <a:t>$169,-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FA162-E3B8-9440-C909-96517236A73B}"/>
              </a:ext>
            </a:extLst>
          </p:cNvPr>
          <p:cNvSpPr txBox="1"/>
          <p:nvPr/>
        </p:nvSpPr>
        <p:spPr>
          <a:xfrm>
            <a:off x="2605548" y="4486286"/>
            <a:ext cx="2013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https://www.dfrobot.</a:t>
            </a:r>
            <a:br>
              <a:rPr lang="nb-NO" sz="1400" dirty="0"/>
            </a:br>
            <a:r>
              <a:rPr lang="nb-NO" sz="1400" dirty="0"/>
              <a:t>com/product-1782.html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80B8C-B14C-61C6-5AA7-BFC5FB0378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4" t="10544" r="7170"/>
          <a:stretch/>
        </p:blipFill>
        <p:spPr>
          <a:xfrm>
            <a:off x="6221865" y="4900841"/>
            <a:ext cx="2560867" cy="1791872"/>
          </a:xfrm>
          <a:prstGeom prst="rect">
            <a:avLst/>
          </a:prstGeom>
        </p:spPr>
      </p:pic>
      <p:sp>
        <p:nvSpPr>
          <p:cNvPr id="9" name="TekstSylinder 7">
            <a:extLst>
              <a:ext uri="{FF2B5EF4-FFF2-40B4-BE49-F238E27FC236}">
                <a16:creationId xmlns:a16="http://schemas.microsoft.com/office/drawing/2014/main" id="{AF301F70-DE3E-5B19-67DA-1BFFE2D94830}"/>
              </a:ext>
            </a:extLst>
          </p:cNvPr>
          <p:cNvSpPr txBox="1"/>
          <p:nvPr/>
        </p:nvSpPr>
        <p:spPr>
          <a:xfrm>
            <a:off x="4932555" y="2773843"/>
            <a:ext cx="40894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Vanntrykk for måling av dybde</a:t>
            </a:r>
            <a:br>
              <a:rPr lang="nb-NO" dirty="0"/>
            </a:br>
            <a:r>
              <a:rPr lang="nb-NO" dirty="0"/>
              <a:t>(0 – 10 Bar, 0 – 90m, $15,90)</a:t>
            </a:r>
            <a:br>
              <a:rPr lang="nb-NO" dirty="0"/>
            </a:br>
            <a:r>
              <a:rPr lang="nb-NO" sz="1600" dirty="0"/>
              <a:t>https://www.dfrobot.com/product-1797.html</a:t>
            </a:r>
            <a:endParaRPr lang="nb-NO" dirty="0"/>
          </a:p>
        </p:txBody>
      </p:sp>
      <p:pic>
        <p:nvPicPr>
          <p:cNvPr id="11" name="Picture 2" descr="Gravity: Analog Water Pressure Sensor">
            <a:extLst>
              <a:ext uri="{FF2B5EF4-FFF2-40B4-BE49-F238E27FC236}">
                <a16:creationId xmlns:a16="http://schemas.microsoft.com/office/drawing/2014/main" id="{FB19109D-EC91-C41B-18E1-50BBDD759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12725" r="17691" b="10522"/>
          <a:stretch/>
        </p:blipFill>
        <p:spPr bwMode="auto">
          <a:xfrm>
            <a:off x="5545570" y="728392"/>
            <a:ext cx="2724521" cy="20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74E722CD-6CB0-082C-DDE4-7E29F2E4ADED}"/>
              </a:ext>
            </a:extLst>
          </p:cNvPr>
          <p:cNvSpPr txBox="1">
            <a:spLocks/>
          </p:cNvSpPr>
          <p:nvPr/>
        </p:nvSpPr>
        <p:spPr>
          <a:xfrm>
            <a:off x="5384793" y="101640"/>
            <a:ext cx="3085485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b-NO" dirty="0"/>
              <a:t>Vanntrykk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4E8BE6-E966-D8A5-D42C-DA52CA169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162" y="835831"/>
            <a:ext cx="1848650" cy="1755831"/>
          </a:xfrm>
          <a:prstGeom prst="rect">
            <a:avLst/>
          </a:prstGeom>
        </p:spPr>
      </p:pic>
      <p:sp>
        <p:nvSpPr>
          <p:cNvPr id="15" name="TekstSylinder 4">
            <a:extLst>
              <a:ext uri="{FF2B5EF4-FFF2-40B4-BE49-F238E27FC236}">
                <a16:creationId xmlns:a16="http://schemas.microsoft.com/office/drawing/2014/main" id="{80A93B5C-62E5-FDAD-347A-F6F96AA62F00}"/>
              </a:ext>
            </a:extLst>
          </p:cNvPr>
          <p:cNvSpPr txBox="1"/>
          <p:nvPr/>
        </p:nvSpPr>
        <p:spPr>
          <a:xfrm>
            <a:off x="3100822" y="2591662"/>
            <a:ext cx="246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Vanntemperatur</a:t>
            </a:r>
            <a:br>
              <a:rPr lang="nb-NO" sz="1600" dirty="0"/>
            </a:br>
            <a:r>
              <a:rPr lang="nb-NO" sz="1600" dirty="0"/>
              <a:t>(NTCLE400E3103H)</a:t>
            </a:r>
            <a:br>
              <a:rPr lang="nb-NO" sz="1600" dirty="0"/>
            </a:br>
            <a:r>
              <a:rPr lang="nb-NO" sz="1600" dirty="0"/>
              <a:t>Kr. 31,53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711E-A51C-B95B-2CE3-E0C2B88D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954107"/>
          </a:xfrm>
        </p:spPr>
        <p:txBody>
          <a:bodyPr/>
          <a:lstStyle/>
          <a:p>
            <a:pPr algn="ctr"/>
            <a:r>
              <a:rPr lang="nb-NO" sz="2800" dirty="0"/>
              <a:t>Bruk av to-</a:t>
            </a:r>
            <a:r>
              <a:rPr lang="nb-NO" sz="2800" dirty="0" err="1"/>
              <a:t>punktsligningen</a:t>
            </a:r>
            <a:r>
              <a:rPr lang="nb-NO" sz="2800" dirty="0"/>
              <a:t> </a:t>
            </a:r>
            <a:br>
              <a:rPr lang="nb-NO" sz="2800" dirty="0"/>
            </a:br>
            <a:r>
              <a:rPr lang="nb-NO" sz="2800" dirty="0"/>
              <a:t>for kalibrering i det lineære området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963CC-57B8-F63C-00A4-188269FB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1474967"/>
            <a:ext cx="8566897" cy="44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8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0328-F5A9-3E00-4506-5BC27EC4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Måling og kalibrering med </a:t>
            </a:r>
            <a:r>
              <a:rPr lang="nb-NO" dirty="0" err="1"/>
              <a:t>Formazin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7534E-CDCE-9F0F-2112-036083B0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7" y="1276757"/>
            <a:ext cx="5904200" cy="5067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3FD221-F15B-5F77-C975-0C8320A7CB48}"/>
              </a:ext>
            </a:extLst>
          </p:cNvPr>
          <p:cNvSpPr/>
          <p:nvPr/>
        </p:nvSpPr>
        <p:spPr>
          <a:xfrm>
            <a:off x="1480457" y="3897087"/>
            <a:ext cx="6104787" cy="269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9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82669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Måling av oksygeninnhold i væske</a:t>
            </a:r>
            <a:br>
              <a:rPr lang="nb-NO" dirty="0"/>
            </a:br>
            <a:r>
              <a:rPr lang="nb-NO" dirty="0"/>
              <a:t>med SEN0237A</a:t>
            </a:r>
          </a:p>
        </p:txBody>
      </p:sp>
    </p:spTree>
    <p:extLst>
      <p:ext uri="{BB962C8B-B14F-4D97-AF65-F5344CB8AC3E}">
        <p14:creationId xmlns:p14="http://schemas.microsoft.com/office/powerpoint/2010/main" val="1614402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658B-C112-959D-A09A-799F16C1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Måling av oppløst oksygen</a:t>
            </a:r>
            <a:br>
              <a:rPr lang="nb-NO" dirty="0"/>
            </a:br>
            <a:r>
              <a:rPr lang="nb-NO" sz="2400" dirty="0" err="1"/>
              <a:t>DFRobot</a:t>
            </a:r>
            <a:r>
              <a:rPr lang="nb-NO" sz="2400" dirty="0"/>
              <a:t> (SEN0237-A)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80902-D30D-FF2C-0767-51131B5A3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00" y="1650433"/>
            <a:ext cx="7429400" cy="49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04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FD1FAF-F29D-405B-9E4C-B0D60588E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2" y="268287"/>
            <a:ext cx="7309020" cy="6363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F228-368C-718B-0A11-3CDBDD87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539" y="597803"/>
            <a:ext cx="3843130" cy="1015663"/>
          </a:xfrm>
        </p:spPr>
        <p:txBody>
          <a:bodyPr/>
          <a:lstStyle/>
          <a:p>
            <a:pPr algn="ctr"/>
            <a:r>
              <a:rPr lang="nb-NO" dirty="0"/>
              <a:t>Oppkobling</a:t>
            </a:r>
            <a:br>
              <a:rPr lang="nb-NO" dirty="0"/>
            </a:br>
            <a:r>
              <a:rPr lang="nb-NO" sz="2400" dirty="0"/>
              <a:t>(Oppløst oksygen)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2540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2E74-989F-82BA-1108-DD2B8C2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Spesifikasjoner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5ABD6-0CE7-AE2D-AFED-01DF1BB6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76" y="920969"/>
            <a:ext cx="6667943" cy="57468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035F85-3B7B-4D18-3AA7-D9C7A934E07F}"/>
              </a:ext>
            </a:extLst>
          </p:cNvPr>
          <p:cNvSpPr/>
          <p:nvPr/>
        </p:nvSpPr>
        <p:spPr>
          <a:xfrm>
            <a:off x="1099930" y="1828800"/>
            <a:ext cx="2133600" cy="3536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492E9-3F78-F9F5-06CD-E53E59E2B42C}"/>
              </a:ext>
            </a:extLst>
          </p:cNvPr>
          <p:cNvSpPr/>
          <p:nvPr/>
        </p:nvSpPr>
        <p:spPr>
          <a:xfrm>
            <a:off x="1099929" y="3035688"/>
            <a:ext cx="6308035" cy="34455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827F2-E369-91EB-34D5-DFA54028C5C3}"/>
              </a:ext>
            </a:extLst>
          </p:cNvPr>
          <p:cNvSpPr/>
          <p:nvPr/>
        </p:nvSpPr>
        <p:spPr>
          <a:xfrm>
            <a:off x="1099930" y="2182435"/>
            <a:ext cx="5632174" cy="34455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5160D0-DBDA-16D1-7ABA-7854048F5BD2}"/>
              </a:ext>
            </a:extLst>
          </p:cNvPr>
          <p:cNvSpPr/>
          <p:nvPr/>
        </p:nvSpPr>
        <p:spPr>
          <a:xfrm>
            <a:off x="1099931" y="3380245"/>
            <a:ext cx="4603446" cy="7676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2F79E-592C-0010-45D8-CE70D431824A}"/>
              </a:ext>
            </a:extLst>
          </p:cNvPr>
          <p:cNvSpPr/>
          <p:nvPr/>
        </p:nvSpPr>
        <p:spPr>
          <a:xfrm>
            <a:off x="1099931" y="5111121"/>
            <a:ext cx="2580916" cy="61550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B82FE-1E9A-0666-6DD1-3BCCABC6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584775"/>
          </a:xfrm>
        </p:spPr>
        <p:txBody>
          <a:bodyPr/>
          <a:lstStyle/>
          <a:p>
            <a:pPr algn="ctr"/>
            <a:r>
              <a:rPr lang="nb-NO" sz="3200" dirty="0" err="1"/>
              <a:t>Proben</a:t>
            </a:r>
            <a:r>
              <a:rPr lang="nb-NO" sz="3200" dirty="0"/>
              <a:t> skal stå i en </a:t>
            </a:r>
            <a:r>
              <a:rPr lang="nb-NO" sz="3200" dirty="0" err="1"/>
              <a:t>NaOH</a:t>
            </a:r>
            <a:r>
              <a:rPr lang="nb-NO" sz="3200" dirty="0"/>
              <a:t> oppløsning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71123-69B1-8FC4-B9CF-02F1C8E7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00" y="1415144"/>
            <a:ext cx="8487537" cy="50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90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7016B-AA45-A864-C858-24AC8A9E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</a:t>
            </a:r>
            <a:r>
              <a:rPr lang="nb-NO" dirty="0" err="1"/>
              <a:t>NaOH</a:t>
            </a:r>
            <a:r>
              <a:rPr lang="nb-NO" dirty="0"/>
              <a:t> oppløsning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E3CA3-F049-50F9-A8B0-24D1000F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349829"/>
            <a:ext cx="8229600" cy="5071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For å lage en 1 molar oppløsning av et stoff, tar man en mengde av stoffet tilsvarende atomvekten i gram og tilsetter 1 liter vann. Atomvekten for </a:t>
            </a:r>
            <a:r>
              <a:rPr lang="nb-NO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NaOH</a:t>
            </a: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er 23 (Na) + 16 (O) + 1 (H) = 40. </a:t>
            </a:r>
          </a:p>
          <a:p>
            <a:pPr marL="0" indent="0">
              <a:buNone/>
            </a:pP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Dvs. for å lage 1dL 1 molar oppløsning trengs 4 g </a:t>
            </a:r>
            <a:r>
              <a:rPr lang="nb-NO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NaOH</a:t>
            </a: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hvilket vil si at det trengs 2 g for å lage 1 </a:t>
            </a:r>
            <a:r>
              <a:rPr lang="nb-NO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dL</a:t>
            </a: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0,5 mol oppløsning, eller </a:t>
            </a:r>
            <a:r>
              <a:rPr lang="nb-NO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 g i 0,5 </a:t>
            </a:r>
            <a:r>
              <a:rPr lang="nb-NO" sz="2800" b="1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dL</a:t>
            </a:r>
            <a:r>
              <a:rPr lang="nb-NO" sz="2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vann.</a:t>
            </a:r>
          </a:p>
          <a:p>
            <a:pPr marL="0" indent="0">
              <a:buNone/>
            </a:pPr>
            <a:br>
              <a:rPr lang="nb-NO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Bruk:</a:t>
            </a:r>
            <a:br>
              <a:rPr lang="nb-NO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Hansker og øyevern</a:t>
            </a:r>
            <a:endParaRPr lang="nb-NO" sz="2800" b="1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50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1E79-1CBA-3C69-835D-DC317AC78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584775"/>
          </a:xfrm>
        </p:spPr>
        <p:txBody>
          <a:bodyPr/>
          <a:lstStyle/>
          <a:p>
            <a:pPr algn="ctr"/>
            <a:r>
              <a:rPr lang="nb-NO" sz="3200" dirty="0"/>
              <a:t>Lag to mettede prøver med rent vann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C62B-588F-8CF4-6A47-7797C4A97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37" y="1571529"/>
            <a:ext cx="2825895" cy="3714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C216C-EA2E-4C33-568E-7AC90462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195" y="1571529"/>
            <a:ext cx="2825895" cy="3714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F8B9FC-E1EB-39AD-8FD1-4C13F0FC9090}"/>
              </a:ext>
            </a:extLst>
          </p:cNvPr>
          <p:cNvSpPr txBox="1"/>
          <p:nvPr/>
        </p:nvSpPr>
        <p:spPr>
          <a:xfrm>
            <a:off x="1567529" y="5352255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Kalt vann mettet </a:t>
            </a:r>
            <a:br>
              <a:rPr lang="nb-NO" dirty="0"/>
            </a:br>
            <a:r>
              <a:rPr lang="nb-NO" dirty="0"/>
              <a:t>med oksygen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BE5ED-1032-567C-FF75-A0C4E200D707}"/>
              </a:ext>
            </a:extLst>
          </p:cNvPr>
          <p:cNvSpPr txBox="1"/>
          <p:nvPr/>
        </p:nvSpPr>
        <p:spPr>
          <a:xfrm>
            <a:off x="5429485" y="5396355"/>
            <a:ext cx="211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Varmt vann mettet </a:t>
            </a:r>
            <a:br>
              <a:rPr lang="nb-NO" dirty="0"/>
            </a:br>
            <a:r>
              <a:rPr lang="nb-NO" dirty="0"/>
              <a:t>med oksygen</a:t>
            </a:r>
          </a:p>
        </p:txBody>
      </p:sp>
    </p:spTree>
    <p:extLst>
      <p:ext uri="{BB962C8B-B14F-4D97-AF65-F5344CB8AC3E}">
        <p14:creationId xmlns:p14="http://schemas.microsoft.com/office/powerpoint/2010/main" val="320478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20DC-B96C-CF0E-1E1F-F64F3D85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Bruk av luftpumpe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2A8-5A44-D833-2E0F-127566646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5774915"/>
            <a:ext cx="8229600" cy="646332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/>
              <a:t>Akvariepumpe for å skape oksygenmettet vann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F8972-F58C-06FB-D030-5607EB7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940" y="1021683"/>
            <a:ext cx="4895066" cy="46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7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4278-FC55-4657-6B8D-1728B0D75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Turbiditet og ledningsevne</a:t>
            </a:r>
          </a:p>
        </p:txBody>
      </p:sp>
      <p:pic>
        <p:nvPicPr>
          <p:cNvPr id="1026" name="Picture 2" descr="Gravity: Analog Turbidity Sensor For Arduino">
            <a:extLst>
              <a:ext uri="{FF2B5EF4-FFF2-40B4-BE49-F238E27FC236}">
                <a16:creationId xmlns:a16="http://schemas.microsoft.com/office/drawing/2014/main" id="{B9C0750B-A339-A67A-A152-D9ECA3AD6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26051" r="25304" b="21743"/>
          <a:stretch/>
        </p:blipFill>
        <p:spPr bwMode="auto">
          <a:xfrm>
            <a:off x="5314122" y="2239617"/>
            <a:ext cx="3401671" cy="24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9">
            <a:extLst>
              <a:ext uri="{FF2B5EF4-FFF2-40B4-BE49-F238E27FC236}">
                <a16:creationId xmlns:a16="http://schemas.microsoft.com/office/drawing/2014/main" id="{5C3CE513-1CD0-F2C5-41A0-59CB24CEAB57}"/>
              </a:ext>
            </a:extLst>
          </p:cNvPr>
          <p:cNvSpPr txBox="1"/>
          <p:nvPr/>
        </p:nvSpPr>
        <p:spPr>
          <a:xfrm>
            <a:off x="6314045" y="5560458"/>
            <a:ext cx="1172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Turbiditet</a:t>
            </a:r>
            <a:br>
              <a:rPr lang="nb-NO" dirty="0"/>
            </a:br>
            <a:r>
              <a:rPr lang="nb-NO" dirty="0"/>
              <a:t>SEN0189</a:t>
            </a:r>
            <a:br>
              <a:rPr lang="nb-NO" dirty="0"/>
            </a:br>
            <a:r>
              <a:rPr lang="nb-NO" dirty="0"/>
              <a:t>$9,90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FE424-66DB-5E3A-1843-9C33947EA841}"/>
              </a:ext>
            </a:extLst>
          </p:cNvPr>
          <p:cNvSpPr txBox="1"/>
          <p:nvPr/>
        </p:nvSpPr>
        <p:spPr>
          <a:xfrm>
            <a:off x="5637835" y="4800495"/>
            <a:ext cx="2524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https://www.dfrobot.</a:t>
            </a:r>
            <a:br>
              <a:rPr lang="nb-NO" dirty="0"/>
            </a:br>
            <a:r>
              <a:rPr lang="nb-NO" dirty="0"/>
              <a:t>com/product-1394.html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67322-9BEB-AA5E-FF29-CEBB1625ACD7}"/>
              </a:ext>
            </a:extLst>
          </p:cNvPr>
          <p:cNvSpPr txBox="1"/>
          <p:nvPr/>
        </p:nvSpPr>
        <p:spPr>
          <a:xfrm>
            <a:off x="5856750" y="1272973"/>
            <a:ext cx="22204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/>
              <a:t>Turbiditet</a:t>
            </a:r>
            <a:br>
              <a:rPr lang="nb-NO" sz="3200" dirty="0"/>
            </a:br>
            <a:r>
              <a:rPr lang="nb-NO" sz="2400" dirty="0"/>
              <a:t>Partikkeltetthet</a:t>
            </a:r>
            <a:endParaRPr lang="nb-NO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56FF7-4DA6-2BE6-B9E0-1301DC39876A}"/>
              </a:ext>
            </a:extLst>
          </p:cNvPr>
          <p:cNvSpPr txBox="1"/>
          <p:nvPr/>
        </p:nvSpPr>
        <p:spPr>
          <a:xfrm>
            <a:off x="1331953" y="1191015"/>
            <a:ext cx="2735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/>
              <a:t>Ledningsevne</a:t>
            </a:r>
            <a:br>
              <a:rPr lang="nb-NO" sz="3200" dirty="0"/>
            </a:br>
            <a:r>
              <a:rPr lang="nb-NO" sz="2400" dirty="0"/>
              <a:t>Saltholdighet</a:t>
            </a:r>
            <a:endParaRPr lang="nb-NO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12B18-68C2-066E-B708-5DBFF888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7" y="2239618"/>
            <a:ext cx="4922726" cy="24472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56031-1A42-F1B8-AAAE-E8F8FC0CFF1F}"/>
              </a:ext>
            </a:extLst>
          </p:cNvPr>
          <p:cNvSpPr txBox="1"/>
          <p:nvPr/>
        </p:nvSpPr>
        <p:spPr>
          <a:xfrm>
            <a:off x="1675435" y="4800495"/>
            <a:ext cx="2524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https://www.dfrobot.com/product-1797.html</a:t>
            </a:r>
          </a:p>
        </p:txBody>
      </p:sp>
      <p:sp>
        <p:nvSpPr>
          <p:cNvPr id="15" name="TekstSylinder 9">
            <a:extLst>
              <a:ext uri="{FF2B5EF4-FFF2-40B4-BE49-F238E27FC236}">
                <a16:creationId xmlns:a16="http://schemas.microsoft.com/office/drawing/2014/main" id="{08F5E24C-77B2-5EC8-7C14-FA0401DDCAF0}"/>
              </a:ext>
            </a:extLst>
          </p:cNvPr>
          <p:cNvSpPr txBox="1"/>
          <p:nvPr/>
        </p:nvSpPr>
        <p:spPr>
          <a:xfrm>
            <a:off x="1320571" y="5548377"/>
            <a:ext cx="3018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Ledningsevne/Saltholdighet</a:t>
            </a:r>
            <a:br>
              <a:rPr lang="nb-NO" dirty="0"/>
            </a:br>
            <a:r>
              <a:rPr lang="nb-NO" dirty="0"/>
              <a:t>DFR0300-H</a:t>
            </a:r>
            <a:br>
              <a:rPr lang="nb-NO" dirty="0"/>
            </a:br>
            <a:r>
              <a:rPr lang="nb-NO" dirty="0"/>
              <a:t>$79,90</a:t>
            </a:r>
          </a:p>
        </p:txBody>
      </p:sp>
    </p:spTree>
    <p:extLst>
      <p:ext uri="{BB962C8B-B14F-4D97-AF65-F5344CB8AC3E}">
        <p14:creationId xmlns:p14="http://schemas.microsoft.com/office/powerpoint/2010/main" val="1847073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F093-055E-7A66-9F64-64809043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Mål spenning for to temperaturer og sett inn i programmet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7BBC7-1136-E1E5-57E8-02C8F78F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98" y="2999015"/>
            <a:ext cx="6887213" cy="3080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1210F-0014-0B86-1336-D90DC1869874}"/>
              </a:ext>
            </a:extLst>
          </p:cNvPr>
          <p:cNvSpPr txBox="1"/>
          <p:nvPr/>
        </p:nvSpPr>
        <p:spPr>
          <a:xfrm>
            <a:off x="556183" y="1654629"/>
            <a:ext cx="826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Bruk programmet: </a:t>
            </a:r>
            <a:r>
              <a:rPr lang="nb-NO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Avlesning_av_spenning_temp.ino</a:t>
            </a:r>
            <a:endParaRPr lang="nb-NO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1815B-F871-88EA-4B58-AE4F6F7439F2}"/>
              </a:ext>
            </a:extLst>
          </p:cNvPr>
          <p:cNvSpPr txBox="1"/>
          <p:nvPr/>
        </p:nvSpPr>
        <p:spPr>
          <a:xfrm>
            <a:off x="851269" y="2295026"/>
            <a:ext cx="744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Lag en mettet oppløsning i vann med to temperaturer</a:t>
            </a:r>
            <a:endParaRPr lang="nb-NO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07C-5287-A731-4E88-B5CB7E6C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Sett verdiene inn i programmet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CE84B-B984-CAA9-B6C6-1D6A04B5C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920969"/>
            <a:ext cx="8392140" cy="5056498"/>
          </a:xfrm>
        </p:spPr>
        <p:txBody>
          <a:bodyPr/>
          <a:lstStyle/>
          <a:p>
            <a:r>
              <a:rPr lang="nb-NO" dirty="0"/>
              <a:t>Kjør programmet: </a:t>
            </a:r>
            <a:r>
              <a:rPr lang="nb-NO" dirty="0" err="1">
                <a:solidFill>
                  <a:srgbClr val="0000FF"/>
                </a:solidFill>
              </a:rPr>
              <a:t>Avlesning_av_spenning_og_temp.ino</a:t>
            </a:r>
            <a:endParaRPr lang="nb-NO" dirty="0">
              <a:solidFill>
                <a:srgbClr val="0000FF"/>
              </a:solidFill>
            </a:endParaRPr>
          </a:p>
          <a:p>
            <a:r>
              <a:rPr lang="nb-NO" dirty="0"/>
              <a:t>Gjør måling av spenning og temperatur for to temp.</a:t>
            </a:r>
          </a:p>
          <a:p>
            <a:r>
              <a:rPr lang="nb-NO" dirty="0"/>
              <a:t>Legg verdiene inn i programmet: </a:t>
            </a:r>
            <a:r>
              <a:rPr lang="nb-NO" dirty="0" err="1">
                <a:solidFill>
                  <a:srgbClr val="0000FF"/>
                </a:solidFill>
              </a:rPr>
              <a:t>Oksygen_Maaling.ino</a:t>
            </a:r>
            <a:endParaRPr lang="nb-NO" dirty="0">
              <a:solidFill>
                <a:srgbClr val="0000FF"/>
              </a:solidFill>
            </a:endParaRPr>
          </a:p>
          <a:p>
            <a:endParaRPr lang="nb-NO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nb-NO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nb-NO" dirty="0">
              <a:solidFill>
                <a:srgbClr val="0000FF"/>
              </a:solidFill>
            </a:endParaRPr>
          </a:p>
          <a:p>
            <a:endParaRPr lang="nb-NO" dirty="0"/>
          </a:p>
          <a:p>
            <a:r>
              <a:rPr lang="nb-NO" dirty="0"/>
              <a:t>Sett modus: TWO_POINT_CALIBRATION 1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En null oksygen løsning kan lages ved å blande i Na</a:t>
            </a:r>
            <a:r>
              <a:rPr lang="nb-NO" baseline="-25000" dirty="0"/>
              <a:t>2</a:t>
            </a:r>
            <a:r>
              <a:rPr lang="nb-NO" dirty="0"/>
              <a:t>SO</a:t>
            </a:r>
            <a:r>
              <a:rPr lang="nb-NO" baseline="-25000" dirty="0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B07E4-6DE5-1774-B455-6CED83AE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49" y="4462419"/>
            <a:ext cx="7904519" cy="835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51B64-E4DA-ADC6-8E65-FAA9AE0D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49" y="2307221"/>
            <a:ext cx="7236230" cy="17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B732226-D630-0EAC-E090-D67736AEF9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07505" y="274638"/>
                <a:ext cx="8229600" cy="693716"/>
              </a:xfrm>
            </p:spPr>
            <p:txBody>
              <a:bodyPr/>
              <a:lstStyle/>
              <a:p>
                <a:pPr algn="ctr"/>
                <a:r>
                  <a:rPr lang="nb-NO" dirty="0"/>
                  <a:t>Måleresultater 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i="1" dirty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nb-NO" dirty="0" err="1"/>
                  <a:t>g</a:t>
                </a:r>
                <a:r>
                  <a:rPr lang="nb-NO" dirty="0"/>
                  <a:t>/L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B732226-D630-0EAC-E090-D67736AEF9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505" y="274638"/>
                <a:ext cx="8229600" cy="693716"/>
              </a:xfrm>
              <a:blipFill>
                <a:blip r:embed="rId2"/>
                <a:stretch>
                  <a:fillRect t="-7895" b="-30702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98432C4-9680-6A46-7DEA-D489238F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04" y="1685860"/>
            <a:ext cx="8325591" cy="30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47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042440"/>
            <a:ext cx="8229600" cy="1754326"/>
          </a:xfrm>
        </p:spPr>
        <p:txBody>
          <a:bodyPr/>
          <a:lstStyle/>
          <a:p>
            <a:pPr algn="ctr"/>
            <a:r>
              <a:rPr lang="nb-NO" dirty="0"/>
              <a:t>Måling av pH</a:t>
            </a:r>
            <a:br>
              <a:rPr lang="nb-NO" dirty="0"/>
            </a:br>
            <a:r>
              <a:rPr lang="nb-NO" dirty="0"/>
              <a:t>med SEN0161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4759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6233-1F91-BFEA-9E6E-8BD74787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pH-sensoren SEN0161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7C1B4-E0C4-C141-7292-8A6770039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4074872"/>
            <a:ext cx="8229600" cy="2346375"/>
          </a:xfrm>
        </p:spPr>
        <p:txBody>
          <a:bodyPr/>
          <a:lstStyle/>
          <a:p>
            <a:r>
              <a:rPr lang="nb-NO" dirty="0"/>
              <a:t>Relativt rimelig sensor ($ 38,0)</a:t>
            </a:r>
          </a:p>
          <a:p>
            <a:r>
              <a:rPr lang="nb-NO" dirty="0"/>
              <a:t>Arbeider med 5V</a:t>
            </a:r>
          </a:p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954B6-391A-0FEC-3236-8ECC8C6D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0" y="1609940"/>
            <a:ext cx="8720566" cy="23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31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F08AF-A588-FEE8-57CE-CA004707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Hva er 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3829D-A3A6-2E0B-2439-4F6ECDFC0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5508170"/>
            <a:ext cx="8229600" cy="1197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pH-sensoren måler surhetsgraden av væsken på en skala fra 1 – 14. Verdier fra 1 – 7 er sure og fra 7 – 14 basiske. For verdien pH 7,0 sier vi at væsken er </a:t>
            </a:r>
            <a:r>
              <a:rPr lang="nb-NO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nøytral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hverken sur eller basisk. I virkeligheten er pH et mål for konsentrasjonen av frie H</a:t>
            </a:r>
            <a:r>
              <a:rPr lang="nb-NO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ioner i væsken.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CFFE7-A151-2037-B055-1FAD83952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6" y="1243537"/>
            <a:ext cx="7713238" cy="40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37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E43D-F31C-E191-3CFC-12BF0E1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pH elektrodens virkemåte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6B3C-DFB0-D735-272B-A626CDB1E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971" y="1208315"/>
            <a:ext cx="3831772" cy="452884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Oppløsning for måling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Glasselektrode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Silikatglass med metallsalter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Nøytral </a:t>
            </a:r>
            <a:r>
              <a:rPr lang="nb-NO" dirty="0" err="1"/>
              <a:t>KCl</a:t>
            </a:r>
            <a:r>
              <a:rPr lang="nb-NO" dirty="0"/>
              <a:t>-oppløsning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Sølvelektrode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</a:t>
            </a:r>
            <a:r>
              <a:rPr lang="nb-NO" baseline="30000" dirty="0"/>
              <a:t>+</a:t>
            </a:r>
            <a:r>
              <a:rPr lang="nb-NO" dirty="0"/>
              <a:t> ioner i oppløsningen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</a:t>
            </a:r>
            <a:r>
              <a:rPr lang="nb-NO" baseline="30000" dirty="0"/>
              <a:t>+</a:t>
            </a:r>
            <a:r>
              <a:rPr lang="nb-NO" dirty="0"/>
              <a:t> ioner i elektroden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Voltmeter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Passiv elektrode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D4B84-5F29-5ACE-BB29-A365A63B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1120840"/>
            <a:ext cx="4541461" cy="46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5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5536-BF40-F76C-F8CC-9AF2E89A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436753"/>
            <a:ext cx="8779933" cy="1015663"/>
          </a:xfrm>
        </p:spPr>
        <p:txBody>
          <a:bodyPr/>
          <a:lstStyle/>
          <a:p>
            <a:pPr algn="ctr"/>
            <a:r>
              <a:rPr lang="nb-NO" dirty="0"/>
              <a:t>Framstilling av 3,3 mol </a:t>
            </a:r>
            <a:r>
              <a:rPr lang="nb-NO" dirty="0" err="1"/>
              <a:t>KCl</a:t>
            </a:r>
            <a:r>
              <a:rPr lang="nb-NO" dirty="0"/>
              <a:t>-oppløsning</a:t>
            </a:r>
            <a:br>
              <a:rPr lang="nb-NO" dirty="0"/>
            </a:br>
            <a:r>
              <a:rPr lang="nb-NO" sz="2400" dirty="0" err="1"/>
              <a:t>Proben</a:t>
            </a:r>
            <a:r>
              <a:rPr lang="nb-NO" sz="2400" dirty="0"/>
              <a:t> skal oppbevares i en 3,3 mol oppløsning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11617-1454-AEF8-5B4D-87D0552F4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676399"/>
            <a:ext cx="8229600" cy="4744847"/>
          </a:xfrm>
        </p:spPr>
        <p:txBody>
          <a:bodyPr/>
          <a:lstStyle/>
          <a:p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Vi vet at en 1 mol oppløsning av et stoff er molekylvekta av stoffet i gram oppløst i 1 liter destillert vann. </a:t>
            </a:r>
          </a:p>
          <a:p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Molekylvekta av K + Cl = 39,1 + 35,5 = 74,6 g. </a:t>
            </a:r>
            <a:b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 mol = 74,6 g i 1 liter vann. </a:t>
            </a:r>
          </a:p>
          <a:p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Eller 3,3 mol = 246,2 g i 1 liter vann. </a:t>
            </a:r>
            <a:b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Dvs. 24,6 g i 1 </a:t>
            </a:r>
            <a:r>
              <a:rPr lang="nb-NO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dL</a:t>
            </a:r>
            <a:r>
              <a:rPr lang="nb-NO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destillert vann.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00875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BE7-4794-EA6D-E53D-32216905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" y="709471"/>
            <a:ext cx="7097487" cy="6027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F80A1-1B34-D175-160D-CD58674B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19" y="153729"/>
            <a:ext cx="3641981" cy="646331"/>
          </a:xfrm>
        </p:spPr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8FC82-8BB2-EEC8-203E-6B30431C7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13" y="120640"/>
            <a:ext cx="4005943" cy="20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8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E49B-2A55-E8ED-C8EE-91C4BED2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6" y="470581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Oppstilling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3D73A-1551-0E43-5BF6-F3E27C7D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1" y="1334383"/>
            <a:ext cx="8310898" cy="4189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0715B-A4AE-FB23-CB41-9300BCCC27F1}"/>
              </a:ext>
            </a:extLst>
          </p:cNvPr>
          <p:cNvSpPr txBox="1"/>
          <p:nvPr/>
        </p:nvSpPr>
        <p:spPr>
          <a:xfrm>
            <a:off x="2343910" y="5741087"/>
            <a:ext cx="4982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Særdeles viktig med omrøring</a:t>
            </a:r>
          </a:p>
        </p:txBody>
      </p:sp>
    </p:spTree>
    <p:extLst>
      <p:ext uri="{BB962C8B-B14F-4D97-AF65-F5344CB8AC3E}">
        <p14:creationId xmlns:p14="http://schemas.microsoft.com/office/powerpoint/2010/main" val="237950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E318-D62B-427D-77C7-B533846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Sensorlaboratorium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031E7-620F-95A8-2828-4E2CA9D01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53548"/>
            <a:ext cx="8567057" cy="5203319"/>
          </a:xfrm>
        </p:spPr>
        <p:txBody>
          <a:bodyPr>
            <a:normAutofit/>
          </a:bodyPr>
          <a:lstStyle/>
          <a:p>
            <a:r>
              <a:rPr lang="nb-NO" sz="2000" dirty="0"/>
              <a:t>Lese gjennom Sensorkapittelet (kap. 6) og lab. journal (Vedlegg D)</a:t>
            </a:r>
          </a:p>
          <a:p>
            <a:r>
              <a:rPr lang="nb-NO" sz="2000" dirty="0"/>
              <a:t>Jobbe to eller tre sammen</a:t>
            </a:r>
          </a:p>
          <a:p>
            <a:r>
              <a:rPr lang="nb-NO" sz="2000" dirty="0"/>
              <a:t>Kalibrere og gjøre målinger med en eller flere valgt sensorer</a:t>
            </a:r>
          </a:p>
          <a:p>
            <a:pPr lvl="1"/>
            <a:r>
              <a:rPr lang="nb-NO" sz="1600" dirty="0"/>
              <a:t>Hente det som trengs av utstyr i henhold til liste i lab. Journal</a:t>
            </a:r>
          </a:p>
          <a:p>
            <a:pPr lvl="1"/>
            <a:r>
              <a:rPr lang="nb-NO" sz="1600" dirty="0"/>
              <a:t>Gjøre rent og sette tilbake etter bruk</a:t>
            </a:r>
          </a:p>
          <a:p>
            <a:r>
              <a:rPr lang="nb-NO" sz="2000" dirty="0"/>
              <a:t>Lage en kort presentasjon av resultatene</a:t>
            </a:r>
          </a:p>
          <a:p>
            <a:r>
              <a:rPr lang="nb-NO" sz="2000" dirty="0"/>
              <a:t>Presentere for hverandre</a:t>
            </a:r>
          </a:p>
          <a:p>
            <a:r>
              <a:rPr lang="nb-NO" sz="2000" dirty="0"/>
              <a:t>Koordinering av sensorer som dere ønsker å jobbe med</a:t>
            </a:r>
          </a:p>
          <a:p>
            <a:pPr lvl="1"/>
            <a:r>
              <a:rPr lang="nb-NO" sz="1600" dirty="0"/>
              <a:t>Alle begynner med temperatur-sensoren DS18B20</a:t>
            </a:r>
          </a:p>
          <a:p>
            <a:pPr lvl="1"/>
            <a:r>
              <a:rPr lang="nb-NO" sz="1600" dirty="0"/>
              <a:t>Temperatur, NTC-sensor</a:t>
            </a:r>
          </a:p>
          <a:p>
            <a:pPr lvl="1"/>
            <a:r>
              <a:rPr lang="nb-NO" sz="1600" dirty="0"/>
              <a:t>Oksygeninnhold</a:t>
            </a:r>
          </a:p>
          <a:p>
            <a:pPr lvl="1"/>
            <a:r>
              <a:rPr lang="nb-NO" sz="1600" dirty="0"/>
              <a:t>pH-sensor</a:t>
            </a:r>
          </a:p>
          <a:p>
            <a:pPr lvl="1"/>
            <a:r>
              <a:rPr lang="nb-NO" sz="1600" dirty="0"/>
              <a:t>Salinitet</a:t>
            </a:r>
          </a:p>
          <a:p>
            <a:pPr lvl="1"/>
            <a:r>
              <a:rPr lang="nb-NO" sz="1600" dirty="0"/>
              <a:t>Turbiditet</a:t>
            </a:r>
          </a:p>
          <a:p>
            <a:pPr lvl="1"/>
            <a:r>
              <a:rPr lang="nb-NO" sz="1600" dirty="0"/>
              <a:t>ORP-sensor</a:t>
            </a:r>
          </a:p>
          <a:p>
            <a:pPr lvl="1"/>
            <a:endParaRPr lang="nb-NO" sz="1600" dirty="0"/>
          </a:p>
          <a:p>
            <a:pPr lvl="1"/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67257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1100-778D-308C-6450-57AC3F3D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97971"/>
            <a:ext cx="6061028" cy="646331"/>
          </a:xfrm>
        </p:spPr>
        <p:txBody>
          <a:bodyPr/>
          <a:lstStyle/>
          <a:p>
            <a:pPr algn="ctr"/>
            <a:r>
              <a:rPr lang="nb-NO" dirty="0"/>
              <a:t>Kalibrering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8010C-16EA-7425-09E4-E094DE63A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827314"/>
            <a:ext cx="8464352" cy="593271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Vask </a:t>
            </a:r>
            <a:r>
              <a:rPr lang="nb-NO" dirty="0" err="1"/>
              <a:t>proben</a:t>
            </a:r>
            <a:r>
              <a:rPr lang="nb-NO" dirty="0"/>
              <a:t> med destillert vann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Koble opp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Last opp og kjør eksempelkoden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Stikk </a:t>
            </a:r>
            <a:r>
              <a:rPr lang="nb-NO" dirty="0" err="1"/>
              <a:t>proben</a:t>
            </a:r>
            <a:r>
              <a:rPr lang="nb-NO" dirty="0"/>
              <a:t> ned i en standard bufferløsning med pH 7,0 eller  kortslutt </a:t>
            </a:r>
            <a:r>
              <a:rPr lang="nb-NO" dirty="0" err="1"/>
              <a:t>probeutgangen</a:t>
            </a:r>
            <a:r>
              <a:rPr lang="nb-NO" dirty="0"/>
              <a:t> (BNC-kontakten).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Åpne monitoren og les av målt pH-verdi. Denne skal være innenfor pH 7,0 ±0,3. Registrer avviket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Kompenser for avvik i programmet </a:t>
            </a:r>
            <a:br>
              <a:rPr lang="nb-NO" dirty="0"/>
            </a:br>
            <a:r>
              <a:rPr lang="nb-NO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#define Offset 0.12 // Kompenser for avvik på 0,12 </a:t>
            </a:r>
            <a:endParaRPr lang="nb-NO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Stikk </a:t>
            </a:r>
            <a:r>
              <a:rPr lang="nb-NO" dirty="0" err="1"/>
              <a:t>proben</a:t>
            </a:r>
            <a:r>
              <a:rPr lang="nb-NO" dirty="0"/>
              <a:t> ned i en bufferløsning pH 4,0 og les av verdien.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Juster bort avviket fra pH 4,0 med potensiometeret på signalkortet. Du er nå klar til å måle pH i syrlige oppløsninger.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nb-NO" dirty="0"/>
              <a:t>Dersom løsningen er basisk, stikker vi </a:t>
            </a:r>
            <a:r>
              <a:rPr lang="nb-NO" dirty="0" err="1"/>
              <a:t>proben</a:t>
            </a:r>
            <a:r>
              <a:rPr lang="nb-NO" dirty="0"/>
              <a:t> ned i en bufferløsning på pH 9,0 og juster potensiometeret slik at den avleste verdien er ca. pH 9,0.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C1C32-B7AC-F0FE-B578-09F9A5236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27" y="69042"/>
            <a:ext cx="3794073" cy="19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7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0BDA-13FD-56F2-7D21-EFC3FC92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Trenger bufferløsninger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1E9D9-5620-3626-20F2-30ECB3A54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5" y="920969"/>
            <a:ext cx="8585758" cy="55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5D324-7F77-052F-EA65-3054BE32D069}"/>
              </a:ext>
            </a:extLst>
          </p:cNvPr>
          <p:cNvSpPr txBox="1"/>
          <p:nvPr/>
        </p:nvSpPr>
        <p:spPr>
          <a:xfrm>
            <a:off x="4081320" y="1274912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/>
              <a:t>9,18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7F439-3969-A7E2-1DF4-AE18C7D94B73}"/>
              </a:ext>
            </a:extLst>
          </p:cNvPr>
          <p:cNvSpPr txBox="1"/>
          <p:nvPr/>
        </p:nvSpPr>
        <p:spPr>
          <a:xfrm>
            <a:off x="2154549" y="1545285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/>
              <a:t>4,01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4239633-6DA9-4618-D7DB-DD602F0FE123}"/>
              </a:ext>
            </a:extLst>
          </p:cNvPr>
          <p:cNvSpPr/>
          <p:nvPr/>
        </p:nvSpPr>
        <p:spPr>
          <a:xfrm>
            <a:off x="2503714" y="2075873"/>
            <a:ext cx="272143" cy="584775"/>
          </a:xfrm>
          <a:prstGeom prst="down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7F2AA55-F546-E8AB-7778-763FF4181157}"/>
              </a:ext>
            </a:extLst>
          </p:cNvPr>
          <p:cNvSpPr/>
          <p:nvPr/>
        </p:nvSpPr>
        <p:spPr>
          <a:xfrm>
            <a:off x="4441371" y="1837672"/>
            <a:ext cx="272143" cy="584775"/>
          </a:xfrm>
          <a:prstGeom prst="down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90965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F4F1-B057-42F8-74B9-D773199F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pH-verdi og temperaturvariasjon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6E573-D465-65C3-C3E2-24D5BF0F0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73832"/>
            <a:ext cx="8229600" cy="825990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/>
              <a:t>Bruk av pH-kalkulator for korreksjon og sammenligning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EA9BF-12AC-5E91-6910-28667CEB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2" y="1115133"/>
            <a:ext cx="7010396" cy="2474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C1369-9C18-C65C-783D-4F220A26B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207" y="4096860"/>
            <a:ext cx="6457847" cy="2038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01391-218F-B7DB-38B3-A5A674DEC95E}"/>
              </a:ext>
            </a:extLst>
          </p:cNvPr>
          <p:cNvSpPr txBox="1"/>
          <p:nvPr/>
        </p:nvSpPr>
        <p:spPr>
          <a:xfrm>
            <a:off x="640409" y="6242254"/>
            <a:ext cx="776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00FF"/>
                </a:solidFill>
              </a:rPr>
              <a:t>https://www.hamzasreef.com/Contents/Calculators/PhTempCorrection.php</a:t>
            </a:r>
          </a:p>
        </p:txBody>
      </p:sp>
    </p:spTree>
    <p:extLst>
      <p:ext uri="{BB962C8B-B14F-4D97-AF65-F5344CB8AC3E}">
        <p14:creationId xmlns:p14="http://schemas.microsoft.com/office/powerpoint/2010/main" val="6968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35107"/>
            <a:ext cx="8229600" cy="1754326"/>
          </a:xfrm>
        </p:spPr>
        <p:txBody>
          <a:bodyPr/>
          <a:lstStyle/>
          <a:p>
            <a:pPr algn="ctr"/>
            <a:r>
              <a:rPr lang="nb-NO" dirty="0"/>
              <a:t>Måling av vanntrykk og dybde</a:t>
            </a:r>
            <a:br>
              <a:rPr lang="nb-NO" dirty="0"/>
            </a:br>
            <a:r>
              <a:rPr lang="nb-NO" dirty="0"/>
              <a:t>med SEN0257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680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46DA7-532A-8B05-CB25-33B7E5EA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274638"/>
            <a:ext cx="3533124" cy="1200329"/>
          </a:xfrm>
        </p:spPr>
        <p:txBody>
          <a:bodyPr/>
          <a:lstStyle/>
          <a:p>
            <a:pPr algn="ctr"/>
            <a:r>
              <a:rPr lang="nb-NO" dirty="0"/>
              <a:t>Trykksensoren SEN0257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244E0-345D-B5A7-3622-672DA3D91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861456"/>
            <a:ext cx="4103915" cy="4721905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Supply – 5V</a:t>
            </a:r>
          </a:p>
          <a:p>
            <a:pPr marL="0" indent="0">
              <a:buNone/>
            </a:pPr>
            <a:r>
              <a:rPr lang="nb-NO" sz="2000" dirty="0"/>
              <a:t>0 – 1,6MPa</a:t>
            </a:r>
          </a:p>
          <a:p>
            <a:pPr marL="0" indent="0">
              <a:buNone/>
            </a:pPr>
            <a:r>
              <a:rPr lang="nb-NO" sz="2000" dirty="0"/>
              <a:t>0 – 150 meter</a:t>
            </a:r>
          </a:p>
          <a:p>
            <a:pPr marL="0" indent="0">
              <a:buNone/>
            </a:pPr>
            <a:r>
              <a:rPr lang="nb-NO" sz="2000" dirty="0" err="1"/>
              <a:t>Utgangssp</a:t>
            </a:r>
            <a:r>
              <a:rPr lang="nb-NO" sz="2000" dirty="0"/>
              <a:t>. = 0,5V – 4,5V </a:t>
            </a:r>
          </a:p>
          <a:p>
            <a:pPr marL="0" indent="0">
              <a:buNone/>
            </a:pPr>
            <a:r>
              <a:rPr lang="nb-NO" sz="2000" dirty="0"/>
              <a:t>Nøyaktighet = 0,5 – 1% FS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p = 400·Output [V] [</a:t>
            </a:r>
            <a:r>
              <a:rPr lang="nb-NO" sz="2000" dirty="0" err="1"/>
              <a:t>kPa</a:t>
            </a:r>
            <a:r>
              <a:rPr lang="nb-NO" sz="2000" dirty="0"/>
              <a:t>]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Tetthet i saltvann = 1.020 -1,029</a:t>
            </a:r>
          </a:p>
          <a:p>
            <a:pPr marL="0" indent="0">
              <a:buNone/>
            </a:pPr>
            <a:r>
              <a:rPr lang="nb-NO" sz="2000" dirty="0"/>
              <a:t>Tetthet i ferskvann = 1,0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6B3F8-72C2-7AAB-3998-0C41BA736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43" b="9493"/>
          <a:stretch/>
        </p:blipFill>
        <p:spPr>
          <a:xfrm>
            <a:off x="4060376" y="146098"/>
            <a:ext cx="4974139" cy="259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A09DF-0709-624A-8239-9EB1B4A7E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586" y="2921841"/>
            <a:ext cx="4974140" cy="38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7B9E-584C-A60D-6FB1-9EFC878F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001A-4CF4-72FC-6D91-5AE8D4C5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5334000"/>
            <a:ext cx="8229600" cy="1087247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Så fremt vi ikke skal måle på store dyp er det unødvendig med spenningsdeler på inngangen (A0)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B77B2-9296-BB3F-91EB-2BE4AD69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82" y="1740228"/>
            <a:ext cx="8922835" cy="25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422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513B-2E9E-7FE8-D721-5388AAAE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Måling og kalibrering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87DC2-B623-0513-5D46-08F545300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3" y="1018941"/>
            <a:ext cx="8422013" cy="1419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p = 400·U [</a:t>
            </a:r>
            <a:r>
              <a:rPr lang="nb-NO" sz="2000" dirty="0" err="1"/>
              <a:t>kPa</a:t>
            </a:r>
            <a:r>
              <a:rPr lang="nb-NO" sz="2000" dirty="0"/>
              <a:t>]</a:t>
            </a:r>
          </a:p>
          <a:p>
            <a:pPr marL="0" indent="0">
              <a:buNone/>
            </a:pP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 = d·</a:t>
            </a:r>
            <a:r>
              <a:rPr lang="el-GR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ρ·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 = 10 m·1000 kg/m</a:t>
            </a:r>
            <a:r>
              <a:rPr lang="nb-NO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· 9,81m/s2 = 98 100 </a:t>
            </a:r>
            <a:r>
              <a:rPr lang="nb-NO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</a:t>
            </a:r>
            <a:endParaRPr lang="nb-NO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 = p / (</a:t>
            </a:r>
            <a:r>
              <a:rPr lang="el-GR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ρ</a:t>
            </a:r>
            <a:r>
              <a:rPr lang="nb-NO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· g) = p / (1025 kg/m</a:t>
            </a:r>
            <a:r>
              <a:rPr lang="nb-NO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3 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· 9,81 m/s</a:t>
            </a:r>
            <a:r>
              <a:rPr lang="nb-NO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)</a:t>
            </a:r>
            <a:r>
              <a:rPr lang="nb-NO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= p / 10055,25 [m]</a:t>
            </a:r>
          </a:p>
          <a:p>
            <a:pPr marL="0" indent="0">
              <a:buNone/>
            </a:pPr>
            <a:endParaRPr lang="nb-NO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nb-NO" dirty="0"/>
          </a:p>
          <a:p>
            <a:endParaRPr lang="nb-NO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9854F9-6DC9-914F-B880-C79C90B9AADF}"/>
              </a:ext>
            </a:extLst>
          </p:cNvPr>
          <p:cNvGrpSpPr/>
          <p:nvPr/>
        </p:nvGrpSpPr>
        <p:grpSpPr>
          <a:xfrm>
            <a:off x="6379028" y="2536371"/>
            <a:ext cx="1884430" cy="4158343"/>
            <a:chOff x="6945086" y="1741714"/>
            <a:chExt cx="1884430" cy="415834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0591E-32BF-E68F-F62A-7C38A443B909}"/>
                </a:ext>
              </a:extLst>
            </p:cNvPr>
            <p:cNvSpPr/>
            <p:nvPr/>
          </p:nvSpPr>
          <p:spPr>
            <a:xfrm>
              <a:off x="6945086" y="5486401"/>
              <a:ext cx="1884430" cy="413656"/>
            </a:xfrm>
            <a:prstGeom prst="ellipse">
              <a:avLst/>
            </a:prstGeom>
            <a:solidFill>
              <a:srgbClr val="43B7B0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429D372-543E-BD71-CAB7-77878E12227E}"/>
                </a:ext>
              </a:extLst>
            </p:cNvPr>
            <p:cNvSpPr/>
            <p:nvPr/>
          </p:nvSpPr>
          <p:spPr>
            <a:xfrm>
              <a:off x="7440987" y="5595258"/>
              <a:ext cx="892628" cy="195943"/>
            </a:xfrm>
            <a:prstGeom prst="ellipse">
              <a:avLst/>
            </a:prstGeom>
            <a:solidFill>
              <a:srgbClr val="43B7B0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BC022-E7D9-A89C-C994-EEDD8AA0FA04}"/>
                </a:ext>
              </a:extLst>
            </p:cNvPr>
            <p:cNvSpPr/>
            <p:nvPr/>
          </p:nvSpPr>
          <p:spPr>
            <a:xfrm>
              <a:off x="7440987" y="1839686"/>
              <a:ext cx="892628" cy="3853543"/>
            </a:xfrm>
            <a:prstGeom prst="rect">
              <a:avLst/>
            </a:prstGeom>
            <a:solidFill>
              <a:srgbClr val="43B7B0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32800DC-B7B1-D1C1-23B9-BE553305A2F0}"/>
                </a:ext>
              </a:extLst>
            </p:cNvPr>
            <p:cNvSpPr/>
            <p:nvPr/>
          </p:nvSpPr>
          <p:spPr>
            <a:xfrm>
              <a:off x="7440987" y="1741714"/>
              <a:ext cx="892628" cy="195943"/>
            </a:xfrm>
            <a:prstGeom prst="ellipse">
              <a:avLst/>
            </a:prstGeom>
            <a:solidFill>
              <a:srgbClr val="43B7B0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E2B75B3-6B65-1248-E701-C16E95A9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0" y="2438399"/>
            <a:ext cx="4822491" cy="42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C21E-BBD1-9E44-8213-AE752957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En aktuell hjemmeside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845684E-CFBC-0328-2745-99212F0F3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26" y="2028816"/>
            <a:ext cx="7775872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39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75B6-3663-E0D3-737C-ABCAA1EA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136095"/>
            <a:ext cx="8229600" cy="646331"/>
          </a:xfrm>
        </p:spPr>
        <p:txBody>
          <a:bodyPr/>
          <a:lstStyle/>
          <a:p>
            <a:pPr algn="ctr"/>
            <a:r>
              <a:rPr lang="nb-NO"/>
              <a:t>Spørsmål?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801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82669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Måling av temperatur med DS18B20</a:t>
            </a:r>
          </a:p>
        </p:txBody>
      </p:sp>
    </p:spTree>
    <p:extLst>
      <p:ext uri="{BB962C8B-B14F-4D97-AF65-F5344CB8AC3E}">
        <p14:creationId xmlns:p14="http://schemas.microsoft.com/office/powerpoint/2010/main" val="374081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F307-EF6C-66F7-A36D-77E5B314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Temperatursensor – vann/luft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BF9C7-FB9E-A9DC-C25C-FF17D986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8" y="1331470"/>
            <a:ext cx="7968014" cy="47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B2C4-47D0-357B-6E41-FF54264D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FFFA9-8B55-AF9D-0057-61EDC33E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1" y="977966"/>
            <a:ext cx="5574964" cy="5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68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33144</TotalTime>
  <Words>1842</Words>
  <Application>Microsoft Office PowerPoint</Application>
  <PresentationFormat>On-screen Show (4:3)</PresentationFormat>
  <Paragraphs>242</Paragraphs>
  <Slides>68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Cambria Math</vt:lpstr>
      <vt:lpstr>Courier New</vt:lpstr>
      <vt:lpstr>Times</vt:lpstr>
      <vt:lpstr>Times New Roman</vt:lpstr>
      <vt:lpstr>Office-tema</vt:lpstr>
      <vt:lpstr>Bøye – Sensorer </vt:lpstr>
      <vt:lpstr>Kursprogram - 26. oktober 2023</vt:lpstr>
      <vt:lpstr>Sensorer, teori og praksis Kapittel 6 fra side 149, Vedlegg D side 227</vt:lpstr>
      <vt:lpstr>Vanntemperatur</vt:lpstr>
      <vt:lpstr>Turbiditet og ledningsevne</vt:lpstr>
      <vt:lpstr>Sensorlaboratorium</vt:lpstr>
      <vt:lpstr>Måling av temperatur med DS18B20</vt:lpstr>
      <vt:lpstr>Temperatursensor – vann/luft </vt:lpstr>
      <vt:lpstr>Oppkobling</vt:lpstr>
      <vt:lpstr>Oppkobling av DS18B20 på PLSC</vt:lpstr>
      <vt:lpstr>Kalibrering av DS18B20</vt:lpstr>
      <vt:lpstr>Måling av temperatur med NTC</vt:lpstr>
      <vt:lpstr>Termistorer Temperature sensitive resistor </vt:lpstr>
      <vt:lpstr>Spenning som funksjon av temperatur</vt:lpstr>
      <vt:lpstr>Oppkobling</vt:lpstr>
      <vt:lpstr>Kalibrering</vt:lpstr>
      <vt:lpstr>Måling av ledningsevne/salinitet med DFR0300-H</vt:lpstr>
      <vt:lpstr>Probe for måling av ledningsevne DFRobot (DFR0300-H)</vt:lpstr>
      <vt:lpstr>Spesifikasjoner</vt:lpstr>
      <vt:lpstr>Oppkobling</vt:lpstr>
      <vt:lpstr>Lag standardløsninger</vt:lpstr>
      <vt:lpstr>Spenning som funksjon av saltholdighet for 20°C</vt:lpstr>
      <vt:lpstr>Proben står i kald saltoppløsning som igjen står i varmt vannbad. Spenning og temperaturen måles fortløpende</vt:lpstr>
      <vt:lpstr>Mål salinitet som funksjon av temp.</vt:lpstr>
      <vt:lpstr>Salinitet som funksjon av temperatur</vt:lpstr>
      <vt:lpstr>Salinitet som funksjon av temperaturen brukt for å korrigere målingene mht. temperaturen</vt:lpstr>
      <vt:lpstr>Programvare</vt:lpstr>
      <vt:lpstr>Måling av turbiditet med SEN0189 </vt:lpstr>
      <vt:lpstr>Måling av turbiditet</vt:lpstr>
      <vt:lpstr>Virkemåte</vt:lpstr>
      <vt:lpstr>Oppkobling</vt:lpstr>
      <vt:lpstr>Spenning som funksjon av turbiditet</vt:lpstr>
      <vt:lpstr>Eksempler på turbiditet</vt:lpstr>
      <vt:lpstr>Standarder laget med Formazin</vt:lpstr>
      <vt:lpstr>Alternative måter å måle turbiditet</vt:lpstr>
      <vt:lpstr>Kalibrering</vt:lpstr>
      <vt:lpstr>Noen innledende målinger Bruker lettmelk som danner fett»partikler»</vt:lpstr>
      <vt:lpstr>Kalibrering</vt:lpstr>
      <vt:lpstr>Kalibrert løsning (side 251)</vt:lpstr>
      <vt:lpstr>Bruk av to-punktsligningen  for kalibrering i det lineære området</vt:lpstr>
      <vt:lpstr>Måling og kalibrering med Formazin</vt:lpstr>
      <vt:lpstr>Måling av oksygeninnhold i væske med SEN0237A</vt:lpstr>
      <vt:lpstr>Måling av oppløst oksygen DFRobot (SEN0237-A)</vt:lpstr>
      <vt:lpstr>Oppkobling (Oppløst oksygen) </vt:lpstr>
      <vt:lpstr>Spesifikasjoner</vt:lpstr>
      <vt:lpstr>Proben skal stå i en NaOH oppløsning</vt:lpstr>
      <vt:lpstr>Framstilling av NaOH oppløsning</vt:lpstr>
      <vt:lpstr>Lag to mettede prøver med rent vann</vt:lpstr>
      <vt:lpstr>Bruk av luftpumpe</vt:lpstr>
      <vt:lpstr>Mål spenning for to temperaturer og sett inn i programmet</vt:lpstr>
      <vt:lpstr>Sett verdiene inn i programmet</vt:lpstr>
      <vt:lpstr>Måleresultater i μg/L</vt:lpstr>
      <vt:lpstr>Måling av pH med SEN0161 </vt:lpstr>
      <vt:lpstr>pH-sensoren SEN0161</vt:lpstr>
      <vt:lpstr>Hva er pH?</vt:lpstr>
      <vt:lpstr>pH elektrodens virkemåte</vt:lpstr>
      <vt:lpstr>Framstilling av 3,3 mol KCl-oppløsning Proben skal oppbevares i en 3,3 mol oppløsning </vt:lpstr>
      <vt:lpstr>Oppkobling</vt:lpstr>
      <vt:lpstr>Oppstilling</vt:lpstr>
      <vt:lpstr>Kalibrering</vt:lpstr>
      <vt:lpstr>Trenger bufferløsninger</vt:lpstr>
      <vt:lpstr>pH-verdi og temperaturvariasjon</vt:lpstr>
      <vt:lpstr>Måling av vanntrykk og dybde med SEN0257 </vt:lpstr>
      <vt:lpstr>Trykksensoren SEN0257</vt:lpstr>
      <vt:lpstr>Oppkobling</vt:lpstr>
      <vt:lpstr>Måling og kalibrering</vt:lpstr>
      <vt:lpstr>En aktuell hjemmeside</vt:lpstr>
      <vt:lpstr>Spørsmål?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Nils Kristian Rossing</cp:lastModifiedBy>
  <cp:revision>129</cp:revision>
  <dcterms:created xsi:type="dcterms:W3CDTF">2013-06-10T16:56:09Z</dcterms:created>
  <dcterms:modified xsi:type="dcterms:W3CDTF">2023-10-26T20:51:35Z</dcterms:modified>
</cp:coreProperties>
</file>