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98" r:id="rId3"/>
    <p:sldId id="601" r:id="rId4"/>
    <p:sldId id="592" r:id="rId5"/>
    <p:sldId id="595" r:id="rId6"/>
    <p:sldId id="603" r:id="rId7"/>
    <p:sldId id="597" r:id="rId8"/>
    <p:sldId id="599" r:id="rId9"/>
    <p:sldId id="598" r:id="rId10"/>
    <p:sldId id="600" r:id="rId11"/>
    <p:sldId id="602" r:id="rId12"/>
    <p:sldId id="605" r:id="rId13"/>
    <p:sldId id="607" r:id="rId14"/>
    <p:sldId id="606" r:id="rId15"/>
    <p:sldId id="608" r:id="rId16"/>
    <p:sldId id="609" r:id="rId17"/>
    <p:sldId id="257" r:id="rId18"/>
    <p:sldId id="610" r:id="rId19"/>
    <p:sldId id="611" r:id="rId20"/>
    <p:sldId id="612" r:id="rId21"/>
    <p:sldId id="613" r:id="rId22"/>
    <p:sldId id="614" r:id="rId23"/>
    <p:sldId id="615" r:id="rId24"/>
    <p:sldId id="616" r:id="rId25"/>
    <p:sldId id="617" r:id="rId26"/>
    <p:sldId id="618" r:id="rId27"/>
    <p:sldId id="619" r:id="rId28"/>
    <p:sldId id="620" r:id="rId29"/>
    <p:sldId id="604" r:id="rId30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5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9" autoAdjust="0"/>
    <p:restoredTop sz="86235" autoAdjust="0"/>
  </p:normalViewPr>
  <p:slideViewPr>
    <p:cSldViewPr snapToGrid="0" snapToObjects="1">
      <p:cViewPr varScale="1">
        <p:scale>
          <a:sx n="54" d="100"/>
          <a:sy n="54" d="100"/>
        </p:scale>
        <p:origin x="14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F629B-291B-4BE9-9E9F-4E6CA9B9D4F3}" type="datetimeFigureOut">
              <a:rPr lang="nb-NO" smtClean="0"/>
              <a:t>01.09.2023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583BF-FAF6-4B26-B715-AE96978115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319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583BF-FAF6-4B26-B715-AE96978115B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504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b-NO" sz="1200"/>
              <a:t>Energitilførsel kan være en utfordring ved langvarige målinger</a:t>
            </a:r>
          </a:p>
          <a:p>
            <a:pPr>
              <a:lnSpc>
                <a:spcPct val="110000"/>
              </a:lnSpc>
            </a:pPr>
            <a:r>
              <a:rPr lang="nb-NO" sz="1200"/>
              <a:t>Ved skjeldne målinger er bruk av dvale en god strategi. En RTC-klokke holder</a:t>
            </a:r>
            <a:r>
              <a:rPr lang="nb-NO" sz="1200" baseline="0"/>
              <a:t> rede på tiden og vekker hovedkortet når det er tid for måling.</a:t>
            </a:r>
            <a:endParaRPr lang="nb-NO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E4CCE-FBAF-4094-8FEC-2F0F88F7B355}" type="slidenum">
              <a:rPr lang="nb-NO" smtClean="0"/>
              <a:pPr/>
              <a:t>2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583BF-FAF6-4B26-B715-AE96978115B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9032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583BF-FAF6-4B26-B715-AE96978115B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7408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583BF-FAF6-4B26-B715-AE96978115B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84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583BF-FAF6-4B26-B715-AE96978115B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16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4753" y="2677415"/>
            <a:ext cx="77724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4753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1017750" y="274638"/>
            <a:ext cx="5459249" cy="5851525"/>
          </a:xfrm>
        </p:spPr>
        <p:txBody>
          <a:bodyPr vert="eaVert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lysbildenummer 5"/>
          <p:cNvSpPr txBox="1">
            <a:spLocks/>
          </p:cNvSpPr>
          <p:nvPr userDrawn="1"/>
        </p:nvSpPr>
        <p:spPr>
          <a:xfrm>
            <a:off x="-1" y="6421247"/>
            <a:ext cx="862779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1" i="0" smtClean="0">
                <a:latin typeface="Arial"/>
                <a:cs typeface="Arial"/>
              </a:rPr>
              <a:pPr algn="ctr"/>
              <a:t>‹#›</a:t>
            </a:fld>
            <a:endParaRPr lang="nb-NO" b="1" i="0" dirty="0">
              <a:latin typeface="Arial"/>
              <a:cs typeface="Arial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FDADA50-9BEE-6246-AA16-1729DA45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</p:spPr>
        <p:txBody>
          <a:bodyPr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F486B6F-A89E-CF41-ABF1-BCC6ABDB2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063487"/>
            <a:ext cx="7407404" cy="535775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5765" y="4406900"/>
            <a:ext cx="74589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35765" y="2906713"/>
            <a:ext cx="74589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5551" y="274638"/>
            <a:ext cx="7407404" cy="1143000"/>
          </a:xfrm>
        </p:spPr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14711" y="1600200"/>
            <a:ext cx="36678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305711" y="1600200"/>
            <a:ext cx="367394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59523" y="274638"/>
            <a:ext cx="74074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69676" y="1535113"/>
            <a:ext cx="376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69676" y="2174875"/>
            <a:ext cx="376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257502" y="1535113"/>
            <a:ext cx="38122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257501" y="2174875"/>
            <a:ext cx="381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464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42491" y="273050"/>
            <a:ext cx="476508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464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194628" y="1043610"/>
            <a:ext cx="7407404" cy="5539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6" name="Bilde 5" descr="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7185" y="1467214"/>
            <a:ext cx="7772400" cy="2369880"/>
          </a:xfrm>
        </p:spPr>
        <p:txBody>
          <a:bodyPr/>
          <a:lstStyle/>
          <a:p>
            <a:r>
              <a:rPr lang="nb-NO" dirty="0"/>
              <a:t>Bøye – Energihøsting </a:t>
            </a:r>
            <a:br>
              <a:rPr lang="nb-NO" dirty="0"/>
            </a:br>
            <a:r>
              <a:rPr lang="nb-NO" sz="2800" dirty="0" err="1">
                <a:solidFill>
                  <a:schemeClr val="bg1">
                    <a:lumMod val="75000"/>
                  </a:schemeClr>
                </a:solidFill>
              </a:rPr>
              <a:t>Energihøsting</a:t>
            </a:r>
            <a:r>
              <a:rPr lang="nb-NO" sz="280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nb-NO" sz="2800" dirty="0">
                <a:solidFill>
                  <a:schemeClr val="bg1">
                    <a:lumMod val="75000"/>
                  </a:schemeClr>
                </a:solidFill>
              </a:rPr>
              <a:t>dvale og bruk av vakthund</a:t>
            </a:r>
            <a:br>
              <a:rPr lang="nb-NO" sz="2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nb-NO" sz="2800" dirty="0">
                <a:solidFill>
                  <a:schemeClr val="bg1">
                    <a:lumMod val="75000"/>
                  </a:schemeClr>
                </a:solidFill>
              </a:rPr>
              <a:t>av </a:t>
            </a:r>
            <a:br>
              <a:rPr lang="nb-NO" sz="2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nb-NO" sz="2800" dirty="0">
                <a:solidFill>
                  <a:schemeClr val="bg1">
                    <a:lumMod val="75000"/>
                  </a:schemeClr>
                </a:solidFill>
              </a:rPr>
              <a:t>Nils Kr. Rossing/Thor Inge Hansen</a:t>
            </a:r>
            <a:br>
              <a:rPr lang="nb-NO" sz="2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nb-NO" sz="2800" dirty="0">
                <a:solidFill>
                  <a:schemeClr val="bg1">
                    <a:lumMod val="75000"/>
                  </a:schemeClr>
                </a:solidFill>
              </a:rPr>
              <a:t>Skolelaboratoriet</a:t>
            </a:r>
            <a:endParaRPr lang="nb-NO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213D219-FE5E-A142-8D89-370DA72D0EE7}"/>
              </a:ext>
            </a:extLst>
          </p:cNvPr>
          <p:cNvSpPr txBox="1"/>
          <p:nvPr/>
        </p:nvSpPr>
        <p:spPr>
          <a:xfrm rot="16200000">
            <a:off x="-1251027" y="2958567"/>
            <a:ext cx="3277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Kunnskap for en bedre verden</a:t>
            </a: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3855-6EE0-2088-96D6-8B0F6652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Oppsett av dvale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6EE9D-525E-F8B3-CB5A-C2F1AE87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98" y="1100972"/>
            <a:ext cx="5098187" cy="57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D3BE3-255B-6C5B-1545-6DBEC8AB7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133" y="2195429"/>
            <a:ext cx="7593111" cy="5703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D01DC8-D077-6752-D285-4EF7A0D30CF2}"/>
              </a:ext>
            </a:extLst>
          </p:cNvPr>
          <p:cNvSpPr txBox="1"/>
          <p:nvPr/>
        </p:nvSpPr>
        <p:spPr>
          <a:xfrm rot="16200000">
            <a:off x="410029" y="122858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Deklarasjon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503E9-F4DA-F1B0-5DE4-BF98C27EB288}"/>
              </a:ext>
            </a:extLst>
          </p:cNvPr>
          <p:cNvSpPr txBox="1"/>
          <p:nvPr/>
        </p:nvSpPr>
        <p:spPr>
          <a:xfrm rot="16200000">
            <a:off x="601826" y="238847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Setup()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7D03CB-3C54-E837-C785-443E86204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170" y="3115455"/>
            <a:ext cx="5258145" cy="2264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F04D2A-6F26-20C3-9DE6-8072707255CE}"/>
              </a:ext>
            </a:extLst>
          </p:cNvPr>
          <p:cNvSpPr txBox="1"/>
          <p:nvPr/>
        </p:nvSpPr>
        <p:spPr>
          <a:xfrm rot="16200000">
            <a:off x="685746" y="395066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Loop()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344FE0-3636-3D2C-445E-6B899E48A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0563" y="5569137"/>
            <a:ext cx="5089358" cy="12888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48092B-9BBB-873C-95DB-960B4BC368EA}"/>
              </a:ext>
            </a:extLst>
          </p:cNvPr>
          <p:cNvSpPr txBox="1"/>
          <p:nvPr/>
        </p:nvSpPr>
        <p:spPr>
          <a:xfrm rot="16200000">
            <a:off x="486975" y="6009001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Callback</a:t>
            </a:r>
            <a:r>
              <a:rPr lang="nb-NO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8793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94DA-036F-5490-96A9-BEE92F38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901" y="71278"/>
            <a:ext cx="7956468" cy="584775"/>
          </a:xfrm>
        </p:spPr>
        <p:txBody>
          <a:bodyPr/>
          <a:lstStyle/>
          <a:p>
            <a:pPr algn="ctr"/>
            <a:r>
              <a:rPr lang="nb-NO" sz="3200" dirty="0"/>
              <a:t>Forslag til «energihøsting» med 08M2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9E7BC-C485-08D2-4AD6-5D6C5056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17" y="717609"/>
            <a:ext cx="5988668" cy="60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5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FEDA-3C0B-BB83-B1B2-34F307BD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015663"/>
          </a:xfrm>
        </p:spPr>
        <p:txBody>
          <a:bodyPr/>
          <a:lstStyle/>
          <a:p>
            <a:pPr algn="ctr"/>
            <a:r>
              <a:rPr lang="nb-NO" dirty="0"/>
              <a:t>PLSC MKR-kort</a:t>
            </a:r>
            <a:br>
              <a:rPr lang="nb-NO" dirty="0"/>
            </a:br>
            <a:r>
              <a:rPr lang="nb-NO" sz="2400" dirty="0"/>
              <a:t>PLSC – Power Loop </a:t>
            </a:r>
            <a:r>
              <a:rPr lang="nb-NO" sz="2400" dirty="0" err="1"/>
              <a:t>Sleep</a:t>
            </a:r>
            <a:r>
              <a:rPr lang="nb-NO" sz="2400" dirty="0"/>
              <a:t> Control MKR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113B19-6668-1143-C1F4-321BA051B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56" y="1474787"/>
            <a:ext cx="6271947" cy="47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45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1BDD-833B-6245-96A7-94801FD5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954107"/>
          </a:xfrm>
        </p:spPr>
        <p:txBody>
          <a:bodyPr/>
          <a:lstStyle/>
          <a:p>
            <a:pPr algn="ctr"/>
            <a:r>
              <a:rPr lang="nb-NO" sz="3200" dirty="0"/>
              <a:t>Beskrivelse og bruk av PLSC-kortet</a:t>
            </a:r>
            <a:br>
              <a:rPr lang="nb-NO" sz="3200" dirty="0"/>
            </a:br>
            <a:r>
              <a:rPr lang="nb-NO" sz="2400" dirty="0"/>
              <a:t>side 124</a:t>
            </a:r>
            <a:endParaRPr lang="nb-NO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841FC-7657-A6A3-0C4C-DC52998D2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351856"/>
            <a:ext cx="7735616" cy="5405204"/>
          </a:xfrm>
        </p:spPr>
        <p:txBody>
          <a:bodyPr>
            <a:normAutofit fontScale="92500" lnSpcReduction="20000"/>
          </a:bodyPr>
          <a:lstStyle/>
          <a:p>
            <a:pPr marL="355600" indent="-355600">
              <a:lnSpc>
                <a:spcPct val="120000"/>
              </a:lnSpc>
              <a:buFont typeface="+mj-lt"/>
              <a:buAutoNum type="arabicPeriod"/>
            </a:pPr>
            <a:r>
              <a:rPr lang="nb-NO" dirty="0"/>
              <a:t>Håndtere brudd i overføringen til serveren og programmet som stopper opp ...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nb-NO" dirty="0"/>
              <a:t>… ved bruk av den interne programvarebasert “vakthund”</a:t>
            </a:r>
          </a:p>
          <a:p>
            <a:pPr marL="355600" indent="-355600">
              <a:lnSpc>
                <a:spcPct val="120000"/>
              </a:lnSpc>
              <a:buFont typeface="+mj-lt"/>
              <a:buAutoNum type="arabicPeriod"/>
            </a:pPr>
            <a:r>
              <a:rPr lang="nb-NO" dirty="0"/>
              <a:t>Håndtere dvaletilstand med minimal bruk av energi ...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nb-NO" dirty="0"/>
              <a:t>… ved å la en ekstern “vakthund” slå av spenningen på samtlige kretser unntatt laderen</a:t>
            </a:r>
          </a:p>
          <a:p>
            <a:pPr marL="273050" indent="-273050">
              <a:lnSpc>
                <a:spcPct val="120000"/>
              </a:lnSpc>
              <a:buFont typeface="+mj-lt"/>
              <a:buAutoNum type="arabicPeriod"/>
            </a:pPr>
            <a:r>
              <a:rPr lang="nb-NO" dirty="0"/>
              <a:t>Lagre data selv om det ikke oppnås forbindelse med serveren ...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nb-NO" dirty="0"/>
              <a:t>… ved bruk av en lokal datalagringsenhet (SD-kort)</a:t>
            </a:r>
          </a:p>
          <a:p>
            <a:pPr marL="355600" indent="-355600">
              <a:lnSpc>
                <a:spcPct val="120000"/>
              </a:lnSpc>
              <a:buFont typeface="+mj-lt"/>
              <a:buAutoNum type="arabicPeriod"/>
            </a:pPr>
            <a:r>
              <a:rPr lang="nb-NO" dirty="0"/>
              <a:t>Redusere energiforbruket maksimalt ...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nb-NO" dirty="0"/>
              <a:t>… ved bruke av ekstern mikrokontroller og en spenningsbooster som gjør det mulig å slå av strømmen totalt til mikrokontroller og sensorer.</a:t>
            </a:r>
          </a:p>
          <a:p>
            <a:pPr marL="355600" indent="-355600">
              <a:lnSpc>
                <a:spcPct val="120000"/>
              </a:lnSpc>
              <a:buFont typeface="+mj-lt"/>
              <a:buAutoNum type="arabicPeriod"/>
            </a:pPr>
            <a:r>
              <a:rPr lang="nb-NO" dirty="0"/>
              <a:t>Skape en stabil og robust konstruksjon ...</a:t>
            </a:r>
          </a:p>
          <a:p>
            <a:pPr marL="355600" lvl="1" indent="0">
              <a:lnSpc>
                <a:spcPct val="120000"/>
              </a:lnSpc>
              <a:buNone/>
            </a:pPr>
            <a:r>
              <a:rPr lang="nb-NO" dirty="0"/>
              <a:t>… ved oppkobling (lodding) på et skreddersydd kretskort </a:t>
            </a:r>
          </a:p>
        </p:txBody>
      </p:sp>
    </p:spTree>
    <p:extLst>
      <p:ext uri="{BB962C8B-B14F-4D97-AF65-F5344CB8AC3E}">
        <p14:creationId xmlns:p14="http://schemas.microsoft.com/office/powerpoint/2010/main" val="16385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1E0A5-B676-BFB2-8C8E-06F7F6B1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015663"/>
          </a:xfrm>
        </p:spPr>
        <p:txBody>
          <a:bodyPr/>
          <a:lstStyle/>
          <a:p>
            <a:pPr algn="ctr"/>
            <a:r>
              <a:rPr lang="nb-NO" dirty="0"/>
              <a:t>Bygging av PLSC MKR-kort</a:t>
            </a:r>
            <a:br>
              <a:rPr lang="nb-NO" dirty="0"/>
            </a:br>
            <a:r>
              <a:rPr lang="nb-NO" sz="2400" dirty="0" err="1"/>
              <a:t>Byggeveiledning</a:t>
            </a:r>
            <a:r>
              <a:rPr lang="nb-NO" sz="2400" dirty="0"/>
              <a:t> side 69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7B1D35-3D14-F3F3-8285-68930331C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29" y="1458492"/>
            <a:ext cx="7398130" cy="417851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A132D5-5668-4E80-5999-B4A3CE4CD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5774915"/>
            <a:ext cx="7407404" cy="808447"/>
          </a:xfrm>
        </p:spPr>
        <p:txBody>
          <a:bodyPr/>
          <a:lstStyle/>
          <a:p>
            <a:r>
              <a:rPr lang="nb-NO" dirty="0"/>
              <a:t>Byggeprosjekt til samling 2?</a:t>
            </a:r>
          </a:p>
        </p:txBody>
      </p:sp>
    </p:spTree>
    <p:extLst>
      <p:ext uri="{BB962C8B-B14F-4D97-AF65-F5344CB8AC3E}">
        <p14:creationId xmlns:p14="http://schemas.microsoft.com/office/powerpoint/2010/main" val="162365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50F7D-D8A0-16DF-14EF-7440A9BD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79" y="1769423"/>
            <a:ext cx="8210059" cy="37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9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6F20CF-3ED0-334A-318A-8EFA16155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01" y="1732253"/>
            <a:ext cx="8012812" cy="37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3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tel 1">
            <a:extLst>
              <a:ext uri="{FF2B5EF4-FFF2-40B4-BE49-F238E27FC236}">
                <a16:creationId xmlns:a16="http://schemas.microsoft.com/office/drawing/2014/main" id="{86F5FC63-E5EA-C2D2-B297-8DCE0BCD2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88" y="215901"/>
            <a:ext cx="7950912" cy="732814"/>
          </a:xfrm>
        </p:spPr>
        <p:txBody>
          <a:bodyPr/>
          <a:lstStyle/>
          <a:p>
            <a:pPr algn="ctr"/>
            <a:r>
              <a:rPr lang="nb-NO" altLang="nb-NO" dirty="0"/>
              <a:t>Loddekurs</a:t>
            </a:r>
          </a:p>
        </p:txBody>
      </p:sp>
      <p:sp>
        <p:nvSpPr>
          <p:cNvPr id="3075" name="Plassholder for bunntekst 3">
            <a:extLst>
              <a:ext uri="{FF2B5EF4-FFF2-40B4-BE49-F238E27FC236}">
                <a16:creationId xmlns:a16="http://schemas.microsoft.com/office/drawing/2014/main" id="{8E4F6E02-C2F4-49DF-5AF5-55204E4514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xfrm>
            <a:off x="1066800" y="6248400"/>
            <a:ext cx="2887663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kern="1200" smtClean="0">
                <a:solidFill>
                  <a:srgbClr val="FFFFFF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+mn-cs"/>
              </a:defRPr>
            </a:lvl9pPr>
          </a:lstStyle>
          <a:p>
            <a:r>
              <a:rPr lang="en-GB"/>
              <a:t>www.skolelab.ntnu.no/</a:t>
            </a:r>
            <a:endParaRPr lang="en-GB" altLang="nb-NO">
              <a:solidFill>
                <a:srgbClr val="FFFFFF"/>
              </a:solidFill>
            </a:endParaRPr>
          </a:p>
        </p:txBody>
      </p:sp>
      <p:grpSp>
        <p:nvGrpSpPr>
          <p:cNvPr id="2" name="Gruppe 24">
            <a:extLst>
              <a:ext uri="{FF2B5EF4-FFF2-40B4-BE49-F238E27FC236}">
                <a16:creationId xmlns:a16="http://schemas.microsoft.com/office/drawing/2014/main" id="{0414CB6B-E0D6-969D-44B1-AC80684A7940}"/>
              </a:ext>
            </a:extLst>
          </p:cNvPr>
          <p:cNvGrpSpPr>
            <a:grpSpLocks/>
          </p:cNvGrpSpPr>
          <p:nvPr/>
        </p:nvGrpSpPr>
        <p:grpSpPr bwMode="auto">
          <a:xfrm>
            <a:off x="1175463" y="3243263"/>
            <a:ext cx="4941887" cy="2730500"/>
            <a:chOff x="842743" y="3243760"/>
            <a:chExt cx="4941349" cy="2729552"/>
          </a:xfrm>
        </p:grpSpPr>
        <p:sp>
          <p:nvSpPr>
            <p:cNvPr id="3106" name="Ellipse 4">
              <a:extLst>
                <a:ext uri="{FF2B5EF4-FFF2-40B4-BE49-F238E27FC236}">
                  <a16:creationId xmlns:a16="http://schemas.microsoft.com/office/drawing/2014/main" id="{3FF428E6-ECE5-A5AE-63CF-377F712C6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211" y="3721431"/>
              <a:ext cx="2251881" cy="2251881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altLang="nb-NO"/>
            </a:p>
          </p:txBody>
        </p:sp>
        <p:sp>
          <p:nvSpPr>
            <p:cNvPr id="3107" name="Frihåndsform 5">
              <a:extLst>
                <a:ext uri="{FF2B5EF4-FFF2-40B4-BE49-F238E27FC236}">
                  <a16:creationId xmlns:a16="http://schemas.microsoft.com/office/drawing/2014/main" id="{C16DFFEA-440A-4079-35F6-5B8E3A2B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743" y="3243760"/>
              <a:ext cx="2852382" cy="2142699"/>
            </a:xfrm>
            <a:custGeom>
              <a:avLst/>
              <a:gdLst>
                <a:gd name="T0" fmla="*/ 2825086 w 2852382"/>
                <a:gd name="T1" fmla="*/ 1064529 h 2142699"/>
                <a:gd name="T2" fmla="*/ 1323832 w 2852382"/>
                <a:gd name="T3" fmla="*/ 1078176 h 2142699"/>
                <a:gd name="T4" fmla="*/ 54591 w 2852382"/>
                <a:gd name="T5" fmla="*/ 0 h 2142699"/>
                <a:gd name="T6" fmla="*/ 0 w 2852382"/>
                <a:gd name="T7" fmla="*/ 232012 h 2142699"/>
                <a:gd name="T8" fmla="*/ 27295 w 2852382"/>
                <a:gd name="T9" fmla="*/ 518615 h 2142699"/>
                <a:gd name="T10" fmla="*/ 81886 w 2852382"/>
                <a:gd name="T11" fmla="*/ 818866 h 2142699"/>
                <a:gd name="T12" fmla="*/ 81886 w 2852382"/>
                <a:gd name="T13" fmla="*/ 1173711 h 2142699"/>
                <a:gd name="T14" fmla="*/ 1255594 w 2852382"/>
                <a:gd name="T15" fmla="*/ 2142699 h 2142699"/>
                <a:gd name="T16" fmla="*/ 2852382 w 2852382"/>
                <a:gd name="T17" fmla="*/ 2142699 h 2142699"/>
                <a:gd name="T18" fmla="*/ 2852382 w 2852382"/>
                <a:gd name="T19" fmla="*/ 2142699 h 2142699"/>
                <a:gd name="T20" fmla="*/ 2852382 w 2852382"/>
                <a:gd name="T21" fmla="*/ 2142699 h 21426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52382"/>
                <a:gd name="T34" fmla="*/ 0 h 2142699"/>
                <a:gd name="T35" fmla="*/ 2852382 w 2852382"/>
                <a:gd name="T36" fmla="*/ 2142699 h 21426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52382" h="2142699">
                  <a:moveTo>
                    <a:pt x="2825086" y="1064526"/>
                  </a:moveTo>
                  <a:lnTo>
                    <a:pt x="1323832" y="1078173"/>
                  </a:lnTo>
                  <a:lnTo>
                    <a:pt x="54591" y="0"/>
                  </a:lnTo>
                  <a:lnTo>
                    <a:pt x="0" y="232012"/>
                  </a:lnTo>
                  <a:lnTo>
                    <a:pt x="27295" y="518615"/>
                  </a:lnTo>
                  <a:lnTo>
                    <a:pt x="81886" y="818866"/>
                  </a:lnTo>
                  <a:lnTo>
                    <a:pt x="81886" y="1173708"/>
                  </a:lnTo>
                  <a:lnTo>
                    <a:pt x="1255594" y="2142699"/>
                  </a:lnTo>
                  <a:lnTo>
                    <a:pt x="2852382" y="2142699"/>
                  </a:lnTo>
                </a:path>
              </a:pathLst>
            </a:cu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108" name="Ellipse 6">
              <a:extLst>
                <a:ext uri="{FF2B5EF4-FFF2-40B4-BE49-F238E27FC236}">
                  <a16:creationId xmlns:a16="http://schemas.microsoft.com/office/drawing/2014/main" id="{6FDD9B01-4CF7-1FC6-1CF4-526848EE8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304" y="4321933"/>
              <a:ext cx="1037230" cy="103723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altLang="nb-NO"/>
            </a:p>
          </p:txBody>
        </p:sp>
      </p:grpSp>
      <p:grpSp>
        <p:nvGrpSpPr>
          <p:cNvPr id="3" name="Gruppe 19">
            <a:extLst>
              <a:ext uri="{FF2B5EF4-FFF2-40B4-BE49-F238E27FC236}">
                <a16:creationId xmlns:a16="http://schemas.microsoft.com/office/drawing/2014/main" id="{888FF8BC-7FF1-9331-23FA-4B9514C5D4E0}"/>
              </a:ext>
            </a:extLst>
          </p:cNvPr>
          <p:cNvGrpSpPr>
            <a:grpSpLocks/>
          </p:cNvGrpSpPr>
          <p:nvPr/>
        </p:nvGrpSpPr>
        <p:grpSpPr bwMode="auto">
          <a:xfrm>
            <a:off x="5075950" y="1400175"/>
            <a:ext cx="3579813" cy="3438525"/>
            <a:chOff x="6096000" y="1617785"/>
            <a:chExt cx="2331827" cy="2239840"/>
          </a:xfrm>
        </p:grpSpPr>
        <p:sp>
          <p:nvSpPr>
            <p:cNvPr id="14" name="Frihåndsform 13">
              <a:extLst>
                <a:ext uri="{FF2B5EF4-FFF2-40B4-BE49-F238E27FC236}">
                  <a16:creationId xmlns:a16="http://schemas.microsoft.com/office/drawing/2014/main" id="{4660EB48-65C1-B871-0320-1DEC74BBF6EA}"/>
                </a:ext>
              </a:extLst>
            </p:cNvPr>
            <p:cNvSpPr/>
            <p:nvPr/>
          </p:nvSpPr>
          <p:spPr bwMode="auto">
            <a:xfrm>
              <a:off x="7423745" y="1617785"/>
              <a:ext cx="984434" cy="984454"/>
            </a:xfrm>
            <a:custGeom>
              <a:avLst/>
              <a:gdLst>
                <a:gd name="connsiteX0" fmla="*/ 367678 w 984738"/>
                <a:gd name="connsiteY0" fmla="*/ 984738 h 984738"/>
                <a:gd name="connsiteX1" fmla="*/ 984738 w 984738"/>
                <a:gd name="connsiteY1" fmla="*/ 354889 h 984738"/>
                <a:gd name="connsiteX2" fmla="*/ 914400 w 984738"/>
                <a:gd name="connsiteY2" fmla="*/ 348495 h 984738"/>
                <a:gd name="connsiteX3" fmla="*/ 860047 w 984738"/>
                <a:gd name="connsiteY3" fmla="*/ 329312 h 984738"/>
                <a:gd name="connsiteX4" fmla="*/ 831273 w 984738"/>
                <a:gd name="connsiteY4" fmla="*/ 287748 h 984738"/>
                <a:gd name="connsiteX5" fmla="*/ 818484 w 984738"/>
                <a:gd name="connsiteY5" fmla="*/ 242987 h 984738"/>
                <a:gd name="connsiteX6" fmla="*/ 796103 w 984738"/>
                <a:gd name="connsiteY6" fmla="*/ 179043 h 984738"/>
                <a:gd name="connsiteX7" fmla="*/ 773723 w 984738"/>
                <a:gd name="connsiteY7" fmla="*/ 111902 h 984738"/>
                <a:gd name="connsiteX8" fmla="*/ 744948 w 984738"/>
                <a:gd name="connsiteY8" fmla="*/ 79930 h 984738"/>
                <a:gd name="connsiteX9" fmla="*/ 709779 w 984738"/>
                <a:gd name="connsiteY9" fmla="*/ 44760 h 984738"/>
                <a:gd name="connsiteX10" fmla="*/ 661821 w 984738"/>
                <a:gd name="connsiteY10" fmla="*/ 12788 h 984738"/>
                <a:gd name="connsiteX11" fmla="*/ 594680 w 984738"/>
                <a:gd name="connsiteY11" fmla="*/ 0 h 984738"/>
                <a:gd name="connsiteX12" fmla="*/ 0 w 984738"/>
                <a:gd name="connsiteY12" fmla="*/ 588285 h 98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4738" h="984738">
                  <a:moveTo>
                    <a:pt x="367678" y="984738"/>
                  </a:moveTo>
                  <a:lnTo>
                    <a:pt x="984738" y="354889"/>
                  </a:lnTo>
                  <a:lnTo>
                    <a:pt x="914400" y="348495"/>
                  </a:lnTo>
                  <a:lnTo>
                    <a:pt x="860047" y="329312"/>
                  </a:lnTo>
                  <a:lnTo>
                    <a:pt x="831273" y="287748"/>
                  </a:lnTo>
                  <a:lnTo>
                    <a:pt x="818484" y="242987"/>
                  </a:lnTo>
                  <a:lnTo>
                    <a:pt x="796103" y="179043"/>
                  </a:lnTo>
                  <a:lnTo>
                    <a:pt x="773723" y="111902"/>
                  </a:lnTo>
                  <a:lnTo>
                    <a:pt x="744948" y="79930"/>
                  </a:lnTo>
                  <a:lnTo>
                    <a:pt x="709779" y="44760"/>
                  </a:lnTo>
                  <a:lnTo>
                    <a:pt x="661821" y="12788"/>
                  </a:lnTo>
                  <a:lnTo>
                    <a:pt x="594680" y="0"/>
                  </a:lnTo>
                  <a:lnTo>
                    <a:pt x="0" y="588285"/>
                  </a:lnTo>
                </a:path>
              </a:pathLst>
            </a:cu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1" name="Frihåndsform 10">
              <a:extLst>
                <a:ext uri="{FF2B5EF4-FFF2-40B4-BE49-F238E27FC236}">
                  <a16:creationId xmlns:a16="http://schemas.microsoft.com/office/drawing/2014/main" id="{B85D6D1C-791C-EAE3-F5BC-18097A59DE31}"/>
                </a:ext>
              </a:extLst>
            </p:cNvPr>
            <p:cNvSpPr/>
            <p:nvPr/>
          </p:nvSpPr>
          <p:spPr bwMode="auto">
            <a:xfrm>
              <a:off x="6134261" y="2285807"/>
              <a:ext cx="1561445" cy="1571818"/>
            </a:xfrm>
            <a:custGeom>
              <a:avLst/>
              <a:gdLst>
                <a:gd name="connsiteX0" fmla="*/ 1552575 w 1562100"/>
                <a:gd name="connsiteY0" fmla="*/ 266700 h 1571625"/>
                <a:gd name="connsiteX1" fmla="*/ 1409700 w 1562100"/>
                <a:gd name="connsiteY1" fmla="*/ 428625 h 1571625"/>
                <a:gd name="connsiteX2" fmla="*/ 1333500 w 1562100"/>
                <a:gd name="connsiteY2" fmla="*/ 476250 h 1571625"/>
                <a:gd name="connsiteX3" fmla="*/ 1276350 w 1562100"/>
                <a:gd name="connsiteY3" fmla="*/ 581025 h 1571625"/>
                <a:gd name="connsiteX4" fmla="*/ 1143000 w 1562100"/>
                <a:gd name="connsiteY4" fmla="*/ 733425 h 1571625"/>
                <a:gd name="connsiteX5" fmla="*/ 885825 w 1562100"/>
                <a:gd name="connsiteY5" fmla="*/ 990600 h 1571625"/>
                <a:gd name="connsiteX6" fmla="*/ 609600 w 1562100"/>
                <a:gd name="connsiteY6" fmla="*/ 1238250 h 1571625"/>
                <a:gd name="connsiteX7" fmla="*/ 333375 w 1562100"/>
                <a:gd name="connsiteY7" fmla="*/ 1447800 h 1571625"/>
                <a:gd name="connsiteX8" fmla="*/ 190500 w 1562100"/>
                <a:gd name="connsiteY8" fmla="*/ 1571625 h 1571625"/>
                <a:gd name="connsiteX9" fmla="*/ 133350 w 1562100"/>
                <a:gd name="connsiteY9" fmla="*/ 1552575 h 1571625"/>
                <a:gd name="connsiteX10" fmla="*/ 0 w 1562100"/>
                <a:gd name="connsiteY10" fmla="*/ 1428750 h 1571625"/>
                <a:gd name="connsiteX11" fmla="*/ 76200 w 1562100"/>
                <a:gd name="connsiteY11" fmla="*/ 1276350 h 1571625"/>
                <a:gd name="connsiteX12" fmla="*/ 209550 w 1562100"/>
                <a:gd name="connsiteY12" fmla="*/ 1123950 h 1571625"/>
                <a:gd name="connsiteX13" fmla="*/ 381000 w 1562100"/>
                <a:gd name="connsiteY13" fmla="*/ 904875 h 1571625"/>
                <a:gd name="connsiteX14" fmla="*/ 495300 w 1562100"/>
                <a:gd name="connsiteY14" fmla="*/ 742950 h 1571625"/>
                <a:gd name="connsiteX15" fmla="*/ 600075 w 1562100"/>
                <a:gd name="connsiteY15" fmla="*/ 600075 h 1571625"/>
                <a:gd name="connsiteX16" fmla="*/ 771525 w 1562100"/>
                <a:gd name="connsiteY16" fmla="*/ 457200 h 1571625"/>
                <a:gd name="connsiteX17" fmla="*/ 885825 w 1562100"/>
                <a:gd name="connsiteY17" fmla="*/ 352425 h 1571625"/>
                <a:gd name="connsiteX18" fmla="*/ 1028700 w 1562100"/>
                <a:gd name="connsiteY18" fmla="*/ 257175 h 1571625"/>
                <a:gd name="connsiteX19" fmla="*/ 1143000 w 1562100"/>
                <a:gd name="connsiteY19" fmla="*/ 180975 h 1571625"/>
                <a:gd name="connsiteX20" fmla="*/ 1323975 w 1562100"/>
                <a:gd name="connsiteY20" fmla="*/ 0 h 1571625"/>
                <a:gd name="connsiteX21" fmla="*/ 1419225 w 1562100"/>
                <a:gd name="connsiteY21" fmla="*/ 28575 h 1571625"/>
                <a:gd name="connsiteX22" fmla="*/ 1495425 w 1562100"/>
                <a:gd name="connsiteY22" fmla="*/ 95250 h 1571625"/>
                <a:gd name="connsiteX23" fmla="*/ 1562100 w 1562100"/>
                <a:gd name="connsiteY23" fmla="*/ 171450 h 1571625"/>
                <a:gd name="connsiteX24" fmla="*/ 1552575 w 1562100"/>
                <a:gd name="connsiteY24" fmla="*/ 266700 h 157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62100" h="1571625">
                  <a:moveTo>
                    <a:pt x="1552575" y="266700"/>
                  </a:moveTo>
                  <a:lnTo>
                    <a:pt x="1409700" y="428625"/>
                  </a:lnTo>
                  <a:lnTo>
                    <a:pt x="1333500" y="476250"/>
                  </a:lnTo>
                  <a:cubicBezTo>
                    <a:pt x="1272828" y="567259"/>
                    <a:pt x="1276350" y="527632"/>
                    <a:pt x="1276350" y="581025"/>
                  </a:cubicBezTo>
                  <a:lnTo>
                    <a:pt x="1143000" y="733425"/>
                  </a:lnTo>
                  <a:lnTo>
                    <a:pt x="885825" y="990600"/>
                  </a:lnTo>
                  <a:lnTo>
                    <a:pt x="609600" y="1238250"/>
                  </a:lnTo>
                  <a:lnTo>
                    <a:pt x="333375" y="1447800"/>
                  </a:lnTo>
                  <a:lnTo>
                    <a:pt x="190500" y="1571625"/>
                  </a:lnTo>
                  <a:lnTo>
                    <a:pt x="133350" y="1552575"/>
                  </a:lnTo>
                  <a:lnTo>
                    <a:pt x="0" y="1428750"/>
                  </a:lnTo>
                  <a:lnTo>
                    <a:pt x="76200" y="1276350"/>
                  </a:lnTo>
                  <a:lnTo>
                    <a:pt x="209550" y="1123950"/>
                  </a:lnTo>
                  <a:lnTo>
                    <a:pt x="381000" y="904875"/>
                  </a:lnTo>
                  <a:lnTo>
                    <a:pt x="495300" y="742950"/>
                  </a:lnTo>
                  <a:lnTo>
                    <a:pt x="600075" y="600075"/>
                  </a:lnTo>
                  <a:lnTo>
                    <a:pt x="771525" y="457200"/>
                  </a:lnTo>
                  <a:lnTo>
                    <a:pt x="885825" y="352425"/>
                  </a:lnTo>
                  <a:lnTo>
                    <a:pt x="1028700" y="257175"/>
                  </a:lnTo>
                  <a:lnTo>
                    <a:pt x="1143000" y="180975"/>
                  </a:lnTo>
                  <a:lnTo>
                    <a:pt x="1323975" y="0"/>
                  </a:lnTo>
                  <a:lnTo>
                    <a:pt x="1419225" y="28575"/>
                  </a:lnTo>
                  <a:lnTo>
                    <a:pt x="1495425" y="95250"/>
                  </a:lnTo>
                  <a:lnTo>
                    <a:pt x="1562100" y="171450"/>
                  </a:lnTo>
                  <a:lnTo>
                    <a:pt x="1552575" y="266700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2" name="Frihåndsform 11">
              <a:extLst>
                <a:ext uri="{FF2B5EF4-FFF2-40B4-BE49-F238E27FC236}">
                  <a16:creationId xmlns:a16="http://schemas.microsoft.com/office/drawing/2014/main" id="{A369D3F7-18DD-52CF-2FBA-4BC6633CFE0D}"/>
                </a:ext>
              </a:extLst>
            </p:cNvPr>
            <p:cNvSpPr/>
            <p:nvPr/>
          </p:nvSpPr>
          <p:spPr bwMode="auto">
            <a:xfrm>
              <a:off x="6096000" y="2828705"/>
              <a:ext cx="952378" cy="999965"/>
            </a:xfrm>
            <a:custGeom>
              <a:avLst/>
              <a:gdLst>
                <a:gd name="connsiteX0" fmla="*/ 0 w 952500"/>
                <a:gd name="connsiteY0" fmla="*/ 895350 h 1000125"/>
                <a:gd name="connsiteX1" fmla="*/ 161925 w 952500"/>
                <a:gd name="connsiteY1" fmla="*/ 1000125 h 1000125"/>
                <a:gd name="connsiteX2" fmla="*/ 333375 w 952500"/>
                <a:gd name="connsiteY2" fmla="*/ 847725 h 1000125"/>
                <a:gd name="connsiteX3" fmla="*/ 476250 w 952500"/>
                <a:gd name="connsiteY3" fmla="*/ 714375 h 1000125"/>
                <a:gd name="connsiteX4" fmla="*/ 600075 w 952500"/>
                <a:gd name="connsiteY4" fmla="*/ 600075 h 1000125"/>
                <a:gd name="connsiteX5" fmla="*/ 752475 w 952500"/>
                <a:gd name="connsiteY5" fmla="*/ 457200 h 1000125"/>
                <a:gd name="connsiteX6" fmla="*/ 885825 w 952500"/>
                <a:gd name="connsiteY6" fmla="*/ 314325 h 1000125"/>
                <a:gd name="connsiteX7" fmla="*/ 933450 w 952500"/>
                <a:gd name="connsiteY7" fmla="*/ 209550 h 1000125"/>
                <a:gd name="connsiteX8" fmla="*/ 952500 w 952500"/>
                <a:gd name="connsiteY8" fmla="*/ 104775 h 1000125"/>
                <a:gd name="connsiteX9" fmla="*/ 933450 w 952500"/>
                <a:gd name="connsiteY9" fmla="*/ 28575 h 1000125"/>
                <a:gd name="connsiteX10" fmla="*/ 857250 w 952500"/>
                <a:gd name="connsiteY10" fmla="*/ 0 h 1000125"/>
                <a:gd name="connsiteX11" fmla="*/ 733425 w 952500"/>
                <a:gd name="connsiteY11" fmla="*/ 19050 h 1000125"/>
                <a:gd name="connsiteX12" fmla="*/ 714375 w 952500"/>
                <a:gd name="connsiteY12" fmla="*/ 47625 h 1000125"/>
                <a:gd name="connsiteX13" fmla="*/ 666750 w 952500"/>
                <a:gd name="connsiteY13" fmla="*/ 95250 h 1000125"/>
                <a:gd name="connsiteX14" fmla="*/ 666750 w 952500"/>
                <a:gd name="connsiteY14" fmla="*/ 104775 h 1000125"/>
                <a:gd name="connsiteX15" fmla="*/ 504825 w 952500"/>
                <a:gd name="connsiteY15" fmla="*/ 285750 h 1000125"/>
                <a:gd name="connsiteX16" fmla="*/ 276225 w 952500"/>
                <a:gd name="connsiteY16" fmla="*/ 523875 h 1000125"/>
                <a:gd name="connsiteX17" fmla="*/ 76200 w 952500"/>
                <a:gd name="connsiteY17" fmla="*/ 800100 h 1000125"/>
                <a:gd name="connsiteX18" fmla="*/ 0 w 952500"/>
                <a:gd name="connsiteY18" fmla="*/ 895350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500" h="1000125">
                  <a:moveTo>
                    <a:pt x="0" y="895350"/>
                  </a:moveTo>
                  <a:lnTo>
                    <a:pt x="161925" y="1000125"/>
                  </a:lnTo>
                  <a:lnTo>
                    <a:pt x="333375" y="847725"/>
                  </a:lnTo>
                  <a:lnTo>
                    <a:pt x="476250" y="714375"/>
                  </a:lnTo>
                  <a:lnTo>
                    <a:pt x="600075" y="600075"/>
                  </a:lnTo>
                  <a:lnTo>
                    <a:pt x="752475" y="457200"/>
                  </a:lnTo>
                  <a:lnTo>
                    <a:pt x="885825" y="314325"/>
                  </a:lnTo>
                  <a:lnTo>
                    <a:pt x="933450" y="209550"/>
                  </a:lnTo>
                  <a:lnTo>
                    <a:pt x="952500" y="104775"/>
                  </a:lnTo>
                  <a:lnTo>
                    <a:pt x="933450" y="28575"/>
                  </a:lnTo>
                  <a:lnTo>
                    <a:pt x="857250" y="0"/>
                  </a:lnTo>
                  <a:lnTo>
                    <a:pt x="733425" y="19050"/>
                  </a:lnTo>
                  <a:cubicBezTo>
                    <a:pt x="727075" y="28575"/>
                    <a:pt x="722470" y="39530"/>
                    <a:pt x="714375" y="47625"/>
                  </a:cubicBezTo>
                  <a:cubicBezTo>
                    <a:pt x="676275" y="85725"/>
                    <a:pt x="692150" y="44450"/>
                    <a:pt x="666750" y="95250"/>
                  </a:cubicBezTo>
                  <a:cubicBezTo>
                    <a:pt x="665330" y="98090"/>
                    <a:pt x="666750" y="101600"/>
                    <a:pt x="666750" y="104775"/>
                  </a:cubicBezTo>
                  <a:lnTo>
                    <a:pt x="504825" y="285750"/>
                  </a:lnTo>
                  <a:lnTo>
                    <a:pt x="276225" y="523875"/>
                  </a:lnTo>
                  <a:lnTo>
                    <a:pt x="76200" y="800100"/>
                  </a:lnTo>
                  <a:lnTo>
                    <a:pt x="0" y="89535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13" name="Frihåndsform 12">
              <a:extLst>
                <a:ext uri="{FF2B5EF4-FFF2-40B4-BE49-F238E27FC236}">
                  <a16:creationId xmlns:a16="http://schemas.microsoft.com/office/drawing/2014/main" id="{E33C6630-B67F-6189-DBC4-971EC22D8C6B}"/>
                </a:ext>
              </a:extLst>
            </p:cNvPr>
            <p:cNvSpPr/>
            <p:nvPr/>
          </p:nvSpPr>
          <p:spPr bwMode="auto">
            <a:xfrm>
              <a:off x="7411336" y="2180330"/>
              <a:ext cx="386742" cy="425012"/>
            </a:xfrm>
            <a:custGeom>
              <a:avLst/>
              <a:gdLst>
                <a:gd name="connsiteX0" fmla="*/ 268565 w 386862"/>
                <a:gd name="connsiteY0" fmla="*/ 402848 h 425228"/>
                <a:gd name="connsiteX1" fmla="*/ 354890 w 386862"/>
                <a:gd name="connsiteY1" fmla="*/ 425228 h 425228"/>
                <a:gd name="connsiteX2" fmla="*/ 383664 w 386862"/>
                <a:gd name="connsiteY2" fmla="*/ 409242 h 425228"/>
                <a:gd name="connsiteX3" fmla="*/ 386862 w 386862"/>
                <a:gd name="connsiteY3" fmla="*/ 361284 h 425228"/>
                <a:gd name="connsiteX4" fmla="*/ 370876 w 386862"/>
                <a:gd name="connsiteY4" fmla="*/ 278157 h 425228"/>
                <a:gd name="connsiteX5" fmla="*/ 322918 w 386862"/>
                <a:gd name="connsiteY5" fmla="*/ 201424 h 425228"/>
                <a:gd name="connsiteX6" fmla="*/ 236593 w 386862"/>
                <a:gd name="connsiteY6" fmla="*/ 95916 h 425228"/>
                <a:gd name="connsiteX7" fmla="*/ 188635 w 386862"/>
                <a:gd name="connsiteY7" fmla="*/ 41564 h 425228"/>
                <a:gd name="connsiteX8" fmla="*/ 140677 w 386862"/>
                <a:gd name="connsiteY8" fmla="*/ 12789 h 425228"/>
                <a:gd name="connsiteX9" fmla="*/ 95916 w 386862"/>
                <a:gd name="connsiteY9" fmla="*/ 0 h 425228"/>
                <a:gd name="connsiteX10" fmla="*/ 41564 w 386862"/>
                <a:gd name="connsiteY10" fmla="*/ 0 h 425228"/>
                <a:gd name="connsiteX11" fmla="*/ 0 w 386862"/>
                <a:gd name="connsiteY11" fmla="*/ 44761 h 425228"/>
                <a:gd name="connsiteX12" fmla="*/ 6394 w 386862"/>
                <a:gd name="connsiteY12" fmla="*/ 89522 h 425228"/>
                <a:gd name="connsiteX13" fmla="*/ 19183 w 386862"/>
                <a:gd name="connsiteY13" fmla="*/ 118297 h 425228"/>
                <a:gd name="connsiteX14" fmla="*/ 86325 w 386862"/>
                <a:gd name="connsiteY14" fmla="*/ 118297 h 425228"/>
                <a:gd name="connsiteX15" fmla="*/ 156663 w 386862"/>
                <a:gd name="connsiteY15" fmla="*/ 140677 h 425228"/>
                <a:gd name="connsiteX16" fmla="*/ 220607 w 386862"/>
                <a:gd name="connsiteY16" fmla="*/ 182241 h 425228"/>
                <a:gd name="connsiteX17" fmla="*/ 252579 w 386862"/>
                <a:gd name="connsiteY17" fmla="*/ 227002 h 425228"/>
                <a:gd name="connsiteX18" fmla="*/ 268565 w 386862"/>
                <a:gd name="connsiteY18" fmla="*/ 274960 h 425228"/>
                <a:gd name="connsiteX19" fmla="*/ 284551 w 386862"/>
                <a:gd name="connsiteY19" fmla="*/ 329312 h 425228"/>
                <a:gd name="connsiteX20" fmla="*/ 268565 w 386862"/>
                <a:gd name="connsiteY20" fmla="*/ 402848 h 42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6862" h="425228">
                  <a:moveTo>
                    <a:pt x="268565" y="402848"/>
                  </a:moveTo>
                  <a:lnTo>
                    <a:pt x="354890" y="425228"/>
                  </a:lnTo>
                  <a:lnTo>
                    <a:pt x="383664" y="409242"/>
                  </a:lnTo>
                  <a:lnTo>
                    <a:pt x="386862" y="361284"/>
                  </a:lnTo>
                  <a:cubicBezTo>
                    <a:pt x="369642" y="288959"/>
                    <a:pt x="370876" y="317149"/>
                    <a:pt x="370876" y="278157"/>
                  </a:cubicBezTo>
                  <a:lnTo>
                    <a:pt x="322918" y="201424"/>
                  </a:lnTo>
                  <a:lnTo>
                    <a:pt x="236593" y="95916"/>
                  </a:lnTo>
                  <a:lnTo>
                    <a:pt x="188635" y="41564"/>
                  </a:lnTo>
                  <a:lnTo>
                    <a:pt x="140677" y="12789"/>
                  </a:lnTo>
                  <a:lnTo>
                    <a:pt x="95916" y="0"/>
                  </a:lnTo>
                  <a:lnTo>
                    <a:pt x="41564" y="0"/>
                  </a:lnTo>
                  <a:lnTo>
                    <a:pt x="0" y="44761"/>
                  </a:lnTo>
                  <a:lnTo>
                    <a:pt x="6394" y="89522"/>
                  </a:lnTo>
                  <a:lnTo>
                    <a:pt x="19183" y="118297"/>
                  </a:lnTo>
                  <a:lnTo>
                    <a:pt x="86325" y="118297"/>
                  </a:lnTo>
                  <a:lnTo>
                    <a:pt x="156663" y="140677"/>
                  </a:lnTo>
                  <a:lnTo>
                    <a:pt x="220607" y="182241"/>
                  </a:lnTo>
                  <a:lnTo>
                    <a:pt x="252579" y="227002"/>
                  </a:lnTo>
                  <a:lnTo>
                    <a:pt x="268565" y="274960"/>
                  </a:lnTo>
                  <a:lnTo>
                    <a:pt x="284551" y="329312"/>
                  </a:lnTo>
                  <a:lnTo>
                    <a:pt x="268565" y="40284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102" name="Frihåndsform 14">
              <a:extLst>
                <a:ext uri="{FF2B5EF4-FFF2-40B4-BE49-F238E27FC236}">
                  <a16:creationId xmlns:a16="http://schemas.microsoft.com/office/drawing/2014/main" id="{BB9E281E-D5A1-274A-6268-91F098D83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3018" y="1886350"/>
              <a:ext cx="249382" cy="258973"/>
            </a:xfrm>
            <a:custGeom>
              <a:avLst/>
              <a:gdLst>
                <a:gd name="T0" fmla="*/ 99113 w 249382"/>
                <a:gd name="T1" fmla="*/ 258973 h 258973"/>
                <a:gd name="T2" fmla="*/ 153466 w 249382"/>
                <a:gd name="T3" fmla="*/ 242987 h 258973"/>
                <a:gd name="T4" fmla="*/ 188635 w 249382"/>
                <a:gd name="T5" fmla="*/ 217409 h 258973"/>
                <a:gd name="T6" fmla="*/ 230199 w 249382"/>
                <a:gd name="T7" fmla="*/ 166254 h 258973"/>
                <a:gd name="T8" fmla="*/ 249382 w 249382"/>
                <a:gd name="T9" fmla="*/ 111902 h 258973"/>
                <a:gd name="T10" fmla="*/ 147072 w 249382"/>
                <a:gd name="T11" fmla="*/ 9591 h 258973"/>
                <a:gd name="T12" fmla="*/ 115099 w 249382"/>
                <a:gd name="T13" fmla="*/ 0 h 258973"/>
                <a:gd name="T14" fmla="*/ 51155 w 249382"/>
                <a:gd name="T15" fmla="*/ 15986 h 258973"/>
                <a:gd name="T16" fmla="*/ 15986 w 249382"/>
                <a:gd name="T17" fmla="*/ 51155 h 258973"/>
                <a:gd name="T18" fmla="*/ 3197 w 249382"/>
                <a:gd name="T19" fmla="*/ 89521 h 258973"/>
                <a:gd name="T20" fmla="*/ 0 w 249382"/>
                <a:gd name="T21" fmla="*/ 134282 h 258973"/>
                <a:gd name="T22" fmla="*/ 9592 w 249382"/>
                <a:gd name="T23" fmla="*/ 175846 h 258973"/>
                <a:gd name="T24" fmla="*/ 99113 w 249382"/>
                <a:gd name="T25" fmla="*/ 258973 h 2589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9382"/>
                <a:gd name="T40" fmla="*/ 0 h 258973"/>
                <a:gd name="T41" fmla="*/ 249382 w 249382"/>
                <a:gd name="T42" fmla="*/ 258973 h 2589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9382" h="258973">
                  <a:moveTo>
                    <a:pt x="99113" y="258973"/>
                  </a:moveTo>
                  <a:lnTo>
                    <a:pt x="153466" y="242987"/>
                  </a:lnTo>
                  <a:lnTo>
                    <a:pt x="188635" y="217409"/>
                  </a:lnTo>
                  <a:lnTo>
                    <a:pt x="230199" y="166254"/>
                  </a:lnTo>
                  <a:lnTo>
                    <a:pt x="249382" y="111902"/>
                  </a:lnTo>
                  <a:lnTo>
                    <a:pt x="147072" y="9591"/>
                  </a:lnTo>
                  <a:lnTo>
                    <a:pt x="115099" y="0"/>
                  </a:lnTo>
                  <a:lnTo>
                    <a:pt x="51155" y="15986"/>
                  </a:lnTo>
                  <a:lnTo>
                    <a:pt x="15986" y="51155"/>
                  </a:lnTo>
                  <a:lnTo>
                    <a:pt x="3197" y="89521"/>
                  </a:lnTo>
                  <a:lnTo>
                    <a:pt x="0" y="134282"/>
                  </a:lnTo>
                  <a:lnTo>
                    <a:pt x="9592" y="175846"/>
                  </a:lnTo>
                  <a:lnTo>
                    <a:pt x="99113" y="258973"/>
                  </a:lnTo>
                  <a:close/>
                </a:path>
              </a:pathLst>
            </a:cu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ihåndsform 15">
              <a:extLst>
                <a:ext uri="{FF2B5EF4-FFF2-40B4-BE49-F238E27FC236}">
                  <a16:creationId xmlns:a16="http://schemas.microsoft.com/office/drawing/2014/main" id="{6D0CBE6E-496A-3036-A738-198AAB096F73}"/>
                </a:ext>
              </a:extLst>
            </p:cNvPr>
            <p:cNvSpPr/>
            <p:nvPr/>
          </p:nvSpPr>
          <p:spPr bwMode="auto">
            <a:xfrm>
              <a:off x="7523016" y="1880444"/>
              <a:ext cx="163383" cy="191307"/>
            </a:xfrm>
            <a:custGeom>
              <a:avLst/>
              <a:gdLst>
                <a:gd name="connsiteX0" fmla="*/ 12789 w 163058"/>
                <a:gd name="connsiteY0" fmla="*/ 191832 h 191832"/>
                <a:gd name="connsiteX1" fmla="*/ 105508 w 163058"/>
                <a:gd name="connsiteY1" fmla="*/ 166255 h 191832"/>
                <a:gd name="connsiteX2" fmla="*/ 134283 w 163058"/>
                <a:gd name="connsiteY2" fmla="*/ 147072 h 191832"/>
                <a:gd name="connsiteX3" fmla="*/ 153466 w 163058"/>
                <a:gd name="connsiteY3" fmla="*/ 115100 h 191832"/>
                <a:gd name="connsiteX4" fmla="*/ 159860 w 163058"/>
                <a:gd name="connsiteY4" fmla="*/ 79930 h 191832"/>
                <a:gd name="connsiteX5" fmla="*/ 163058 w 163058"/>
                <a:gd name="connsiteY5" fmla="*/ 44761 h 191832"/>
                <a:gd name="connsiteX6" fmla="*/ 150269 w 163058"/>
                <a:gd name="connsiteY6" fmla="*/ 12789 h 191832"/>
                <a:gd name="connsiteX7" fmla="*/ 118297 w 163058"/>
                <a:gd name="connsiteY7" fmla="*/ 0 h 191832"/>
                <a:gd name="connsiteX8" fmla="*/ 67141 w 163058"/>
                <a:gd name="connsiteY8" fmla="*/ 22381 h 191832"/>
                <a:gd name="connsiteX9" fmla="*/ 22381 w 163058"/>
                <a:gd name="connsiteY9" fmla="*/ 57550 h 191832"/>
                <a:gd name="connsiteX10" fmla="*/ 0 w 163058"/>
                <a:gd name="connsiteY10" fmla="*/ 121494 h 191832"/>
                <a:gd name="connsiteX11" fmla="*/ 12789 w 163058"/>
                <a:gd name="connsiteY11" fmla="*/ 191832 h 19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058" h="191832">
                  <a:moveTo>
                    <a:pt x="12789" y="191832"/>
                  </a:moveTo>
                  <a:lnTo>
                    <a:pt x="105508" y="166255"/>
                  </a:lnTo>
                  <a:lnTo>
                    <a:pt x="134283" y="147072"/>
                  </a:lnTo>
                  <a:lnTo>
                    <a:pt x="153466" y="115100"/>
                  </a:lnTo>
                  <a:lnTo>
                    <a:pt x="159860" y="79930"/>
                  </a:lnTo>
                  <a:lnTo>
                    <a:pt x="163058" y="44761"/>
                  </a:lnTo>
                  <a:lnTo>
                    <a:pt x="150269" y="12789"/>
                  </a:lnTo>
                  <a:lnTo>
                    <a:pt x="118297" y="0"/>
                  </a:lnTo>
                  <a:lnTo>
                    <a:pt x="67141" y="22381"/>
                  </a:lnTo>
                  <a:lnTo>
                    <a:pt x="22381" y="57550"/>
                  </a:lnTo>
                  <a:lnTo>
                    <a:pt x="0" y="121494"/>
                  </a:lnTo>
                  <a:lnTo>
                    <a:pt x="12789" y="191832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104" name="Frihåndsform 17">
              <a:extLst>
                <a:ext uri="{FF2B5EF4-FFF2-40B4-BE49-F238E27FC236}">
                  <a16:creationId xmlns:a16="http://schemas.microsoft.com/office/drawing/2014/main" id="{F3F0D0FC-4E53-512B-33F6-0B4B16401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6215" y="1959885"/>
              <a:ext cx="153466" cy="25578"/>
            </a:xfrm>
            <a:custGeom>
              <a:avLst/>
              <a:gdLst>
                <a:gd name="T0" fmla="*/ 153466 w 153466"/>
                <a:gd name="T1" fmla="*/ 0 h 25578"/>
                <a:gd name="T2" fmla="*/ 0 w 153466"/>
                <a:gd name="T3" fmla="*/ 25578 h 25578"/>
                <a:gd name="T4" fmla="*/ 0 60000 65536"/>
                <a:gd name="T5" fmla="*/ 0 60000 65536"/>
                <a:gd name="T6" fmla="*/ 0 w 153466"/>
                <a:gd name="T7" fmla="*/ 0 h 25578"/>
                <a:gd name="T8" fmla="*/ 153466 w 153466"/>
                <a:gd name="T9" fmla="*/ 25578 h 2557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3466" h="25578">
                  <a:moveTo>
                    <a:pt x="153466" y="0"/>
                  </a:moveTo>
                  <a:lnTo>
                    <a:pt x="0" y="25578"/>
                  </a:lnTo>
                </a:path>
              </a:pathLst>
            </a:custGeom>
            <a:solidFill>
              <a:srgbClr val="00B8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3105" name="Frihåndsform 18">
              <a:extLst>
                <a:ext uri="{FF2B5EF4-FFF2-40B4-BE49-F238E27FC236}">
                  <a16:creationId xmlns:a16="http://schemas.microsoft.com/office/drawing/2014/main" id="{F2C1C032-A9B0-C0A3-C703-C827B6A28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403" y="1809617"/>
              <a:ext cx="201424" cy="169452"/>
            </a:xfrm>
            <a:custGeom>
              <a:avLst/>
              <a:gdLst>
                <a:gd name="T0" fmla="*/ 185438 w 201424"/>
                <a:gd name="T1" fmla="*/ 169452 h 169452"/>
                <a:gd name="T2" fmla="*/ 201424 w 201424"/>
                <a:gd name="T3" fmla="*/ 121493 h 169452"/>
                <a:gd name="T4" fmla="*/ 191832 w 201424"/>
                <a:gd name="T5" fmla="*/ 70338 h 169452"/>
                <a:gd name="T6" fmla="*/ 150268 w 201424"/>
                <a:gd name="T7" fmla="*/ 38366 h 169452"/>
                <a:gd name="T8" fmla="*/ 95916 w 201424"/>
                <a:gd name="T9" fmla="*/ 25577 h 169452"/>
                <a:gd name="T10" fmla="*/ 0 w 201424"/>
                <a:gd name="T11" fmla="*/ 0 h 1694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1424"/>
                <a:gd name="T19" fmla="*/ 0 h 169452"/>
                <a:gd name="T20" fmla="*/ 201424 w 201424"/>
                <a:gd name="T21" fmla="*/ 169452 h 1694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1424" h="169452">
                  <a:moveTo>
                    <a:pt x="185438" y="169452"/>
                  </a:moveTo>
                  <a:lnTo>
                    <a:pt x="201424" y="121493"/>
                  </a:lnTo>
                  <a:lnTo>
                    <a:pt x="191832" y="70338"/>
                  </a:lnTo>
                  <a:lnTo>
                    <a:pt x="150268" y="38366"/>
                  </a:lnTo>
                  <a:lnTo>
                    <a:pt x="95916" y="25577"/>
                  </a:lnTo>
                  <a:lnTo>
                    <a:pt x="0" y="0"/>
                  </a:lnTo>
                </a:path>
              </a:pathLst>
            </a:cu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4" name="Gruppe 20">
            <a:extLst>
              <a:ext uri="{FF2B5EF4-FFF2-40B4-BE49-F238E27FC236}">
                <a16:creationId xmlns:a16="http://schemas.microsoft.com/office/drawing/2014/main" id="{31C45CC7-CB60-B6A9-61C9-59CCB44169A9}"/>
              </a:ext>
            </a:extLst>
          </p:cNvPr>
          <p:cNvGrpSpPr>
            <a:grpSpLocks/>
          </p:cNvGrpSpPr>
          <p:nvPr/>
        </p:nvGrpSpPr>
        <p:grpSpPr bwMode="auto">
          <a:xfrm>
            <a:off x="3569413" y="1465263"/>
            <a:ext cx="1552575" cy="3467100"/>
            <a:chOff x="3236127" y="1465429"/>
            <a:chExt cx="1553384" cy="3466531"/>
          </a:xfrm>
        </p:grpSpPr>
        <p:sp>
          <p:nvSpPr>
            <p:cNvPr id="3096" name="Ellipse 8">
              <a:extLst>
                <a:ext uri="{FF2B5EF4-FFF2-40B4-BE49-F238E27FC236}">
                  <a16:creationId xmlns:a16="http://schemas.microsoft.com/office/drawing/2014/main" id="{3C180553-F115-7502-DE5E-BB8952A0FC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08178" flipH="1">
              <a:off x="3236127" y="1548304"/>
              <a:ext cx="186835" cy="107223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 altLang="nb-NO"/>
            </a:p>
          </p:txBody>
        </p:sp>
        <p:sp>
          <p:nvSpPr>
            <p:cNvPr id="8" name="Frihåndsform 7">
              <a:extLst>
                <a:ext uri="{FF2B5EF4-FFF2-40B4-BE49-F238E27FC236}">
                  <a16:creationId xmlns:a16="http://schemas.microsoft.com/office/drawing/2014/main" id="{A475D0C9-2D0D-FE38-612F-1FCADCBEDD89}"/>
                </a:ext>
              </a:extLst>
            </p:cNvPr>
            <p:cNvSpPr/>
            <p:nvPr/>
          </p:nvSpPr>
          <p:spPr bwMode="auto">
            <a:xfrm rot="21194633" flipH="1">
              <a:off x="3437844" y="1465429"/>
              <a:ext cx="1351667" cy="3466531"/>
            </a:xfrm>
            <a:custGeom>
              <a:avLst/>
              <a:gdLst>
                <a:gd name="connsiteX0" fmla="*/ 0 w 1351128"/>
                <a:gd name="connsiteY0" fmla="*/ 3398293 h 3466531"/>
                <a:gd name="connsiteX1" fmla="*/ 1187355 w 1351128"/>
                <a:gd name="connsiteY1" fmla="*/ 0 h 3466531"/>
                <a:gd name="connsiteX2" fmla="*/ 1241946 w 1351128"/>
                <a:gd name="connsiteY2" fmla="*/ 81887 h 3466531"/>
                <a:gd name="connsiteX3" fmla="*/ 1351128 w 1351128"/>
                <a:gd name="connsiteY3" fmla="*/ 81887 h 3466531"/>
                <a:gd name="connsiteX4" fmla="*/ 191068 w 1351128"/>
                <a:gd name="connsiteY4" fmla="*/ 3466531 h 346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128" h="3466531">
                  <a:moveTo>
                    <a:pt x="0" y="3398293"/>
                  </a:moveTo>
                  <a:lnTo>
                    <a:pt x="1187355" y="0"/>
                  </a:lnTo>
                  <a:lnTo>
                    <a:pt x="1241946" y="81887"/>
                  </a:lnTo>
                  <a:lnTo>
                    <a:pt x="1351128" y="81887"/>
                  </a:lnTo>
                  <a:lnTo>
                    <a:pt x="191068" y="3466531"/>
                  </a:ln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</p:grpSp>
      <p:sp>
        <p:nvSpPr>
          <p:cNvPr id="24" name="Frihåndsform 23">
            <a:extLst>
              <a:ext uri="{FF2B5EF4-FFF2-40B4-BE49-F238E27FC236}">
                <a16:creationId xmlns:a16="http://schemas.microsoft.com/office/drawing/2014/main" id="{49E95AB0-FA70-4936-0BF3-5F077DCC0E8F}"/>
              </a:ext>
            </a:extLst>
          </p:cNvPr>
          <p:cNvSpPr/>
          <p:nvPr/>
        </p:nvSpPr>
        <p:spPr bwMode="auto">
          <a:xfrm>
            <a:off x="942100" y="1438275"/>
            <a:ext cx="4362450" cy="3448050"/>
          </a:xfrm>
          <a:custGeom>
            <a:avLst/>
            <a:gdLst>
              <a:gd name="connsiteX0" fmla="*/ 4362450 w 4362450"/>
              <a:gd name="connsiteY0" fmla="*/ 3352800 h 3448050"/>
              <a:gd name="connsiteX1" fmla="*/ 4086225 w 4362450"/>
              <a:gd name="connsiteY1" fmla="*/ 3162300 h 3448050"/>
              <a:gd name="connsiteX2" fmla="*/ 3667125 w 4362450"/>
              <a:gd name="connsiteY2" fmla="*/ 2876550 h 3448050"/>
              <a:gd name="connsiteX3" fmla="*/ 3086100 w 4362450"/>
              <a:gd name="connsiteY3" fmla="*/ 2505075 h 3448050"/>
              <a:gd name="connsiteX4" fmla="*/ 2314575 w 4362450"/>
              <a:gd name="connsiteY4" fmla="*/ 1943100 h 3448050"/>
              <a:gd name="connsiteX5" fmla="*/ 1638300 w 4362450"/>
              <a:gd name="connsiteY5" fmla="*/ 1409700 h 3448050"/>
              <a:gd name="connsiteX6" fmla="*/ 723900 w 4362450"/>
              <a:gd name="connsiteY6" fmla="*/ 657225 h 3448050"/>
              <a:gd name="connsiteX7" fmla="*/ 0 w 4362450"/>
              <a:gd name="connsiteY7" fmla="*/ 0 h 3448050"/>
              <a:gd name="connsiteX8" fmla="*/ 0 w 4362450"/>
              <a:gd name="connsiteY8" fmla="*/ 180975 h 3448050"/>
              <a:gd name="connsiteX9" fmla="*/ 438150 w 4362450"/>
              <a:gd name="connsiteY9" fmla="*/ 552450 h 3448050"/>
              <a:gd name="connsiteX10" fmla="*/ 819150 w 4362450"/>
              <a:gd name="connsiteY10" fmla="*/ 866775 h 3448050"/>
              <a:gd name="connsiteX11" fmla="*/ 1333500 w 4362450"/>
              <a:gd name="connsiteY11" fmla="*/ 1276350 h 3448050"/>
              <a:gd name="connsiteX12" fmla="*/ 1819275 w 4362450"/>
              <a:gd name="connsiteY12" fmla="*/ 1657350 h 3448050"/>
              <a:gd name="connsiteX13" fmla="*/ 2324100 w 4362450"/>
              <a:gd name="connsiteY13" fmla="*/ 2047875 h 3448050"/>
              <a:gd name="connsiteX14" fmla="*/ 2857500 w 4362450"/>
              <a:gd name="connsiteY14" fmla="*/ 2447925 h 3448050"/>
              <a:gd name="connsiteX15" fmla="*/ 3276600 w 4362450"/>
              <a:gd name="connsiteY15" fmla="*/ 2733675 h 3448050"/>
              <a:gd name="connsiteX16" fmla="*/ 3781425 w 4362450"/>
              <a:gd name="connsiteY16" fmla="*/ 3095625 h 3448050"/>
              <a:gd name="connsiteX17" fmla="*/ 4333875 w 4362450"/>
              <a:gd name="connsiteY17" fmla="*/ 3448050 h 3448050"/>
              <a:gd name="connsiteX18" fmla="*/ 4362450 w 4362450"/>
              <a:gd name="connsiteY18" fmla="*/ 335280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62450" h="3448050">
                <a:moveTo>
                  <a:pt x="4362450" y="3352800"/>
                </a:moveTo>
                <a:lnTo>
                  <a:pt x="4086225" y="3162300"/>
                </a:lnTo>
                <a:lnTo>
                  <a:pt x="3667125" y="2876550"/>
                </a:lnTo>
                <a:lnTo>
                  <a:pt x="3086100" y="2505075"/>
                </a:lnTo>
                <a:lnTo>
                  <a:pt x="2314575" y="1943100"/>
                </a:lnTo>
                <a:lnTo>
                  <a:pt x="1638300" y="1409700"/>
                </a:lnTo>
                <a:lnTo>
                  <a:pt x="723900" y="657225"/>
                </a:lnTo>
                <a:lnTo>
                  <a:pt x="0" y="0"/>
                </a:lnTo>
                <a:lnTo>
                  <a:pt x="0" y="180975"/>
                </a:lnTo>
                <a:lnTo>
                  <a:pt x="438150" y="552450"/>
                </a:lnTo>
                <a:lnTo>
                  <a:pt x="819150" y="866775"/>
                </a:lnTo>
                <a:lnTo>
                  <a:pt x="1333500" y="1276350"/>
                </a:lnTo>
                <a:lnTo>
                  <a:pt x="1819275" y="1657350"/>
                </a:lnTo>
                <a:lnTo>
                  <a:pt x="2324100" y="2047875"/>
                </a:lnTo>
                <a:lnTo>
                  <a:pt x="2857500" y="2447925"/>
                </a:lnTo>
                <a:lnTo>
                  <a:pt x="3276600" y="2733675"/>
                </a:lnTo>
                <a:lnTo>
                  <a:pt x="3781425" y="3095625"/>
                </a:lnTo>
                <a:lnTo>
                  <a:pt x="4333875" y="3448050"/>
                </a:lnTo>
                <a:lnTo>
                  <a:pt x="4362450" y="335280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grpSp>
        <p:nvGrpSpPr>
          <p:cNvPr id="5" name="Gruppe 30">
            <a:extLst>
              <a:ext uri="{FF2B5EF4-FFF2-40B4-BE49-F238E27FC236}">
                <a16:creationId xmlns:a16="http://schemas.microsoft.com/office/drawing/2014/main" id="{9148C034-B4C2-2479-6F96-3D969AD2FEAA}"/>
              </a:ext>
            </a:extLst>
          </p:cNvPr>
          <p:cNvGrpSpPr/>
          <p:nvPr/>
        </p:nvGrpSpPr>
        <p:grpSpPr>
          <a:xfrm>
            <a:off x="3942475" y="3495675"/>
            <a:ext cx="2105025" cy="2428875"/>
            <a:chOff x="3609975" y="3495675"/>
            <a:chExt cx="2105025" cy="2428875"/>
          </a:xfrm>
          <a:gradFill>
            <a:gsLst>
              <a:gs pos="1200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4200000" scaled="0"/>
          </a:gradFill>
        </p:grpSpPr>
        <p:sp>
          <p:nvSpPr>
            <p:cNvPr id="27" name="Frihåndsform 26">
              <a:extLst>
                <a:ext uri="{FF2B5EF4-FFF2-40B4-BE49-F238E27FC236}">
                  <a16:creationId xmlns:a16="http://schemas.microsoft.com/office/drawing/2014/main" id="{32E5A79B-9900-42B6-D646-1E67B5B08EF6}"/>
                </a:ext>
              </a:extLst>
            </p:cNvPr>
            <p:cNvSpPr/>
            <p:nvPr/>
          </p:nvSpPr>
          <p:spPr bwMode="auto">
            <a:xfrm>
              <a:off x="3609975" y="3495675"/>
              <a:ext cx="2105025" cy="2428875"/>
            </a:xfrm>
            <a:custGeom>
              <a:avLst/>
              <a:gdLst>
                <a:gd name="connsiteX0" fmla="*/ 581025 w 2105025"/>
                <a:gd name="connsiteY0" fmla="*/ 95250 h 2428875"/>
                <a:gd name="connsiteX1" fmla="*/ 752475 w 2105025"/>
                <a:gd name="connsiteY1" fmla="*/ 0 h 2428875"/>
                <a:gd name="connsiteX2" fmla="*/ 1019175 w 2105025"/>
                <a:gd name="connsiteY2" fmla="*/ 266700 h 2428875"/>
                <a:gd name="connsiteX3" fmla="*/ 1266825 w 2105025"/>
                <a:gd name="connsiteY3" fmla="*/ 323850 h 2428875"/>
                <a:gd name="connsiteX4" fmla="*/ 1514475 w 2105025"/>
                <a:gd name="connsiteY4" fmla="*/ 352425 h 2428875"/>
                <a:gd name="connsiteX5" fmla="*/ 1685925 w 2105025"/>
                <a:gd name="connsiteY5" fmla="*/ 447675 h 2428875"/>
                <a:gd name="connsiteX6" fmla="*/ 1552575 w 2105025"/>
                <a:gd name="connsiteY6" fmla="*/ 590550 h 2428875"/>
                <a:gd name="connsiteX7" fmla="*/ 1466850 w 2105025"/>
                <a:gd name="connsiteY7" fmla="*/ 733425 h 2428875"/>
                <a:gd name="connsiteX8" fmla="*/ 1476375 w 2105025"/>
                <a:gd name="connsiteY8" fmla="*/ 847725 h 2428875"/>
                <a:gd name="connsiteX9" fmla="*/ 1533525 w 2105025"/>
                <a:gd name="connsiteY9" fmla="*/ 952500 h 2428875"/>
                <a:gd name="connsiteX10" fmla="*/ 1657350 w 2105025"/>
                <a:gd name="connsiteY10" fmla="*/ 971550 h 2428875"/>
                <a:gd name="connsiteX11" fmla="*/ 1800225 w 2105025"/>
                <a:gd name="connsiteY11" fmla="*/ 1000125 h 2428875"/>
                <a:gd name="connsiteX12" fmla="*/ 1952625 w 2105025"/>
                <a:gd name="connsiteY12" fmla="*/ 962025 h 2428875"/>
                <a:gd name="connsiteX13" fmla="*/ 2038350 w 2105025"/>
                <a:gd name="connsiteY13" fmla="*/ 904875 h 2428875"/>
                <a:gd name="connsiteX14" fmla="*/ 2105025 w 2105025"/>
                <a:gd name="connsiteY14" fmla="*/ 1085850 h 2428875"/>
                <a:gd name="connsiteX15" fmla="*/ 2105025 w 2105025"/>
                <a:gd name="connsiteY15" fmla="*/ 1419225 h 2428875"/>
                <a:gd name="connsiteX16" fmla="*/ 2000250 w 2105025"/>
                <a:gd name="connsiteY16" fmla="*/ 1800225 h 2428875"/>
                <a:gd name="connsiteX17" fmla="*/ 1809750 w 2105025"/>
                <a:gd name="connsiteY17" fmla="*/ 2105025 h 2428875"/>
                <a:gd name="connsiteX18" fmla="*/ 1590675 w 2105025"/>
                <a:gd name="connsiteY18" fmla="*/ 2295525 h 2428875"/>
                <a:gd name="connsiteX19" fmla="*/ 1171575 w 2105025"/>
                <a:gd name="connsiteY19" fmla="*/ 2428875 h 2428875"/>
                <a:gd name="connsiteX20" fmla="*/ 781050 w 2105025"/>
                <a:gd name="connsiteY20" fmla="*/ 2400300 h 2428875"/>
                <a:gd name="connsiteX21" fmla="*/ 447675 w 2105025"/>
                <a:gd name="connsiteY21" fmla="*/ 2247900 h 2428875"/>
                <a:gd name="connsiteX22" fmla="*/ 133350 w 2105025"/>
                <a:gd name="connsiteY22" fmla="*/ 1924050 h 2428875"/>
                <a:gd name="connsiteX23" fmla="*/ 47625 w 2105025"/>
                <a:gd name="connsiteY23" fmla="*/ 1733550 h 2428875"/>
                <a:gd name="connsiteX24" fmla="*/ 0 w 2105025"/>
                <a:gd name="connsiteY24" fmla="*/ 1352550 h 2428875"/>
                <a:gd name="connsiteX25" fmla="*/ 85725 w 2105025"/>
                <a:gd name="connsiteY25" fmla="*/ 990600 h 2428875"/>
                <a:gd name="connsiteX26" fmla="*/ 209550 w 2105025"/>
                <a:gd name="connsiteY26" fmla="*/ 723900 h 2428875"/>
                <a:gd name="connsiteX27" fmla="*/ 171450 w 2105025"/>
                <a:gd name="connsiteY27" fmla="*/ 609600 h 2428875"/>
                <a:gd name="connsiteX28" fmla="*/ 219075 w 2105025"/>
                <a:gd name="connsiteY28" fmla="*/ 533400 h 2428875"/>
                <a:gd name="connsiteX29" fmla="*/ 352425 w 2105025"/>
                <a:gd name="connsiteY29" fmla="*/ 552450 h 2428875"/>
                <a:gd name="connsiteX30" fmla="*/ 504825 w 2105025"/>
                <a:gd name="connsiteY30" fmla="*/ 466725 h 2428875"/>
                <a:gd name="connsiteX31" fmla="*/ 581025 w 2105025"/>
                <a:gd name="connsiteY31" fmla="*/ 381000 h 2428875"/>
                <a:gd name="connsiteX32" fmla="*/ 590550 w 2105025"/>
                <a:gd name="connsiteY32" fmla="*/ 257175 h 2428875"/>
                <a:gd name="connsiteX33" fmla="*/ 581025 w 2105025"/>
                <a:gd name="connsiteY33" fmla="*/ 95250 h 242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105025" h="2428875">
                  <a:moveTo>
                    <a:pt x="581025" y="95250"/>
                  </a:moveTo>
                  <a:lnTo>
                    <a:pt x="752475" y="0"/>
                  </a:lnTo>
                  <a:lnTo>
                    <a:pt x="1019175" y="266700"/>
                  </a:lnTo>
                  <a:lnTo>
                    <a:pt x="1266825" y="323850"/>
                  </a:lnTo>
                  <a:lnTo>
                    <a:pt x="1514475" y="352425"/>
                  </a:lnTo>
                  <a:lnTo>
                    <a:pt x="1685925" y="447675"/>
                  </a:lnTo>
                  <a:lnTo>
                    <a:pt x="1552575" y="590550"/>
                  </a:lnTo>
                  <a:lnTo>
                    <a:pt x="1466850" y="733425"/>
                  </a:lnTo>
                  <a:lnTo>
                    <a:pt x="1476375" y="847725"/>
                  </a:lnTo>
                  <a:lnTo>
                    <a:pt x="1533525" y="952500"/>
                  </a:lnTo>
                  <a:lnTo>
                    <a:pt x="1657350" y="971550"/>
                  </a:lnTo>
                  <a:lnTo>
                    <a:pt x="1800225" y="1000125"/>
                  </a:lnTo>
                  <a:lnTo>
                    <a:pt x="1952625" y="962025"/>
                  </a:lnTo>
                  <a:lnTo>
                    <a:pt x="2038350" y="904875"/>
                  </a:lnTo>
                  <a:lnTo>
                    <a:pt x="2105025" y="1085850"/>
                  </a:lnTo>
                  <a:lnTo>
                    <a:pt x="2105025" y="1419225"/>
                  </a:lnTo>
                  <a:lnTo>
                    <a:pt x="2000250" y="1800225"/>
                  </a:lnTo>
                  <a:lnTo>
                    <a:pt x="1809750" y="2105025"/>
                  </a:lnTo>
                  <a:lnTo>
                    <a:pt x="1590675" y="2295525"/>
                  </a:lnTo>
                  <a:lnTo>
                    <a:pt x="1171575" y="2428875"/>
                  </a:lnTo>
                  <a:lnTo>
                    <a:pt x="781050" y="2400300"/>
                  </a:lnTo>
                  <a:lnTo>
                    <a:pt x="447675" y="2247900"/>
                  </a:lnTo>
                  <a:lnTo>
                    <a:pt x="133350" y="1924050"/>
                  </a:lnTo>
                  <a:lnTo>
                    <a:pt x="47625" y="1733550"/>
                  </a:lnTo>
                  <a:lnTo>
                    <a:pt x="0" y="1352550"/>
                  </a:lnTo>
                  <a:cubicBezTo>
                    <a:pt x="86475" y="997040"/>
                    <a:pt x="85725" y="1121025"/>
                    <a:pt x="85725" y="990600"/>
                  </a:cubicBezTo>
                  <a:lnTo>
                    <a:pt x="209550" y="723900"/>
                  </a:lnTo>
                  <a:lnTo>
                    <a:pt x="171450" y="609600"/>
                  </a:lnTo>
                  <a:lnTo>
                    <a:pt x="219075" y="533400"/>
                  </a:lnTo>
                  <a:lnTo>
                    <a:pt x="352425" y="552450"/>
                  </a:lnTo>
                  <a:lnTo>
                    <a:pt x="504825" y="466725"/>
                  </a:lnTo>
                  <a:lnTo>
                    <a:pt x="581025" y="381000"/>
                  </a:lnTo>
                  <a:lnTo>
                    <a:pt x="590550" y="257175"/>
                  </a:lnTo>
                  <a:lnTo>
                    <a:pt x="581025" y="95250"/>
                  </a:lnTo>
                  <a:close/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28" name="Frihåndsform 27">
              <a:extLst>
                <a:ext uri="{FF2B5EF4-FFF2-40B4-BE49-F238E27FC236}">
                  <a16:creationId xmlns:a16="http://schemas.microsoft.com/office/drawing/2014/main" id="{970B6484-84A1-899D-FBD6-097CBF79CF08}"/>
                </a:ext>
              </a:extLst>
            </p:cNvPr>
            <p:cNvSpPr/>
            <p:nvPr/>
          </p:nvSpPr>
          <p:spPr bwMode="auto">
            <a:xfrm>
              <a:off x="4181475" y="3819525"/>
              <a:ext cx="152400" cy="1047750"/>
            </a:xfrm>
            <a:custGeom>
              <a:avLst/>
              <a:gdLst>
                <a:gd name="connsiteX0" fmla="*/ 114300 w 152400"/>
                <a:gd name="connsiteY0" fmla="*/ 0 h 1047750"/>
                <a:gd name="connsiteX1" fmla="*/ 152400 w 152400"/>
                <a:gd name="connsiteY1" fmla="*/ 285750 h 1047750"/>
                <a:gd name="connsiteX2" fmla="*/ 114300 w 152400"/>
                <a:gd name="connsiteY2" fmla="*/ 714375 h 1047750"/>
                <a:gd name="connsiteX3" fmla="*/ 0 w 152400"/>
                <a:gd name="connsiteY3" fmla="*/ 104775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047750">
                  <a:moveTo>
                    <a:pt x="114300" y="0"/>
                  </a:moveTo>
                  <a:lnTo>
                    <a:pt x="152400" y="285750"/>
                  </a:lnTo>
                  <a:lnTo>
                    <a:pt x="114300" y="714375"/>
                  </a:lnTo>
                  <a:lnTo>
                    <a:pt x="0" y="104775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29" name="Frihåndsform 28">
              <a:extLst>
                <a:ext uri="{FF2B5EF4-FFF2-40B4-BE49-F238E27FC236}">
                  <a16:creationId xmlns:a16="http://schemas.microsoft.com/office/drawing/2014/main" id="{E7DC487D-2CDD-648D-D1B2-FDBCDF46AEF5}"/>
                </a:ext>
              </a:extLst>
            </p:cNvPr>
            <p:cNvSpPr/>
            <p:nvPr/>
          </p:nvSpPr>
          <p:spPr bwMode="auto">
            <a:xfrm>
              <a:off x="4457700" y="3800475"/>
              <a:ext cx="952500" cy="990600"/>
            </a:xfrm>
            <a:custGeom>
              <a:avLst/>
              <a:gdLst>
                <a:gd name="connsiteX0" fmla="*/ 0 w 952500"/>
                <a:gd name="connsiteY0" fmla="*/ 0 h 990600"/>
                <a:gd name="connsiteX1" fmla="*/ 171450 w 952500"/>
                <a:gd name="connsiteY1" fmla="*/ 171450 h 990600"/>
                <a:gd name="connsiteX2" fmla="*/ 342900 w 952500"/>
                <a:gd name="connsiteY2" fmla="*/ 381000 h 990600"/>
                <a:gd name="connsiteX3" fmla="*/ 619125 w 952500"/>
                <a:gd name="connsiteY3" fmla="*/ 685800 h 990600"/>
                <a:gd name="connsiteX4" fmla="*/ 952500 w 952500"/>
                <a:gd name="connsiteY4" fmla="*/ 9906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0" h="990600">
                  <a:moveTo>
                    <a:pt x="0" y="0"/>
                  </a:moveTo>
                  <a:lnTo>
                    <a:pt x="171450" y="171450"/>
                  </a:lnTo>
                  <a:lnTo>
                    <a:pt x="342900" y="381000"/>
                  </a:lnTo>
                  <a:lnTo>
                    <a:pt x="619125" y="685800"/>
                  </a:lnTo>
                  <a:lnTo>
                    <a:pt x="952500" y="99060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" name="Frihåndsform 29">
              <a:extLst>
                <a:ext uri="{FF2B5EF4-FFF2-40B4-BE49-F238E27FC236}">
                  <a16:creationId xmlns:a16="http://schemas.microsoft.com/office/drawing/2014/main" id="{65AF14B9-93BF-DF1B-CAF4-F32A33C0D348}"/>
                </a:ext>
              </a:extLst>
            </p:cNvPr>
            <p:cNvSpPr/>
            <p:nvPr/>
          </p:nvSpPr>
          <p:spPr bwMode="auto">
            <a:xfrm>
              <a:off x="4581525" y="4124325"/>
              <a:ext cx="238125" cy="1466850"/>
            </a:xfrm>
            <a:custGeom>
              <a:avLst/>
              <a:gdLst>
                <a:gd name="connsiteX0" fmla="*/ 238125 w 238125"/>
                <a:gd name="connsiteY0" fmla="*/ 1466850 h 1466850"/>
                <a:gd name="connsiteX1" fmla="*/ 209550 w 238125"/>
                <a:gd name="connsiteY1" fmla="*/ 1114425 h 1466850"/>
                <a:gd name="connsiteX2" fmla="*/ 142875 w 238125"/>
                <a:gd name="connsiteY2" fmla="*/ 647700 h 1466850"/>
                <a:gd name="connsiteX3" fmla="*/ 47625 w 238125"/>
                <a:gd name="connsiteY3" fmla="*/ 228600 h 1466850"/>
                <a:gd name="connsiteX4" fmla="*/ 0 w 238125"/>
                <a:gd name="connsiteY4" fmla="*/ 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1466850">
                  <a:moveTo>
                    <a:pt x="238125" y="1466850"/>
                  </a:moveTo>
                  <a:lnTo>
                    <a:pt x="209550" y="1114425"/>
                  </a:lnTo>
                  <a:lnTo>
                    <a:pt x="142875" y="647700"/>
                  </a:lnTo>
                  <a:cubicBezTo>
                    <a:pt x="110424" y="508161"/>
                    <a:pt x="47625" y="371863"/>
                    <a:pt x="47625" y="228600"/>
                  </a:cubicBezTo>
                  <a:lnTo>
                    <a:pt x="0" y="0"/>
                  </a:lnTo>
                </a:path>
              </a:pathLst>
            </a:cu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</p:grpSp>
      <p:grpSp>
        <p:nvGrpSpPr>
          <p:cNvPr id="6" name="Gruppe 37">
            <a:extLst>
              <a:ext uri="{FF2B5EF4-FFF2-40B4-BE49-F238E27FC236}">
                <a16:creationId xmlns:a16="http://schemas.microsoft.com/office/drawing/2014/main" id="{4F7815F8-B53F-2878-C730-FEE7247CCE33}"/>
              </a:ext>
            </a:extLst>
          </p:cNvPr>
          <p:cNvGrpSpPr>
            <a:grpSpLocks/>
          </p:cNvGrpSpPr>
          <p:nvPr/>
        </p:nvGrpSpPr>
        <p:grpSpPr bwMode="auto">
          <a:xfrm>
            <a:off x="3942475" y="3448050"/>
            <a:ext cx="2114550" cy="2476500"/>
            <a:chOff x="3609975" y="3448050"/>
            <a:chExt cx="2114550" cy="2476500"/>
          </a:xfrm>
        </p:grpSpPr>
        <p:sp>
          <p:nvSpPr>
            <p:cNvPr id="33" name="Frihåndsform 32">
              <a:extLst>
                <a:ext uri="{FF2B5EF4-FFF2-40B4-BE49-F238E27FC236}">
                  <a16:creationId xmlns:a16="http://schemas.microsoft.com/office/drawing/2014/main" id="{76C65E2A-EB0C-6F00-6DF1-6C4FBF7845F7}"/>
                </a:ext>
              </a:extLst>
            </p:cNvPr>
            <p:cNvSpPr/>
            <p:nvPr/>
          </p:nvSpPr>
          <p:spPr bwMode="auto">
            <a:xfrm>
              <a:off x="3609975" y="3448050"/>
              <a:ext cx="2114550" cy="2476500"/>
            </a:xfrm>
            <a:custGeom>
              <a:avLst/>
              <a:gdLst>
                <a:gd name="connsiteX0" fmla="*/ 200025 w 2114550"/>
                <a:gd name="connsiteY0" fmla="*/ 790575 h 2476500"/>
                <a:gd name="connsiteX1" fmla="*/ 342900 w 2114550"/>
                <a:gd name="connsiteY1" fmla="*/ 600075 h 2476500"/>
                <a:gd name="connsiteX2" fmla="*/ 504825 w 2114550"/>
                <a:gd name="connsiteY2" fmla="*/ 514350 h 2476500"/>
                <a:gd name="connsiteX3" fmla="*/ 590550 w 2114550"/>
                <a:gd name="connsiteY3" fmla="*/ 428625 h 2476500"/>
                <a:gd name="connsiteX4" fmla="*/ 590550 w 2114550"/>
                <a:gd name="connsiteY4" fmla="*/ 142875 h 2476500"/>
                <a:gd name="connsiteX5" fmla="*/ 600075 w 2114550"/>
                <a:gd name="connsiteY5" fmla="*/ 19050 h 2476500"/>
                <a:gd name="connsiteX6" fmla="*/ 666750 w 2114550"/>
                <a:gd name="connsiteY6" fmla="*/ 0 h 2476500"/>
                <a:gd name="connsiteX7" fmla="*/ 762000 w 2114550"/>
                <a:gd name="connsiteY7" fmla="*/ 57150 h 2476500"/>
                <a:gd name="connsiteX8" fmla="*/ 1000125 w 2114550"/>
                <a:gd name="connsiteY8" fmla="*/ 314325 h 2476500"/>
                <a:gd name="connsiteX9" fmla="*/ 1257300 w 2114550"/>
                <a:gd name="connsiteY9" fmla="*/ 381000 h 2476500"/>
                <a:gd name="connsiteX10" fmla="*/ 1504950 w 2114550"/>
                <a:gd name="connsiteY10" fmla="*/ 400050 h 2476500"/>
                <a:gd name="connsiteX11" fmla="*/ 1657350 w 2114550"/>
                <a:gd name="connsiteY11" fmla="*/ 495300 h 2476500"/>
                <a:gd name="connsiteX12" fmla="*/ 1847850 w 2114550"/>
                <a:gd name="connsiteY12" fmla="*/ 695325 h 2476500"/>
                <a:gd name="connsiteX13" fmla="*/ 2028825 w 2114550"/>
                <a:gd name="connsiteY13" fmla="*/ 952500 h 2476500"/>
                <a:gd name="connsiteX14" fmla="*/ 2114550 w 2114550"/>
                <a:gd name="connsiteY14" fmla="*/ 1133475 h 2476500"/>
                <a:gd name="connsiteX15" fmla="*/ 2095500 w 2114550"/>
                <a:gd name="connsiteY15" fmla="*/ 1504950 h 2476500"/>
                <a:gd name="connsiteX16" fmla="*/ 2019300 w 2114550"/>
                <a:gd name="connsiteY16" fmla="*/ 1828800 h 2476500"/>
                <a:gd name="connsiteX17" fmla="*/ 1838325 w 2114550"/>
                <a:gd name="connsiteY17" fmla="*/ 2124075 h 2476500"/>
                <a:gd name="connsiteX18" fmla="*/ 1571625 w 2114550"/>
                <a:gd name="connsiteY18" fmla="*/ 2352675 h 2476500"/>
                <a:gd name="connsiteX19" fmla="*/ 1171575 w 2114550"/>
                <a:gd name="connsiteY19" fmla="*/ 2476500 h 2476500"/>
                <a:gd name="connsiteX20" fmla="*/ 771525 w 2114550"/>
                <a:gd name="connsiteY20" fmla="*/ 2466975 h 2476500"/>
                <a:gd name="connsiteX21" fmla="*/ 409575 w 2114550"/>
                <a:gd name="connsiteY21" fmla="*/ 2295525 h 2476500"/>
                <a:gd name="connsiteX22" fmla="*/ 152400 w 2114550"/>
                <a:gd name="connsiteY22" fmla="*/ 1990725 h 2476500"/>
                <a:gd name="connsiteX23" fmla="*/ 57150 w 2114550"/>
                <a:gd name="connsiteY23" fmla="*/ 1800225 h 2476500"/>
                <a:gd name="connsiteX24" fmla="*/ 0 w 2114550"/>
                <a:gd name="connsiteY24" fmla="*/ 1438275 h 2476500"/>
                <a:gd name="connsiteX25" fmla="*/ 95250 w 2114550"/>
                <a:gd name="connsiteY25" fmla="*/ 1104900 h 2476500"/>
                <a:gd name="connsiteX26" fmla="*/ 95250 w 2114550"/>
                <a:gd name="connsiteY26" fmla="*/ 1009650 h 2476500"/>
                <a:gd name="connsiteX27" fmla="*/ 200025 w 2114550"/>
                <a:gd name="connsiteY27" fmla="*/ 790575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14550" h="2476500">
                  <a:moveTo>
                    <a:pt x="200025" y="790575"/>
                  </a:moveTo>
                  <a:lnTo>
                    <a:pt x="342900" y="600075"/>
                  </a:lnTo>
                  <a:lnTo>
                    <a:pt x="504825" y="514350"/>
                  </a:lnTo>
                  <a:lnTo>
                    <a:pt x="590550" y="428625"/>
                  </a:lnTo>
                  <a:lnTo>
                    <a:pt x="590550" y="142875"/>
                  </a:lnTo>
                  <a:lnTo>
                    <a:pt x="600075" y="19050"/>
                  </a:lnTo>
                  <a:lnTo>
                    <a:pt x="666750" y="0"/>
                  </a:lnTo>
                  <a:lnTo>
                    <a:pt x="762000" y="57150"/>
                  </a:lnTo>
                  <a:lnTo>
                    <a:pt x="1000125" y="314325"/>
                  </a:lnTo>
                  <a:lnTo>
                    <a:pt x="1257300" y="381000"/>
                  </a:lnTo>
                  <a:lnTo>
                    <a:pt x="1504950" y="400050"/>
                  </a:lnTo>
                  <a:lnTo>
                    <a:pt x="1657350" y="495300"/>
                  </a:lnTo>
                  <a:lnTo>
                    <a:pt x="1847850" y="695325"/>
                  </a:lnTo>
                  <a:lnTo>
                    <a:pt x="2028825" y="952500"/>
                  </a:lnTo>
                  <a:lnTo>
                    <a:pt x="2114550" y="1133475"/>
                  </a:lnTo>
                  <a:lnTo>
                    <a:pt x="2095500" y="1504950"/>
                  </a:lnTo>
                  <a:lnTo>
                    <a:pt x="2019300" y="1828800"/>
                  </a:lnTo>
                  <a:lnTo>
                    <a:pt x="1838325" y="2124075"/>
                  </a:lnTo>
                  <a:lnTo>
                    <a:pt x="1571625" y="2352675"/>
                  </a:lnTo>
                  <a:lnTo>
                    <a:pt x="1171575" y="2476500"/>
                  </a:lnTo>
                  <a:lnTo>
                    <a:pt x="771525" y="2466975"/>
                  </a:lnTo>
                  <a:lnTo>
                    <a:pt x="409575" y="2295525"/>
                  </a:lnTo>
                  <a:lnTo>
                    <a:pt x="152400" y="1990725"/>
                  </a:lnTo>
                  <a:lnTo>
                    <a:pt x="57150" y="1800225"/>
                  </a:lnTo>
                  <a:lnTo>
                    <a:pt x="0" y="1438275"/>
                  </a:lnTo>
                  <a:lnTo>
                    <a:pt x="95250" y="1104900"/>
                  </a:lnTo>
                  <a:lnTo>
                    <a:pt x="95250" y="1009650"/>
                  </a:lnTo>
                  <a:lnTo>
                    <a:pt x="200025" y="790575"/>
                  </a:lnTo>
                  <a:close/>
                </a:path>
              </a:pathLst>
            </a:custGeom>
            <a:gradFill>
              <a:gsLst>
                <a:gs pos="1200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42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93" name="Frihåndsform 34">
              <a:extLst>
                <a:ext uri="{FF2B5EF4-FFF2-40B4-BE49-F238E27FC236}">
                  <a16:creationId xmlns:a16="http://schemas.microsoft.com/office/drawing/2014/main" id="{D2ECF17D-F8DD-3130-7342-C01C7AC81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475" y="3819525"/>
              <a:ext cx="152400" cy="1057275"/>
            </a:xfrm>
            <a:custGeom>
              <a:avLst/>
              <a:gdLst>
                <a:gd name="T0" fmla="*/ 0 w 152400"/>
                <a:gd name="T1" fmla="*/ 1057275 h 1057275"/>
                <a:gd name="T2" fmla="*/ 123825 w 152400"/>
                <a:gd name="T3" fmla="*/ 723900 h 1057275"/>
                <a:gd name="T4" fmla="*/ 152400 w 152400"/>
                <a:gd name="T5" fmla="*/ 304800 h 1057275"/>
                <a:gd name="T6" fmla="*/ 114300 w 152400"/>
                <a:gd name="T7" fmla="*/ 0 h 1057275"/>
                <a:gd name="T8" fmla="*/ 114300 w 152400"/>
                <a:gd name="T9" fmla="*/ 0 h 1057275"/>
                <a:gd name="T10" fmla="*/ 114300 w 152400"/>
                <a:gd name="T11" fmla="*/ 0 h 10572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2400"/>
                <a:gd name="T19" fmla="*/ 0 h 1057275"/>
                <a:gd name="T20" fmla="*/ 152400 w 152400"/>
                <a:gd name="T21" fmla="*/ 1057275 h 10572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2400" h="1057275">
                  <a:moveTo>
                    <a:pt x="0" y="1057275"/>
                  </a:moveTo>
                  <a:lnTo>
                    <a:pt x="123825" y="723900"/>
                  </a:lnTo>
                  <a:lnTo>
                    <a:pt x="152400" y="304800"/>
                  </a:lnTo>
                  <a:lnTo>
                    <a:pt x="11430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94" name="Frihåndsform 35">
              <a:extLst>
                <a:ext uri="{FF2B5EF4-FFF2-40B4-BE49-F238E27FC236}">
                  <a16:creationId xmlns:a16="http://schemas.microsoft.com/office/drawing/2014/main" id="{A5A65335-BEC7-6277-1E34-BD5315976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133850"/>
              <a:ext cx="228600" cy="1466850"/>
            </a:xfrm>
            <a:custGeom>
              <a:avLst/>
              <a:gdLst>
                <a:gd name="T0" fmla="*/ 228600 w 228600"/>
                <a:gd name="T1" fmla="*/ 1466850 h 1466850"/>
                <a:gd name="T2" fmla="*/ 209550 w 228600"/>
                <a:gd name="T3" fmla="*/ 1162050 h 1466850"/>
                <a:gd name="T4" fmla="*/ 171450 w 228600"/>
                <a:gd name="T5" fmla="*/ 876300 h 1466850"/>
                <a:gd name="T6" fmla="*/ 133350 w 228600"/>
                <a:gd name="T7" fmla="*/ 619125 h 1466850"/>
                <a:gd name="T8" fmla="*/ 47625 w 228600"/>
                <a:gd name="T9" fmla="*/ 323850 h 1466850"/>
                <a:gd name="T10" fmla="*/ 19050 w 228600"/>
                <a:gd name="T11" fmla="*/ 152400 h 1466850"/>
                <a:gd name="T12" fmla="*/ 0 w 228600"/>
                <a:gd name="T13" fmla="*/ 0 h 14668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600"/>
                <a:gd name="T22" fmla="*/ 0 h 1466850"/>
                <a:gd name="T23" fmla="*/ 228600 w 228600"/>
                <a:gd name="T24" fmla="*/ 1466850 h 14668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600" h="1466850">
                  <a:moveTo>
                    <a:pt x="228600" y="1466850"/>
                  </a:moveTo>
                  <a:lnTo>
                    <a:pt x="209550" y="1162050"/>
                  </a:lnTo>
                  <a:lnTo>
                    <a:pt x="171450" y="876300"/>
                  </a:lnTo>
                  <a:lnTo>
                    <a:pt x="133350" y="619125"/>
                  </a:lnTo>
                  <a:lnTo>
                    <a:pt x="47625" y="323850"/>
                  </a:lnTo>
                  <a:lnTo>
                    <a:pt x="19050" y="152400"/>
                  </a:lnTo>
                  <a:lnTo>
                    <a:pt x="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95" name="Frihåndsform 36">
              <a:extLst>
                <a:ext uri="{FF2B5EF4-FFF2-40B4-BE49-F238E27FC236}">
                  <a16:creationId xmlns:a16="http://schemas.microsoft.com/office/drawing/2014/main" id="{46DA9A3F-AC45-5BBB-2A76-1FDA4E199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175" y="3810000"/>
              <a:ext cx="942975" cy="971550"/>
            </a:xfrm>
            <a:custGeom>
              <a:avLst/>
              <a:gdLst>
                <a:gd name="T0" fmla="*/ 942975 w 942975"/>
                <a:gd name="T1" fmla="*/ 971550 h 971550"/>
                <a:gd name="T2" fmla="*/ 752475 w 942975"/>
                <a:gd name="T3" fmla="*/ 781050 h 971550"/>
                <a:gd name="T4" fmla="*/ 533400 w 942975"/>
                <a:gd name="T5" fmla="*/ 581025 h 971550"/>
                <a:gd name="T6" fmla="*/ 323850 w 942975"/>
                <a:gd name="T7" fmla="*/ 342900 h 971550"/>
                <a:gd name="T8" fmla="*/ 142875 w 942975"/>
                <a:gd name="T9" fmla="*/ 133350 h 971550"/>
                <a:gd name="T10" fmla="*/ 0 w 942975"/>
                <a:gd name="T11" fmla="*/ 0 h 9715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2975"/>
                <a:gd name="T19" fmla="*/ 0 h 971550"/>
                <a:gd name="T20" fmla="*/ 942975 w 942975"/>
                <a:gd name="T21" fmla="*/ 971550 h 9715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2975" h="971550">
                  <a:moveTo>
                    <a:pt x="942975" y="971550"/>
                  </a:moveTo>
                  <a:lnTo>
                    <a:pt x="752475" y="781050"/>
                  </a:lnTo>
                  <a:lnTo>
                    <a:pt x="533400" y="581025"/>
                  </a:lnTo>
                  <a:lnTo>
                    <a:pt x="323850" y="342900"/>
                  </a:lnTo>
                  <a:lnTo>
                    <a:pt x="142875" y="133350"/>
                  </a:lnTo>
                  <a:lnTo>
                    <a:pt x="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grpSp>
        <p:nvGrpSpPr>
          <p:cNvPr id="7" name="Gruppe 41">
            <a:extLst>
              <a:ext uri="{FF2B5EF4-FFF2-40B4-BE49-F238E27FC236}">
                <a16:creationId xmlns:a16="http://schemas.microsoft.com/office/drawing/2014/main" id="{2FE5E1AC-E3BE-363A-E4A5-292967359D0F}"/>
              </a:ext>
            </a:extLst>
          </p:cNvPr>
          <p:cNvGrpSpPr>
            <a:grpSpLocks/>
          </p:cNvGrpSpPr>
          <p:nvPr/>
        </p:nvGrpSpPr>
        <p:grpSpPr bwMode="auto">
          <a:xfrm>
            <a:off x="7390525" y="2809875"/>
            <a:ext cx="1514475" cy="1476375"/>
            <a:chOff x="7058025" y="2809875"/>
            <a:chExt cx="1514475" cy="1476375"/>
          </a:xfrm>
        </p:grpSpPr>
        <p:sp>
          <p:nvSpPr>
            <p:cNvPr id="40" name="Frihåndsform 39">
              <a:extLst>
                <a:ext uri="{FF2B5EF4-FFF2-40B4-BE49-F238E27FC236}">
                  <a16:creationId xmlns:a16="http://schemas.microsoft.com/office/drawing/2014/main" id="{FECE2284-830F-1486-A64D-23EF78E99569}"/>
                </a:ext>
              </a:extLst>
            </p:cNvPr>
            <p:cNvSpPr/>
            <p:nvPr/>
          </p:nvSpPr>
          <p:spPr bwMode="auto">
            <a:xfrm>
              <a:off x="7724775" y="2809875"/>
              <a:ext cx="533400" cy="1476375"/>
            </a:xfrm>
            <a:custGeom>
              <a:avLst/>
              <a:gdLst>
                <a:gd name="connsiteX0" fmla="*/ 0 w 533400"/>
                <a:gd name="connsiteY0" fmla="*/ 1476375 h 1476375"/>
                <a:gd name="connsiteX1" fmla="*/ 447675 w 533400"/>
                <a:gd name="connsiteY1" fmla="*/ 0 h 1476375"/>
                <a:gd name="connsiteX2" fmla="*/ 533400 w 533400"/>
                <a:gd name="connsiteY2" fmla="*/ 19050 h 1476375"/>
                <a:gd name="connsiteX3" fmla="*/ 95250 w 533400"/>
                <a:gd name="connsiteY3" fmla="*/ 146685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476375">
                  <a:moveTo>
                    <a:pt x="0" y="1476375"/>
                  </a:moveTo>
                  <a:lnTo>
                    <a:pt x="447675" y="0"/>
                  </a:lnTo>
                  <a:lnTo>
                    <a:pt x="533400" y="19050"/>
                  </a:lnTo>
                  <a:lnTo>
                    <a:pt x="95250" y="1466850"/>
                  </a:ln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91" name="Frihåndsform 38">
              <a:extLst>
                <a:ext uri="{FF2B5EF4-FFF2-40B4-BE49-F238E27FC236}">
                  <a16:creationId xmlns:a16="http://schemas.microsoft.com/office/drawing/2014/main" id="{7FAE778E-6AB7-72A5-E993-95FC078EF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8025" y="4171950"/>
              <a:ext cx="1514475" cy="104775"/>
            </a:xfrm>
            <a:custGeom>
              <a:avLst/>
              <a:gdLst>
                <a:gd name="T0" fmla="*/ 9525 w 1514475"/>
                <a:gd name="T1" fmla="*/ 0 h 104775"/>
                <a:gd name="T2" fmla="*/ 1514475 w 1514475"/>
                <a:gd name="T3" fmla="*/ 0 h 104775"/>
                <a:gd name="T4" fmla="*/ 1514475 w 1514475"/>
                <a:gd name="T5" fmla="*/ 104775 h 104775"/>
                <a:gd name="T6" fmla="*/ 0 w 1514475"/>
                <a:gd name="T7" fmla="*/ 104775 h 104775"/>
                <a:gd name="T8" fmla="*/ 9525 w 1514475"/>
                <a:gd name="T9" fmla="*/ 0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4475"/>
                <a:gd name="T16" fmla="*/ 0 h 104775"/>
                <a:gd name="T17" fmla="*/ 1514475 w 1514475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4475" h="104775">
                  <a:moveTo>
                    <a:pt x="9525" y="0"/>
                  </a:moveTo>
                  <a:lnTo>
                    <a:pt x="1514475" y="0"/>
                  </a:lnTo>
                  <a:lnTo>
                    <a:pt x="1514475" y="104775"/>
                  </a:lnTo>
                  <a:lnTo>
                    <a:pt x="0" y="10477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1" name="Frihåndsform 40">
            <a:extLst>
              <a:ext uri="{FF2B5EF4-FFF2-40B4-BE49-F238E27FC236}">
                <a16:creationId xmlns:a16="http://schemas.microsoft.com/office/drawing/2014/main" id="{2EF07B99-BB9D-2919-CA8E-1C475AAD463A}"/>
              </a:ext>
            </a:extLst>
          </p:cNvPr>
          <p:cNvSpPr/>
          <p:nvPr/>
        </p:nvSpPr>
        <p:spPr bwMode="auto">
          <a:xfrm>
            <a:off x="7800100" y="3914775"/>
            <a:ext cx="657225" cy="266700"/>
          </a:xfrm>
          <a:custGeom>
            <a:avLst/>
            <a:gdLst>
              <a:gd name="connsiteX0" fmla="*/ 0 w 657225"/>
              <a:gd name="connsiteY0" fmla="*/ 257175 h 266700"/>
              <a:gd name="connsiteX1" fmla="*/ 152400 w 657225"/>
              <a:gd name="connsiteY1" fmla="*/ 219075 h 266700"/>
              <a:gd name="connsiteX2" fmla="*/ 295275 w 657225"/>
              <a:gd name="connsiteY2" fmla="*/ 114300 h 266700"/>
              <a:gd name="connsiteX3" fmla="*/ 371475 w 657225"/>
              <a:gd name="connsiteY3" fmla="*/ 0 h 266700"/>
              <a:gd name="connsiteX4" fmla="*/ 447675 w 657225"/>
              <a:gd name="connsiteY4" fmla="*/ 9525 h 266700"/>
              <a:gd name="connsiteX5" fmla="*/ 476250 w 657225"/>
              <a:gd name="connsiteY5" fmla="*/ 85725 h 266700"/>
              <a:gd name="connsiteX6" fmla="*/ 533400 w 657225"/>
              <a:gd name="connsiteY6" fmla="*/ 171450 h 266700"/>
              <a:gd name="connsiteX7" fmla="*/ 657225 w 657225"/>
              <a:gd name="connsiteY7" fmla="*/ 266700 h 266700"/>
              <a:gd name="connsiteX8" fmla="*/ 0 w 657225"/>
              <a:gd name="connsiteY8" fmla="*/ 257175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" h="266700">
                <a:moveTo>
                  <a:pt x="0" y="257175"/>
                </a:moveTo>
                <a:lnTo>
                  <a:pt x="152400" y="219075"/>
                </a:lnTo>
                <a:lnTo>
                  <a:pt x="295275" y="114300"/>
                </a:lnTo>
                <a:lnTo>
                  <a:pt x="371475" y="0"/>
                </a:lnTo>
                <a:lnTo>
                  <a:pt x="447675" y="9525"/>
                </a:lnTo>
                <a:lnTo>
                  <a:pt x="476250" y="85725"/>
                </a:lnTo>
                <a:lnTo>
                  <a:pt x="533400" y="171450"/>
                </a:lnTo>
                <a:lnTo>
                  <a:pt x="657225" y="266700"/>
                </a:lnTo>
                <a:lnTo>
                  <a:pt x="0" y="257175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grpSp>
        <p:nvGrpSpPr>
          <p:cNvPr id="9" name="Gruppe 42">
            <a:extLst>
              <a:ext uri="{FF2B5EF4-FFF2-40B4-BE49-F238E27FC236}">
                <a16:creationId xmlns:a16="http://schemas.microsoft.com/office/drawing/2014/main" id="{35A0985E-7719-971A-FFAE-3005B6331F99}"/>
              </a:ext>
            </a:extLst>
          </p:cNvPr>
          <p:cNvGrpSpPr>
            <a:grpSpLocks/>
          </p:cNvGrpSpPr>
          <p:nvPr/>
        </p:nvGrpSpPr>
        <p:grpSpPr bwMode="auto">
          <a:xfrm>
            <a:off x="7200025" y="4705350"/>
            <a:ext cx="1514475" cy="1476375"/>
            <a:chOff x="7058025" y="2809875"/>
            <a:chExt cx="1514475" cy="1476375"/>
          </a:xfrm>
        </p:grpSpPr>
        <p:sp>
          <p:nvSpPr>
            <p:cNvPr id="44" name="Frihåndsform 43">
              <a:extLst>
                <a:ext uri="{FF2B5EF4-FFF2-40B4-BE49-F238E27FC236}">
                  <a16:creationId xmlns:a16="http://schemas.microsoft.com/office/drawing/2014/main" id="{7F5B2C19-3694-37D7-0BF8-8B5780B48DDC}"/>
                </a:ext>
              </a:extLst>
            </p:cNvPr>
            <p:cNvSpPr/>
            <p:nvPr/>
          </p:nvSpPr>
          <p:spPr bwMode="auto">
            <a:xfrm>
              <a:off x="7724775" y="2809875"/>
              <a:ext cx="533400" cy="1476375"/>
            </a:xfrm>
            <a:custGeom>
              <a:avLst/>
              <a:gdLst>
                <a:gd name="connsiteX0" fmla="*/ 0 w 533400"/>
                <a:gd name="connsiteY0" fmla="*/ 1476375 h 1476375"/>
                <a:gd name="connsiteX1" fmla="*/ 447675 w 533400"/>
                <a:gd name="connsiteY1" fmla="*/ 0 h 1476375"/>
                <a:gd name="connsiteX2" fmla="*/ 533400 w 533400"/>
                <a:gd name="connsiteY2" fmla="*/ 19050 h 1476375"/>
                <a:gd name="connsiteX3" fmla="*/ 95250 w 533400"/>
                <a:gd name="connsiteY3" fmla="*/ 146685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3400" h="1476375">
                  <a:moveTo>
                    <a:pt x="0" y="1476375"/>
                  </a:moveTo>
                  <a:lnTo>
                    <a:pt x="447675" y="0"/>
                  </a:lnTo>
                  <a:lnTo>
                    <a:pt x="533400" y="19050"/>
                  </a:lnTo>
                  <a:lnTo>
                    <a:pt x="95250" y="1466850"/>
                  </a:ln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nb-NO">
                <a:latin typeface="Times New Roman" pitchFamily="16" charset="0"/>
                <a:ea typeface="+mn-ea"/>
              </a:endParaRPr>
            </a:p>
          </p:txBody>
        </p:sp>
        <p:sp>
          <p:nvSpPr>
            <p:cNvPr id="3089" name="Frihåndsform 44">
              <a:extLst>
                <a:ext uri="{FF2B5EF4-FFF2-40B4-BE49-F238E27FC236}">
                  <a16:creationId xmlns:a16="http://schemas.microsoft.com/office/drawing/2014/main" id="{7776A8FE-B73C-1E5F-2117-5630039FA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8025" y="4171950"/>
              <a:ext cx="1514475" cy="104775"/>
            </a:xfrm>
            <a:custGeom>
              <a:avLst/>
              <a:gdLst>
                <a:gd name="T0" fmla="*/ 9525 w 1514475"/>
                <a:gd name="T1" fmla="*/ 0 h 104775"/>
                <a:gd name="T2" fmla="*/ 1514475 w 1514475"/>
                <a:gd name="T3" fmla="*/ 0 h 104775"/>
                <a:gd name="T4" fmla="*/ 1514475 w 1514475"/>
                <a:gd name="T5" fmla="*/ 104775 h 104775"/>
                <a:gd name="T6" fmla="*/ 0 w 1514475"/>
                <a:gd name="T7" fmla="*/ 104775 h 104775"/>
                <a:gd name="T8" fmla="*/ 9525 w 1514475"/>
                <a:gd name="T9" fmla="*/ 0 h 104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4475"/>
                <a:gd name="T16" fmla="*/ 0 h 104775"/>
                <a:gd name="T17" fmla="*/ 1514475 w 1514475"/>
                <a:gd name="T18" fmla="*/ 104775 h 104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4475" h="104775">
                  <a:moveTo>
                    <a:pt x="9525" y="0"/>
                  </a:moveTo>
                  <a:lnTo>
                    <a:pt x="1514475" y="0"/>
                  </a:lnTo>
                  <a:lnTo>
                    <a:pt x="1514475" y="104775"/>
                  </a:lnTo>
                  <a:lnTo>
                    <a:pt x="0" y="10477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0B8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6" name="Ellipse 45">
            <a:extLst>
              <a:ext uri="{FF2B5EF4-FFF2-40B4-BE49-F238E27FC236}">
                <a16:creationId xmlns:a16="http://schemas.microsoft.com/office/drawing/2014/main" id="{462C91E4-6755-A929-4961-8AD547BC30DA}"/>
              </a:ext>
            </a:extLst>
          </p:cNvPr>
          <p:cNvSpPr/>
          <p:nvPr/>
        </p:nvSpPr>
        <p:spPr bwMode="auto">
          <a:xfrm>
            <a:off x="7762000" y="5848350"/>
            <a:ext cx="400050" cy="2190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nb-NO">
              <a:latin typeface="Times New Roman" pitchFamily="16" charset="0"/>
              <a:ea typeface="+mn-ea"/>
            </a:endParaRPr>
          </a:p>
        </p:txBody>
      </p:sp>
      <p:sp>
        <p:nvSpPr>
          <p:cNvPr id="47" name="Frihåndsform 46">
            <a:extLst>
              <a:ext uri="{FF2B5EF4-FFF2-40B4-BE49-F238E27FC236}">
                <a16:creationId xmlns:a16="http://schemas.microsoft.com/office/drawing/2014/main" id="{2EFD94E8-4E64-C716-B329-10DF3E138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5275" y="5438775"/>
            <a:ext cx="1409700" cy="942975"/>
          </a:xfrm>
          <a:custGeom>
            <a:avLst/>
            <a:gdLst>
              <a:gd name="T0" fmla="*/ 0 w 1409700"/>
              <a:gd name="T1" fmla="*/ 942975 h 942975"/>
              <a:gd name="T2" fmla="*/ 1409700 w 1409700"/>
              <a:gd name="T3" fmla="*/ 0 h 942975"/>
              <a:gd name="T4" fmla="*/ 0 60000 65536"/>
              <a:gd name="T5" fmla="*/ 0 60000 65536"/>
              <a:gd name="T6" fmla="*/ 0 w 1409700"/>
              <a:gd name="T7" fmla="*/ 0 h 942975"/>
              <a:gd name="T8" fmla="*/ 1409700 w 1409700"/>
              <a:gd name="T9" fmla="*/ 942975 h 9429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09700" h="942975">
                <a:moveTo>
                  <a:pt x="0" y="942975"/>
                </a:moveTo>
                <a:lnTo>
                  <a:pt x="1409700" y="0"/>
                </a:lnTo>
              </a:path>
            </a:pathLst>
          </a:custGeom>
          <a:solidFill>
            <a:srgbClr val="00B8FF"/>
          </a:solidFill>
          <a:ln w="38100" algn="ctr">
            <a:solidFill>
              <a:srgbClr val="FA062F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48" name="Frihåndsform 47">
            <a:extLst>
              <a:ext uri="{FF2B5EF4-FFF2-40B4-BE49-F238E27FC236}">
                <a16:creationId xmlns:a16="http://schemas.microsoft.com/office/drawing/2014/main" id="{DBF05BF7-AB23-B3FA-9E8C-ECA9A3E7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650" y="5410200"/>
            <a:ext cx="1428750" cy="1000125"/>
          </a:xfrm>
          <a:custGeom>
            <a:avLst/>
            <a:gdLst>
              <a:gd name="T0" fmla="*/ 0 w 1428750"/>
              <a:gd name="T1" fmla="*/ 0 h 1000125"/>
              <a:gd name="T2" fmla="*/ 1428750 w 1428750"/>
              <a:gd name="T3" fmla="*/ 1000125 h 1000125"/>
              <a:gd name="T4" fmla="*/ 1428750 w 1428750"/>
              <a:gd name="T5" fmla="*/ 1000125 h 1000125"/>
              <a:gd name="T6" fmla="*/ 1428750 w 1428750"/>
              <a:gd name="T7" fmla="*/ 1000125 h 1000125"/>
              <a:gd name="T8" fmla="*/ 0 60000 65536"/>
              <a:gd name="T9" fmla="*/ 0 60000 65536"/>
              <a:gd name="T10" fmla="*/ 0 60000 65536"/>
              <a:gd name="T11" fmla="*/ 0 60000 65536"/>
              <a:gd name="T12" fmla="*/ 0 w 1428750"/>
              <a:gd name="T13" fmla="*/ 0 h 1000125"/>
              <a:gd name="T14" fmla="*/ 1428750 w 1428750"/>
              <a:gd name="T15" fmla="*/ 1000125 h 1000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28750" h="1000125">
                <a:moveTo>
                  <a:pt x="0" y="0"/>
                </a:moveTo>
                <a:lnTo>
                  <a:pt x="1428750" y="1000125"/>
                </a:lnTo>
              </a:path>
            </a:pathLst>
          </a:custGeom>
          <a:solidFill>
            <a:srgbClr val="00B8FF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971F9-19DA-380A-061D-F5F76D95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74" y="1446813"/>
            <a:ext cx="8079744" cy="43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69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F32A6-F4C0-4240-4EF1-B12B3E206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11" y="1781299"/>
            <a:ext cx="8130359" cy="35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04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4628" y="274638"/>
            <a:ext cx="5719121" cy="646331"/>
          </a:xfrm>
        </p:spPr>
        <p:txBody>
          <a:bodyPr/>
          <a:lstStyle/>
          <a:p>
            <a:pPr algn="ctr"/>
            <a:r>
              <a:rPr lang="nb-NO" dirty="0"/>
              <a:t>Energitilførsel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14863" y="5841710"/>
            <a:ext cx="7953638" cy="8882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b-NO" sz="2000" dirty="0"/>
              <a:t>Energitilførsel kan være en utfordring ved langvarige måleserier</a:t>
            </a:r>
          </a:p>
          <a:p>
            <a:pPr>
              <a:lnSpc>
                <a:spcPct val="110000"/>
              </a:lnSpc>
            </a:pPr>
            <a:r>
              <a:rPr lang="nb-NO" sz="2000" dirty="0"/>
              <a:t>Ved sjeldne målinger er bruk av dvale en god strategi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2617875" y="4859380"/>
            <a:ext cx="337220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Vanntett solcellelader (10 000mAh)</a:t>
            </a:r>
            <a:br>
              <a:rPr lang="nb-NO"/>
            </a:br>
            <a:r>
              <a:rPr lang="nb-NO" sz="1050"/>
              <a:t>https://www.mytrendyphone.eu/shop/waterproof-</a:t>
            </a:r>
            <a:br>
              <a:rPr lang="nb-NO" sz="1050"/>
            </a:br>
            <a:r>
              <a:rPr lang="nb-NO" sz="1050"/>
              <a:t>solar-power-bank-dual-usb-10000mah-230881p.html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4551" y="390675"/>
            <a:ext cx="2335639" cy="183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kstSylinder 10"/>
          <p:cNvSpPr txBox="1"/>
          <p:nvPr/>
        </p:nvSpPr>
        <p:spPr>
          <a:xfrm>
            <a:off x="6544551" y="2113853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Legg kretsene i dvale</a:t>
            </a:r>
            <a:br>
              <a:rPr lang="nb-NO" sz="1600" dirty="0"/>
            </a:br>
            <a:r>
              <a:rPr lang="nb-NO" sz="1600" dirty="0"/>
              <a:t>Bruk av RTC-klokke</a:t>
            </a:r>
            <a:endParaRPr lang="nb-NO" sz="700" dirty="0"/>
          </a:p>
        </p:txBody>
      </p:sp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9608" y="1462819"/>
            <a:ext cx="1893431" cy="328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4863" y="1627009"/>
            <a:ext cx="2712722" cy="14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kstSylinder 13"/>
          <p:cNvSpPr txBox="1"/>
          <p:nvPr/>
        </p:nvSpPr>
        <p:spPr>
          <a:xfrm>
            <a:off x="1014863" y="3276165"/>
            <a:ext cx="2433680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/>
              <a:t>Powerbank(20 000mAh)</a:t>
            </a:r>
            <a:br>
              <a:rPr lang="nb-NO"/>
            </a:br>
            <a:r>
              <a:rPr lang="nb-NO" sz="1050"/>
              <a:t>https://no.rs-online.com/web/p/power-</a:t>
            </a:r>
            <a:br>
              <a:rPr lang="nb-NO" sz="1050"/>
            </a:br>
            <a:r>
              <a:rPr lang="nb-NO" sz="1050"/>
              <a:t>banks/2019784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F08D8-9ED5-34E9-5FCD-ABA51E60E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989" y="2824794"/>
            <a:ext cx="2158341" cy="2220009"/>
          </a:xfrm>
          <a:prstGeom prst="rect">
            <a:avLst/>
          </a:prstGeom>
        </p:spPr>
      </p:pic>
      <p:sp>
        <p:nvSpPr>
          <p:cNvPr id="5" name="TekstSylinder 10">
            <a:extLst>
              <a:ext uri="{FF2B5EF4-FFF2-40B4-BE49-F238E27FC236}">
                <a16:creationId xmlns:a16="http://schemas.microsoft.com/office/drawing/2014/main" id="{EFB40443-C56B-96A0-CC44-F483907D86FA}"/>
              </a:ext>
            </a:extLst>
          </p:cNvPr>
          <p:cNvSpPr txBox="1"/>
          <p:nvPr/>
        </p:nvSpPr>
        <p:spPr>
          <a:xfrm>
            <a:off x="6913749" y="5104702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Bruk av solceller</a:t>
            </a:r>
            <a:endParaRPr lang="nb-NO" sz="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2AF00-2094-E8B7-857C-1E971EA37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21" y="1840675"/>
            <a:ext cx="8045567" cy="35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75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B123E-DF20-08EB-7EA4-D96A2862D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49" y="1781299"/>
            <a:ext cx="7991414" cy="35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38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9EF3D-02CB-E32D-B22E-DE6120C8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99" y="1513192"/>
            <a:ext cx="8097432" cy="41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49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B29C8-CED6-65B3-DEED-B3A5325EB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15" y="1696049"/>
            <a:ext cx="7986401" cy="37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2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B70B2-3626-1DB5-3222-D535CE579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98" y="1757548"/>
            <a:ext cx="8085809" cy="36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98E9D-E32C-D123-FF3D-BF2129CA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98" y="1270661"/>
            <a:ext cx="7961325" cy="407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8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4AAF99-FB3D-184D-202C-D05B5BA5E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58" y="1512841"/>
            <a:ext cx="8123498" cy="37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88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C28C1-0898-55F6-8CD1-ADEF925F3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85" y="1840675"/>
            <a:ext cx="8318073" cy="35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07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3169-5E05-2261-8892-AC982602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err="1"/>
              <a:t>Byggeveiledning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D72309-1921-39BF-EFC0-FF98CDC7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7" y="1710046"/>
            <a:ext cx="8135775" cy="38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62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493E-10F2-1376-EB3D-30AEEF1D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678322"/>
            <a:ext cx="7407404" cy="646331"/>
          </a:xfrm>
        </p:spPr>
        <p:txBody>
          <a:bodyPr/>
          <a:lstStyle/>
          <a:p>
            <a:pPr algn="ctr"/>
            <a:r>
              <a:rPr lang="nb-NO" dirty="0"/>
              <a:t>Spørsmål?</a:t>
            </a:r>
          </a:p>
        </p:txBody>
      </p:sp>
    </p:spTree>
    <p:extLst>
      <p:ext uri="{BB962C8B-B14F-4D97-AF65-F5344CB8AC3E}">
        <p14:creationId xmlns:p14="http://schemas.microsoft.com/office/powerpoint/2010/main" val="164466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F4AFB-0F90-5CB2-E753-C84A280C8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Bruk av batteri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84ED5-E261-5E89-E987-7274AF6F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995271"/>
            <a:ext cx="7407404" cy="2653490"/>
          </a:xfrm>
        </p:spPr>
        <p:txBody>
          <a:bodyPr/>
          <a:lstStyle/>
          <a:p>
            <a:r>
              <a:rPr lang="nb-NO" dirty="0"/>
              <a:t>Bruk av Power bank er problematisk da den slår seg av ved lavt strømtrekk</a:t>
            </a:r>
          </a:p>
          <a:p>
            <a:r>
              <a:rPr lang="nb-NO" dirty="0"/>
              <a:t>Erfart problemer med batteri koblet til batteriinngangen. Radiomodemet har problemer å koble opp til GPRS</a:t>
            </a:r>
          </a:p>
          <a:p>
            <a:r>
              <a:rPr lang="nb-NO" dirty="0"/>
              <a:t>Bruk av Power booster synes å fungere godt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A957A-F201-3AC1-7738-D3E08C703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41" y="5398234"/>
            <a:ext cx="2233253" cy="12222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C74B4E0-B7AE-33FF-97F5-9D88DAD9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9154" y="4331609"/>
            <a:ext cx="2708637" cy="213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CC298090-2C7A-C146-0D5B-7BA9CFBED7E1}"/>
              </a:ext>
            </a:extLst>
          </p:cNvPr>
          <p:cNvSpPr/>
          <p:nvPr/>
        </p:nvSpPr>
        <p:spPr>
          <a:xfrm>
            <a:off x="3420094" y="5848714"/>
            <a:ext cx="581891" cy="396318"/>
          </a:xfrm>
          <a:prstGeom prst="right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2BEF2CE-8AB5-9270-09DF-73F24F730B73}"/>
              </a:ext>
            </a:extLst>
          </p:cNvPr>
          <p:cNvSpPr/>
          <p:nvPr/>
        </p:nvSpPr>
        <p:spPr>
          <a:xfrm>
            <a:off x="5618810" y="5796768"/>
            <a:ext cx="581891" cy="396318"/>
          </a:xfrm>
          <a:prstGeom prst="right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03F238-CFA7-98B4-D5BD-373425EBEFCF}"/>
              </a:ext>
            </a:extLst>
          </p:cNvPr>
          <p:cNvSpPr txBox="1"/>
          <p:nvPr/>
        </p:nvSpPr>
        <p:spPr>
          <a:xfrm>
            <a:off x="6610260" y="43989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GND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CF059-ECBD-E322-BD5B-9F1AA01FEDF5}"/>
              </a:ext>
            </a:extLst>
          </p:cNvPr>
          <p:cNvSpPr txBox="1"/>
          <p:nvPr/>
        </p:nvSpPr>
        <p:spPr>
          <a:xfrm>
            <a:off x="6281034" y="4625428"/>
            <a:ext cx="51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Vin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A6DFF98-9D3C-D4C2-BF23-3D5741D12703}"/>
              </a:ext>
            </a:extLst>
          </p:cNvPr>
          <p:cNvSpPr/>
          <p:nvPr/>
        </p:nvSpPr>
        <p:spPr>
          <a:xfrm rot="5400000">
            <a:off x="4441551" y="4909130"/>
            <a:ext cx="581891" cy="396318"/>
          </a:xfrm>
          <a:prstGeom prst="right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7E26BC-C7B0-88C6-49D0-B1549AB8C8F9}"/>
              </a:ext>
            </a:extLst>
          </p:cNvPr>
          <p:cNvSpPr txBox="1"/>
          <p:nvPr/>
        </p:nvSpPr>
        <p:spPr>
          <a:xfrm>
            <a:off x="4334704" y="415792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Dvale/</a:t>
            </a:r>
            <a:br>
              <a:rPr lang="nb-NO" dirty="0"/>
            </a:br>
            <a:r>
              <a:rPr lang="nb-NO" dirty="0" err="1"/>
              <a:t>Enable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E6AF05-6506-7233-42D0-71118563F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930" y="3374562"/>
            <a:ext cx="902811" cy="840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D1B966-9DDB-DD2F-6212-47D72B32C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069" y="3429000"/>
            <a:ext cx="2044458" cy="1375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52F358-B277-9FE2-0867-8CF7814A95E9}"/>
              </a:ext>
            </a:extLst>
          </p:cNvPr>
          <p:cNvSpPr txBox="1"/>
          <p:nvPr/>
        </p:nvSpPr>
        <p:spPr>
          <a:xfrm>
            <a:off x="2974484" y="3629671"/>
            <a:ext cx="13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PICAXE 08M2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9B1963-A34E-1F94-77F6-E085C6B10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302172" y="5377123"/>
            <a:ext cx="988679" cy="134203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D829714A-99A7-12EB-1BD5-93310BB2C27B}"/>
              </a:ext>
            </a:extLst>
          </p:cNvPr>
          <p:cNvSpPr/>
          <p:nvPr/>
        </p:nvSpPr>
        <p:spPr>
          <a:xfrm rot="5400000">
            <a:off x="1814362" y="5064696"/>
            <a:ext cx="581891" cy="396318"/>
          </a:xfrm>
          <a:prstGeom prst="right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171511-A782-F941-146E-166E0F58EBBD}"/>
              </a:ext>
            </a:extLst>
          </p:cNvPr>
          <p:cNvSpPr txBox="1"/>
          <p:nvPr/>
        </p:nvSpPr>
        <p:spPr>
          <a:xfrm>
            <a:off x="2902565" y="397909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/>
              <a:t>Lader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C84C8B-22E4-7ACF-DEE2-C33E304DDAE5}"/>
              </a:ext>
            </a:extLst>
          </p:cNvPr>
          <p:cNvSpPr txBox="1"/>
          <p:nvPr/>
        </p:nvSpPr>
        <p:spPr>
          <a:xfrm>
            <a:off x="3384159" y="630093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3,7V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A220AC-19EF-8ED3-93AA-00517D554162}"/>
              </a:ext>
            </a:extLst>
          </p:cNvPr>
          <p:cNvSpPr txBox="1"/>
          <p:nvPr/>
        </p:nvSpPr>
        <p:spPr>
          <a:xfrm>
            <a:off x="5621879" y="63282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5,2V</a:t>
            </a:r>
          </a:p>
        </p:txBody>
      </p:sp>
    </p:spTree>
    <p:extLst>
      <p:ext uri="{BB962C8B-B14F-4D97-AF65-F5344CB8AC3E}">
        <p14:creationId xmlns:p14="http://schemas.microsoft.com/office/powerpoint/2010/main" val="58811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7" grpId="0" animBg="1"/>
      <p:bldP spid="8" grpId="0"/>
      <p:bldP spid="18" grpId="0"/>
      <p:bldP spid="15" grpId="0" animBg="1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25BA-04E8-A06D-0196-3E508ACE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015663"/>
          </a:xfrm>
        </p:spPr>
        <p:txBody>
          <a:bodyPr/>
          <a:lstStyle/>
          <a:p>
            <a:pPr algn="ctr"/>
            <a:r>
              <a:rPr lang="nb-NO" dirty="0" err="1"/>
              <a:t>Lading</a:t>
            </a:r>
            <a:r>
              <a:rPr lang="nb-NO" dirty="0"/>
              <a:t> med solcelle</a:t>
            </a:r>
            <a:br>
              <a:rPr lang="nb-NO" dirty="0"/>
            </a:br>
            <a:r>
              <a:rPr lang="nb-NO" sz="2400" dirty="0" err="1"/>
              <a:t>Adafruit</a:t>
            </a:r>
            <a:r>
              <a:rPr lang="nb-NO" sz="2400" dirty="0"/>
              <a:t>  (side 55)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31C90-4662-00CA-58D7-2C16B93DF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29" y="2244663"/>
            <a:ext cx="7873940" cy="315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96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7BCD-4E20-D11A-EFBF-99B5132AF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015663"/>
          </a:xfrm>
        </p:spPr>
        <p:txBody>
          <a:bodyPr/>
          <a:lstStyle/>
          <a:p>
            <a:pPr algn="ctr"/>
            <a:r>
              <a:rPr lang="nb-NO" dirty="0"/>
              <a:t>Solcellepanel</a:t>
            </a:r>
            <a:br>
              <a:rPr lang="nb-NO" dirty="0"/>
            </a:br>
            <a:r>
              <a:rPr lang="nb-NO" sz="2400" b="0" dirty="0" err="1"/>
              <a:t>Adafruit</a:t>
            </a:r>
            <a:r>
              <a:rPr lang="nb-NO" sz="2400" b="0" dirty="0"/>
              <a:t>: 6V – 2W</a:t>
            </a:r>
            <a:endParaRPr lang="nb-NO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CC39A-87D7-973B-2BC5-F681BD483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914" y="1315305"/>
            <a:ext cx="4811485" cy="49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03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5C1-4CAA-CE87-216D-D1AAEEFC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086" y="274137"/>
            <a:ext cx="3197902" cy="1305281"/>
          </a:xfrm>
        </p:spPr>
        <p:txBody>
          <a:bodyPr/>
          <a:lstStyle/>
          <a:p>
            <a:pPr algn="ctr"/>
            <a:r>
              <a:rPr lang="nb-NO" dirty="0"/>
              <a:t>System med solceller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92279-8250-1D59-8239-03A70456EE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3" r="51160"/>
          <a:stretch/>
        </p:blipFill>
        <p:spPr>
          <a:xfrm>
            <a:off x="2120132" y="3444034"/>
            <a:ext cx="3593435" cy="3154651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41B633C-A974-2AF9-5951-9546115E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038894" y="2377409"/>
            <a:ext cx="2708637" cy="213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F9AC0-674F-1004-EF55-0A1B5ACC6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426" y="377689"/>
            <a:ext cx="2234073" cy="229790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20D2DE9-C474-8063-F69A-5E7C5D3A1B66}"/>
              </a:ext>
            </a:extLst>
          </p:cNvPr>
          <p:cNvSpPr/>
          <p:nvPr/>
        </p:nvSpPr>
        <p:spPr>
          <a:xfrm rot="5400000">
            <a:off x="3914516" y="2924862"/>
            <a:ext cx="581891" cy="396318"/>
          </a:xfrm>
          <a:prstGeom prst="right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03A1A7E4-5353-05AC-219E-43F1EB59FC69}"/>
              </a:ext>
            </a:extLst>
          </p:cNvPr>
          <p:cNvSpPr/>
          <p:nvPr/>
        </p:nvSpPr>
        <p:spPr>
          <a:xfrm>
            <a:off x="7411365" y="4987637"/>
            <a:ext cx="973777" cy="973776"/>
          </a:xfrm>
          <a:prstGeom prst="bentUp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F922354-DAC5-C831-DD2B-13ED0CA52AB6}"/>
              </a:ext>
            </a:extLst>
          </p:cNvPr>
          <p:cNvSpPr/>
          <p:nvPr/>
        </p:nvSpPr>
        <p:spPr>
          <a:xfrm>
            <a:off x="5071203" y="5604067"/>
            <a:ext cx="581891" cy="396318"/>
          </a:xfrm>
          <a:prstGeom prst="right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A7E138-6D28-0329-1B72-D0AFBC72F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06" y="1380843"/>
            <a:ext cx="1298721" cy="4421383"/>
          </a:xfrm>
          <a:prstGeom prst="rect">
            <a:avLst/>
          </a:prstGeom>
        </p:spPr>
      </p:pic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2E75CFFD-4674-53A9-ACBB-E62E427A86C6}"/>
              </a:ext>
            </a:extLst>
          </p:cNvPr>
          <p:cNvSpPr/>
          <p:nvPr/>
        </p:nvSpPr>
        <p:spPr>
          <a:xfrm rot="5400000">
            <a:off x="1478469" y="5926082"/>
            <a:ext cx="613633" cy="548747"/>
          </a:xfrm>
          <a:prstGeom prst="bentUp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7310B1-6D5A-2950-226C-0A6773BB6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108" y="3825625"/>
            <a:ext cx="902811" cy="84039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DD407B5B-E68E-4863-BB8B-5E111EAFAA4E}"/>
              </a:ext>
            </a:extLst>
          </p:cNvPr>
          <p:cNvSpPr/>
          <p:nvPr/>
        </p:nvSpPr>
        <p:spPr>
          <a:xfrm rot="5400000">
            <a:off x="6110584" y="4808991"/>
            <a:ext cx="581891" cy="396318"/>
          </a:xfrm>
          <a:prstGeom prst="rightArrow">
            <a:avLst/>
          </a:prstGeom>
          <a:solidFill>
            <a:srgbClr val="43B7B0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B82AC-8BB5-E9DA-6BDB-5CF82D65B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068127" y="5186820"/>
            <a:ext cx="988679" cy="13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6A01-639D-2345-D6D6-3999B365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597803"/>
            <a:ext cx="7407404" cy="646331"/>
          </a:xfrm>
        </p:spPr>
        <p:txBody>
          <a:bodyPr/>
          <a:lstStyle/>
          <a:p>
            <a:pPr algn="ctr"/>
            <a:r>
              <a:rPr lang="nb-NO" dirty="0"/>
              <a:t>Hvorfor bruke «vakthund»?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DE24-FBCF-8FEE-8514-DE8ACDC47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4628" y="1318161"/>
            <a:ext cx="7407404" cy="510308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nb-NO" dirty="0"/>
              <a:t>Programmer har en tendens til å henge seg (stoppe opp). Vakthunden vil da </a:t>
            </a:r>
            <a:r>
              <a:rPr lang="nb-NO" b="1" i="1" dirty="0" err="1">
                <a:solidFill>
                  <a:srgbClr val="FF0000"/>
                </a:solidFill>
              </a:rPr>
              <a:t>restarte</a:t>
            </a:r>
            <a:r>
              <a:rPr lang="nb-NO" dirty="0"/>
              <a:t> programmet slik at det starter opp igjen</a:t>
            </a:r>
          </a:p>
          <a:p>
            <a:pPr>
              <a:spcBef>
                <a:spcPts val="1800"/>
              </a:spcBef>
            </a:pPr>
            <a:r>
              <a:rPr lang="nb-NO" dirty="0"/>
              <a:t>En ekstern vakthund kan også brukes til å slå av hele kretsen under </a:t>
            </a:r>
            <a:r>
              <a:rPr lang="nb-NO" b="1" i="1" dirty="0">
                <a:solidFill>
                  <a:srgbClr val="FF0000"/>
                </a:solidFill>
              </a:rPr>
              <a:t>dvale</a:t>
            </a:r>
            <a:r>
              <a:rPr lang="nb-NO" i="1" dirty="0"/>
              <a:t> </a:t>
            </a:r>
            <a:r>
              <a:rPr lang="nb-NO" dirty="0"/>
              <a:t>og på den måten redusere strømforbruket ytterligere.</a:t>
            </a:r>
          </a:p>
          <a:p>
            <a:pPr>
              <a:spcBef>
                <a:spcPts val="1800"/>
              </a:spcBef>
            </a:pPr>
            <a:r>
              <a:rPr lang="nb-NO" dirty="0"/>
              <a:t>Utføre en </a:t>
            </a:r>
            <a:r>
              <a:rPr lang="nb-NO" b="1" i="1" dirty="0">
                <a:solidFill>
                  <a:srgbClr val="FF0000"/>
                </a:solidFill>
              </a:rPr>
              <a:t>hard reset</a:t>
            </a:r>
            <a:r>
              <a:rPr lang="nb-NO" dirty="0"/>
              <a:t>, dvs. slå av og på mikrokontrolleren med tilhørende kretser for så å starte på nytt.</a:t>
            </a:r>
          </a:p>
        </p:txBody>
      </p:sp>
    </p:spTree>
    <p:extLst>
      <p:ext uri="{BB962C8B-B14F-4D97-AF65-F5344CB8AC3E}">
        <p14:creationId xmlns:p14="http://schemas.microsoft.com/office/powerpoint/2010/main" val="141734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48BF-ADEC-0C17-9D84-825402F8E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Bruk av software «vakthund»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2436F-4712-3FCF-107F-32F34A88F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02"/>
          <a:stretch/>
        </p:blipFill>
        <p:spPr>
          <a:xfrm>
            <a:off x="1602286" y="2364106"/>
            <a:ext cx="6045823" cy="1284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F31D33-A2B9-318D-DE22-44B7411B0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286" y="965347"/>
            <a:ext cx="3705163" cy="349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76E2A-AA4B-39EC-DCB8-2391DFE42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2286" y="1666146"/>
            <a:ext cx="3597377" cy="349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C62BC2-12A7-3601-CF67-536FFD93443E}"/>
              </a:ext>
            </a:extLst>
          </p:cNvPr>
          <p:cNvSpPr txBox="1"/>
          <p:nvPr/>
        </p:nvSpPr>
        <p:spPr>
          <a:xfrm rot="16200000">
            <a:off x="493154" y="131171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Deklarasjon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9F7D0-7C1D-FEE0-CF8B-5B733F2FAE3C}"/>
              </a:ext>
            </a:extLst>
          </p:cNvPr>
          <p:cNvSpPr txBox="1"/>
          <p:nvPr/>
        </p:nvSpPr>
        <p:spPr>
          <a:xfrm rot="16200000">
            <a:off x="723987" y="287984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Setup()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B7715E-AB42-651D-A989-8C06B3FD3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036" y="4041770"/>
            <a:ext cx="3375928" cy="340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466205-BF98-8DAE-BAC6-3D2EF02D999D}"/>
              </a:ext>
            </a:extLst>
          </p:cNvPr>
          <p:cNvSpPr txBox="1"/>
          <p:nvPr/>
        </p:nvSpPr>
        <p:spPr>
          <a:xfrm rot="16200000">
            <a:off x="768871" y="397352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Loop()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99AB25-37EA-440E-0FCF-481330E47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0991" y="4750991"/>
            <a:ext cx="4857939" cy="20519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395C1A-960F-54B2-A00E-5BAA39EADE15}"/>
              </a:ext>
            </a:extLst>
          </p:cNvPr>
          <p:cNvSpPr txBox="1"/>
          <p:nvPr/>
        </p:nvSpPr>
        <p:spPr>
          <a:xfrm rot="16200000">
            <a:off x="628563" y="5568470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Varsling()</a:t>
            </a:r>
          </a:p>
        </p:txBody>
      </p:sp>
    </p:spTree>
    <p:extLst>
      <p:ext uri="{BB962C8B-B14F-4D97-AF65-F5344CB8AC3E}">
        <p14:creationId xmlns:p14="http://schemas.microsoft.com/office/powerpoint/2010/main" val="39161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05E1-4BAC-FCEC-E08A-61543673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628" y="274638"/>
            <a:ext cx="7407404" cy="1200329"/>
          </a:xfrm>
        </p:spPr>
        <p:txBody>
          <a:bodyPr/>
          <a:lstStyle/>
          <a:p>
            <a:pPr algn="ctr"/>
            <a:r>
              <a:rPr lang="nb-NO" dirty="0"/>
              <a:t>Ekstern «vakthund» med </a:t>
            </a:r>
            <a:br>
              <a:rPr lang="nb-NO" dirty="0"/>
            </a:br>
            <a:r>
              <a:rPr lang="nb-NO" dirty="0"/>
              <a:t>dvale-funksjon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7DAE4A-5B60-20CF-506D-7183C8007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904" y="1781299"/>
            <a:ext cx="5396857" cy="3883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997DEA-3C5C-7CE8-1F04-1A9C3D801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34" y="1983533"/>
            <a:ext cx="2692970" cy="372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TNU FARGER UU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B6C8E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25035</TotalTime>
  <Words>492</Words>
  <Application>Microsoft Office PowerPoint</Application>
  <PresentationFormat>On-screen Show (4:3)</PresentationFormat>
  <Paragraphs>78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Office-tema</vt:lpstr>
      <vt:lpstr>Bøye – Energihøsting  Energihøsting, dvale og bruk av vakthund av  Nils Kr. Rossing/Thor Inge Hansen Skolelaboratoriet</vt:lpstr>
      <vt:lpstr>Energitilførsel</vt:lpstr>
      <vt:lpstr>Bruk av batteri</vt:lpstr>
      <vt:lpstr>Lading med solcelle Adafruit  (side 55)</vt:lpstr>
      <vt:lpstr>Solcellepanel Adafruit: 6V – 2W</vt:lpstr>
      <vt:lpstr>System med solceller</vt:lpstr>
      <vt:lpstr>Hvorfor bruke «vakthund»?</vt:lpstr>
      <vt:lpstr>Bruk av software «vakthund»</vt:lpstr>
      <vt:lpstr>Ekstern «vakthund» med  dvale-funksjon</vt:lpstr>
      <vt:lpstr>Oppsett av dvale</vt:lpstr>
      <vt:lpstr>Forslag til «energihøsting» med 08M2</vt:lpstr>
      <vt:lpstr>PLSC MKR-kort PLSC – Power Loop Sleep Control MKR</vt:lpstr>
      <vt:lpstr>Beskrivelse og bruk av PLSC-kortet side 124</vt:lpstr>
      <vt:lpstr>Bygging av PLSC MKR-kort Byggeveiledning side 69</vt:lpstr>
      <vt:lpstr>Byggeveiledning</vt:lpstr>
      <vt:lpstr>Byggeveiledning</vt:lpstr>
      <vt:lpstr>Loddekurs</vt:lpstr>
      <vt:lpstr>Byggeveiledning</vt:lpstr>
      <vt:lpstr>Byggeveiledning</vt:lpstr>
      <vt:lpstr>Byggeveiledning</vt:lpstr>
      <vt:lpstr>Byggeveiledning</vt:lpstr>
      <vt:lpstr>Byggeveiledning</vt:lpstr>
      <vt:lpstr>Byggeveiledning</vt:lpstr>
      <vt:lpstr>Byggeveiledning</vt:lpstr>
      <vt:lpstr>Byggeveiledning</vt:lpstr>
      <vt:lpstr>Byggeveiledning</vt:lpstr>
      <vt:lpstr>Byggeveiledning</vt:lpstr>
      <vt:lpstr>Byggeveiledning</vt:lpstr>
      <vt:lpstr>Spørsmål?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Kolbjørn Skarpnes</dc:creator>
  <cp:lastModifiedBy>Nils Kristian Rossing</cp:lastModifiedBy>
  <cp:revision>137</cp:revision>
  <dcterms:created xsi:type="dcterms:W3CDTF">2013-06-10T16:56:09Z</dcterms:created>
  <dcterms:modified xsi:type="dcterms:W3CDTF">2023-09-05T16:15:01Z</dcterms:modified>
</cp:coreProperties>
</file>