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624" r:id="rId3"/>
    <p:sldId id="348" r:id="rId4"/>
    <p:sldId id="604" r:id="rId5"/>
    <p:sldId id="355" r:id="rId6"/>
    <p:sldId id="608" r:id="rId7"/>
    <p:sldId id="605" r:id="rId8"/>
    <p:sldId id="607" r:id="rId9"/>
    <p:sldId id="660" r:id="rId10"/>
    <p:sldId id="659" r:id="rId11"/>
    <p:sldId id="661" r:id="rId12"/>
    <p:sldId id="662" r:id="rId13"/>
    <p:sldId id="295" r:id="rId14"/>
    <p:sldId id="257" r:id="rId15"/>
    <p:sldId id="312" r:id="rId16"/>
    <p:sldId id="334" r:id="rId17"/>
    <p:sldId id="333" r:id="rId18"/>
    <p:sldId id="349" r:id="rId19"/>
    <p:sldId id="350" r:id="rId20"/>
    <p:sldId id="351" r:id="rId21"/>
    <p:sldId id="352" r:id="rId22"/>
    <p:sldId id="283" r:id="rId23"/>
    <p:sldId id="284" r:id="rId24"/>
    <p:sldId id="639" r:id="rId25"/>
    <p:sldId id="645" r:id="rId26"/>
    <p:sldId id="646" r:id="rId27"/>
    <p:sldId id="647" r:id="rId28"/>
    <p:sldId id="648" r:id="rId29"/>
    <p:sldId id="649" r:id="rId30"/>
    <p:sldId id="636" r:id="rId31"/>
    <p:sldId id="650" r:id="rId32"/>
    <p:sldId id="651" r:id="rId33"/>
    <p:sldId id="652" r:id="rId34"/>
    <p:sldId id="653" r:id="rId35"/>
    <p:sldId id="339" r:id="rId36"/>
    <p:sldId id="637" r:id="rId37"/>
    <p:sldId id="654" r:id="rId38"/>
    <p:sldId id="655" r:id="rId39"/>
    <p:sldId id="656" r:id="rId40"/>
    <p:sldId id="657" r:id="rId41"/>
    <p:sldId id="658" r:id="rId42"/>
    <p:sldId id="609" r:id="rId43"/>
    <p:sldId id="638" r:id="rId44"/>
    <p:sldId id="635" r:id="rId45"/>
    <p:sldId id="610" r:id="rId46"/>
    <p:sldId id="611" r:id="rId47"/>
    <p:sldId id="612" r:id="rId48"/>
  </p:sldIdLst>
  <p:sldSz cx="9144000" cy="6858000" type="screen4x3"/>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475"/>
    <a:srgbClr val="BBAC7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49" autoAdjust="0"/>
    <p:restoredTop sz="93792" autoAdjust="0"/>
  </p:normalViewPr>
  <p:slideViewPr>
    <p:cSldViewPr snapToGrid="0" snapToObjects="1">
      <p:cViewPr varScale="1">
        <p:scale>
          <a:sx n="59" d="100"/>
          <a:sy n="59" d="100"/>
        </p:scale>
        <p:origin x="1264" y="60"/>
      </p:cViewPr>
      <p:guideLst>
        <p:guide orient="horz" pos="2160"/>
        <p:guide pos="2880"/>
      </p:guideLst>
    </p:cSldViewPr>
  </p:slideViewPr>
  <p:outlineViewPr>
    <p:cViewPr>
      <p:scale>
        <a:sx n="33" d="100"/>
        <a:sy n="33" d="100"/>
      </p:scale>
      <p:origin x="0" y="-19672"/>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EF629B-291B-4BE9-9E9F-4E6CA9B9D4F3}" type="datetimeFigureOut">
              <a:rPr lang="nb-NO" smtClean="0"/>
              <a:t>22.08.2023</a:t>
            </a:fld>
            <a:endParaRPr lang="nb-N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583BF-FAF6-4B26-B715-AE96978115B0}" type="slidenum">
              <a:rPr lang="nb-NO" smtClean="0"/>
              <a:t>‹#›</a:t>
            </a:fld>
            <a:endParaRPr lang="nb-NO"/>
          </a:p>
        </p:txBody>
      </p:sp>
    </p:spTree>
    <p:extLst>
      <p:ext uri="{BB962C8B-B14F-4D97-AF65-F5344CB8AC3E}">
        <p14:creationId xmlns:p14="http://schemas.microsoft.com/office/powerpoint/2010/main" val="883190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F21583BF-FAF6-4B26-B715-AE96978115B0}" type="slidenum">
              <a:rPr lang="nb-NO" smtClean="0"/>
              <a:t>1</a:t>
            </a:fld>
            <a:endParaRPr lang="nb-NO"/>
          </a:p>
        </p:txBody>
      </p:sp>
    </p:spTree>
    <p:extLst>
      <p:ext uri="{BB962C8B-B14F-4D97-AF65-F5344CB8AC3E}">
        <p14:creationId xmlns:p14="http://schemas.microsoft.com/office/powerpoint/2010/main" val="4145041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F21583BF-FAF6-4B26-B715-AE96978115B0}" type="slidenum">
              <a:rPr lang="nb-NO" smtClean="0"/>
              <a:t>12</a:t>
            </a:fld>
            <a:endParaRPr lang="nb-NO"/>
          </a:p>
        </p:txBody>
      </p:sp>
    </p:spTree>
    <p:extLst>
      <p:ext uri="{BB962C8B-B14F-4D97-AF65-F5344CB8AC3E}">
        <p14:creationId xmlns:p14="http://schemas.microsoft.com/office/powerpoint/2010/main" val="1262839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a:t>Dersom</a:t>
            </a:r>
            <a:r>
              <a:rPr lang="nb-NO" baseline="0"/>
              <a:t> man planlegger å legge ut en bøye må man være klar over at det finnes visse regler som gjelder:</a:t>
            </a:r>
          </a:p>
          <a:p>
            <a:r>
              <a:rPr lang="nb-NO"/>
              <a:t>- En oppankring må meldes til Sjøfartsdirektoratet</a:t>
            </a:r>
          </a:p>
          <a:p>
            <a:r>
              <a:rPr lang="nb-NO"/>
              <a:t>- Utstyres med lys, godt synlig for trafikk</a:t>
            </a:r>
          </a:p>
          <a:p>
            <a:pPr>
              <a:buFontTx/>
              <a:buChar char="-"/>
            </a:pPr>
            <a:r>
              <a:rPr lang="nb-NO"/>
              <a:t> Merkes med navn og kontaktdata</a:t>
            </a:r>
          </a:p>
          <a:p>
            <a:pPr>
              <a:buFontTx/>
              <a:buChar char="-"/>
            </a:pPr>
            <a:endParaRPr lang="nb-NO"/>
          </a:p>
          <a:p>
            <a:pPr>
              <a:buNone/>
            </a:pPr>
            <a:r>
              <a:rPr lang="nb-NO" b="1"/>
              <a:t>Montering av elektronikk og antenne</a:t>
            </a:r>
          </a:p>
          <a:p>
            <a:r>
              <a:rPr lang="nb-NO"/>
              <a:t>- En vanntett boks på toppen</a:t>
            </a:r>
          </a:p>
          <a:p>
            <a:r>
              <a:rPr lang="nb-NO"/>
              <a:t>- Monteres så høyt som mulig</a:t>
            </a:r>
          </a:p>
          <a:p>
            <a:r>
              <a:rPr lang="nb-NO"/>
              <a:t>- Tenk tilgjengelighet for vedlikehold</a:t>
            </a:r>
          </a:p>
          <a:p>
            <a:r>
              <a:rPr lang="nb-NO"/>
              <a:t>- Gjennomsiktig plast, lyssensorer monteres i boks</a:t>
            </a:r>
          </a:p>
          <a:p>
            <a:r>
              <a:rPr lang="nb-NO"/>
              <a:t>- Ved bruk av plast kan antenner monteres i boksen</a:t>
            </a:r>
          </a:p>
          <a:p>
            <a:pPr>
              <a:buFontTx/>
              <a:buNone/>
            </a:pPr>
            <a:endParaRPr lang="nb-NO"/>
          </a:p>
          <a:p>
            <a:endParaRPr lang="nb-NO"/>
          </a:p>
        </p:txBody>
      </p:sp>
      <p:sp>
        <p:nvSpPr>
          <p:cNvPr id="4" name="Plassholder for lysbildenummer 3"/>
          <p:cNvSpPr>
            <a:spLocks noGrp="1"/>
          </p:cNvSpPr>
          <p:nvPr>
            <p:ph type="sldNum" sz="quarter" idx="10"/>
          </p:nvPr>
        </p:nvSpPr>
        <p:spPr/>
        <p:txBody>
          <a:bodyPr/>
          <a:lstStyle/>
          <a:p>
            <a:fld id="{317E4CCE-FBAF-4094-8FEC-2F0F88F7B355}" type="slidenum">
              <a:rPr lang="nb-NO" smtClean="0"/>
              <a:pPr/>
              <a:t>13</a:t>
            </a:fld>
            <a:endParaRPr lang="nb-N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a:t>Denne artikkelen bør dere lese, den er særdeles aktuell for dette prosjektet og gir interessante opplysninger om hva som kan være av interesse for skipsfarten.</a:t>
            </a:r>
          </a:p>
        </p:txBody>
      </p:sp>
      <p:sp>
        <p:nvSpPr>
          <p:cNvPr id="4" name="Plassholder for lysbildenummer 3"/>
          <p:cNvSpPr>
            <a:spLocks noGrp="1"/>
          </p:cNvSpPr>
          <p:nvPr>
            <p:ph type="sldNum" sz="quarter" idx="10"/>
          </p:nvPr>
        </p:nvSpPr>
        <p:spPr/>
        <p:txBody>
          <a:bodyPr/>
          <a:lstStyle/>
          <a:p>
            <a:fld id="{317E4CCE-FBAF-4094-8FEC-2F0F88F7B355}" type="slidenum">
              <a:rPr lang="nb-NO" smtClean="0"/>
              <a:pPr/>
              <a:t>15</a:t>
            </a:fld>
            <a:endParaRPr lang="nb-NO"/>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0" i="0" dirty="0">
                <a:solidFill>
                  <a:srgbClr val="000000"/>
                </a:solidFill>
                <a:effectLst/>
                <a:latin typeface="OpenSans"/>
              </a:rPr>
              <a:t>Målestasjonen Gabriel er oppkalt etter “Sjur Gabriel» som er en av hovedpersonene i den første romanen om “Hellemyrsfolket” av Amalie Skram. Gabriel er forankret på et lite platå i Store Lungegårdsvann rett ved Amalie Skram VGS i Bergen.  Målestasjonen er en såkalt profilerende havbøye, </a:t>
            </a:r>
            <a:r>
              <a:rPr lang="nb-NO" b="0" i="0" dirty="0" err="1">
                <a:solidFill>
                  <a:srgbClr val="000000"/>
                </a:solidFill>
                <a:effectLst/>
                <a:latin typeface="OpenSans"/>
              </a:rPr>
              <a:t>dvs</a:t>
            </a:r>
            <a:r>
              <a:rPr lang="nb-NO" b="0" i="0" dirty="0">
                <a:solidFill>
                  <a:srgbClr val="000000"/>
                </a:solidFill>
                <a:effectLst/>
                <a:latin typeface="OpenSans"/>
              </a:rPr>
              <a:t> at den blir brukt til å måle og studere vannets egenskaper. Bøyen er en såkalt profilerende bøye; dette vil si at den er består av to hoveddeler; selve bøyen som flyter med instrumenter montert på toppen, og et CTD- instrument som henger i en kabel og senkes ned og opp gjennom vannsøylen. Dette instrumentet gir oss informasjon om egenskapene til vannet på forskjellige dybder. CTD er en forkortelse for </a:t>
            </a:r>
            <a:r>
              <a:rPr lang="nb-NO" b="0" i="0" dirty="0" err="1">
                <a:solidFill>
                  <a:srgbClr val="000000"/>
                </a:solidFill>
                <a:effectLst/>
                <a:latin typeface="OpenSans"/>
              </a:rPr>
              <a:t>Conductivity</a:t>
            </a:r>
            <a:r>
              <a:rPr lang="nb-NO" b="0" i="0" dirty="0">
                <a:solidFill>
                  <a:srgbClr val="000000"/>
                </a:solidFill>
                <a:effectLst/>
                <a:latin typeface="OpenSans"/>
              </a:rPr>
              <a:t>, </a:t>
            </a:r>
            <a:r>
              <a:rPr lang="nb-NO" b="0" i="0" dirty="0" err="1">
                <a:solidFill>
                  <a:srgbClr val="000000"/>
                </a:solidFill>
                <a:effectLst/>
                <a:latin typeface="OpenSans"/>
              </a:rPr>
              <a:t>Temperature</a:t>
            </a:r>
            <a:r>
              <a:rPr lang="nb-NO" b="0" i="0" dirty="0">
                <a:solidFill>
                  <a:srgbClr val="000000"/>
                </a:solidFill>
                <a:effectLst/>
                <a:latin typeface="OpenSans"/>
              </a:rPr>
              <a:t> og Depth, som er de tre viktigste parametere man måler i en slik vertikal profil av vannsøylen. Fra konduktiviteten kan saltholdigheten i vannet avledes, og sammen med temperatur bestemmer dette vannets tetthet og dermed også lagdelingen i vannsøylen. Påmontert denne CTD-en er også sensorer som måler oksygen, fluorescens og turbiditet. Gabriel har også en værstasjon på toppen som måler blant annet lufttrykk, vindhastighet og -retning, og lufttemperatur. Bøyen drives av solcellepaneler og sender data kontinuerlig via et mobilt nettverk.</a:t>
            </a:r>
            <a:endParaRPr lang="nb-NO" dirty="0"/>
          </a:p>
        </p:txBody>
      </p:sp>
      <p:sp>
        <p:nvSpPr>
          <p:cNvPr id="4" name="Slide Number Placeholder 3"/>
          <p:cNvSpPr>
            <a:spLocks noGrp="1"/>
          </p:cNvSpPr>
          <p:nvPr>
            <p:ph type="sldNum" sz="quarter" idx="5"/>
          </p:nvPr>
        </p:nvSpPr>
        <p:spPr/>
        <p:txBody>
          <a:bodyPr/>
          <a:lstStyle/>
          <a:p>
            <a:fld id="{F21583BF-FAF6-4B26-B715-AE96978115B0}" type="slidenum">
              <a:rPr lang="nb-NO" smtClean="0"/>
              <a:t>19</a:t>
            </a:fld>
            <a:endParaRPr lang="nb-NO"/>
          </a:p>
        </p:txBody>
      </p:sp>
    </p:spTree>
    <p:extLst>
      <p:ext uri="{BB962C8B-B14F-4D97-AF65-F5344CB8AC3E}">
        <p14:creationId xmlns:p14="http://schemas.microsoft.com/office/powerpoint/2010/main" val="2011623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a:t>Dette er den bøya som våre venner i Dresden endte opp med. Den er dels laget av gjenvunnet plast og dels av kork. Den er også vektet i bunnen slik at den flyter riktig i havet. GPS-mottakeren og satellittsenderen</a:t>
            </a:r>
            <a:r>
              <a:rPr lang="nb-NO" baseline="0"/>
              <a:t> er plassert på toppen. Erfaringen som filmskaperne fikk var at de mistet noen målinger, hvilket sannsynligvis skyldes at signalene ble dempet ved sterk sjøgang. Det er derfor viktig at elektronikken plasseres tilstrekkelig høyt over overflata.</a:t>
            </a:r>
            <a:endParaRPr lang="nb-NO"/>
          </a:p>
        </p:txBody>
      </p:sp>
      <p:sp>
        <p:nvSpPr>
          <p:cNvPr id="4" name="Plassholder for lysbildenummer 3"/>
          <p:cNvSpPr>
            <a:spLocks noGrp="1"/>
          </p:cNvSpPr>
          <p:nvPr>
            <p:ph type="sldNum" sz="quarter" idx="10"/>
          </p:nvPr>
        </p:nvSpPr>
        <p:spPr/>
        <p:txBody>
          <a:bodyPr/>
          <a:lstStyle/>
          <a:p>
            <a:fld id="{317E4CCE-FBAF-4094-8FEC-2F0F88F7B355}" type="slidenum">
              <a:rPr lang="nb-NO" smtClean="0"/>
              <a:pPr/>
              <a:t>22</a:t>
            </a:fld>
            <a:endParaRPr lang="nb-N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114753" y="2677415"/>
            <a:ext cx="7772400" cy="901094"/>
          </a:xfrm>
        </p:spPr>
        <p:txBody>
          <a:bodyPr anchor="t" anchorCtr="0"/>
          <a:lstStyle/>
          <a:p>
            <a:r>
              <a:rPr lang="nb-NO" dirty="0"/>
              <a:t>Klikk for å redigere tittelstil</a:t>
            </a:r>
          </a:p>
        </p:txBody>
      </p:sp>
      <p:sp>
        <p:nvSpPr>
          <p:cNvPr id="3" name="Undertittel 2"/>
          <p:cNvSpPr>
            <a:spLocks noGrp="1"/>
          </p:cNvSpPr>
          <p:nvPr>
            <p:ph type="subTitle" idx="1"/>
          </p:nvPr>
        </p:nvSpPr>
        <p:spPr>
          <a:xfrm>
            <a:off x="1114753" y="3645154"/>
            <a:ext cx="77724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Klikk for å redigere undertittelstil i malen</a:t>
            </a:r>
          </a:p>
        </p:txBody>
      </p:sp>
    </p:spTree>
    <p:extLst>
      <p:ext uri="{BB962C8B-B14F-4D97-AF65-F5344CB8AC3E}">
        <p14:creationId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1017750" y="274638"/>
            <a:ext cx="5459249" cy="5851525"/>
          </a:xfrm>
        </p:spPr>
        <p:txBody>
          <a:bodyPr vert="eaVert"/>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30318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1" y="6421247"/>
            <a:ext cx="862779"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1" i="0" smtClean="0">
                <a:latin typeface="Arial"/>
                <a:cs typeface="Arial"/>
              </a:rPr>
              <a:pPr algn="ctr"/>
              <a:t>‹#›</a:t>
            </a:fld>
            <a:endParaRPr lang="nb-NO" b="1" i="0" dirty="0">
              <a:latin typeface="Arial"/>
              <a:cs typeface="Arial"/>
            </a:endParaRPr>
          </a:p>
        </p:txBody>
      </p:sp>
      <p:sp>
        <p:nvSpPr>
          <p:cNvPr id="5" name="Tittel 1">
            <a:extLst>
              <a:ext uri="{FF2B5EF4-FFF2-40B4-BE49-F238E27FC236}">
                <a16:creationId xmlns:a16="http://schemas.microsoft.com/office/drawing/2014/main" id="{3FDADA50-9BEE-6246-AA16-1729DA45ECA6}"/>
              </a:ext>
            </a:extLst>
          </p:cNvPr>
          <p:cNvSpPr>
            <a:spLocks noGrp="1"/>
          </p:cNvSpPr>
          <p:nvPr>
            <p:ph type="title"/>
          </p:nvPr>
        </p:nvSpPr>
        <p:spPr>
          <a:xfrm>
            <a:off x="1194628" y="274638"/>
            <a:ext cx="7407404" cy="646331"/>
          </a:xfrm>
        </p:spPr>
        <p:txBody>
          <a:bodyPr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5F486B6F-A89E-CF41-ABF1-BCC6ABDB2500}"/>
              </a:ext>
            </a:extLst>
          </p:cNvPr>
          <p:cNvSpPr>
            <a:spLocks noGrp="1"/>
          </p:cNvSpPr>
          <p:nvPr>
            <p:ph idx="1"/>
          </p:nvPr>
        </p:nvSpPr>
        <p:spPr>
          <a:xfrm>
            <a:off x="1194628" y="1063487"/>
            <a:ext cx="7407404" cy="5357759"/>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1035765" y="4406900"/>
            <a:ext cx="7458948" cy="1362075"/>
          </a:xfrm>
        </p:spPr>
        <p:txBody>
          <a:bodyPr anchor="t"/>
          <a:lstStyle>
            <a:lvl1pPr algn="l">
              <a:defRPr sz="4000" b="1" cap="all"/>
            </a:lvl1pPr>
          </a:lstStyle>
          <a:p>
            <a:r>
              <a:rPr lang="nb-NO" dirty="0"/>
              <a:t>Klikk for å redigere tittelstil</a:t>
            </a:r>
          </a:p>
        </p:txBody>
      </p:sp>
      <p:sp>
        <p:nvSpPr>
          <p:cNvPr id="3" name="Plassholder for tekst 2"/>
          <p:cNvSpPr>
            <a:spLocks noGrp="1"/>
          </p:cNvSpPr>
          <p:nvPr>
            <p:ph type="body" idx="1"/>
          </p:nvPr>
        </p:nvSpPr>
        <p:spPr>
          <a:xfrm>
            <a:off x="1035765" y="2906713"/>
            <a:ext cx="745894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dirty="0"/>
              <a:t>Klikk for å redigere tekststiler i malen</a:t>
            </a:r>
          </a:p>
        </p:txBody>
      </p:sp>
    </p:spTree>
    <p:extLst>
      <p:ext uri="{BB962C8B-B14F-4D97-AF65-F5344CB8AC3E}">
        <p14:creationId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1095551" y="274638"/>
            <a:ext cx="7407404" cy="1143000"/>
          </a:xfrm>
        </p:spPr>
        <p:txBody>
          <a:bodyPr/>
          <a:lstStyle/>
          <a:p>
            <a:r>
              <a:rPr lang="nb-NO" dirty="0"/>
              <a:t>Klikk for å redigere tittelstil</a:t>
            </a:r>
          </a:p>
        </p:txBody>
      </p:sp>
      <p:sp>
        <p:nvSpPr>
          <p:cNvPr id="3" name="Plassholder for innhold 2"/>
          <p:cNvSpPr>
            <a:spLocks noGrp="1"/>
          </p:cNvSpPr>
          <p:nvPr>
            <p:ph sz="half" idx="1"/>
          </p:nvPr>
        </p:nvSpPr>
        <p:spPr>
          <a:xfrm>
            <a:off x="1114711" y="1600200"/>
            <a:ext cx="366784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5305711" y="1600200"/>
            <a:ext cx="367394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1059523" y="274638"/>
            <a:ext cx="7407404"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1069676" y="1535113"/>
            <a:ext cx="376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1069676" y="2174875"/>
            <a:ext cx="376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tekst 4"/>
          <p:cNvSpPr>
            <a:spLocks noGrp="1"/>
          </p:cNvSpPr>
          <p:nvPr>
            <p:ph type="body" sz="quarter" idx="3"/>
          </p:nvPr>
        </p:nvSpPr>
        <p:spPr>
          <a:xfrm>
            <a:off x="5257502" y="1535113"/>
            <a:ext cx="38122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5257501" y="2174875"/>
            <a:ext cx="381221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24641" y="273050"/>
            <a:ext cx="3008313"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142491" y="273050"/>
            <a:ext cx="476508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1024641"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194628" y="274638"/>
            <a:ext cx="7407404" cy="646331"/>
          </a:xfrm>
          <a:prstGeom prst="rect">
            <a:avLst/>
          </a:prstGeom>
        </p:spPr>
        <p:txBody>
          <a:bodyPr vert="horz" lIns="91440" tIns="45720" rIns="91440" bIns="45720" rtlCol="0" anchor="t" anchorCtr="0">
            <a:spAutoFit/>
          </a:bodyPr>
          <a:lstStyle/>
          <a:p>
            <a:r>
              <a:rPr lang="nb-NO" dirty="0"/>
              <a:t>Klikk for å redigere tittelstil</a:t>
            </a:r>
          </a:p>
        </p:txBody>
      </p:sp>
      <p:sp>
        <p:nvSpPr>
          <p:cNvPr id="3" name="Plassholder for tekst 2"/>
          <p:cNvSpPr>
            <a:spLocks noGrp="1"/>
          </p:cNvSpPr>
          <p:nvPr>
            <p:ph type="body" idx="1"/>
          </p:nvPr>
        </p:nvSpPr>
        <p:spPr>
          <a:xfrm>
            <a:off x="1194628" y="1043610"/>
            <a:ext cx="7407404" cy="5539752"/>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6" name="Bilde 5" descr="stripe.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860290" cy="6858000"/>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2.data.aanderaa.com/AADI_DisplayProgram/setups/HC_vestfjorden/default.aspx"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hyperlink" Target="https://oceanlabobservatory.no/examples/" TargetMode="External"/><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hyperlink" Target="https://ektedata.uib.no/oppgaver/gabriel-bli-kjent-med-malestasjonen-i-store-lungegardsvan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_2SpKYkQkKQ"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267185" y="1467214"/>
            <a:ext cx="7772400" cy="646331"/>
          </a:xfrm>
        </p:spPr>
        <p:txBody>
          <a:bodyPr/>
          <a:lstStyle/>
          <a:p>
            <a:r>
              <a:rPr lang="nb-NO" dirty="0"/>
              <a:t>Bøye – Bygging</a:t>
            </a:r>
            <a:endParaRPr lang="nb-NO" dirty="0">
              <a:solidFill>
                <a:schemeClr val="bg1">
                  <a:lumMod val="75000"/>
                </a:schemeClr>
              </a:solidFill>
            </a:endParaRPr>
          </a:p>
        </p:txBody>
      </p:sp>
      <p:sp>
        <p:nvSpPr>
          <p:cNvPr id="7" name="TekstSylinder 6">
            <a:extLst>
              <a:ext uri="{FF2B5EF4-FFF2-40B4-BE49-F238E27FC236}">
                <a16:creationId xmlns:a16="http://schemas.microsoft.com/office/drawing/2014/main" id="{5213D219-FE5E-A142-8D89-370DA72D0EE7}"/>
              </a:ext>
            </a:extLst>
          </p:cNvPr>
          <p:cNvSpPr txBox="1"/>
          <p:nvPr/>
        </p:nvSpPr>
        <p:spPr>
          <a:xfrm rot="16200000">
            <a:off x="-1251027" y="2958567"/>
            <a:ext cx="3277944" cy="369332"/>
          </a:xfrm>
          <a:prstGeom prst="rect">
            <a:avLst/>
          </a:prstGeom>
          <a:noFill/>
        </p:spPr>
        <p:txBody>
          <a:bodyPr wrap="square" rtlCol="0">
            <a:spAutoFit/>
          </a:bodyPr>
          <a:lstStyle/>
          <a:p>
            <a:r>
              <a:rPr lang="nb-NO" dirty="0">
                <a:solidFill>
                  <a:schemeClr val="bg1"/>
                </a:solidFill>
              </a:rPr>
              <a:t>Kunnskap for en bedre verden</a:t>
            </a:r>
          </a:p>
        </p:txBody>
      </p:sp>
    </p:spTree>
    <p:extLst>
      <p:ext uri="{BB962C8B-B14F-4D97-AF65-F5344CB8AC3E}">
        <p14:creationId xmlns:p14="http://schemas.microsoft.com/office/powerpoint/2010/main" val="324310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D4C1A1-08B6-5D4B-7B0C-99BB97C1C757}"/>
              </a:ext>
            </a:extLst>
          </p:cNvPr>
          <p:cNvSpPr/>
          <p:nvPr/>
        </p:nvSpPr>
        <p:spPr>
          <a:xfrm>
            <a:off x="0" y="0"/>
            <a:ext cx="9144000" cy="6858000"/>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a:extLst>
              <a:ext uri="{FF2B5EF4-FFF2-40B4-BE49-F238E27FC236}">
                <a16:creationId xmlns:a16="http://schemas.microsoft.com/office/drawing/2014/main" id="{B99A7E21-2AFD-90FD-7EC9-3A187592D8DB}"/>
              </a:ext>
            </a:extLst>
          </p:cNvPr>
          <p:cNvSpPr>
            <a:spLocks noGrp="1"/>
          </p:cNvSpPr>
          <p:nvPr>
            <p:ph type="title"/>
          </p:nvPr>
        </p:nvSpPr>
        <p:spPr>
          <a:xfrm>
            <a:off x="407505" y="2649848"/>
            <a:ext cx="8229600" cy="1200329"/>
          </a:xfrm>
        </p:spPr>
        <p:txBody>
          <a:bodyPr/>
          <a:lstStyle/>
          <a:p>
            <a:pPr algn="ctr"/>
            <a:r>
              <a:rPr lang="nb-NO" dirty="0"/>
              <a:t>Presentasjon av diskusjoner</a:t>
            </a:r>
            <a:br>
              <a:rPr lang="nb-NO" dirty="0"/>
            </a:br>
            <a:r>
              <a:rPr lang="nb-NO" dirty="0"/>
              <a:t>30 - 45 minutter</a:t>
            </a:r>
          </a:p>
        </p:txBody>
      </p:sp>
    </p:spTree>
    <p:extLst>
      <p:ext uri="{BB962C8B-B14F-4D97-AF65-F5344CB8AC3E}">
        <p14:creationId xmlns:p14="http://schemas.microsoft.com/office/powerpoint/2010/main" val="1446428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D4C1A1-08B6-5D4B-7B0C-99BB97C1C757}"/>
              </a:ext>
            </a:extLst>
          </p:cNvPr>
          <p:cNvSpPr/>
          <p:nvPr/>
        </p:nvSpPr>
        <p:spPr>
          <a:xfrm>
            <a:off x="0" y="0"/>
            <a:ext cx="9144000" cy="6858000"/>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a:extLst>
              <a:ext uri="{FF2B5EF4-FFF2-40B4-BE49-F238E27FC236}">
                <a16:creationId xmlns:a16="http://schemas.microsoft.com/office/drawing/2014/main" id="{B99A7E21-2AFD-90FD-7EC9-3A187592D8DB}"/>
              </a:ext>
            </a:extLst>
          </p:cNvPr>
          <p:cNvSpPr>
            <a:spLocks noGrp="1"/>
          </p:cNvSpPr>
          <p:nvPr>
            <p:ph type="title"/>
          </p:nvPr>
        </p:nvSpPr>
        <p:spPr>
          <a:xfrm>
            <a:off x="407505" y="2649848"/>
            <a:ext cx="8229600" cy="1754326"/>
          </a:xfrm>
        </p:spPr>
        <p:txBody>
          <a:bodyPr/>
          <a:lstStyle/>
          <a:p>
            <a:pPr algn="ctr"/>
            <a:r>
              <a:rPr lang="nb-NO" dirty="0"/>
              <a:t>Erfaring fra bøyeprosjekt i klasserommet</a:t>
            </a:r>
            <a:br>
              <a:rPr lang="nb-NO" dirty="0"/>
            </a:br>
            <a:r>
              <a:rPr lang="nb-NO" dirty="0"/>
              <a:t>30 minutter</a:t>
            </a:r>
          </a:p>
        </p:txBody>
      </p:sp>
    </p:spTree>
    <p:extLst>
      <p:ext uri="{BB962C8B-B14F-4D97-AF65-F5344CB8AC3E}">
        <p14:creationId xmlns:p14="http://schemas.microsoft.com/office/powerpoint/2010/main" val="3883393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267185" y="1467214"/>
            <a:ext cx="7772400" cy="2369880"/>
          </a:xfrm>
        </p:spPr>
        <p:txBody>
          <a:bodyPr/>
          <a:lstStyle/>
          <a:p>
            <a:r>
              <a:rPr lang="nb-NO"/>
              <a:t>Bøye – Bygging</a:t>
            </a:r>
            <a:br>
              <a:rPr lang="nb-NO" dirty="0"/>
            </a:br>
            <a:r>
              <a:rPr lang="nb-NO" sz="2800" dirty="0">
                <a:solidFill>
                  <a:schemeClr val="bg1">
                    <a:lumMod val="75000"/>
                  </a:schemeClr>
                </a:solidFill>
              </a:rPr>
              <a:t>Bygging av bøya</a:t>
            </a:r>
            <a:br>
              <a:rPr lang="nb-NO" sz="2800" dirty="0">
                <a:solidFill>
                  <a:schemeClr val="bg1">
                    <a:lumMod val="75000"/>
                  </a:schemeClr>
                </a:solidFill>
              </a:rPr>
            </a:br>
            <a:r>
              <a:rPr lang="nb-NO" sz="2800" dirty="0">
                <a:solidFill>
                  <a:schemeClr val="bg1">
                    <a:lumMod val="75000"/>
                  </a:schemeClr>
                </a:solidFill>
              </a:rPr>
              <a:t>av </a:t>
            </a:r>
            <a:br>
              <a:rPr lang="nb-NO" sz="2800" dirty="0">
                <a:solidFill>
                  <a:schemeClr val="bg1">
                    <a:lumMod val="75000"/>
                  </a:schemeClr>
                </a:solidFill>
              </a:rPr>
            </a:br>
            <a:r>
              <a:rPr lang="nb-NO" sz="2800" dirty="0">
                <a:solidFill>
                  <a:schemeClr val="bg1">
                    <a:lumMod val="75000"/>
                  </a:schemeClr>
                </a:solidFill>
              </a:rPr>
              <a:t>Nils Kr. Rossing</a:t>
            </a:r>
            <a:br>
              <a:rPr lang="nb-NO" sz="2800" dirty="0">
                <a:solidFill>
                  <a:schemeClr val="bg1">
                    <a:lumMod val="75000"/>
                  </a:schemeClr>
                </a:solidFill>
              </a:rPr>
            </a:br>
            <a:r>
              <a:rPr lang="nb-NO" sz="2800" dirty="0">
                <a:solidFill>
                  <a:schemeClr val="bg1">
                    <a:lumMod val="75000"/>
                  </a:schemeClr>
                </a:solidFill>
              </a:rPr>
              <a:t>Skolelaboratoriet</a:t>
            </a:r>
            <a:endParaRPr lang="nb-NO" dirty="0">
              <a:solidFill>
                <a:schemeClr val="bg1">
                  <a:lumMod val="75000"/>
                </a:schemeClr>
              </a:solidFill>
            </a:endParaRPr>
          </a:p>
        </p:txBody>
      </p:sp>
      <p:sp>
        <p:nvSpPr>
          <p:cNvPr id="7" name="TekstSylinder 6">
            <a:extLst>
              <a:ext uri="{FF2B5EF4-FFF2-40B4-BE49-F238E27FC236}">
                <a16:creationId xmlns:a16="http://schemas.microsoft.com/office/drawing/2014/main" id="{5213D219-FE5E-A142-8D89-370DA72D0EE7}"/>
              </a:ext>
            </a:extLst>
          </p:cNvPr>
          <p:cNvSpPr txBox="1"/>
          <p:nvPr/>
        </p:nvSpPr>
        <p:spPr>
          <a:xfrm rot="16200000">
            <a:off x="-1251027" y="2958567"/>
            <a:ext cx="3277944" cy="369332"/>
          </a:xfrm>
          <a:prstGeom prst="rect">
            <a:avLst/>
          </a:prstGeom>
          <a:noFill/>
        </p:spPr>
        <p:txBody>
          <a:bodyPr wrap="square" rtlCol="0">
            <a:spAutoFit/>
          </a:bodyPr>
          <a:lstStyle/>
          <a:p>
            <a:r>
              <a:rPr lang="nb-NO" dirty="0">
                <a:solidFill>
                  <a:schemeClr val="bg1"/>
                </a:solidFill>
              </a:rPr>
              <a:t>Kunnskap for en bedre verden</a:t>
            </a:r>
          </a:p>
        </p:txBody>
      </p:sp>
    </p:spTree>
    <p:extLst>
      <p:ext uri="{BB962C8B-B14F-4D97-AF65-F5344CB8AC3E}">
        <p14:creationId xmlns:p14="http://schemas.microsoft.com/office/powerpoint/2010/main" val="3535621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140901"/>
            <a:ext cx="7407404" cy="646331"/>
          </a:xfrm>
        </p:spPr>
        <p:txBody>
          <a:bodyPr/>
          <a:lstStyle/>
          <a:p>
            <a:pPr algn="ctr"/>
            <a:r>
              <a:rPr lang="nb-NO"/>
              <a:t>Regelverk for å legge ut bøyer</a:t>
            </a:r>
          </a:p>
        </p:txBody>
      </p:sp>
      <p:sp>
        <p:nvSpPr>
          <p:cNvPr id="3" name="Plassholder for innhold 2"/>
          <p:cNvSpPr>
            <a:spLocks noGrp="1"/>
          </p:cNvSpPr>
          <p:nvPr>
            <p:ph idx="1"/>
          </p:nvPr>
        </p:nvSpPr>
        <p:spPr>
          <a:xfrm>
            <a:off x="1194628" y="865955"/>
            <a:ext cx="7755408" cy="4741559"/>
          </a:xfrm>
        </p:spPr>
        <p:txBody>
          <a:bodyPr>
            <a:normAutofit/>
          </a:bodyPr>
          <a:lstStyle/>
          <a:p>
            <a:r>
              <a:rPr lang="nb-NO"/>
              <a:t>En oppankring må meldes til Sjøfartsdirektoratet</a:t>
            </a:r>
          </a:p>
          <a:p>
            <a:r>
              <a:rPr lang="nb-NO"/>
              <a:t>Utstyres med lys, godt synlig for trafikk</a:t>
            </a:r>
          </a:p>
          <a:p>
            <a:r>
              <a:rPr lang="nb-NO"/>
              <a:t>Merkes med navn og kontaktdata</a:t>
            </a:r>
          </a:p>
          <a:p>
            <a:pPr>
              <a:buNone/>
            </a:pPr>
            <a:endParaRPr lang="nb-NO"/>
          </a:p>
          <a:p>
            <a:pPr>
              <a:buNone/>
            </a:pPr>
            <a:r>
              <a:rPr lang="nb-NO" b="1"/>
              <a:t>Montering av elektronikk og antenne</a:t>
            </a:r>
          </a:p>
          <a:p>
            <a:r>
              <a:rPr lang="nb-NO"/>
              <a:t>En vanntett boks på toppen</a:t>
            </a:r>
          </a:p>
          <a:p>
            <a:r>
              <a:rPr lang="nb-NO"/>
              <a:t>Monteres så høyt som mulig</a:t>
            </a:r>
          </a:p>
          <a:p>
            <a:r>
              <a:rPr lang="nb-NO"/>
              <a:t>Tenk tilgjengelighet for vedlikehold</a:t>
            </a:r>
          </a:p>
          <a:p>
            <a:r>
              <a:rPr lang="nb-NO"/>
              <a:t>Gjennomsiktig plast, lyssensorer monteres i boks</a:t>
            </a:r>
          </a:p>
          <a:p>
            <a:r>
              <a:rPr lang="nb-NO"/>
              <a:t>Ved bruk av plast kan </a:t>
            </a:r>
            <a:r>
              <a:rPr lang="nb-NO" b="1"/>
              <a:t>antenner monteres </a:t>
            </a:r>
            <a:r>
              <a:rPr lang="nb-NO"/>
              <a:t>i boksen</a:t>
            </a:r>
          </a:p>
        </p:txBody>
      </p:sp>
      <p:pic>
        <p:nvPicPr>
          <p:cNvPr id="4" name="Picture 5"/>
          <p:cNvPicPr>
            <a:picLocks noChangeAspect="1" noChangeArrowheads="1"/>
          </p:cNvPicPr>
          <p:nvPr/>
        </p:nvPicPr>
        <p:blipFill>
          <a:blip r:embed="rId3"/>
          <a:srcRect/>
          <a:stretch>
            <a:fillRect/>
          </a:stretch>
        </p:blipFill>
        <p:spPr bwMode="auto">
          <a:xfrm>
            <a:off x="6339739" y="5564749"/>
            <a:ext cx="2156309" cy="1175366"/>
          </a:xfrm>
          <a:prstGeom prst="rect">
            <a:avLst/>
          </a:prstGeom>
          <a:noFill/>
          <a:ln w="9525">
            <a:noFill/>
            <a:miter lim="800000"/>
            <a:headEnd/>
            <a:tailEnd/>
          </a:ln>
          <a:effectLst/>
        </p:spPr>
      </p:pic>
      <p:pic>
        <p:nvPicPr>
          <p:cNvPr id="5" name="Picture 4"/>
          <p:cNvPicPr>
            <a:picLocks noChangeAspect="1" noChangeArrowheads="1"/>
          </p:cNvPicPr>
          <p:nvPr/>
        </p:nvPicPr>
        <p:blipFill>
          <a:blip r:embed="rId4"/>
          <a:srcRect/>
          <a:stretch>
            <a:fillRect/>
          </a:stretch>
        </p:blipFill>
        <p:spPr bwMode="auto">
          <a:xfrm>
            <a:off x="1669118" y="5564749"/>
            <a:ext cx="1691756" cy="1211815"/>
          </a:xfrm>
          <a:prstGeom prst="rect">
            <a:avLst/>
          </a:prstGeom>
          <a:noFill/>
          <a:ln w="9525">
            <a:noFill/>
            <a:miter lim="800000"/>
            <a:headEnd/>
            <a:tailEnd/>
          </a:ln>
          <a:effectLst/>
        </p:spPr>
      </p:pic>
      <p:sp>
        <p:nvSpPr>
          <p:cNvPr id="6" name="TekstSylinder 5"/>
          <p:cNvSpPr txBox="1"/>
          <p:nvPr/>
        </p:nvSpPr>
        <p:spPr>
          <a:xfrm>
            <a:off x="3179206" y="5922405"/>
            <a:ext cx="1967205" cy="923330"/>
          </a:xfrm>
          <a:prstGeom prst="rect">
            <a:avLst/>
          </a:prstGeom>
          <a:noFill/>
        </p:spPr>
        <p:txBody>
          <a:bodyPr wrap="none" rtlCol="0">
            <a:spAutoFit/>
          </a:bodyPr>
          <a:lstStyle/>
          <a:p>
            <a:r>
              <a:rPr lang="nb-NO"/>
              <a:t>Smalbånds</a:t>
            </a:r>
            <a:br>
              <a:rPr lang="nb-NO"/>
            </a:br>
            <a:r>
              <a:rPr lang="nb-NO"/>
              <a:t>kommunikasjons-</a:t>
            </a:r>
            <a:br>
              <a:rPr lang="nb-NO"/>
            </a:br>
            <a:r>
              <a:rPr lang="nb-NO"/>
              <a:t>antenne</a:t>
            </a:r>
          </a:p>
        </p:txBody>
      </p:sp>
      <p:sp>
        <p:nvSpPr>
          <p:cNvPr id="7" name="TekstSylinder 6"/>
          <p:cNvSpPr txBox="1"/>
          <p:nvPr/>
        </p:nvSpPr>
        <p:spPr>
          <a:xfrm>
            <a:off x="5219952" y="5564749"/>
            <a:ext cx="1018227" cy="646331"/>
          </a:xfrm>
          <a:prstGeom prst="rect">
            <a:avLst/>
          </a:prstGeom>
          <a:noFill/>
        </p:spPr>
        <p:txBody>
          <a:bodyPr wrap="none" rtlCol="0">
            <a:spAutoFit/>
          </a:bodyPr>
          <a:lstStyle/>
          <a:p>
            <a:r>
              <a:rPr lang="nb-NO"/>
              <a:t>GPS-</a:t>
            </a:r>
            <a:br>
              <a:rPr lang="nb-NO"/>
            </a:br>
            <a:r>
              <a:rPr lang="nb-NO"/>
              <a:t>antenne</a:t>
            </a:r>
          </a:p>
        </p:txBody>
      </p:sp>
      <p:cxnSp>
        <p:nvCxnSpPr>
          <p:cNvPr id="9" name="Rett pil 8"/>
          <p:cNvCxnSpPr/>
          <p:nvPr/>
        </p:nvCxnSpPr>
        <p:spPr>
          <a:xfrm>
            <a:off x="6013240" y="5831571"/>
            <a:ext cx="1211126" cy="379509"/>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20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20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20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20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2000"/>
                                        <p:tgtEl>
                                          <p:spTgt spid="3">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2000"/>
                                        <p:tgtEl>
                                          <p:spTgt spid="3">
                                            <p:txEl>
                                              <p:pRg st="9" end="9"/>
                                            </p:txEl>
                                          </p:spTgt>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000"/>
                                        <p:tgtEl>
                                          <p:spTgt spid="4"/>
                                        </p:tgtEl>
                                      </p:cBhvr>
                                    </p:animEffect>
                                  </p:childTnLst>
                                </p:cTn>
                              </p:par>
                              <p:par>
                                <p:cTn id="38" presetID="10"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2000"/>
                                        <p:tgtEl>
                                          <p:spTgt spid="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2000"/>
                                        <p:tgtEl>
                                          <p:spTgt spid="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2000"/>
                                        <p:tgtEl>
                                          <p:spTgt spid="7"/>
                                        </p:tgtEl>
                                      </p:cBhvr>
                                    </p:animEffect>
                                  </p:childTnLst>
                                </p:cTn>
                              </p:par>
                              <p:par>
                                <p:cTn id="47" presetID="10"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5D3AC-D2B9-DAAC-6959-9E08378A16C8}"/>
              </a:ext>
            </a:extLst>
          </p:cNvPr>
          <p:cNvSpPr>
            <a:spLocks noGrp="1"/>
          </p:cNvSpPr>
          <p:nvPr>
            <p:ph type="title"/>
          </p:nvPr>
        </p:nvSpPr>
        <p:spPr>
          <a:xfrm>
            <a:off x="1194628" y="274638"/>
            <a:ext cx="7407404" cy="1015663"/>
          </a:xfrm>
        </p:spPr>
        <p:txBody>
          <a:bodyPr/>
          <a:lstStyle/>
          <a:p>
            <a:pPr algn="ctr"/>
            <a:r>
              <a:rPr lang="nb-NO" dirty="0"/>
              <a:t>Forankring</a:t>
            </a:r>
            <a:br>
              <a:rPr lang="nb-NO" dirty="0"/>
            </a:br>
            <a:r>
              <a:rPr lang="nb-NO" sz="2400" dirty="0"/>
              <a:t>Pass på slakke for flo og fjære og bølger</a:t>
            </a:r>
            <a:endParaRPr lang="nb-NO" dirty="0"/>
          </a:p>
        </p:txBody>
      </p:sp>
      <p:pic>
        <p:nvPicPr>
          <p:cNvPr id="5" name="Picture 4">
            <a:extLst>
              <a:ext uri="{FF2B5EF4-FFF2-40B4-BE49-F238E27FC236}">
                <a16:creationId xmlns:a16="http://schemas.microsoft.com/office/drawing/2014/main" id="{E17B94CB-AE92-7D7F-3515-F0B1E6825797}"/>
              </a:ext>
            </a:extLst>
          </p:cNvPr>
          <p:cNvPicPr>
            <a:picLocks noChangeAspect="1"/>
          </p:cNvPicPr>
          <p:nvPr/>
        </p:nvPicPr>
        <p:blipFill>
          <a:blip r:embed="rId2"/>
          <a:stretch>
            <a:fillRect/>
          </a:stretch>
        </p:blipFill>
        <p:spPr>
          <a:xfrm>
            <a:off x="1160057" y="1632894"/>
            <a:ext cx="7441975" cy="4661028"/>
          </a:xfrm>
          <a:prstGeom prst="rect">
            <a:avLst/>
          </a:prstGeom>
        </p:spPr>
      </p:pic>
      <p:pic>
        <p:nvPicPr>
          <p:cNvPr id="7" name="Picture 6">
            <a:extLst>
              <a:ext uri="{FF2B5EF4-FFF2-40B4-BE49-F238E27FC236}">
                <a16:creationId xmlns:a16="http://schemas.microsoft.com/office/drawing/2014/main" id="{1D05B2A3-AC66-5774-668C-FC2D1A942011}"/>
              </a:ext>
            </a:extLst>
          </p:cNvPr>
          <p:cNvPicPr>
            <a:picLocks noChangeAspect="1"/>
          </p:cNvPicPr>
          <p:nvPr/>
        </p:nvPicPr>
        <p:blipFill>
          <a:blip r:embed="rId3"/>
          <a:stretch>
            <a:fillRect/>
          </a:stretch>
        </p:blipFill>
        <p:spPr>
          <a:xfrm>
            <a:off x="1161667" y="1632894"/>
            <a:ext cx="7426045" cy="4661027"/>
          </a:xfrm>
          <a:prstGeom prst="rect">
            <a:avLst/>
          </a:prstGeom>
        </p:spPr>
      </p:pic>
    </p:spTree>
    <p:extLst>
      <p:ext uri="{BB962C8B-B14F-4D97-AF65-F5344CB8AC3E}">
        <p14:creationId xmlns:p14="http://schemas.microsoft.com/office/powerpoint/2010/main" val="393957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21327" y="274638"/>
            <a:ext cx="8104909" cy="861774"/>
          </a:xfrm>
        </p:spPr>
        <p:txBody>
          <a:bodyPr/>
          <a:lstStyle/>
          <a:p>
            <a:pPr algn="ctr"/>
            <a:r>
              <a:rPr lang="nb-NO"/>
              <a:t>Smart værbøye i Lofoten </a:t>
            </a:r>
            <a:r>
              <a:rPr lang="nb-NO" sz="1400" b="0">
                <a:solidFill>
                  <a:srgbClr val="0000FF"/>
                </a:solidFill>
              </a:rPr>
              <a:t>https://www.batmagasinet.no/kystverket-lofoten-toppsak/varsler-vaeret-i-sanntid-i-lofoten/747927</a:t>
            </a:r>
            <a:endParaRPr lang="nb-NO" b="0">
              <a:solidFill>
                <a:srgbClr val="0000FF"/>
              </a:solidFill>
            </a:endParaRPr>
          </a:p>
        </p:txBody>
      </p:sp>
      <p:sp>
        <p:nvSpPr>
          <p:cNvPr id="3" name="Plassholder for innhold 2"/>
          <p:cNvSpPr>
            <a:spLocks noGrp="1"/>
          </p:cNvSpPr>
          <p:nvPr>
            <p:ph idx="1"/>
          </p:nvPr>
        </p:nvSpPr>
        <p:spPr>
          <a:xfrm>
            <a:off x="1194627" y="4822680"/>
            <a:ext cx="7713845" cy="2035319"/>
          </a:xfrm>
        </p:spPr>
        <p:txBody>
          <a:bodyPr>
            <a:normAutofit/>
          </a:bodyPr>
          <a:lstStyle/>
          <a:p>
            <a:pPr>
              <a:buNone/>
            </a:pPr>
            <a:r>
              <a:rPr lang="nb-NO"/>
              <a:t>Båtmagasinet melder i feb. 2022:</a:t>
            </a:r>
          </a:p>
          <a:p>
            <a:r>
              <a:rPr lang="nb-NO" sz="2000"/>
              <a:t>Måler og rapporterer temperatur, vind, strøm og bølger i sanntid</a:t>
            </a:r>
          </a:p>
          <a:p>
            <a:r>
              <a:rPr lang="nb-NO" sz="2000"/>
              <a:t>Framtidig måling av alger, mikroplast, søppel og lignende</a:t>
            </a:r>
          </a:p>
          <a:p>
            <a:r>
              <a:rPr lang="nb-NO" sz="2000"/>
              <a:t>Kystverket ansvarlig, bøya settes ut i mars 2022</a:t>
            </a:r>
          </a:p>
          <a:p>
            <a:r>
              <a:rPr lang="nb-NO" sz="2000"/>
              <a:t>Dataene vil gjøres tilgjengelig for alle</a:t>
            </a:r>
          </a:p>
        </p:txBody>
      </p:sp>
      <p:pic>
        <p:nvPicPr>
          <p:cNvPr id="2050" name="Picture 2"/>
          <p:cNvPicPr>
            <a:picLocks noChangeAspect="1" noChangeArrowheads="1"/>
          </p:cNvPicPr>
          <p:nvPr/>
        </p:nvPicPr>
        <p:blipFill>
          <a:blip r:embed="rId3"/>
          <a:srcRect/>
          <a:stretch>
            <a:fillRect/>
          </a:stretch>
        </p:blipFill>
        <p:spPr bwMode="auto">
          <a:xfrm>
            <a:off x="2182524" y="1231755"/>
            <a:ext cx="5457825" cy="3590925"/>
          </a:xfrm>
          <a:prstGeom prst="rect">
            <a:avLst/>
          </a:prstGeom>
          <a:noFill/>
          <a:ln w="9525">
            <a:noFill/>
            <a:miter lim="800000"/>
            <a:headEnd/>
            <a:tailEnd/>
          </a:ln>
          <a:effectLst/>
        </p:spPr>
      </p:pic>
      <p:sp>
        <p:nvSpPr>
          <p:cNvPr id="5" name="TekstSylinder 4"/>
          <p:cNvSpPr txBox="1"/>
          <p:nvPr/>
        </p:nvSpPr>
        <p:spPr>
          <a:xfrm>
            <a:off x="4821949" y="4565176"/>
            <a:ext cx="2818400" cy="261610"/>
          </a:xfrm>
          <a:prstGeom prst="rect">
            <a:avLst/>
          </a:prstGeom>
          <a:noFill/>
        </p:spPr>
        <p:txBody>
          <a:bodyPr wrap="none" rtlCol="0">
            <a:spAutoFit/>
          </a:bodyPr>
          <a:lstStyle/>
          <a:p>
            <a:r>
              <a:rPr lang="nb-NO" sz="1100" b="1">
                <a:solidFill>
                  <a:schemeClr val="bg1"/>
                </a:solidFill>
              </a:rPr>
              <a:t>FOTO: RUBEN IVERSEN/KYSTVERKET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7407404" cy="954107"/>
          </a:xfrm>
        </p:spPr>
        <p:txBody>
          <a:bodyPr/>
          <a:lstStyle/>
          <a:p>
            <a:pPr algn="ctr"/>
            <a:r>
              <a:rPr lang="nb-NO"/>
              <a:t>Værbøya i Lofoten</a:t>
            </a:r>
            <a:br>
              <a:rPr lang="nb-NO"/>
            </a:br>
            <a:r>
              <a:rPr lang="nb-NO" sz="2000"/>
              <a:t>Nordvest for Tranøy</a:t>
            </a:r>
          </a:p>
        </p:txBody>
      </p:sp>
      <p:pic>
        <p:nvPicPr>
          <p:cNvPr id="2050" name="Picture 2"/>
          <p:cNvPicPr>
            <a:picLocks noChangeAspect="1" noChangeArrowheads="1"/>
          </p:cNvPicPr>
          <p:nvPr/>
        </p:nvPicPr>
        <p:blipFill>
          <a:blip r:embed="rId2"/>
          <a:srcRect/>
          <a:stretch>
            <a:fillRect/>
          </a:stretch>
        </p:blipFill>
        <p:spPr bwMode="auto">
          <a:xfrm>
            <a:off x="1086491" y="1319284"/>
            <a:ext cx="7858125" cy="47244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48528"/>
            <a:ext cx="7407404" cy="646331"/>
          </a:xfrm>
        </p:spPr>
        <p:txBody>
          <a:bodyPr/>
          <a:lstStyle/>
          <a:p>
            <a:pPr algn="ctr"/>
            <a:r>
              <a:rPr lang="nb-NO"/>
              <a:t>Live data fra værbøya i Lofoten</a:t>
            </a:r>
          </a:p>
        </p:txBody>
      </p:sp>
      <p:grpSp>
        <p:nvGrpSpPr>
          <p:cNvPr id="6" name="Gruppe 5"/>
          <p:cNvGrpSpPr/>
          <p:nvPr/>
        </p:nvGrpSpPr>
        <p:grpSpPr>
          <a:xfrm>
            <a:off x="1344753" y="652395"/>
            <a:ext cx="7116859" cy="5928753"/>
            <a:chOff x="996735" y="1043411"/>
            <a:chExt cx="7954607" cy="6626645"/>
          </a:xfrm>
        </p:grpSpPr>
        <p:pic>
          <p:nvPicPr>
            <p:cNvPr id="1026" name="Picture 2">
              <a:hlinkClick r:id="rId2"/>
            </p:cNvPr>
            <p:cNvPicPr>
              <a:picLocks noChangeAspect="1" noChangeArrowheads="1"/>
            </p:cNvPicPr>
            <p:nvPr/>
          </p:nvPicPr>
          <p:blipFill>
            <a:blip r:embed="rId3"/>
            <a:srcRect/>
            <a:stretch>
              <a:fillRect/>
            </a:stretch>
          </p:blipFill>
          <p:spPr bwMode="auto">
            <a:xfrm>
              <a:off x="996735" y="1043411"/>
              <a:ext cx="7954607" cy="3514942"/>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996735" y="4569312"/>
              <a:ext cx="7867486" cy="3100744"/>
            </a:xfrm>
            <a:prstGeom prst="rect">
              <a:avLst/>
            </a:prstGeom>
            <a:noFill/>
            <a:ln w="9525">
              <a:noFill/>
              <a:miter lim="800000"/>
              <a:headEnd/>
              <a:tailEnd/>
            </a:ln>
            <a:effectLst/>
          </p:spPr>
        </p:pic>
      </p:grpSp>
      <p:sp>
        <p:nvSpPr>
          <p:cNvPr id="8" name="TekstSylinder 7"/>
          <p:cNvSpPr txBox="1"/>
          <p:nvPr/>
        </p:nvSpPr>
        <p:spPr>
          <a:xfrm>
            <a:off x="989463" y="6516385"/>
            <a:ext cx="7130478" cy="307777"/>
          </a:xfrm>
          <a:prstGeom prst="rect">
            <a:avLst/>
          </a:prstGeom>
          <a:noFill/>
        </p:spPr>
        <p:txBody>
          <a:bodyPr wrap="none" rtlCol="0">
            <a:spAutoFit/>
          </a:bodyPr>
          <a:lstStyle/>
          <a:p>
            <a:r>
              <a:rPr lang="nb-NO" sz="1400"/>
              <a:t>http://s2.data.aanderaa.com/AADI_DisplayProgram/setups/HC_vestfjorden/default.aspx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0259D-CB4D-50F6-5AC0-CB3A1CE36EBB}"/>
              </a:ext>
            </a:extLst>
          </p:cNvPr>
          <p:cNvSpPr>
            <a:spLocks noGrp="1"/>
          </p:cNvSpPr>
          <p:nvPr>
            <p:ph type="title"/>
          </p:nvPr>
        </p:nvSpPr>
        <p:spPr>
          <a:xfrm>
            <a:off x="1194628" y="274638"/>
            <a:ext cx="7407404" cy="954107"/>
          </a:xfrm>
        </p:spPr>
        <p:txBody>
          <a:bodyPr/>
          <a:lstStyle/>
          <a:p>
            <a:pPr algn="ctr"/>
            <a:r>
              <a:rPr lang="nb-NO" dirty="0"/>
              <a:t>Bøye i Trondheimsfjorden</a:t>
            </a:r>
            <a:br>
              <a:rPr lang="nb-NO" dirty="0"/>
            </a:br>
            <a:r>
              <a:rPr lang="nb-NO" sz="2000" b="0" dirty="0"/>
              <a:t>https://oceanlabobservatory.no/examples/</a:t>
            </a:r>
            <a:endParaRPr lang="nb-NO" b="0" dirty="0"/>
          </a:p>
        </p:txBody>
      </p:sp>
      <p:pic>
        <p:nvPicPr>
          <p:cNvPr id="5" name="Picture 4" descr="A picture containing water, outdoor, transport, mountain&#10;&#10;Description automatically generated">
            <a:extLst>
              <a:ext uri="{FF2B5EF4-FFF2-40B4-BE49-F238E27FC236}">
                <a16:creationId xmlns:a16="http://schemas.microsoft.com/office/drawing/2014/main" id="{6E6FAE39-0510-6311-1755-35FCC8423E6C}"/>
              </a:ext>
            </a:extLst>
          </p:cNvPr>
          <p:cNvPicPr>
            <a:picLocks noChangeAspect="1"/>
          </p:cNvPicPr>
          <p:nvPr/>
        </p:nvPicPr>
        <p:blipFill>
          <a:blip r:embed="rId2"/>
          <a:stretch>
            <a:fillRect/>
          </a:stretch>
        </p:blipFill>
        <p:spPr>
          <a:xfrm>
            <a:off x="1802920" y="1421201"/>
            <a:ext cx="6305910" cy="4729433"/>
          </a:xfrm>
          <a:prstGeom prst="rect">
            <a:avLst/>
          </a:prstGeom>
        </p:spPr>
      </p:pic>
      <p:pic>
        <p:nvPicPr>
          <p:cNvPr id="7" name="Picture 6">
            <a:hlinkClick r:id="rId3"/>
            <a:extLst>
              <a:ext uri="{FF2B5EF4-FFF2-40B4-BE49-F238E27FC236}">
                <a16:creationId xmlns:a16="http://schemas.microsoft.com/office/drawing/2014/main" id="{F3AC099E-AF8B-7FF5-298B-E68F1824AACA}"/>
              </a:ext>
            </a:extLst>
          </p:cNvPr>
          <p:cNvPicPr>
            <a:picLocks noChangeAspect="1"/>
          </p:cNvPicPr>
          <p:nvPr/>
        </p:nvPicPr>
        <p:blipFill>
          <a:blip r:embed="rId4"/>
          <a:stretch>
            <a:fillRect/>
          </a:stretch>
        </p:blipFill>
        <p:spPr>
          <a:xfrm>
            <a:off x="1087436" y="1320510"/>
            <a:ext cx="7736876" cy="4830124"/>
          </a:xfrm>
          <a:prstGeom prst="rect">
            <a:avLst/>
          </a:prstGeom>
        </p:spPr>
      </p:pic>
      <p:pic>
        <p:nvPicPr>
          <p:cNvPr id="9" name="Picture 8">
            <a:hlinkClick r:id="rId3"/>
            <a:extLst>
              <a:ext uri="{FF2B5EF4-FFF2-40B4-BE49-F238E27FC236}">
                <a16:creationId xmlns:a16="http://schemas.microsoft.com/office/drawing/2014/main" id="{DF919AE5-F17F-E8B4-6ADF-369FAAD6BB17}"/>
              </a:ext>
            </a:extLst>
          </p:cNvPr>
          <p:cNvPicPr>
            <a:picLocks noChangeAspect="1"/>
          </p:cNvPicPr>
          <p:nvPr/>
        </p:nvPicPr>
        <p:blipFill>
          <a:blip r:embed="rId5"/>
          <a:stretch>
            <a:fillRect/>
          </a:stretch>
        </p:blipFill>
        <p:spPr>
          <a:xfrm>
            <a:off x="1249113" y="1846246"/>
            <a:ext cx="7413523" cy="3513742"/>
          </a:xfrm>
          <a:prstGeom prst="rect">
            <a:avLst/>
          </a:prstGeom>
        </p:spPr>
      </p:pic>
    </p:spTree>
    <p:extLst>
      <p:ext uri="{BB962C8B-B14F-4D97-AF65-F5344CB8AC3E}">
        <p14:creationId xmlns:p14="http://schemas.microsoft.com/office/powerpoint/2010/main" val="212592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0F1FA-25D4-906C-9CE5-65F497F937E4}"/>
              </a:ext>
            </a:extLst>
          </p:cNvPr>
          <p:cNvSpPr>
            <a:spLocks noGrp="1"/>
          </p:cNvSpPr>
          <p:nvPr>
            <p:ph type="title"/>
          </p:nvPr>
        </p:nvSpPr>
        <p:spPr>
          <a:xfrm>
            <a:off x="1000664" y="274638"/>
            <a:ext cx="7884544" cy="1292662"/>
          </a:xfrm>
        </p:spPr>
        <p:txBody>
          <a:bodyPr/>
          <a:lstStyle/>
          <a:p>
            <a:pPr algn="ctr"/>
            <a:r>
              <a:rPr lang="nb-NO" dirty="0"/>
              <a:t>«Gabriel»</a:t>
            </a:r>
            <a:br>
              <a:rPr lang="nb-NO" dirty="0"/>
            </a:br>
            <a:r>
              <a:rPr lang="nb-NO" sz="2800" dirty="0"/>
              <a:t>Målestasjonen i store Lungegårdsvann</a:t>
            </a:r>
            <a:br>
              <a:rPr lang="nb-NO" sz="2800" dirty="0"/>
            </a:br>
            <a:r>
              <a:rPr lang="nb-NO" sz="1400" b="0" dirty="0">
                <a:hlinkClick r:id="rId3"/>
              </a:rPr>
              <a:t>https://ektedata.uib.no/oppgaver/gabriel-bli-kjent-med-malestasjonen-i-store-lungegardsvann/</a:t>
            </a:r>
            <a:r>
              <a:rPr lang="nb-NO" sz="1400" b="0" dirty="0"/>
              <a:t> </a:t>
            </a:r>
            <a:endParaRPr lang="nb-NO" b="0" dirty="0"/>
          </a:p>
        </p:txBody>
      </p:sp>
      <p:pic>
        <p:nvPicPr>
          <p:cNvPr id="5" name="Picture 4">
            <a:extLst>
              <a:ext uri="{FF2B5EF4-FFF2-40B4-BE49-F238E27FC236}">
                <a16:creationId xmlns:a16="http://schemas.microsoft.com/office/drawing/2014/main" id="{2C67EF6D-4A9F-51B1-C2C0-C8B626A1F517}"/>
              </a:ext>
            </a:extLst>
          </p:cNvPr>
          <p:cNvPicPr>
            <a:picLocks noChangeAspect="1"/>
          </p:cNvPicPr>
          <p:nvPr/>
        </p:nvPicPr>
        <p:blipFill>
          <a:blip r:embed="rId4"/>
          <a:stretch>
            <a:fillRect/>
          </a:stretch>
        </p:blipFill>
        <p:spPr>
          <a:xfrm>
            <a:off x="1208685" y="1700453"/>
            <a:ext cx="7527187" cy="4752105"/>
          </a:xfrm>
          <a:prstGeom prst="rect">
            <a:avLst/>
          </a:prstGeom>
        </p:spPr>
      </p:pic>
    </p:spTree>
    <p:extLst>
      <p:ext uri="{BB962C8B-B14F-4D97-AF65-F5344CB8AC3E}">
        <p14:creationId xmlns:p14="http://schemas.microsoft.com/office/powerpoint/2010/main" val="689563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1F9A37F-5BFD-F63D-9073-EF8823833176}"/>
              </a:ext>
            </a:extLst>
          </p:cNvPr>
          <p:cNvGraphicFramePr>
            <a:graphicFrameLocks noGrp="1"/>
          </p:cNvGraphicFramePr>
          <p:nvPr>
            <p:extLst>
              <p:ext uri="{D42A27DB-BD31-4B8C-83A1-F6EECF244321}">
                <p14:modId xmlns:p14="http://schemas.microsoft.com/office/powerpoint/2010/main" val="2782843334"/>
              </p:ext>
            </p:extLst>
          </p:nvPr>
        </p:nvGraphicFramePr>
        <p:xfrm>
          <a:off x="1034142" y="1178966"/>
          <a:ext cx="7854926" cy="5399316"/>
        </p:xfrm>
        <a:graphic>
          <a:graphicData uri="http://schemas.openxmlformats.org/drawingml/2006/table">
            <a:tbl>
              <a:tblPr firstRow="1" firstCol="1" bandRow="1">
                <a:tableStyleId>{5C22544A-7EE6-4342-B048-85BDC9FD1C3A}</a:tableStyleId>
              </a:tblPr>
              <a:tblGrid>
                <a:gridCol w="1483112">
                  <a:extLst>
                    <a:ext uri="{9D8B030D-6E8A-4147-A177-3AD203B41FA5}">
                      <a16:colId xmlns:a16="http://schemas.microsoft.com/office/drawing/2014/main" val="3949618074"/>
                    </a:ext>
                  </a:extLst>
                </a:gridCol>
                <a:gridCol w="5163500">
                  <a:extLst>
                    <a:ext uri="{9D8B030D-6E8A-4147-A177-3AD203B41FA5}">
                      <a16:colId xmlns:a16="http://schemas.microsoft.com/office/drawing/2014/main" val="4282882889"/>
                    </a:ext>
                  </a:extLst>
                </a:gridCol>
                <a:gridCol w="1208314">
                  <a:extLst>
                    <a:ext uri="{9D8B030D-6E8A-4147-A177-3AD203B41FA5}">
                      <a16:colId xmlns:a16="http://schemas.microsoft.com/office/drawing/2014/main" val="2295792731"/>
                    </a:ext>
                  </a:extLst>
                </a:gridCol>
              </a:tblGrid>
              <a:tr h="768079">
                <a:tc>
                  <a:txBody>
                    <a:bodyPr/>
                    <a:lstStyle/>
                    <a:p>
                      <a:pPr marL="88900" indent="0" algn="ctr">
                        <a:lnSpc>
                          <a:spcPct val="107000"/>
                        </a:lnSpc>
                        <a:spcAft>
                          <a:spcPts val="800"/>
                        </a:spcAft>
                      </a:pPr>
                      <a:r>
                        <a:rPr lang="nb-NO" sz="1600" dirty="0">
                          <a:effectLst/>
                        </a:rPr>
                        <a:t>Tid</a:t>
                      </a:r>
                      <a:endParaRPr lang="nb-NO" sz="1600" dirty="0">
                        <a:effectLst/>
                        <a:latin typeface="Times New Roman" panose="02020603050405020304" pitchFamily="18" charset="0"/>
                        <a:ea typeface="Times New Roman" panose="02020603050405020304" pitchFamily="18" charset="0"/>
                      </a:endParaRPr>
                    </a:p>
                  </a:txBody>
                  <a:tcPr marL="64831" marR="64831" marT="0" marB="0" anchor="ctr"/>
                </a:tc>
                <a:tc>
                  <a:txBody>
                    <a:bodyPr/>
                    <a:lstStyle/>
                    <a:p>
                      <a:pPr marL="446088" indent="-357188">
                        <a:lnSpc>
                          <a:spcPct val="107000"/>
                        </a:lnSpc>
                        <a:spcAft>
                          <a:spcPts val="800"/>
                        </a:spcAft>
                      </a:pPr>
                      <a:r>
                        <a:rPr lang="nb-NO" sz="1600" dirty="0">
                          <a:effectLst/>
                        </a:rPr>
                        <a:t>Innhold</a:t>
                      </a:r>
                      <a:endParaRPr lang="nb-NO" sz="1600" dirty="0">
                        <a:effectLst/>
                        <a:latin typeface="Times New Roman" panose="02020603050405020304" pitchFamily="18" charset="0"/>
                        <a:ea typeface="Times New Roman" panose="02020603050405020304" pitchFamily="18" charset="0"/>
                      </a:endParaRPr>
                    </a:p>
                  </a:txBody>
                  <a:tcPr marL="64831" marR="64831" marT="0" marB="0" anchor="ctr"/>
                </a:tc>
                <a:tc>
                  <a:txBody>
                    <a:bodyPr/>
                    <a:lstStyle/>
                    <a:p>
                      <a:pPr marL="457200" indent="-368300">
                        <a:lnSpc>
                          <a:spcPct val="107000"/>
                        </a:lnSpc>
                        <a:spcAft>
                          <a:spcPts val="800"/>
                        </a:spcAft>
                      </a:pPr>
                      <a:r>
                        <a:rPr lang="nb-NO" sz="1600" dirty="0">
                          <a:effectLst/>
                        </a:rPr>
                        <a:t>Ansvarlig</a:t>
                      </a:r>
                      <a:endParaRPr lang="nb-NO" sz="1600" dirty="0">
                        <a:effectLst/>
                        <a:latin typeface="Times New Roman" panose="02020603050405020304" pitchFamily="18" charset="0"/>
                        <a:ea typeface="Times New Roman" panose="02020603050405020304" pitchFamily="18" charset="0"/>
                      </a:endParaRPr>
                    </a:p>
                  </a:txBody>
                  <a:tcPr marL="64831" marR="64831" marT="0" marB="0" anchor="ctr"/>
                </a:tc>
                <a:extLst>
                  <a:ext uri="{0D108BD9-81ED-4DB2-BD59-A6C34878D82A}">
                    <a16:rowId xmlns:a16="http://schemas.microsoft.com/office/drawing/2014/main" val="911611883"/>
                  </a:ext>
                </a:extLst>
              </a:tr>
              <a:tr h="506160">
                <a:tc>
                  <a:txBody>
                    <a:bodyPr/>
                    <a:lstStyle/>
                    <a:p>
                      <a:pPr marL="457200" indent="-368300">
                        <a:lnSpc>
                          <a:spcPct val="107000"/>
                        </a:lnSpc>
                        <a:spcAft>
                          <a:spcPts val="800"/>
                        </a:spcAft>
                      </a:pPr>
                      <a:r>
                        <a:rPr lang="nb-NO" sz="1600" dirty="0">
                          <a:effectLst/>
                          <a:latin typeface="Times New Roman" panose="02020603050405020304" pitchFamily="18" charset="0"/>
                          <a:ea typeface="Times New Roman" panose="02020603050405020304" pitchFamily="18" charset="0"/>
                        </a:rPr>
                        <a:t>09:00 – 09:45</a:t>
                      </a:r>
                    </a:p>
                  </a:txBody>
                  <a:tcPr marL="64831" marR="64831" marT="0" marB="0" anchor="ctr"/>
                </a:tc>
                <a:tc>
                  <a:txBody>
                    <a:bodyPr/>
                    <a:lstStyle/>
                    <a:p>
                      <a:pPr marL="87313" marR="0" lvl="0" indent="0" algn="l" defTabSz="457200" rtl="0" eaLnBrk="1" fontAlgn="auto" latinLnBrk="0" hangingPunct="1">
                        <a:lnSpc>
                          <a:spcPct val="107000"/>
                        </a:lnSpc>
                        <a:spcBef>
                          <a:spcPts val="0"/>
                        </a:spcBef>
                        <a:spcAft>
                          <a:spcPts val="800"/>
                        </a:spcAft>
                        <a:buClrTx/>
                        <a:buSzTx/>
                        <a:buFontTx/>
                        <a:buNone/>
                        <a:tabLst/>
                        <a:defRPr/>
                      </a:pPr>
                      <a:r>
                        <a:rPr lang="nb-NO" sz="1600" dirty="0">
                          <a:effectLst/>
                          <a:latin typeface="+mn-lt"/>
                          <a:ea typeface="Times New Roman" panose="02020603050405020304" pitchFamily="18" charset="0"/>
                        </a:rPr>
                        <a:t>Aktuelle sensorer, kort- og langtidsbruk</a:t>
                      </a:r>
                    </a:p>
                  </a:txBody>
                  <a:tcPr marL="64831" marR="64831" marT="0" marB="0" anchor="ctr"/>
                </a:tc>
                <a:tc>
                  <a:txBody>
                    <a:bodyPr/>
                    <a:lstStyle/>
                    <a:p>
                      <a:pPr marL="457200" indent="-368300" algn="l">
                        <a:lnSpc>
                          <a:spcPct val="107000"/>
                        </a:lnSpc>
                        <a:spcAft>
                          <a:spcPts val="800"/>
                        </a:spcAft>
                      </a:pPr>
                      <a:r>
                        <a:rPr lang="nb-NO" sz="1400" dirty="0">
                          <a:effectLst/>
                          <a:latin typeface="Times New Roman" panose="02020603050405020304" pitchFamily="18" charset="0"/>
                          <a:ea typeface="Times New Roman" panose="02020603050405020304" pitchFamily="18" charset="0"/>
                        </a:rPr>
                        <a:t>NKR</a:t>
                      </a:r>
                    </a:p>
                  </a:txBody>
                  <a:tcPr marL="64831" marR="64831" marT="0" marB="0" anchor="ctr"/>
                </a:tc>
                <a:extLst>
                  <a:ext uri="{0D108BD9-81ED-4DB2-BD59-A6C34878D82A}">
                    <a16:rowId xmlns:a16="http://schemas.microsoft.com/office/drawing/2014/main" val="726571107"/>
                  </a:ext>
                </a:extLst>
              </a:tr>
              <a:tr h="506160">
                <a:tc>
                  <a:txBody>
                    <a:bodyPr/>
                    <a:lstStyle/>
                    <a:p>
                      <a:pPr marL="457200" indent="-368300">
                        <a:lnSpc>
                          <a:spcPct val="107000"/>
                        </a:lnSpc>
                        <a:spcAft>
                          <a:spcPts val="800"/>
                        </a:spcAft>
                      </a:pPr>
                      <a:r>
                        <a:rPr lang="nb-NO" sz="1600" dirty="0">
                          <a:effectLst/>
                          <a:latin typeface="Times New Roman" panose="02020603050405020304" pitchFamily="18" charset="0"/>
                          <a:ea typeface="Times New Roman" panose="02020603050405020304" pitchFamily="18" charset="0"/>
                        </a:rPr>
                        <a:t>10:00 – 10:15</a:t>
                      </a:r>
                    </a:p>
                  </a:txBody>
                  <a:tcPr marL="64831" marR="64831" marT="0" marB="0" anchor="ctr"/>
                </a:tc>
                <a:tc>
                  <a:txBody>
                    <a:bodyPr/>
                    <a:lstStyle/>
                    <a:p>
                      <a:pPr marL="87313" marR="0" lvl="0" indent="1588" algn="l" defTabSz="457200" rtl="0" eaLnBrk="1" fontAlgn="auto" latinLnBrk="0" hangingPunct="1">
                        <a:lnSpc>
                          <a:spcPct val="107000"/>
                        </a:lnSpc>
                        <a:spcBef>
                          <a:spcPts val="0"/>
                        </a:spcBef>
                        <a:spcAft>
                          <a:spcPts val="800"/>
                        </a:spcAft>
                        <a:buClrTx/>
                        <a:buSzTx/>
                        <a:buFontTx/>
                        <a:buNone/>
                        <a:tabLst/>
                        <a:defRPr/>
                      </a:pPr>
                      <a:r>
                        <a:rPr lang="nb-NO" sz="1800" dirty="0">
                          <a:effectLst/>
                          <a:latin typeface="Times New Roman" panose="02020603050405020304" pitchFamily="18" charset="0"/>
                          <a:ea typeface="Times New Roman" panose="02020603050405020304" pitchFamily="18" charset="0"/>
                        </a:rPr>
                        <a:t>Kort intro til gruppearbeid</a:t>
                      </a:r>
                    </a:p>
                  </a:txBody>
                  <a:tcPr marL="64831" marR="64831" marT="0" marB="0" anchor="ctr"/>
                </a:tc>
                <a:tc>
                  <a:txBody>
                    <a:bodyPr/>
                    <a:lstStyle/>
                    <a:p>
                      <a:pPr marL="457200" indent="-368300" algn="l">
                        <a:lnSpc>
                          <a:spcPct val="107000"/>
                        </a:lnSpc>
                        <a:spcAft>
                          <a:spcPts val="800"/>
                        </a:spcAft>
                      </a:pPr>
                      <a:r>
                        <a:rPr lang="nb-NO" sz="1600" dirty="0">
                          <a:effectLst/>
                          <a:latin typeface="Times New Roman" panose="02020603050405020304" pitchFamily="18" charset="0"/>
                          <a:ea typeface="Times New Roman" panose="02020603050405020304" pitchFamily="18" charset="0"/>
                        </a:rPr>
                        <a:t>Nils Kr.</a:t>
                      </a:r>
                    </a:p>
                  </a:txBody>
                  <a:tcPr marL="64831" marR="64831" marT="0" marB="0" anchor="ctr"/>
                </a:tc>
                <a:extLst>
                  <a:ext uri="{0D108BD9-81ED-4DB2-BD59-A6C34878D82A}">
                    <a16:rowId xmlns:a16="http://schemas.microsoft.com/office/drawing/2014/main" val="2551066530"/>
                  </a:ext>
                </a:extLst>
              </a:tr>
              <a:tr h="506160">
                <a:tc>
                  <a:txBody>
                    <a:bodyPr/>
                    <a:lstStyle/>
                    <a:p>
                      <a:pPr marL="457200" indent="-368300">
                        <a:lnSpc>
                          <a:spcPct val="107000"/>
                        </a:lnSpc>
                        <a:spcAft>
                          <a:spcPts val="800"/>
                        </a:spcAft>
                      </a:pPr>
                      <a:r>
                        <a:rPr lang="nb-NO" sz="1600" dirty="0">
                          <a:effectLst/>
                          <a:latin typeface="Times New Roman" panose="02020603050405020304" pitchFamily="18" charset="0"/>
                          <a:ea typeface="Times New Roman" panose="02020603050405020304" pitchFamily="18" charset="0"/>
                        </a:rPr>
                        <a:t>10:15 – 11:30</a:t>
                      </a:r>
                    </a:p>
                  </a:txBody>
                  <a:tcPr marL="64831" marR="64831" marT="0" marB="0" anchor="ctr"/>
                </a:tc>
                <a:tc>
                  <a:txBody>
                    <a:bodyPr/>
                    <a:lstStyle/>
                    <a:p>
                      <a:pPr marL="88900" marR="0" lvl="0" indent="0" algn="l" defTabSz="457200" rtl="0" eaLnBrk="1" fontAlgn="auto" latinLnBrk="0" hangingPunct="1">
                        <a:lnSpc>
                          <a:spcPct val="107000"/>
                        </a:lnSpc>
                        <a:spcBef>
                          <a:spcPts val="0"/>
                        </a:spcBef>
                        <a:spcAft>
                          <a:spcPts val="800"/>
                        </a:spcAft>
                        <a:buClrTx/>
                        <a:buSzTx/>
                        <a:buFontTx/>
                        <a:buNone/>
                        <a:tabLst/>
                        <a:defRPr/>
                      </a:pPr>
                      <a:r>
                        <a:rPr lang="nb-NO" sz="1800" dirty="0">
                          <a:effectLst/>
                          <a:latin typeface="Times New Roman" panose="02020603050405020304" pitchFamily="18" charset="0"/>
                          <a:ea typeface="Times New Roman" panose="02020603050405020304" pitchFamily="18" charset="0"/>
                        </a:rPr>
                        <a:t>Gruppearbeid og bygging av prototyp</a:t>
                      </a:r>
                    </a:p>
                  </a:txBody>
                  <a:tcPr marL="64831" marR="64831" marT="0" marB="0" anchor="ctr"/>
                </a:tc>
                <a:tc>
                  <a:txBody>
                    <a:bodyPr/>
                    <a:lstStyle/>
                    <a:p>
                      <a:pPr marL="457200" indent="-368300" algn="l">
                        <a:lnSpc>
                          <a:spcPct val="107000"/>
                        </a:lnSpc>
                        <a:spcAft>
                          <a:spcPts val="800"/>
                        </a:spcAft>
                      </a:pPr>
                      <a:r>
                        <a:rPr lang="nb-NO" sz="1600" dirty="0">
                          <a:effectLst/>
                          <a:latin typeface="Times New Roman" panose="02020603050405020304" pitchFamily="18" charset="0"/>
                          <a:ea typeface="Times New Roman" panose="02020603050405020304" pitchFamily="18" charset="0"/>
                        </a:rPr>
                        <a:t>Alle</a:t>
                      </a:r>
                    </a:p>
                  </a:txBody>
                  <a:tcPr marL="64831" marR="64831" marT="0" marB="0" anchor="ctr"/>
                </a:tc>
                <a:extLst>
                  <a:ext uri="{0D108BD9-81ED-4DB2-BD59-A6C34878D82A}">
                    <a16:rowId xmlns:a16="http://schemas.microsoft.com/office/drawing/2014/main" val="3497579626"/>
                  </a:ext>
                </a:extLst>
              </a:tr>
              <a:tr h="574368">
                <a:tc>
                  <a:txBody>
                    <a:bodyPr/>
                    <a:lstStyle/>
                    <a:p>
                      <a:pPr marL="457200" indent="-368300">
                        <a:lnSpc>
                          <a:spcPct val="107000"/>
                        </a:lnSpc>
                        <a:spcAft>
                          <a:spcPts val="800"/>
                        </a:spcAft>
                      </a:pPr>
                      <a:r>
                        <a:rPr lang="nb-NO" sz="1600" dirty="0">
                          <a:effectLst/>
                          <a:latin typeface="Times New Roman" panose="02020603050405020304" pitchFamily="18" charset="0"/>
                          <a:ea typeface="Times New Roman" panose="02020603050405020304" pitchFamily="18" charset="0"/>
                        </a:rPr>
                        <a:t>11:30 – 12:00</a:t>
                      </a:r>
                    </a:p>
                  </a:txBody>
                  <a:tcPr marL="64831" marR="64831" marT="0" marB="0" anchor="ctr"/>
                </a:tc>
                <a:tc>
                  <a:txBody>
                    <a:bodyPr/>
                    <a:lstStyle/>
                    <a:p>
                      <a:pPr marL="457200">
                        <a:lnSpc>
                          <a:spcPct val="107000"/>
                        </a:lnSpc>
                        <a:spcAft>
                          <a:spcPts val="800"/>
                        </a:spcAft>
                      </a:pPr>
                      <a:r>
                        <a:rPr lang="nb-NO" sz="1800" i="1" dirty="0" err="1">
                          <a:effectLst/>
                          <a:latin typeface="Times New Roman" panose="02020603050405020304" pitchFamily="18" charset="0"/>
                          <a:ea typeface="Times New Roman" panose="02020603050405020304" pitchFamily="18" charset="0"/>
                        </a:rPr>
                        <a:t>Lunch</a:t>
                      </a:r>
                      <a:endParaRPr lang="nb-NO" sz="1800" i="1" dirty="0">
                        <a:effectLst/>
                        <a:latin typeface="Times New Roman" panose="02020603050405020304" pitchFamily="18" charset="0"/>
                        <a:ea typeface="Times New Roman" panose="02020603050405020304" pitchFamily="18" charset="0"/>
                      </a:endParaRPr>
                    </a:p>
                  </a:txBody>
                  <a:tcPr marL="64831" marR="64831" marT="0" marB="0" anchor="ctr"/>
                </a:tc>
                <a:tc>
                  <a:txBody>
                    <a:bodyPr/>
                    <a:lstStyle/>
                    <a:p>
                      <a:pPr marL="457200" indent="-368300" algn="l">
                        <a:lnSpc>
                          <a:spcPct val="107000"/>
                        </a:lnSpc>
                        <a:spcAft>
                          <a:spcPts val="800"/>
                        </a:spcAft>
                      </a:pPr>
                      <a:r>
                        <a:rPr lang="nb-NO" sz="1600" dirty="0">
                          <a:effectLst/>
                          <a:latin typeface="Times New Roman" panose="02020603050405020304" pitchFamily="18" charset="0"/>
                          <a:ea typeface="Times New Roman" panose="02020603050405020304" pitchFamily="18" charset="0"/>
                        </a:rPr>
                        <a:t>HS</a:t>
                      </a:r>
                    </a:p>
                  </a:txBody>
                  <a:tcPr marL="64831" marR="64831" marT="0" marB="0" anchor="ctr"/>
                </a:tc>
                <a:extLst>
                  <a:ext uri="{0D108BD9-81ED-4DB2-BD59-A6C34878D82A}">
                    <a16:rowId xmlns:a16="http://schemas.microsoft.com/office/drawing/2014/main" val="411154450"/>
                  </a:ext>
                </a:extLst>
              </a:tr>
              <a:tr h="506160">
                <a:tc>
                  <a:txBody>
                    <a:bodyPr/>
                    <a:lstStyle/>
                    <a:p>
                      <a:pPr marL="457200" indent="-368300">
                        <a:lnSpc>
                          <a:spcPct val="107000"/>
                        </a:lnSpc>
                        <a:spcAft>
                          <a:spcPts val="800"/>
                        </a:spcAft>
                      </a:pPr>
                      <a:r>
                        <a:rPr lang="nb-NO" sz="1600" dirty="0">
                          <a:effectLst/>
                          <a:latin typeface="Times New Roman" panose="02020603050405020304" pitchFamily="18" charset="0"/>
                          <a:ea typeface="Times New Roman" panose="02020603050405020304" pitchFamily="18" charset="0"/>
                        </a:rPr>
                        <a:t>12:00 – 12:45</a:t>
                      </a:r>
                    </a:p>
                  </a:txBody>
                  <a:tcPr marL="64831" marR="64831" marT="0" marB="0" anchor="ctr"/>
                </a:tc>
                <a:tc>
                  <a:txBody>
                    <a:bodyPr/>
                    <a:lstStyle/>
                    <a:p>
                      <a:pPr marL="88900" marR="0" lvl="0" indent="0" algn="l" defTabSz="457200" rtl="0" eaLnBrk="1" fontAlgn="auto" latinLnBrk="0" hangingPunct="1">
                        <a:lnSpc>
                          <a:spcPct val="107000"/>
                        </a:lnSpc>
                        <a:spcBef>
                          <a:spcPts val="0"/>
                        </a:spcBef>
                        <a:spcAft>
                          <a:spcPts val="800"/>
                        </a:spcAft>
                        <a:buClrTx/>
                        <a:buSzTx/>
                        <a:buFontTx/>
                        <a:buNone/>
                        <a:tabLst/>
                        <a:defRPr/>
                      </a:pPr>
                      <a:r>
                        <a:rPr lang="nb-NO" sz="1800" dirty="0">
                          <a:effectLst/>
                          <a:latin typeface="Times New Roman" panose="02020603050405020304" pitchFamily="18" charset="0"/>
                          <a:ea typeface="Times New Roman" panose="02020603050405020304" pitchFamily="18" charset="0"/>
                        </a:rPr>
                        <a:t>Presentasjon av resultater av diskusjon</a:t>
                      </a:r>
                    </a:p>
                  </a:txBody>
                  <a:tcPr marL="64831" marR="64831" marT="0" marB="0" anchor="ctr"/>
                </a:tc>
                <a:tc>
                  <a:txBody>
                    <a:bodyPr/>
                    <a:lstStyle/>
                    <a:p>
                      <a:pPr marL="457200" indent="-368300" algn="l">
                        <a:lnSpc>
                          <a:spcPct val="107000"/>
                        </a:lnSpc>
                        <a:spcAft>
                          <a:spcPts val="800"/>
                        </a:spcAft>
                      </a:pPr>
                      <a:r>
                        <a:rPr lang="nb-NO" sz="1600" dirty="0">
                          <a:effectLst/>
                          <a:latin typeface="Times New Roman" panose="02020603050405020304" pitchFamily="18" charset="0"/>
                          <a:ea typeface="Times New Roman" panose="02020603050405020304" pitchFamily="18" charset="0"/>
                        </a:rPr>
                        <a:t>Alle</a:t>
                      </a:r>
                    </a:p>
                  </a:txBody>
                  <a:tcPr marL="64831" marR="64831" marT="0" marB="0" anchor="ctr"/>
                </a:tc>
                <a:extLst>
                  <a:ext uri="{0D108BD9-81ED-4DB2-BD59-A6C34878D82A}">
                    <a16:rowId xmlns:a16="http://schemas.microsoft.com/office/drawing/2014/main" val="643789451"/>
                  </a:ext>
                </a:extLst>
              </a:tr>
              <a:tr h="506160">
                <a:tc>
                  <a:txBody>
                    <a:bodyPr/>
                    <a:lstStyle/>
                    <a:p>
                      <a:pPr marL="457200" indent="-368300">
                        <a:lnSpc>
                          <a:spcPct val="107000"/>
                        </a:lnSpc>
                        <a:spcAft>
                          <a:spcPts val="800"/>
                        </a:spcAft>
                      </a:pPr>
                      <a:r>
                        <a:rPr lang="nb-NO" sz="1600" dirty="0">
                          <a:effectLst/>
                          <a:latin typeface="Times New Roman" panose="02020603050405020304" pitchFamily="18" charset="0"/>
                          <a:ea typeface="Times New Roman" panose="02020603050405020304" pitchFamily="18" charset="0"/>
                        </a:rPr>
                        <a:t>12:45 – 13:15</a:t>
                      </a:r>
                    </a:p>
                  </a:txBody>
                  <a:tcPr marL="64831" marR="64831" marT="0" marB="0" anchor="ctr"/>
                </a:tc>
                <a:tc>
                  <a:txBody>
                    <a:bodyPr/>
                    <a:lstStyle/>
                    <a:p>
                      <a:pPr marL="88900" marR="0" lvl="0" indent="0" algn="l" defTabSz="457200" rtl="0" eaLnBrk="1" fontAlgn="auto" latinLnBrk="0" hangingPunct="1">
                        <a:lnSpc>
                          <a:spcPct val="107000"/>
                        </a:lnSpc>
                        <a:spcBef>
                          <a:spcPts val="0"/>
                        </a:spcBef>
                        <a:spcAft>
                          <a:spcPts val="800"/>
                        </a:spcAft>
                        <a:buClrTx/>
                        <a:buSzTx/>
                        <a:buFontTx/>
                        <a:buNone/>
                        <a:tabLst/>
                        <a:defRPr/>
                      </a:pPr>
                      <a:r>
                        <a:rPr lang="nb-NO" sz="1800" dirty="0">
                          <a:effectLst/>
                          <a:latin typeface="Times New Roman" panose="02020603050405020304" pitchFamily="18" charset="0"/>
                          <a:ea typeface="Times New Roman" panose="02020603050405020304" pitchFamily="18" charset="0"/>
                        </a:rPr>
                        <a:t>Erfaringer med bøyebygging Thor Inge Hansen m.fl.</a:t>
                      </a:r>
                    </a:p>
                  </a:txBody>
                  <a:tcPr marL="64831" marR="64831" marT="0" marB="0" anchor="ctr"/>
                </a:tc>
                <a:tc>
                  <a:txBody>
                    <a:bodyPr/>
                    <a:lstStyle/>
                    <a:p>
                      <a:pPr marL="457200" indent="-368300" algn="l">
                        <a:lnSpc>
                          <a:spcPct val="107000"/>
                        </a:lnSpc>
                        <a:spcAft>
                          <a:spcPts val="800"/>
                        </a:spcAft>
                      </a:pPr>
                      <a:r>
                        <a:rPr lang="nb-NO" sz="1600" dirty="0">
                          <a:effectLst/>
                          <a:latin typeface="Times New Roman" panose="02020603050405020304" pitchFamily="18" charset="0"/>
                          <a:ea typeface="Times New Roman" panose="02020603050405020304" pitchFamily="18" charset="0"/>
                        </a:rPr>
                        <a:t>TIH</a:t>
                      </a:r>
                    </a:p>
                  </a:txBody>
                  <a:tcPr marL="64831" marR="64831" marT="0" marB="0" anchor="ctr"/>
                </a:tc>
                <a:extLst>
                  <a:ext uri="{0D108BD9-81ED-4DB2-BD59-A6C34878D82A}">
                    <a16:rowId xmlns:a16="http://schemas.microsoft.com/office/drawing/2014/main" val="1569813096"/>
                  </a:ext>
                </a:extLst>
              </a:tr>
              <a:tr h="506160">
                <a:tc>
                  <a:txBody>
                    <a:bodyPr/>
                    <a:lstStyle/>
                    <a:p>
                      <a:pPr marL="457200" indent="-368300">
                        <a:lnSpc>
                          <a:spcPct val="107000"/>
                        </a:lnSpc>
                        <a:spcAft>
                          <a:spcPts val="800"/>
                        </a:spcAft>
                      </a:pPr>
                      <a:r>
                        <a:rPr lang="nb-NO" sz="1600" dirty="0">
                          <a:effectLst/>
                          <a:latin typeface="Times New Roman" panose="02020603050405020304" pitchFamily="18" charset="0"/>
                          <a:ea typeface="Times New Roman" panose="02020603050405020304" pitchFamily="18" charset="0"/>
                        </a:rPr>
                        <a:t>13:15 – 13:45</a:t>
                      </a:r>
                    </a:p>
                  </a:txBody>
                  <a:tcPr marL="64831" marR="64831" marT="0" marB="0" anchor="ctr"/>
                </a:tc>
                <a:tc>
                  <a:txBody>
                    <a:bodyPr/>
                    <a:lstStyle/>
                    <a:p>
                      <a:pPr marL="87313" marR="0" lvl="0" indent="0" algn="l" defTabSz="457200" rtl="0" eaLnBrk="1" fontAlgn="auto" latinLnBrk="0" hangingPunct="1">
                        <a:lnSpc>
                          <a:spcPct val="107000"/>
                        </a:lnSpc>
                        <a:spcBef>
                          <a:spcPts val="0"/>
                        </a:spcBef>
                        <a:spcAft>
                          <a:spcPts val="800"/>
                        </a:spcAft>
                        <a:buClrTx/>
                        <a:buSzTx/>
                        <a:buFontTx/>
                        <a:buNone/>
                        <a:tabLst/>
                        <a:defRPr/>
                      </a:pPr>
                      <a:r>
                        <a:rPr lang="nb-NO" sz="1800" dirty="0">
                          <a:effectLst/>
                          <a:latin typeface="Times New Roman" panose="02020603050405020304" pitchFamily="18" charset="0"/>
                          <a:ea typeface="Times New Roman" panose="02020603050405020304" pitchFamily="18" charset="0"/>
                        </a:rPr>
                        <a:t>Erfaringer med bøyebygging Nils Kr.</a:t>
                      </a:r>
                    </a:p>
                  </a:txBody>
                  <a:tcPr marL="64831" marR="64831" marT="0" marB="0" anchor="ctr"/>
                </a:tc>
                <a:tc>
                  <a:txBody>
                    <a:bodyPr/>
                    <a:lstStyle/>
                    <a:p>
                      <a:pPr marL="457200" indent="-368300" algn="l">
                        <a:lnSpc>
                          <a:spcPct val="107000"/>
                        </a:lnSpc>
                        <a:spcAft>
                          <a:spcPts val="800"/>
                        </a:spcAft>
                      </a:pPr>
                      <a:r>
                        <a:rPr lang="nb-NO" sz="1600" dirty="0">
                          <a:effectLst/>
                          <a:latin typeface="Times New Roman" panose="02020603050405020304" pitchFamily="18" charset="0"/>
                          <a:ea typeface="Times New Roman" panose="02020603050405020304" pitchFamily="18" charset="0"/>
                        </a:rPr>
                        <a:t>NKR</a:t>
                      </a:r>
                    </a:p>
                  </a:txBody>
                  <a:tcPr marL="64831" marR="64831" marT="0" marB="0" anchor="ctr"/>
                </a:tc>
                <a:extLst>
                  <a:ext uri="{0D108BD9-81ED-4DB2-BD59-A6C34878D82A}">
                    <a16:rowId xmlns:a16="http://schemas.microsoft.com/office/drawing/2014/main" val="1677586035"/>
                  </a:ext>
                </a:extLst>
              </a:tr>
              <a:tr h="506160">
                <a:tc>
                  <a:txBody>
                    <a:bodyPr/>
                    <a:lstStyle/>
                    <a:p>
                      <a:pPr marL="457200" indent="-368300">
                        <a:lnSpc>
                          <a:spcPct val="107000"/>
                        </a:lnSpc>
                        <a:spcAft>
                          <a:spcPts val="800"/>
                        </a:spcAft>
                      </a:pPr>
                      <a:r>
                        <a:rPr lang="nb-NO" sz="1600" dirty="0">
                          <a:effectLst/>
                          <a:latin typeface="Times New Roman" panose="02020603050405020304" pitchFamily="18" charset="0"/>
                          <a:ea typeface="Times New Roman" panose="02020603050405020304" pitchFamily="18" charset="0"/>
                        </a:rPr>
                        <a:t>13:45 – 14:00</a:t>
                      </a:r>
                    </a:p>
                  </a:txBody>
                  <a:tcPr marL="64831" marR="64831" marT="0" marB="0" anchor="ctr"/>
                </a:tc>
                <a:tc>
                  <a:txBody>
                    <a:bodyPr/>
                    <a:lstStyle/>
                    <a:p>
                      <a:pPr marL="87313" marR="0" lvl="0" indent="0" algn="l" defTabSz="446088" rtl="0" eaLnBrk="1" fontAlgn="auto" latinLnBrk="0" hangingPunct="1">
                        <a:lnSpc>
                          <a:spcPct val="107000"/>
                        </a:lnSpc>
                        <a:spcBef>
                          <a:spcPts val="0"/>
                        </a:spcBef>
                        <a:spcAft>
                          <a:spcPts val="800"/>
                        </a:spcAft>
                        <a:buClrTx/>
                        <a:buSzTx/>
                        <a:buFontTx/>
                        <a:buNone/>
                        <a:tabLst/>
                        <a:defRPr/>
                      </a:pPr>
                      <a:r>
                        <a:rPr lang="nb-NO" sz="1800" i="0" dirty="0">
                          <a:effectLst/>
                          <a:latin typeface="Arial" panose="020B0604020202020204" pitchFamily="34" charset="0"/>
                          <a:ea typeface="Times New Roman" panose="02020603050405020304" pitchFamily="18" charset="0"/>
                          <a:cs typeface="Arial" panose="020B0604020202020204" pitchFamily="34" charset="0"/>
                        </a:rPr>
                        <a:t>Oppsummering og beskjeder, neste samling</a:t>
                      </a:r>
                    </a:p>
                  </a:txBody>
                  <a:tcPr marL="64831" marR="64831" marT="0" marB="0" anchor="ctr"/>
                </a:tc>
                <a:tc>
                  <a:txBody>
                    <a:bodyPr/>
                    <a:lstStyle/>
                    <a:p>
                      <a:pPr marL="457200" marR="0" lvl="0" indent="-368300" algn="l" defTabSz="457200" rtl="0" eaLnBrk="1" fontAlgn="auto" latinLnBrk="0" hangingPunct="1">
                        <a:lnSpc>
                          <a:spcPct val="107000"/>
                        </a:lnSpc>
                        <a:spcBef>
                          <a:spcPts val="0"/>
                        </a:spcBef>
                        <a:spcAft>
                          <a:spcPts val="800"/>
                        </a:spcAft>
                        <a:buClrTx/>
                        <a:buSzTx/>
                        <a:buFontTx/>
                        <a:buNone/>
                        <a:tabLst/>
                        <a:defRPr/>
                      </a:pPr>
                      <a:r>
                        <a:rPr lang="nb-NO" sz="1600" dirty="0">
                          <a:effectLst/>
                          <a:latin typeface="Times New Roman" panose="02020603050405020304" pitchFamily="18" charset="0"/>
                          <a:ea typeface="Times New Roman" panose="02020603050405020304" pitchFamily="18" charset="0"/>
                        </a:rPr>
                        <a:t>HE</a:t>
                      </a:r>
                    </a:p>
                  </a:txBody>
                  <a:tcPr marL="64831" marR="64831" marT="0" marB="0" anchor="ctr"/>
                </a:tc>
                <a:extLst>
                  <a:ext uri="{0D108BD9-81ED-4DB2-BD59-A6C34878D82A}">
                    <a16:rowId xmlns:a16="http://schemas.microsoft.com/office/drawing/2014/main" val="2186346855"/>
                  </a:ext>
                </a:extLst>
              </a:tr>
              <a:tr h="513749">
                <a:tc>
                  <a:txBody>
                    <a:bodyPr/>
                    <a:lstStyle/>
                    <a:p>
                      <a:pPr marL="457200" indent="-368300">
                        <a:lnSpc>
                          <a:spcPct val="107000"/>
                        </a:lnSpc>
                        <a:spcAft>
                          <a:spcPts val="800"/>
                        </a:spcAft>
                      </a:pPr>
                      <a:endParaRPr lang="nb-NO" sz="1400" dirty="0">
                        <a:effectLst/>
                        <a:latin typeface="Times New Roman" panose="02020603050405020304" pitchFamily="18" charset="0"/>
                        <a:ea typeface="Times New Roman" panose="02020603050405020304" pitchFamily="18" charset="0"/>
                      </a:endParaRPr>
                    </a:p>
                  </a:txBody>
                  <a:tcPr marL="64831" marR="64831" marT="0" marB="0" anchor="ctr"/>
                </a:tc>
                <a:tc>
                  <a:txBody>
                    <a:bodyPr/>
                    <a:lstStyle/>
                    <a:p>
                      <a:pPr marL="88900" marR="0" lvl="0" indent="0" algn="l" defTabSz="457200" rtl="0" eaLnBrk="1" fontAlgn="auto" latinLnBrk="0" hangingPunct="1">
                        <a:lnSpc>
                          <a:spcPct val="107000"/>
                        </a:lnSpc>
                        <a:spcBef>
                          <a:spcPts val="0"/>
                        </a:spcBef>
                        <a:spcAft>
                          <a:spcPts val="800"/>
                        </a:spcAft>
                        <a:buClrTx/>
                        <a:buSzTx/>
                        <a:buFontTx/>
                        <a:buNone/>
                        <a:tabLst/>
                        <a:defRPr/>
                      </a:pPr>
                      <a:endParaRPr lang="nb-NO" sz="1600" i="0" dirty="0">
                        <a:effectLst/>
                        <a:latin typeface="Arial" panose="020B0604020202020204" pitchFamily="34" charset="0"/>
                        <a:ea typeface="Times New Roman" panose="02020603050405020304" pitchFamily="18" charset="0"/>
                        <a:cs typeface="Arial" panose="020B0604020202020204" pitchFamily="34" charset="0"/>
                      </a:endParaRPr>
                    </a:p>
                  </a:txBody>
                  <a:tcPr marL="64831" marR="64831" marT="0" marB="0" anchor="ctr"/>
                </a:tc>
                <a:tc>
                  <a:txBody>
                    <a:bodyPr/>
                    <a:lstStyle/>
                    <a:p>
                      <a:pPr marL="457200" indent="-368300" algn="l">
                        <a:lnSpc>
                          <a:spcPct val="107000"/>
                        </a:lnSpc>
                        <a:spcAft>
                          <a:spcPts val="800"/>
                        </a:spcAft>
                      </a:pPr>
                      <a:endParaRPr lang="nb-NO" sz="1400" dirty="0">
                        <a:effectLst/>
                        <a:latin typeface="Times New Roman" panose="02020603050405020304" pitchFamily="18" charset="0"/>
                        <a:ea typeface="Times New Roman" panose="02020603050405020304" pitchFamily="18" charset="0"/>
                      </a:endParaRPr>
                    </a:p>
                  </a:txBody>
                  <a:tcPr marL="64831" marR="64831" marT="0" marB="0" anchor="ctr"/>
                </a:tc>
                <a:extLst>
                  <a:ext uri="{0D108BD9-81ED-4DB2-BD59-A6C34878D82A}">
                    <a16:rowId xmlns:a16="http://schemas.microsoft.com/office/drawing/2014/main" val="3794294503"/>
                  </a:ext>
                </a:extLst>
              </a:tr>
            </a:tbl>
          </a:graphicData>
        </a:graphic>
      </p:graphicFrame>
      <p:sp>
        <p:nvSpPr>
          <p:cNvPr id="5" name="Title 1">
            <a:extLst>
              <a:ext uri="{FF2B5EF4-FFF2-40B4-BE49-F238E27FC236}">
                <a16:creationId xmlns:a16="http://schemas.microsoft.com/office/drawing/2014/main" id="{ED556ABD-8843-EA31-A781-C4957D65F860}"/>
              </a:ext>
            </a:extLst>
          </p:cNvPr>
          <p:cNvSpPr>
            <a:spLocks noGrp="1"/>
          </p:cNvSpPr>
          <p:nvPr>
            <p:ph type="title"/>
          </p:nvPr>
        </p:nvSpPr>
        <p:spPr>
          <a:xfrm>
            <a:off x="1034142" y="274638"/>
            <a:ext cx="7815943" cy="646331"/>
          </a:xfrm>
        </p:spPr>
        <p:txBody>
          <a:bodyPr/>
          <a:lstStyle/>
          <a:p>
            <a:pPr algn="ctr"/>
            <a:r>
              <a:rPr kumimoji="0" lang="nb-NO" altLang="nb-NO" sz="3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Kursprogram - 8. september 2023</a:t>
            </a:r>
            <a:endParaRPr lang="nb-NO" dirty="0"/>
          </a:p>
        </p:txBody>
      </p:sp>
    </p:spTree>
    <p:extLst>
      <p:ext uri="{BB962C8B-B14F-4D97-AF65-F5344CB8AC3E}">
        <p14:creationId xmlns:p14="http://schemas.microsoft.com/office/powerpoint/2010/main" val="1907469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B8916A2-42D5-5A27-FC16-07462F6C6A5E}"/>
              </a:ext>
            </a:extLst>
          </p:cNvPr>
          <p:cNvSpPr>
            <a:spLocks noGrp="1"/>
          </p:cNvSpPr>
          <p:nvPr>
            <p:ph type="title"/>
          </p:nvPr>
        </p:nvSpPr>
        <p:spPr>
          <a:xfrm>
            <a:off x="1000664" y="274638"/>
            <a:ext cx="7884544" cy="1077218"/>
          </a:xfrm>
        </p:spPr>
        <p:txBody>
          <a:bodyPr/>
          <a:lstStyle/>
          <a:p>
            <a:pPr algn="ctr"/>
            <a:r>
              <a:rPr lang="nb-NO" dirty="0"/>
              <a:t>«Gabriel»</a:t>
            </a:r>
            <a:br>
              <a:rPr lang="nb-NO" dirty="0"/>
            </a:br>
            <a:r>
              <a:rPr lang="nb-NO" sz="2800" dirty="0"/>
              <a:t>Drives av Amalie Skram videregående skole</a:t>
            </a:r>
            <a:endParaRPr lang="nb-NO" b="0" dirty="0"/>
          </a:p>
        </p:txBody>
      </p:sp>
      <p:pic>
        <p:nvPicPr>
          <p:cNvPr id="7" name="Picture 6">
            <a:extLst>
              <a:ext uri="{FF2B5EF4-FFF2-40B4-BE49-F238E27FC236}">
                <a16:creationId xmlns:a16="http://schemas.microsoft.com/office/drawing/2014/main" id="{17238CF7-3FA6-C743-2BD2-3442B4A087E7}"/>
              </a:ext>
            </a:extLst>
          </p:cNvPr>
          <p:cNvPicPr>
            <a:picLocks noChangeAspect="1"/>
          </p:cNvPicPr>
          <p:nvPr/>
        </p:nvPicPr>
        <p:blipFill>
          <a:blip r:embed="rId2"/>
          <a:stretch>
            <a:fillRect/>
          </a:stretch>
        </p:blipFill>
        <p:spPr>
          <a:xfrm>
            <a:off x="911036" y="1468423"/>
            <a:ext cx="7932049" cy="5001387"/>
          </a:xfrm>
          <a:prstGeom prst="rect">
            <a:avLst/>
          </a:prstGeom>
        </p:spPr>
      </p:pic>
    </p:spTree>
    <p:extLst>
      <p:ext uri="{BB962C8B-B14F-4D97-AF65-F5344CB8AC3E}">
        <p14:creationId xmlns:p14="http://schemas.microsoft.com/office/powerpoint/2010/main" val="3558664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B8916A2-42D5-5A27-FC16-07462F6C6A5E}"/>
              </a:ext>
            </a:extLst>
          </p:cNvPr>
          <p:cNvSpPr>
            <a:spLocks noGrp="1"/>
          </p:cNvSpPr>
          <p:nvPr>
            <p:ph type="title"/>
          </p:nvPr>
        </p:nvSpPr>
        <p:spPr>
          <a:xfrm>
            <a:off x="1000664" y="274638"/>
            <a:ext cx="7884544" cy="1077218"/>
          </a:xfrm>
        </p:spPr>
        <p:txBody>
          <a:bodyPr/>
          <a:lstStyle/>
          <a:p>
            <a:pPr algn="ctr"/>
            <a:r>
              <a:rPr lang="nb-NO" dirty="0"/>
              <a:t>«Gabriel»</a:t>
            </a:r>
            <a:br>
              <a:rPr lang="nb-NO" dirty="0"/>
            </a:br>
            <a:r>
              <a:rPr lang="nb-NO" sz="2800" dirty="0"/>
              <a:t>Målestasjonen i store Lungegårdsvann</a:t>
            </a:r>
            <a:endParaRPr lang="nb-NO" b="0" dirty="0"/>
          </a:p>
        </p:txBody>
      </p:sp>
      <p:pic>
        <p:nvPicPr>
          <p:cNvPr id="3" name="Picture 2">
            <a:extLst>
              <a:ext uri="{FF2B5EF4-FFF2-40B4-BE49-F238E27FC236}">
                <a16:creationId xmlns:a16="http://schemas.microsoft.com/office/drawing/2014/main" id="{7103F5D9-F41E-332A-B4CB-635964BB28E2}"/>
              </a:ext>
            </a:extLst>
          </p:cNvPr>
          <p:cNvPicPr>
            <a:picLocks noChangeAspect="1"/>
          </p:cNvPicPr>
          <p:nvPr/>
        </p:nvPicPr>
        <p:blipFill>
          <a:blip r:embed="rId2"/>
          <a:stretch>
            <a:fillRect/>
          </a:stretch>
        </p:blipFill>
        <p:spPr>
          <a:xfrm>
            <a:off x="1027315" y="1579515"/>
            <a:ext cx="7961409" cy="3535949"/>
          </a:xfrm>
          <a:prstGeom prst="rect">
            <a:avLst/>
          </a:prstGeom>
        </p:spPr>
      </p:pic>
    </p:spTree>
    <p:extLst>
      <p:ext uri="{BB962C8B-B14F-4D97-AF65-F5344CB8AC3E}">
        <p14:creationId xmlns:p14="http://schemas.microsoft.com/office/powerpoint/2010/main" val="3950341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7407404" cy="1015663"/>
          </a:xfrm>
        </p:spPr>
        <p:txBody>
          <a:bodyPr/>
          <a:lstStyle/>
          <a:p>
            <a:pPr algn="ctr"/>
            <a:r>
              <a:rPr lang="nb-NO" dirty="0"/>
              <a:t>Bøya sluppet fra Dresden</a:t>
            </a:r>
            <a:br>
              <a:rPr lang="nb-NO" dirty="0"/>
            </a:br>
            <a:r>
              <a:rPr lang="nb-NO" sz="2400" b="0" i="0" dirty="0">
                <a:effectLst/>
                <a:latin typeface="Segoe UI" panose="020B0502040204020203" pitchFamily="34" charset="0"/>
                <a:hlinkClick r:id="rId3"/>
              </a:rPr>
              <a:t>https://www.youtube.com/watch?v=_2SpKYkQkKQ</a:t>
            </a:r>
            <a:endParaRPr lang="nb-NO" dirty="0"/>
          </a:p>
        </p:txBody>
      </p:sp>
      <p:pic>
        <p:nvPicPr>
          <p:cNvPr id="4" name="Plassholder for innhold 3" descr="FleetMon-4.JPG"/>
          <p:cNvPicPr>
            <a:picLocks noGrp="1" noChangeAspect="1"/>
          </p:cNvPicPr>
          <p:nvPr>
            <p:ph idx="1"/>
          </p:nvPr>
        </p:nvPicPr>
        <p:blipFill>
          <a:blip r:embed="rId4"/>
          <a:stretch>
            <a:fillRect/>
          </a:stretch>
        </p:blipFill>
        <p:spPr>
          <a:xfrm>
            <a:off x="1933994" y="1498852"/>
            <a:ext cx="3505514" cy="4853789"/>
          </a:xfrm>
        </p:spPr>
      </p:pic>
      <p:pic>
        <p:nvPicPr>
          <p:cNvPr id="5" name="Bilde 4" descr="FleetMon-3.JPG"/>
          <p:cNvPicPr>
            <a:picLocks noChangeAspect="1"/>
          </p:cNvPicPr>
          <p:nvPr/>
        </p:nvPicPr>
        <p:blipFill>
          <a:blip r:embed="rId5"/>
          <a:stretch>
            <a:fillRect/>
          </a:stretch>
        </p:blipFill>
        <p:spPr>
          <a:xfrm>
            <a:off x="5644661" y="1498851"/>
            <a:ext cx="2386818" cy="485379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3121755" cy="646331"/>
          </a:xfrm>
        </p:spPr>
        <p:txBody>
          <a:bodyPr/>
          <a:lstStyle/>
          <a:p>
            <a:pPr algn="ctr"/>
            <a:r>
              <a:rPr lang="nb-NO"/>
              <a:t>Agnes 3</a:t>
            </a:r>
          </a:p>
        </p:txBody>
      </p:sp>
      <p:sp>
        <p:nvSpPr>
          <p:cNvPr id="3" name="Plassholder for innhold 2"/>
          <p:cNvSpPr>
            <a:spLocks noGrp="1"/>
          </p:cNvSpPr>
          <p:nvPr>
            <p:ph idx="1"/>
          </p:nvPr>
        </p:nvSpPr>
        <p:spPr>
          <a:xfrm>
            <a:off x="1019908" y="1148862"/>
            <a:ext cx="3200400" cy="5272384"/>
          </a:xfrm>
        </p:spPr>
        <p:txBody>
          <a:bodyPr/>
          <a:lstStyle/>
          <a:p>
            <a:r>
              <a:rPr lang="nb-NO" dirty="0"/>
              <a:t>Bøye bygget av sommerstudenter med enkle midler under sommer-prosjekt 2020</a:t>
            </a:r>
          </a:p>
          <a:p>
            <a:endParaRPr lang="nb-NO" dirty="0"/>
          </a:p>
        </p:txBody>
      </p:sp>
      <p:pic>
        <p:nvPicPr>
          <p:cNvPr id="9218" name="Picture 2"/>
          <p:cNvPicPr>
            <a:picLocks noChangeAspect="1" noChangeArrowheads="1"/>
          </p:cNvPicPr>
          <p:nvPr/>
        </p:nvPicPr>
        <p:blipFill>
          <a:blip r:embed="rId2"/>
          <a:srcRect/>
          <a:stretch>
            <a:fillRect/>
          </a:stretch>
        </p:blipFill>
        <p:spPr bwMode="auto">
          <a:xfrm>
            <a:off x="4316383" y="172137"/>
            <a:ext cx="4669355" cy="6521740"/>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DD67B-357F-4400-30B7-0BC70D402FEC}"/>
              </a:ext>
            </a:extLst>
          </p:cNvPr>
          <p:cNvSpPr>
            <a:spLocks noGrp="1"/>
          </p:cNvSpPr>
          <p:nvPr>
            <p:ph type="title"/>
          </p:nvPr>
        </p:nvSpPr>
        <p:spPr>
          <a:xfrm>
            <a:off x="407505" y="2631758"/>
            <a:ext cx="8229600" cy="646331"/>
          </a:xfrm>
        </p:spPr>
        <p:txBody>
          <a:bodyPr/>
          <a:lstStyle/>
          <a:p>
            <a:pPr algn="ctr"/>
            <a:r>
              <a:rPr lang="nb-NO" dirty="0"/>
              <a:t>Bøyer bygget av elever </a:t>
            </a:r>
            <a:r>
              <a:rPr lang="nb-NO" dirty="0" err="1"/>
              <a:t>vgs</a:t>
            </a:r>
            <a:endParaRPr lang="nb-NO" dirty="0"/>
          </a:p>
        </p:txBody>
      </p:sp>
    </p:spTree>
    <p:extLst>
      <p:ext uri="{BB962C8B-B14F-4D97-AF65-F5344CB8AC3E}">
        <p14:creationId xmlns:p14="http://schemas.microsoft.com/office/powerpoint/2010/main" val="4279703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1EADACD-B158-A7BA-A1FE-30DCAE551079}"/>
              </a:ext>
            </a:extLst>
          </p:cNvPr>
          <p:cNvSpPr>
            <a:spLocks noGrp="1"/>
          </p:cNvSpPr>
          <p:nvPr>
            <p:ph type="title"/>
          </p:nvPr>
        </p:nvSpPr>
        <p:spPr>
          <a:xfrm>
            <a:off x="1194628" y="274638"/>
            <a:ext cx="7407404" cy="954107"/>
          </a:xfrm>
        </p:spPr>
        <p:txBody>
          <a:bodyPr/>
          <a:lstStyle/>
          <a:p>
            <a:pPr algn="ctr"/>
            <a:r>
              <a:rPr lang="nb-NO" sz="2800" dirty="0"/>
              <a:t>Bøye laget av elever ved Bergen Katedralskole (</a:t>
            </a:r>
            <a:r>
              <a:rPr lang="nb-NO" sz="2800" dirty="0" err="1"/>
              <a:t>IsBerg</a:t>
            </a:r>
            <a:r>
              <a:rPr lang="nb-NO" sz="2800" dirty="0"/>
              <a:t>)</a:t>
            </a:r>
          </a:p>
        </p:txBody>
      </p:sp>
      <p:pic>
        <p:nvPicPr>
          <p:cNvPr id="2" name="Picture 1">
            <a:extLst>
              <a:ext uri="{FF2B5EF4-FFF2-40B4-BE49-F238E27FC236}">
                <a16:creationId xmlns:a16="http://schemas.microsoft.com/office/drawing/2014/main" id="{AA8510DC-AB2C-37A1-7797-7873AC77CB23}"/>
              </a:ext>
            </a:extLst>
          </p:cNvPr>
          <p:cNvPicPr>
            <a:picLocks noChangeAspect="1"/>
          </p:cNvPicPr>
          <p:nvPr/>
        </p:nvPicPr>
        <p:blipFill>
          <a:blip r:embed="rId2"/>
          <a:stretch>
            <a:fillRect/>
          </a:stretch>
        </p:blipFill>
        <p:spPr>
          <a:xfrm>
            <a:off x="1054282" y="1320171"/>
            <a:ext cx="3657155" cy="4980950"/>
          </a:xfrm>
          <a:prstGeom prst="rect">
            <a:avLst/>
          </a:prstGeom>
        </p:spPr>
      </p:pic>
      <p:sp>
        <p:nvSpPr>
          <p:cNvPr id="3" name="Content Placeholder 2">
            <a:extLst>
              <a:ext uri="{FF2B5EF4-FFF2-40B4-BE49-F238E27FC236}">
                <a16:creationId xmlns:a16="http://schemas.microsoft.com/office/drawing/2014/main" id="{DBE47417-48D7-BAFB-F636-346DB7446A06}"/>
              </a:ext>
            </a:extLst>
          </p:cNvPr>
          <p:cNvSpPr>
            <a:spLocks noGrp="1"/>
          </p:cNvSpPr>
          <p:nvPr>
            <p:ph idx="1"/>
          </p:nvPr>
        </p:nvSpPr>
        <p:spPr>
          <a:xfrm>
            <a:off x="4985656" y="1320171"/>
            <a:ext cx="4065105" cy="5101076"/>
          </a:xfrm>
        </p:spPr>
        <p:txBody>
          <a:bodyPr/>
          <a:lstStyle/>
          <a:p>
            <a:pPr marL="0" indent="0">
              <a:buNone/>
            </a:pPr>
            <a:r>
              <a:rPr lang="nb-NO" dirty="0"/>
              <a:t>Måler:</a:t>
            </a:r>
          </a:p>
          <a:p>
            <a:r>
              <a:rPr lang="nb-NO" dirty="0"/>
              <a:t>Posisjon (GPS)</a:t>
            </a:r>
          </a:p>
          <a:p>
            <a:r>
              <a:rPr lang="nb-NO" dirty="0"/>
              <a:t>Vann- og lufttemperatur</a:t>
            </a:r>
          </a:p>
          <a:p>
            <a:r>
              <a:rPr lang="nb-NO" dirty="0"/>
              <a:t>Luftfuktighet</a:t>
            </a:r>
          </a:p>
          <a:p>
            <a:r>
              <a:rPr lang="nb-NO" dirty="0"/>
              <a:t>Lufttrykk</a:t>
            </a:r>
          </a:p>
          <a:p>
            <a:r>
              <a:rPr lang="nb-NO" dirty="0"/>
              <a:t>Lysstyrke (solinnstråling)</a:t>
            </a:r>
          </a:p>
          <a:p>
            <a:endParaRPr lang="nb-NO" dirty="0"/>
          </a:p>
        </p:txBody>
      </p:sp>
    </p:spTree>
    <p:extLst>
      <p:ext uri="{BB962C8B-B14F-4D97-AF65-F5344CB8AC3E}">
        <p14:creationId xmlns:p14="http://schemas.microsoft.com/office/powerpoint/2010/main" val="2604363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EE0F0-B28E-4233-982F-9EA7AC94E748}"/>
              </a:ext>
            </a:extLst>
          </p:cNvPr>
          <p:cNvSpPr>
            <a:spLocks noGrp="1"/>
          </p:cNvSpPr>
          <p:nvPr>
            <p:ph type="title"/>
          </p:nvPr>
        </p:nvSpPr>
        <p:spPr>
          <a:xfrm>
            <a:off x="853820" y="274638"/>
            <a:ext cx="8229600" cy="1200329"/>
          </a:xfrm>
        </p:spPr>
        <p:txBody>
          <a:bodyPr/>
          <a:lstStyle/>
          <a:p>
            <a:pPr algn="ctr"/>
            <a:r>
              <a:rPr lang="nb-NO" sz="3600" dirty="0"/>
              <a:t>Bøye laget av elever ved Skien </a:t>
            </a:r>
            <a:r>
              <a:rPr lang="nb-NO" sz="3600" dirty="0" err="1"/>
              <a:t>vgs</a:t>
            </a:r>
            <a:r>
              <a:rPr lang="nb-NO" sz="3600" dirty="0"/>
              <a:t> (</a:t>
            </a:r>
            <a:r>
              <a:rPr lang="nb-NO" sz="3600" dirty="0" err="1"/>
              <a:t>Freshmen</a:t>
            </a:r>
            <a:r>
              <a:rPr lang="nb-NO" sz="3600" dirty="0"/>
              <a:t>)</a:t>
            </a:r>
            <a:endParaRPr lang="nb-NO" dirty="0"/>
          </a:p>
        </p:txBody>
      </p:sp>
      <p:sp>
        <p:nvSpPr>
          <p:cNvPr id="3" name="Content Placeholder 2">
            <a:extLst>
              <a:ext uri="{FF2B5EF4-FFF2-40B4-BE49-F238E27FC236}">
                <a16:creationId xmlns:a16="http://schemas.microsoft.com/office/drawing/2014/main" id="{21C3132E-CC7D-5987-477C-3C7CC07E4EB7}"/>
              </a:ext>
            </a:extLst>
          </p:cNvPr>
          <p:cNvSpPr>
            <a:spLocks noGrp="1"/>
          </p:cNvSpPr>
          <p:nvPr>
            <p:ph idx="1"/>
          </p:nvPr>
        </p:nvSpPr>
        <p:spPr>
          <a:xfrm>
            <a:off x="4460239" y="1474966"/>
            <a:ext cx="4176865" cy="3716794"/>
          </a:xfrm>
        </p:spPr>
        <p:txBody>
          <a:bodyPr>
            <a:normAutofit/>
          </a:bodyPr>
          <a:lstStyle/>
          <a:p>
            <a:pPr marL="0" indent="0">
              <a:buNone/>
            </a:pPr>
            <a:r>
              <a:rPr lang="nb-NO" dirty="0"/>
              <a:t>Måler:</a:t>
            </a:r>
          </a:p>
          <a:p>
            <a:r>
              <a:rPr lang="nb-NO" dirty="0"/>
              <a:t>Posisjon (GPS)</a:t>
            </a:r>
          </a:p>
          <a:p>
            <a:r>
              <a:rPr lang="nb-NO" dirty="0"/>
              <a:t>Vann- og lufttemperatur</a:t>
            </a:r>
          </a:p>
          <a:p>
            <a:r>
              <a:rPr lang="nb-NO" dirty="0"/>
              <a:t>Luftfuktighet</a:t>
            </a:r>
          </a:p>
          <a:p>
            <a:r>
              <a:rPr lang="nb-NO" dirty="0"/>
              <a:t>Lufttrykk</a:t>
            </a:r>
          </a:p>
          <a:p>
            <a:r>
              <a:rPr lang="nb-NO" dirty="0"/>
              <a:t>Lysstyrke (solinnstråling)</a:t>
            </a:r>
          </a:p>
          <a:p>
            <a:r>
              <a:rPr lang="nb-NO" dirty="0"/>
              <a:t>Turbiditet og </a:t>
            </a:r>
            <a:r>
              <a:rPr lang="nb-NO" dirty="0" err="1"/>
              <a:t>absorbans</a:t>
            </a:r>
            <a:br>
              <a:rPr lang="nb-NO" dirty="0"/>
            </a:br>
            <a:r>
              <a:rPr lang="nb-NO" dirty="0"/>
              <a:t>(egenutviklet sensor)</a:t>
            </a:r>
          </a:p>
          <a:p>
            <a:endParaRPr lang="nb-NO" dirty="0"/>
          </a:p>
        </p:txBody>
      </p:sp>
      <p:pic>
        <p:nvPicPr>
          <p:cNvPr id="5" name="Picture 4">
            <a:extLst>
              <a:ext uri="{FF2B5EF4-FFF2-40B4-BE49-F238E27FC236}">
                <a16:creationId xmlns:a16="http://schemas.microsoft.com/office/drawing/2014/main" id="{79DBD087-AB7F-F22E-86A1-E12A981AAF9D}"/>
              </a:ext>
            </a:extLst>
          </p:cNvPr>
          <p:cNvPicPr>
            <a:picLocks noChangeAspect="1"/>
          </p:cNvPicPr>
          <p:nvPr/>
        </p:nvPicPr>
        <p:blipFill>
          <a:blip r:embed="rId2"/>
          <a:stretch>
            <a:fillRect/>
          </a:stretch>
        </p:blipFill>
        <p:spPr>
          <a:xfrm>
            <a:off x="1115081" y="1474967"/>
            <a:ext cx="3330335" cy="5108395"/>
          </a:xfrm>
          <a:prstGeom prst="rect">
            <a:avLst/>
          </a:prstGeom>
        </p:spPr>
      </p:pic>
      <p:pic>
        <p:nvPicPr>
          <p:cNvPr id="7" name="Picture 6">
            <a:extLst>
              <a:ext uri="{FF2B5EF4-FFF2-40B4-BE49-F238E27FC236}">
                <a16:creationId xmlns:a16="http://schemas.microsoft.com/office/drawing/2014/main" id="{97190B74-DC13-7E1D-35E1-816FA948834A}"/>
              </a:ext>
            </a:extLst>
          </p:cNvPr>
          <p:cNvPicPr>
            <a:picLocks noChangeAspect="1"/>
          </p:cNvPicPr>
          <p:nvPr/>
        </p:nvPicPr>
        <p:blipFill>
          <a:blip r:embed="rId3"/>
          <a:stretch>
            <a:fillRect/>
          </a:stretch>
        </p:blipFill>
        <p:spPr>
          <a:xfrm>
            <a:off x="4514913" y="5052868"/>
            <a:ext cx="1782497" cy="1805132"/>
          </a:xfrm>
          <a:prstGeom prst="rect">
            <a:avLst/>
          </a:prstGeom>
        </p:spPr>
      </p:pic>
      <p:pic>
        <p:nvPicPr>
          <p:cNvPr id="9" name="Picture 8">
            <a:extLst>
              <a:ext uri="{FF2B5EF4-FFF2-40B4-BE49-F238E27FC236}">
                <a16:creationId xmlns:a16="http://schemas.microsoft.com/office/drawing/2014/main" id="{45C14423-88E5-AFDC-B505-CF3324BBC114}"/>
              </a:ext>
            </a:extLst>
          </p:cNvPr>
          <p:cNvPicPr>
            <a:picLocks noChangeAspect="1"/>
          </p:cNvPicPr>
          <p:nvPr/>
        </p:nvPicPr>
        <p:blipFill rotWithShape="1">
          <a:blip r:embed="rId4"/>
          <a:srcRect b="22533"/>
          <a:stretch/>
        </p:blipFill>
        <p:spPr>
          <a:xfrm>
            <a:off x="6767170" y="5052868"/>
            <a:ext cx="1360830" cy="1749810"/>
          </a:xfrm>
          <a:prstGeom prst="rect">
            <a:avLst/>
          </a:prstGeom>
        </p:spPr>
      </p:pic>
    </p:spTree>
    <p:extLst>
      <p:ext uri="{BB962C8B-B14F-4D97-AF65-F5344CB8AC3E}">
        <p14:creationId xmlns:p14="http://schemas.microsoft.com/office/powerpoint/2010/main" val="973871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1EADACD-B158-A7BA-A1FE-30DCAE551079}"/>
              </a:ext>
            </a:extLst>
          </p:cNvPr>
          <p:cNvSpPr>
            <a:spLocks noGrp="1"/>
          </p:cNvSpPr>
          <p:nvPr>
            <p:ph type="title"/>
          </p:nvPr>
        </p:nvSpPr>
        <p:spPr>
          <a:xfrm>
            <a:off x="985624" y="274638"/>
            <a:ext cx="7616407" cy="954107"/>
          </a:xfrm>
        </p:spPr>
        <p:txBody>
          <a:bodyPr/>
          <a:lstStyle/>
          <a:p>
            <a:pPr algn="ctr"/>
            <a:r>
              <a:rPr lang="nb-NO" sz="2800" dirty="0"/>
              <a:t>Bøye laget av elever ved Skien </a:t>
            </a:r>
            <a:r>
              <a:rPr lang="nb-NO" sz="2800" dirty="0" err="1"/>
              <a:t>vgs</a:t>
            </a:r>
            <a:br>
              <a:rPr lang="nb-NO" sz="2800" dirty="0"/>
            </a:br>
            <a:r>
              <a:rPr lang="nb-NO" sz="2800" dirty="0"/>
              <a:t> (Under The </a:t>
            </a:r>
            <a:r>
              <a:rPr lang="nb-NO" sz="2800" dirty="0" err="1"/>
              <a:t>Dock</a:t>
            </a:r>
            <a:r>
              <a:rPr lang="nb-NO" sz="2800" dirty="0"/>
              <a:t>)</a:t>
            </a:r>
          </a:p>
        </p:txBody>
      </p:sp>
      <p:sp>
        <p:nvSpPr>
          <p:cNvPr id="3" name="Content Placeholder 2">
            <a:extLst>
              <a:ext uri="{FF2B5EF4-FFF2-40B4-BE49-F238E27FC236}">
                <a16:creationId xmlns:a16="http://schemas.microsoft.com/office/drawing/2014/main" id="{DBE47417-48D7-BAFB-F636-346DB7446A06}"/>
              </a:ext>
            </a:extLst>
          </p:cNvPr>
          <p:cNvSpPr>
            <a:spLocks noGrp="1"/>
          </p:cNvSpPr>
          <p:nvPr>
            <p:ph idx="1"/>
          </p:nvPr>
        </p:nvSpPr>
        <p:spPr>
          <a:xfrm>
            <a:off x="5116293" y="1383379"/>
            <a:ext cx="4065105" cy="1767841"/>
          </a:xfrm>
        </p:spPr>
        <p:txBody>
          <a:bodyPr/>
          <a:lstStyle/>
          <a:p>
            <a:pPr marL="0" indent="0">
              <a:buNone/>
            </a:pPr>
            <a:r>
              <a:rPr lang="nb-NO" dirty="0"/>
              <a:t>Måler:</a:t>
            </a:r>
          </a:p>
          <a:p>
            <a:r>
              <a:rPr lang="nb-NO" dirty="0"/>
              <a:t>Vannstand i Skiens elva</a:t>
            </a:r>
          </a:p>
          <a:p>
            <a:r>
              <a:rPr lang="nb-NO" dirty="0"/>
              <a:t>Bruker ultralyd avstandssensor</a:t>
            </a:r>
          </a:p>
          <a:p>
            <a:endParaRPr lang="nb-NO" dirty="0"/>
          </a:p>
        </p:txBody>
      </p:sp>
      <p:pic>
        <p:nvPicPr>
          <p:cNvPr id="4" name="Picture 3">
            <a:extLst>
              <a:ext uri="{FF2B5EF4-FFF2-40B4-BE49-F238E27FC236}">
                <a16:creationId xmlns:a16="http://schemas.microsoft.com/office/drawing/2014/main" id="{873EA469-F7A0-F866-06A4-DF787F06CB2E}"/>
              </a:ext>
            </a:extLst>
          </p:cNvPr>
          <p:cNvPicPr>
            <a:picLocks noChangeAspect="1"/>
          </p:cNvPicPr>
          <p:nvPr/>
        </p:nvPicPr>
        <p:blipFill>
          <a:blip r:embed="rId2"/>
          <a:stretch>
            <a:fillRect/>
          </a:stretch>
        </p:blipFill>
        <p:spPr>
          <a:xfrm>
            <a:off x="985625" y="1228745"/>
            <a:ext cx="3984070" cy="5471998"/>
          </a:xfrm>
          <a:prstGeom prst="rect">
            <a:avLst/>
          </a:prstGeom>
        </p:spPr>
      </p:pic>
      <p:pic>
        <p:nvPicPr>
          <p:cNvPr id="6" name="Picture 5">
            <a:extLst>
              <a:ext uri="{FF2B5EF4-FFF2-40B4-BE49-F238E27FC236}">
                <a16:creationId xmlns:a16="http://schemas.microsoft.com/office/drawing/2014/main" id="{CBCFDF7F-8E58-4902-8DB6-4093F6A133AD}"/>
              </a:ext>
            </a:extLst>
          </p:cNvPr>
          <p:cNvPicPr>
            <a:picLocks noChangeAspect="1"/>
          </p:cNvPicPr>
          <p:nvPr/>
        </p:nvPicPr>
        <p:blipFill>
          <a:blip r:embed="rId3"/>
          <a:stretch>
            <a:fillRect/>
          </a:stretch>
        </p:blipFill>
        <p:spPr>
          <a:xfrm>
            <a:off x="5512534" y="3265216"/>
            <a:ext cx="2730640" cy="3435527"/>
          </a:xfrm>
          <a:prstGeom prst="rect">
            <a:avLst/>
          </a:prstGeom>
        </p:spPr>
      </p:pic>
    </p:spTree>
    <p:extLst>
      <p:ext uri="{BB962C8B-B14F-4D97-AF65-F5344CB8AC3E}">
        <p14:creationId xmlns:p14="http://schemas.microsoft.com/office/powerpoint/2010/main" val="2658591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1EADACD-B158-A7BA-A1FE-30DCAE551079}"/>
              </a:ext>
            </a:extLst>
          </p:cNvPr>
          <p:cNvSpPr>
            <a:spLocks noGrp="1"/>
          </p:cNvSpPr>
          <p:nvPr>
            <p:ph type="title"/>
          </p:nvPr>
        </p:nvSpPr>
        <p:spPr>
          <a:xfrm>
            <a:off x="1291258" y="339824"/>
            <a:ext cx="7407404" cy="954107"/>
          </a:xfrm>
        </p:spPr>
        <p:txBody>
          <a:bodyPr/>
          <a:lstStyle/>
          <a:p>
            <a:pPr algn="ctr"/>
            <a:r>
              <a:rPr lang="nb-NO" sz="2800" dirty="0"/>
              <a:t>Bøye laget av elever ved Strinda </a:t>
            </a:r>
            <a:r>
              <a:rPr lang="nb-NO" sz="2800" dirty="0" err="1"/>
              <a:t>vgs</a:t>
            </a:r>
            <a:r>
              <a:rPr lang="nb-NO" sz="2800" dirty="0"/>
              <a:t> </a:t>
            </a:r>
            <a:br>
              <a:rPr lang="nb-NO" sz="2800" dirty="0"/>
            </a:br>
            <a:r>
              <a:rPr lang="nb-NO" sz="2800" dirty="0"/>
              <a:t>(Blåseforskerne)</a:t>
            </a:r>
          </a:p>
        </p:txBody>
      </p:sp>
      <p:sp>
        <p:nvSpPr>
          <p:cNvPr id="3" name="Content Placeholder 2">
            <a:extLst>
              <a:ext uri="{FF2B5EF4-FFF2-40B4-BE49-F238E27FC236}">
                <a16:creationId xmlns:a16="http://schemas.microsoft.com/office/drawing/2014/main" id="{DBE47417-48D7-BAFB-F636-346DB7446A06}"/>
              </a:ext>
            </a:extLst>
          </p:cNvPr>
          <p:cNvSpPr>
            <a:spLocks noGrp="1"/>
          </p:cNvSpPr>
          <p:nvPr>
            <p:ph idx="1"/>
          </p:nvPr>
        </p:nvSpPr>
        <p:spPr>
          <a:xfrm>
            <a:off x="4571999" y="1320171"/>
            <a:ext cx="4065105" cy="2108829"/>
          </a:xfrm>
        </p:spPr>
        <p:txBody>
          <a:bodyPr/>
          <a:lstStyle/>
          <a:p>
            <a:pPr marL="0" indent="0">
              <a:buNone/>
            </a:pPr>
            <a:r>
              <a:rPr lang="nb-NO" dirty="0"/>
              <a:t>Måler:</a:t>
            </a:r>
          </a:p>
          <a:p>
            <a:r>
              <a:rPr lang="nb-NO" dirty="0"/>
              <a:t>Vann- og lufttemperatur</a:t>
            </a:r>
          </a:p>
          <a:p>
            <a:r>
              <a:rPr lang="nb-NO" dirty="0"/>
              <a:t>Luftfuktighet</a:t>
            </a:r>
          </a:p>
          <a:p>
            <a:r>
              <a:rPr lang="nb-NO" dirty="0"/>
              <a:t>Lufttrykk</a:t>
            </a:r>
          </a:p>
          <a:p>
            <a:endParaRPr lang="nb-NO" dirty="0"/>
          </a:p>
        </p:txBody>
      </p:sp>
      <p:pic>
        <p:nvPicPr>
          <p:cNvPr id="4" name="Picture 3">
            <a:extLst>
              <a:ext uri="{FF2B5EF4-FFF2-40B4-BE49-F238E27FC236}">
                <a16:creationId xmlns:a16="http://schemas.microsoft.com/office/drawing/2014/main" id="{7A5B2A77-B1E5-02F1-2214-3F9393F0588E}"/>
              </a:ext>
            </a:extLst>
          </p:cNvPr>
          <p:cNvPicPr>
            <a:picLocks noChangeAspect="1"/>
          </p:cNvPicPr>
          <p:nvPr/>
        </p:nvPicPr>
        <p:blipFill>
          <a:blip r:embed="rId2"/>
          <a:stretch>
            <a:fillRect/>
          </a:stretch>
        </p:blipFill>
        <p:spPr>
          <a:xfrm>
            <a:off x="1120844" y="1454380"/>
            <a:ext cx="3333586" cy="3245083"/>
          </a:xfrm>
          <a:prstGeom prst="rect">
            <a:avLst/>
          </a:prstGeom>
        </p:spPr>
      </p:pic>
      <p:pic>
        <p:nvPicPr>
          <p:cNvPr id="6" name="Picture 5">
            <a:extLst>
              <a:ext uri="{FF2B5EF4-FFF2-40B4-BE49-F238E27FC236}">
                <a16:creationId xmlns:a16="http://schemas.microsoft.com/office/drawing/2014/main" id="{445B3D22-8691-127A-2E8D-0F574BB7A869}"/>
              </a:ext>
            </a:extLst>
          </p:cNvPr>
          <p:cNvPicPr>
            <a:picLocks noChangeAspect="1"/>
          </p:cNvPicPr>
          <p:nvPr/>
        </p:nvPicPr>
        <p:blipFill>
          <a:blip r:embed="rId3"/>
          <a:stretch>
            <a:fillRect/>
          </a:stretch>
        </p:blipFill>
        <p:spPr>
          <a:xfrm>
            <a:off x="4994960" y="3253988"/>
            <a:ext cx="3219181" cy="3329374"/>
          </a:xfrm>
          <a:prstGeom prst="rect">
            <a:avLst/>
          </a:prstGeom>
        </p:spPr>
      </p:pic>
      <p:pic>
        <p:nvPicPr>
          <p:cNvPr id="9" name="Picture 8">
            <a:extLst>
              <a:ext uri="{FF2B5EF4-FFF2-40B4-BE49-F238E27FC236}">
                <a16:creationId xmlns:a16="http://schemas.microsoft.com/office/drawing/2014/main" id="{6D87354E-8402-7A4D-477A-751CA5A67C3D}"/>
              </a:ext>
            </a:extLst>
          </p:cNvPr>
          <p:cNvPicPr>
            <a:picLocks noChangeAspect="1"/>
          </p:cNvPicPr>
          <p:nvPr/>
        </p:nvPicPr>
        <p:blipFill>
          <a:blip r:embed="rId4"/>
          <a:stretch>
            <a:fillRect/>
          </a:stretch>
        </p:blipFill>
        <p:spPr>
          <a:xfrm>
            <a:off x="1120843" y="4859912"/>
            <a:ext cx="3333586" cy="1810293"/>
          </a:xfrm>
          <a:prstGeom prst="rect">
            <a:avLst/>
          </a:prstGeom>
        </p:spPr>
      </p:pic>
    </p:spTree>
    <p:extLst>
      <p:ext uri="{BB962C8B-B14F-4D97-AF65-F5344CB8AC3E}">
        <p14:creationId xmlns:p14="http://schemas.microsoft.com/office/powerpoint/2010/main" val="3190226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1EADACD-B158-A7BA-A1FE-30DCAE551079}"/>
              </a:ext>
            </a:extLst>
          </p:cNvPr>
          <p:cNvSpPr>
            <a:spLocks noGrp="1"/>
          </p:cNvSpPr>
          <p:nvPr>
            <p:ph type="title"/>
          </p:nvPr>
        </p:nvSpPr>
        <p:spPr>
          <a:xfrm>
            <a:off x="1230086" y="274638"/>
            <a:ext cx="7371946" cy="954107"/>
          </a:xfrm>
        </p:spPr>
        <p:txBody>
          <a:bodyPr/>
          <a:lstStyle/>
          <a:p>
            <a:pPr algn="ctr"/>
            <a:r>
              <a:rPr lang="nb-NO" sz="2800" dirty="0"/>
              <a:t>Bøye laget av elever ved Ulsteinvik </a:t>
            </a:r>
            <a:r>
              <a:rPr lang="nb-NO" sz="2800" dirty="0" err="1"/>
              <a:t>vgs</a:t>
            </a:r>
            <a:r>
              <a:rPr lang="nb-NO" sz="2800" dirty="0"/>
              <a:t> (Dennis)</a:t>
            </a:r>
          </a:p>
        </p:txBody>
      </p:sp>
      <p:sp>
        <p:nvSpPr>
          <p:cNvPr id="3" name="Content Placeholder 2">
            <a:extLst>
              <a:ext uri="{FF2B5EF4-FFF2-40B4-BE49-F238E27FC236}">
                <a16:creationId xmlns:a16="http://schemas.microsoft.com/office/drawing/2014/main" id="{DBE47417-48D7-BAFB-F636-346DB7446A06}"/>
              </a:ext>
            </a:extLst>
          </p:cNvPr>
          <p:cNvSpPr>
            <a:spLocks noGrp="1"/>
          </p:cNvSpPr>
          <p:nvPr>
            <p:ph idx="1"/>
          </p:nvPr>
        </p:nvSpPr>
        <p:spPr>
          <a:xfrm>
            <a:off x="4775203" y="1320171"/>
            <a:ext cx="4338319" cy="1873691"/>
          </a:xfrm>
        </p:spPr>
        <p:txBody>
          <a:bodyPr/>
          <a:lstStyle/>
          <a:p>
            <a:pPr marL="0" indent="0">
              <a:buNone/>
            </a:pPr>
            <a:r>
              <a:rPr lang="nb-NO" dirty="0"/>
              <a:t>Måler:</a:t>
            </a:r>
          </a:p>
          <a:p>
            <a:r>
              <a:rPr lang="nb-NO" dirty="0"/>
              <a:t>Posisjon (GPS)</a:t>
            </a:r>
          </a:p>
          <a:p>
            <a:r>
              <a:rPr lang="nb-NO" dirty="0"/>
              <a:t>Beregner strømmen i sjøen</a:t>
            </a:r>
            <a:br>
              <a:rPr lang="nb-NO" dirty="0"/>
            </a:br>
            <a:r>
              <a:rPr lang="nb-NO" dirty="0"/>
              <a:t>(Tidevannskraftverk)		</a:t>
            </a:r>
          </a:p>
          <a:p>
            <a:endParaRPr lang="nb-NO" dirty="0"/>
          </a:p>
        </p:txBody>
      </p:sp>
      <p:pic>
        <p:nvPicPr>
          <p:cNvPr id="5" name="Picture 4">
            <a:extLst>
              <a:ext uri="{FF2B5EF4-FFF2-40B4-BE49-F238E27FC236}">
                <a16:creationId xmlns:a16="http://schemas.microsoft.com/office/drawing/2014/main" id="{5CA9914D-746B-4FFA-AC44-B89601C99EB3}"/>
              </a:ext>
            </a:extLst>
          </p:cNvPr>
          <p:cNvPicPr>
            <a:picLocks noChangeAspect="1"/>
          </p:cNvPicPr>
          <p:nvPr/>
        </p:nvPicPr>
        <p:blipFill rotWithShape="1">
          <a:blip r:embed="rId2"/>
          <a:srcRect l="4407" r="7411"/>
          <a:stretch/>
        </p:blipFill>
        <p:spPr>
          <a:xfrm>
            <a:off x="1097823" y="1562405"/>
            <a:ext cx="3441518" cy="5020957"/>
          </a:xfrm>
          <a:prstGeom prst="rect">
            <a:avLst/>
          </a:prstGeom>
        </p:spPr>
      </p:pic>
      <p:pic>
        <p:nvPicPr>
          <p:cNvPr id="7" name="Picture 6">
            <a:extLst>
              <a:ext uri="{FF2B5EF4-FFF2-40B4-BE49-F238E27FC236}">
                <a16:creationId xmlns:a16="http://schemas.microsoft.com/office/drawing/2014/main" id="{5B945194-E2BB-2C7B-5520-F99B16B169C9}"/>
              </a:ext>
            </a:extLst>
          </p:cNvPr>
          <p:cNvPicPr>
            <a:picLocks noChangeAspect="1"/>
          </p:cNvPicPr>
          <p:nvPr/>
        </p:nvPicPr>
        <p:blipFill>
          <a:blip r:embed="rId3"/>
          <a:stretch>
            <a:fillRect/>
          </a:stretch>
        </p:blipFill>
        <p:spPr>
          <a:xfrm>
            <a:off x="4958080" y="3193862"/>
            <a:ext cx="1920240" cy="3419686"/>
          </a:xfrm>
          <a:prstGeom prst="rect">
            <a:avLst/>
          </a:prstGeom>
        </p:spPr>
      </p:pic>
      <p:pic>
        <p:nvPicPr>
          <p:cNvPr id="10" name="Picture 9">
            <a:extLst>
              <a:ext uri="{FF2B5EF4-FFF2-40B4-BE49-F238E27FC236}">
                <a16:creationId xmlns:a16="http://schemas.microsoft.com/office/drawing/2014/main" id="{FEED6AD0-D752-B7B8-70FE-FB7133023050}"/>
              </a:ext>
            </a:extLst>
          </p:cNvPr>
          <p:cNvPicPr>
            <a:picLocks noChangeAspect="1"/>
          </p:cNvPicPr>
          <p:nvPr/>
        </p:nvPicPr>
        <p:blipFill>
          <a:blip r:embed="rId4"/>
          <a:stretch>
            <a:fillRect/>
          </a:stretch>
        </p:blipFill>
        <p:spPr>
          <a:xfrm>
            <a:off x="7076439" y="3193861"/>
            <a:ext cx="1732281" cy="3397753"/>
          </a:xfrm>
          <a:prstGeom prst="rect">
            <a:avLst/>
          </a:prstGeom>
        </p:spPr>
      </p:pic>
    </p:spTree>
    <p:extLst>
      <p:ext uri="{BB962C8B-B14F-4D97-AF65-F5344CB8AC3E}">
        <p14:creationId xmlns:p14="http://schemas.microsoft.com/office/powerpoint/2010/main" val="3321685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D8356-17A1-9695-B47F-02AC5675236A}"/>
              </a:ext>
            </a:extLst>
          </p:cNvPr>
          <p:cNvSpPr>
            <a:spLocks noGrp="1"/>
          </p:cNvSpPr>
          <p:nvPr>
            <p:ph type="title"/>
          </p:nvPr>
        </p:nvSpPr>
        <p:spPr/>
        <p:txBody>
          <a:bodyPr/>
          <a:lstStyle/>
          <a:p>
            <a:pPr algn="ctr"/>
            <a:r>
              <a:rPr lang="nb-NO" dirty="0"/>
              <a:t>Bruk fantasien!</a:t>
            </a:r>
          </a:p>
        </p:txBody>
      </p:sp>
      <p:sp>
        <p:nvSpPr>
          <p:cNvPr id="3" name="Content Placeholder 2">
            <a:extLst>
              <a:ext uri="{FF2B5EF4-FFF2-40B4-BE49-F238E27FC236}">
                <a16:creationId xmlns:a16="http://schemas.microsoft.com/office/drawing/2014/main" id="{0405DA1A-8596-4382-DC88-C3B258CB13CE}"/>
              </a:ext>
            </a:extLst>
          </p:cNvPr>
          <p:cNvSpPr>
            <a:spLocks noGrp="1"/>
          </p:cNvSpPr>
          <p:nvPr>
            <p:ph idx="1"/>
          </p:nvPr>
        </p:nvSpPr>
        <p:spPr>
          <a:xfrm>
            <a:off x="1194628" y="1063487"/>
            <a:ext cx="7407404" cy="5794513"/>
          </a:xfrm>
        </p:spPr>
        <p:txBody>
          <a:bodyPr>
            <a:normAutofit/>
          </a:bodyPr>
          <a:lstStyle/>
          <a:p>
            <a:pPr marL="0" indent="0">
              <a:buNone/>
            </a:pPr>
            <a:r>
              <a:rPr lang="nb-NO" dirty="0"/>
              <a:t>Det finnes ingen fasit. Elevene skal være frie til å eksperimentere og finne egne løsninger. </a:t>
            </a:r>
          </a:p>
          <a:p>
            <a:pPr marL="0" indent="0">
              <a:buNone/>
            </a:pPr>
            <a:r>
              <a:rPr lang="nb-NO" dirty="0"/>
              <a:t>Forskjellig preferanse og fokus:</a:t>
            </a:r>
          </a:p>
          <a:p>
            <a:r>
              <a:rPr lang="nb-NO" dirty="0"/>
              <a:t>Noen vil bruke kreativiteten på å </a:t>
            </a:r>
            <a:r>
              <a:rPr lang="nb-NO" b="1" dirty="0">
                <a:solidFill>
                  <a:srgbClr val="FF0000"/>
                </a:solidFill>
              </a:rPr>
              <a:t>utforme bøya</a:t>
            </a:r>
          </a:p>
          <a:p>
            <a:r>
              <a:rPr lang="nb-NO" dirty="0"/>
              <a:t>Noen vil bruke oppfinnsomheten sin på å </a:t>
            </a:r>
            <a:r>
              <a:rPr lang="nb-NO" b="1" dirty="0">
                <a:solidFill>
                  <a:srgbClr val="FF0000"/>
                </a:solidFill>
              </a:rPr>
              <a:t>utvikle programmet</a:t>
            </a:r>
          </a:p>
          <a:p>
            <a:r>
              <a:rPr lang="nb-NO" dirty="0"/>
              <a:t>Andre vil utvikle </a:t>
            </a:r>
            <a:r>
              <a:rPr lang="nb-NO" b="1" dirty="0">
                <a:solidFill>
                  <a:srgbClr val="FF0000"/>
                </a:solidFill>
              </a:rPr>
              <a:t>sofistikert sensorteknologi</a:t>
            </a:r>
          </a:p>
          <a:p>
            <a:r>
              <a:rPr lang="nb-NO" dirty="0"/>
              <a:t>Mens atter andre vil legge energien i </a:t>
            </a:r>
            <a:r>
              <a:rPr lang="nb-NO" b="1" dirty="0">
                <a:solidFill>
                  <a:srgbClr val="FF0000"/>
                </a:solidFill>
              </a:rPr>
              <a:t>analyse av måleresultatene</a:t>
            </a:r>
          </a:p>
          <a:p>
            <a:r>
              <a:rPr lang="nb-NO" dirty="0"/>
              <a:t>Valg av funksjon, </a:t>
            </a:r>
            <a:r>
              <a:rPr lang="nb-NO" b="1" dirty="0">
                <a:solidFill>
                  <a:srgbClr val="FF0000"/>
                </a:solidFill>
              </a:rPr>
              <a:t>applikasjon</a:t>
            </a:r>
          </a:p>
          <a:p>
            <a:pPr marL="0" indent="0">
              <a:buNone/>
            </a:pPr>
            <a:r>
              <a:rPr lang="nb-NO" dirty="0"/>
              <a:t>Dere står fritt til å bruke engasjementet der interessen ligger og kopiere der det er naturlig. Husk at kreativitet, oppfinnsomhet og egenutvikling er viktig i konkurransen. </a:t>
            </a:r>
          </a:p>
          <a:p>
            <a:endParaRPr lang="nb-NO" dirty="0"/>
          </a:p>
        </p:txBody>
      </p:sp>
    </p:spTree>
    <p:extLst>
      <p:ext uri="{BB962C8B-B14F-4D97-AF65-F5344CB8AC3E}">
        <p14:creationId xmlns:p14="http://schemas.microsoft.com/office/powerpoint/2010/main" val="309347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DD67B-357F-4400-30B7-0BC70D402FEC}"/>
              </a:ext>
            </a:extLst>
          </p:cNvPr>
          <p:cNvSpPr>
            <a:spLocks noGrp="1"/>
          </p:cNvSpPr>
          <p:nvPr>
            <p:ph type="title"/>
          </p:nvPr>
        </p:nvSpPr>
        <p:spPr>
          <a:xfrm>
            <a:off x="407505" y="2184718"/>
            <a:ext cx="8229600" cy="1754326"/>
          </a:xfrm>
        </p:spPr>
        <p:txBody>
          <a:bodyPr/>
          <a:lstStyle/>
          <a:p>
            <a:pPr algn="ctr"/>
            <a:r>
              <a:rPr lang="nb-NO" dirty="0"/>
              <a:t>Sjøvannstest 1</a:t>
            </a:r>
            <a:br>
              <a:rPr lang="nb-NO" dirty="0"/>
            </a:br>
            <a:r>
              <a:rPr lang="nb-NO" dirty="0"/>
              <a:t>November 2022 – 14 dager</a:t>
            </a:r>
            <a:br>
              <a:rPr lang="nb-NO" dirty="0"/>
            </a:br>
            <a:r>
              <a:rPr lang="nb-NO" dirty="0"/>
              <a:t>Uten elektronikk</a:t>
            </a:r>
          </a:p>
        </p:txBody>
      </p:sp>
    </p:spTree>
    <p:extLst>
      <p:ext uri="{BB962C8B-B14F-4D97-AF65-F5344CB8AC3E}">
        <p14:creationId xmlns:p14="http://schemas.microsoft.com/office/powerpoint/2010/main" val="1200857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22C7B-F6FE-EDB9-91AA-158B9E1E8B99}"/>
              </a:ext>
            </a:extLst>
          </p:cNvPr>
          <p:cNvSpPr>
            <a:spLocks noGrp="1"/>
          </p:cNvSpPr>
          <p:nvPr>
            <p:ph type="title"/>
          </p:nvPr>
        </p:nvSpPr>
        <p:spPr>
          <a:xfrm>
            <a:off x="407505" y="274638"/>
            <a:ext cx="8229600" cy="1200329"/>
          </a:xfrm>
        </p:spPr>
        <p:txBody>
          <a:bodyPr/>
          <a:lstStyle/>
          <a:p>
            <a:pPr algn="ctr"/>
            <a:r>
              <a:rPr lang="nb-NO" dirty="0"/>
              <a:t>Sjøvannstest 1</a:t>
            </a:r>
            <a:br>
              <a:rPr lang="nb-NO" dirty="0"/>
            </a:br>
            <a:r>
              <a:rPr lang="nb-NO" dirty="0"/>
              <a:t>Trondheim biologiske stasjon</a:t>
            </a:r>
          </a:p>
        </p:txBody>
      </p:sp>
      <p:pic>
        <p:nvPicPr>
          <p:cNvPr id="5" name="Picture 4">
            <a:extLst>
              <a:ext uri="{FF2B5EF4-FFF2-40B4-BE49-F238E27FC236}">
                <a16:creationId xmlns:a16="http://schemas.microsoft.com/office/drawing/2014/main" id="{7958B097-046C-900E-905F-0D71F598F31E}"/>
              </a:ext>
            </a:extLst>
          </p:cNvPr>
          <p:cNvPicPr>
            <a:picLocks noChangeAspect="1"/>
          </p:cNvPicPr>
          <p:nvPr/>
        </p:nvPicPr>
        <p:blipFill>
          <a:blip r:embed="rId2"/>
          <a:stretch>
            <a:fillRect/>
          </a:stretch>
        </p:blipFill>
        <p:spPr>
          <a:xfrm>
            <a:off x="1092021" y="1615981"/>
            <a:ext cx="7725356" cy="4024797"/>
          </a:xfrm>
          <a:prstGeom prst="rect">
            <a:avLst/>
          </a:prstGeom>
        </p:spPr>
      </p:pic>
    </p:spTree>
    <p:extLst>
      <p:ext uri="{BB962C8B-B14F-4D97-AF65-F5344CB8AC3E}">
        <p14:creationId xmlns:p14="http://schemas.microsoft.com/office/powerpoint/2010/main" val="2373060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6ABEC-328A-86B8-C398-2C23D165E2FE}"/>
              </a:ext>
            </a:extLst>
          </p:cNvPr>
          <p:cNvSpPr>
            <a:spLocks noGrp="1"/>
          </p:cNvSpPr>
          <p:nvPr>
            <p:ph type="title"/>
          </p:nvPr>
        </p:nvSpPr>
        <p:spPr>
          <a:xfrm>
            <a:off x="1194628" y="0"/>
            <a:ext cx="7407404" cy="1077218"/>
          </a:xfrm>
        </p:spPr>
        <p:txBody>
          <a:bodyPr/>
          <a:lstStyle/>
          <a:p>
            <a:pPr algn="ctr"/>
            <a:r>
              <a:rPr lang="nb-NO" dirty="0"/>
              <a:t>Et eksempel på bøye</a:t>
            </a:r>
            <a:br>
              <a:rPr lang="nb-NO" dirty="0"/>
            </a:br>
            <a:r>
              <a:rPr lang="nb-NO" sz="2800" dirty="0"/>
              <a:t>Bruk av kloakkrør</a:t>
            </a:r>
            <a:endParaRPr lang="nb-NO" dirty="0"/>
          </a:p>
        </p:txBody>
      </p:sp>
      <p:pic>
        <p:nvPicPr>
          <p:cNvPr id="5" name="Picture 4">
            <a:extLst>
              <a:ext uri="{FF2B5EF4-FFF2-40B4-BE49-F238E27FC236}">
                <a16:creationId xmlns:a16="http://schemas.microsoft.com/office/drawing/2014/main" id="{E1EED0B7-750B-D097-313F-4DA8AA797B56}"/>
              </a:ext>
            </a:extLst>
          </p:cNvPr>
          <p:cNvPicPr>
            <a:picLocks noChangeAspect="1"/>
          </p:cNvPicPr>
          <p:nvPr/>
        </p:nvPicPr>
        <p:blipFill>
          <a:blip r:embed="rId2"/>
          <a:stretch>
            <a:fillRect/>
          </a:stretch>
        </p:blipFill>
        <p:spPr>
          <a:xfrm>
            <a:off x="1995055" y="1318970"/>
            <a:ext cx="5866410" cy="5424686"/>
          </a:xfrm>
          <a:prstGeom prst="rect">
            <a:avLst/>
          </a:prstGeom>
        </p:spPr>
      </p:pic>
    </p:spTree>
    <p:extLst>
      <p:ext uri="{BB962C8B-B14F-4D97-AF65-F5344CB8AC3E}">
        <p14:creationId xmlns:p14="http://schemas.microsoft.com/office/powerpoint/2010/main" val="967214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86359-29E2-B4BB-78C9-605A1E0F76D4}"/>
              </a:ext>
            </a:extLst>
          </p:cNvPr>
          <p:cNvSpPr>
            <a:spLocks noGrp="1"/>
          </p:cNvSpPr>
          <p:nvPr>
            <p:ph type="title"/>
          </p:nvPr>
        </p:nvSpPr>
        <p:spPr>
          <a:xfrm>
            <a:off x="1194628" y="274638"/>
            <a:ext cx="7407404" cy="1077218"/>
          </a:xfrm>
        </p:spPr>
        <p:txBody>
          <a:bodyPr/>
          <a:lstStyle/>
          <a:p>
            <a:pPr algn="ctr"/>
            <a:r>
              <a:rPr lang="nb-NO" dirty="0"/>
              <a:t>Aktuelle deler</a:t>
            </a:r>
            <a:br>
              <a:rPr lang="nb-NO" dirty="0"/>
            </a:br>
            <a:r>
              <a:rPr lang="nb-NO" sz="2800" dirty="0"/>
              <a:t>Det meste kan kjøpes hos Biltema</a:t>
            </a:r>
            <a:endParaRPr lang="nb-NO" dirty="0"/>
          </a:p>
        </p:txBody>
      </p:sp>
      <p:pic>
        <p:nvPicPr>
          <p:cNvPr id="5" name="Picture 4">
            <a:extLst>
              <a:ext uri="{FF2B5EF4-FFF2-40B4-BE49-F238E27FC236}">
                <a16:creationId xmlns:a16="http://schemas.microsoft.com/office/drawing/2014/main" id="{75043063-E608-3172-6A5D-71A055439006}"/>
              </a:ext>
            </a:extLst>
          </p:cNvPr>
          <p:cNvPicPr>
            <a:picLocks noChangeAspect="1"/>
          </p:cNvPicPr>
          <p:nvPr/>
        </p:nvPicPr>
        <p:blipFill>
          <a:blip r:embed="rId2"/>
          <a:stretch>
            <a:fillRect/>
          </a:stretch>
        </p:blipFill>
        <p:spPr>
          <a:xfrm>
            <a:off x="859522" y="1735434"/>
            <a:ext cx="8077615" cy="3695890"/>
          </a:xfrm>
          <a:prstGeom prst="rect">
            <a:avLst/>
          </a:prstGeom>
        </p:spPr>
      </p:pic>
    </p:spTree>
    <p:extLst>
      <p:ext uri="{BB962C8B-B14F-4D97-AF65-F5344CB8AC3E}">
        <p14:creationId xmlns:p14="http://schemas.microsoft.com/office/powerpoint/2010/main" val="1600863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D9B25-1AA4-9C5C-4DA6-9C28CC7468A1}"/>
              </a:ext>
            </a:extLst>
          </p:cNvPr>
          <p:cNvSpPr>
            <a:spLocks noGrp="1"/>
          </p:cNvSpPr>
          <p:nvPr>
            <p:ph type="title"/>
          </p:nvPr>
        </p:nvSpPr>
        <p:spPr/>
        <p:txBody>
          <a:bodyPr/>
          <a:lstStyle/>
          <a:p>
            <a:pPr algn="ctr"/>
            <a:r>
              <a:rPr lang="nb-NO" dirty="0"/>
              <a:t>Utforming og forankring</a:t>
            </a:r>
          </a:p>
        </p:txBody>
      </p:sp>
      <p:pic>
        <p:nvPicPr>
          <p:cNvPr id="5" name="Picture 4">
            <a:extLst>
              <a:ext uri="{FF2B5EF4-FFF2-40B4-BE49-F238E27FC236}">
                <a16:creationId xmlns:a16="http://schemas.microsoft.com/office/drawing/2014/main" id="{2576C879-89F4-5241-711D-1E012935D69D}"/>
              </a:ext>
            </a:extLst>
          </p:cNvPr>
          <p:cNvPicPr>
            <a:picLocks noChangeAspect="1"/>
          </p:cNvPicPr>
          <p:nvPr/>
        </p:nvPicPr>
        <p:blipFill>
          <a:blip r:embed="rId2"/>
          <a:stretch>
            <a:fillRect/>
          </a:stretch>
        </p:blipFill>
        <p:spPr>
          <a:xfrm>
            <a:off x="1194628" y="1054089"/>
            <a:ext cx="7044469" cy="5529273"/>
          </a:xfrm>
          <a:prstGeom prst="rect">
            <a:avLst/>
          </a:prstGeom>
        </p:spPr>
      </p:pic>
    </p:spTree>
    <p:extLst>
      <p:ext uri="{BB962C8B-B14F-4D97-AF65-F5344CB8AC3E}">
        <p14:creationId xmlns:p14="http://schemas.microsoft.com/office/powerpoint/2010/main" val="2261405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E7CB0-5B7A-594B-80D7-E253B91BE49B}"/>
              </a:ext>
            </a:extLst>
          </p:cNvPr>
          <p:cNvSpPr>
            <a:spLocks noGrp="1"/>
          </p:cNvSpPr>
          <p:nvPr>
            <p:ph type="title"/>
          </p:nvPr>
        </p:nvSpPr>
        <p:spPr/>
        <p:txBody>
          <a:bodyPr/>
          <a:lstStyle/>
          <a:p>
            <a:pPr algn="ctr"/>
            <a:r>
              <a:rPr lang="nb-NO" dirty="0"/>
              <a:t>Været</a:t>
            </a:r>
          </a:p>
        </p:txBody>
      </p:sp>
      <p:sp>
        <p:nvSpPr>
          <p:cNvPr id="3" name="Content Placeholder 2">
            <a:extLst>
              <a:ext uri="{FF2B5EF4-FFF2-40B4-BE49-F238E27FC236}">
                <a16:creationId xmlns:a16="http://schemas.microsoft.com/office/drawing/2014/main" id="{521FFF9B-885A-C2A1-3849-A285FB220DF9}"/>
              </a:ext>
            </a:extLst>
          </p:cNvPr>
          <p:cNvSpPr>
            <a:spLocks noGrp="1"/>
          </p:cNvSpPr>
          <p:nvPr>
            <p:ph idx="1"/>
          </p:nvPr>
        </p:nvSpPr>
        <p:spPr>
          <a:xfrm>
            <a:off x="1194627" y="1063487"/>
            <a:ext cx="7647447" cy="922432"/>
          </a:xfrm>
        </p:spPr>
        <p:txBody>
          <a:bodyPr>
            <a:normAutofit fontScale="92500"/>
          </a:bodyPr>
          <a:lstStyle/>
          <a:p>
            <a:r>
              <a:rPr lang="nb-NO" dirty="0"/>
              <a:t>Ingen lekkasje i løpet av 14 dager (21. </a:t>
            </a:r>
            <a:r>
              <a:rPr lang="nb-NO" dirty="0" err="1"/>
              <a:t>okt</a:t>
            </a:r>
            <a:r>
              <a:rPr lang="nb-NO" dirty="0"/>
              <a:t> – 4. nov. 22)</a:t>
            </a:r>
          </a:p>
          <a:p>
            <a:r>
              <a:rPr lang="nb-NO" dirty="0"/>
              <a:t>Omtrent ingen nedbør</a:t>
            </a:r>
          </a:p>
        </p:txBody>
      </p:sp>
      <p:pic>
        <p:nvPicPr>
          <p:cNvPr id="5" name="Picture 4">
            <a:extLst>
              <a:ext uri="{FF2B5EF4-FFF2-40B4-BE49-F238E27FC236}">
                <a16:creationId xmlns:a16="http://schemas.microsoft.com/office/drawing/2014/main" id="{23AA9428-A40A-EE3E-AA39-4BFC29CA91E6}"/>
              </a:ext>
            </a:extLst>
          </p:cNvPr>
          <p:cNvPicPr>
            <a:picLocks noChangeAspect="1"/>
          </p:cNvPicPr>
          <p:nvPr/>
        </p:nvPicPr>
        <p:blipFill>
          <a:blip r:embed="rId2"/>
          <a:stretch>
            <a:fillRect/>
          </a:stretch>
        </p:blipFill>
        <p:spPr>
          <a:xfrm>
            <a:off x="999278" y="2130358"/>
            <a:ext cx="8104548" cy="2999782"/>
          </a:xfrm>
          <a:prstGeom prst="rect">
            <a:avLst/>
          </a:prstGeom>
        </p:spPr>
      </p:pic>
      <p:sp>
        <p:nvSpPr>
          <p:cNvPr id="6" name="TextBox 5">
            <a:extLst>
              <a:ext uri="{FF2B5EF4-FFF2-40B4-BE49-F238E27FC236}">
                <a16:creationId xmlns:a16="http://schemas.microsoft.com/office/drawing/2014/main" id="{C62D64DC-6698-2785-D4E8-0556A204E412}"/>
              </a:ext>
            </a:extLst>
          </p:cNvPr>
          <p:cNvSpPr txBox="1"/>
          <p:nvPr/>
        </p:nvSpPr>
        <p:spPr>
          <a:xfrm>
            <a:off x="7743432" y="4572001"/>
            <a:ext cx="394660" cy="246221"/>
          </a:xfrm>
          <a:prstGeom prst="rect">
            <a:avLst/>
          </a:prstGeom>
          <a:noFill/>
        </p:spPr>
        <p:txBody>
          <a:bodyPr wrap="none" rtlCol="0">
            <a:spAutoFit/>
          </a:bodyPr>
          <a:lstStyle/>
          <a:p>
            <a:r>
              <a:rPr lang="nb-NO" sz="1000" dirty="0"/>
              <a:t>0ºC</a:t>
            </a:r>
          </a:p>
        </p:txBody>
      </p:sp>
      <p:sp>
        <p:nvSpPr>
          <p:cNvPr id="7" name="TextBox 6">
            <a:extLst>
              <a:ext uri="{FF2B5EF4-FFF2-40B4-BE49-F238E27FC236}">
                <a16:creationId xmlns:a16="http://schemas.microsoft.com/office/drawing/2014/main" id="{5E8B377C-F6D3-5FDB-645D-6A2C389FE81C}"/>
              </a:ext>
            </a:extLst>
          </p:cNvPr>
          <p:cNvSpPr txBox="1"/>
          <p:nvPr/>
        </p:nvSpPr>
        <p:spPr>
          <a:xfrm>
            <a:off x="7743432" y="4181341"/>
            <a:ext cx="394660" cy="246221"/>
          </a:xfrm>
          <a:prstGeom prst="rect">
            <a:avLst/>
          </a:prstGeom>
          <a:noFill/>
        </p:spPr>
        <p:txBody>
          <a:bodyPr wrap="none" rtlCol="0">
            <a:spAutoFit/>
          </a:bodyPr>
          <a:lstStyle/>
          <a:p>
            <a:r>
              <a:rPr lang="nb-NO" sz="1000" dirty="0"/>
              <a:t>5ºC</a:t>
            </a:r>
          </a:p>
        </p:txBody>
      </p:sp>
      <p:sp>
        <p:nvSpPr>
          <p:cNvPr id="8" name="TextBox 7">
            <a:extLst>
              <a:ext uri="{FF2B5EF4-FFF2-40B4-BE49-F238E27FC236}">
                <a16:creationId xmlns:a16="http://schemas.microsoft.com/office/drawing/2014/main" id="{41B8D79B-3ED9-6050-2EC1-E29DE0111CB0}"/>
              </a:ext>
            </a:extLst>
          </p:cNvPr>
          <p:cNvSpPr txBox="1"/>
          <p:nvPr/>
        </p:nvSpPr>
        <p:spPr>
          <a:xfrm>
            <a:off x="7743432" y="3790681"/>
            <a:ext cx="465192" cy="246221"/>
          </a:xfrm>
          <a:prstGeom prst="rect">
            <a:avLst/>
          </a:prstGeom>
          <a:noFill/>
        </p:spPr>
        <p:txBody>
          <a:bodyPr wrap="none" rtlCol="0">
            <a:spAutoFit/>
          </a:bodyPr>
          <a:lstStyle/>
          <a:p>
            <a:r>
              <a:rPr lang="nb-NO" sz="1000" dirty="0"/>
              <a:t>10ºC</a:t>
            </a:r>
          </a:p>
        </p:txBody>
      </p:sp>
      <p:sp>
        <p:nvSpPr>
          <p:cNvPr id="9" name="TextBox 8">
            <a:extLst>
              <a:ext uri="{FF2B5EF4-FFF2-40B4-BE49-F238E27FC236}">
                <a16:creationId xmlns:a16="http://schemas.microsoft.com/office/drawing/2014/main" id="{2CE0BDCA-41B0-4D5A-419F-E924818B9C30}"/>
              </a:ext>
            </a:extLst>
          </p:cNvPr>
          <p:cNvSpPr txBox="1"/>
          <p:nvPr/>
        </p:nvSpPr>
        <p:spPr>
          <a:xfrm>
            <a:off x="7743432" y="3384028"/>
            <a:ext cx="465192" cy="246221"/>
          </a:xfrm>
          <a:prstGeom prst="rect">
            <a:avLst/>
          </a:prstGeom>
          <a:noFill/>
        </p:spPr>
        <p:txBody>
          <a:bodyPr wrap="none" rtlCol="0">
            <a:spAutoFit/>
          </a:bodyPr>
          <a:lstStyle/>
          <a:p>
            <a:r>
              <a:rPr lang="nb-NO" sz="1000" dirty="0"/>
              <a:t>15ºC</a:t>
            </a:r>
          </a:p>
        </p:txBody>
      </p:sp>
      <p:sp>
        <p:nvSpPr>
          <p:cNvPr id="10" name="TextBox 9">
            <a:extLst>
              <a:ext uri="{FF2B5EF4-FFF2-40B4-BE49-F238E27FC236}">
                <a16:creationId xmlns:a16="http://schemas.microsoft.com/office/drawing/2014/main" id="{168F7FA1-11E0-5544-E664-465E3B3E4AF8}"/>
              </a:ext>
            </a:extLst>
          </p:cNvPr>
          <p:cNvSpPr txBox="1"/>
          <p:nvPr/>
        </p:nvSpPr>
        <p:spPr>
          <a:xfrm>
            <a:off x="1671043" y="2085408"/>
            <a:ext cx="532518" cy="246221"/>
          </a:xfrm>
          <a:prstGeom prst="rect">
            <a:avLst/>
          </a:prstGeom>
          <a:noFill/>
        </p:spPr>
        <p:txBody>
          <a:bodyPr wrap="none" rtlCol="0">
            <a:spAutoFit/>
          </a:bodyPr>
          <a:lstStyle/>
          <a:p>
            <a:r>
              <a:rPr lang="nb-NO" sz="1000" dirty="0"/>
              <a:t>24m/s</a:t>
            </a:r>
          </a:p>
        </p:txBody>
      </p:sp>
      <p:sp>
        <p:nvSpPr>
          <p:cNvPr id="11" name="TextBox 10">
            <a:extLst>
              <a:ext uri="{FF2B5EF4-FFF2-40B4-BE49-F238E27FC236}">
                <a16:creationId xmlns:a16="http://schemas.microsoft.com/office/drawing/2014/main" id="{D4F893EC-D046-5F7E-EA56-079EB418268C}"/>
              </a:ext>
            </a:extLst>
          </p:cNvPr>
          <p:cNvSpPr txBox="1"/>
          <p:nvPr/>
        </p:nvSpPr>
        <p:spPr>
          <a:xfrm>
            <a:off x="1671043" y="2510794"/>
            <a:ext cx="532518" cy="246221"/>
          </a:xfrm>
          <a:prstGeom prst="rect">
            <a:avLst/>
          </a:prstGeom>
          <a:noFill/>
        </p:spPr>
        <p:txBody>
          <a:bodyPr wrap="none" rtlCol="0">
            <a:spAutoFit/>
          </a:bodyPr>
          <a:lstStyle/>
          <a:p>
            <a:r>
              <a:rPr lang="nb-NO" sz="1000" dirty="0"/>
              <a:t>12m/s</a:t>
            </a:r>
          </a:p>
        </p:txBody>
      </p:sp>
      <p:sp>
        <p:nvSpPr>
          <p:cNvPr id="12" name="TextBox 11">
            <a:extLst>
              <a:ext uri="{FF2B5EF4-FFF2-40B4-BE49-F238E27FC236}">
                <a16:creationId xmlns:a16="http://schemas.microsoft.com/office/drawing/2014/main" id="{BDB69F78-2E7E-9579-51F0-61BDA3228D83}"/>
              </a:ext>
            </a:extLst>
          </p:cNvPr>
          <p:cNvSpPr txBox="1"/>
          <p:nvPr/>
        </p:nvSpPr>
        <p:spPr>
          <a:xfrm>
            <a:off x="1735438" y="2987312"/>
            <a:ext cx="461986" cy="246221"/>
          </a:xfrm>
          <a:prstGeom prst="rect">
            <a:avLst/>
          </a:prstGeom>
          <a:noFill/>
        </p:spPr>
        <p:txBody>
          <a:bodyPr wrap="none" rtlCol="0">
            <a:spAutoFit/>
          </a:bodyPr>
          <a:lstStyle/>
          <a:p>
            <a:r>
              <a:rPr lang="nb-NO" sz="1000" dirty="0"/>
              <a:t>0m/s</a:t>
            </a:r>
          </a:p>
        </p:txBody>
      </p:sp>
    </p:spTree>
    <p:extLst>
      <p:ext uri="{BB962C8B-B14F-4D97-AF65-F5344CB8AC3E}">
        <p14:creationId xmlns:p14="http://schemas.microsoft.com/office/powerpoint/2010/main" val="42852016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DD67B-357F-4400-30B7-0BC70D402FEC}"/>
              </a:ext>
            </a:extLst>
          </p:cNvPr>
          <p:cNvSpPr>
            <a:spLocks noGrp="1"/>
          </p:cNvSpPr>
          <p:nvPr>
            <p:ph type="title"/>
          </p:nvPr>
        </p:nvSpPr>
        <p:spPr>
          <a:xfrm>
            <a:off x="777620" y="2184718"/>
            <a:ext cx="8229600" cy="1754326"/>
          </a:xfrm>
        </p:spPr>
        <p:txBody>
          <a:bodyPr/>
          <a:lstStyle/>
          <a:p>
            <a:pPr algn="ctr"/>
            <a:r>
              <a:rPr lang="nb-NO" dirty="0"/>
              <a:t>Sjøvannstest 2</a:t>
            </a:r>
            <a:br>
              <a:rPr lang="nb-NO" dirty="0"/>
            </a:br>
            <a:r>
              <a:rPr lang="nb-NO" dirty="0"/>
              <a:t>Juni 2023 – 10 dager</a:t>
            </a:r>
            <a:br>
              <a:rPr lang="nb-NO" dirty="0"/>
            </a:br>
            <a:r>
              <a:rPr lang="nb-NO" dirty="0"/>
              <a:t>Med elektronikk og noen sensorer</a:t>
            </a:r>
          </a:p>
        </p:txBody>
      </p:sp>
    </p:spTree>
    <p:extLst>
      <p:ext uri="{BB962C8B-B14F-4D97-AF65-F5344CB8AC3E}">
        <p14:creationId xmlns:p14="http://schemas.microsoft.com/office/powerpoint/2010/main" val="3591952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E0BEC-58C9-8D32-1EFD-49F1B62FF361}"/>
              </a:ext>
            </a:extLst>
          </p:cNvPr>
          <p:cNvSpPr>
            <a:spLocks noGrp="1"/>
          </p:cNvSpPr>
          <p:nvPr>
            <p:ph type="title"/>
          </p:nvPr>
        </p:nvSpPr>
        <p:spPr>
          <a:xfrm>
            <a:off x="1194628" y="274638"/>
            <a:ext cx="7407404" cy="954107"/>
          </a:xfrm>
        </p:spPr>
        <p:txBody>
          <a:bodyPr/>
          <a:lstStyle/>
          <a:p>
            <a:pPr algn="ctr"/>
            <a:r>
              <a:rPr lang="nb-NO" sz="3200" dirty="0"/>
              <a:t>Sjøvannstest 2</a:t>
            </a:r>
            <a:br>
              <a:rPr lang="nb-NO" sz="2400" dirty="0"/>
            </a:br>
            <a:r>
              <a:rPr lang="nb-NO" sz="2400" dirty="0"/>
              <a:t>Montering av </a:t>
            </a:r>
            <a:r>
              <a:rPr lang="nb-NO" sz="2400" dirty="0" err="1"/>
              <a:t>instrumentboks</a:t>
            </a:r>
            <a:r>
              <a:rPr lang="nb-NO" sz="2400" dirty="0"/>
              <a:t> og sensorer</a:t>
            </a:r>
          </a:p>
        </p:txBody>
      </p:sp>
      <p:pic>
        <p:nvPicPr>
          <p:cNvPr id="5" name="Picture 4">
            <a:extLst>
              <a:ext uri="{FF2B5EF4-FFF2-40B4-BE49-F238E27FC236}">
                <a16:creationId xmlns:a16="http://schemas.microsoft.com/office/drawing/2014/main" id="{CDF43C6E-D03D-486B-6A2A-3881E2206929}"/>
              </a:ext>
            </a:extLst>
          </p:cNvPr>
          <p:cNvPicPr>
            <a:picLocks noChangeAspect="1"/>
          </p:cNvPicPr>
          <p:nvPr/>
        </p:nvPicPr>
        <p:blipFill>
          <a:blip r:embed="rId2"/>
          <a:stretch>
            <a:fillRect/>
          </a:stretch>
        </p:blipFill>
        <p:spPr>
          <a:xfrm>
            <a:off x="1115494" y="1838211"/>
            <a:ext cx="7771210" cy="4091632"/>
          </a:xfrm>
          <a:prstGeom prst="rect">
            <a:avLst/>
          </a:prstGeom>
        </p:spPr>
      </p:pic>
    </p:spTree>
    <p:extLst>
      <p:ext uri="{BB962C8B-B14F-4D97-AF65-F5344CB8AC3E}">
        <p14:creationId xmlns:p14="http://schemas.microsoft.com/office/powerpoint/2010/main" val="24728657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C659A-5F33-EF28-642B-80FFBA7BCAB4}"/>
              </a:ext>
            </a:extLst>
          </p:cNvPr>
          <p:cNvSpPr>
            <a:spLocks noGrp="1"/>
          </p:cNvSpPr>
          <p:nvPr>
            <p:ph type="title"/>
          </p:nvPr>
        </p:nvSpPr>
        <p:spPr>
          <a:xfrm>
            <a:off x="1371599" y="1"/>
            <a:ext cx="5229104" cy="954107"/>
          </a:xfrm>
        </p:spPr>
        <p:txBody>
          <a:bodyPr/>
          <a:lstStyle/>
          <a:p>
            <a:pPr algn="ctr"/>
            <a:r>
              <a:rPr lang="nb-NO" dirty="0"/>
              <a:t>Montering av sensorer</a:t>
            </a:r>
            <a:br>
              <a:rPr lang="nb-NO" dirty="0"/>
            </a:br>
            <a:r>
              <a:rPr lang="nb-NO" sz="2000" dirty="0"/>
              <a:t>Bruker litiumfett for å få det tett</a:t>
            </a:r>
            <a:endParaRPr lang="nb-NO" dirty="0"/>
          </a:p>
        </p:txBody>
      </p:sp>
      <p:pic>
        <p:nvPicPr>
          <p:cNvPr id="5" name="Picture 4">
            <a:extLst>
              <a:ext uri="{FF2B5EF4-FFF2-40B4-BE49-F238E27FC236}">
                <a16:creationId xmlns:a16="http://schemas.microsoft.com/office/drawing/2014/main" id="{ED9525A9-5FE8-23FC-7648-26D81D2F2284}"/>
              </a:ext>
            </a:extLst>
          </p:cNvPr>
          <p:cNvPicPr>
            <a:picLocks noChangeAspect="1"/>
          </p:cNvPicPr>
          <p:nvPr/>
        </p:nvPicPr>
        <p:blipFill>
          <a:blip r:embed="rId2"/>
          <a:stretch>
            <a:fillRect/>
          </a:stretch>
        </p:blipFill>
        <p:spPr>
          <a:xfrm rot="5400000">
            <a:off x="5410246" y="2518294"/>
            <a:ext cx="4940968" cy="1838425"/>
          </a:xfrm>
          <a:prstGeom prst="rect">
            <a:avLst/>
          </a:prstGeom>
        </p:spPr>
      </p:pic>
      <p:pic>
        <p:nvPicPr>
          <p:cNvPr id="7" name="Picture 6">
            <a:extLst>
              <a:ext uri="{FF2B5EF4-FFF2-40B4-BE49-F238E27FC236}">
                <a16:creationId xmlns:a16="http://schemas.microsoft.com/office/drawing/2014/main" id="{12685B80-0760-1360-38DF-7C712DE0F77F}"/>
              </a:ext>
            </a:extLst>
          </p:cNvPr>
          <p:cNvPicPr>
            <a:picLocks noChangeAspect="1"/>
          </p:cNvPicPr>
          <p:nvPr/>
        </p:nvPicPr>
        <p:blipFill>
          <a:blip r:embed="rId3"/>
          <a:stretch>
            <a:fillRect/>
          </a:stretch>
        </p:blipFill>
        <p:spPr>
          <a:xfrm>
            <a:off x="1795288" y="1518733"/>
            <a:ext cx="4381725" cy="4407126"/>
          </a:xfrm>
          <a:prstGeom prst="rect">
            <a:avLst/>
          </a:prstGeom>
        </p:spPr>
      </p:pic>
    </p:spTree>
    <p:extLst>
      <p:ext uri="{BB962C8B-B14F-4D97-AF65-F5344CB8AC3E}">
        <p14:creationId xmlns:p14="http://schemas.microsoft.com/office/powerpoint/2010/main" val="9328130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0B40A-B3F3-C573-6A9D-9F059873503F}"/>
              </a:ext>
            </a:extLst>
          </p:cNvPr>
          <p:cNvSpPr>
            <a:spLocks noGrp="1"/>
          </p:cNvSpPr>
          <p:nvPr>
            <p:ph type="title"/>
          </p:nvPr>
        </p:nvSpPr>
        <p:spPr>
          <a:xfrm>
            <a:off x="1194628" y="274638"/>
            <a:ext cx="7407404" cy="954107"/>
          </a:xfrm>
        </p:spPr>
        <p:txBody>
          <a:bodyPr/>
          <a:lstStyle/>
          <a:p>
            <a:pPr algn="ctr"/>
            <a:r>
              <a:rPr lang="nb-NO" dirty="0"/>
              <a:t>Tester for vannlekkasje</a:t>
            </a:r>
            <a:br>
              <a:rPr lang="nb-NO" dirty="0"/>
            </a:br>
            <a:r>
              <a:rPr lang="nb-NO" sz="1800" dirty="0"/>
              <a:t>Blåser luft inn i kammeret gjennom ledningen</a:t>
            </a:r>
            <a:endParaRPr lang="nb-NO" dirty="0"/>
          </a:p>
        </p:txBody>
      </p:sp>
      <p:pic>
        <p:nvPicPr>
          <p:cNvPr id="5" name="Picture 4">
            <a:extLst>
              <a:ext uri="{FF2B5EF4-FFF2-40B4-BE49-F238E27FC236}">
                <a16:creationId xmlns:a16="http://schemas.microsoft.com/office/drawing/2014/main" id="{3AD23090-D63C-4375-520E-351951F3BAAF}"/>
              </a:ext>
            </a:extLst>
          </p:cNvPr>
          <p:cNvPicPr>
            <a:picLocks noChangeAspect="1"/>
          </p:cNvPicPr>
          <p:nvPr/>
        </p:nvPicPr>
        <p:blipFill>
          <a:blip r:embed="rId2"/>
          <a:stretch>
            <a:fillRect/>
          </a:stretch>
        </p:blipFill>
        <p:spPr>
          <a:xfrm>
            <a:off x="1621911" y="1478665"/>
            <a:ext cx="6998342" cy="4611584"/>
          </a:xfrm>
          <a:prstGeom prst="rect">
            <a:avLst/>
          </a:prstGeom>
        </p:spPr>
      </p:pic>
    </p:spTree>
    <p:extLst>
      <p:ext uri="{BB962C8B-B14F-4D97-AF65-F5344CB8AC3E}">
        <p14:creationId xmlns:p14="http://schemas.microsoft.com/office/powerpoint/2010/main" val="207237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1BC355-8FCE-69CC-B26C-5535953625CF}"/>
              </a:ext>
            </a:extLst>
          </p:cNvPr>
          <p:cNvSpPr/>
          <p:nvPr/>
        </p:nvSpPr>
        <p:spPr>
          <a:xfrm>
            <a:off x="0" y="0"/>
            <a:ext cx="9144000" cy="6858000"/>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 name="Title 1">
            <a:extLst>
              <a:ext uri="{FF2B5EF4-FFF2-40B4-BE49-F238E27FC236}">
                <a16:creationId xmlns:a16="http://schemas.microsoft.com/office/drawing/2014/main" id="{45CDDACF-1E4F-D7A7-AAB2-189FFF064A28}"/>
              </a:ext>
            </a:extLst>
          </p:cNvPr>
          <p:cNvSpPr>
            <a:spLocks noGrp="1"/>
          </p:cNvSpPr>
          <p:nvPr>
            <p:ph type="title"/>
          </p:nvPr>
        </p:nvSpPr>
        <p:spPr>
          <a:xfrm>
            <a:off x="868298" y="2269693"/>
            <a:ext cx="7407404" cy="1200329"/>
          </a:xfrm>
        </p:spPr>
        <p:txBody>
          <a:bodyPr/>
          <a:lstStyle/>
          <a:p>
            <a:pPr algn="ctr"/>
            <a:r>
              <a:rPr lang="nb-NO" b="1" i="0" u="none" strike="noStrike" baseline="0" dirty="0">
                <a:solidFill>
                  <a:srgbClr val="000000"/>
                </a:solidFill>
                <a:latin typeface="Times New Roman" panose="02020603050405020304" pitchFamily="18" charset="0"/>
              </a:rPr>
              <a:t>Deloppdrag 11:</a:t>
            </a:r>
            <a:br>
              <a:rPr lang="nb-NO" sz="2000" b="1" i="0" u="none" strike="noStrike" baseline="0" dirty="0">
                <a:solidFill>
                  <a:srgbClr val="000000"/>
                </a:solidFill>
                <a:latin typeface="Times New Roman" panose="02020603050405020304" pitchFamily="18" charset="0"/>
              </a:rPr>
            </a:br>
            <a:r>
              <a:rPr lang="nb-NO" b="0" i="1" dirty="0">
                <a:solidFill>
                  <a:srgbClr val="000000"/>
                </a:solidFill>
                <a:latin typeface="Times New Roman" panose="02020603050405020304" pitchFamily="18" charset="0"/>
              </a:rPr>
              <a:t>Planlegg og bygg en enkel bøye</a:t>
            </a:r>
            <a:endParaRPr lang="nb-NO" b="0" i="1" dirty="0"/>
          </a:p>
        </p:txBody>
      </p:sp>
    </p:spTree>
    <p:extLst>
      <p:ext uri="{BB962C8B-B14F-4D97-AF65-F5344CB8AC3E}">
        <p14:creationId xmlns:p14="http://schemas.microsoft.com/office/powerpoint/2010/main" val="7166130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A6D4-D42F-7371-E229-83B4301FB521}"/>
              </a:ext>
            </a:extLst>
          </p:cNvPr>
          <p:cNvSpPr>
            <a:spLocks noGrp="1"/>
          </p:cNvSpPr>
          <p:nvPr>
            <p:ph type="title"/>
          </p:nvPr>
        </p:nvSpPr>
        <p:spPr>
          <a:xfrm>
            <a:off x="1194628" y="274638"/>
            <a:ext cx="7407404" cy="1200329"/>
          </a:xfrm>
        </p:spPr>
        <p:txBody>
          <a:bodyPr/>
          <a:lstStyle/>
          <a:p>
            <a:pPr algn="ctr"/>
            <a:r>
              <a:rPr lang="nb-NO" dirty="0"/>
              <a:t>Montering av temperatursensor </a:t>
            </a:r>
            <a:br>
              <a:rPr lang="nb-NO" dirty="0"/>
            </a:br>
            <a:r>
              <a:rPr lang="nb-NO" dirty="0"/>
              <a:t>i bunnen</a:t>
            </a:r>
          </a:p>
        </p:txBody>
      </p:sp>
      <p:pic>
        <p:nvPicPr>
          <p:cNvPr id="5" name="Picture 4">
            <a:extLst>
              <a:ext uri="{FF2B5EF4-FFF2-40B4-BE49-F238E27FC236}">
                <a16:creationId xmlns:a16="http://schemas.microsoft.com/office/drawing/2014/main" id="{AC6D4B71-FD27-8983-E620-5929E0EDA82D}"/>
              </a:ext>
            </a:extLst>
          </p:cNvPr>
          <p:cNvPicPr>
            <a:picLocks noChangeAspect="1"/>
          </p:cNvPicPr>
          <p:nvPr/>
        </p:nvPicPr>
        <p:blipFill>
          <a:blip r:embed="rId2"/>
          <a:stretch>
            <a:fillRect/>
          </a:stretch>
        </p:blipFill>
        <p:spPr>
          <a:xfrm>
            <a:off x="2730300" y="1567720"/>
            <a:ext cx="4614910" cy="4427638"/>
          </a:xfrm>
          <a:prstGeom prst="rect">
            <a:avLst/>
          </a:prstGeom>
        </p:spPr>
      </p:pic>
    </p:spTree>
    <p:extLst>
      <p:ext uri="{BB962C8B-B14F-4D97-AF65-F5344CB8AC3E}">
        <p14:creationId xmlns:p14="http://schemas.microsoft.com/office/powerpoint/2010/main" val="4184953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85630-15D4-0001-1967-EC2249EF9110}"/>
              </a:ext>
            </a:extLst>
          </p:cNvPr>
          <p:cNvSpPr>
            <a:spLocks noGrp="1"/>
          </p:cNvSpPr>
          <p:nvPr>
            <p:ph type="title"/>
          </p:nvPr>
        </p:nvSpPr>
        <p:spPr>
          <a:xfrm>
            <a:off x="1194628" y="274638"/>
            <a:ext cx="7407404" cy="1015663"/>
          </a:xfrm>
        </p:spPr>
        <p:txBody>
          <a:bodyPr/>
          <a:lstStyle/>
          <a:p>
            <a:pPr algn="ctr"/>
            <a:r>
              <a:rPr lang="nb-NO" dirty="0"/>
              <a:t>Instrumentboksen</a:t>
            </a:r>
            <a:br>
              <a:rPr lang="nb-NO" dirty="0"/>
            </a:br>
            <a:r>
              <a:rPr lang="nb-NO" sz="2400" dirty="0"/>
              <a:t>Elektronikken montert i lokket på boksen</a:t>
            </a:r>
            <a:endParaRPr lang="nb-NO" dirty="0"/>
          </a:p>
        </p:txBody>
      </p:sp>
      <p:pic>
        <p:nvPicPr>
          <p:cNvPr id="4" name="Picture 3">
            <a:extLst>
              <a:ext uri="{FF2B5EF4-FFF2-40B4-BE49-F238E27FC236}">
                <a16:creationId xmlns:a16="http://schemas.microsoft.com/office/drawing/2014/main" id="{580CDA3A-EB06-C7AE-5194-A8D4149A7FC6}"/>
              </a:ext>
            </a:extLst>
          </p:cNvPr>
          <p:cNvPicPr>
            <a:picLocks noChangeAspect="1"/>
          </p:cNvPicPr>
          <p:nvPr/>
        </p:nvPicPr>
        <p:blipFill>
          <a:blip r:embed="rId2"/>
          <a:stretch>
            <a:fillRect/>
          </a:stretch>
        </p:blipFill>
        <p:spPr>
          <a:xfrm>
            <a:off x="1056382" y="1856832"/>
            <a:ext cx="7683895" cy="3492679"/>
          </a:xfrm>
          <a:prstGeom prst="rect">
            <a:avLst/>
          </a:prstGeom>
        </p:spPr>
      </p:pic>
      <p:pic>
        <p:nvPicPr>
          <p:cNvPr id="8" name="Picture 7">
            <a:extLst>
              <a:ext uri="{FF2B5EF4-FFF2-40B4-BE49-F238E27FC236}">
                <a16:creationId xmlns:a16="http://schemas.microsoft.com/office/drawing/2014/main" id="{510A232C-98B0-30D5-1D37-F1DA94BB3E24}"/>
              </a:ext>
            </a:extLst>
          </p:cNvPr>
          <p:cNvPicPr>
            <a:picLocks noChangeAspect="1"/>
          </p:cNvPicPr>
          <p:nvPr/>
        </p:nvPicPr>
        <p:blipFill>
          <a:blip r:embed="rId3"/>
          <a:stretch>
            <a:fillRect/>
          </a:stretch>
        </p:blipFill>
        <p:spPr>
          <a:xfrm>
            <a:off x="2057282" y="1320691"/>
            <a:ext cx="5706510" cy="5262671"/>
          </a:xfrm>
          <a:prstGeom prst="rect">
            <a:avLst/>
          </a:prstGeom>
        </p:spPr>
      </p:pic>
    </p:spTree>
    <p:extLst>
      <p:ext uri="{BB962C8B-B14F-4D97-AF65-F5344CB8AC3E}">
        <p14:creationId xmlns:p14="http://schemas.microsoft.com/office/powerpoint/2010/main" val="401309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53"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22D21-14D4-E6FA-0399-D1032347318E}"/>
              </a:ext>
            </a:extLst>
          </p:cNvPr>
          <p:cNvSpPr>
            <a:spLocks noGrp="1"/>
          </p:cNvSpPr>
          <p:nvPr>
            <p:ph type="title"/>
          </p:nvPr>
        </p:nvSpPr>
        <p:spPr/>
        <p:txBody>
          <a:bodyPr/>
          <a:lstStyle/>
          <a:p>
            <a:pPr algn="ctr"/>
            <a:r>
              <a:rPr lang="nb-NO" dirty="0"/>
              <a:t>Resultater etter 10 dager i sjøen</a:t>
            </a:r>
          </a:p>
        </p:txBody>
      </p:sp>
      <p:pic>
        <p:nvPicPr>
          <p:cNvPr id="5" name="Picture 4">
            <a:extLst>
              <a:ext uri="{FF2B5EF4-FFF2-40B4-BE49-F238E27FC236}">
                <a16:creationId xmlns:a16="http://schemas.microsoft.com/office/drawing/2014/main" id="{67890004-A957-6A2C-6DEB-742C8E923A7D}"/>
              </a:ext>
            </a:extLst>
          </p:cNvPr>
          <p:cNvPicPr>
            <a:picLocks noChangeAspect="1"/>
          </p:cNvPicPr>
          <p:nvPr/>
        </p:nvPicPr>
        <p:blipFill>
          <a:blip r:embed="rId2"/>
          <a:stretch>
            <a:fillRect/>
          </a:stretch>
        </p:blipFill>
        <p:spPr>
          <a:xfrm>
            <a:off x="1361614" y="1141541"/>
            <a:ext cx="7288560" cy="5198650"/>
          </a:xfrm>
          <a:prstGeom prst="rect">
            <a:avLst/>
          </a:prstGeom>
        </p:spPr>
      </p:pic>
      <p:pic>
        <p:nvPicPr>
          <p:cNvPr id="7" name="Picture 6">
            <a:extLst>
              <a:ext uri="{FF2B5EF4-FFF2-40B4-BE49-F238E27FC236}">
                <a16:creationId xmlns:a16="http://schemas.microsoft.com/office/drawing/2014/main" id="{1540D9E3-228D-38E5-C84B-B14FC8B0D42C}"/>
              </a:ext>
            </a:extLst>
          </p:cNvPr>
          <p:cNvPicPr>
            <a:picLocks noChangeAspect="1"/>
          </p:cNvPicPr>
          <p:nvPr/>
        </p:nvPicPr>
        <p:blipFill>
          <a:blip r:embed="rId3"/>
          <a:stretch>
            <a:fillRect/>
          </a:stretch>
        </p:blipFill>
        <p:spPr>
          <a:xfrm>
            <a:off x="1514341" y="1247224"/>
            <a:ext cx="6975150" cy="5092967"/>
          </a:xfrm>
          <a:prstGeom prst="rect">
            <a:avLst/>
          </a:prstGeom>
        </p:spPr>
      </p:pic>
      <p:pic>
        <p:nvPicPr>
          <p:cNvPr id="9" name="Picture 8">
            <a:extLst>
              <a:ext uri="{FF2B5EF4-FFF2-40B4-BE49-F238E27FC236}">
                <a16:creationId xmlns:a16="http://schemas.microsoft.com/office/drawing/2014/main" id="{DC8954F3-6C08-9AF2-C2FB-02A52163EDEB}"/>
              </a:ext>
            </a:extLst>
          </p:cNvPr>
          <p:cNvPicPr>
            <a:picLocks noChangeAspect="1"/>
          </p:cNvPicPr>
          <p:nvPr/>
        </p:nvPicPr>
        <p:blipFill>
          <a:blip r:embed="rId4"/>
          <a:stretch>
            <a:fillRect/>
          </a:stretch>
        </p:blipFill>
        <p:spPr>
          <a:xfrm>
            <a:off x="1723440" y="1247224"/>
            <a:ext cx="6858528" cy="5092966"/>
          </a:xfrm>
          <a:prstGeom prst="rect">
            <a:avLst/>
          </a:prstGeom>
        </p:spPr>
      </p:pic>
      <p:pic>
        <p:nvPicPr>
          <p:cNvPr id="11" name="Picture 10">
            <a:extLst>
              <a:ext uri="{FF2B5EF4-FFF2-40B4-BE49-F238E27FC236}">
                <a16:creationId xmlns:a16="http://schemas.microsoft.com/office/drawing/2014/main" id="{D528FA66-7DBF-EAD9-B7D8-2810FD4A6E28}"/>
              </a:ext>
            </a:extLst>
          </p:cNvPr>
          <p:cNvPicPr>
            <a:picLocks noChangeAspect="1"/>
          </p:cNvPicPr>
          <p:nvPr/>
        </p:nvPicPr>
        <p:blipFill>
          <a:blip r:embed="rId5"/>
          <a:stretch>
            <a:fillRect/>
          </a:stretch>
        </p:blipFill>
        <p:spPr>
          <a:xfrm>
            <a:off x="1723440" y="1375587"/>
            <a:ext cx="6780714" cy="4964603"/>
          </a:xfrm>
          <a:prstGeom prst="rect">
            <a:avLst/>
          </a:prstGeom>
        </p:spPr>
      </p:pic>
      <p:pic>
        <p:nvPicPr>
          <p:cNvPr id="13" name="Picture 12">
            <a:extLst>
              <a:ext uri="{FF2B5EF4-FFF2-40B4-BE49-F238E27FC236}">
                <a16:creationId xmlns:a16="http://schemas.microsoft.com/office/drawing/2014/main" id="{CBF1ABC6-23A6-148F-2A11-49564BA6A04C}"/>
              </a:ext>
            </a:extLst>
          </p:cNvPr>
          <p:cNvPicPr>
            <a:picLocks noChangeAspect="1"/>
          </p:cNvPicPr>
          <p:nvPr/>
        </p:nvPicPr>
        <p:blipFill>
          <a:blip r:embed="rId6"/>
          <a:stretch>
            <a:fillRect/>
          </a:stretch>
        </p:blipFill>
        <p:spPr>
          <a:xfrm>
            <a:off x="1723440" y="1357321"/>
            <a:ext cx="6858527" cy="4988020"/>
          </a:xfrm>
          <a:prstGeom prst="rect">
            <a:avLst/>
          </a:prstGeom>
        </p:spPr>
      </p:pic>
    </p:spTree>
    <p:extLst>
      <p:ext uri="{BB962C8B-B14F-4D97-AF65-F5344CB8AC3E}">
        <p14:creationId xmlns:p14="http://schemas.microsoft.com/office/powerpoint/2010/main" val="327925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53"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Effect transition="in" filter="fade">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53" presetClass="entr" presetSubtype="1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fltVal val="0"/>
                                          </p:val>
                                        </p:tav>
                                        <p:tav tm="100000">
                                          <p:val>
                                            <p:strVal val="#ppt_w"/>
                                          </p:val>
                                        </p:tav>
                                      </p:tavLst>
                                    </p:anim>
                                    <p:anim calcmode="lin" valueType="num">
                                      <p:cBhvr>
                                        <p:cTn id="36" dur="1000" fill="hold"/>
                                        <p:tgtEl>
                                          <p:spTgt spid="11"/>
                                        </p:tgtEl>
                                        <p:attrNameLst>
                                          <p:attrName>ppt_h</p:attrName>
                                        </p:attrNameLst>
                                      </p:cBhvr>
                                      <p:tavLst>
                                        <p:tav tm="0">
                                          <p:val>
                                            <p:fltVal val="0"/>
                                          </p:val>
                                        </p:tav>
                                        <p:tav tm="100000">
                                          <p:val>
                                            <p:strVal val="#ppt_h"/>
                                          </p:val>
                                        </p:tav>
                                      </p:tavLst>
                                    </p:anim>
                                    <p:animEffect transition="in" filter="fade">
                                      <p:cBhvr>
                                        <p:cTn id="37" dur="1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par>
                                <p:cTn id="43" presetID="53" presetClass="entr" presetSubtype="16"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1000" fill="hold"/>
                                        <p:tgtEl>
                                          <p:spTgt spid="13"/>
                                        </p:tgtEl>
                                        <p:attrNameLst>
                                          <p:attrName>ppt_w</p:attrName>
                                        </p:attrNameLst>
                                      </p:cBhvr>
                                      <p:tavLst>
                                        <p:tav tm="0">
                                          <p:val>
                                            <p:fltVal val="0"/>
                                          </p:val>
                                        </p:tav>
                                        <p:tav tm="100000">
                                          <p:val>
                                            <p:strVal val="#ppt_w"/>
                                          </p:val>
                                        </p:tav>
                                      </p:tavLst>
                                    </p:anim>
                                    <p:anim calcmode="lin" valueType="num">
                                      <p:cBhvr>
                                        <p:cTn id="46" dur="1000" fill="hold"/>
                                        <p:tgtEl>
                                          <p:spTgt spid="13"/>
                                        </p:tgtEl>
                                        <p:attrNameLst>
                                          <p:attrName>ppt_h</p:attrName>
                                        </p:attrNameLst>
                                      </p:cBhvr>
                                      <p:tavLst>
                                        <p:tav tm="0">
                                          <p:val>
                                            <p:fltVal val="0"/>
                                          </p:val>
                                        </p:tav>
                                        <p:tav tm="100000">
                                          <p:val>
                                            <p:strVal val="#ppt_h"/>
                                          </p:val>
                                        </p:tav>
                                      </p:tavLst>
                                    </p:anim>
                                    <p:animEffect transition="in" filter="fade">
                                      <p:cBhvr>
                                        <p:cTn id="4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DD67B-357F-4400-30B7-0BC70D402FEC}"/>
              </a:ext>
            </a:extLst>
          </p:cNvPr>
          <p:cNvSpPr>
            <a:spLocks noGrp="1"/>
          </p:cNvSpPr>
          <p:nvPr>
            <p:ph type="title"/>
          </p:nvPr>
        </p:nvSpPr>
        <p:spPr>
          <a:xfrm>
            <a:off x="914400" y="2149303"/>
            <a:ext cx="8229600" cy="2308324"/>
          </a:xfrm>
        </p:spPr>
        <p:txBody>
          <a:bodyPr/>
          <a:lstStyle/>
          <a:p>
            <a:pPr algn="ctr"/>
            <a:r>
              <a:rPr lang="nb-NO" dirty="0"/>
              <a:t>Test 3</a:t>
            </a:r>
            <a:br>
              <a:rPr lang="nb-NO" dirty="0"/>
            </a:br>
            <a:r>
              <a:rPr lang="nb-NO" dirty="0"/>
              <a:t>August 2023 – 10 dager</a:t>
            </a:r>
            <a:br>
              <a:rPr lang="nb-NO" dirty="0"/>
            </a:br>
            <a:r>
              <a:rPr lang="nb-NO" dirty="0"/>
              <a:t>Med elektronikk, solcellepanel og noen sensorer</a:t>
            </a:r>
          </a:p>
        </p:txBody>
      </p:sp>
    </p:spTree>
    <p:extLst>
      <p:ext uri="{BB962C8B-B14F-4D97-AF65-F5344CB8AC3E}">
        <p14:creationId xmlns:p14="http://schemas.microsoft.com/office/powerpoint/2010/main" val="12375786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E2999-BE02-E7A5-B9F0-4DA0B764DB55}"/>
              </a:ext>
            </a:extLst>
          </p:cNvPr>
          <p:cNvSpPr>
            <a:spLocks noGrp="1"/>
          </p:cNvSpPr>
          <p:nvPr>
            <p:ph type="title"/>
          </p:nvPr>
        </p:nvSpPr>
        <p:spPr/>
        <p:txBody>
          <a:bodyPr/>
          <a:lstStyle/>
          <a:p>
            <a:pPr algn="ctr"/>
            <a:r>
              <a:rPr lang="nb-NO" dirty="0"/>
              <a:t>Ny montasje med solceller</a:t>
            </a:r>
          </a:p>
        </p:txBody>
      </p:sp>
      <p:pic>
        <p:nvPicPr>
          <p:cNvPr id="5" name="Picture 4" descr="A hand holding a solar panel&#10;&#10;Description automatically generated">
            <a:extLst>
              <a:ext uri="{FF2B5EF4-FFF2-40B4-BE49-F238E27FC236}">
                <a16:creationId xmlns:a16="http://schemas.microsoft.com/office/drawing/2014/main" id="{52324C8F-80AF-388B-6D51-2418B8C231F2}"/>
              </a:ext>
            </a:extLst>
          </p:cNvPr>
          <p:cNvPicPr>
            <a:picLocks noChangeAspect="1"/>
          </p:cNvPicPr>
          <p:nvPr/>
        </p:nvPicPr>
        <p:blipFill rotWithShape="1">
          <a:blip r:embed="rId2"/>
          <a:srcRect l="30834" r="22262"/>
          <a:stretch/>
        </p:blipFill>
        <p:spPr>
          <a:xfrm>
            <a:off x="1330375" y="1030820"/>
            <a:ext cx="3472542" cy="5552542"/>
          </a:xfrm>
          <a:prstGeom prst="rect">
            <a:avLst/>
          </a:prstGeom>
        </p:spPr>
      </p:pic>
      <p:pic>
        <p:nvPicPr>
          <p:cNvPr id="7" name="Picture 6" descr="A hand holding a transparent box&#10;&#10;Description automatically generated">
            <a:extLst>
              <a:ext uri="{FF2B5EF4-FFF2-40B4-BE49-F238E27FC236}">
                <a16:creationId xmlns:a16="http://schemas.microsoft.com/office/drawing/2014/main" id="{C1D4E168-7572-448C-9EAA-27BC2F5F9EB0}"/>
              </a:ext>
            </a:extLst>
          </p:cNvPr>
          <p:cNvPicPr>
            <a:picLocks noChangeAspect="1"/>
          </p:cNvPicPr>
          <p:nvPr/>
        </p:nvPicPr>
        <p:blipFill rotWithShape="1">
          <a:blip r:embed="rId3"/>
          <a:srcRect l="29122" r="24167"/>
          <a:stretch/>
        </p:blipFill>
        <p:spPr>
          <a:xfrm>
            <a:off x="5129490" y="1007750"/>
            <a:ext cx="3472542" cy="5575612"/>
          </a:xfrm>
          <a:prstGeom prst="rect">
            <a:avLst/>
          </a:prstGeom>
        </p:spPr>
      </p:pic>
    </p:spTree>
    <p:extLst>
      <p:ext uri="{BB962C8B-B14F-4D97-AF65-F5344CB8AC3E}">
        <p14:creationId xmlns:p14="http://schemas.microsoft.com/office/powerpoint/2010/main" val="37623816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70138-28D2-680F-6F12-E6EDE370236C}"/>
              </a:ext>
            </a:extLst>
          </p:cNvPr>
          <p:cNvSpPr>
            <a:spLocks noGrp="1"/>
          </p:cNvSpPr>
          <p:nvPr>
            <p:ph type="title"/>
          </p:nvPr>
        </p:nvSpPr>
        <p:spPr/>
        <p:txBody>
          <a:bodyPr/>
          <a:lstStyle/>
          <a:p>
            <a:pPr algn="ctr"/>
            <a:r>
              <a:rPr lang="nb-NO" dirty="0"/>
              <a:t>Ny montasje med solceller</a:t>
            </a:r>
          </a:p>
        </p:txBody>
      </p:sp>
      <p:pic>
        <p:nvPicPr>
          <p:cNvPr id="4" name="Picture 3" descr="A close-up of a machine&#10;&#10;Description automatically generated">
            <a:extLst>
              <a:ext uri="{FF2B5EF4-FFF2-40B4-BE49-F238E27FC236}">
                <a16:creationId xmlns:a16="http://schemas.microsoft.com/office/drawing/2014/main" id="{66151496-6BA4-F120-BFAC-86C4BA9C4B20}"/>
              </a:ext>
            </a:extLst>
          </p:cNvPr>
          <p:cNvPicPr>
            <a:picLocks noChangeAspect="1"/>
          </p:cNvPicPr>
          <p:nvPr/>
        </p:nvPicPr>
        <p:blipFill rotWithShape="1">
          <a:blip r:embed="rId2"/>
          <a:srcRect l="18572" t="6666" r="13064" b="6032"/>
          <a:stretch/>
        </p:blipFill>
        <p:spPr>
          <a:xfrm>
            <a:off x="1034142" y="1036788"/>
            <a:ext cx="5791201" cy="5546574"/>
          </a:xfrm>
          <a:prstGeom prst="rect">
            <a:avLst/>
          </a:prstGeom>
        </p:spPr>
      </p:pic>
      <p:pic>
        <p:nvPicPr>
          <p:cNvPr id="8" name="Picture 7" descr="A close-up of a circuit board&#10;&#10;Description automatically generated">
            <a:extLst>
              <a:ext uri="{FF2B5EF4-FFF2-40B4-BE49-F238E27FC236}">
                <a16:creationId xmlns:a16="http://schemas.microsoft.com/office/drawing/2014/main" id="{3E4DF1D7-72BC-21FF-A870-6FD3D3896756}"/>
              </a:ext>
            </a:extLst>
          </p:cNvPr>
          <p:cNvPicPr>
            <a:picLocks noChangeAspect="1"/>
          </p:cNvPicPr>
          <p:nvPr/>
        </p:nvPicPr>
        <p:blipFill rotWithShape="1">
          <a:blip r:embed="rId3"/>
          <a:srcRect l="38709" t="25079" r="34545" b="24128"/>
          <a:stretch/>
        </p:blipFill>
        <p:spPr>
          <a:xfrm>
            <a:off x="6988629" y="3714933"/>
            <a:ext cx="2013857" cy="2868429"/>
          </a:xfrm>
          <a:prstGeom prst="rect">
            <a:avLst/>
          </a:prstGeom>
        </p:spPr>
      </p:pic>
    </p:spTree>
    <p:extLst>
      <p:ext uri="{BB962C8B-B14F-4D97-AF65-F5344CB8AC3E}">
        <p14:creationId xmlns:p14="http://schemas.microsoft.com/office/powerpoint/2010/main" val="426832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E2999-BE02-E7A5-B9F0-4DA0B764DB55}"/>
              </a:ext>
            </a:extLst>
          </p:cNvPr>
          <p:cNvSpPr>
            <a:spLocks noGrp="1"/>
          </p:cNvSpPr>
          <p:nvPr>
            <p:ph type="title"/>
          </p:nvPr>
        </p:nvSpPr>
        <p:spPr/>
        <p:txBody>
          <a:bodyPr/>
          <a:lstStyle/>
          <a:p>
            <a:pPr algn="ctr"/>
            <a:r>
              <a:rPr lang="nb-NO" dirty="0"/>
              <a:t>Ny montasje med solceller</a:t>
            </a:r>
          </a:p>
        </p:txBody>
      </p:sp>
      <p:pic>
        <p:nvPicPr>
          <p:cNvPr id="4" name="Picture 3" descr="A close-up of a circuit board&#10;&#10;Description automatically generated">
            <a:extLst>
              <a:ext uri="{FF2B5EF4-FFF2-40B4-BE49-F238E27FC236}">
                <a16:creationId xmlns:a16="http://schemas.microsoft.com/office/drawing/2014/main" id="{7058A08A-10EB-8468-692F-C454C827A5C9}"/>
              </a:ext>
            </a:extLst>
          </p:cNvPr>
          <p:cNvPicPr>
            <a:picLocks noChangeAspect="1"/>
          </p:cNvPicPr>
          <p:nvPr/>
        </p:nvPicPr>
        <p:blipFill rotWithShape="1">
          <a:blip r:embed="rId2"/>
          <a:srcRect t="6031" b="13651"/>
          <a:stretch/>
        </p:blipFill>
        <p:spPr>
          <a:xfrm>
            <a:off x="1110344" y="1437925"/>
            <a:ext cx="7805057" cy="4701619"/>
          </a:xfrm>
          <a:prstGeom prst="rect">
            <a:avLst/>
          </a:prstGeom>
        </p:spPr>
      </p:pic>
    </p:spTree>
    <p:extLst>
      <p:ext uri="{BB962C8B-B14F-4D97-AF65-F5344CB8AC3E}">
        <p14:creationId xmlns:p14="http://schemas.microsoft.com/office/powerpoint/2010/main" val="33313971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71789F-58C1-A072-BD48-9CE8996A23C5}"/>
              </a:ext>
            </a:extLst>
          </p:cNvPr>
          <p:cNvSpPr>
            <a:spLocks noGrp="1"/>
          </p:cNvSpPr>
          <p:nvPr>
            <p:ph type="title"/>
          </p:nvPr>
        </p:nvSpPr>
        <p:spPr>
          <a:xfrm>
            <a:off x="1197429" y="2782669"/>
            <a:ext cx="7369628" cy="646331"/>
          </a:xfrm>
        </p:spPr>
        <p:txBody>
          <a:bodyPr/>
          <a:lstStyle/>
          <a:p>
            <a:pPr algn="ctr"/>
            <a:r>
              <a:rPr lang="nb-NO" dirty="0"/>
              <a:t>Spørsmål?</a:t>
            </a:r>
          </a:p>
        </p:txBody>
      </p:sp>
    </p:spTree>
    <p:extLst>
      <p:ext uri="{BB962C8B-B14F-4D97-AF65-F5344CB8AC3E}">
        <p14:creationId xmlns:p14="http://schemas.microsoft.com/office/powerpoint/2010/main" val="178747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7CC76-377E-FF87-A300-49041AF7F1C9}"/>
              </a:ext>
            </a:extLst>
          </p:cNvPr>
          <p:cNvSpPr>
            <a:spLocks noGrp="1"/>
          </p:cNvSpPr>
          <p:nvPr>
            <p:ph type="title"/>
          </p:nvPr>
        </p:nvSpPr>
        <p:spPr/>
        <p:txBody>
          <a:bodyPr/>
          <a:lstStyle/>
          <a:p>
            <a:pPr algn="ctr"/>
            <a:r>
              <a:rPr lang="nb-NO" dirty="0"/>
              <a:t>Til diskusjon</a:t>
            </a:r>
          </a:p>
        </p:txBody>
      </p:sp>
      <p:sp>
        <p:nvSpPr>
          <p:cNvPr id="3" name="Content Placeholder 2">
            <a:extLst>
              <a:ext uri="{FF2B5EF4-FFF2-40B4-BE49-F238E27FC236}">
                <a16:creationId xmlns:a16="http://schemas.microsoft.com/office/drawing/2014/main" id="{AA030602-623A-04D8-17DC-3E85282F31F6}"/>
              </a:ext>
            </a:extLst>
          </p:cNvPr>
          <p:cNvSpPr>
            <a:spLocks noGrp="1"/>
          </p:cNvSpPr>
          <p:nvPr>
            <p:ph idx="1"/>
          </p:nvPr>
        </p:nvSpPr>
        <p:spPr>
          <a:xfrm>
            <a:off x="979714" y="1063487"/>
            <a:ext cx="7622318" cy="5357759"/>
          </a:xfrm>
        </p:spPr>
        <p:txBody>
          <a:bodyPr/>
          <a:lstStyle/>
          <a:p>
            <a:pPr marL="0" indent="0">
              <a:buNone/>
            </a:pPr>
            <a:r>
              <a:rPr lang="nb-NO" dirty="0"/>
              <a:t>Diskuter følgende:</a:t>
            </a:r>
          </a:p>
          <a:p>
            <a:r>
              <a:rPr lang="nb-NO" dirty="0"/>
              <a:t>Hvordan vil dere </a:t>
            </a:r>
            <a:r>
              <a:rPr lang="nb-NO" dirty="0">
                <a:solidFill>
                  <a:srgbClr val="FF0000"/>
                </a:solidFill>
              </a:rPr>
              <a:t>utforme</a:t>
            </a:r>
            <a:r>
              <a:rPr lang="nb-NO" dirty="0"/>
              <a:t> bøya slik at den best mulig tåler belastningen ved å ligge i vann gjennom noen uker?</a:t>
            </a:r>
          </a:p>
          <a:p>
            <a:r>
              <a:rPr lang="nb-NO" dirty="0"/>
              <a:t>Hvilke </a:t>
            </a:r>
            <a:r>
              <a:rPr lang="nb-NO" dirty="0">
                <a:solidFill>
                  <a:srgbClr val="FF0000"/>
                </a:solidFill>
              </a:rPr>
              <a:t>utfordringer</a:t>
            </a:r>
            <a:r>
              <a:rPr lang="nb-NO" dirty="0"/>
              <a:t> tror dere vil bli størst og som krever mest oppmerksomhet i konstruksjonsfasen?</a:t>
            </a:r>
          </a:p>
          <a:p>
            <a:r>
              <a:rPr lang="nb-NO" dirty="0"/>
              <a:t>Hvor vil dere </a:t>
            </a:r>
            <a:r>
              <a:rPr lang="nb-NO" dirty="0">
                <a:solidFill>
                  <a:srgbClr val="FF0000"/>
                </a:solidFill>
              </a:rPr>
              <a:t>plassere elektronikken </a:t>
            </a:r>
            <a:r>
              <a:rPr lang="nb-NO" dirty="0"/>
              <a:t>slik at den er best mulig beskyttet og holder seg tørr?</a:t>
            </a:r>
          </a:p>
          <a:p>
            <a:r>
              <a:rPr lang="nb-NO" dirty="0"/>
              <a:t>Hvilken </a:t>
            </a:r>
            <a:r>
              <a:rPr lang="nb-NO" dirty="0">
                <a:solidFill>
                  <a:srgbClr val="FF0000"/>
                </a:solidFill>
              </a:rPr>
              <a:t>energikilde</a:t>
            </a:r>
            <a:r>
              <a:rPr lang="nb-NO" dirty="0"/>
              <a:t> vil dere satse på?  </a:t>
            </a:r>
          </a:p>
        </p:txBody>
      </p:sp>
    </p:spTree>
    <p:extLst>
      <p:ext uri="{BB962C8B-B14F-4D97-AF65-F5344CB8AC3E}">
        <p14:creationId xmlns:p14="http://schemas.microsoft.com/office/powerpoint/2010/main" val="4087780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D4C1A1-08B6-5D4B-7B0C-99BB97C1C757}"/>
              </a:ext>
            </a:extLst>
          </p:cNvPr>
          <p:cNvSpPr/>
          <p:nvPr/>
        </p:nvSpPr>
        <p:spPr>
          <a:xfrm>
            <a:off x="0" y="0"/>
            <a:ext cx="9144000" cy="6858000"/>
          </a:xfrm>
          <a:prstGeom prst="rect">
            <a:avLst/>
          </a:prstGeom>
          <a:solidFill>
            <a:srgbClr val="FFFF0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a:extLst>
              <a:ext uri="{FF2B5EF4-FFF2-40B4-BE49-F238E27FC236}">
                <a16:creationId xmlns:a16="http://schemas.microsoft.com/office/drawing/2014/main" id="{B99A7E21-2AFD-90FD-7EC9-3A187592D8DB}"/>
              </a:ext>
            </a:extLst>
          </p:cNvPr>
          <p:cNvSpPr>
            <a:spLocks noGrp="1"/>
          </p:cNvSpPr>
          <p:nvPr>
            <p:ph type="title"/>
          </p:nvPr>
        </p:nvSpPr>
        <p:spPr>
          <a:xfrm>
            <a:off x="407505" y="2649848"/>
            <a:ext cx="8229600" cy="1200329"/>
          </a:xfrm>
        </p:spPr>
        <p:txBody>
          <a:bodyPr/>
          <a:lstStyle/>
          <a:p>
            <a:pPr algn="ctr"/>
            <a:r>
              <a:rPr lang="nb-NO" dirty="0"/>
              <a:t>Arbeid på egen hånd eller i grupper</a:t>
            </a:r>
            <a:br>
              <a:rPr lang="nb-NO" dirty="0"/>
            </a:br>
            <a:r>
              <a:rPr lang="nb-NO" dirty="0"/>
              <a:t>15 – 30 minutter</a:t>
            </a:r>
          </a:p>
        </p:txBody>
      </p:sp>
    </p:spTree>
    <p:extLst>
      <p:ext uri="{BB962C8B-B14F-4D97-AF65-F5344CB8AC3E}">
        <p14:creationId xmlns:p14="http://schemas.microsoft.com/office/powerpoint/2010/main" val="122819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96C62-8136-7329-C6A6-5119C5BE9F57}"/>
              </a:ext>
            </a:extLst>
          </p:cNvPr>
          <p:cNvSpPr>
            <a:spLocks noGrp="1"/>
          </p:cNvSpPr>
          <p:nvPr>
            <p:ph type="title"/>
          </p:nvPr>
        </p:nvSpPr>
        <p:spPr/>
        <p:txBody>
          <a:bodyPr/>
          <a:lstStyle/>
          <a:p>
            <a:pPr algn="ctr"/>
            <a:r>
              <a:rPr lang="nb-NO" dirty="0"/>
              <a:t>Organisering</a:t>
            </a:r>
          </a:p>
        </p:txBody>
      </p:sp>
      <p:sp>
        <p:nvSpPr>
          <p:cNvPr id="3" name="Content Placeholder 2">
            <a:extLst>
              <a:ext uri="{FF2B5EF4-FFF2-40B4-BE49-F238E27FC236}">
                <a16:creationId xmlns:a16="http://schemas.microsoft.com/office/drawing/2014/main" id="{359E4EC1-489A-3AF0-F698-799B91493B60}"/>
              </a:ext>
            </a:extLst>
          </p:cNvPr>
          <p:cNvSpPr>
            <a:spLocks noGrp="1"/>
          </p:cNvSpPr>
          <p:nvPr>
            <p:ph idx="1"/>
          </p:nvPr>
        </p:nvSpPr>
        <p:spPr/>
        <p:txBody>
          <a:bodyPr/>
          <a:lstStyle/>
          <a:p>
            <a:r>
              <a:rPr lang="nb-NO" dirty="0"/>
              <a:t>Del dere inn i 4 – 5 grupper</a:t>
            </a:r>
          </a:p>
          <a:p>
            <a:r>
              <a:rPr lang="nb-NO" dirty="0"/>
              <a:t>Studer materialene som er lagt fram</a:t>
            </a:r>
          </a:p>
          <a:p>
            <a:r>
              <a:rPr lang="nb-NO" dirty="0"/>
              <a:t>Sett dere i grupper og planlegg hvordan dere vil lage en prototyp av bøya</a:t>
            </a:r>
          </a:p>
          <a:p>
            <a:r>
              <a:rPr lang="nb-NO" dirty="0"/>
              <a:t>Velg materialer og gå i gang</a:t>
            </a:r>
          </a:p>
          <a:p>
            <a:r>
              <a:rPr lang="nb-NO" dirty="0"/>
              <a:t>Dersom det er noe dere mangler så kan det muligens kjøpes inn.</a:t>
            </a:r>
          </a:p>
          <a:p>
            <a:r>
              <a:rPr lang="nb-NO" dirty="0"/>
              <a:t>Vi har satt fram prøvebeholdere med vann slik at dere kan teste flyteevnen lekkasje</a:t>
            </a:r>
          </a:p>
          <a:p>
            <a:r>
              <a:rPr lang="nb-NO" dirty="0"/>
              <a:t>Når elektronikken er på plass kan dere gå en tur å samle inn GPS-data som plottes i Google Earth.</a:t>
            </a:r>
          </a:p>
        </p:txBody>
      </p:sp>
    </p:spTree>
    <p:extLst>
      <p:ext uri="{BB962C8B-B14F-4D97-AF65-F5344CB8AC3E}">
        <p14:creationId xmlns:p14="http://schemas.microsoft.com/office/powerpoint/2010/main" val="89464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D4C1A1-08B6-5D4B-7B0C-99BB97C1C757}"/>
              </a:ext>
            </a:extLst>
          </p:cNvPr>
          <p:cNvSpPr/>
          <p:nvPr/>
        </p:nvSpPr>
        <p:spPr>
          <a:xfrm>
            <a:off x="0" y="0"/>
            <a:ext cx="9144000" cy="6858000"/>
          </a:xfrm>
          <a:prstGeom prst="rect">
            <a:avLst/>
          </a:prstGeom>
          <a:solidFill>
            <a:srgbClr val="FFFF0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a:extLst>
              <a:ext uri="{FF2B5EF4-FFF2-40B4-BE49-F238E27FC236}">
                <a16:creationId xmlns:a16="http://schemas.microsoft.com/office/drawing/2014/main" id="{B99A7E21-2AFD-90FD-7EC9-3A187592D8DB}"/>
              </a:ext>
            </a:extLst>
          </p:cNvPr>
          <p:cNvSpPr>
            <a:spLocks noGrp="1"/>
          </p:cNvSpPr>
          <p:nvPr>
            <p:ph type="title"/>
          </p:nvPr>
        </p:nvSpPr>
        <p:spPr>
          <a:xfrm>
            <a:off x="407505" y="2649848"/>
            <a:ext cx="8229600" cy="1200329"/>
          </a:xfrm>
        </p:spPr>
        <p:txBody>
          <a:bodyPr/>
          <a:lstStyle/>
          <a:p>
            <a:pPr algn="ctr"/>
            <a:r>
              <a:rPr lang="nb-NO" dirty="0"/>
              <a:t>Arbeid i grupper</a:t>
            </a:r>
            <a:br>
              <a:rPr lang="nb-NO" dirty="0"/>
            </a:br>
            <a:r>
              <a:rPr lang="nb-NO" dirty="0"/>
              <a:t>60 minutter</a:t>
            </a:r>
          </a:p>
        </p:txBody>
      </p:sp>
    </p:spTree>
    <p:extLst>
      <p:ext uri="{BB962C8B-B14F-4D97-AF65-F5344CB8AC3E}">
        <p14:creationId xmlns:p14="http://schemas.microsoft.com/office/powerpoint/2010/main" val="1072934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D4C1A1-08B6-5D4B-7B0C-99BB97C1C757}"/>
              </a:ext>
            </a:extLst>
          </p:cNvPr>
          <p:cNvSpPr/>
          <p:nvPr/>
        </p:nvSpPr>
        <p:spPr>
          <a:xfrm>
            <a:off x="0" y="0"/>
            <a:ext cx="9144000" cy="6858000"/>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a:extLst>
              <a:ext uri="{FF2B5EF4-FFF2-40B4-BE49-F238E27FC236}">
                <a16:creationId xmlns:a16="http://schemas.microsoft.com/office/drawing/2014/main" id="{B99A7E21-2AFD-90FD-7EC9-3A187592D8DB}"/>
              </a:ext>
            </a:extLst>
          </p:cNvPr>
          <p:cNvSpPr>
            <a:spLocks noGrp="1"/>
          </p:cNvSpPr>
          <p:nvPr>
            <p:ph type="title"/>
          </p:nvPr>
        </p:nvSpPr>
        <p:spPr>
          <a:xfrm>
            <a:off x="407505" y="2649848"/>
            <a:ext cx="8229600" cy="1200329"/>
          </a:xfrm>
        </p:spPr>
        <p:txBody>
          <a:bodyPr/>
          <a:lstStyle/>
          <a:p>
            <a:pPr algn="ctr"/>
            <a:r>
              <a:rPr lang="nb-NO" dirty="0" err="1"/>
              <a:t>Lunch</a:t>
            </a:r>
            <a:br>
              <a:rPr lang="nb-NO" dirty="0"/>
            </a:br>
            <a:r>
              <a:rPr lang="nb-NO" dirty="0"/>
              <a:t>30 minutter</a:t>
            </a:r>
          </a:p>
        </p:txBody>
      </p:sp>
    </p:spTree>
    <p:extLst>
      <p:ext uri="{BB962C8B-B14F-4D97-AF65-F5344CB8AC3E}">
        <p14:creationId xmlns:p14="http://schemas.microsoft.com/office/powerpoint/2010/main" val="4249069797"/>
      </p:ext>
    </p:extLst>
  </p:cSld>
  <p:clrMapOvr>
    <a:masterClrMapping/>
  </p:clrMapOvr>
</p:sld>
</file>

<file path=ppt/theme/theme1.xml><?xml version="1.0" encoding="utf-8"?>
<a:theme xmlns:a="http://schemas.openxmlformats.org/drawingml/2006/main" name="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27403</TotalTime>
  <Words>1377</Words>
  <Application>Microsoft Office PowerPoint</Application>
  <PresentationFormat>On-screen Show (4:3)</PresentationFormat>
  <Paragraphs>168</Paragraphs>
  <Slides>47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OpenSans</vt:lpstr>
      <vt:lpstr>Segoe UI</vt:lpstr>
      <vt:lpstr>Times New Roman</vt:lpstr>
      <vt:lpstr>Office-tema</vt:lpstr>
      <vt:lpstr>Bøye – Bygging</vt:lpstr>
      <vt:lpstr>Kursprogram - 8. september 2023</vt:lpstr>
      <vt:lpstr>Bruk fantasien!</vt:lpstr>
      <vt:lpstr>Deloppdrag 11: Planlegg og bygg en enkel bøye</vt:lpstr>
      <vt:lpstr>Til diskusjon</vt:lpstr>
      <vt:lpstr>Arbeid på egen hånd eller i grupper 15 – 30 minutter</vt:lpstr>
      <vt:lpstr>Organisering</vt:lpstr>
      <vt:lpstr>Arbeid i grupper 60 minutter</vt:lpstr>
      <vt:lpstr>Lunch 30 minutter</vt:lpstr>
      <vt:lpstr>Presentasjon av diskusjoner 30 - 45 minutter</vt:lpstr>
      <vt:lpstr>Erfaring fra bøyeprosjekt i klasserommet 30 minutter</vt:lpstr>
      <vt:lpstr>Bøye – Bygging Bygging av bøya av  Nils Kr. Rossing Skolelaboratoriet</vt:lpstr>
      <vt:lpstr>Regelverk for å legge ut bøyer</vt:lpstr>
      <vt:lpstr>Forankring Pass på slakke for flo og fjære og bølger</vt:lpstr>
      <vt:lpstr>Smart værbøye i Lofoten https://www.batmagasinet.no/kystverket-lofoten-toppsak/varsler-vaeret-i-sanntid-i-lofoten/747927</vt:lpstr>
      <vt:lpstr>Værbøya i Lofoten Nordvest for Tranøy</vt:lpstr>
      <vt:lpstr>Live data fra værbøya i Lofoten</vt:lpstr>
      <vt:lpstr>Bøye i Trondheimsfjorden https://oceanlabobservatory.no/examples/</vt:lpstr>
      <vt:lpstr>«Gabriel» Målestasjonen i store Lungegårdsvann https://ektedata.uib.no/oppgaver/gabriel-bli-kjent-med-malestasjonen-i-store-lungegardsvann/ </vt:lpstr>
      <vt:lpstr>«Gabriel» Drives av Amalie Skram videregående skole</vt:lpstr>
      <vt:lpstr>«Gabriel» Målestasjonen i store Lungegårdsvann</vt:lpstr>
      <vt:lpstr>Bøya sluppet fra Dresden https://www.youtube.com/watch?v=_2SpKYkQkKQ</vt:lpstr>
      <vt:lpstr>Agnes 3</vt:lpstr>
      <vt:lpstr>Bøyer bygget av elever vgs</vt:lpstr>
      <vt:lpstr>Bøye laget av elever ved Bergen Katedralskole (IsBerg)</vt:lpstr>
      <vt:lpstr>Bøye laget av elever ved Skien vgs (Freshmen)</vt:lpstr>
      <vt:lpstr>Bøye laget av elever ved Skien vgs  (Under The Dock)</vt:lpstr>
      <vt:lpstr>Bøye laget av elever ved Strinda vgs  (Blåseforskerne)</vt:lpstr>
      <vt:lpstr>Bøye laget av elever ved Ulsteinvik vgs (Dennis)</vt:lpstr>
      <vt:lpstr>Sjøvannstest 1 November 2022 – 14 dager Uten elektronikk</vt:lpstr>
      <vt:lpstr>Sjøvannstest 1 Trondheim biologiske stasjon</vt:lpstr>
      <vt:lpstr>Et eksempel på bøye Bruk av kloakkrør</vt:lpstr>
      <vt:lpstr>Aktuelle deler Det meste kan kjøpes hos Biltema</vt:lpstr>
      <vt:lpstr>Utforming og forankring</vt:lpstr>
      <vt:lpstr>Været</vt:lpstr>
      <vt:lpstr>Sjøvannstest 2 Juni 2023 – 10 dager Med elektronikk og noen sensorer</vt:lpstr>
      <vt:lpstr>Sjøvannstest 2 Montering av instrumentboks og sensorer</vt:lpstr>
      <vt:lpstr>Montering av sensorer Bruker litiumfett for å få det tett</vt:lpstr>
      <vt:lpstr>Tester for vannlekkasje Blåser luft inn i kammeret gjennom ledningen</vt:lpstr>
      <vt:lpstr>Montering av temperatursensor  i bunnen</vt:lpstr>
      <vt:lpstr>Instrumentboksen Elektronikken montert i lokket på boksen</vt:lpstr>
      <vt:lpstr>Resultater etter 10 dager i sjøen</vt:lpstr>
      <vt:lpstr>Test 3 August 2023 – 10 dager Med elektronikk, solcellepanel og noen sensorer</vt:lpstr>
      <vt:lpstr>Ny montasje med solceller</vt:lpstr>
      <vt:lpstr>Ny montasje med solceller</vt:lpstr>
      <vt:lpstr>Ny montasje med solceller</vt:lpstr>
      <vt:lpstr>Spørsmål?</vt:lpstr>
    </vt:vector>
  </TitlesOfParts>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Kolbjørn Skarpnes</dc:creator>
  <cp:lastModifiedBy>Nils Kristian Rossing</cp:lastModifiedBy>
  <cp:revision>138</cp:revision>
  <dcterms:created xsi:type="dcterms:W3CDTF">2013-06-10T16:56:09Z</dcterms:created>
  <dcterms:modified xsi:type="dcterms:W3CDTF">2023-08-26T06:10:46Z</dcterms:modified>
</cp:coreProperties>
</file>