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257" r:id="rId3"/>
    <p:sldId id="270" r:id="rId4"/>
    <p:sldId id="337" r:id="rId5"/>
    <p:sldId id="360" r:id="rId6"/>
    <p:sldId id="268" r:id="rId7"/>
    <p:sldId id="259" r:id="rId8"/>
    <p:sldId id="271" r:id="rId9"/>
    <p:sldId id="273" r:id="rId10"/>
    <p:sldId id="274" r:id="rId11"/>
    <p:sldId id="279" r:id="rId12"/>
    <p:sldId id="280" r:id="rId13"/>
    <p:sldId id="277" r:id="rId14"/>
    <p:sldId id="278" r:id="rId15"/>
    <p:sldId id="281" r:id="rId16"/>
    <p:sldId id="286" r:id="rId17"/>
    <p:sldId id="282" r:id="rId18"/>
    <p:sldId id="361" r:id="rId19"/>
    <p:sldId id="362" r:id="rId20"/>
    <p:sldId id="283" r:id="rId21"/>
    <p:sldId id="284" r:id="rId22"/>
    <p:sldId id="285" r:id="rId23"/>
    <p:sldId id="369" r:id="rId24"/>
    <p:sldId id="370" r:id="rId25"/>
    <p:sldId id="371" r:id="rId26"/>
    <p:sldId id="399" r:id="rId27"/>
    <p:sldId id="372" r:id="rId28"/>
    <p:sldId id="398" r:id="rId29"/>
    <p:sldId id="393" r:id="rId30"/>
    <p:sldId id="394" r:id="rId31"/>
    <p:sldId id="395" r:id="rId32"/>
    <p:sldId id="396" r:id="rId33"/>
    <p:sldId id="397" r:id="rId34"/>
    <p:sldId id="400" r:id="rId35"/>
    <p:sldId id="374" r:id="rId36"/>
    <p:sldId id="375" r:id="rId37"/>
    <p:sldId id="376" r:id="rId38"/>
    <p:sldId id="377" r:id="rId39"/>
    <p:sldId id="378" r:id="rId40"/>
    <p:sldId id="379" r:id="rId41"/>
    <p:sldId id="380" r:id="rId42"/>
    <p:sldId id="381" r:id="rId43"/>
    <p:sldId id="391" r:id="rId44"/>
    <p:sldId id="390" r:id="rId45"/>
    <p:sldId id="382" r:id="rId46"/>
    <p:sldId id="383" r:id="rId47"/>
    <p:sldId id="392" r:id="rId48"/>
    <p:sldId id="401" r:id="rId49"/>
    <p:sldId id="266" r:id="rId50"/>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a:srgbClr val="ECE8D8"/>
    <a:srgbClr val="E3DDC7"/>
    <a:srgbClr val="BBAC76"/>
    <a:srgbClr val="0D347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9937" autoAdjust="0"/>
    <p:restoredTop sz="65796" autoAdjust="0"/>
  </p:normalViewPr>
  <p:slideViewPr>
    <p:cSldViewPr snapToGrid="0" snapToObjects="1">
      <p:cViewPr>
        <p:scale>
          <a:sx n="64" d="100"/>
          <a:sy n="64" d="100"/>
        </p:scale>
        <p:origin x="-1099" y="11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AF750A-22EE-49FF-8CB2-32BA09927AFE}" type="datetimeFigureOut">
              <a:rPr lang="nb-NO" smtClean="0"/>
              <a:pPr/>
              <a:t>09.05.2022</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2AF188-E595-4E62-B982-79C78977EA35}" type="slidenum">
              <a:rPr lang="nb-NO" smtClean="0"/>
              <a:pPr/>
              <a:t>‹#›</a:t>
            </a:fld>
            <a:endParaRPr lang="nb-N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mtClean="0"/>
              <a:t>I denne presentasjonen vil jeg vise hvordan</a:t>
            </a:r>
            <a:r>
              <a:rPr lang="nb-NO" baseline="0" smtClean="0"/>
              <a:t> vi kan gjøre enkle eksperimenter med vår egen kropp, nærmere bestemt synssansen som også involverer vår evne til å tolke det vi ser. Forsøkene er enkle krever lite utstyr og er ikke farlige på noen måte. Det må presiseres at dette fagfeltet er utenom mitt fagområde som egent lig er elektronikk. Jeg tillater meg derfor å stille meg sammen med dere og la meg forundre uten å komme med de bastante vitenskapelige forklaringene. Jeg har også valgt å sløyfe slike dyptpløyende forklaringer i denne omgangen da om det er av interesse så kan dere lese dere opp på det siden.</a:t>
            </a:r>
            <a:endParaRPr lang="nb-NO"/>
          </a:p>
        </p:txBody>
      </p:sp>
      <p:sp>
        <p:nvSpPr>
          <p:cNvPr id="4" name="Plassholder for lysbildenummer 3"/>
          <p:cNvSpPr>
            <a:spLocks noGrp="1"/>
          </p:cNvSpPr>
          <p:nvPr>
            <p:ph type="sldNum" sz="quarter" idx="10"/>
          </p:nvPr>
        </p:nvSpPr>
        <p:spPr/>
        <p:txBody>
          <a:bodyPr/>
          <a:lstStyle/>
          <a:p>
            <a:fld id="{F52AF188-E595-4E62-B982-79C78977EA35}" type="slidenum">
              <a:rPr lang="nb-NO" smtClean="0"/>
              <a:pPr/>
              <a:t>1</a:t>
            </a:fld>
            <a:endParaRPr lang="nb-NO"/>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mtClean="0"/>
              <a:t>Her må man skifte bildet manuelt. Da blir det ikke lagt inn mellomrom, men bildene følger tett på hverandre.</a:t>
            </a:r>
            <a:endParaRPr lang="nb-NO"/>
          </a:p>
        </p:txBody>
      </p:sp>
      <p:sp>
        <p:nvSpPr>
          <p:cNvPr id="4" name="Plassholder for lysbildenummer 3"/>
          <p:cNvSpPr>
            <a:spLocks noGrp="1"/>
          </p:cNvSpPr>
          <p:nvPr>
            <p:ph type="sldNum" sz="quarter" idx="10"/>
          </p:nvPr>
        </p:nvSpPr>
        <p:spPr/>
        <p:txBody>
          <a:bodyPr/>
          <a:lstStyle/>
          <a:p>
            <a:fld id="{F52AF188-E595-4E62-B982-79C78977EA35}" type="slidenum">
              <a:rPr lang="nb-NO" smtClean="0"/>
              <a:pPr/>
              <a:t>12</a:t>
            </a:fld>
            <a:endParaRPr lang="nb-NO"/>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Plassholder for lysbilde 1"/>
          <p:cNvSpPr>
            <a:spLocks noGrp="1" noRot="1" noChangeAspect="1" noTextEdit="1"/>
          </p:cNvSpPr>
          <p:nvPr>
            <p:ph type="sldImg"/>
          </p:nvPr>
        </p:nvSpPr>
        <p:spPr>
          <a:ln/>
        </p:spPr>
      </p:sp>
      <p:sp>
        <p:nvSpPr>
          <p:cNvPr id="93187" name="Plassholder for notater 2"/>
          <p:cNvSpPr>
            <a:spLocks noGrp="1"/>
          </p:cNvSpPr>
          <p:nvPr>
            <p:ph type="body" idx="1"/>
          </p:nvPr>
        </p:nvSpPr>
        <p:spPr>
          <a:noFill/>
          <a:ln/>
        </p:spPr>
        <p:txBody>
          <a:bodyPr/>
          <a:lstStyle/>
          <a:p>
            <a:r>
              <a:rPr lang="nb-NO" smtClean="0"/>
              <a:t>Dette bildet blinker med mellomrom i PowerPointen.</a:t>
            </a:r>
          </a:p>
          <a:p>
            <a:endParaRPr lang="nb-NO" smtClean="0"/>
          </a:p>
          <a:p>
            <a:r>
              <a:rPr lang="nb-NO" smtClean="0"/>
              <a:t>På </a:t>
            </a:r>
            <a:r>
              <a:rPr lang="nb-NO" dirty="0" smtClean="0"/>
              <a:t>1980 og 90-tallet gjorde John Grimes eksperimenter som viste at mennesker hadde problemer med å oppdag endringer i synsbildet dersom endringen hadde inntruffet akkurat idet de endret retningen til blikket. Han viste bl.a. annet at de ikke la merke til at man ”byttet hodene” på to som satt å snakket, dersom endringen var synkronisert med øyebevegelsene. Man oppdaget også at det samme fenomenet inntrådte dersom man la inn en liten pause mellom visningen av to bilder. </a:t>
            </a:r>
            <a:r>
              <a:rPr lang="nb-NO" dirty="0" err="1" smtClean="0"/>
              <a:t>Pashler</a:t>
            </a:r>
            <a:r>
              <a:rPr lang="nb-NO" dirty="0" smtClean="0"/>
              <a:t> fant i 1988 at evnen til å oppdage endringer i et bilde var sterkt redusert selv om pausen var under 70 ms. Mens </a:t>
            </a:r>
            <a:r>
              <a:rPr lang="nb-NO" dirty="0" err="1" smtClean="0"/>
              <a:t>Pasher</a:t>
            </a:r>
            <a:r>
              <a:rPr lang="nb-NO" dirty="0" smtClean="0"/>
              <a:t> benyttet rekker at bokstaver fant </a:t>
            </a:r>
            <a:r>
              <a:rPr lang="nb-NO" dirty="0" err="1" smtClean="0"/>
              <a:t>Rensink</a:t>
            </a:r>
            <a:r>
              <a:rPr lang="nb-NO" dirty="0" smtClean="0"/>
              <a:t> på slutten av 90-tallet at det samme gjaldt gjenstander på et bilde. Det var han som introduserte begrepet </a:t>
            </a:r>
            <a:r>
              <a:rPr lang="nb-NO" dirty="0" err="1" smtClean="0"/>
              <a:t>Change</a:t>
            </a:r>
            <a:r>
              <a:rPr lang="nb-NO" dirty="0" smtClean="0"/>
              <a:t> </a:t>
            </a:r>
            <a:r>
              <a:rPr lang="nb-NO" dirty="0" err="1" smtClean="0"/>
              <a:t>blindnes</a:t>
            </a:r>
            <a:r>
              <a:rPr lang="nb-NO" dirty="0" smtClean="0"/>
              <a:t>.</a:t>
            </a:r>
          </a:p>
          <a:p>
            <a:endParaRPr lang="nb-NO" dirty="0" smtClean="0"/>
          </a:p>
          <a:p>
            <a:r>
              <a:rPr lang="nb-NO" dirty="0" smtClean="0"/>
              <a:t> En har fundert på hva årsaken kan være og er kommet til at det kan være flere årsaker. En årsak er en svikt i korttids minne som må holde fast på bildet for at en sammenligning skal være mulig. </a:t>
            </a:r>
          </a:p>
        </p:txBody>
      </p:sp>
      <p:sp>
        <p:nvSpPr>
          <p:cNvPr id="93188" name="Plassholder for lysbildenummer 3"/>
          <p:cNvSpPr>
            <a:spLocks noGrp="1"/>
          </p:cNvSpPr>
          <p:nvPr>
            <p:ph type="sldNum" sz="quarter"/>
          </p:nvPr>
        </p:nvSpPr>
        <p:spPr>
          <a:noFill/>
        </p:spPr>
        <p:txBody>
          <a:bodyPr/>
          <a:lstStyle/>
          <a:p>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fld id="{C31A3C0E-4A00-4048-980A-03B165356447}" type="slidenum">
              <a:rPr lang="en-GB" smtClean="0">
                <a:latin typeface="Times"/>
              </a:rPr>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t>13</a:t>
            </a:fld>
            <a:endParaRPr lang="en-GB" smtClean="0">
              <a:latin typeface="Time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lassholder for lysbilde 1"/>
          <p:cNvSpPr>
            <a:spLocks noGrp="1" noRot="1" noChangeAspect="1" noTextEdit="1"/>
          </p:cNvSpPr>
          <p:nvPr>
            <p:ph type="sldImg"/>
          </p:nvPr>
        </p:nvSpPr>
        <p:spPr>
          <a:ln/>
        </p:spPr>
      </p:sp>
      <p:sp>
        <p:nvSpPr>
          <p:cNvPr id="94211" name="Plassholder for notater 2"/>
          <p:cNvSpPr>
            <a:spLocks noGrp="1"/>
          </p:cNvSpPr>
          <p:nvPr>
            <p:ph type="body" idx="1"/>
          </p:nvPr>
        </p:nvSpPr>
        <p:spPr>
          <a:noFill/>
          <a:ln/>
        </p:spPr>
        <p:txBody>
          <a:bodyPr/>
          <a:lstStyle/>
          <a:p>
            <a:endParaRPr lang="nb-NO" smtClean="0"/>
          </a:p>
        </p:txBody>
      </p:sp>
      <p:sp>
        <p:nvSpPr>
          <p:cNvPr id="94212" name="Plassholder for lysbildenummer 3"/>
          <p:cNvSpPr>
            <a:spLocks noGrp="1"/>
          </p:cNvSpPr>
          <p:nvPr>
            <p:ph type="sldNum" sz="quarter"/>
          </p:nvPr>
        </p:nvSpPr>
        <p:spPr>
          <a:noFill/>
        </p:spPr>
        <p:txBody>
          <a:bodyPr/>
          <a:lstStyle/>
          <a:p>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fld id="{AA50EA83-FD1C-4417-9BAC-67367B36C0B6}" type="slidenum">
              <a:rPr lang="en-GB" smtClean="0">
                <a:latin typeface="Times"/>
              </a:rPr>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t>14</a:t>
            </a:fld>
            <a:endParaRPr lang="en-GB" smtClean="0">
              <a:latin typeface="Time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Plassholder for lysbilde 1"/>
          <p:cNvSpPr>
            <a:spLocks noGrp="1" noRot="1" noChangeAspect="1" noTextEdit="1"/>
          </p:cNvSpPr>
          <p:nvPr>
            <p:ph type="sldImg"/>
          </p:nvPr>
        </p:nvSpPr>
        <p:spPr>
          <a:ln/>
        </p:spPr>
      </p:sp>
      <p:sp>
        <p:nvSpPr>
          <p:cNvPr id="77827" name="Plassholder for notater 2"/>
          <p:cNvSpPr>
            <a:spLocks noGrp="1"/>
          </p:cNvSpPr>
          <p:nvPr>
            <p:ph type="body" idx="1"/>
          </p:nvPr>
        </p:nvSpPr>
        <p:spPr>
          <a:noFill/>
          <a:ln/>
        </p:spPr>
        <p:txBody>
          <a:bodyPr/>
          <a:lstStyle/>
          <a:p>
            <a:r>
              <a:rPr lang="nb-NO" dirty="0" smtClean="0"/>
              <a:t>Vi kjenner igjen øyet med linsa, glasslegemet og netthinna. I denne sammenhengen skal vi spesielt legge merke til at nettverket av nervetråder og tynne blodårer som ligger på framsiden av netthinna slik at de skygger for synscellene.</a:t>
            </a:r>
          </a:p>
          <a:p>
            <a:endParaRPr lang="nb-NO" dirty="0" smtClean="0"/>
          </a:p>
          <a:p>
            <a:r>
              <a:rPr lang="nb-NO" dirty="0" smtClean="0"/>
              <a:t>Nå ser vi vanligvis ikke nettverket av blodårer og nervetråder. Spørsmålet er om det er mulig å se det likevel?</a:t>
            </a:r>
          </a:p>
        </p:txBody>
      </p:sp>
      <p:sp>
        <p:nvSpPr>
          <p:cNvPr id="77828" name="Plassholder for lysbildenummer 3"/>
          <p:cNvSpPr>
            <a:spLocks noGrp="1"/>
          </p:cNvSpPr>
          <p:nvPr>
            <p:ph type="sldNum" sz="quarter"/>
          </p:nvPr>
        </p:nvSpPr>
        <p:spPr>
          <a:noFill/>
        </p:spPr>
        <p:txBody>
          <a:bodyPr/>
          <a:lstStyle/>
          <a:p>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fld id="{408AFA44-0A8F-4A1E-92A3-23803A6DB4C2}" type="slidenum">
              <a:rPr lang="en-GB" smtClean="0">
                <a:latin typeface="Times"/>
              </a:rPr>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t>15</a:t>
            </a:fld>
            <a:endParaRPr lang="en-GB" smtClean="0">
              <a:latin typeface="Time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Plassholder for lysbilde 1"/>
          <p:cNvSpPr>
            <a:spLocks noGrp="1" noRot="1" noChangeAspect="1" noTextEdit="1"/>
          </p:cNvSpPr>
          <p:nvPr>
            <p:ph type="sldImg"/>
          </p:nvPr>
        </p:nvSpPr>
        <p:spPr>
          <a:ln/>
        </p:spPr>
      </p:sp>
      <p:sp>
        <p:nvSpPr>
          <p:cNvPr id="81923" name="Plassholder for notater 2"/>
          <p:cNvSpPr>
            <a:spLocks noGrp="1"/>
          </p:cNvSpPr>
          <p:nvPr>
            <p:ph type="body" idx="1"/>
          </p:nvPr>
        </p:nvSpPr>
        <p:spPr>
          <a:noFill/>
          <a:ln/>
        </p:spPr>
        <p:txBody>
          <a:bodyPr/>
          <a:lstStyle/>
          <a:p>
            <a:r>
              <a:rPr lang="nb-NO" smtClean="0"/>
              <a:t>Netthinna er satt sammen av en rekke lag av nerveceller. Det underlige er at synscellene,</a:t>
            </a:r>
            <a:r>
              <a:rPr lang="nb-NO" baseline="0" smtClean="0"/>
              <a:t> stavene og tappene, ligger bak mange lag av nervecller. I tillegg ligger det et nettverkt av blodårer foran nervecellene. Et nærliggende spørsmål er hvorfor vi ikke ser dette nettverket.</a:t>
            </a:r>
            <a:endParaRPr lang="nb-NO" smtClean="0"/>
          </a:p>
        </p:txBody>
      </p:sp>
      <p:sp>
        <p:nvSpPr>
          <p:cNvPr id="81924" name="Plassholder for lysbildenummer 3"/>
          <p:cNvSpPr>
            <a:spLocks noGrp="1"/>
          </p:cNvSpPr>
          <p:nvPr>
            <p:ph type="sldNum" sz="quarter"/>
          </p:nvPr>
        </p:nvSpPr>
        <p:spPr>
          <a:noFill/>
        </p:spPr>
        <p:txBody>
          <a:bodyPr/>
          <a:lstStyle/>
          <a:p>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fld id="{40C2D6C7-6958-493A-BCA7-1025C706F34B}" type="slidenum">
              <a:rPr lang="en-GB" smtClean="0">
                <a:latin typeface="Times"/>
              </a:rPr>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t>16</a:t>
            </a:fld>
            <a:endParaRPr lang="en-GB" smtClean="0">
              <a:latin typeface="Time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Plassholder for lysbilde 1"/>
          <p:cNvSpPr>
            <a:spLocks noGrp="1" noRot="1" noChangeAspect="1" noTextEdit="1"/>
          </p:cNvSpPr>
          <p:nvPr>
            <p:ph type="sldImg"/>
          </p:nvPr>
        </p:nvSpPr>
        <p:spPr>
          <a:ln/>
        </p:spPr>
      </p:sp>
      <p:sp>
        <p:nvSpPr>
          <p:cNvPr id="82947" name="Plassholder for notater 2"/>
          <p:cNvSpPr>
            <a:spLocks noGrp="1"/>
          </p:cNvSpPr>
          <p:nvPr>
            <p:ph type="body" idx="1"/>
          </p:nvPr>
        </p:nvSpPr>
        <p:spPr>
          <a:noFill/>
          <a:ln/>
        </p:spPr>
        <p:txBody>
          <a:bodyPr/>
          <a:lstStyle/>
          <a:p>
            <a:r>
              <a:rPr lang="nb-NO" smtClean="0"/>
              <a:t>Årsaken til at vi normalt ikke ser blodårene er at de ligger stille i forhold til synscellene på netthinna. Bilder som ligger stille på netthinne lenger enn noen få sekunder, vil bli ”fjernet” av hjernen. </a:t>
            </a:r>
          </a:p>
          <a:p>
            <a:endParaRPr lang="nb-NO" smtClean="0"/>
          </a:p>
          <a:p>
            <a:r>
              <a:rPr lang="nb-NO" smtClean="0"/>
              <a:t>Dersom vi klarer å flytte på blodåre nettet, så vil vi kanskje kunne se dem.</a:t>
            </a:r>
          </a:p>
          <a:p>
            <a:endParaRPr lang="nb-NO" smtClean="0"/>
          </a:p>
          <a:p>
            <a:r>
              <a:rPr lang="nb-NO" smtClean="0"/>
              <a:t>Vi kan ikke flytte blodårene, men vi kan flytte skyggen av blodårene ved å bevege en liten lysstråle inn på netthinna. Dette kan vi enten gjøre med en liten lykt eller ved å se gjennom et lite hull i rask bevegelse.</a:t>
            </a:r>
          </a:p>
          <a:p>
            <a:endParaRPr lang="nb-NO" smtClean="0"/>
          </a:p>
          <a:p>
            <a:r>
              <a:rPr lang="nb-NO" smtClean="0"/>
              <a:t>For å hindre at et bilde forsvinner fordi det liggende i ro på netthinna, så er øyet i stadig bevegelse. Det utførermikrobevegelser.</a:t>
            </a:r>
          </a:p>
        </p:txBody>
      </p:sp>
      <p:sp>
        <p:nvSpPr>
          <p:cNvPr id="82948" name="Plassholder for lysbildenummer 3"/>
          <p:cNvSpPr>
            <a:spLocks noGrp="1"/>
          </p:cNvSpPr>
          <p:nvPr>
            <p:ph type="sldNum" sz="quarter"/>
          </p:nvPr>
        </p:nvSpPr>
        <p:spPr>
          <a:noFill/>
        </p:spPr>
        <p:txBody>
          <a:bodyPr/>
          <a:lstStyle/>
          <a:p>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fld id="{326950F3-E153-4051-BBE4-216EABA69FAF}" type="slidenum">
              <a:rPr lang="en-GB" smtClean="0">
                <a:latin typeface="Times"/>
              </a:rPr>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t>17</a:t>
            </a:fld>
            <a:endParaRPr lang="en-GB" smtClean="0">
              <a:latin typeface="Time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9F228A86-6245-400A-B569-A6F1963B27AD}" type="slidenum">
              <a:rPr lang="nb-NO" smtClean="0"/>
              <a:pPr/>
              <a:t>19</a:t>
            </a:fld>
            <a:endParaRPr lang="nb-NO"/>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Plassholder for lysbilde 1"/>
          <p:cNvSpPr>
            <a:spLocks noGrp="1" noRot="1" noChangeAspect="1" noTextEdit="1"/>
          </p:cNvSpPr>
          <p:nvPr>
            <p:ph type="sldImg"/>
          </p:nvPr>
        </p:nvSpPr>
        <p:spPr>
          <a:ln/>
        </p:spPr>
      </p:sp>
      <p:sp>
        <p:nvSpPr>
          <p:cNvPr id="78851" name="Plassholder for notater 2"/>
          <p:cNvSpPr>
            <a:spLocks noGrp="1"/>
          </p:cNvSpPr>
          <p:nvPr>
            <p:ph type="body" idx="1"/>
          </p:nvPr>
        </p:nvSpPr>
        <p:spPr>
          <a:noFill/>
          <a:ln/>
        </p:spPr>
        <p:txBody>
          <a:bodyPr/>
          <a:lstStyle/>
          <a:p>
            <a:endParaRPr lang="nb-NO" smtClean="0"/>
          </a:p>
        </p:txBody>
      </p:sp>
      <p:sp>
        <p:nvSpPr>
          <p:cNvPr id="78852" name="Plassholder for lysbildenummer 3"/>
          <p:cNvSpPr>
            <a:spLocks noGrp="1"/>
          </p:cNvSpPr>
          <p:nvPr>
            <p:ph type="sldNum" sz="quarter"/>
          </p:nvPr>
        </p:nvSpPr>
        <p:spPr>
          <a:noFill/>
        </p:spPr>
        <p:txBody>
          <a:bodyPr/>
          <a:lstStyle/>
          <a:p>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fld id="{C30E0200-E9AB-4E06-919A-A1888AF3EBF0}" type="slidenum">
              <a:rPr lang="en-GB" smtClean="0">
                <a:latin typeface="Times"/>
              </a:rPr>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t>20</a:t>
            </a:fld>
            <a:endParaRPr lang="en-GB" smtClean="0">
              <a:latin typeface="Time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Plassholder for lysbilde 1"/>
          <p:cNvSpPr>
            <a:spLocks noGrp="1" noRot="1" noChangeAspect="1" noTextEdit="1"/>
          </p:cNvSpPr>
          <p:nvPr>
            <p:ph type="sldImg"/>
          </p:nvPr>
        </p:nvSpPr>
        <p:spPr>
          <a:ln/>
        </p:spPr>
      </p:sp>
      <p:sp>
        <p:nvSpPr>
          <p:cNvPr id="80899" name="Plassholder for notater 2"/>
          <p:cNvSpPr>
            <a:spLocks noGrp="1"/>
          </p:cNvSpPr>
          <p:nvPr>
            <p:ph type="body" idx="1"/>
          </p:nvPr>
        </p:nvSpPr>
        <p:spPr>
          <a:noFill/>
          <a:ln/>
        </p:spPr>
        <p:txBody>
          <a:bodyPr/>
          <a:lstStyle/>
          <a:p>
            <a:r>
              <a:rPr lang="nb-NO" smtClean="0"/>
              <a:t>Opponent-teorien  passer godt til å forklare etterbilder</a:t>
            </a:r>
          </a:p>
        </p:txBody>
      </p:sp>
      <p:sp>
        <p:nvSpPr>
          <p:cNvPr id="80900" name="Plassholder for lysbildenummer 3"/>
          <p:cNvSpPr>
            <a:spLocks noGrp="1"/>
          </p:cNvSpPr>
          <p:nvPr>
            <p:ph type="sldNum" sz="quarter"/>
          </p:nvPr>
        </p:nvSpPr>
        <p:spPr>
          <a:noFill/>
        </p:spPr>
        <p:txBody>
          <a:bodyPr/>
          <a:lstStyle/>
          <a:p>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fld id="{618F1CB2-9842-4C92-8577-BE512280D7FC}" type="slidenum">
              <a:rPr lang="en-GB" smtClean="0">
                <a:latin typeface="Times"/>
              </a:rPr>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t>21</a:t>
            </a:fld>
            <a:endParaRPr lang="en-GB" smtClean="0">
              <a:latin typeface="Time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Plassholder for lysbilde 1"/>
          <p:cNvSpPr>
            <a:spLocks noGrp="1" noRot="1" noChangeAspect="1" noTextEdit="1"/>
          </p:cNvSpPr>
          <p:nvPr>
            <p:ph type="sldImg"/>
          </p:nvPr>
        </p:nvSpPr>
        <p:spPr>
          <a:ln/>
        </p:spPr>
      </p:sp>
      <p:sp>
        <p:nvSpPr>
          <p:cNvPr id="90115" name="Plassholder for notater 2"/>
          <p:cNvSpPr>
            <a:spLocks noGrp="1"/>
          </p:cNvSpPr>
          <p:nvPr>
            <p:ph type="body" idx="1"/>
          </p:nvPr>
        </p:nvSpPr>
        <p:spPr>
          <a:noFill/>
          <a:ln/>
        </p:spPr>
        <p:txBody>
          <a:bodyPr/>
          <a:lstStyle/>
          <a:p>
            <a:r>
              <a:rPr lang="nb-NO" dirty="0" smtClean="0"/>
              <a:t>Hva er vel vakrere enn en soloppgang med sine lyse friske farger. Det måtte i så fall være en solnedgang, først rød før den går over til </a:t>
            </a:r>
            <a:r>
              <a:rPr lang="nb-NO" dirty="0" err="1" smtClean="0"/>
              <a:t>orange</a:t>
            </a:r>
            <a:r>
              <a:rPr lang="nb-NO" dirty="0" smtClean="0"/>
              <a:t> og dyp blå. </a:t>
            </a:r>
          </a:p>
          <a:p>
            <a:r>
              <a:rPr lang="nb-NO" dirty="0" smtClean="0"/>
              <a:t/>
            </a:r>
            <a:br>
              <a:rPr lang="nb-NO" dirty="0" smtClean="0"/>
            </a:br>
            <a:r>
              <a:rPr lang="nb-NO" dirty="0" smtClean="0"/>
              <a:t>… og det er nettopp her det skjer i overgangen mellom lys og mørke. Ser dere det? Ser dere den tynne lyse stripen på </a:t>
            </a:r>
            <a:r>
              <a:rPr lang="nb-NO" dirty="0" err="1" smtClean="0"/>
              <a:t>på</a:t>
            </a:r>
            <a:r>
              <a:rPr lang="nb-NO" dirty="0" smtClean="0"/>
              <a:t> den lysegrå siden. Og ser dere den litt mørkere stripen på den mørkegrå siden.</a:t>
            </a:r>
          </a:p>
          <a:p>
            <a:endParaRPr lang="nb-NO" dirty="0" smtClean="0"/>
          </a:p>
          <a:p>
            <a:r>
              <a:rPr lang="nb-NO" dirty="0" smtClean="0"/>
              <a:t>La oss se litt nærmere på dette fenomenet. En skulle kanskje tro at det er grafikeren som har laget denne grå overgangen som har lagt inn en tynn lys og en mørk stripe.</a:t>
            </a:r>
          </a:p>
          <a:p>
            <a:endParaRPr lang="nb-NO" dirty="0" smtClean="0"/>
          </a:p>
          <a:p>
            <a:r>
              <a:rPr lang="nb-NO" dirty="0" smtClean="0"/>
              <a:t>… slik er det nemlig ikke …</a:t>
            </a:r>
          </a:p>
        </p:txBody>
      </p:sp>
      <p:sp>
        <p:nvSpPr>
          <p:cNvPr id="90116" name="Plassholder for lysbildenummer 3"/>
          <p:cNvSpPr>
            <a:spLocks noGrp="1"/>
          </p:cNvSpPr>
          <p:nvPr>
            <p:ph type="sldNum" sz="quarter"/>
          </p:nvPr>
        </p:nvSpPr>
        <p:spPr>
          <a:noFill/>
        </p:spPr>
        <p:txBody>
          <a:bodyPr/>
          <a:lstStyle/>
          <a:p>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fld id="{8DAFA0F8-518B-46AE-B6AB-5CF0008B87CE}" type="slidenum">
              <a:rPr lang="en-GB" smtClean="0">
                <a:latin typeface="Times"/>
              </a:rPr>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t>24</a:t>
            </a:fld>
            <a:endParaRPr lang="en-GB" smtClean="0">
              <a:latin typeface="Time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Plassholder for lysbilde 1"/>
          <p:cNvSpPr>
            <a:spLocks noGrp="1" noRot="1" noChangeAspect="1" noTextEdit="1"/>
          </p:cNvSpPr>
          <p:nvPr>
            <p:ph type="sldImg"/>
          </p:nvPr>
        </p:nvSpPr>
        <p:spPr>
          <a:ln/>
        </p:spPr>
      </p:sp>
      <p:sp>
        <p:nvSpPr>
          <p:cNvPr id="88067" name="Plassholder for notater 2"/>
          <p:cNvSpPr>
            <a:spLocks noGrp="1"/>
          </p:cNvSpPr>
          <p:nvPr>
            <p:ph type="body" idx="1"/>
          </p:nvPr>
        </p:nvSpPr>
        <p:spPr>
          <a:noFill/>
          <a:ln/>
        </p:spPr>
        <p:txBody>
          <a:bodyPr/>
          <a:lstStyle/>
          <a:p>
            <a:r>
              <a:rPr lang="nb-NO" dirty="0" smtClean="0"/>
              <a:t>Dette bildet er tatt under Barnas dag i 1998, og viser hva dette egentlig handler om.</a:t>
            </a:r>
            <a:endParaRPr lang="nb-NO" smtClean="0"/>
          </a:p>
          <a:p>
            <a:endParaRPr lang="nb-NO" smtClean="0"/>
          </a:p>
          <a:p>
            <a:r>
              <a:rPr lang="nb-NO" dirty="0" smtClean="0"/>
              <a:t>Ved å stimulere til </a:t>
            </a:r>
            <a:r>
              <a:rPr lang="nb-NO" b="1" dirty="0" smtClean="0"/>
              <a:t>undring</a:t>
            </a:r>
            <a:r>
              <a:rPr lang="nb-NO" dirty="0" smtClean="0"/>
              <a:t>, håper vi å skape </a:t>
            </a:r>
            <a:r>
              <a:rPr lang="nb-NO" b="1" dirty="0" smtClean="0"/>
              <a:t>nysgjerrighet</a:t>
            </a:r>
            <a:r>
              <a:rPr lang="nb-NO" dirty="0" smtClean="0"/>
              <a:t> hos den enkelte, gjerne ved å stimulere til </a:t>
            </a:r>
            <a:r>
              <a:rPr lang="nb-NO" b="1" dirty="0" smtClean="0"/>
              <a:t>utforskende aktiviteter</a:t>
            </a:r>
            <a:r>
              <a:rPr lang="nb-NO" dirty="0" smtClean="0"/>
              <a:t>, som på sikt kan skape en vedvarende </a:t>
            </a:r>
            <a:r>
              <a:rPr lang="nb-NO" b="1" dirty="0" smtClean="0"/>
              <a:t>fascinasjon</a:t>
            </a:r>
            <a:r>
              <a:rPr lang="nb-NO" dirty="0" smtClean="0"/>
              <a:t> og </a:t>
            </a:r>
            <a:r>
              <a:rPr lang="nb-NO" b="1" dirty="0" smtClean="0"/>
              <a:t>interesse</a:t>
            </a:r>
            <a:r>
              <a:rPr lang="nb-NO" dirty="0" smtClean="0"/>
              <a:t> for et fagfelt, som kan være </a:t>
            </a:r>
            <a:r>
              <a:rPr lang="nb-NO" b="1" dirty="0" smtClean="0"/>
              <a:t>en drivkraft </a:t>
            </a:r>
            <a:r>
              <a:rPr lang="nb-NO" dirty="0" smtClean="0"/>
              <a:t>og gi </a:t>
            </a:r>
            <a:r>
              <a:rPr lang="nb-NO" b="1" dirty="0" smtClean="0"/>
              <a:t>indre</a:t>
            </a:r>
            <a:r>
              <a:rPr lang="nb-NO" dirty="0" smtClean="0"/>
              <a:t> </a:t>
            </a:r>
            <a:r>
              <a:rPr lang="nb-NO" b="1" dirty="0" smtClean="0"/>
              <a:t>motivasjon</a:t>
            </a:r>
            <a:r>
              <a:rPr lang="nb-NO" dirty="0" smtClean="0"/>
              <a:t> til å forstå mer, hvilket kan føre til </a:t>
            </a:r>
            <a:r>
              <a:rPr lang="nb-NO" b="1" dirty="0" smtClean="0"/>
              <a:t>læring</a:t>
            </a:r>
            <a:r>
              <a:rPr lang="nb-NO" dirty="0" smtClean="0"/>
              <a:t>. </a:t>
            </a:r>
          </a:p>
          <a:p>
            <a:endParaRPr lang="nb-NO" dirty="0" smtClean="0"/>
          </a:p>
          <a:p>
            <a:r>
              <a:rPr lang="nb-NO" dirty="0" smtClean="0"/>
              <a:t>Men for å tenne denne gnisten av nysgjerrighet så må vi få </a:t>
            </a:r>
            <a:r>
              <a:rPr lang="nb-NO" b="1" dirty="0" smtClean="0"/>
              <a:t>nye øyne å se med</a:t>
            </a:r>
            <a:r>
              <a:rPr lang="nb-NO" dirty="0" smtClean="0"/>
              <a:t>.</a:t>
            </a:r>
          </a:p>
          <a:p>
            <a:endParaRPr lang="nb-NO" dirty="0" smtClean="0"/>
          </a:p>
          <a:p>
            <a:r>
              <a:rPr lang="nb-NO" dirty="0" smtClean="0"/>
              <a:t>Det vil si en må blant annet få </a:t>
            </a:r>
            <a:r>
              <a:rPr lang="nb-NO" b="1" dirty="0" smtClean="0"/>
              <a:t>blikk for undrene i hverdagen</a:t>
            </a:r>
            <a:r>
              <a:rPr lang="nb-NO" dirty="0" smtClean="0"/>
              <a:t>.</a:t>
            </a:r>
          </a:p>
        </p:txBody>
      </p:sp>
      <p:sp>
        <p:nvSpPr>
          <p:cNvPr id="88068" name="Plassholder for lysbildenummer 3"/>
          <p:cNvSpPr>
            <a:spLocks noGrp="1"/>
          </p:cNvSpPr>
          <p:nvPr>
            <p:ph type="sldNum" sz="quarter"/>
          </p:nvPr>
        </p:nvSpPr>
        <p:spPr>
          <a:noFill/>
        </p:spPr>
        <p:txBody>
          <a:bodyPr/>
          <a:lstStyle/>
          <a:p>
            <a:pPr>
              <a:buFont typeface="Times"/>
              <a:buNone/>
              <a:tabLst>
                <a:tab pos="0" algn="l"/>
                <a:tab pos="446088" algn="l"/>
                <a:tab pos="895350" algn="l"/>
                <a:tab pos="1344613" algn="l"/>
                <a:tab pos="1793875" algn="l"/>
                <a:tab pos="2243138" algn="l"/>
                <a:tab pos="2692400" algn="l"/>
                <a:tab pos="3141663" algn="l"/>
                <a:tab pos="3589338" algn="l"/>
                <a:tab pos="4040188" algn="l"/>
                <a:tab pos="4489450" algn="l"/>
                <a:tab pos="4937125" algn="l"/>
                <a:tab pos="5387975" algn="l"/>
                <a:tab pos="5835650" algn="l"/>
                <a:tab pos="6284913" algn="l"/>
                <a:tab pos="6735763" algn="l"/>
                <a:tab pos="7183438" algn="l"/>
                <a:tab pos="7632700" algn="l"/>
                <a:tab pos="8083550" algn="l"/>
                <a:tab pos="8531225" algn="l"/>
                <a:tab pos="8980488" algn="l"/>
              </a:tabLst>
            </a:pPr>
            <a:fld id="{3B078E87-1B27-46E0-90FF-5C2E0E49931F}" type="slidenum">
              <a:rPr lang="en-GB" smtClean="0">
                <a:latin typeface="Times"/>
              </a:rPr>
              <a:pPr>
                <a:buFont typeface="Times"/>
                <a:buNone/>
                <a:tabLst>
                  <a:tab pos="0" algn="l"/>
                  <a:tab pos="446088" algn="l"/>
                  <a:tab pos="895350" algn="l"/>
                  <a:tab pos="1344613" algn="l"/>
                  <a:tab pos="1793875" algn="l"/>
                  <a:tab pos="2243138" algn="l"/>
                  <a:tab pos="2692400" algn="l"/>
                  <a:tab pos="3141663" algn="l"/>
                  <a:tab pos="3589338" algn="l"/>
                  <a:tab pos="4040188" algn="l"/>
                  <a:tab pos="4489450" algn="l"/>
                  <a:tab pos="4937125" algn="l"/>
                  <a:tab pos="5387975" algn="l"/>
                  <a:tab pos="5835650" algn="l"/>
                  <a:tab pos="6284913" algn="l"/>
                  <a:tab pos="6735763" algn="l"/>
                  <a:tab pos="7183438" algn="l"/>
                  <a:tab pos="7632700" algn="l"/>
                  <a:tab pos="8083550" algn="l"/>
                  <a:tab pos="8531225" algn="l"/>
                  <a:tab pos="8980488" algn="l"/>
                </a:tabLst>
              </a:pPr>
              <a:t>3</a:t>
            </a:fld>
            <a:endParaRPr lang="en-GB" smtClean="0">
              <a:latin typeface="Time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Plassholder for lysbilde 1"/>
          <p:cNvSpPr>
            <a:spLocks noGrp="1" noRot="1" noChangeAspect="1" noTextEdit="1"/>
          </p:cNvSpPr>
          <p:nvPr>
            <p:ph type="sldImg"/>
          </p:nvPr>
        </p:nvSpPr>
        <p:spPr>
          <a:ln/>
        </p:spPr>
      </p:sp>
      <p:sp>
        <p:nvSpPr>
          <p:cNvPr id="91139" name="Plassholder for notater 2"/>
          <p:cNvSpPr>
            <a:spLocks noGrp="1"/>
          </p:cNvSpPr>
          <p:nvPr>
            <p:ph type="body" idx="1"/>
          </p:nvPr>
        </p:nvSpPr>
        <p:spPr>
          <a:noFill/>
          <a:ln/>
        </p:spPr>
        <p:txBody>
          <a:bodyPr/>
          <a:lstStyle/>
          <a:p>
            <a:r>
              <a:rPr lang="nb-NO" smtClean="0"/>
              <a:t>Her ser vi den igjen.</a:t>
            </a:r>
          </a:p>
          <a:p>
            <a:endParaRPr lang="nb-NO" smtClean="0"/>
          </a:p>
          <a:p>
            <a:r>
              <a:rPr lang="nb-NO" smtClean="0"/>
              <a:t>En av synssansens viktigste oppgaver er å skille gjenstander fra bakgrunnen slik at objektets form og geometri, trer tydelig fram. Reseptorene i netthinna er konstruert slik at kontraster langs konturene (randkontrastene) forsterkes. Som navnet tilsier oppstår disse subjektive kontrastfenomenene langs objektets grenser og virke skjerpende på dets konturer. Fenomenet kan observeres på den øverst figuren til høyre.</a:t>
            </a:r>
          </a:p>
          <a:p>
            <a:r>
              <a:rPr lang="nb-NO" smtClean="0"/>
              <a:t>Midt på figuren har vi en glidende overgangssone fra sort til grått. Ser vi godt etter, vil vi til venstre for overgangssonen se antydningen av et smalt felt som ser svartere ut enn resten av det svarte feltet. Tilsvarende kan vi se en lysere linje til høyre for overgangsfeltet, som er lysere enn det grå lengst til høyre på figuren. Den stiplede linjen, nederst på samme figur, antyder den subjektive opplevelsen sammenlignet med den heltrukne virkelige endringen i lysstyrke (heltrukken linje).</a:t>
            </a:r>
          </a:p>
          <a:p>
            <a:r>
              <a:rPr lang="nb-NO" smtClean="0"/>
              <a:t>Disse båndene kalles også Mach-bånd etter den østerrikske fysikeren og filosofen </a:t>
            </a:r>
            <a:r>
              <a:rPr lang="nb-NO" b="1" smtClean="0"/>
              <a:t>Ernst Mach (1838–1916).</a:t>
            </a:r>
          </a:p>
          <a:p>
            <a:endParaRPr lang="nb-NO" smtClean="0"/>
          </a:p>
        </p:txBody>
      </p:sp>
      <p:sp>
        <p:nvSpPr>
          <p:cNvPr id="91140" name="Plassholder for lysbildenummer 3"/>
          <p:cNvSpPr>
            <a:spLocks noGrp="1"/>
          </p:cNvSpPr>
          <p:nvPr>
            <p:ph type="sldNum" sz="quarter"/>
          </p:nvPr>
        </p:nvSpPr>
        <p:spPr>
          <a:noFill/>
        </p:spPr>
        <p:txBody>
          <a:bodyPr/>
          <a:lstStyle/>
          <a:p>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fld id="{97E8411C-386F-4978-9055-E73C68130C9D}" type="slidenum">
              <a:rPr lang="en-GB" smtClean="0">
                <a:latin typeface="Times"/>
              </a:rPr>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t>25</a:t>
            </a:fld>
            <a:endParaRPr lang="en-GB" smtClean="0">
              <a:latin typeface="Time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Plassholder for lysbilde 1"/>
          <p:cNvSpPr>
            <a:spLocks noGrp="1" noRot="1" noChangeAspect="1" noTextEdit="1"/>
          </p:cNvSpPr>
          <p:nvPr>
            <p:ph type="sldImg"/>
          </p:nvPr>
        </p:nvSpPr>
        <p:spPr>
          <a:ln/>
        </p:spPr>
      </p:sp>
      <p:sp>
        <p:nvSpPr>
          <p:cNvPr id="51203" name="Plassholder for notater 2"/>
          <p:cNvSpPr>
            <a:spLocks noGrp="1"/>
          </p:cNvSpPr>
          <p:nvPr>
            <p:ph type="body" idx="1"/>
          </p:nvPr>
        </p:nvSpPr>
        <p:spPr>
          <a:noFill/>
          <a:ln/>
        </p:spPr>
        <p:txBody>
          <a:bodyPr/>
          <a:lstStyle/>
          <a:p>
            <a:r>
              <a:rPr lang="nb-NO" smtClean="0"/>
              <a:t>Dette merkelige fenomenet avslører øyets oppbygning.</a:t>
            </a:r>
          </a:p>
          <a:p>
            <a:endParaRPr lang="nb-NO" smtClean="0"/>
          </a:p>
          <a:p>
            <a:r>
              <a:rPr lang="nb-NO" smtClean="0"/>
              <a:t>La oss se hvordan reseptorene (tappene og stavene) i netthinna er organisert.</a:t>
            </a:r>
          </a:p>
          <a:p>
            <a:endParaRPr lang="nb-NO" smtClean="0"/>
          </a:p>
          <a:p>
            <a:r>
              <a:rPr lang="nb-NO" smtClean="0"/>
              <a:t>Reseptorceller fra et område er knyttet sammen til et reseptivt felt. Celler i sentrum av feltet kalles aktiverende og vil gi økt signalering til hjernen med økt belysning. I randsonen er reseptorene organisert i et hemmende felt. Det betyr at økt belysning demper signaleringen til hjernen.</a:t>
            </a:r>
          </a:p>
          <a:p>
            <a:endParaRPr lang="nb-NO" smtClean="0"/>
          </a:p>
          <a:p>
            <a:r>
              <a:rPr lang="nb-NO" smtClean="0"/>
              <a:t>I synsgropa, det mest finstilte området av netthinna, er de reseptive feltene små, mens de er større i ytterkant av synsfeltet.</a:t>
            </a:r>
          </a:p>
        </p:txBody>
      </p:sp>
      <p:sp>
        <p:nvSpPr>
          <p:cNvPr id="51204" name="Plassholder for lysbildenummer 3"/>
          <p:cNvSpPr>
            <a:spLocks noGrp="1"/>
          </p:cNvSpPr>
          <p:nvPr>
            <p:ph type="sldNum" sz="quarter"/>
          </p:nvPr>
        </p:nvSpPr>
        <p:spPr>
          <a:noFill/>
        </p:spPr>
        <p:txBody>
          <a:bodyPr/>
          <a:lstStyle/>
          <a:p>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fld id="{39729D02-D14D-4283-A13B-D565B417FDDF}" type="slidenum">
              <a:rPr lang="en-GB" smtClean="0">
                <a:latin typeface="Times"/>
              </a:rPr>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t>26</a:t>
            </a:fld>
            <a:endParaRPr lang="en-GB" smtClean="0">
              <a:latin typeface="Time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Plassholder for lysbilde 1"/>
          <p:cNvSpPr>
            <a:spLocks noGrp="1" noRot="1" noChangeAspect="1" noTextEdit="1"/>
          </p:cNvSpPr>
          <p:nvPr>
            <p:ph type="sldImg"/>
          </p:nvPr>
        </p:nvSpPr>
        <p:spPr>
          <a:ln/>
        </p:spPr>
      </p:sp>
      <p:sp>
        <p:nvSpPr>
          <p:cNvPr id="106499" name="Plassholder for notater 2"/>
          <p:cNvSpPr>
            <a:spLocks noGrp="1"/>
          </p:cNvSpPr>
          <p:nvPr>
            <p:ph type="body" idx="1"/>
          </p:nvPr>
        </p:nvSpPr>
        <p:spPr>
          <a:noFill/>
          <a:ln/>
        </p:spPr>
        <p:txBody>
          <a:bodyPr/>
          <a:lstStyle/>
          <a:p>
            <a:r>
              <a:rPr lang="nb-NO" smtClean="0"/>
              <a:t>I 1870 beskrev den sveitsiske psykologen </a:t>
            </a:r>
            <a:r>
              <a:rPr lang="nb-NO" b="1" smtClean="0"/>
              <a:t>Ludimar Hermann </a:t>
            </a:r>
            <a:r>
              <a:rPr lang="nb-NO" smtClean="0"/>
              <a:t>(1838–1914) denne illusjonen som har fått hans navn. Han laget et gitter med kvadratiske svarte felter adskilt med hvite striper. Han oppdaget at i krysningspunktene mellom de hvite stripene kunne han skimte svarte prikker, som forsvant når han stirret direkte på krysningspunktene.</a:t>
            </a:r>
          </a:p>
          <a:p>
            <a:endParaRPr lang="nb-NO" smtClean="0"/>
          </a:p>
        </p:txBody>
      </p:sp>
      <p:sp>
        <p:nvSpPr>
          <p:cNvPr id="106500" name="Plassholder for lysbildenummer 3"/>
          <p:cNvSpPr>
            <a:spLocks noGrp="1"/>
          </p:cNvSpPr>
          <p:nvPr>
            <p:ph type="sldNum" sz="quarter"/>
          </p:nvPr>
        </p:nvSpPr>
        <p:spPr>
          <a:noFill/>
        </p:spPr>
        <p:txBody>
          <a:bodyPr/>
          <a:lstStyle/>
          <a:p>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fld id="{795ED00E-5DC5-41F6-98BB-FF278CCA09D2}" type="slidenum">
              <a:rPr lang="en-GB" smtClean="0">
                <a:latin typeface="Times"/>
              </a:rPr>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t>27</a:t>
            </a:fld>
            <a:endParaRPr lang="en-GB" smtClean="0">
              <a:latin typeface="Time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Plassholder for lysbilde 1"/>
          <p:cNvSpPr>
            <a:spLocks noGrp="1" noRot="1" noChangeAspect="1" noTextEdit="1"/>
          </p:cNvSpPr>
          <p:nvPr>
            <p:ph type="sldImg"/>
          </p:nvPr>
        </p:nvSpPr>
        <p:spPr>
          <a:ln/>
        </p:spPr>
      </p:sp>
      <p:sp>
        <p:nvSpPr>
          <p:cNvPr id="108547" name="Plassholder for notater 2"/>
          <p:cNvSpPr>
            <a:spLocks noGrp="1"/>
          </p:cNvSpPr>
          <p:nvPr>
            <p:ph type="body" idx="1"/>
          </p:nvPr>
        </p:nvSpPr>
        <p:spPr>
          <a:noFill/>
          <a:ln/>
        </p:spPr>
        <p:txBody>
          <a:bodyPr/>
          <a:lstStyle/>
          <a:p>
            <a:endParaRPr lang="nb-NO" smtClean="0"/>
          </a:p>
        </p:txBody>
      </p:sp>
      <p:sp>
        <p:nvSpPr>
          <p:cNvPr id="108548" name="Plassholder for lysbildenummer 3"/>
          <p:cNvSpPr>
            <a:spLocks noGrp="1"/>
          </p:cNvSpPr>
          <p:nvPr>
            <p:ph type="sldNum" sz="quarter"/>
          </p:nvPr>
        </p:nvSpPr>
        <p:spPr>
          <a:noFill/>
        </p:spPr>
        <p:txBody>
          <a:bodyPr/>
          <a:lstStyle/>
          <a:p>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fld id="{07B52481-D1E0-4476-B17D-9EF979995065}" type="slidenum">
              <a:rPr lang="en-GB" smtClean="0">
                <a:latin typeface="Times"/>
              </a:rPr>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t>28</a:t>
            </a:fld>
            <a:endParaRPr lang="en-GB" smtClean="0">
              <a:latin typeface="Time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Plassholder for lysbilde 1"/>
          <p:cNvSpPr>
            <a:spLocks noGrp="1" noRot="1" noChangeAspect="1" noTextEdit="1"/>
          </p:cNvSpPr>
          <p:nvPr>
            <p:ph type="sldImg"/>
          </p:nvPr>
        </p:nvSpPr>
        <p:spPr>
          <a:ln/>
        </p:spPr>
      </p:sp>
      <p:sp>
        <p:nvSpPr>
          <p:cNvPr id="109571" name="Plassholder for notater 2"/>
          <p:cNvSpPr>
            <a:spLocks noGrp="1"/>
          </p:cNvSpPr>
          <p:nvPr>
            <p:ph type="body" idx="1"/>
          </p:nvPr>
        </p:nvSpPr>
        <p:spPr>
          <a:noFill/>
          <a:ln/>
        </p:spPr>
        <p:txBody>
          <a:bodyPr/>
          <a:lstStyle/>
          <a:p>
            <a:r>
              <a:rPr lang="nb-NO" smtClean="0"/>
              <a:t>Et beslektet fenomen er det som går under betegnelsen simultankontrast. Dette inntreffer når lyshetsgraden synes å forsterkes eller svekkes av nærliggende felter. Dette fenomentet finnes i mange forskjellige varianter.</a:t>
            </a:r>
          </a:p>
        </p:txBody>
      </p:sp>
      <p:sp>
        <p:nvSpPr>
          <p:cNvPr id="109572" name="Plassholder for lysbildenummer 3"/>
          <p:cNvSpPr>
            <a:spLocks noGrp="1"/>
          </p:cNvSpPr>
          <p:nvPr>
            <p:ph type="sldNum" sz="quarter"/>
          </p:nvPr>
        </p:nvSpPr>
        <p:spPr>
          <a:noFill/>
        </p:spPr>
        <p:txBody>
          <a:bodyPr/>
          <a:lstStyle/>
          <a:p>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fld id="{D06B1185-A52D-4308-8B2F-D7612E898F0F}" type="slidenum">
              <a:rPr lang="en-GB" smtClean="0">
                <a:latin typeface="Times"/>
              </a:rPr>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t>30</a:t>
            </a:fld>
            <a:endParaRPr lang="en-GB" smtClean="0">
              <a:latin typeface="Time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Plassholder for lysbilde 1"/>
          <p:cNvSpPr>
            <a:spLocks noGrp="1" noRot="1" noChangeAspect="1" noTextEdit="1"/>
          </p:cNvSpPr>
          <p:nvPr>
            <p:ph type="sldImg"/>
          </p:nvPr>
        </p:nvSpPr>
        <p:spPr>
          <a:ln/>
        </p:spPr>
      </p:sp>
      <p:sp>
        <p:nvSpPr>
          <p:cNvPr id="112643" name="Plassholder for notater 2"/>
          <p:cNvSpPr>
            <a:spLocks noGrp="1"/>
          </p:cNvSpPr>
          <p:nvPr>
            <p:ph type="body" idx="1"/>
          </p:nvPr>
        </p:nvSpPr>
        <p:spPr>
          <a:noFill/>
          <a:ln/>
        </p:spPr>
        <p:txBody>
          <a:bodyPr/>
          <a:lstStyle/>
          <a:p>
            <a:r>
              <a:rPr lang="nb-NO" smtClean="0"/>
              <a:t>Denne illusjonen går under navnet Koffka-ringene etter den tyske gestalt psykologen </a:t>
            </a:r>
            <a:r>
              <a:rPr lang="nb-NO" b="1" i="1" smtClean="0"/>
              <a:t>Kurt Koffka (1886–1941). Den kalles også Wertheimer-Koffka-ringene eller Benussi ringene etter Vittorio Benussi (1878–1927).</a:t>
            </a:r>
          </a:p>
          <a:p>
            <a:r>
              <a:rPr lang="nb-NO" smtClean="0"/>
              <a:t>Koffka var opptatt av vår hang til å se helheter og deler. Ringen på figuren over til venstre opptrer som en sammenhengende enhet. Det er derfor ikke problematisk å løsrive den fra de to bakgrunnene slik at vi ser at ringen har lik gråtone hele veien rundt. Med en gang vi deler ringen i to halvringer, bryter vi ringen som enhet og de to halvringene relateres til bakgrunnen. Umiddelbart vil den venstre halvringen oppleves lysere enn den til høyre. Den samme effekten får vi ved å forskyve den ene ringen nedover i forhold til den andre. Effekten blir i dette tilfelle enda tydeligere</a:t>
            </a:r>
          </a:p>
        </p:txBody>
      </p:sp>
      <p:sp>
        <p:nvSpPr>
          <p:cNvPr id="112644" name="Plassholder for lysbildenummer 3"/>
          <p:cNvSpPr>
            <a:spLocks noGrp="1"/>
          </p:cNvSpPr>
          <p:nvPr>
            <p:ph type="sldNum" sz="quarter"/>
          </p:nvPr>
        </p:nvSpPr>
        <p:spPr>
          <a:noFill/>
        </p:spPr>
        <p:txBody>
          <a:bodyPr/>
          <a:lstStyle/>
          <a:p>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fld id="{5475456C-94C7-438D-88CC-962D55F5DA7D}" type="slidenum">
              <a:rPr lang="en-GB" smtClean="0">
                <a:latin typeface="Times"/>
              </a:rPr>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t>31</a:t>
            </a:fld>
            <a:endParaRPr lang="en-GB" smtClean="0">
              <a:latin typeface="Time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Plassholder for lysbilde 1"/>
          <p:cNvSpPr>
            <a:spLocks noGrp="1" noRot="1" noChangeAspect="1" noTextEdit="1"/>
          </p:cNvSpPr>
          <p:nvPr>
            <p:ph type="sldImg"/>
          </p:nvPr>
        </p:nvSpPr>
        <p:spPr>
          <a:ln/>
        </p:spPr>
      </p:sp>
      <p:sp>
        <p:nvSpPr>
          <p:cNvPr id="111619" name="Plassholder for notater 2"/>
          <p:cNvSpPr>
            <a:spLocks noGrp="1"/>
          </p:cNvSpPr>
          <p:nvPr>
            <p:ph type="body" idx="1"/>
          </p:nvPr>
        </p:nvSpPr>
        <p:spPr>
          <a:noFill/>
          <a:ln/>
        </p:spPr>
        <p:txBody>
          <a:bodyPr/>
          <a:lstStyle/>
          <a:p>
            <a:r>
              <a:rPr lang="nb-NO" dirty="0" smtClean="0"/>
              <a:t>Illusjonen er konstruert av russisk fødte psykologen </a:t>
            </a:r>
            <a:r>
              <a:rPr lang="nb-NO" b="1" i="1" dirty="0" smtClean="0"/>
              <a:t>Alexander </a:t>
            </a:r>
            <a:r>
              <a:rPr lang="nb-NO" b="1" i="1" dirty="0" err="1" smtClean="0"/>
              <a:t>Logvinenko</a:t>
            </a:r>
            <a:r>
              <a:rPr lang="nb-NO" b="1" i="1" dirty="0" smtClean="0"/>
              <a:t>. </a:t>
            </a:r>
          </a:p>
          <a:p>
            <a:endParaRPr lang="nb-NO" dirty="0" smtClean="0"/>
          </a:p>
        </p:txBody>
      </p:sp>
      <p:sp>
        <p:nvSpPr>
          <p:cNvPr id="111620" name="Plassholder for lysbildenummer 3"/>
          <p:cNvSpPr>
            <a:spLocks noGrp="1"/>
          </p:cNvSpPr>
          <p:nvPr>
            <p:ph type="sldNum" sz="quarter"/>
          </p:nvPr>
        </p:nvSpPr>
        <p:spPr>
          <a:noFill/>
        </p:spPr>
        <p:txBody>
          <a:bodyPr/>
          <a:lstStyle/>
          <a:p>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fld id="{7C7631A4-C565-4029-A1B4-173FDEAC1EBC}" type="slidenum">
              <a:rPr lang="en-GB" smtClean="0">
                <a:latin typeface="Times"/>
              </a:rPr>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t>32</a:t>
            </a:fld>
            <a:endParaRPr lang="en-GB" smtClean="0">
              <a:latin typeface="Time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Plassholder for lysbilde 1"/>
          <p:cNvSpPr>
            <a:spLocks noGrp="1" noRot="1" noChangeAspect="1" noTextEdit="1"/>
          </p:cNvSpPr>
          <p:nvPr>
            <p:ph type="sldImg"/>
          </p:nvPr>
        </p:nvSpPr>
        <p:spPr>
          <a:ln/>
        </p:spPr>
      </p:sp>
      <p:sp>
        <p:nvSpPr>
          <p:cNvPr id="3" name="Plassholder for notater 2"/>
          <p:cNvSpPr>
            <a:spLocks noGrp="1"/>
          </p:cNvSpPr>
          <p:nvPr>
            <p:ph type="body" idx="1"/>
          </p:nvPr>
        </p:nvSpPr>
        <p:spPr/>
        <p:txBody>
          <a:bodyPr>
            <a:normAutofit/>
          </a:bodyPr>
          <a:lstStyle/>
          <a:p>
            <a:pPr>
              <a:defRPr/>
            </a:pPr>
            <a:r>
              <a:rPr lang="nb-NO" dirty="0" smtClean="0"/>
              <a:t>Selv om gråtonen til kvadratene bak A og B er like, så ser det svært forskjellige ut. Dette er hensiktsmessig for at vi skal gjenkjenne sjakkbrettet som et enhetlig sjakkbrett. Her bruker hjernen en del triks:</a:t>
            </a:r>
          </a:p>
          <a:p>
            <a:pPr marL="228600" indent="-228600">
              <a:buFont typeface="Times New Roman" pitchFamily="18" charset="0"/>
              <a:buAutoNum type="arabicParenR"/>
              <a:defRPr/>
            </a:pPr>
            <a:r>
              <a:rPr lang="nb-NO" dirty="0" smtClean="0"/>
              <a:t>Den bruker lokal kontrast. B synes å være lys siden den omgir seg med ruter som er betydelig mørkere. A synes betydelig mørkere siden den omgir seg med betydelig lysere ruter.</a:t>
            </a:r>
          </a:p>
          <a:p>
            <a:pPr marL="228600" indent="-228600">
              <a:buFont typeface="Times New Roman" pitchFamily="18" charset="0"/>
              <a:buAutoNum type="arabicParenR"/>
              <a:defRPr/>
            </a:pPr>
            <a:r>
              <a:rPr lang="nb-NO" dirty="0" smtClean="0"/>
              <a:t>Det andre er at skygger gjerne har myke konturer. Dette utnytter hjernen til å gjenkjenne at det ligger en skygge over brettet. Den lar seg derfor ikke lure av skygger.</a:t>
            </a:r>
          </a:p>
          <a:p>
            <a:pPr marL="228600" indent="-228600">
              <a:buFont typeface="Times New Roman" pitchFamily="18" charset="0"/>
              <a:buAutoNum type="arabicParenR"/>
              <a:defRPr/>
            </a:pPr>
            <a:r>
              <a:rPr lang="nb-NO" dirty="0" smtClean="0"/>
              <a:t>Fire ruter som møtes i et punkt danner et kryss av skarpe konturer. Både de skarpe konturene og at de møtes på denne måten indikerer at dette er en del av tegning på gjenstanden og ingen skygge.</a:t>
            </a:r>
          </a:p>
          <a:p>
            <a:pPr>
              <a:spcBef>
                <a:spcPts val="600"/>
              </a:spcBef>
              <a:buFont typeface="Arial" pitchFamily="34" charset="0"/>
              <a:buNone/>
              <a:defRPr/>
            </a:pPr>
            <a:r>
              <a:rPr lang="nb-NO" dirty="0" smtClean="0"/>
              <a:t>Denne bemerkelsesverdige egenskapen viser at synet er elendig som lysmåler, men understreker dets fantastiske evne til å tolke et bilde.</a:t>
            </a:r>
            <a:endParaRPr lang="nb-NO" dirty="0"/>
          </a:p>
        </p:txBody>
      </p:sp>
      <p:sp>
        <p:nvSpPr>
          <p:cNvPr id="110596" name="Plassholder for lysbildenummer 3"/>
          <p:cNvSpPr>
            <a:spLocks noGrp="1"/>
          </p:cNvSpPr>
          <p:nvPr>
            <p:ph type="sldNum" sz="quarter"/>
          </p:nvPr>
        </p:nvSpPr>
        <p:spPr>
          <a:noFill/>
        </p:spPr>
        <p:txBody>
          <a:bodyPr/>
          <a:lstStyle/>
          <a:p>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fld id="{D5E06161-1B8B-44C8-A500-69FF3CB784BC}" type="slidenum">
              <a:rPr lang="en-GB" smtClean="0">
                <a:latin typeface="Times"/>
              </a:rPr>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t>33</a:t>
            </a:fld>
            <a:endParaRPr lang="en-GB" smtClean="0">
              <a:latin typeface="Time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z="1200" kern="1200" baseline="0" smtClean="0">
                <a:solidFill>
                  <a:schemeClr val="tx1"/>
                </a:solidFill>
                <a:latin typeface="+mn-lt"/>
                <a:ea typeface="+mn-ea"/>
                <a:cs typeface="+mn-cs"/>
              </a:rPr>
              <a:t>En dag i 1973 bemerket Gregorys kollega </a:t>
            </a:r>
            <a:r>
              <a:rPr lang="nb-NO" sz="1200" b="1" i="1" kern="1200" baseline="0" smtClean="0">
                <a:solidFill>
                  <a:schemeClr val="tx1"/>
                </a:solidFill>
                <a:latin typeface="+mn-lt"/>
                <a:ea typeface="+mn-ea"/>
                <a:cs typeface="+mn-cs"/>
              </a:rPr>
              <a:t>Steve Simpson </a:t>
            </a:r>
            <a:r>
              <a:rPr lang="nb-NO" sz="1200" b="0" i="0" kern="1200" baseline="0" smtClean="0">
                <a:solidFill>
                  <a:schemeClr val="tx1"/>
                </a:solidFill>
                <a:latin typeface="+mn-lt"/>
                <a:ea typeface="+mn-ea"/>
                <a:cs typeface="+mn-cs"/>
              </a:rPr>
              <a:t>at han hadde lagt merke til at mursteinsfasaden til en café i St. Michaels Hill, ikke langt fra laboratoriet, ga inntrykk av å være skjeve. Men da han gikk nærmere for å sjekke, kunne han konstatere at skjevhetene skyldtes en illusjon.</a:t>
            </a:r>
          </a:p>
          <a:p>
            <a:r>
              <a:rPr lang="nb-NO" sz="1200" kern="1200" baseline="0" smtClean="0">
                <a:solidFill>
                  <a:schemeClr val="tx1"/>
                </a:solidFill>
                <a:latin typeface="+mn-lt"/>
                <a:ea typeface="+mn-ea"/>
                <a:cs typeface="+mn-cs"/>
              </a:rPr>
              <a:t>Illusjonen ble rekonstruert i laboratoriet hvor de forsøkte å bestemme hvilke egenskaper ved caféveggen som forsterket illusjonen. Det viste seg snart at de grå “mørtel-konturene” mellom “steinene” var viktige for å få fram illusjonen. Senere skulle det vise seg at illusjonen er en bieffekt av vår evne til å fremheve konturer.</a:t>
            </a:r>
          </a:p>
          <a:p>
            <a:endParaRPr lang="nb-NO"/>
          </a:p>
        </p:txBody>
      </p:sp>
      <p:sp>
        <p:nvSpPr>
          <p:cNvPr id="4" name="Plassholder for lysbildenummer 3"/>
          <p:cNvSpPr>
            <a:spLocks noGrp="1"/>
          </p:cNvSpPr>
          <p:nvPr>
            <p:ph type="sldNum" sz="quarter" idx="10"/>
          </p:nvPr>
        </p:nvSpPr>
        <p:spPr/>
        <p:txBody>
          <a:bodyPr/>
          <a:lstStyle/>
          <a:p>
            <a:fld id="{F52AF188-E595-4E62-B982-79C78977EA35}" type="slidenum">
              <a:rPr lang="nb-NO" smtClean="0"/>
              <a:pPr/>
              <a:t>35</a:t>
            </a:fld>
            <a:endParaRPr lang="nb-NO"/>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Plassholder for lysbilde 1"/>
          <p:cNvSpPr>
            <a:spLocks noGrp="1" noRot="1" noChangeAspect="1" noTextEdit="1"/>
          </p:cNvSpPr>
          <p:nvPr>
            <p:ph type="sldImg"/>
          </p:nvPr>
        </p:nvSpPr>
        <p:spPr>
          <a:ln/>
        </p:spPr>
      </p:sp>
      <p:sp>
        <p:nvSpPr>
          <p:cNvPr id="103427" name="Plassholder for notater 2"/>
          <p:cNvSpPr>
            <a:spLocks noGrp="1"/>
          </p:cNvSpPr>
          <p:nvPr>
            <p:ph type="body" idx="1"/>
          </p:nvPr>
        </p:nvSpPr>
        <p:spPr>
          <a:noFill/>
          <a:ln/>
        </p:spPr>
        <p:txBody>
          <a:bodyPr/>
          <a:lstStyle/>
          <a:p>
            <a:r>
              <a:rPr lang="nb-NO" dirty="0" smtClean="0"/>
              <a:t>Denne illusjonen ble først beskrevet av Dr</a:t>
            </a:r>
            <a:r>
              <a:rPr lang="nb-NO" b="1" dirty="0" smtClean="0"/>
              <a:t>. Richard L. Gregory </a:t>
            </a:r>
            <a:r>
              <a:rPr lang="nb-NO" dirty="0" smtClean="0"/>
              <a:t>som var bestyrer for Bristols The </a:t>
            </a:r>
            <a:r>
              <a:rPr lang="nb-NO" dirty="0" err="1" smtClean="0"/>
              <a:t>Exploratory</a:t>
            </a:r>
            <a:r>
              <a:rPr lang="nb-NO" dirty="0" smtClean="0"/>
              <a:t> Hands On Science Museum. Første gang Gregory oppdaget denne rare effekten var på en murvegg i en </a:t>
            </a:r>
            <a:r>
              <a:rPr lang="nb-NO" dirty="0" err="1" smtClean="0"/>
              <a:t>kafè</a:t>
            </a:r>
            <a:r>
              <a:rPr lang="nb-NO" dirty="0" smtClean="0"/>
              <a:t> i Bristol, derav navnet.</a:t>
            </a:r>
          </a:p>
          <a:p>
            <a:endParaRPr lang="nb-NO" dirty="0" smtClean="0"/>
          </a:p>
        </p:txBody>
      </p:sp>
      <p:sp>
        <p:nvSpPr>
          <p:cNvPr id="103428" name="Plassholder for lysbildenummer 3"/>
          <p:cNvSpPr>
            <a:spLocks noGrp="1"/>
          </p:cNvSpPr>
          <p:nvPr>
            <p:ph type="sldNum" sz="quarter"/>
          </p:nvPr>
        </p:nvSpPr>
        <p:spPr>
          <a:noFill/>
        </p:spPr>
        <p:txBody>
          <a:bodyPr/>
          <a:lstStyle/>
          <a:p>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fld id="{3DC1A38B-30C3-49C0-8954-2BE09CBEF335}" type="slidenum">
              <a:rPr lang="en-GB" smtClean="0">
                <a:latin typeface="Times"/>
              </a:rPr>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t>36</a:t>
            </a:fld>
            <a:endParaRPr lang="en-GB" smtClean="0">
              <a:latin typeface="Time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mtClean="0"/>
              <a:t>San Fransisco er en merkelig by, her bygges husene på skrå. Fordelen er at man alltid vet hvor man skal lete etter det man mister på gulvet!</a:t>
            </a:r>
          </a:p>
          <a:p>
            <a:endParaRPr lang="nb-NO" smtClean="0"/>
          </a:p>
          <a:p>
            <a:r>
              <a:rPr lang="nb-NO" smtClean="0"/>
              <a:t>Selvfølgelig er det ikke slik. San Fransico er en by med mange bakker og husene bygges i vater som her. Men dersom vi endrer referansen vår så vil tolkningen kunne bli en annen. Slik er det også med mange illusjoner, dersom vi endrer eller utfordrer referansebetingelsene så vil</a:t>
            </a:r>
            <a:r>
              <a:rPr lang="nb-NO" baseline="0" smtClean="0"/>
              <a:t> vår tolkning kunne bli en helt annen. Det er det vi skal se på etter hvert i denne presentasjonen.</a:t>
            </a:r>
            <a:endParaRPr lang="nb-NO"/>
          </a:p>
        </p:txBody>
      </p:sp>
      <p:sp>
        <p:nvSpPr>
          <p:cNvPr id="4" name="Plassholder for lysbildenummer 3"/>
          <p:cNvSpPr>
            <a:spLocks noGrp="1"/>
          </p:cNvSpPr>
          <p:nvPr>
            <p:ph type="sldNum" sz="quarter" idx="10"/>
          </p:nvPr>
        </p:nvSpPr>
        <p:spPr/>
        <p:txBody>
          <a:bodyPr/>
          <a:lstStyle/>
          <a:p>
            <a:fld id="{F52AF188-E595-4E62-B982-79C78977EA35}" type="slidenum">
              <a:rPr lang="nb-NO" smtClean="0"/>
              <a:pPr/>
              <a:t>4</a:t>
            </a:fld>
            <a:endParaRPr lang="nb-NO"/>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Plassholder for lysbilde 1"/>
          <p:cNvSpPr>
            <a:spLocks noGrp="1" noRot="1" noChangeAspect="1" noTextEdit="1"/>
          </p:cNvSpPr>
          <p:nvPr>
            <p:ph type="sldImg"/>
          </p:nvPr>
        </p:nvSpPr>
        <p:spPr>
          <a:ln/>
        </p:spPr>
      </p:sp>
      <p:sp>
        <p:nvSpPr>
          <p:cNvPr id="104451" name="Plassholder for notater 2"/>
          <p:cNvSpPr>
            <a:spLocks noGrp="1"/>
          </p:cNvSpPr>
          <p:nvPr>
            <p:ph type="body" idx="1"/>
          </p:nvPr>
        </p:nvSpPr>
        <p:spPr>
          <a:noFill/>
          <a:ln/>
        </p:spPr>
        <p:txBody>
          <a:bodyPr/>
          <a:lstStyle/>
          <a:p>
            <a:r>
              <a:rPr lang="nb-NO" dirty="0" smtClean="0"/>
              <a:t>På grunn av fordelingen av lyse og mørke felter, vil mørtelstripen mellom steinene oppleves vekselvis lys og mørk som antydet på figuren.</a:t>
            </a:r>
          </a:p>
          <a:p>
            <a:r>
              <a:rPr lang="nb-NO" dirty="0" smtClean="0"/>
              <a:t>I de svært lyse områdene vil de hemmende cellene dempe det lyse feltet noe (1), mens de aktiverende cellene vil gjøre de mørke feltene noe lysere (2) som vist på figuren</a:t>
            </a:r>
            <a:r>
              <a:rPr lang="en-GB" dirty="0" smtClean="0"/>
              <a:t>.</a:t>
            </a:r>
          </a:p>
          <a:p>
            <a:endParaRPr lang="nb-NO" dirty="0" smtClean="0"/>
          </a:p>
          <a:p>
            <a:r>
              <a:rPr lang="nb-NO" dirty="0" smtClean="0"/>
              <a:t>Hjernen vil derfor motta signaler som indikerer skråstilte mørke felter langs de grå lagene med “mørtel” som ligger mellom steinene.</a:t>
            </a:r>
          </a:p>
          <a:p>
            <a:r>
              <a:rPr lang="nb-NO" dirty="0" smtClean="0"/>
              <a:t>De skråstilte feltene som krysser “mørtel”-stripene vil medføre at hjernen tolker stripene med “mørtel” som skråstilte. Disse skråstilte linjene vil igjen gi oss en følelse av at steinene er kileformete.</a:t>
            </a:r>
          </a:p>
          <a:p>
            <a:endParaRPr lang="nb-NO" dirty="0" smtClean="0"/>
          </a:p>
          <a:p>
            <a:r>
              <a:rPr lang="nb-NO" dirty="0" smtClean="0"/>
              <a:t>Denne teorien støttes av at effekten blir noe svakere når stripene er helt svarte, men som vi tidligere har sett så forsvinner den ikke helt. Det er derfor meget mulig at forklaringen av dette fenomenet er mer sammensatt enn antydet her. Nyere forskning kan tyde på det.</a:t>
            </a:r>
          </a:p>
          <a:p>
            <a:endParaRPr lang="nb-NO" dirty="0" smtClean="0"/>
          </a:p>
          <a:p>
            <a:r>
              <a:rPr lang="nb-NO" dirty="0" smtClean="0"/>
              <a:t>På begynnelsen av dette århundre har man kommet fram til alternative teorier. Se </a:t>
            </a:r>
            <a:r>
              <a:rPr lang="nb-NO" dirty="0" err="1" smtClean="0"/>
              <a:t>Sciller</a:t>
            </a:r>
            <a:r>
              <a:rPr lang="nb-NO" dirty="0" smtClean="0"/>
              <a:t> lab. MIT </a:t>
            </a:r>
          </a:p>
        </p:txBody>
      </p:sp>
      <p:sp>
        <p:nvSpPr>
          <p:cNvPr id="104452" name="Plassholder for lysbildenummer 3"/>
          <p:cNvSpPr>
            <a:spLocks noGrp="1"/>
          </p:cNvSpPr>
          <p:nvPr>
            <p:ph type="sldNum" sz="quarter"/>
          </p:nvPr>
        </p:nvSpPr>
        <p:spPr>
          <a:noFill/>
        </p:spPr>
        <p:txBody>
          <a:bodyPr/>
          <a:lstStyle/>
          <a:p>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fld id="{DDC3C3DC-0BCD-42FC-B3C4-8F541B272E9C}" type="slidenum">
              <a:rPr lang="en-GB" smtClean="0">
                <a:latin typeface="Times"/>
              </a:rPr>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t>37</a:t>
            </a:fld>
            <a:endParaRPr lang="en-GB" smtClean="0">
              <a:latin typeface="Time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Plassholder for lysbilde 1"/>
          <p:cNvSpPr>
            <a:spLocks noGrp="1" noRot="1" noChangeAspect="1" noTextEdit="1"/>
          </p:cNvSpPr>
          <p:nvPr>
            <p:ph type="sldImg"/>
          </p:nvPr>
        </p:nvSpPr>
        <p:spPr>
          <a:ln/>
        </p:spPr>
      </p:sp>
      <p:sp>
        <p:nvSpPr>
          <p:cNvPr id="105475" name="Plassholder for notater 2"/>
          <p:cNvSpPr>
            <a:spLocks noGrp="1"/>
          </p:cNvSpPr>
          <p:nvPr>
            <p:ph type="body" idx="1"/>
          </p:nvPr>
        </p:nvSpPr>
        <p:spPr>
          <a:noFill/>
          <a:ln/>
        </p:spPr>
        <p:txBody>
          <a:bodyPr/>
          <a:lstStyle/>
          <a:p>
            <a:endParaRPr lang="nb-NO" smtClean="0"/>
          </a:p>
        </p:txBody>
      </p:sp>
      <p:sp>
        <p:nvSpPr>
          <p:cNvPr id="105476" name="Plassholder for lysbildenummer 3"/>
          <p:cNvSpPr>
            <a:spLocks noGrp="1"/>
          </p:cNvSpPr>
          <p:nvPr>
            <p:ph type="sldNum" sz="quarter"/>
          </p:nvPr>
        </p:nvSpPr>
        <p:spPr>
          <a:noFill/>
        </p:spPr>
        <p:txBody>
          <a:bodyPr/>
          <a:lstStyle/>
          <a:p>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fld id="{14D8214F-5C7E-46C0-B1E6-AA6B84E10375}" type="slidenum">
              <a:rPr lang="en-GB" smtClean="0">
                <a:latin typeface="Times"/>
              </a:rPr>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t>38</a:t>
            </a:fld>
            <a:endParaRPr lang="en-GB" smtClean="0">
              <a:latin typeface="Time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200" i="1" kern="1200" baseline="0" smtClean="0">
                <a:solidFill>
                  <a:schemeClr val="tx1"/>
                </a:solidFill>
                <a:latin typeface="+mn-lt"/>
                <a:ea typeface="+mn-ea"/>
                <a:cs typeface="+mn-cs"/>
              </a:rPr>
              <a:t>“Frasers Spiral”, som slett ikke er noen spiral, er oppkalt etter den engelske psykologen </a:t>
            </a:r>
            <a:r>
              <a:rPr lang="nb-NO" sz="1200" b="1" i="1" kern="1200" baseline="0" smtClean="0">
                <a:solidFill>
                  <a:schemeClr val="tx1"/>
                </a:solidFill>
                <a:latin typeface="+mn-lt"/>
                <a:ea typeface="+mn-ea"/>
                <a:cs typeface="+mn-cs"/>
              </a:rPr>
              <a:t>James Fraser (1863–1936) </a:t>
            </a:r>
            <a:r>
              <a:rPr lang="nb-NO" sz="1200" b="0" i="0" kern="1200" baseline="0" smtClean="0">
                <a:solidFill>
                  <a:schemeClr val="tx1"/>
                </a:solidFill>
                <a:latin typeface="+mn-lt"/>
                <a:ea typeface="+mn-ea"/>
                <a:cs typeface="+mn-cs"/>
              </a:rPr>
              <a:t>som først studerte fenomenet i 1908. </a:t>
            </a:r>
            <a:r>
              <a:rPr lang="nb-NO" sz="1200" kern="1200" baseline="0" smtClean="0">
                <a:solidFill>
                  <a:schemeClr val="tx1"/>
                </a:solidFill>
                <a:latin typeface="+mn-lt"/>
                <a:ea typeface="+mn-ea"/>
                <a:cs typeface="+mn-cs"/>
              </a:rPr>
              <a:t>Bildet er laget slik at hjernen forledes til å tro at vi ser en spiral. Men ser vi nøye etter, er det sirkler av ulik størrelse rundt et felles midtpunkt (konsentriske sirkler). Vi lar oss lure av at hver sirkel er satt sammen av lyse og mørke deler som er skråstilt slik at de danner deler av spiraler.</a:t>
            </a:r>
          </a:p>
          <a:p>
            <a:pPr marL="0" marR="0" indent="0" algn="l" defTabSz="914400" rtl="0" eaLnBrk="1" fontAlgn="auto" latinLnBrk="0" hangingPunct="1">
              <a:lnSpc>
                <a:spcPct val="100000"/>
              </a:lnSpc>
              <a:spcBef>
                <a:spcPts val="0"/>
              </a:spcBef>
              <a:spcAft>
                <a:spcPts val="0"/>
              </a:spcAft>
              <a:buClrTx/>
              <a:buSzTx/>
              <a:buFontTx/>
              <a:buNone/>
              <a:tabLst/>
              <a:defRPr/>
            </a:pPr>
            <a:endParaRPr lang="nb-NO" sz="1200" b="0" i="0" kern="1200" baseline="0" smtClean="0">
              <a:solidFill>
                <a:schemeClr val="tx1"/>
              </a:solidFill>
              <a:latin typeface="+mn-lt"/>
              <a:ea typeface="+mn-ea"/>
              <a:cs typeface="+mn-cs"/>
            </a:endParaRPr>
          </a:p>
          <a:p>
            <a:endParaRPr lang="nb-NO"/>
          </a:p>
        </p:txBody>
      </p:sp>
      <p:sp>
        <p:nvSpPr>
          <p:cNvPr id="4" name="Plassholder for lysbildenummer 3"/>
          <p:cNvSpPr>
            <a:spLocks noGrp="1"/>
          </p:cNvSpPr>
          <p:nvPr>
            <p:ph type="sldNum" sz="quarter" idx="10"/>
          </p:nvPr>
        </p:nvSpPr>
        <p:spPr/>
        <p:txBody>
          <a:bodyPr/>
          <a:lstStyle/>
          <a:p>
            <a:fld id="{F52AF188-E595-4E62-B982-79C78977EA35}" type="slidenum">
              <a:rPr lang="nb-NO" smtClean="0"/>
              <a:pPr/>
              <a:t>39</a:t>
            </a:fld>
            <a:endParaRPr lang="nb-NO"/>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z="1200" kern="1200" baseline="0" smtClean="0">
                <a:solidFill>
                  <a:schemeClr val="tx1"/>
                </a:solidFill>
                <a:latin typeface="+mn-lt"/>
                <a:ea typeface="+mn-ea"/>
                <a:cs typeface="+mn-cs"/>
              </a:rPr>
              <a:t>I figuren over er det laget en spiral ved å sette sammen ringer av skråstilte sirkelbuer.</a:t>
            </a:r>
          </a:p>
          <a:p>
            <a:r>
              <a:rPr lang="nb-NO" sz="1200" kern="1200" baseline="0" smtClean="0">
                <a:solidFill>
                  <a:schemeClr val="tx1"/>
                </a:solidFill>
                <a:latin typeface="+mn-lt"/>
                <a:ea typeface="+mn-ea"/>
                <a:cs typeface="+mn-cs"/>
              </a:rPr>
              <a:t>Som så ofte med gode illusjoner så nekter de å bli “korrekte”, selv etter at vi er blitt klar over synsbedraget. Dette understreker hvor grunnleggende og dypt forankret mekanismene for tolkning av synsinntrykkene er.</a:t>
            </a:r>
          </a:p>
          <a:p>
            <a:endParaRPr lang="nb-NO"/>
          </a:p>
        </p:txBody>
      </p:sp>
      <p:sp>
        <p:nvSpPr>
          <p:cNvPr id="4" name="Plassholder for lysbildenummer 3"/>
          <p:cNvSpPr>
            <a:spLocks noGrp="1"/>
          </p:cNvSpPr>
          <p:nvPr>
            <p:ph type="sldNum" sz="quarter" idx="10"/>
          </p:nvPr>
        </p:nvSpPr>
        <p:spPr/>
        <p:txBody>
          <a:bodyPr/>
          <a:lstStyle/>
          <a:p>
            <a:fld id="{F52AF188-E595-4E62-B982-79C78977EA35}" type="slidenum">
              <a:rPr lang="nb-NO" smtClean="0"/>
              <a:pPr/>
              <a:t>40</a:t>
            </a:fld>
            <a:endParaRPr lang="nb-NO"/>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200" kern="1200" baseline="0" smtClean="0">
                <a:solidFill>
                  <a:schemeClr val="tx1"/>
                </a:solidFill>
                <a:latin typeface="+mn-lt"/>
                <a:ea typeface="+mn-ea"/>
                <a:cs typeface="+mn-cs"/>
              </a:rPr>
              <a:t>En underlig variant av denne effekten gjenskapes i følgende illusjon. Her er ordet LIFE skrevet med store bokstaver. I den første varianten er ordet skrevet med streker som er sammenfallende med bokstavenes sidekanter. Om vi derimot tegner bokstavene med skråstilt skravering skjer det noe med orienteringen til hele bokstaven, til tross for at bokstavene står i samme posisjon.</a:t>
            </a:r>
          </a:p>
          <a:p>
            <a:endParaRPr lang="nb-NO"/>
          </a:p>
        </p:txBody>
      </p:sp>
      <p:sp>
        <p:nvSpPr>
          <p:cNvPr id="4" name="Plassholder for lysbildenummer 3"/>
          <p:cNvSpPr>
            <a:spLocks noGrp="1"/>
          </p:cNvSpPr>
          <p:nvPr>
            <p:ph type="sldNum" sz="quarter" idx="10"/>
          </p:nvPr>
        </p:nvSpPr>
        <p:spPr/>
        <p:txBody>
          <a:bodyPr/>
          <a:lstStyle/>
          <a:p>
            <a:fld id="{F52AF188-E595-4E62-B982-79C78977EA35}" type="slidenum">
              <a:rPr lang="nb-NO" smtClean="0"/>
              <a:pPr/>
              <a:t>41</a:t>
            </a:fld>
            <a:endParaRPr lang="nb-NO"/>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mtClean="0"/>
              <a:t>La oss se litt nærmere på noen stillbilder av denne illusjonen. Er</a:t>
            </a:r>
            <a:r>
              <a:rPr lang="nb-NO" baseline="0" smtClean="0"/>
              <a:t> vi istand til å se noen egenskaper ved disse bildene som kan være med å forklare dette fenomenet? Vi legger merke til en tynn randsone som enten er svært mørk, eller svært lys. Sammen med de roterende gule og blå feltene vil disse skape en flimring som hjernen vår tolker som en bevegelse. At slik flimring kan tolkes som en bevegelse ser vi tydelig i den neste illusjonen.</a:t>
            </a:r>
            <a:endParaRPr lang="nb-NO"/>
          </a:p>
        </p:txBody>
      </p:sp>
      <p:sp>
        <p:nvSpPr>
          <p:cNvPr id="4" name="Plassholder for lysbildenummer 3"/>
          <p:cNvSpPr>
            <a:spLocks noGrp="1"/>
          </p:cNvSpPr>
          <p:nvPr>
            <p:ph type="sldNum" sz="quarter" idx="10"/>
          </p:nvPr>
        </p:nvSpPr>
        <p:spPr/>
        <p:txBody>
          <a:bodyPr/>
          <a:lstStyle/>
          <a:p>
            <a:fld id="{F52AF188-E595-4E62-B982-79C78977EA35}" type="slidenum">
              <a:rPr lang="nb-NO" smtClean="0"/>
              <a:pPr/>
              <a:t>45</a:t>
            </a:fld>
            <a:endParaRPr lang="nb-NO"/>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F52AF188-E595-4E62-B982-79C78977EA35}" type="slidenum">
              <a:rPr lang="nb-NO" smtClean="0"/>
              <a:pPr/>
              <a:t>46</a:t>
            </a:fld>
            <a:endParaRPr lang="nb-NO"/>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mtClean="0"/>
              <a:t>Klikk på bildet i visningsmodus og man kommer til nettsiden.</a:t>
            </a:r>
          </a:p>
          <a:p>
            <a:endParaRPr lang="nb-NO" smtClean="0"/>
          </a:p>
          <a:p>
            <a:r>
              <a:rPr lang="nb-NO" smtClean="0"/>
              <a:t>Her </a:t>
            </a:r>
            <a:r>
              <a:rPr lang="nb-NO" smtClean="0"/>
              <a:t>ser vi hvordan den</a:t>
            </a:r>
            <a:r>
              <a:rPr lang="nb-NO" baseline="0" smtClean="0"/>
              <a:t> raske flimringen mellom to bilder skaper et inntrykk av bevegelse. En antar at det er det samme som skjer i Hjul illusjonen foran.</a:t>
            </a:r>
            <a:endParaRPr lang="nb-NO"/>
          </a:p>
        </p:txBody>
      </p:sp>
      <p:sp>
        <p:nvSpPr>
          <p:cNvPr id="4" name="Plassholder for lysbildenummer 3"/>
          <p:cNvSpPr>
            <a:spLocks noGrp="1"/>
          </p:cNvSpPr>
          <p:nvPr>
            <p:ph type="sldNum" sz="quarter" idx="10"/>
          </p:nvPr>
        </p:nvSpPr>
        <p:spPr/>
        <p:txBody>
          <a:bodyPr/>
          <a:lstStyle/>
          <a:p>
            <a:fld id="{F52AF188-E595-4E62-B982-79C78977EA35}" type="slidenum">
              <a:rPr lang="nb-NO" smtClean="0"/>
              <a:pPr/>
              <a:t>47</a:t>
            </a:fld>
            <a:endParaRPr lang="nb-N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mtClean="0"/>
              <a:t>Klikk på de to bildene i visningsmodus, eller bruk lenken under.</a:t>
            </a:r>
            <a:endParaRPr lang="nb-NO"/>
          </a:p>
        </p:txBody>
      </p:sp>
      <p:sp>
        <p:nvSpPr>
          <p:cNvPr id="4" name="Plassholder for lysbildenummer 3"/>
          <p:cNvSpPr>
            <a:spLocks noGrp="1"/>
          </p:cNvSpPr>
          <p:nvPr>
            <p:ph type="sldNum" sz="quarter" idx="10"/>
          </p:nvPr>
        </p:nvSpPr>
        <p:spPr/>
        <p:txBody>
          <a:bodyPr/>
          <a:lstStyle/>
          <a:p>
            <a:fld id="{F52AF188-E595-4E62-B982-79C78977EA35}" type="slidenum">
              <a:rPr lang="nb-NO" smtClean="0"/>
              <a:pPr/>
              <a:t>5</a:t>
            </a:fld>
            <a:endParaRPr lang="nb-NO"/>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i="1" smtClean="0"/>
              <a:t>På bakgrunn av sanseinntrykk og erfaringer bygger hjernen opp den mest hensiktsmessige tolkningen av situasjonen vi befinner oss i</a:t>
            </a:r>
            <a:r>
              <a:rPr lang="nb-NO" smtClean="0"/>
              <a:t>. Dette må skje raskt, spesielt dersom situasjonen er truende. Det er viktigere at tolkningen avverger fare framfor at den er helt korrekt. Vi</a:t>
            </a:r>
            <a:r>
              <a:rPr lang="nb-NO" baseline="0" smtClean="0"/>
              <a:t> går gjerne i forsvar før vi faktisk har funnet ut om det er nødvendig. Vi blir skremt uten egentlig grunn. Faller det en stor edderkopp ned på hånda vår så rister vi den av oss før vi har fått slått opp i innstekshåndboka og sjekket om den er farlig.</a:t>
            </a:r>
            <a:endParaRPr lang="nb-NO" smtClean="0"/>
          </a:p>
          <a:p>
            <a:endParaRPr lang="nb-NO"/>
          </a:p>
        </p:txBody>
      </p:sp>
      <p:sp>
        <p:nvSpPr>
          <p:cNvPr id="4" name="Plassholder for lysbildenummer 3"/>
          <p:cNvSpPr>
            <a:spLocks noGrp="1"/>
          </p:cNvSpPr>
          <p:nvPr>
            <p:ph type="sldNum" sz="quarter" idx="10"/>
          </p:nvPr>
        </p:nvSpPr>
        <p:spPr/>
        <p:txBody>
          <a:bodyPr/>
          <a:lstStyle/>
          <a:p>
            <a:fld id="{F52AF188-E595-4E62-B982-79C78977EA35}" type="slidenum">
              <a:rPr lang="nb-NO" smtClean="0"/>
              <a:pPr/>
              <a:t>6</a:t>
            </a:fld>
            <a:endParaRPr lang="nb-NO"/>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Plassholder for lysbilde 1"/>
          <p:cNvSpPr>
            <a:spLocks noGrp="1" noRot="1" noChangeAspect="1" noTextEdit="1"/>
          </p:cNvSpPr>
          <p:nvPr>
            <p:ph type="sldImg"/>
          </p:nvPr>
        </p:nvSpPr>
        <p:spPr>
          <a:ln/>
        </p:spPr>
      </p:sp>
      <p:sp>
        <p:nvSpPr>
          <p:cNvPr id="87043" name="Plassholder for notater 2"/>
          <p:cNvSpPr>
            <a:spLocks noGrp="1"/>
          </p:cNvSpPr>
          <p:nvPr>
            <p:ph type="body" idx="1"/>
          </p:nvPr>
        </p:nvSpPr>
        <p:spPr>
          <a:noFill/>
          <a:ln/>
        </p:spPr>
        <p:txBody>
          <a:bodyPr/>
          <a:lstStyle/>
          <a:p>
            <a:r>
              <a:rPr lang="nb-NO" smtClean="0"/>
              <a:t>Øyet utfører hovedsakelig tre ulike bevegelser.</a:t>
            </a:r>
          </a:p>
          <a:p>
            <a:endParaRPr lang="nb-NO" smtClean="0"/>
          </a:p>
          <a:p>
            <a:r>
              <a:rPr lang="nb-NO" smtClean="0"/>
              <a:t>Vi skal nå gjøre et lite studium av øyebevegelser og se om vi klarer å oppdage noe rart.</a:t>
            </a:r>
          </a:p>
        </p:txBody>
      </p:sp>
      <p:sp>
        <p:nvSpPr>
          <p:cNvPr id="87044" name="Plassholder for lysbildenummer 3"/>
          <p:cNvSpPr>
            <a:spLocks noGrp="1"/>
          </p:cNvSpPr>
          <p:nvPr>
            <p:ph type="sldNum" sz="quarter"/>
          </p:nvPr>
        </p:nvSpPr>
        <p:spPr>
          <a:noFill/>
        </p:spPr>
        <p:txBody>
          <a:bodyPr/>
          <a:lstStyle/>
          <a:p>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fld id="{3859E804-471C-4FCB-93C8-AD3D2946623D}" type="slidenum">
              <a:rPr lang="en-GB" smtClean="0">
                <a:latin typeface="Times"/>
              </a:rPr>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t>8</a:t>
            </a:fld>
            <a:endParaRPr lang="en-GB" smtClean="0">
              <a:latin typeface="Time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Plassholder for lysbilde 1"/>
          <p:cNvSpPr>
            <a:spLocks noGrp="1" noRot="1" noChangeAspect="1" noTextEdit="1"/>
          </p:cNvSpPr>
          <p:nvPr>
            <p:ph type="sldImg"/>
          </p:nvPr>
        </p:nvSpPr>
        <p:spPr>
          <a:ln/>
        </p:spPr>
      </p:sp>
      <p:sp>
        <p:nvSpPr>
          <p:cNvPr id="89091" name="Plassholder for notater 2"/>
          <p:cNvSpPr>
            <a:spLocks noGrp="1"/>
          </p:cNvSpPr>
          <p:nvPr>
            <p:ph type="body" idx="1"/>
          </p:nvPr>
        </p:nvSpPr>
        <p:spPr>
          <a:noFill/>
          <a:ln/>
        </p:spPr>
        <p:txBody>
          <a:bodyPr/>
          <a:lstStyle/>
          <a:p>
            <a:r>
              <a:rPr lang="nb-NO" dirty="0" smtClean="0"/>
              <a:t>Bruk et speil å se på speilbildet av det høyre øyet ditt. Flytt så blikket å se på det venstre øyet ditt. Ser du at øyet beveger seg?</a:t>
            </a:r>
          </a:p>
          <a:p>
            <a:endParaRPr lang="nb-NO" dirty="0" smtClean="0"/>
          </a:p>
          <a:p>
            <a:r>
              <a:rPr lang="nb-NO" dirty="0" smtClean="0"/>
              <a:t>Du klarer nok å se at øyet har endret posisjon, men neppe selve bevegelsen. Ser du inn i øynene til en annen vil du selvfølgelig ikke ha noe problem med å se at øynene beveger seg.</a:t>
            </a:r>
          </a:p>
          <a:p>
            <a:endParaRPr lang="nb-NO" dirty="0" smtClean="0"/>
          </a:p>
          <a:p>
            <a:r>
              <a:rPr lang="nb-NO" dirty="0" smtClean="0"/>
              <a:t>Hva kommer det av at vi ikke klarer å se at øynene våre beveger seg?</a:t>
            </a:r>
          </a:p>
          <a:p>
            <a:endParaRPr lang="nb-NO" dirty="0" smtClean="0"/>
          </a:p>
          <a:p>
            <a:r>
              <a:rPr lang="nb-NO" dirty="0" smtClean="0"/>
              <a:t>Det kommer av at informasjonen fra øyet slukker ide vi flytter blikket.</a:t>
            </a:r>
          </a:p>
          <a:p>
            <a:endParaRPr lang="nb-NO" dirty="0" smtClean="0"/>
          </a:p>
        </p:txBody>
      </p:sp>
      <p:sp>
        <p:nvSpPr>
          <p:cNvPr id="89092" name="Plassholder for lysbildenummer 3"/>
          <p:cNvSpPr>
            <a:spLocks noGrp="1"/>
          </p:cNvSpPr>
          <p:nvPr>
            <p:ph type="sldNum" sz="quarter"/>
          </p:nvPr>
        </p:nvSpPr>
        <p:spPr>
          <a:noFill/>
        </p:spPr>
        <p:txBody>
          <a:bodyPr/>
          <a:lstStyle/>
          <a:p>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fld id="{CFB1C607-B9AA-4E22-B1FF-23AB9CD01061}" type="slidenum">
              <a:rPr lang="en-GB" smtClean="0">
                <a:latin typeface="Times"/>
              </a:rPr>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t>9</a:t>
            </a:fld>
            <a:endParaRPr lang="en-GB" smtClean="0">
              <a:latin typeface="Time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Plassholder for lysbilde 1"/>
          <p:cNvSpPr>
            <a:spLocks noGrp="1" noRot="1" noChangeAspect="1" noTextEdit="1"/>
          </p:cNvSpPr>
          <p:nvPr>
            <p:ph type="sldImg"/>
          </p:nvPr>
        </p:nvSpPr>
        <p:spPr>
          <a:ln/>
        </p:spPr>
      </p:sp>
      <p:sp>
        <p:nvSpPr>
          <p:cNvPr id="90115" name="Plassholder for notater 2"/>
          <p:cNvSpPr>
            <a:spLocks noGrp="1"/>
          </p:cNvSpPr>
          <p:nvPr>
            <p:ph type="body" idx="1"/>
          </p:nvPr>
        </p:nvSpPr>
        <p:spPr>
          <a:noFill/>
          <a:ln/>
        </p:spPr>
        <p:txBody>
          <a:bodyPr/>
          <a:lstStyle/>
          <a:p>
            <a:r>
              <a:rPr lang="nb-NO" smtClean="0"/>
              <a:t>Dette er nesten likt med det som skjer i en filmframviser. I det bildet dras fram slukkes bildestrømmen av en roterende lukker.</a:t>
            </a:r>
          </a:p>
        </p:txBody>
      </p:sp>
      <p:sp>
        <p:nvSpPr>
          <p:cNvPr id="90116" name="Plassholder for lysbildenummer 3"/>
          <p:cNvSpPr>
            <a:spLocks noGrp="1"/>
          </p:cNvSpPr>
          <p:nvPr>
            <p:ph type="sldNum" sz="quarter"/>
          </p:nvPr>
        </p:nvSpPr>
        <p:spPr>
          <a:noFill/>
        </p:spPr>
        <p:txBody>
          <a:bodyPr/>
          <a:lstStyle/>
          <a:p>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fld id="{67F0A39A-8586-4DC0-A098-FF440354058B}" type="slidenum">
              <a:rPr lang="en-GB" smtClean="0">
                <a:latin typeface="Times"/>
              </a:rPr>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t>10</a:t>
            </a:fld>
            <a:endParaRPr lang="en-GB" smtClean="0">
              <a:latin typeface="Time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mtClean="0"/>
              <a:t>For å få bildet til å blinke</a:t>
            </a:r>
            <a:r>
              <a:rPr lang="nb-NO" baseline="0" smtClean="0"/>
              <a:t> med mellomrom, klikke på bildet i visningsmodus eller gå til lenka under bildet.</a:t>
            </a:r>
          </a:p>
          <a:p>
            <a:endParaRPr lang="nb-NO" smtClean="0"/>
          </a:p>
          <a:p>
            <a:r>
              <a:rPr lang="nb-NO" smtClean="0"/>
              <a:t>Vi </a:t>
            </a:r>
            <a:r>
              <a:rPr lang="nb-NO" smtClean="0"/>
              <a:t>la merke til at selv</a:t>
            </a:r>
            <a:r>
              <a:rPr lang="nb-NO" baseline="0" smtClean="0"/>
              <a:t> om vi mister signalet mellom øyet og hjernen idet vi flytter blikket så opplever vi ikke noe brudd i bildestrømmen. Det kan se ut som om hjernen fyller inn mellomrommet mellom to bilder, eller at tidsrommet uten signal er så kort at vi ikke legger merke til det. </a:t>
            </a:r>
            <a:endParaRPr lang="nb-NO"/>
          </a:p>
        </p:txBody>
      </p:sp>
      <p:sp>
        <p:nvSpPr>
          <p:cNvPr id="4" name="Plassholder for lysbildenummer 3"/>
          <p:cNvSpPr>
            <a:spLocks noGrp="1"/>
          </p:cNvSpPr>
          <p:nvPr>
            <p:ph type="sldNum" sz="quarter" idx="10"/>
          </p:nvPr>
        </p:nvSpPr>
        <p:spPr/>
        <p:txBody>
          <a:bodyPr/>
          <a:lstStyle/>
          <a:p>
            <a:fld id="{F52AF188-E595-4E62-B982-79C78977EA35}" type="slidenum">
              <a:rPr lang="nb-NO" smtClean="0"/>
              <a:pPr/>
              <a:t>11</a:t>
            </a:fld>
            <a:endParaRPr lang="nb-N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677415"/>
            <a:ext cx="7772400" cy="901094"/>
          </a:xfrm>
        </p:spPr>
        <p:txBody>
          <a:bodyPr anchor="t" anchorCtr="0"/>
          <a:lstStyle/>
          <a:p>
            <a:r>
              <a:rPr lang="nb-NO" dirty="0"/>
              <a:t>Klikk for å redigere tittelstil</a:t>
            </a:r>
          </a:p>
        </p:txBody>
      </p:sp>
      <p:sp>
        <p:nvSpPr>
          <p:cNvPr id="3" name="Undertittel 2"/>
          <p:cNvSpPr>
            <a:spLocks noGrp="1"/>
          </p:cNvSpPr>
          <p:nvPr>
            <p:ph type="subTitle" idx="1"/>
          </p:nvPr>
        </p:nvSpPr>
        <p:spPr>
          <a:xfrm>
            <a:off x="368315" y="3645154"/>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Klikk for å redigere undertittelstil i malen</a:t>
            </a:r>
          </a:p>
        </p:txBody>
      </p:sp>
    </p:spTree>
    <p:extLst>
      <p:ext uri="{BB962C8B-B14F-4D97-AF65-F5344CB8AC3E}">
        <p14:creationId xmlns=""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 xmlns:p14="http://schemas.microsoft.com/office/powerpoint/2010/main"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2"/>
          <a:stretch>
            <a:fillRect/>
          </a:stretch>
        </p:blipFill>
        <p:spPr>
          <a:xfrm>
            <a:off x="4241800" y="3073400"/>
            <a:ext cx="647700" cy="698500"/>
          </a:xfrm>
          <a:prstGeom prst="rect">
            <a:avLst/>
          </a:prstGeom>
        </p:spPr>
      </p:pic>
      <p:pic>
        <p:nvPicPr>
          <p:cNvPr id="8" name="Bilde 7"/>
          <p:cNvPicPr>
            <a:picLocks noChangeAspect="1"/>
          </p:cNvPicPr>
          <p:nvPr userDrawn="1"/>
        </p:nvPicPr>
        <p:blipFill>
          <a:blip r:embed="rId2"/>
          <a:stretch>
            <a:fillRect/>
          </a:stretch>
        </p:blipFill>
        <p:spPr>
          <a:xfrm>
            <a:off x="4241800" y="3073400"/>
            <a:ext cx="647700" cy="698500"/>
          </a:xfrm>
          <a:prstGeom prst="rect">
            <a:avLst/>
          </a:prstGeom>
        </p:spPr>
      </p:pic>
      <p:sp>
        <p:nvSpPr>
          <p:cNvPr id="14" name="Plassholder for lysbildenummer 5"/>
          <p:cNvSpPr txBox="1">
            <a:spLocks/>
          </p:cNvSpPr>
          <p:nvPr userDrawn="1"/>
        </p:nvSpPr>
        <p:spPr>
          <a:xfrm>
            <a:off x="8474800" y="6421247"/>
            <a:ext cx="342081"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0" i="0" smtClean="0">
                <a:solidFill>
                  <a:schemeClr val="tx1"/>
                </a:solidFill>
                <a:latin typeface="Arial"/>
                <a:cs typeface="Arial"/>
              </a:rPr>
              <a:pPr algn="ctr"/>
              <a:t>‹#›</a:t>
            </a:fld>
            <a:endParaRPr lang="nb-NO" b="0" i="0" dirty="0">
              <a:solidFill>
                <a:schemeClr val="tx1"/>
              </a:solidFill>
              <a:latin typeface="Arial"/>
              <a:cs typeface="Arial"/>
            </a:endParaRPr>
          </a:p>
        </p:txBody>
      </p:sp>
      <p:sp>
        <p:nvSpPr>
          <p:cNvPr id="9" name="Tittel 1">
            <a:extLst>
              <a:ext uri="{FF2B5EF4-FFF2-40B4-BE49-F238E27FC236}">
                <a16:creationId xmlns="" xmlns:a16="http://schemas.microsoft.com/office/drawing/2014/main" id="{DB00AE52-E9C6-4743-97C1-BA307B77BA34}"/>
              </a:ext>
            </a:extLst>
          </p:cNvPr>
          <p:cNvSpPr>
            <a:spLocks noGrp="1"/>
          </p:cNvSpPr>
          <p:nvPr>
            <p:ph type="title"/>
          </p:nvPr>
        </p:nvSpPr>
        <p:spPr>
          <a:xfrm>
            <a:off x="407505" y="274638"/>
            <a:ext cx="8229600" cy="646331"/>
          </a:xfrm>
        </p:spPr>
        <p:txBody>
          <a:bodyPr/>
          <a:lstStyle/>
          <a:p>
            <a:r>
              <a:rPr lang="nb-NO" dirty="0"/>
              <a:t>Klikk for å redigere tittelstil</a:t>
            </a:r>
          </a:p>
        </p:txBody>
      </p:sp>
      <p:sp>
        <p:nvSpPr>
          <p:cNvPr id="10" name="Plassholder for innhold 2">
            <a:extLst>
              <a:ext uri="{FF2B5EF4-FFF2-40B4-BE49-F238E27FC236}">
                <a16:creationId xmlns="" xmlns:a16="http://schemas.microsoft.com/office/drawing/2014/main" id="{AD591F58-54D5-E14F-820C-12FC2A7C391B}"/>
              </a:ext>
            </a:extLst>
          </p:cNvPr>
          <p:cNvSpPr>
            <a:spLocks noGrp="1"/>
          </p:cNvSpPr>
          <p:nvPr>
            <p:ph idx="1"/>
          </p:nvPr>
        </p:nvSpPr>
        <p:spPr>
          <a:xfrm>
            <a:off x="407505" y="1053548"/>
            <a:ext cx="8229600" cy="536769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Tree>
    <p:extLst>
      <p:ext uri="{BB962C8B-B14F-4D97-AF65-F5344CB8AC3E}">
        <p14:creationId xmlns=""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646331"/>
          </a:xfrm>
          <a:prstGeom prst="rect">
            <a:avLst/>
          </a:prstGeom>
        </p:spPr>
        <p:txBody>
          <a:bodyPr vert="horz" lIns="91440" tIns="45720" rIns="91440" bIns="45720" rtlCol="0" anchor="t" anchorCtr="0">
            <a:spAutoFit/>
          </a:bodyPr>
          <a:lstStyle/>
          <a:p>
            <a:r>
              <a:rPr lang="nb-NO" dirty="0"/>
              <a:t>Klikk for å redigere tittelstil</a:t>
            </a:r>
          </a:p>
        </p:txBody>
      </p:sp>
      <p:sp>
        <p:nvSpPr>
          <p:cNvPr id="3" name="Plassholder for tekst 2"/>
          <p:cNvSpPr>
            <a:spLocks noGrp="1"/>
          </p:cNvSpPr>
          <p:nvPr>
            <p:ph type="body" idx="1"/>
          </p:nvPr>
        </p:nvSpPr>
        <p:spPr>
          <a:xfrm>
            <a:off x="457200" y="1043609"/>
            <a:ext cx="8229600" cy="5387007"/>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4" name="Bilde 3" descr="sirkler.jpg"/>
          <p:cNvPicPr>
            <a:picLocks noChangeAspect="1"/>
          </p:cNvPicPr>
          <p:nvPr userDrawn="1"/>
        </p:nvPicPr>
        <p:blipFill rotWithShape="1">
          <a:blip r:embed="rId13">
            <a:extLst>
              <a:ext uri="{28A0092B-C50C-407E-A947-70E740481C1C}">
                <a14:useLocalDpi xmlns="" xmlns:a14="http://schemas.microsoft.com/office/drawing/2010/main" val="0"/>
              </a:ext>
            </a:extLst>
          </a:blip>
          <a:srcRect r="18451"/>
          <a:stretch/>
        </p:blipFill>
        <p:spPr>
          <a:xfrm>
            <a:off x="7993703" y="511250"/>
            <a:ext cx="1151994" cy="1148515"/>
          </a:xfrm>
          <a:prstGeom prst="rect">
            <a:avLst/>
          </a:prstGeom>
        </p:spPr>
      </p:pic>
    </p:spTree>
    <p:extLst>
      <p:ext uri="{BB962C8B-B14F-4D97-AF65-F5344CB8AC3E}">
        <p14:creationId xmlns=""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nivea.psycho.univ-paris5.fr/ASSChtml/couple.gi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nivea.psycho.univ-paris5.fr/ASSChtml/couple.gi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grand-illusions.com/opticalillusions/amazing_dot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scifun.ed.ac.uk/pages/about_us/shows_adaptation.html" TargetMode="External"/><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commons.wikimedia.org/w/index.php?title=User:StevenBattle&amp;action=edit&amp;redlink=1" TargetMode="External"/><Relationship Id="rId4" Type="http://schemas.openxmlformats.org/officeDocument/2006/relationships/image" Target="../media/image47.gif"/></Relationships>
</file>

<file path=ppt/slides/_rels/slide36.xml.rels><?xml version="1.0" encoding="UTF-8" standalone="yes"?>
<Relationships xmlns="http://schemas.openxmlformats.org/package/2006/relationships"><Relationship Id="rId3" Type="http://schemas.openxmlformats.org/officeDocument/2006/relationships/hyperlink" Target="http://upload.wikimedia.org/wikipedia/commons/d/d2/Caf%C3%A9_wall.svg"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www.cs.ubc.ca/nest/imager/contributions/flinn/Illusions/CW/cw.html" TargetMode="Externa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hyperlink" Target="http://upload.wikimedia.org/wikipedia/commons/d/d2/Caf%C3%A9_wall.sv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4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sciencealert.com/this-colorful-new-spin-on-a-classic-illusion-has-brains-tripping-again"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hyperlink" Target="https://www.creativebloq.com/news/circles-optical-illusion" TargetMode="External"/><Relationship Id="rId7"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hyperlink" Target="http://www.georgemather.com/MotionDemos/FourstrokeMP4.html"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sciencealert.com/this-colorful-new-spin-on-a-classic-illusion-has-brains-tripping-agai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www.youtube.com/watch?v=oWfFco7K9v8"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2" name="Tittel 1"/>
          <p:cNvSpPr>
            <a:spLocks noGrp="1"/>
          </p:cNvSpPr>
          <p:nvPr>
            <p:ph type="ctrTitle"/>
          </p:nvPr>
        </p:nvSpPr>
        <p:spPr>
          <a:xfrm>
            <a:off x="517126" y="1695504"/>
            <a:ext cx="7772400" cy="830997"/>
          </a:xfrm>
        </p:spPr>
        <p:txBody>
          <a:bodyPr/>
          <a:lstStyle/>
          <a:p>
            <a:r>
              <a:rPr lang="nb-NO" sz="4800" smtClean="0"/>
              <a:t>Illusjoner</a:t>
            </a:r>
            <a:endParaRPr lang="nb-NO" sz="4800" dirty="0"/>
          </a:p>
        </p:txBody>
      </p:sp>
      <p:sp>
        <p:nvSpPr>
          <p:cNvPr id="3" name="Undertittel 2"/>
          <p:cNvSpPr>
            <a:spLocks noGrp="1"/>
          </p:cNvSpPr>
          <p:nvPr>
            <p:ph type="subTitle" idx="1"/>
          </p:nvPr>
        </p:nvSpPr>
        <p:spPr>
          <a:xfrm>
            <a:off x="517126" y="2412999"/>
            <a:ext cx="7772400" cy="2764643"/>
          </a:xfrm>
        </p:spPr>
        <p:txBody>
          <a:bodyPr>
            <a:normAutofit/>
          </a:bodyPr>
          <a:lstStyle/>
          <a:p>
            <a:r>
              <a:rPr lang="nb-NO" smtClean="0"/>
              <a:t>”Du tror det ikke når du har sett det”</a:t>
            </a:r>
          </a:p>
          <a:p>
            <a:r>
              <a:rPr lang="nb-NO" smtClean="0"/>
              <a:t>Nils Kr. Rossing</a:t>
            </a:r>
            <a:br>
              <a:rPr lang="nb-NO" smtClean="0"/>
            </a:br>
            <a:r>
              <a:rPr lang="nb-NO" smtClean="0"/>
              <a:t>Skolelaboratoriet, </a:t>
            </a:r>
            <a:br>
              <a:rPr lang="nb-NO" smtClean="0"/>
            </a:br>
            <a:r>
              <a:rPr lang="nb-NO" smtClean="0"/>
              <a:t>Institutt for fysikk, NTNU</a:t>
            </a:r>
          </a:p>
          <a:p>
            <a:r>
              <a:rPr lang="nb-NO" smtClean="0"/>
              <a:t>Vitensenteret i Trondheim</a:t>
            </a:r>
            <a:endParaRPr lang="nb-NO" dirty="0"/>
          </a:p>
        </p:txBody>
      </p:sp>
      <p:grpSp>
        <p:nvGrpSpPr>
          <p:cNvPr id="6" name="Gruppe 5"/>
          <p:cNvGrpSpPr/>
          <p:nvPr/>
        </p:nvGrpSpPr>
        <p:grpSpPr>
          <a:xfrm>
            <a:off x="6517094" y="359678"/>
            <a:ext cx="2155389" cy="1751325"/>
            <a:chOff x="6429510" y="337780"/>
            <a:chExt cx="2155389" cy="1751325"/>
          </a:xfrm>
        </p:grpSpPr>
        <p:sp>
          <p:nvSpPr>
            <p:cNvPr id="5" name="Ellipse 4"/>
            <p:cNvSpPr/>
            <p:nvPr/>
          </p:nvSpPr>
          <p:spPr>
            <a:xfrm>
              <a:off x="7596009" y="337780"/>
              <a:ext cx="988890" cy="988890"/>
            </a:xfrm>
            <a:prstGeom prst="ellipse">
              <a:avLst/>
            </a:prstGeom>
            <a:solidFill>
              <a:srgbClr val="0D3475">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Ellipse 11"/>
            <p:cNvSpPr/>
            <p:nvPr/>
          </p:nvSpPr>
          <p:spPr>
            <a:xfrm>
              <a:off x="6815720" y="641606"/>
              <a:ext cx="475240" cy="475240"/>
            </a:xfrm>
            <a:prstGeom prst="ellipse">
              <a:avLst/>
            </a:prstGeom>
            <a:solidFill>
              <a:srgbClr val="0D34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 name="Ellipse 13"/>
            <p:cNvSpPr/>
            <p:nvPr/>
          </p:nvSpPr>
          <p:spPr>
            <a:xfrm>
              <a:off x="6995176" y="1326670"/>
              <a:ext cx="762435" cy="762435"/>
            </a:xfrm>
            <a:prstGeom prst="ellipse">
              <a:avLst/>
            </a:prstGeom>
            <a:solidFill>
              <a:srgbClr val="BBAC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5" name="Ellipse 14"/>
            <p:cNvSpPr/>
            <p:nvPr/>
          </p:nvSpPr>
          <p:spPr>
            <a:xfrm>
              <a:off x="6429510" y="1339986"/>
              <a:ext cx="218266" cy="218266"/>
            </a:xfrm>
            <a:prstGeom prst="ellipse">
              <a:avLst/>
            </a:prstGeom>
            <a:solidFill>
              <a:srgbClr val="BBAC76">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pic>
        <p:nvPicPr>
          <p:cNvPr id="13" name="Bilde 12">
            <a:extLst>
              <a:ext uri="{FF2B5EF4-FFF2-40B4-BE49-F238E27FC236}">
                <a16:creationId xmlns="" xmlns:a16="http://schemas.microsoft.com/office/drawing/2014/main" id="{2302874F-91E4-2C4F-95FC-E62146C4C391}"/>
              </a:ext>
            </a:extLst>
          </p:cNvPr>
          <p:cNvPicPr>
            <a:picLocks noChangeAspect="1"/>
          </p:cNvPicPr>
          <p:nvPr/>
        </p:nvPicPr>
        <p:blipFill>
          <a:blip r:embed="rId3"/>
          <a:stretch>
            <a:fillRect/>
          </a:stretch>
        </p:blipFill>
        <p:spPr>
          <a:xfrm>
            <a:off x="585679" y="625995"/>
            <a:ext cx="3214264" cy="829121"/>
          </a:xfrm>
          <a:prstGeom prst="rect">
            <a:avLst/>
          </a:prstGeom>
        </p:spPr>
      </p:pic>
      <p:pic>
        <p:nvPicPr>
          <p:cNvPr id="16" name="Picture 2"/>
          <p:cNvPicPr>
            <a:picLocks noChangeAspect="1" noChangeArrowheads="1"/>
          </p:cNvPicPr>
          <p:nvPr/>
        </p:nvPicPr>
        <p:blipFill>
          <a:blip r:embed="rId4"/>
          <a:srcRect/>
          <a:stretch>
            <a:fillRect/>
          </a:stretch>
        </p:blipFill>
        <p:spPr bwMode="auto">
          <a:xfrm>
            <a:off x="4188785" y="3132137"/>
            <a:ext cx="4656617" cy="3436262"/>
          </a:xfrm>
          <a:prstGeom prst="rect">
            <a:avLst/>
          </a:prstGeom>
          <a:noFill/>
          <a:ln w="9525">
            <a:noFill/>
            <a:miter lim="800000"/>
            <a:headEnd/>
            <a:tailEnd/>
          </a:ln>
        </p:spPr>
      </p:pic>
    </p:spTree>
    <p:extLst>
      <p:ext uri="{BB962C8B-B14F-4D97-AF65-F5344CB8AC3E}">
        <p14:creationId xmlns="" xmlns:p14="http://schemas.microsoft.com/office/powerpoint/2010/main" val="324310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tel 1"/>
          <p:cNvSpPr>
            <a:spLocks noGrp="1"/>
          </p:cNvSpPr>
          <p:nvPr>
            <p:ph type="title"/>
          </p:nvPr>
        </p:nvSpPr>
        <p:spPr>
          <a:xfrm>
            <a:off x="1079500" y="465138"/>
            <a:ext cx="7767638" cy="793750"/>
          </a:xfrm>
        </p:spPr>
        <p:txBody>
          <a:bodyPr/>
          <a:lstStyle/>
          <a:p>
            <a:pPr algn="ctr"/>
            <a:r>
              <a:rPr lang="nb-NO" smtClean="0"/>
              <a:t>Filmfremviseren</a:t>
            </a:r>
          </a:p>
        </p:txBody>
      </p:sp>
      <p:pic>
        <p:nvPicPr>
          <p:cNvPr id="28675" name="Picture 2" descr="Fig. 2 - film projector"/>
          <p:cNvPicPr>
            <a:picLocks noChangeAspect="1" noChangeArrowheads="1"/>
          </p:cNvPicPr>
          <p:nvPr/>
        </p:nvPicPr>
        <p:blipFill>
          <a:blip r:embed="rId3"/>
          <a:srcRect/>
          <a:stretch>
            <a:fillRect/>
          </a:stretch>
        </p:blipFill>
        <p:spPr bwMode="auto">
          <a:xfrm>
            <a:off x="2787650" y="1258888"/>
            <a:ext cx="4857750" cy="4724400"/>
          </a:xfrm>
          <a:prstGeom prst="rect">
            <a:avLst/>
          </a:prstGeom>
          <a:noFill/>
          <a:ln w="9525">
            <a:noFill/>
            <a:miter lim="800000"/>
            <a:headEnd/>
            <a:tailEnd/>
          </a:ln>
        </p:spPr>
      </p:pic>
      <p:pic>
        <p:nvPicPr>
          <p:cNvPr id="8" name="Picture 2" descr="Fig. 2 - film projector"/>
          <p:cNvPicPr>
            <a:picLocks noChangeAspect="1" noChangeArrowheads="1"/>
          </p:cNvPicPr>
          <p:nvPr/>
        </p:nvPicPr>
        <p:blipFill>
          <a:blip r:embed="rId3"/>
          <a:srcRect l="15227" t="31010" r="27573" b="29225"/>
          <a:stretch>
            <a:fillRect/>
          </a:stretch>
        </p:blipFill>
        <p:spPr bwMode="auto">
          <a:xfrm>
            <a:off x="1327150" y="1349375"/>
            <a:ext cx="6827838" cy="46164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07505" y="274638"/>
            <a:ext cx="8229600" cy="954107"/>
          </a:xfrm>
        </p:spPr>
        <p:txBody>
          <a:bodyPr/>
          <a:lstStyle/>
          <a:p>
            <a:pPr algn="ctr"/>
            <a:r>
              <a:rPr lang="nb-NO" smtClean="0"/>
              <a:t>Endringsblindhet</a:t>
            </a:r>
            <a:br>
              <a:rPr lang="nb-NO" smtClean="0"/>
            </a:br>
            <a:r>
              <a:rPr lang="nb-NO" sz="2000" smtClean="0"/>
              <a:t> (med mellomrom)</a:t>
            </a:r>
            <a:endParaRPr lang="nb-NO"/>
          </a:p>
        </p:txBody>
      </p:sp>
      <p:pic>
        <p:nvPicPr>
          <p:cNvPr id="2055" name="Picture 7">
            <a:hlinkClick r:id="rId3"/>
          </p:cNvPr>
          <p:cNvPicPr>
            <a:picLocks noChangeAspect="1" noChangeArrowheads="1"/>
          </p:cNvPicPr>
          <p:nvPr/>
        </p:nvPicPr>
        <p:blipFill>
          <a:blip r:embed="rId4"/>
          <a:srcRect/>
          <a:stretch>
            <a:fillRect/>
          </a:stretch>
        </p:blipFill>
        <p:spPr bwMode="auto">
          <a:xfrm>
            <a:off x="1206500" y="1329684"/>
            <a:ext cx="6596139" cy="491236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fade">
                                      <p:cBhvr>
                                        <p:cTn id="7" dur="20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07505" y="274638"/>
            <a:ext cx="8229600" cy="954107"/>
          </a:xfrm>
        </p:spPr>
        <p:txBody>
          <a:bodyPr/>
          <a:lstStyle/>
          <a:p>
            <a:pPr algn="ctr"/>
            <a:r>
              <a:rPr lang="nb-NO" smtClean="0"/>
              <a:t>Endringsblindhet</a:t>
            </a:r>
            <a:br>
              <a:rPr lang="nb-NO" smtClean="0"/>
            </a:br>
            <a:r>
              <a:rPr lang="nb-NO" sz="2000" smtClean="0"/>
              <a:t>(uten mellomrom)</a:t>
            </a:r>
            <a:endParaRPr lang="nb-NO"/>
          </a:p>
        </p:txBody>
      </p:sp>
      <p:pic>
        <p:nvPicPr>
          <p:cNvPr id="4" name="Picture 7">
            <a:hlinkClick r:id="rId3"/>
          </p:cNvPr>
          <p:cNvPicPr>
            <a:picLocks noChangeAspect="1" noChangeArrowheads="1"/>
          </p:cNvPicPr>
          <p:nvPr/>
        </p:nvPicPr>
        <p:blipFill>
          <a:blip r:embed="rId4"/>
          <a:srcRect/>
          <a:stretch>
            <a:fillRect/>
          </a:stretch>
        </p:blipFill>
        <p:spPr bwMode="auto">
          <a:xfrm>
            <a:off x="1206500" y="1316984"/>
            <a:ext cx="6596139" cy="4912366"/>
          </a:xfrm>
          <a:prstGeom prst="rect">
            <a:avLst/>
          </a:prstGeom>
          <a:noFill/>
          <a:ln w="9525">
            <a:noFill/>
            <a:miter lim="800000"/>
            <a:headEnd/>
            <a:tailEnd/>
          </a:ln>
          <a:effectLst/>
        </p:spPr>
      </p:pic>
      <p:pic>
        <p:nvPicPr>
          <p:cNvPr id="47106" name="Picture 2"/>
          <p:cNvPicPr>
            <a:picLocks noChangeAspect="1" noChangeArrowheads="1"/>
          </p:cNvPicPr>
          <p:nvPr/>
        </p:nvPicPr>
        <p:blipFill>
          <a:blip r:embed="rId5"/>
          <a:srcRect/>
          <a:stretch>
            <a:fillRect/>
          </a:stretch>
        </p:blipFill>
        <p:spPr bwMode="auto">
          <a:xfrm>
            <a:off x="1241910" y="1316984"/>
            <a:ext cx="6560729" cy="4912366"/>
          </a:xfrm>
          <a:prstGeom prst="rect">
            <a:avLst/>
          </a:prstGeom>
          <a:noFill/>
          <a:ln w="9525">
            <a:noFill/>
            <a:miter lim="800000"/>
            <a:headEnd/>
            <a:tailEnd/>
          </a:ln>
          <a:effectLst/>
        </p:spPr>
      </p:pic>
      <p:sp>
        <p:nvSpPr>
          <p:cNvPr id="6" name="TekstSylinder 5"/>
          <p:cNvSpPr txBox="1"/>
          <p:nvPr/>
        </p:nvSpPr>
        <p:spPr>
          <a:xfrm>
            <a:off x="1420256" y="6304002"/>
            <a:ext cx="6237605" cy="369332"/>
          </a:xfrm>
          <a:prstGeom prst="rect">
            <a:avLst/>
          </a:prstGeom>
          <a:noFill/>
        </p:spPr>
        <p:txBody>
          <a:bodyPr wrap="none" rtlCol="0">
            <a:spAutoFit/>
          </a:bodyPr>
          <a:lstStyle/>
          <a:p>
            <a:r>
              <a:rPr lang="nb-NO" smtClean="0"/>
              <a:t>http://nivea.psycho.univ-paris5.fr/ASSChtml/Pacherie4.html</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710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4710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710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710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710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4710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710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4710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7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tel 1"/>
          <p:cNvSpPr>
            <a:spLocks noGrp="1"/>
          </p:cNvSpPr>
          <p:nvPr>
            <p:ph type="title"/>
          </p:nvPr>
        </p:nvSpPr>
        <p:spPr>
          <a:xfrm>
            <a:off x="1079500" y="0"/>
            <a:ext cx="7767638" cy="1039813"/>
          </a:xfrm>
        </p:spPr>
        <p:txBody>
          <a:bodyPr/>
          <a:lstStyle/>
          <a:p>
            <a:pPr algn="ctr"/>
            <a:r>
              <a:rPr lang="nb-NO" smtClean="0"/>
              <a:t>Endringsblindhet</a:t>
            </a:r>
          </a:p>
        </p:txBody>
      </p:sp>
      <p:pic>
        <p:nvPicPr>
          <p:cNvPr id="93186" name="Picture 2" descr="Change blindness demonstration"/>
          <p:cNvPicPr>
            <a:picLocks noChangeAspect="1" noChangeArrowheads="1" noCrop="1"/>
          </p:cNvPicPr>
          <p:nvPr/>
        </p:nvPicPr>
        <p:blipFill>
          <a:blip r:embed="rId3"/>
          <a:srcRect/>
          <a:stretch>
            <a:fillRect/>
          </a:stretch>
        </p:blipFill>
        <p:spPr bwMode="auto">
          <a:xfrm>
            <a:off x="1039813" y="889000"/>
            <a:ext cx="7618412" cy="5211763"/>
          </a:xfrm>
          <a:prstGeom prst="rect">
            <a:avLst/>
          </a:prstGeom>
          <a:noFill/>
          <a:ln w="9525">
            <a:noFill/>
            <a:miter lim="800000"/>
            <a:headEnd/>
            <a:tailEnd/>
          </a:ln>
        </p:spPr>
      </p:pic>
      <p:sp>
        <p:nvSpPr>
          <p:cNvPr id="31748" name="TekstSylinder 5"/>
          <p:cNvSpPr txBox="1">
            <a:spLocks noChangeArrowheads="1"/>
          </p:cNvSpPr>
          <p:nvPr/>
        </p:nvSpPr>
        <p:spPr bwMode="auto">
          <a:xfrm>
            <a:off x="6670675" y="6167438"/>
            <a:ext cx="1976438" cy="369887"/>
          </a:xfrm>
          <a:prstGeom prst="rect">
            <a:avLst/>
          </a:prstGeom>
          <a:noFill/>
          <a:ln w="9525">
            <a:noFill/>
            <a:miter lim="800000"/>
            <a:headEnd/>
            <a:tailEnd/>
          </a:ln>
        </p:spPr>
        <p:txBody>
          <a:bodyPr wrap="none">
            <a:spAutoFit/>
          </a:bodyPr>
          <a:lstStyle/>
          <a:p>
            <a:r>
              <a:rPr lang="nb-NO" sz="1800">
                <a:solidFill>
                  <a:schemeClr val="tx1"/>
                </a:solidFill>
              </a:rPr>
              <a:t>Donald</a:t>
            </a:r>
            <a:r>
              <a:rPr lang="nb-NO" sz="1800"/>
              <a:t> </a:t>
            </a:r>
            <a:r>
              <a:rPr lang="nb-NO" sz="1800">
                <a:solidFill>
                  <a:schemeClr val="tx1"/>
                </a:solidFill>
              </a:rPr>
              <a:t>Hoffmann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fade">
                                      <p:cBhvr>
                                        <p:cTn id="7" dur="2000"/>
                                        <p:tgtEl>
                                          <p:spTgt spid="93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srcRect/>
          <a:stretch>
            <a:fillRect/>
          </a:stretch>
        </p:blipFill>
        <p:spPr bwMode="auto">
          <a:xfrm>
            <a:off x="1016000" y="904875"/>
            <a:ext cx="7631113" cy="5173663"/>
          </a:xfrm>
          <a:prstGeom prst="rect">
            <a:avLst/>
          </a:prstGeom>
          <a:noFill/>
          <a:ln w="9525">
            <a:noFill/>
            <a:miter lim="800000"/>
            <a:headEnd/>
            <a:tailEnd/>
          </a:ln>
        </p:spPr>
      </p:pic>
      <p:pic>
        <p:nvPicPr>
          <p:cNvPr id="11" name="Picture 13"/>
          <p:cNvPicPr>
            <a:picLocks noChangeAspect="1" noChangeArrowheads="1"/>
          </p:cNvPicPr>
          <p:nvPr/>
        </p:nvPicPr>
        <p:blipFill>
          <a:blip r:embed="rId4"/>
          <a:srcRect/>
          <a:stretch>
            <a:fillRect/>
          </a:stretch>
        </p:blipFill>
        <p:spPr bwMode="auto">
          <a:xfrm>
            <a:off x="1008063" y="885825"/>
            <a:ext cx="7642225" cy="5178425"/>
          </a:xfrm>
          <a:prstGeom prst="rect">
            <a:avLst/>
          </a:prstGeom>
          <a:noFill/>
          <a:ln w="9525">
            <a:noFill/>
            <a:miter lim="800000"/>
            <a:headEnd/>
            <a:tailEnd/>
          </a:ln>
        </p:spPr>
      </p:pic>
      <p:sp>
        <p:nvSpPr>
          <p:cNvPr id="32772" name="Tittel 1"/>
          <p:cNvSpPr>
            <a:spLocks noGrp="1"/>
          </p:cNvSpPr>
          <p:nvPr>
            <p:ph type="title"/>
          </p:nvPr>
        </p:nvSpPr>
        <p:spPr>
          <a:xfrm>
            <a:off x="1079500" y="0"/>
            <a:ext cx="7767638" cy="1039813"/>
          </a:xfrm>
        </p:spPr>
        <p:txBody>
          <a:bodyPr/>
          <a:lstStyle/>
          <a:p>
            <a:pPr algn="ctr"/>
            <a:r>
              <a:rPr lang="nb-NO" smtClean="0"/>
              <a:t>Endringsblindhet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tel 1"/>
          <p:cNvSpPr>
            <a:spLocks noGrp="1"/>
          </p:cNvSpPr>
          <p:nvPr>
            <p:ph type="title"/>
          </p:nvPr>
        </p:nvSpPr>
        <p:spPr>
          <a:xfrm>
            <a:off x="533204" y="539750"/>
            <a:ext cx="7767638" cy="1066800"/>
          </a:xfrm>
        </p:spPr>
        <p:txBody>
          <a:bodyPr>
            <a:normAutofit fontScale="90000"/>
          </a:bodyPr>
          <a:lstStyle/>
          <a:p>
            <a:pPr algn="ctr"/>
            <a:r>
              <a:rPr lang="nb-NO" dirty="0" smtClean="0"/>
              <a:t>Fenomener knyttet til øyets anatomi</a:t>
            </a:r>
          </a:p>
        </p:txBody>
      </p:sp>
      <p:grpSp>
        <p:nvGrpSpPr>
          <p:cNvPr id="2" name="Gruppe 5"/>
          <p:cNvGrpSpPr>
            <a:grpSpLocks/>
          </p:cNvGrpSpPr>
          <p:nvPr/>
        </p:nvGrpSpPr>
        <p:grpSpPr bwMode="auto">
          <a:xfrm>
            <a:off x="1372992" y="1538288"/>
            <a:ext cx="5761037" cy="4433887"/>
            <a:chOff x="1919288" y="1538288"/>
            <a:chExt cx="5761037" cy="4433887"/>
          </a:xfrm>
        </p:grpSpPr>
        <p:pic>
          <p:nvPicPr>
            <p:cNvPr id="15365" name="Picture 2"/>
            <p:cNvPicPr>
              <a:picLocks noChangeAspect="1" noChangeArrowheads="1"/>
            </p:cNvPicPr>
            <p:nvPr/>
          </p:nvPicPr>
          <p:blipFill>
            <a:blip r:embed="rId3"/>
            <a:srcRect/>
            <a:stretch>
              <a:fillRect/>
            </a:stretch>
          </p:blipFill>
          <p:spPr bwMode="auto">
            <a:xfrm>
              <a:off x="1919288" y="1538288"/>
              <a:ext cx="5761037" cy="4433887"/>
            </a:xfrm>
            <a:prstGeom prst="rect">
              <a:avLst/>
            </a:prstGeom>
            <a:noFill/>
            <a:ln w="9525">
              <a:noFill/>
              <a:miter lim="800000"/>
              <a:headEnd/>
              <a:tailEnd/>
            </a:ln>
          </p:spPr>
        </p:pic>
        <p:sp>
          <p:nvSpPr>
            <p:cNvPr id="15366" name="TekstSylinder 4"/>
            <p:cNvSpPr txBox="1">
              <a:spLocks noChangeArrowheads="1"/>
            </p:cNvSpPr>
            <p:nvPr/>
          </p:nvSpPr>
          <p:spPr bwMode="auto">
            <a:xfrm>
              <a:off x="5172075" y="5600700"/>
              <a:ext cx="942887" cy="276999"/>
            </a:xfrm>
            <a:prstGeom prst="rect">
              <a:avLst/>
            </a:prstGeom>
            <a:solidFill>
              <a:schemeClr val="bg1"/>
            </a:solidFill>
            <a:ln w="9525">
              <a:noFill/>
              <a:miter lim="800000"/>
              <a:headEnd/>
              <a:tailEnd/>
            </a:ln>
          </p:spPr>
          <p:txBody>
            <a:bodyPr wrap="none">
              <a:spAutoFit/>
            </a:bodyPr>
            <a:lstStyle/>
            <a:p>
              <a:r>
                <a:rPr lang="nb-NO" sz="1200" b="1">
                  <a:solidFill>
                    <a:schemeClr val="accent2"/>
                  </a:solidFill>
                </a:rPr>
                <a:t>Nervefibre</a:t>
              </a:r>
            </a:p>
          </p:txBody>
        </p:sp>
      </p:grpSp>
      <p:sp>
        <p:nvSpPr>
          <p:cNvPr id="6" name="Rektangel 5"/>
          <p:cNvSpPr/>
          <p:nvPr/>
        </p:nvSpPr>
        <p:spPr bwMode="auto">
          <a:xfrm>
            <a:off x="5305229" y="5186363"/>
            <a:ext cx="1358900" cy="300037"/>
          </a:xfrm>
          <a:prstGeom prst="rect">
            <a:avLst/>
          </a:prstGeom>
          <a:solidFill>
            <a:schemeClr val="bg1"/>
          </a:solidFill>
          <a:ln w="9525" cap="flat" cmpd="sng" algn="ctr">
            <a:noFill/>
            <a:prstDash val="solid"/>
            <a:round/>
            <a:headEnd type="none" w="med" len="med"/>
            <a:tailEnd type="none" w="med" len="med"/>
          </a:ln>
          <a:effectLst/>
        </p:spPr>
        <p:txBody>
          <a:bodyPr anchor="ctr"/>
          <a:lstStyle/>
          <a:p>
            <a:pPr algn="ctr" eaLnBrk="0" hangingPunct="0">
              <a:lnSpc>
                <a:spcPct val="81000"/>
              </a:lnSpc>
              <a:buClr>
                <a:srgbClr val="000000"/>
              </a:buClr>
              <a:buSzPct val="100000"/>
              <a:buFont typeface="Times" pitchFamily="16" charset="0"/>
              <a:buNone/>
              <a:defRPr/>
            </a:pPr>
            <a:r>
              <a:rPr lang="nb-NO" sz="1200" b="1" dirty="0">
                <a:solidFill>
                  <a:schemeClr val="accent2">
                    <a:lumMod val="75000"/>
                  </a:schemeClr>
                </a:solidFill>
                <a:latin typeface="Arial" pitchFamily="34" charset="0"/>
                <a:cs typeface="Arial" pitchFamily="34" charset="0"/>
              </a:rPr>
              <a:t>Den blinde flekk</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tel 1"/>
          <p:cNvSpPr>
            <a:spLocks noGrp="1"/>
          </p:cNvSpPr>
          <p:nvPr>
            <p:ph type="title"/>
          </p:nvPr>
        </p:nvSpPr>
        <p:spPr>
          <a:xfrm>
            <a:off x="1079500" y="400050"/>
            <a:ext cx="7767638" cy="676275"/>
          </a:xfrm>
        </p:spPr>
        <p:txBody>
          <a:bodyPr/>
          <a:lstStyle/>
          <a:p>
            <a:pPr algn="ctr"/>
            <a:r>
              <a:rPr lang="nb-NO" dirty="0" smtClean="0"/>
              <a:t>Netthinnas anatomi</a:t>
            </a:r>
          </a:p>
        </p:txBody>
      </p:sp>
      <p:pic>
        <p:nvPicPr>
          <p:cNvPr id="20483" name="Picture 4" descr="001"/>
          <p:cNvPicPr>
            <a:picLocks noChangeAspect="1" noChangeArrowheads="1"/>
          </p:cNvPicPr>
          <p:nvPr/>
        </p:nvPicPr>
        <p:blipFill>
          <a:blip r:embed="rId3"/>
          <a:srcRect/>
          <a:stretch>
            <a:fillRect/>
          </a:stretch>
        </p:blipFill>
        <p:spPr bwMode="auto">
          <a:xfrm>
            <a:off x="928688" y="1212850"/>
            <a:ext cx="3576637" cy="5326063"/>
          </a:xfrm>
          <a:prstGeom prst="rect">
            <a:avLst/>
          </a:prstGeom>
          <a:noFill/>
          <a:ln w="9525">
            <a:noFill/>
            <a:miter lim="800000"/>
            <a:headEnd/>
            <a:tailEnd/>
          </a:ln>
        </p:spPr>
      </p:pic>
      <p:pic>
        <p:nvPicPr>
          <p:cNvPr id="20484" name="Picture 5" descr="002"/>
          <p:cNvPicPr>
            <a:picLocks noChangeAspect="1" noChangeArrowheads="1"/>
          </p:cNvPicPr>
          <p:nvPr/>
        </p:nvPicPr>
        <p:blipFill>
          <a:blip r:embed="rId4"/>
          <a:srcRect/>
          <a:stretch>
            <a:fillRect/>
          </a:stretch>
        </p:blipFill>
        <p:spPr bwMode="auto">
          <a:xfrm>
            <a:off x="4770438" y="1228725"/>
            <a:ext cx="3840162" cy="52974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tel 1"/>
          <p:cNvSpPr>
            <a:spLocks noGrp="1"/>
          </p:cNvSpPr>
          <p:nvPr>
            <p:ph type="title"/>
          </p:nvPr>
        </p:nvSpPr>
        <p:spPr/>
        <p:txBody>
          <a:bodyPr/>
          <a:lstStyle/>
          <a:p>
            <a:pPr algn="ctr">
              <a:lnSpc>
                <a:spcPct val="100000"/>
              </a:lnSpc>
            </a:pPr>
            <a:r>
              <a:rPr lang="nb-NO" smtClean="0"/>
              <a:t>Øyets anatomi</a:t>
            </a:r>
            <a:br>
              <a:rPr lang="nb-NO" smtClean="0"/>
            </a:br>
            <a:r>
              <a:rPr lang="nb-NO" sz="2000" smtClean="0"/>
              <a:t>Purkinjetreet</a:t>
            </a:r>
          </a:p>
        </p:txBody>
      </p:sp>
      <p:sp>
        <p:nvSpPr>
          <p:cNvPr id="3" name="Plassholder for innhold 2"/>
          <p:cNvSpPr>
            <a:spLocks noGrp="1"/>
          </p:cNvSpPr>
          <p:nvPr>
            <p:ph idx="1"/>
          </p:nvPr>
        </p:nvSpPr>
        <p:spPr>
          <a:xfrm>
            <a:off x="669925" y="5241925"/>
            <a:ext cx="8272463" cy="846138"/>
          </a:xfrm>
        </p:spPr>
        <p:txBody>
          <a:bodyPr>
            <a:normAutofit fontScale="70000" lnSpcReduction="20000"/>
          </a:bodyPr>
          <a:lstStyle/>
          <a:p>
            <a:pPr algn="ctr">
              <a:lnSpc>
                <a:spcPct val="120000"/>
              </a:lnSpc>
              <a:buFont typeface="Times"/>
              <a:buNone/>
            </a:pPr>
            <a:r>
              <a:rPr lang="nb-NO" dirty="0" smtClean="0"/>
              <a:t>Nettet av nervetråder og blodårer ligger som et fint nettverk foran synscellene.</a:t>
            </a:r>
          </a:p>
          <a:p>
            <a:pPr algn="ctr">
              <a:lnSpc>
                <a:spcPct val="120000"/>
              </a:lnSpc>
              <a:buFont typeface="Times"/>
              <a:buNone/>
            </a:pPr>
            <a:r>
              <a:rPr lang="nb-NO" dirty="0" smtClean="0"/>
              <a:t>Normalt ser vi dem ikke. Er det mulig å gjøre dem synlige?</a:t>
            </a:r>
          </a:p>
        </p:txBody>
      </p:sp>
      <p:pic>
        <p:nvPicPr>
          <p:cNvPr id="132100" name="Picture 4"/>
          <p:cNvPicPr>
            <a:picLocks noChangeAspect="1" noChangeArrowheads="1"/>
          </p:cNvPicPr>
          <p:nvPr/>
        </p:nvPicPr>
        <p:blipFill>
          <a:blip r:embed="rId3">
            <a:lum bright="20000" contrast="20000"/>
          </a:blip>
          <a:srcRect l="7944" t="3267" r="4286"/>
          <a:stretch>
            <a:fillRect/>
          </a:stretch>
        </p:blipFill>
        <p:spPr bwMode="auto">
          <a:xfrm>
            <a:off x="2901950" y="1695450"/>
            <a:ext cx="3863975" cy="32035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2100"/>
                                        </p:tgtEl>
                                        <p:attrNameLst>
                                          <p:attrName>style.visibility</p:attrName>
                                        </p:attrNameLst>
                                      </p:cBhvr>
                                      <p:to>
                                        <p:strVal val="visible"/>
                                      </p:to>
                                    </p:set>
                                    <p:animEffect transition="in" filter="fade">
                                      <p:cBhvr>
                                        <p:cTn id="13" dur="2000"/>
                                        <p:tgtEl>
                                          <p:spTgt spid="13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tel 1"/>
          <p:cNvSpPr>
            <a:spLocks noGrp="1"/>
          </p:cNvSpPr>
          <p:nvPr>
            <p:ph type="title"/>
          </p:nvPr>
        </p:nvSpPr>
        <p:spPr>
          <a:xfrm>
            <a:off x="746972" y="539750"/>
            <a:ext cx="7767638" cy="790575"/>
          </a:xfrm>
        </p:spPr>
        <p:txBody>
          <a:bodyPr/>
          <a:lstStyle/>
          <a:p>
            <a:pPr algn="ctr"/>
            <a:r>
              <a:rPr lang="nb-NO" smtClean="0"/>
              <a:t>Tetthet av staver over netthinna</a:t>
            </a:r>
          </a:p>
        </p:txBody>
      </p:sp>
      <p:pic>
        <p:nvPicPr>
          <p:cNvPr id="16387" name="Picture 2"/>
          <p:cNvPicPr>
            <a:picLocks noChangeAspect="1" noChangeArrowheads="1"/>
          </p:cNvPicPr>
          <p:nvPr/>
        </p:nvPicPr>
        <p:blipFill>
          <a:blip r:embed="rId3"/>
          <a:srcRect/>
          <a:stretch>
            <a:fillRect/>
          </a:stretch>
        </p:blipFill>
        <p:spPr bwMode="auto">
          <a:xfrm>
            <a:off x="615210" y="1570038"/>
            <a:ext cx="7753350" cy="48085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ktangel 3"/>
          <p:cNvSpPr/>
          <p:nvPr/>
        </p:nvSpPr>
        <p:spPr>
          <a:xfrm>
            <a:off x="0" y="0"/>
            <a:ext cx="9144000" cy="6857999"/>
          </a:xfrm>
          <a:prstGeom prst="rect">
            <a:avLst/>
          </a:pr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tel 1">
            <a:extLst>
              <a:ext uri="{FF2B5EF4-FFF2-40B4-BE49-F238E27FC236}">
                <a16:creationId xmlns="" xmlns:a16="http://schemas.microsoft.com/office/drawing/2014/main" id="{89BA41B3-4160-3D42-B7C1-A4A5043ECA53}"/>
              </a:ext>
            </a:extLst>
          </p:cNvPr>
          <p:cNvSpPr>
            <a:spLocks noGrp="1"/>
          </p:cNvSpPr>
          <p:nvPr>
            <p:ph type="title"/>
          </p:nvPr>
        </p:nvSpPr>
        <p:spPr>
          <a:xfrm>
            <a:off x="407505" y="2672154"/>
            <a:ext cx="8229600" cy="646331"/>
          </a:xfrm>
        </p:spPr>
        <p:txBody>
          <a:bodyPr/>
          <a:lstStyle/>
          <a:p>
            <a:pPr algn="ctr"/>
            <a:r>
              <a:rPr lang="nb-NO" smtClean="0"/>
              <a:t>Introduksjon</a:t>
            </a:r>
            <a:endParaRPr lang="nb-NO"/>
          </a:p>
        </p:txBody>
      </p:sp>
    </p:spTree>
    <p:extLst>
      <p:ext uri="{BB962C8B-B14F-4D97-AF65-F5344CB8AC3E}">
        <p14:creationId xmlns="" xmlns:p14="http://schemas.microsoft.com/office/powerpoint/2010/main" val="125521909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ktangel 7"/>
          <p:cNvSpPr>
            <a:spLocks noChangeArrowheads="1"/>
          </p:cNvSpPr>
          <p:nvPr/>
        </p:nvSpPr>
        <p:spPr bwMode="auto">
          <a:xfrm>
            <a:off x="0" y="0"/>
            <a:ext cx="9144000" cy="6858000"/>
          </a:xfrm>
          <a:prstGeom prst="rect">
            <a:avLst/>
          </a:prstGeom>
          <a:solidFill>
            <a:schemeClr val="tx1"/>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r>
              <a:rPr lang="nb-NO" smtClean="0"/>
              <a:t>Etterbilder</a:t>
            </a:r>
            <a:endParaRPr lang="nb-NO"/>
          </a:p>
        </p:txBody>
      </p:sp>
      <p:pic>
        <p:nvPicPr>
          <p:cNvPr id="125955" name="Picture 3"/>
          <p:cNvPicPr>
            <a:picLocks noChangeAspect="1" noChangeArrowheads="1"/>
          </p:cNvPicPr>
          <p:nvPr/>
        </p:nvPicPr>
        <p:blipFill>
          <a:blip r:embed="rId3"/>
          <a:srcRect/>
          <a:stretch>
            <a:fillRect/>
          </a:stretch>
        </p:blipFill>
        <p:spPr bwMode="auto">
          <a:xfrm>
            <a:off x="3760788" y="561975"/>
            <a:ext cx="5116512" cy="6296025"/>
          </a:xfrm>
          <a:prstGeom prst="rect">
            <a:avLst/>
          </a:prstGeom>
          <a:noFill/>
          <a:ln w="9525">
            <a:noFill/>
            <a:miter lim="800000"/>
            <a:headEnd/>
            <a:tailEnd/>
          </a:ln>
        </p:spPr>
      </p:pic>
      <p:sp>
        <p:nvSpPr>
          <p:cNvPr id="6" name="Rektangel 5"/>
          <p:cNvSpPr>
            <a:spLocks noChangeArrowheads="1"/>
          </p:cNvSpPr>
          <p:nvPr/>
        </p:nvSpPr>
        <p:spPr bwMode="auto">
          <a:xfrm>
            <a:off x="3676650" y="387350"/>
            <a:ext cx="5073650" cy="6203950"/>
          </a:xfrm>
          <a:prstGeom prst="rect">
            <a:avLst/>
          </a:prstGeom>
          <a:solidFill>
            <a:schemeClr val="bg1"/>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50179" name="Tittel 1"/>
          <p:cNvSpPr>
            <a:spLocks noGrp="1"/>
          </p:cNvSpPr>
          <p:nvPr>
            <p:ph type="title"/>
          </p:nvPr>
        </p:nvSpPr>
        <p:spPr>
          <a:xfrm>
            <a:off x="569913" y="561975"/>
            <a:ext cx="2600325" cy="646331"/>
          </a:xfrm>
        </p:spPr>
        <p:txBody>
          <a:bodyPr/>
          <a:lstStyle/>
          <a:p>
            <a:pPr algn="ctr"/>
            <a:r>
              <a:rPr lang="nb-NO" smtClean="0">
                <a:solidFill>
                  <a:schemeClr val="bg1"/>
                </a:solidFill>
              </a:rPr>
              <a:t>Etterbilder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fade">
                                      <p:cBhvr>
                                        <p:cTn id="7" dur="2000"/>
                                        <p:tgtEl>
                                          <p:spTgt spid="501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000"/>
                                        <p:tgtEl>
                                          <p:spTgt spid="50179"/>
                                        </p:tgtEl>
                                      </p:cBhvr>
                                    </p:animEffect>
                                    <p:set>
                                      <p:cBhvr>
                                        <p:cTn id="12" dur="1" fill="hold">
                                          <p:stCondLst>
                                            <p:cond delay="1999"/>
                                          </p:stCondLst>
                                        </p:cTn>
                                        <p:tgtEl>
                                          <p:spTgt spid="50179"/>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25955"/>
                                        </p:tgtEl>
                                        <p:attrNameLst>
                                          <p:attrName>style.visibility</p:attrName>
                                        </p:attrNameLst>
                                      </p:cBhvr>
                                      <p:to>
                                        <p:strVal val="visible"/>
                                      </p:to>
                                    </p:set>
                                    <p:animEffect transition="in" filter="fade">
                                      <p:cBhvr>
                                        <p:cTn id="15" dur="2000"/>
                                        <p:tgtEl>
                                          <p:spTgt spid="1259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0179" grpId="0"/>
      <p:bldP spid="5017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srcRect/>
          <a:stretch>
            <a:fillRect/>
          </a:stretch>
        </p:blipFill>
        <p:spPr bwMode="auto">
          <a:xfrm>
            <a:off x="2255838" y="525463"/>
            <a:ext cx="5241925" cy="5226050"/>
          </a:xfrm>
          <a:prstGeom prst="rect">
            <a:avLst/>
          </a:prstGeom>
          <a:noFill/>
          <a:ln w="9525">
            <a:noFill/>
            <a:miter lim="800000"/>
            <a:headEnd/>
            <a:tailEnd/>
          </a:ln>
        </p:spPr>
      </p:pic>
      <p:grpSp>
        <p:nvGrpSpPr>
          <p:cNvPr id="2" name="Gruppe 9"/>
          <p:cNvGrpSpPr>
            <a:grpSpLocks/>
          </p:cNvGrpSpPr>
          <p:nvPr/>
        </p:nvGrpSpPr>
        <p:grpSpPr bwMode="auto">
          <a:xfrm>
            <a:off x="2225675" y="503238"/>
            <a:ext cx="5272088" cy="5303837"/>
            <a:chOff x="2225040" y="502920"/>
            <a:chExt cx="5273040" cy="5303520"/>
          </a:xfrm>
        </p:grpSpPr>
        <p:sp>
          <p:nvSpPr>
            <p:cNvPr id="19463" name="Rektangel 5"/>
            <p:cNvSpPr>
              <a:spLocks noChangeArrowheads="1"/>
            </p:cNvSpPr>
            <p:nvPr/>
          </p:nvSpPr>
          <p:spPr bwMode="auto">
            <a:xfrm>
              <a:off x="2225040" y="502920"/>
              <a:ext cx="2407920" cy="2423160"/>
            </a:xfrm>
            <a:prstGeom prst="rect">
              <a:avLst/>
            </a:prstGeom>
            <a:solidFill>
              <a:schemeClr val="bg1"/>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19464" name="Rektangel 6"/>
            <p:cNvSpPr>
              <a:spLocks noChangeArrowheads="1"/>
            </p:cNvSpPr>
            <p:nvPr/>
          </p:nvSpPr>
          <p:spPr bwMode="auto">
            <a:xfrm>
              <a:off x="5090160" y="518160"/>
              <a:ext cx="2407920" cy="2423160"/>
            </a:xfrm>
            <a:prstGeom prst="rect">
              <a:avLst/>
            </a:prstGeom>
            <a:solidFill>
              <a:schemeClr val="bg1"/>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8" name="Rektangel 7"/>
            <p:cNvSpPr/>
            <p:nvPr/>
          </p:nvSpPr>
          <p:spPr bwMode="auto">
            <a:xfrm>
              <a:off x="2240918" y="3384060"/>
              <a:ext cx="2407085" cy="242238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
          <p:nvSpPr>
            <p:cNvPr id="19466" name="Rektangel 8"/>
            <p:cNvSpPr>
              <a:spLocks noChangeArrowheads="1"/>
            </p:cNvSpPr>
            <p:nvPr/>
          </p:nvSpPr>
          <p:spPr bwMode="auto">
            <a:xfrm>
              <a:off x="5090160" y="3368040"/>
              <a:ext cx="2407920" cy="2423160"/>
            </a:xfrm>
            <a:prstGeom prst="rect">
              <a:avLst/>
            </a:prstGeom>
            <a:solidFill>
              <a:schemeClr val="bg1"/>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sp>
        <p:nvSpPr>
          <p:cNvPr id="9" name="Rektangel 8">
            <a:hlinkClick r:id="rId4"/>
          </p:cNvPr>
          <p:cNvSpPr/>
          <p:nvPr/>
        </p:nvSpPr>
        <p:spPr bwMode="auto">
          <a:xfrm>
            <a:off x="8010144" y="5571744"/>
            <a:ext cx="512064" cy="512064"/>
          </a:xfrm>
          <a:prstGeom prst="rect">
            <a:avLst/>
          </a:prstGeom>
          <a:solidFill>
            <a:srgbClr val="00B8FF"/>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Colour adaptation s-h.JPG"/>
          <p:cNvPicPr>
            <a:picLocks noChangeAspect="1"/>
          </p:cNvPicPr>
          <p:nvPr/>
        </p:nvPicPr>
        <p:blipFill>
          <a:blip r:embed="rId2" cstate="print"/>
          <a:stretch>
            <a:fillRect/>
          </a:stretch>
        </p:blipFill>
        <p:spPr>
          <a:xfrm>
            <a:off x="689915" y="1048871"/>
            <a:ext cx="7632038" cy="5096435"/>
          </a:xfrm>
          <a:prstGeom prst="rect">
            <a:avLst/>
          </a:prstGeom>
        </p:spPr>
      </p:pic>
      <p:pic>
        <p:nvPicPr>
          <p:cNvPr id="1026" name="Picture 2" descr="Colour adaptation image 1">
            <a:hlinkClick r:id="rId3" tooltip="Colour adaptation image 1"/>
          </p:cNvPr>
          <p:cNvPicPr>
            <a:picLocks noChangeAspect="1" noChangeArrowheads="1"/>
          </p:cNvPicPr>
          <p:nvPr/>
        </p:nvPicPr>
        <p:blipFill>
          <a:blip r:embed="rId4" cstate="print">
            <a:lum bright="-10000" contrast="20000"/>
          </a:blip>
          <a:srcRect/>
          <a:stretch>
            <a:fillRect/>
          </a:stretch>
        </p:blipFill>
        <p:spPr bwMode="auto">
          <a:xfrm>
            <a:off x="704783" y="1113910"/>
            <a:ext cx="7580112" cy="49776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26"/>
                                        </p:tgtEl>
                                      </p:cBhvr>
                                    </p:animEffect>
                                    <p:set>
                                      <p:cBhvr>
                                        <p:cTn id="7" dur="1" fill="hold">
                                          <p:stCondLst>
                                            <p:cond delay="1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7999"/>
          </a:xfrm>
          <a:prstGeom prst="rect">
            <a:avLst/>
          </a:pr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tel 1">
            <a:extLst>
              <a:ext uri="{FF2B5EF4-FFF2-40B4-BE49-F238E27FC236}">
                <a16:creationId xmlns="" xmlns:a16="http://schemas.microsoft.com/office/drawing/2014/main" id="{89BA41B3-4160-3D42-B7C1-A4A5043ECA53}"/>
              </a:ext>
            </a:extLst>
          </p:cNvPr>
          <p:cNvSpPr>
            <a:spLocks noGrp="1"/>
          </p:cNvSpPr>
          <p:nvPr>
            <p:ph type="title"/>
          </p:nvPr>
        </p:nvSpPr>
        <p:spPr>
          <a:xfrm>
            <a:off x="407505" y="2672154"/>
            <a:ext cx="8229600" cy="1077218"/>
          </a:xfrm>
        </p:spPr>
        <p:txBody>
          <a:bodyPr/>
          <a:lstStyle/>
          <a:p>
            <a:pPr algn="ctr"/>
            <a:r>
              <a:rPr lang="nb-NO" smtClean="0"/>
              <a:t>Overgangen mellom lys og mørke</a:t>
            </a:r>
            <a:br>
              <a:rPr lang="nb-NO" smtClean="0"/>
            </a:br>
            <a:r>
              <a:rPr lang="nb-NO" sz="2800" smtClean="0"/>
              <a:t>(Fysiologiske illusjoner)</a:t>
            </a:r>
            <a:endParaRPr lang="nb-NO"/>
          </a:p>
        </p:txBody>
      </p:sp>
    </p:spTree>
    <p:extLst>
      <p:ext uri="{BB962C8B-B14F-4D97-AF65-F5344CB8AC3E}">
        <p14:creationId xmlns="" xmlns:p14="http://schemas.microsoft.com/office/powerpoint/2010/main" val="12552190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26585" y="166862"/>
            <a:ext cx="7767638" cy="740864"/>
          </a:xfrm>
        </p:spPr>
        <p:txBody>
          <a:bodyPr>
            <a:normAutofit fontScale="90000"/>
          </a:bodyPr>
          <a:lstStyle/>
          <a:p>
            <a:pPr algn="ctr"/>
            <a:r>
              <a:rPr lang="nb-NO" smtClean="0"/>
              <a:t>… i overgangen mellom lys og mørke</a:t>
            </a:r>
          </a:p>
        </p:txBody>
      </p:sp>
      <p:pic>
        <p:nvPicPr>
          <p:cNvPr id="4" name="Picture 2"/>
          <p:cNvPicPr>
            <a:picLocks noChangeAspect="1" noChangeArrowheads="1"/>
          </p:cNvPicPr>
          <p:nvPr/>
        </p:nvPicPr>
        <p:blipFill>
          <a:blip r:embed="rId3"/>
          <a:srcRect/>
          <a:stretch>
            <a:fillRect/>
          </a:stretch>
        </p:blipFill>
        <p:spPr bwMode="auto">
          <a:xfrm flipV="1">
            <a:off x="3480868" y="1109663"/>
            <a:ext cx="1985962" cy="5186362"/>
          </a:xfrm>
          <a:prstGeom prst="rect">
            <a:avLst/>
          </a:prstGeom>
          <a:noFill/>
          <a:ln w="9525">
            <a:noFill/>
            <a:miter lim="800000"/>
            <a:headEnd/>
            <a:tailEnd/>
          </a:ln>
        </p:spPr>
      </p:pic>
      <p:pic>
        <p:nvPicPr>
          <p:cNvPr id="92162" name="Picture 2" descr="https://encrypted-tbn1.gstatic.com/images?q=tbn:ANd9GcR0NkmFY6DLSB5EoalgB-oxSFPB8eaHBF5dOCjL-0F0vnWapVdU"/>
          <p:cNvPicPr>
            <a:picLocks noChangeAspect="1" noChangeArrowheads="1"/>
          </p:cNvPicPr>
          <p:nvPr/>
        </p:nvPicPr>
        <p:blipFill>
          <a:blip r:embed="rId4"/>
          <a:srcRect l="33589" r="35876"/>
          <a:stretch>
            <a:fillRect/>
          </a:stretch>
        </p:blipFill>
        <p:spPr bwMode="auto">
          <a:xfrm>
            <a:off x="5647805" y="1108075"/>
            <a:ext cx="2089150" cy="5181600"/>
          </a:xfrm>
          <a:prstGeom prst="rect">
            <a:avLst/>
          </a:prstGeom>
          <a:noFill/>
          <a:ln w="9525">
            <a:noFill/>
            <a:miter lim="800000"/>
            <a:headEnd/>
            <a:tailEnd/>
          </a:ln>
        </p:spPr>
      </p:pic>
      <p:pic>
        <p:nvPicPr>
          <p:cNvPr id="92164" name="Picture 4" descr="https://encrypted-tbn0.gstatic.com/images?q=tbn:ANd9GcQ6kHuvRssI1P3k1wWKX2sIsHPoa7GkejrFfg6-nV4KJ8QOi5Vi"/>
          <p:cNvPicPr>
            <a:picLocks noChangeAspect="1" noChangeArrowheads="1"/>
          </p:cNvPicPr>
          <p:nvPr/>
        </p:nvPicPr>
        <p:blipFill>
          <a:blip r:embed="rId5"/>
          <a:srcRect l="38757" r="37993"/>
          <a:stretch>
            <a:fillRect/>
          </a:stretch>
        </p:blipFill>
        <p:spPr bwMode="auto">
          <a:xfrm>
            <a:off x="1190105" y="1141413"/>
            <a:ext cx="2047875" cy="51450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fade">
                                      <p:cBhvr>
                                        <p:cTn id="7" dur="2000"/>
                                        <p:tgtEl>
                                          <p:spTgt spid="921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62"/>
                                        </p:tgtEl>
                                        <p:attrNameLst>
                                          <p:attrName>style.visibility</p:attrName>
                                        </p:attrNameLst>
                                      </p:cBhvr>
                                      <p:to>
                                        <p:strVal val="visible"/>
                                      </p:to>
                                    </p:set>
                                    <p:animEffect transition="in" filter="fade">
                                      <p:cBhvr>
                                        <p:cTn id="12" dur="2000"/>
                                        <p:tgtEl>
                                          <p:spTgt spid="921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tel 1"/>
          <p:cNvSpPr>
            <a:spLocks noGrp="1"/>
          </p:cNvSpPr>
          <p:nvPr>
            <p:ph type="title"/>
          </p:nvPr>
        </p:nvSpPr>
        <p:spPr>
          <a:xfrm>
            <a:off x="1079500" y="344488"/>
            <a:ext cx="7767638" cy="825500"/>
          </a:xfrm>
        </p:spPr>
        <p:txBody>
          <a:bodyPr/>
          <a:lstStyle/>
          <a:p>
            <a:pPr algn="ctr"/>
            <a:r>
              <a:rPr lang="nb-NO" smtClean="0"/>
              <a:t>Machbånd</a:t>
            </a:r>
          </a:p>
        </p:txBody>
      </p:sp>
      <p:pic>
        <p:nvPicPr>
          <p:cNvPr id="2" name="Picture 2"/>
          <p:cNvPicPr>
            <a:picLocks noChangeAspect="1" noChangeArrowheads="1"/>
          </p:cNvPicPr>
          <p:nvPr/>
        </p:nvPicPr>
        <p:blipFill>
          <a:blip r:embed="rId3"/>
          <a:srcRect/>
          <a:stretch>
            <a:fillRect/>
          </a:stretch>
        </p:blipFill>
        <p:spPr bwMode="auto">
          <a:xfrm>
            <a:off x="1858963" y="1101725"/>
            <a:ext cx="5970587" cy="2305050"/>
          </a:xfrm>
          <a:prstGeom prst="rect">
            <a:avLst/>
          </a:prstGeom>
          <a:noFill/>
          <a:ln w="9525">
            <a:noFill/>
            <a:miter lim="800000"/>
            <a:headEnd/>
            <a:tailEnd/>
          </a:ln>
        </p:spPr>
      </p:pic>
      <p:pic>
        <p:nvPicPr>
          <p:cNvPr id="29699" name="Picture 3"/>
          <p:cNvPicPr>
            <a:picLocks noChangeAspect="1" noChangeArrowheads="1"/>
          </p:cNvPicPr>
          <p:nvPr/>
        </p:nvPicPr>
        <p:blipFill>
          <a:blip r:embed="rId4"/>
          <a:srcRect/>
          <a:stretch>
            <a:fillRect/>
          </a:stretch>
        </p:blipFill>
        <p:spPr bwMode="auto">
          <a:xfrm>
            <a:off x="3000375" y="3467100"/>
            <a:ext cx="3886200" cy="392113"/>
          </a:xfrm>
          <a:prstGeom prst="rect">
            <a:avLst/>
          </a:prstGeom>
          <a:noFill/>
          <a:ln w="9525">
            <a:noFill/>
            <a:miter lim="800000"/>
            <a:headEnd/>
            <a:tailEnd/>
          </a:ln>
        </p:spPr>
      </p:pic>
      <p:pic>
        <p:nvPicPr>
          <p:cNvPr id="29700" name="Picture 4"/>
          <p:cNvPicPr>
            <a:picLocks noChangeAspect="1" noChangeArrowheads="1"/>
          </p:cNvPicPr>
          <p:nvPr/>
        </p:nvPicPr>
        <p:blipFill>
          <a:blip r:embed="rId5"/>
          <a:srcRect/>
          <a:stretch>
            <a:fillRect/>
          </a:stretch>
        </p:blipFill>
        <p:spPr bwMode="auto">
          <a:xfrm>
            <a:off x="1706563" y="3930650"/>
            <a:ext cx="5448300" cy="21034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fade">
                                      <p:cBhvr>
                                        <p:cTn id="12" dur="20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699"/>
                                        </p:tgtEl>
                                        <p:attrNameLst>
                                          <p:attrName>style.visibility</p:attrName>
                                        </p:attrNameLst>
                                      </p:cBhvr>
                                      <p:to>
                                        <p:strVal val="visible"/>
                                      </p:to>
                                    </p:set>
                                    <p:animEffect transition="in" filter="fade">
                                      <p:cBhvr>
                                        <p:cTn id="17" dur="2000"/>
                                        <p:tgtEl>
                                          <p:spTgt spid="29699"/>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29700"/>
                                        </p:tgtEl>
                                        <p:attrNameLst>
                                          <p:attrName>style.visibility</p:attrName>
                                        </p:attrNameLst>
                                      </p:cBhvr>
                                      <p:to>
                                        <p:strVal val="visible"/>
                                      </p:to>
                                    </p:set>
                                    <p:animEffect transition="in" filter="fade">
                                      <p:cBhvr>
                                        <p:cTn id="21" dur="20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tel 1"/>
          <p:cNvSpPr>
            <a:spLocks noGrp="1"/>
          </p:cNvSpPr>
          <p:nvPr>
            <p:ph type="title"/>
          </p:nvPr>
        </p:nvSpPr>
        <p:spPr>
          <a:xfrm>
            <a:off x="404523" y="314119"/>
            <a:ext cx="7767638" cy="788988"/>
          </a:xfrm>
        </p:spPr>
        <p:txBody>
          <a:bodyPr/>
          <a:lstStyle/>
          <a:p>
            <a:pPr algn="ctr"/>
            <a:r>
              <a:rPr lang="nb-NO" smtClean="0"/>
              <a:t>Reseptive felt</a:t>
            </a:r>
          </a:p>
        </p:txBody>
      </p:sp>
      <p:pic>
        <p:nvPicPr>
          <p:cNvPr id="8" name="Bilde 7" descr="183515_204.jpg"/>
          <p:cNvPicPr>
            <a:picLocks noChangeAspect="1"/>
          </p:cNvPicPr>
          <p:nvPr/>
        </p:nvPicPr>
        <p:blipFill>
          <a:blip r:embed="rId3"/>
          <a:srcRect l="38251" r="-1450"/>
          <a:stretch>
            <a:fillRect/>
          </a:stretch>
        </p:blipFill>
        <p:spPr bwMode="auto">
          <a:xfrm>
            <a:off x="3933536" y="1026907"/>
            <a:ext cx="4254500" cy="4872037"/>
          </a:xfrm>
          <a:prstGeom prst="rect">
            <a:avLst/>
          </a:prstGeom>
          <a:noFill/>
          <a:ln w="9525">
            <a:noFill/>
            <a:miter lim="800000"/>
            <a:headEnd/>
            <a:tailEnd/>
          </a:ln>
        </p:spPr>
      </p:pic>
      <p:pic>
        <p:nvPicPr>
          <p:cNvPr id="25602" name="Picture 2"/>
          <p:cNvPicPr>
            <a:picLocks noChangeAspect="1" noChangeArrowheads="1"/>
          </p:cNvPicPr>
          <p:nvPr/>
        </p:nvPicPr>
        <p:blipFill>
          <a:blip r:embed="rId4"/>
          <a:srcRect/>
          <a:stretch>
            <a:fillRect/>
          </a:stretch>
        </p:blipFill>
        <p:spPr bwMode="auto">
          <a:xfrm>
            <a:off x="971261" y="2803319"/>
            <a:ext cx="2646362" cy="3017838"/>
          </a:xfrm>
          <a:prstGeom prst="rect">
            <a:avLst/>
          </a:prstGeom>
          <a:noFill/>
          <a:ln w="9525">
            <a:noFill/>
            <a:miter lim="800000"/>
            <a:headEnd/>
            <a:tailEnd/>
          </a:ln>
        </p:spPr>
      </p:pic>
      <p:cxnSp>
        <p:nvCxnSpPr>
          <p:cNvPr id="7" name="Rett linje 6"/>
          <p:cNvCxnSpPr>
            <a:cxnSpLocks noChangeShapeType="1"/>
          </p:cNvCxnSpPr>
          <p:nvPr/>
        </p:nvCxnSpPr>
        <p:spPr bwMode="auto">
          <a:xfrm>
            <a:off x="849023" y="4028869"/>
            <a:ext cx="2938463" cy="1588"/>
          </a:xfrm>
          <a:prstGeom prst="line">
            <a:avLst/>
          </a:prstGeom>
          <a:noFill/>
          <a:ln w="19050" algn="ctr">
            <a:solidFill>
              <a:srgbClr val="FF0000"/>
            </a:solidFill>
            <a:round/>
            <a:headEnd/>
            <a:tailEnd/>
          </a:ln>
        </p:spPr>
      </p:cxnSp>
      <p:grpSp>
        <p:nvGrpSpPr>
          <p:cNvPr id="2" name="Gruppe 16"/>
          <p:cNvGrpSpPr>
            <a:grpSpLocks/>
          </p:cNvGrpSpPr>
          <p:nvPr/>
        </p:nvGrpSpPr>
        <p:grpSpPr bwMode="auto">
          <a:xfrm>
            <a:off x="933161" y="969757"/>
            <a:ext cx="2635250" cy="3084512"/>
            <a:chOff x="1608201" y="1194816"/>
            <a:chExt cx="2635367" cy="3085370"/>
          </a:xfrm>
        </p:grpSpPr>
        <p:pic>
          <p:nvPicPr>
            <p:cNvPr id="21512" name="Picture 4"/>
            <p:cNvPicPr>
              <a:picLocks noChangeAspect="1" noChangeArrowheads="1"/>
            </p:cNvPicPr>
            <p:nvPr/>
          </p:nvPicPr>
          <p:blipFill>
            <a:blip r:embed="rId5"/>
            <a:srcRect/>
            <a:stretch>
              <a:fillRect/>
            </a:stretch>
          </p:blipFill>
          <p:spPr bwMode="auto">
            <a:xfrm>
              <a:off x="1608201" y="1194816"/>
              <a:ext cx="2635367" cy="1725740"/>
            </a:xfrm>
            <a:prstGeom prst="rect">
              <a:avLst/>
            </a:prstGeom>
            <a:noFill/>
            <a:ln w="9525">
              <a:noFill/>
              <a:miter lim="800000"/>
              <a:headEnd/>
              <a:tailEnd/>
            </a:ln>
          </p:spPr>
        </p:pic>
        <p:cxnSp>
          <p:nvCxnSpPr>
            <p:cNvPr id="21513" name="Rett linje 11"/>
            <p:cNvCxnSpPr>
              <a:cxnSpLocks noChangeShapeType="1"/>
            </p:cNvCxnSpPr>
            <p:nvPr/>
          </p:nvCxnSpPr>
          <p:spPr bwMode="auto">
            <a:xfrm rot="5400000">
              <a:off x="914400" y="3462528"/>
              <a:ext cx="1633728" cy="1588"/>
            </a:xfrm>
            <a:prstGeom prst="line">
              <a:avLst/>
            </a:prstGeom>
            <a:noFill/>
            <a:ln w="9525" algn="ctr">
              <a:solidFill>
                <a:srgbClr val="FF0000"/>
              </a:solidFill>
              <a:prstDash val="dash"/>
              <a:round/>
              <a:headEnd/>
              <a:tailEnd/>
            </a:ln>
          </p:spPr>
        </p:cxnSp>
        <p:cxnSp>
          <p:nvCxnSpPr>
            <p:cNvPr id="21514" name="Rett linje 13"/>
            <p:cNvCxnSpPr>
              <a:cxnSpLocks noChangeShapeType="1"/>
            </p:cNvCxnSpPr>
            <p:nvPr/>
          </p:nvCxnSpPr>
          <p:spPr bwMode="auto">
            <a:xfrm rot="5400000">
              <a:off x="1560576" y="3425952"/>
              <a:ext cx="1633728" cy="1588"/>
            </a:xfrm>
            <a:prstGeom prst="line">
              <a:avLst/>
            </a:prstGeom>
            <a:noFill/>
            <a:ln w="9525" algn="ctr">
              <a:solidFill>
                <a:srgbClr val="FF0000"/>
              </a:solidFill>
              <a:prstDash val="dash"/>
              <a:round/>
              <a:headEnd/>
              <a:tailEnd/>
            </a:ln>
          </p:spPr>
        </p:cxnSp>
        <p:cxnSp>
          <p:nvCxnSpPr>
            <p:cNvPr id="21515" name="Rett linje 14"/>
            <p:cNvCxnSpPr>
              <a:cxnSpLocks noChangeShapeType="1"/>
            </p:cNvCxnSpPr>
            <p:nvPr/>
          </p:nvCxnSpPr>
          <p:spPr bwMode="auto">
            <a:xfrm rot="5400000">
              <a:off x="2682240" y="3413760"/>
              <a:ext cx="1633728" cy="1588"/>
            </a:xfrm>
            <a:prstGeom prst="line">
              <a:avLst/>
            </a:prstGeom>
            <a:noFill/>
            <a:ln w="9525" algn="ctr">
              <a:solidFill>
                <a:srgbClr val="FF0000"/>
              </a:solidFill>
              <a:prstDash val="dash"/>
              <a:round/>
              <a:headEnd/>
              <a:tailEnd/>
            </a:ln>
          </p:spPr>
        </p:cxnSp>
        <p:cxnSp>
          <p:nvCxnSpPr>
            <p:cNvPr id="21516" name="Rett linje 15"/>
            <p:cNvCxnSpPr>
              <a:cxnSpLocks noChangeShapeType="1"/>
            </p:cNvCxnSpPr>
            <p:nvPr/>
          </p:nvCxnSpPr>
          <p:spPr bwMode="auto">
            <a:xfrm rot="5400000">
              <a:off x="3340608" y="3425952"/>
              <a:ext cx="1633728" cy="1588"/>
            </a:xfrm>
            <a:prstGeom prst="line">
              <a:avLst/>
            </a:prstGeom>
            <a:noFill/>
            <a:ln w="9525" algn="ctr">
              <a:solidFill>
                <a:srgbClr val="FF0000"/>
              </a:solidFill>
              <a:prstDash val="dash"/>
              <a:round/>
              <a:headEnd/>
              <a:tailEnd/>
            </a:ln>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20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tel 1"/>
          <p:cNvSpPr>
            <a:spLocks noGrp="1"/>
          </p:cNvSpPr>
          <p:nvPr>
            <p:ph type="title"/>
          </p:nvPr>
        </p:nvSpPr>
        <p:spPr/>
        <p:txBody>
          <a:bodyPr>
            <a:normAutofit fontScale="90000"/>
          </a:bodyPr>
          <a:lstStyle/>
          <a:p>
            <a:pPr algn="ctr">
              <a:lnSpc>
                <a:spcPct val="100000"/>
              </a:lnSpc>
            </a:pPr>
            <a:r>
              <a:rPr lang="nb-NO" sz="2800" smtClean="0"/>
              <a:t>Effekter som skyldes netthinnas oppbygning</a:t>
            </a:r>
            <a:r>
              <a:rPr lang="nb-NO" smtClean="0"/>
              <a:t/>
            </a:r>
            <a:br>
              <a:rPr lang="nb-NO" smtClean="0"/>
            </a:br>
            <a:r>
              <a:rPr lang="nb-NO" sz="2000" smtClean="0"/>
              <a:t>Hermann-gitteret</a:t>
            </a:r>
          </a:p>
        </p:txBody>
      </p:sp>
      <p:pic>
        <p:nvPicPr>
          <p:cNvPr id="49155" name="Picture 2"/>
          <p:cNvPicPr>
            <a:picLocks noChangeAspect="1" noChangeArrowheads="1"/>
          </p:cNvPicPr>
          <p:nvPr/>
        </p:nvPicPr>
        <p:blipFill>
          <a:blip r:embed="rId3"/>
          <a:srcRect/>
          <a:stretch>
            <a:fillRect/>
          </a:stretch>
        </p:blipFill>
        <p:spPr bwMode="auto">
          <a:xfrm>
            <a:off x="1036183" y="1706563"/>
            <a:ext cx="6981825" cy="4473575"/>
          </a:xfrm>
          <a:prstGeom prst="rect">
            <a:avLst/>
          </a:prstGeom>
          <a:noFill/>
          <a:ln w="9525">
            <a:noFill/>
            <a:round/>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tel 1"/>
          <p:cNvSpPr>
            <a:spLocks noGrp="1"/>
          </p:cNvSpPr>
          <p:nvPr>
            <p:ph type="title"/>
          </p:nvPr>
        </p:nvSpPr>
        <p:spPr>
          <a:xfrm>
            <a:off x="725778" y="284163"/>
            <a:ext cx="7767638" cy="812800"/>
          </a:xfrm>
        </p:spPr>
        <p:txBody>
          <a:bodyPr>
            <a:normAutofit fontScale="90000"/>
          </a:bodyPr>
          <a:lstStyle/>
          <a:p>
            <a:pPr algn="ctr">
              <a:lnSpc>
                <a:spcPct val="100000"/>
              </a:lnSpc>
            </a:pPr>
            <a:r>
              <a:rPr lang="nb-NO" smtClean="0"/>
              <a:t>Funklingsillusjonen</a:t>
            </a:r>
            <a:br>
              <a:rPr lang="nb-NO" smtClean="0"/>
            </a:br>
            <a:r>
              <a:rPr lang="nb-NO" sz="1800" smtClean="0"/>
              <a:t>Schrauf, Lingelbach, Wist (1997)</a:t>
            </a:r>
          </a:p>
        </p:txBody>
      </p:sp>
      <p:pic>
        <p:nvPicPr>
          <p:cNvPr id="18436" name="Picture 2" descr="http://www.psy.ritsumei.ac.jp/~akitaoka/scingrid.gif"/>
          <p:cNvPicPr>
            <a:picLocks noChangeAspect="1" noChangeArrowheads="1"/>
          </p:cNvPicPr>
          <p:nvPr/>
        </p:nvPicPr>
        <p:blipFill>
          <a:blip r:embed="rId3"/>
          <a:srcRect b="17999"/>
          <a:stretch>
            <a:fillRect/>
          </a:stretch>
        </p:blipFill>
        <p:spPr bwMode="auto">
          <a:xfrm>
            <a:off x="1894301" y="1182439"/>
            <a:ext cx="5425169" cy="53252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2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7999"/>
          </a:xfrm>
          <a:prstGeom prst="rect">
            <a:avLst/>
          </a:pr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tel 1">
            <a:extLst>
              <a:ext uri="{FF2B5EF4-FFF2-40B4-BE49-F238E27FC236}">
                <a16:creationId xmlns="" xmlns:a16="http://schemas.microsoft.com/office/drawing/2014/main" id="{89BA41B3-4160-3D42-B7C1-A4A5043ECA53}"/>
              </a:ext>
            </a:extLst>
          </p:cNvPr>
          <p:cNvSpPr>
            <a:spLocks noGrp="1"/>
          </p:cNvSpPr>
          <p:nvPr>
            <p:ph type="title"/>
          </p:nvPr>
        </p:nvSpPr>
        <p:spPr>
          <a:xfrm>
            <a:off x="407505" y="2672154"/>
            <a:ext cx="8229600" cy="646331"/>
          </a:xfrm>
        </p:spPr>
        <p:txBody>
          <a:bodyPr/>
          <a:lstStyle/>
          <a:p>
            <a:pPr algn="ctr"/>
            <a:r>
              <a:rPr lang="nb-NO" smtClean="0"/>
              <a:t>Simultankontrast</a:t>
            </a:r>
            <a:endParaRPr lang="nb-NO"/>
          </a:p>
        </p:txBody>
      </p:sp>
    </p:spTree>
    <p:extLst>
      <p:ext uri="{BB962C8B-B14F-4D97-AF65-F5344CB8AC3E}">
        <p14:creationId xmlns="" xmlns:p14="http://schemas.microsoft.com/office/powerpoint/2010/main" val="12552190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238625" y="5075238"/>
            <a:ext cx="2120900" cy="854075"/>
          </a:xfrm>
        </p:spPr>
        <p:txBody>
          <a:bodyPr anchor="ctr">
            <a:normAutofit fontScale="90000"/>
          </a:bodyPr>
          <a:lstStyle/>
          <a:p>
            <a:pPr algn="ctr"/>
            <a:r>
              <a:rPr lang="nb-NO" sz="2800" smtClean="0">
                <a:solidFill>
                  <a:schemeClr val="bg1"/>
                </a:solidFill>
                <a:latin typeface="Arial" pitchFamily="34" charset="0"/>
                <a:cs typeface="Arial" pitchFamily="34" charset="0"/>
              </a:rPr>
              <a:t>Undrings-</a:t>
            </a:r>
            <a:br>
              <a:rPr lang="nb-NO" sz="2800" smtClean="0">
                <a:solidFill>
                  <a:schemeClr val="bg1"/>
                </a:solidFill>
                <a:latin typeface="Arial" pitchFamily="34" charset="0"/>
                <a:cs typeface="Arial" pitchFamily="34" charset="0"/>
              </a:rPr>
            </a:br>
            <a:r>
              <a:rPr lang="nb-NO" sz="2800" smtClean="0">
                <a:solidFill>
                  <a:schemeClr val="bg1"/>
                </a:solidFill>
                <a:latin typeface="Arial" pitchFamily="34" charset="0"/>
                <a:cs typeface="Arial" pitchFamily="34" charset="0"/>
              </a:rPr>
              <a:t>speilet</a:t>
            </a:r>
          </a:p>
        </p:txBody>
      </p:sp>
      <p:sp>
        <p:nvSpPr>
          <p:cNvPr id="10" name="Plassholder for tekst 9"/>
          <p:cNvSpPr>
            <a:spLocks noGrp="1"/>
          </p:cNvSpPr>
          <p:nvPr>
            <p:ph type="body" sz="half" idx="2"/>
          </p:nvPr>
        </p:nvSpPr>
        <p:spPr>
          <a:xfrm>
            <a:off x="529771" y="1570038"/>
            <a:ext cx="3338285" cy="4419600"/>
          </a:xfrm>
        </p:spPr>
        <p:txBody>
          <a:bodyPr/>
          <a:lstStyle/>
          <a:p>
            <a:pPr algn="ctr">
              <a:lnSpc>
                <a:spcPct val="100000"/>
              </a:lnSpc>
            </a:pPr>
            <a:r>
              <a:rPr lang="en-GB" sz="2800" i="1" dirty="0" smtClean="0">
                <a:latin typeface="Arial" pitchFamily="34" charset="0"/>
                <a:cs typeface="Arial" pitchFamily="34" charset="0"/>
              </a:rPr>
              <a:t>”The real voyage of discovery is not seeking new landscape, but having new eyes”</a:t>
            </a:r>
          </a:p>
          <a:p>
            <a:pPr algn="ctr"/>
            <a:endParaRPr lang="en-GB" sz="3600" b="1" dirty="0" smtClean="0">
              <a:latin typeface="Bradley Hand ITC"/>
              <a:cs typeface="Arial" pitchFamily="34" charset="0"/>
            </a:endParaRPr>
          </a:p>
          <a:p>
            <a:pPr algn="r"/>
            <a:r>
              <a:rPr lang="en-GB" sz="1800" dirty="0" smtClean="0">
                <a:latin typeface="Arial" pitchFamily="34" charset="0"/>
                <a:cs typeface="Arial" pitchFamily="34" charset="0"/>
              </a:rPr>
              <a:t>Marcel Proust</a:t>
            </a:r>
          </a:p>
        </p:txBody>
      </p:sp>
      <p:pic>
        <p:nvPicPr>
          <p:cNvPr id="93186" name="Picture 2" descr="F:\Backup PC233 05.08.06\PC233\Foto\Viten\Barnasdag\img0006.JPG"/>
          <p:cNvPicPr>
            <a:picLocks noChangeAspect="1" noChangeArrowheads="1"/>
          </p:cNvPicPr>
          <p:nvPr/>
        </p:nvPicPr>
        <p:blipFill>
          <a:blip r:embed="rId3"/>
          <a:srcRect t="6013"/>
          <a:stretch>
            <a:fillRect/>
          </a:stretch>
        </p:blipFill>
        <p:spPr bwMode="auto">
          <a:xfrm>
            <a:off x="4127500" y="1165225"/>
            <a:ext cx="4046538" cy="5070475"/>
          </a:xfrm>
          <a:prstGeom prst="rect">
            <a:avLst/>
          </a:prstGeom>
          <a:noFill/>
          <a:ln w="9525">
            <a:noFill/>
            <a:miter lim="800000"/>
            <a:headEnd/>
            <a:tailEnd/>
          </a:ln>
        </p:spPr>
      </p:pic>
      <p:sp>
        <p:nvSpPr>
          <p:cNvPr id="12" name="Tittel 1"/>
          <p:cNvSpPr txBox="1">
            <a:spLocks/>
          </p:cNvSpPr>
          <p:nvPr/>
        </p:nvSpPr>
        <p:spPr bwMode="auto">
          <a:xfrm>
            <a:off x="577850" y="190500"/>
            <a:ext cx="7642225" cy="709613"/>
          </a:xfrm>
          <a:prstGeom prst="rect">
            <a:avLst/>
          </a:prstGeom>
          <a:noFill/>
          <a:ln w="9525">
            <a:noFill/>
            <a:round/>
            <a:headEnd/>
            <a:tailEnd/>
          </a:ln>
        </p:spPr>
        <p:txBody>
          <a:bodyPr lIns="90000" tIns="46800" rIns="90000" bIns="46800" anchor="ctr"/>
          <a:lstStyle/>
          <a:p>
            <a:pPr marL="355600" indent="-355600" algn="ctr">
              <a:defRPr/>
            </a:pPr>
            <a:r>
              <a:rPr lang="nb-NO" sz="4000" b="1" kern="0" dirty="0">
                <a:solidFill>
                  <a:schemeClr val="tx1"/>
                </a:solidFill>
                <a:latin typeface="Arial" pitchFamily="34" charset="0"/>
                <a:ea typeface="+mj-ea"/>
                <a:cs typeface="Arial" pitchFamily="34" charset="0"/>
              </a:rPr>
              <a:t>… om å få nye øyne å se med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3186"/>
                                        </p:tgtEl>
                                        <p:attrNameLst>
                                          <p:attrName>style.visibility</p:attrName>
                                        </p:attrNameLst>
                                      </p:cBhvr>
                                      <p:to>
                                        <p:strVal val="visible"/>
                                      </p:to>
                                    </p:set>
                                    <p:animEffect transition="in" filter="fade">
                                      <p:cBhvr>
                                        <p:cTn id="11" dur="2000"/>
                                        <p:tgtEl>
                                          <p:spTgt spid="9318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2000"/>
                                        <p:tgtEl>
                                          <p:spTgt spid="10">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fade">
                                      <p:cBhvr>
                                        <p:cTn id="23" dur="2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tel 1"/>
          <p:cNvSpPr>
            <a:spLocks noGrp="1"/>
          </p:cNvSpPr>
          <p:nvPr>
            <p:ph type="title"/>
          </p:nvPr>
        </p:nvSpPr>
        <p:spPr/>
        <p:txBody>
          <a:bodyPr/>
          <a:lstStyle/>
          <a:p>
            <a:pPr algn="ctr"/>
            <a:r>
              <a:rPr lang="nb-NO" smtClean="0"/>
              <a:t>Simultankontrast</a:t>
            </a:r>
          </a:p>
        </p:txBody>
      </p:sp>
      <p:grpSp>
        <p:nvGrpSpPr>
          <p:cNvPr id="2" name="Gruppe 15"/>
          <p:cNvGrpSpPr>
            <a:grpSpLocks/>
          </p:cNvGrpSpPr>
          <p:nvPr/>
        </p:nvGrpSpPr>
        <p:grpSpPr bwMode="auto">
          <a:xfrm>
            <a:off x="1474788" y="1901825"/>
            <a:ext cx="6527800" cy="3749675"/>
            <a:chOff x="1968824" y="1914144"/>
            <a:chExt cx="6527483" cy="3748280"/>
          </a:xfrm>
        </p:grpSpPr>
        <p:sp>
          <p:nvSpPr>
            <p:cNvPr id="56331" name="Rektangel 5"/>
            <p:cNvSpPr>
              <a:spLocks noChangeArrowheads="1"/>
            </p:cNvSpPr>
            <p:nvPr/>
          </p:nvSpPr>
          <p:spPr bwMode="auto">
            <a:xfrm>
              <a:off x="7776979" y="1914430"/>
              <a:ext cx="719328" cy="3742944"/>
            </a:xfrm>
            <a:prstGeom prst="rect">
              <a:avLst/>
            </a:prstGeom>
            <a:solidFill>
              <a:srgbClr val="191919"/>
            </a:solidFill>
            <a:ln w="9525" algn="ctr">
              <a:solidFill>
                <a:srgbClr val="191919"/>
              </a:solidFill>
              <a:round/>
              <a:headEnd/>
              <a:tailEnd/>
            </a:ln>
          </p:spPr>
          <p:txBody>
            <a:bodyPr/>
            <a:lstStyle/>
            <a:p>
              <a:pPr eaLnBrk="0" hangingPunct="0">
                <a:lnSpc>
                  <a:spcPct val="81000"/>
                </a:lnSpc>
                <a:buClr>
                  <a:srgbClr val="000000"/>
                </a:buClr>
                <a:buSzPct val="100000"/>
                <a:buFont typeface="Times"/>
                <a:buNone/>
              </a:pPr>
              <a:endParaRPr lang="nb-NO"/>
            </a:p>
          </p:txBody>
        </p:sp>
        <p:sp>
          <p:nvSpPr>
            <p:cNvPr id="56332" name="Rektangel 7"/>
            <p:cNvSpPr>
              <a:spLocks noChangeArrowheads="1"/>
            </p:cNvSpPr>
            <p:nvPr/>
          </p:nvSpPr>
          <p:spPr bwMode="auto">
            <a:xfrm>
              <a:off x="6326987" y="1914144"/>
              <a:ext cx="719328" cy="3742944"/>
            </a:xfrm>
            <a:prstGeom prst="rect">
              <a:avLst/>
            </a:prstGeom>
            <a:solidFill>
              <a:srgbClr val="4B4B4B"/>
            </a:solidFill>
            <a:ln w="9525" algn="ctr">
              <a:solidFill>
                <a:srgbClr val="4B4B4B"/>
              </a:solidFill>
              <a:round/>
              <a:headEnd/>
              <a:tailEnd/>
            </a:ln>
          </p:spPr>
          <p:txBody>
            <a:bodyPr/>
            <a:lstStyle/>
            <a:p>
              <a:pPr eaLnBrk="0" hangingPunct="0">
                <a:lnSpc>
                  <a:spcPct val="81000"/>
                </a:lnSpc>
                <a:buClr>
                  <a:srgbClr val="000000"/>
                </a:buClr>
                <a:buSzPct val="100000"/>
                <a:buFont typeface="Times"/>
                <a:buNone/>
              </a:pPr>
              <a:endParaRPr lang="nb-NO"/>
            </a:p>
          </p:txBody>
        </p:sp>
        <p:sp>
          <p:nvSpPr>
            <p:cNvPr id="56333" name="Rektangel 9"/>
            <p:cNvSpPr>
              <a:spLocks noChangeArrowheads="1"/>
            </p:cNvSpPr>
            <p:nvPr/>
          </p:nvSpPr>
          <p:spPr bwMode="auto">
            <a:xfrm>
              <a:off x="4873949" y="1914716"/>
              <a:ext cx="719328" cy="3742944"/>
            </a:xfrm>
            <a:prstGeom prst="rect">
              <a:avLst/>
            </a:prstGeom>
            <a:solidFill>
              <a:srgbClr val="7D7D7D"/>
            </a:solidFill>
            <a:ln w="9525" algn="ctr">
              <a:solidFill>
                <a:srgbClr val="7D7D7D"/>
              </a:solidFill>
              <a:round/>
              <a:headEnd/>
              <a:tailEnd/>
            </a:ln>
          </p:spPr>
          <p:txBody>
            <a:bodyPr/>
            <a:lstStyle/>
            <a:p>
              <a:pPr eaLnBrk="0" hangingPunct="0">
                <a:lnSpc>
                  <a:spcPct val="81000"/>
                </a:lnSpc>
                <a:buClr>
                  <a:srgbClr val="000000"/>
                </a:buClr>
                <a:buSzPct val="100000"/>
                <a:buFont typeface="Times"/>
                <a:buNone/>
              </a:pPr>
              <a:endParaRPr lang="nb-NO"/>
            </a:p>
          </p:txBody>
        </p:sp>
        <p:sp>
          <p:nvSpPr>
            <p:cNvPr id="56334" name="Rektangel 11"/>
            <p:cNvSpPr>
              <a:spLocks noChangeArrowheads="1"/>
            </p:cNvSpPr>
            <p:nvPr/>
          </p:nvSpPr>
          <p:spPr bwMode="auto">
            <a:xfrm>
              <a:off x="3419006" y="1917099"/>
              <a:ext cx="719328" cy="3742944"/>
            </a:xfrm>
            <a:prstGeom prst="rect">
              <a:avLst/>
            </a:prstGeom>
            <a:solidFill>
              <a:srgbClr val="AFAFAF"/>
            </a:solidFill>
            <a:ln w="9525" algn="ctr">
              <a:solidFill>
                <a:srgbClr val="AFAFAF"/>
              </a:solidFill>
              <a:round/>
              <a:headEnd/>
              <a:tailEnd/>
            </a:ln>
          </p:spPr>
          <p:txBody>
            <a:bodyPr/>
            <a:lstStyle/>
            <a:p>
              <a:pPr eaLnBrk="0" hangingPunct="0">
                <a:lnSpc>
                  <a:spcPct val="81000"/>
                </a:lnSpc>
                <a:buClr>
                  <a:srgbClr val="000000"/>
                </a:buClr>
                <a:buSzPct val="100000"/>
                <a:buFont typeface="Times"/>
                <a:buNone/>
              </a:pPr>
              <a:endParaRPr lang="nb-NO"/>
            </a:p>
          </p:txBody>
        </p:sp>
        <p:sp>
          <p:nvSpPr>
            <p:cNvPr id="56335" name="Rektangel 13"/>
            <p:cNvSpPr>
              <a:spLocks noChangeArrowheads="1"/>
            </p:cNvSpPr>
            <p:nvPr/>
          </p:nvSpPr>
          <p:spPr bwMode="auto">
            <a:xfrm>
              <a:off x="1968824" y="1919480"/>
              <a:ext cx="719328" cy="3742944"/>
            </a:xfrm>
            <a:prstGeom prst="rect">
              <a:avLst/>
            </a:prstGeom>
            <a:solidFill>
              <a:srgbClr val="E1E1E1"/>
            </a:solidFill>
            <a:ln w="9525" algn="ctr">
              <a:solidFill>
                <a:srgbClr val="E1E1E1"/>
              </a:solidFill>
              <a:round/>
              <a:headEnd/>
              <a:tailEnd/>
            </a:ln>
          </p:spPr>
          <p:txBody>
            <a:bodyPr/>
            <a:lstStyle/>
            <a:p>
              <a:pPr eaLnBrk="0" hangingPunct="0">
                <a:lnSpc>
                  <a:spcPct val="81000"/>
                </a:lnSpc>
                <a:buClr>
                  <a:srgbClr val="000000"/>
                </a:buClr>
                <a:buSzPct val="100000"/>
                <a:buFont typeface="Times"/>
                <a:buNone/>
              </a:pPr>
              <a:endParaRPr lang="nb-NO"/>
            </a:p>
          </p:txBody>
        </p:sp>
      </p:grpSp>
      <p:grpSp>
        <p:nvGrpSpPr>
          <p:cNvPr id="3" name="Gruppe 16"/>
          <p:cNvGrpSpPr>
            <a:grpSpLocks/>
          </p:cNvGrpSpPr>
          <p:nvPr/>
        </p:nvGrpSpPr>
        <p:grpSpPr bwMode="auto">
          <a:xfrm>
            <a:off x="739775" y="1881188"/>
            <a:ext cx="6534150" cy="3767137"/>
            <a:chOff x="1233018" y="1893286"/>
            <a:chExt cx="6535292" cy="3766757"/>
          </a:xfrm>
        </p:grpSpPr>
        <p:sp>
          <p:nvSpPr>
            <p:cNvPr id="56326" name="Rektangel 6"/>
            <p:cNvSpPr>
              <a:spLocks noChangeArrowheads="1"/>
            </p:cNvSpPr>
            <p:nvPr/>
          </p:nvSpPr>
          <p:spPr bwMode="auto">
            <a:xfrm>
              <a:off x="7048982" y="1914144"/>
              <a:ext cx="719328" cy="3742944"/>
            </a:xfrm>
            <a:prstGeom prst="rect">
              <a:avLst/>
            </a:prstGeom>
            <a:solidFill>
              <a:srgbClr val="323232"/>
            </a:solidFill>
            <a:ln w="9525" algn="ctr">
              <a:solidFill>
                <a:srgbClr val="323232"/>
              </a:solidFill>
              <a:round/>
              <a:headEnd/>
              <a:tailEnd/>
            </a:ln>
          </p:spPr>
          <p:txBody>
            <a:bodyPr/>
            <a:lstStyle/>
            <a:p>
              <a:pPr eaLnBrk="0" hangingPunct="0">
                <a:lnSpc>
                  <a:spcPct val="81000"/>
                </a:lnSpc>
                <a:buClr>
                  <a:srgbClr val="000000"/>
                </a:buClr>
                <a:buSzPct val="100000"/>
                <a:buFont typeface="Times"/>
                <a:buNone/>
              </a:pPr>
              <a:endParaRPr lang="nb-NO"/>
            </a:p>
          </p:txBody>
        </p:sp>
        <p:sp>
          <p:nvSpPr>
            <p:cNvPr id="56327" name="Rektangel 8"/>
            <p:cNvSpPr>
              <a:spLocks noChangeArrowheads="1"/>
            </p:cNvSpPr>
            <p:nvPr/>
          </p:nvSpPr>
          <p:spPr bwMode="auto">
            <a:xfrm>
              <a:off x="5602611" y="1914716"/>
              <a:ext cx="719328" cy="3742944"/>
            </a:xfrm>
            <a:prstGeom prst="rect">
              <a:avLst/>
            </a:prstGeom>
            <a:solidFill>
              <a:srgbClr val="646464"/>
            </a:solidFill>
            <a:ln w="9525" algn="ctr">
              <a:solidFill>
                <a:srgbClr val="646464"/>
              </a:solidFill>
              <a:round/>
              <a:headEnd/>
              <a:tailEnd/>
            </a:ln>
          </p:spPr>
          <p:txBody>
            <a:bodyPr/>
            <a:lstStyle/>
            <a:p>
              <a:pPr eaLnBrk="0" hangingPunct="0">
                <a:lnSpc>
                  <a:spcPct val="81000"/>
                </a:lnSpc>
                <a:buClr>
                  <a:srgbClr val="000000"/>
                </a:buClr>
                <a:buSzPct val="100000"/>
                <a:buFont typeface="Times"/>
                <a:buNone/>
              </a:pPr>
              <a:endParaRPr lang="nb-NO"/>
            </a:p>
          </p:txBody>
        </p:sp>
        <p:sp>
          <p:nvSpPr>
            <p:cNvPr id="56328" name="Rektangel 10"/>
            <p:cNvSpPr>
              <a:spLocks noChangeArrowheads="1"/>
            </p:cNvSpPr>
            <p:nvPr/>
          </p:nvSpPr>
          <p:spPr bwMode="auto">
            <a:xfrm>
              <a:off x="4145286" y="1917097"/>
              <a:ext cx="719328" cy="3742944"/>
            </a:xfrm>
            <a:prstGeom prst="rect">
              <a:avLst/>
            </a:prstGeom>
            <a:solidFill>
              <a:srgbClr val="969696"/>
            </a:solidFill>
            <a:ln w="9525" algn="ctr">
              <a:solidFill>
                <a:srgbClr val="969696"/>
              </a:solidFill>
              <a:round/>
              <a:headEnd/>
              <a:tailEnd/>
            </a:ln>
          </p:spPr>
          <p:txBody>
            <a:bodyPr/>
            <a:lstStyle/>
            <a:p>
              <a:pPr eaLnBrk="0" hangingPunct="0">
                <a:lnSpc>
                  <a:spcPct val="81000"/>
                </a:lnSpc>
                <a:buClr>
                  <a:srgbClr val="000000"/>
                </a:buClr>
                <a:buSzPct val="100000"/>
                <a:buFont typeface="Times"/>
                <a:buNone/>
              </a:pPr>
              <a:endParaRPr lang="nb-NO"/>
            </a:p>
          </p:txBody>
        </p:sp>
        <p:sp>
          <p:nvSpPr>
            <p:cNvPr id="56329" name="Rektangel 12"/>
            <p:cNvSpPr>
              <a:spLocks noChangeArrowheads="1"/>
            </p:cNvSpPr>
            <p:nvPr/>
          </p:nvSpPr>
          <p:spPr bwMode="auto">
            <a:xfrm>
              <a:off x="2692724" y="1917099"/>
              <a:ext cx="719328" cy="3742944"/>
            </a:xfrm>
            <a:prstGeom prst="rect">
              <a:avLst/>
            </a:prstGeom>
            <a:solidFill>
              <a:srgbClr val="C8C8C8"/>
            </a:solidFill>
            <a:ln w="9525" algn="ctr">
              <a:solidFill>
                <a:srgbClr val="C8C8C8"/>
              </a:solidFill>
              <a:round/>
              <a:headEnd/>
              <a:tailEnd/>
            </a:ln>
          </p:spPr>
          <p:txBody>
            <a:bodyPr/>
            <a:lstStyle/>
            <a:p>
              <a:pPr eaLnBrk="0" hangingPunct="0">
                <a:lnSpc>
                  <a:spcPct val="81000"/>
                </a:lnSpc>
                <a:buClr>
                  <a:srgbClr val="000000"/>
                </a:buClr>
                <a:buSzPct val="100000"/>
                <a:buFont typeface="Times"/>
                <a:buNone/>
              </a:pPr>
              <a:endParaRPr lang="nb-NO"/>
            </a:p>
          </p:txBody>
        </p:sp>
        <p:sp>
          <p:nvSpPr>
            <p:cNvPr id="56330" name="Rektangel 14"/>
            <p:cNvSpPr>
              <a:spLocks noChangeArrowheads="1"/>
            </p:cNvSpPr>
            <p:nvPr/>
          </p:nvSpPr>
          <p:spPr bwMode="auto">
            <a:xfrm>
              <a:off x="1233018" y="1893286"/>
              <a:ext cx="719328" cy="3742944"/>
            </a:xfrm>
            <a:prstGeom prst="rect">
              <a:avLst/>
            </a:prstGeom>
            <a:solidFill>
              <a:srgbClr val="FAFAFA"/>
            </a:solidFill>
            <a:ln w="9525" algn="ctr">
              <a:solidFill>
                <a:srgbClr val="FAFAFA"/>
              </a:solidFill>
              <a:round/>
              <a:headEnd/>
              <a:tailEnd/>
            </a:ln>
          </p:spPr>
          <p:txBody>
            <a:bodyPr/>
            <a:lstStyle/>
            <a:p>
              <a:pPr eaLnBrk="0" hangingPunct="0">
                <a:lnSpc>
                  <a:spcPct val="81000"/>
                </a:lnSpc>
                <a:buClr>
                  <a:srgbClr val="000000"/>
                </a:buClr>
                <a:buSzPct val="100000"/>
                <a:buFont typeface="Times"/>
                <a:buNone/>
              </a:pPr>
              <a:endParaRPr lang="nb-NO"/>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tel 1"/>
          <p:cNvSpPr>
            <a:spLocks noGrp="1"/>
          </p:cNvSpPr>
          <p:nvPr>
            <p:ph type="title"/>
          </p:nvPr>
        </p:nvSpPr>
        <p:spPr/>
        <p:txBody>
          <a:bodyPr/>
          <a:lstStyle/>
          <a:p>
            <a:pPr algn="ctr"/>
            <a:r>
              <a:rPr lang="nb-NO" smtClean="0"/>
              <a:t>Koffkas ringer</a:t>
            </a:r>
          </a:p>
        </p:txBody>
      </p:sp>
      <p:pic>
        <p:nvPicPr>
          <p:cNvPr id="5" name="Bilde 4" descr="214927_15.jpg"/>
          <p:cNvPicPr>
            <a:picLocks noChangeAspect="1"/>
          </p:cNvPicPr>
          <p:nvPr/>
        </p:nvPicPr>
        <p:blipFill>
          <a:blip r:embed="rId3"/>
          <a:srcRect/>
          <a:stretch>
            <a:fillRect/>
          </a:stretch>
        </p:blipFill>
        <p:spPr bwMode="auto">
          <a:xfrm>
            <a:off x="4487863" y="1652588"/>
            <a:ext cx="1857375" cy="3609975"/>
          </a:xfrm>
          <a:prstGeom prst="rect">
            <a:avLst/>
          </a:prstGeom>
          <a:noFill/>
          <a:ln w="9525">
            <a:noFill/>
            <a:miter lim="800000"/>
            <a:headEnd/>
            <a:tailEnd/>
          </a:ln>
        </p:spPr>
      </p:pic>
      <p:pic>
        <p:nvPicPr>
          <p:cNvPr id="59396" name="Bilde 7" descr="21519_15.jpg"/>
          <p:cNvPicPr>
            <a:picLocks noChangeAspect="1"/>
          </p:cNvPicPr>
          <p:nvPr/>
        </p:nvPicPr>
        <p:blipFill>
          <a:blip r:embed="rId4"/>
          <a:srcRect/>
          <a:stretch>
            <a:fillRect/>
          </a:stretch>
        </p:blipFill>
        <p:spPr bwMode="auto">
          <a:xfrm>
            <a:off x="2644775" y="1662113"/>
            <a:ext cx="1847850" cy="35909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5E-6 -2.77521E-7 L 0.07604 -2.77521E-7 " pathEditMode="relative" rAng="0" ptsTypes="AA">
                                      <p:cBhvr>
                                        <p:cTn id="6" dur="2000" fill="hold"/>
                                        <p:tgtEl>
                                          <p:spTgt spid="5"/>
                                        </p:tgtEl>
                                        <p:attrNameLst>
                                          <p:attrName>ppt_x</p:attrName>
                                          <p:attrName>ppt_y</p:attrName>
                                        </p:attrNameLst>
                                      </p:cBhvr>
                                      <p:rCtr x="38" y="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7604 -2.77521E-7 L -0.00226 0.10453 " pathEditMode="relative" rAng="0" ptsTypes="AA">
                                      <p:cBhvr>
                                        <p:cTn id="10" dur="2000" fill="hold"/>
                                        <p:tgtEl>
                                          <p:spTgt spid="5"/>
                                        </p:tgtEl>
                                        <p:attrNameLst>
                                          <p:attrName>ppt_x</p:attrName>
                                          <p:attrName>ppt_y</p:attrName>
                                        </p:attrNameLst>
                                      </p:cBhvr>
                                      <p:rCtr x="-39" y="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Grp="1" noChangeArrowheads="1"/>
          </p:cNvSpPr>
          <p:nvPr>
            <p:ph type="title"/>
          </p:nvPr>
        </p:nvSpPr>
        <p:spPr>
          <a:xfrm>
            <a:off x="2238375" y="279400"/>
            <a:ext cx="5203825" cy="498475"/>
          </a:xfrm>
        </p:spPr>
        <p:txBody>
          <a:bodyPr>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b-NO" smtClean="0"/>
              <a:t>Logvinenkos illusjon</a:t>
            </a:r>
          </a:p>
        </p:txBody>
      </p:sp>
      <p:sp>
        <p:nvSpPr>
          <p:cNvPr id="58371" name="Text Box 2"/>
          <p:cNvSpPr txBox="1">
            <a:spLocks noChangeArrowheads="1"/>
          </p:cNvSpPr>
          <p:nvPr/>
        </p:nvSpPr>
        <p:spPr bwMode="auto">
          <a:xfrm>
            <a:off x="2155825" y="5969814"/>
            <a:ext cx="5573713" cy="553998"/>
          </a:xfrm>
          <a:prstGeom prst="rect">
            <a:avLst/>
          </a:prstGeom>
          <a:noFill/>
          <a:ln w="9525">
            <a:noFill/>
            <a:round/>
            <a:headEnd/>
            <a:tailEnd/>
          </a:ln>
        </p:spPr>
        <p:txBody>
          <a:bodyPr lIns="0" tIns="0" rIns="0" bIns="0" anchor="ctr">
            <a:spAutoFit/>
          </a:bodyPr>
          <a:lstStyle/>
          <a:p>
            <a:pPr marL="209550" indent="-209550" algn="ctr">
              <a:tabLst>
                <a:tab pos="209550" algn="l"/>
                <a:tab pos="657225" algn="l"/>
                <a:tab pos="1106488" algn="l"/>
                <a:tab pos="1555750" algn="l"/>
                <a:tab pos="2005013" algn="l"/>
                <a:tab pos="2454275" algn="l"/>
                <a:tab pos="2903538" algn="l"/>
                <a:tab pos="3352800" algn="l"/>
                <a:tab pos="3802063" algn="l"/>
                <a:tab pos="4251325" algn="l"/>
                <a:tab pos="4700588" algn="l"/>
                <a:tab pos="5149850" algn="l"/>
                <a:tab pos="5599113" algn="l"/>
                <a:tab pos="6048375" algn="l"/>
                <a:tab pos="6497638" algn="l"/>
                <a:tab pos="6946900" algn="l"/>
                <a:tab pos="7396163" algn="l"/>
                <a:tab pos="7845425" algn="l"/>
                <a:tab pos="8294688" algn="l"/>
                <a:tab pos="8743950" algn="l"/>
                <a:tab pos="9193213" algn="l"/>
              </a:tabLst>
            </a:pPr>
            <a:r>
              <a:rPr lang="nb-NO" dirty="0" err="1">
                <a:solidFill>
                  <a:srgbClr val="0000FF"/>
                </a:solidFill>
                <a:latin typeface="Times New Roman" pitchFamily="18" charset="0"/>
                <a:ea typeface="msmincho"/>
                <a:cs typeface="msmincho"/>
              </a:rPr>
              <a:t>Gråtonen</a:t>
            </a:r>
            <a:r>
              <a:rPr lang="nb-NO" dirty="0">
                <a:solidFill>
                  <a:srgbClr val="0000FF"/>
                </a:solidFill>
                <a:latin typeface="Times New Roman" pitchFamily="18" charset="0"/>
                <a:ea typeface="msmincho"/>
                <a:cs typeface="msmincho"/>
              </a:rPr>
              <a:t> på firkanten bak 1-tallet er</a:t>
            </a:r>
            <a:br>
              <a:rPr lang="nb-NO" dirty="0">
                <a:solidFill>
                  <a:srgbClr val="0000FF"/>
                </a:solidFill>
                <a:latin typeface="Times New Roman" pitchFamily="18" charset="0"/>
                <a:ea typeface="msmincho"/>
                <a:cs typeface="msmincho"/>
              </a:rPr>
            </a:br>
            <a:r>
              <a:rPr lang="nb-NO" dirty="0">
                <a:solidFill>
                  <a:srgbClr val="0000FF"/>
                </a:solidFill>
                <a:latin typeface="Times New Roman" pitchFamily="18" charset="0"/>
                <a:ea typeface="msmincho"/>
                <a:cs typeface="msmincho"/>
              </a:rPr>
              <a:t> helt lik </a:t>
            </a:r>
            <a:r>
              <a:rPr lang="nb-NO" dirty="0" err="1">
                <a:solidFill>
                  <a:srgbClr val="0000FF"/>
                </a:solidFill>
                <a:latin typeface="Times New Roman" pitchFamily="18" charset="0"/>
                <a:ea typeface="msmincho"/>
                <a:cs typeface="msmincho"/>
              </a:rPr>
              <a:t>gråtonen</a:t>
            </a:r>
            <a:r>
              <a:rPr lang="nb-NO" dirty="0">
                <a:solidFill>
                  <a:srgbClr val="0000FF"/>
                </a:solidFill>
                <a:latin typeface="Times New Roman" pitchFamily="18" charset="0"/>
                <a:ea typeface="msmincho"/>
                <a:cs typeface="msmincho"/>
              </a:rPr>
              <a:t> bak 2-tallet.</a:t>
            </a:r>
          </a:p>
        </p:txBody>
      </p:sp>
      <p:pic>
        <p:nvPicPr>
          <p:cNvPr id="58372" name="Picture 5"/>
          <p:cNvPicPr>
            <a:picLocks noChangeAspect="1" noChangeArrowheads="1"/>
          </p:cNvPicPr>
          <p:nvPr/>
        </p:nvPicPr>
        <p:blipFill>
          <a:blip r:embed="rId3"/>
          <a:srcRect/>
          <a:stretch>
            <a:fillRect/>
          </a:stretch>
        </p:blipFill>
        <p:spPr bwMode="auto">
          <a:xfrm>
            <a:off x="2452688" y="993775"/>
            <a:ext cx="4859337" cy="4837113"/>
          </a:xfrm>
          <a:prstGeom prst="rect">
            <a:avLst/>
          </a:prstGeom>
          <a:noFill/>
          <a:ln w="9525">
            <a:noFill/>
            <a:miter lim="800000"/>
            <a:headEnd/>
            <a:tailEnd/>
          </a:ln>
        </p:spPr>
      </p:pic>
      <p:sp>
        <p:nvSpPr>
          <p:cNvPr id="58373" name="TekstSylinder 14"/>
          <p:cNvSpPr txBox="1">
            <a:spLocks noChangeArrowheads="1"/>
          </p:cNvSpPr>
          <p:nvPr/>
        </p:nvSpPr>
        <p:spPr bwMode="auto">
          <a:xfrm>
            <a:off x="5183188" y="2798763"/>
            <a:ext cx="327025" cy="315912"/>
          </a:xfrm>
          <a:prstGeom prst="rect">
            <a:avLst/>
          </a:prstGeom>
          <a:noFill/>
          <a:ln w="9525">
            <a:noFill/>
            <a:miter lim="800000"/>
            <a:headEnd/>
            <a:tailEnd/>
          </a:ln>
        </p:spPr>
        <p:txBody>
          <a:bodyPr wrap="none">
            <a:spAutoFit/>
          </a:bodyPr>
          <a:lstStyle/>
          <a:p>
            <a:r>
              <a:rPr lang="nb-NO" sz="2000" b="1"/>
              <a:t>2</a:t>
            </a:r>
          </a:p>
        </p:txBody>
      </p:sp>
      <p:sp>
        <p:nvSpPr>
          <p:cNvPr id="58374" name="TekstSylinder 15"/>
          <p:cNvSpPr txBox="1">
            <a:spLocks noChangeArrowheads="1"/>
          </p:cNvSpPr>
          <p:nvPr/>
        </p:nvSpPr>
        <p:spPr bwMode="auto">
          <a:xfrm>
            <a:off x="5684838" y="1989138"/>
            <a:ext cx="328612" cy="315912"/>
          </a:xfrm>
          <a:prstGeom prst="rect">
            <a:avLst/>
          </a:prstGeom>
          <a:noFill/>
          <a:ln w="9525">
            <a:noFill/>
            <a:miter lim="800000"/>
            <a:headEnd/>
            <a:tailEnd/>
          </a:ln>
        </p:spPr>
        <p:txBody>
          <a:bodyPr wrap="none">
            <a:spAutoFit/>
          </a:bodyPr>
          <a:lstStyle/>
          <a:p>
            <a:r>
              <a:rPr lang="nb-NO" sz="2000" b="1"/>
              <a:t>1</a:t>
            </a:r>
          </a:p>
        </p:txBody>
      </p:sp>
      <p:sp>
        <p:nvSpPr>
          <p:cNvPr id="17" name="Frihåndsform 16"/>
          <p:cNvSpPr>
            <a:spLocks noChangeArrowheads="1"/>
          </p:cNvSpPr>
          <p:nvPr/>
        </p:nvSpPr>
        <p:spPr bwMode="auto">
          <a:xfrm>
            <a:off x="2533650" y="981075"/>
            <a:ext cx="4791075" cy="1181100"/>
          </a:xfrm>
          <a:custGeom>
            <a:avLst/>
            <a:gdLst>
              <a:gd name="T0" fmla="*/ 0 w 4791075"/>
              <a:gd name="T1" fmla="*/ 1123950 h 1181100"/>
              <a:gd name="T2" fmla="*/ 400050 w 4791075"/>
              <a:gd name="T3" fmla="*/ 981075 h 1181100"/>
              <a:gd name="T4" fmla="*/ 857250 w 4791075"/>
              <a:gd name="T5" fmla="*/ 1181100 h 1181100"/>
              <a:gd name="T6" fmla="*/ 1362104 w 4791075"/>
              <a:gd name="T7" fmla="*/ 981075 h 1181100"/>
              <a:gd name="T8" fmla="*/ 1847879 w 4791075"/>
              <a:gd name="T9" fmla="*/ 1171575 h 1181100"/>
              <a:gd name="T10" fmla="*/ 2343151 w 4791075"/>
              <a:gd name="T11" fmla="*/ 981075 h 1181100"/>
              <a:gd name="T12" fmla="*/ 2838508 w 4791075"/>
              <a:gd name="T13" fmla="*/ 1181100 h 1181100"/>
              <a:gd name="T14" fmla="*/ 3333808 w 4791075"/>
              <a:gd name="T15" fmla="*/ 981075 h 1181100"/>
              <a:gd name="T16" fmla="*/ 3829108 w 4791075"/>
              <a:gd name="T17" fmla="*/ 1181100 h 1181100"/>
              <a:gd name="T18" fmla="*/ 4333875 w 4791075"/>
              <a:gd name="T19" fmla="*/ 981075 h 1181100"/>
              <a:gd name="T20" fmla="*/ 4772027 w 4791075"/>
              <a:gd name="T21" fmla="*/ 1171575 h 1181100"/>
              <a:gd name="T22" fmla="*/ 4791075 w 4791075"/>
              <a:gd name="T23" fmla="*/ 9525 h 1181100"/>
              <a:gd name="T24" fmla="*/ 0 w 4791075"/>
              <a:gd name="T25" fmla="*/ 0 h 1181100"/>
              <a:gd name="T26" fmla="*/ 0 w 4791075"/>
              <a:gd name="T27" fmla="*/ 1123950 h 1181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91075"/>
              <a:gd name="T43" fmla="*/ 0 h 1181100"/>
              <a:gd name="T44" fmla="*/ 4791075 w 4791075"/>
              <a:gd name="T45" fmla="*/ 1181100 h 11811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91075" h="1181100">
                <a:moveTo>
                  <a:pt x="0" y="1123950"/>
                </a:moveTo>
                <a:lnTo>
                  <a:pt x="400050" y="981075"/>
                </a:lnTo>
                <a:lnTo>
                  <a:pt x="857250" y="1181100"/>
                </a:lnTo>
                <a:lnTo>
                  <a:pt x="1362075" y="981075"/>
                </a:lnTo>
                <a:lnTo>
                  <a:pt x="1847850" y="1171575"/>
                </a:lnTo>
                <a:lnTo>
                  <a:pt x="2343150" y="981075"/>
                </a:lnTo>
                <a:lnTo>
                  <a:pt x="2838450" y="1181100"/>
                </a:lnTo>
                <a:lnTo>
                  <a:pt x="3333750" y="981075"/>
                </a:lnTo>
                <a:lnTo>
                  <a:pt x="3829050" y="1181100"/>
                </a:lnTo>
                <a:lnTo>
                  <a:pt x="4333875" y="981075"/>
                </a:lnTo>
                <a:lnTo>
                  <a:pt x="4772025" y="1171575"/>
                </a:lnTo>
                <a:lnTo>
                  <a:pt x="4791075" y="9525"/>
                </a:lnTo>
                <a:lnTo>
                  <a:pt x="0" y="0"/>
                </a:lnTo>
                <a:lnTo>
                  <a:pt x="0" y="1123950"/>
                </a:lnTo>
                <a:close/>
              </a:path>
            </a:pathLst>
          </a:custGeom>
          <a:solidFill>
            <a:schemeClr val="bg1"/>
          </a:solidFill>
          <a:ln w="9525" algn="ctr">
            <a:solidFill>
              <a:schemeClr val="bg1"/>
            </a:solidFill>
            <a:round/>
            <a:headEnd/>
            <a:tailEnd/>
          </a:ln>
        </p:spPr>
        <p:txBody>
          <a:bodyPr/>
          <a:lstStyle/>
          <a:p>
            <a:endParaRPr lang="nb-NO"/>
          </a:p>
        </p:txBody>
      </p:sp>
      <p:sp>
        <p:nvSpPr>
          <p:cNvPr id="19" name="Frihåndsform 18"/>
          <p:cNvSpPr>
            <a:spLocks noChangeArrowheads="1"/>
          </p:cNvSpPr>
          <p:nvPr/>
        </p:nvSpPr>
        <p:spPr bwMode="auto">
          <a:xfrm>
            <a:off x="2503488" y="2143125"/>
            <a:ext cx="4821237" cy="847725"/>
          </a:xfrm>
          <a:custGeom>
            <a:avLst/>
            <a:gdLst>
              <a:gd name="T0" fmla="*/ 0 w 4791075"/>
              <a:gd name="T1" fmla="*/ 47625 h 847725"/>
              <a:gd name="T2" fmla="*/ 431876 w 4791075"/>
              <a:gd name="T3" fmla="*/ 200025 h 847725"/>
              <a:gd name="T4" fmla="*/ 1007708 w 4791075"/>
              <a:gd name="T5" fmla="*/ 19050 h 847725"/>
              <a:gd name="T6" fmla="*/ 1572480 w 4791075"/>
              <a:gd name="T7" fmla="*/ 209550 h 847725"/>
              <a:gd name="T8" fmla="*/ 2159385 w 4791075"/>
              <a:gd name="T9" fmla="*/ 0 h 847725"/>
              <a:gd name="T10" fmla="*/ 2746280 w 4791075"/>
              <a:gd name="T11" fmla="*/ 200025 h 847725"/>
              <a:gd name="T12" fmla="*/ 3311046 w 4791075"/>
              <a:gd name="T13" fmla="*/ 9525 h 847725"/>
              <a:gd name="T14" fmla="*/ 3864734 w 4791075"/>
              <a:gd name="T15" fmla="*/ 209550 h 847725"/>
              <a:gd name="T16" fmla="*/ 4462698 w 4791075"/>
              <a:gd name="T17" fmla="*/ 0 h 847725"/>
              <a:gd name="T18" fmla="*/ 5027447 w 4791075"/>
              <a:gd name="T19" fmla="*/ 219075 h 847725"/>
              <a:gd name="T20" fmla="*/ 5570062 w 4791075"/>
              <a:gd name="T21" fmla="*/ 19050 h 847725"/>
              <a:gd name="T22" fmla="*/ 5570062 w 4791075"/>
              <a:gd name="T23" fmla="*/ 647700 h 847725"/>
              <a:gd name="T24" fmla="*/ 5005313 w 4791075"/>
              <a:gd name="T25" fmla="*/ 828675 h 847725"/>
              <a:gd name="T26" fmla="*/ 4440563 w 4791075"/>
              <a:gd name="T27" fmla="*/ 638175 h 847725"/>
              <a:gd name="T28" fmla="*/ 3864734 w 4791075"/>
              <a:gd name="T29" fmla="*/ 838200 h 847725"/>
              <a:gd name="T30" fmla="*/ 3299973 w 4791075"/>
              <a:gd name="T31" fmla="*/ 628650 h 847725"/>
              <a:gd name="T32" fmla="*/ 2724128 w 4791075"/>
              <a:gd name="T33" fmla="*/ 838200 h 847725"/>
              <a:gd name="T34" fmla="*/ 2148309 w 4791075"/>
              <a:gd name="T35" fmla="*/ 619125 h 847725"/>
              <a:gd name="T36" fmla="*/ 1583554 w 4791075"/>
              <a:gd name="T37" fmla="*/ 847725 h 847725"/>
              <a:gd name="T38" fmla="*/ 1007708 w 4791075"/>
              <a:gd name="T39" fmla="*/ 638175 h 847725"/>
              <a:gd name="T40" fmla="*/ 420803 w 4791075"/>
              <a:gd name="T41" fmla="*/ 838200 h 847725"/>
              <a:gd name="T42" fmla="*/ 11072 w 4791075"/>
              <a:gd name="T43" fmla="*/ 666750 h 847725"/>
              <a:gd name="T44" fmla="*/ 0 w 4791075"/>
              <a:gd name="T45" fmla="*/ 47625 h 8477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91075"/>
              <a:gd name="T70" fmla="*/ 0 h 847725"/>
              <a:gd name="T71" fmla="*/ 4791075 w 4791075"/>
              <a:gd name="T72" fmla="*/ 847725 h 8477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91075" h="847725">
                <a:moveTo>
                  <a:pt x="0" y="47625"/>
                </a:moveTo>
                <a:lnTo>
                  <a:pt x="371475" y="200025"/>
                </a:lnTo>
                <a:lnTo>
                  <a:pt x="866775" y="19050"/>
                </a:lnTo>
                <a:lnTo>
                  <a:pt x="1352550" y="209550"/>
                </a:lnTo>
                <a:lnTo>
                  <a:pt x="1857375" y="0"/>
                </a:lnTo>
                <a:lnTo>
                  <a:pt x="2362200" y="200025"/>
                </a:lnTo>
                <a:lnTo>
                  <a:pt x="2847975" y="9525"/>
                </a:lnTo>
                <a:lnTo>
                  <a:pt x="3324225" y="209550"/>
                </a:lnTo>
                <a:lnTo>
                  <a:pt x="3838575" y="0"/>
                </a:lnTo>
                <a:lnTo>
                  <a:pt x="4324350" y="219075"/>
                </a:lnTo>
                <a:lnTo>
                  <a:pt x="4791075" y="19050"/>
                </a:lnTo>
                <a:lnTo>
                  <a:pt x="4791075" y="647700"/>
                </a:lnTo>
                <a:lnTo>
                  <a:pt x="4305300" y="828675"/>
                </a:lnTo>
                <a:lnTo>
                  <a:pt x="3819525" y="638175"/>
                </a:lnTo>
                <a:lnTo>
                  <a:pt x="3324225" y="838200"/>
                </a:lnTo>
                <a:lnTo>
                  <a:pt x="2838450" y="628650"/>
                </a:lnTo>
                <a:lnTo>
                  <a:pt x="2343150" y="838200"/>
                </a:lnTo>
                <a:lnTo>
                  <a:pt x="1847850" y="619125"/>
                </a:lnTo>
                <a:lnTo>
                  <a:pt x="1362075" y="847725"/>
                </a:lnTo>
                <a:lnTo>
                  <a:pt x="866775" y="638175"/>
                </a:lnTo>
                <a:lnTo>
                  <a:pt x="361950" y="838200"/>
                </a:lnTo>
                <a:lnTo>
                  <a:pt x="9525" y="666750"/>
                </a:lnTo>
                <a:lnTo>
                  <a:pt x="0" y="47625"/>
                </a:lnTo>
                <a:close/>
              </a:path>
            </a:pathLst>
          </a:custGeom>
          <a:solidFill>
            <a:schemeClr val="bg1"/>
          </a:solidFill>
          <a:ln w="9525" algn="ctr">
            <a:solidFill>
              <a:schemeClr val="bg1"/>
            </a:solidFill>
            <a:round/>
            <a:headEnd/>
            <a:tailEnd/>
          </a:ln>
        </p:spPr>
        <p:txBody>
          <a:bodyPr/>
          <a:lstStyle/>
          <a:p>
            <a:endParaRPr lang="nb-NO"/>
          </a:p>
        </p:txBody>
      </p:sp>
      <p:sp>
        <p:nvSpPr>
          <p:cNvPr id="20" name="Frihåndsform 19"/>
          <p:cNvSpPr>
            <a:spLocks noChangeArrowheads="1"/>
          </p:cNvSpPr>
          <p:nvPr/>
        </p:nvSpPr>
        <p:spPr bwMode="auto">
          <a:xfrm>
            <a:off x="2481263" y="2962275"/>
            <a:ext cx="4843462" cy="847725"/>
          </a:xfrm>
          <a:custGeom>
            <a:avLst/>
            <a:gdLst>
              <a:gd name="T0" fmla="*/ 0 w 4843309"/>
              <a:gd name="T1" fmla="*/ 191422 h 847725"/>
              <a:gd name="T2" fmla="*/ 433626 w 4843309"/>
              <a:gd name="T3" fmla="*/ 19050 h 847725"/>
              <a:gd name="T4" fmla="*/ 910296 w 4843309"/>
              <a:gd name="T5" fmla="*/ 209550 h 847725"/>
              <a:gd name="T6" fmla="*/ 1434635 w 4843309"/>
              <a:gd name="T7" fmla="*/ 28575 h 847725"/>
              <a:gd name="T8" fmla="*/ 1892239 w 4843309"/>
              <a:gd name="T9" fmla="*/ 219075 h 847725"/>
              <a:gd name="T10" fmla="*/ 2416563 w 4843309"/>
              <a:gd name="T11" fmla="*/ 19050 h 847725"/>
              <a:gd name="T12" fmla="*/ 2893260 w 4843309"/>
              <a:gd name="T13" fmla="*/ 219075 h 847725"/>
              <a:gd name="T14" fmla="*/ 3398532 w 4843309"/>
              <a:gd name="T15" fmla="*/ 19050 h 847725"/>
              <a:gd name="T16" fmla="*/ 3865650 w 4843309"/>
              <a:gd name="T17" fmla="*/ 209550 h 847725"/>
              <a:gd name="T18" fmla="*/ 4390028 w 4843309"/>
              <a:gd name="T19" fmla="*/ 0 h 847725"/>
              <a:gd name="T20" fmla="*/ 4847566 w 4843309"/>
              <a:gd name="T21" fmla="*/ 209550 h 847725"/>
              <a:gd name="T22" fmla="*/ 4847566 w 4843309"/>
              <a:gd name="T23" fmla="*/ 819150 h 847725"/>
              <a:gd name="T24" fmla="*/ 4361343 w 4843309"/>
              <a:gd name="T25" fmla="*/ 619125 h 847725"/>
              <a:gd name="T26" fmla="*/ 3875175 w 4843309"/>
              <a:gd name="T27" fmla="*/ 828675 h 847725"/>
              <a:gd name="T28" fmla="*/ 3379427 w 4843309"/>
              <a:gd name="T29" fmla="*/ 628650 h 847725"/>
              <a:gd name="T30" fmla="*/ 2883679 w 4843309"/>
              <a:gd name="T31" fmla="*/ 828675 h 847725"/>
              <a:gd name="T32" fmla="*/ 2397512 w 4843309"/>
              <a:gd name="T33" fmla="*/ 619125 h 847725"/>
              <a:gd name="T34" fmla="*/ 1901764 w 4843309"/>
              <a:gd name="T35" fmla="*/ 847725 h 847725"/>
              <a:gd name="T36" fmla="*/ 1396491 w 4843309"/>
              <a:gd name="T37" fmla="*/ 638175 h 847725"/>
              <a:gd name="T38" fmla="*/ 910296 w 4843309"/>
              <a:gd name="T39" fmla="*/ 838200 h 847725"/>
              <a:gd name="T40" fmla="*/ 433626 w 4843309"/>
              <a:gd name="T41" fmla="*/ 628650 h 847725"/>
              <a:gd name="T42" fmla="*/ 42737 w 4843309"/>
              <a:gd name="T43" fmla="*/ 800100 h 847725"/>
              <a:gd name="T44" fmla="*/ 0 w 4843309"/>
              <a:gd name="T45" fmla="*/ 191422 h 8477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843309"/>
              <a:gd name="T70" fmla="*/ 0 h 847725"/>
              <a:gd name="T71" fmla="*/ 4843309 w 4843309"/>
              <a:gd name="T72" fmla="*/ 847725 h 8477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843309" h="847725">
                <a:moveTo>
                  <a:pt x="0" y="191422"/>
                </a:moveTo>
                <a:lnTo>
                  <a:pt x="433234" y="19050"/>
                </a:lnTo>
                <a:lnTo>
                  <a:pt x="909484" y="209550"/>
                </a:lnTo>
                <a:lnTo>
                  <a:pt x="1433359" y="28575"/>
                </a:lnTo>
                <a:lnTo>
                  <a:pt x="1890559" y="219075"/>
                </a:lnTo>
                <a:lnTo>
                  <a:pt x="2414434" y="19050"/>
                </a:lnTo>
                <a:lnTo>
                  <a:pt x="2890684" y="219075"/>
                </a:lnTo>
                <a:lnTo>
                  <a:pt x="3395509" y="19050"/>
                </a:lnTo>
                <a:lnTo>
                  <a:pt x="3862234" y="209550"/>
                </a:lnTo>
                <a:lnTo>
                  <a:pt x="4386109" y="0"/>
                </a:lnTo>
                <a:lnTo>
                  <a:pt x="4843309" y="209550"/>
                </a:lnTo>
                <a:lnTo>
                  <a:pt x="4843309" y="819150"/>
                </a:lnTo>
                <a:lnTo>
                  <a:pt x="4357534" y="619125"/>
                </a:lnTo>
                <a:lnTo>
                  <a:pt x="3871759" y="828675"/>
                </a:lnTo>
                <a:lnTo>
                  <a:pt x="3376459" y="628650"/>
                </a:lnTo>
                <a:lnTo>
                  <a:pt x="2881159" y="828675"/>
                </a:lnTo>
                <a:lnTo>
                  <a:pt x="2395384" y="619125"/>
                </a:lnTo>
                <a:lnTo>
                  <a:pt x="1900084" y="847725"/>
                </a:lnTo>
                <a:lnTo>
                  <a:pt x="1395259" y="638175"/>
                </a:lnTo>
                <a:lnTo>
                  <a:pt x="909484" y="838200"/>
                </a:lnTo>
                <a:lnTo>
                  <a:pt x="433234" y="628650"/>
                </a:lnTo>
                <a:lnTo>
                  <a:pt x="42709" y="800100"/>
                </a:lnTo>
                <a:lnTo>
                  <a:pt x="0" y="191422"/>
                </a:lnTo>
                <a:close/>
              </a:path>
            </a:pathLst>
          </a:custGeom>
          <a:solidFill>
            <a:schemeClr val="bg1"/>
          </a:solidFill>
          <a:ln w="9525" algn="ctr">
            <a:solidFill>
              <a:schemeClr val="bg1"/>
            </a:solidFill>
            <a:round/>
            <a:headEnd/>
            <a:tailEnd/>
          </a:ln>
        </p:spPr>
        <p:txBody>
          <a:bodyPr/>
          <a:lstStyle/>
          <a:p>
            <a:endParaRPr lang="nb-NO"/>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tel 1"/>
          <p:cNvSpPr>
            <a:spLocks noGrp="1"/>
          </p:cNvSpPr>
          <p:nvPr>
            <p:ph type="title"/>
          </p:nvPr>
        </p:nvSpPr>
        <p:spPr/>
        <p:txBody>
          <a:bodyPr/>
          <a:lstStyle/>
          <a:p>
            <a:pPr algn="ctr"/>
            <a:r>
              <a:rPr lang="nb-NO" smtClean="0"/>
              <a:t>Simultankontrast</a:t>
            </a:r>
          </a:p>
        </p:txBody>
      </p:sp>
      <p:pic>
        <p:nvPicPr>
          <p:cNvPr id="34818" name="Picture 2" descr="http://visualfunhouse.com/wp-content/uploads/2007/09/chequer-shadow-illusion.jpg"/>
          <p:cNvPicPr>
            <a:picLocks noChangeAspect="1" noChangeArrowheads="1"/>
          </p:cNvPicPr>
          <p:nvPr/>
        </p:nvPicPr>
        <p:blipFill>
          <a:blip r:embed="rId3"/>
          <a:srcRect/>
          <a:stretch>
            <a:fillRect/>
          </a:stretch>
        </p:blipFill>
        <p:spPr bwMode="auto">
          <a:xfrm>
            <a:off x="1738313" y="1365250"/>
            <a:ext cx="6099175" cy="4746625"/>
          </a:xfrm>
          <a:prstGeom prst="rect">
            <a:avLst/>
          </a:prstGeom>
          <a:noFill/>
          <a:ln w="9525">
            <a:noFill/>
            <a:miter lim="800000"/>
            <a:headEnd/>
            <a:tailEnd/>
          </a:ln>
        </p:spPr>
      </p:pic>
      <p:sp>
        <p:nvSpPr>
          <p:cNvPr id="8" name="AutoShape 4"/>
          <p:cNvSpPr>
            <a:spLocks noChangeArrowheads="1"/>
          </p:cNvSpPr>
          <p:nvPr/>
        </p:nvSpPr>
        <p:spPr bwMode="auto">
          <a:xfrm>
            <a:off x="4411663" y="2093913"/>
            <a:ext cx="184150" cy="4054475"/>
          </a:xfrm>
          <a:prstGeom prst="roundRect">
            <a:avLst>
              <a:gd name="adj" fmla="val 861"/>
            </a:avLst>
          </a:prstGeom>
          <a:solidFill>
            <a:srgbClr val="6B6B6B"/>
          </a:solidFill>
          <a:ln w="36000">
            <a:solidFill>
              <a:srgbClr val="6B6B6B"/>
            </a:solidFill>
            <a:round/>
            <a:headEnd/>
            <a:tailEnd/>
          </a:ln>
        </p:spPr>
        <p:txBody>
          <a:bodyPr wrap="none" anchor="ctr"/>
          <a:lstStyle/>
          <a:p>
            <a:endParaRPr lang="nb-NO"/>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fade">
                                      <p:cBhvr>
                                        <p:cTn id="7" dur="2000"/>
                                        <p:tgtEl>
                                          <p:spTgt spid="34818"/>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3000" fill="hold"/>
                                        <p:tgtEl>
                                          <p:spTgt spid="8"/>
                                        </p:tgtEl>
                                        <p:attrNameLst>
                                          <p:attrName>ppt_x</p:attrName>
                                        </p:attrNameLst>
                                      </p:cBhvr>
                                      <p:tavLst>
                                        <p:tav tm="0">
                                          <p:val>
                                            <p:strVal val="0-#ppt_w/2"/>
                                          </p:val>
                                        </p:tav>
                                        <p:tav tm="100000">
                                          <p:val>
                                            <p:strVal val="#ppt_x"/>
                                          </p:val>
                                        </p:tav>
                                      </p:tavLst>
                                    </p:anim>
                                    <p:anim calcmode="lin" valueType="num">
                                      <p:cBhvr additive="base">
                                        <p:cTn id="13" dur="3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tel 1"/>
          <p:cNvSpPr>
            <a:spLocks noGrp="1"/>
          </p:cNvSpPr>
          <p:nvPr>
            <p:ph type="title"/>
          </p:nvPr>
        </p:nvSpPr>
        <p:spPr>
          <a:xfrm>
            <a:off x="678007" y="247650"/>
            <a:ext cx="7767637" cy="666750"/>
          </a:xfrm>
        </p:spPr>
        <p:txBody>
          <a:bodyPr/>
          <a:lstStyle/>
          <a:p>
            <a:pPr algn="ctr"/>
            <a:r>
              <a:rPr lang="nb-NO" smtClean="0"/>
              <a:t>Simultankontrast</a:t>
            </a:r>
          </a:p>
        </p:txBody>
      </p:sp>
      <p:pic>
        <p:nvPicPr>
          <p:cNvPr id="37891" name="Picture 2" descr="http://www.wetcanvas.com/Community/images/04-Aug-2012/153476-cube_color_lres.jpg"/>
          <p:cNvPicPr>
            <a:picLocks noChangeAspect="1" noChangeArrowheads="1"/>
          </p:cNvPicPr>
          <p:nvPr/>
        </p:nvPicPr>
        <p:blipFill>
          <a:blip r:embed="rId2"/>
          <a:srcRect b="6509"/>
          <a:stretch>
            <a:fillRect/>
          </a:stretch>
        </p:blipFill>
        <p:spPr bwMode="auto">
          <a:xfrm>
            <a:off x="793894" y="1049338"/>
            <a:ext cx="3536950" cy="3443287"/>
          </a:xfrm>
          <a:prstGeom prst="rect">
            <a:avLst/>
          </a:prstGeom>
          <a:noFill/>
          <a:ln w="9525">
            <a:noFill/>
            <a:miter lim="800000"/>
            <a:headEnd/>
            <a:tailEnd/>
          </a:ln>
        </p:spPr>
      </p:pic>
      <p:pic>
        <p:nvPicPr>
          <p:cNvPr id="5" name="Picture 2" descr="http://www.wetcanvas.com/Community/images/04-Aug-2012/153476-cube_contrast_lres.jpg"/>
          <p:cNvPicPr>
            <a:picLocks noChangeAspect="1" noChangeArrowheads="1"/>
          </p:cNvPicPr>
          <p:nvPr/>
        </p:nvPicPr>
        <p:blipFill>
          <a:blip r:embed="rId3"/>
          <a:srcRect l="2155" t="9039" r="51743" b="35281"/>
          <a:stretch>
            <a:fillRect/>
          </a:stretch>
        </p:blipFill>
        <p:spPr bwMode="auto">
          <a:xfrm>
            <a:off x="793894" y="1060450"/>
            <a:ext cx="3535363" cy="3421063"/>
          </a:xfrm>
          <a:prstGeom prst="rect">
            <a:avLst/>
          </a:prstGeom>
          <a:noFill/>
          <a:ln w="9525">
            <a:noFill/>
            <a:miter lim="800000"/>
            <a:headEnd/>
            <a:tailEnd/>
          </a:ln>
        </p:spPr>
      </p:pic>
      <p:pic>
        <p:nvPicPr>
          <p:cNvPr id="37893" name="Picture 2" descr="http://www.wetcanvas.com/Community/images/04-Aug-2012/153476-cube_color_lres.jpg"/>
          <p:cNvPicPr>
            <a:picLocks noChangeAspect="1" noChangeArrowheads="1"/>
          </p:cNvPicPr>
          <p:nvPr/>
        </p:nvPicPr>
        <p:blipFill>
          <a:blip r:embed="rId2"/>
          <a:srcRect b="6509"/>
          <a:stretch>
            <a:fillRect/>
          </a:stretch>
        </p:blipFill>
        <p:spPr bwMode="auto">
          <a:xfrm>
            <a:off x="4751532" y="1066800"/>
            <a:ext cx="3535362" cy="3443288"/>
          </a:xfrm>
          <a:prstGeom prst="rect">
            <a:avLst/>
          </a:prstGeom>
          <a:noFill/>
          <a:ln w="9525">
            <a:noFill/>
            <a:miter lim="800000"/>
            <a:headEnd/>
            <a:tailEnd/>
          </a:ln>
        </p:spPr>
      </p:pic>
      <p:pic>
        <p:nvPicPr>
          <p:cNvPr id="10" name="Picture 2" descr="http://www.wetcanvas.com/Community/images/04-Aug-2012/153476-cube_contrast_lres.jpg"/>
          <p:cNvPicPr>
            <a:picLocks noChangeAspect="1" noChangeArrowheads="1"/>
          </p:cNvPicPr>
          <p:nvPr/>
        </p:nvPicPr>
        <p:blipFill>
          <a:blip r:embed="rId4"/>
          <a:srcRect l="51848" t="8395" r="1772" b="35281"/>
          <a:stretch>
            <a:fillRect/>
          </a:stretch>
        </p:blipFill>
        <p:spPr bwMode="auto">
          <a:xfrm>
            <a:off x="4734069" y="1060450"/>
            <a:ext cx="3556000" cy="3460750"/>
          </a:xfrm>
          <a:prstGeom prst="rect">
            <a:avLst/>
          </a:prstGeom>
          <a:noFill/>
          <a:ln w="9525">
            <a:noFill/>
            <a:miter lim="800000"/>
            <a:headEnd/>
            <a:tailEnd/>
          </a:ln>
        </p:spPr>
      </p:pic>
      <p:pic>
        <p:nvPicPr>
          <p:cNvPr id="15" name="Picture 2" descr="http://www.wetcanvas.com/Community/images/04-Aug-2012/153476-cube_contrast_lres.jpg"/>
          <p:cNvPicPr>
            <a:picLocks noChangeAspect="1" noChangeArrowheads="1"/>
          </p:cNvPicPr>
          <p:nvPr/>
        </p:nvPicPr>
        <p:blipFill>
          <a:blip r:embed="rId5"/>
          <a:srcRect t="67284" b="165"/>
          <a:stretch>
            <a:fillRect/>
          </a:stretch>
        </p:blipFill>
        <p:spPr bwMode="auto">
          <a:xfrm>
            <a:off x="797069" y="4695825"/>
            <a:ext cx="7486650" cy="1952625"/>
          </a:xfrm>
          <a:prstGeom prst="rect">
            <a:avLst/>
          </a:prstGeom>
          <a:noFill/>
          <a:ln w="9525">
            <a:noFill/>
            <a:miter lim="800000"/>
            <a:headEnd/>
            <a:tailEnd/>
          </a:ln>
        </p:spPr>
      </p:pic>
      <p:grpSp>
        <p:nvGrpSpPr>
          <p:cNvPr id="2" name="Gruppe 27"/>
          <p:cNvGrpSpPr>
            <a:grpSpLocks/>
          </p:cNvGrpSpPr>
          <p:nvPr/>
        </p:nvGrpSpPr>
        <p:grpSpPr bwMode="auto">
          <a:xfrm>
            <a:off x="738332" y="993775"/>
            <a:ext cx="3635375" cy="3556000"/>
            <a:chOff x="1106311" y="993422"/>
            <a:chExt cx="3635022" cy="3556000"/>
          </a:xfrm>
        </p:grpSpPr>
        <p:sp>
          <p:nvSpPr>
            <p:cNvPr id="16" name="Frihåndsform 15"/>
            <p:cNvSpPr/>
            <p:nvPr/>
          </p:nvSpPr>
          <p:spPr bwMode="auto">
            <a:xfrm>
              <a:off x="1952366" y="1715735"/>
              <a:ext cx="2247682" cy="903287"/>
            </a:xfrm>
            <a:custGeom>
              <a:avLst/>
              <a:gdLst>
                <a:gd name="connsiteX0" fmla="*/ 180622 w 2223911"/>
                <a:gd name="connsiteY0" fmla="*/ 0 h 801511"/>
                <a:gd name="connsiteX1" fmla="*/ 2223911 w 2223911"/>
                <a:gd name="connsiteY1" fmla="*/ 598311 h 801511"/>
                <a:gd name="connsiteX2" fmla="*/ 2099733 w 2223911"/>
                <a:gd name="connsiteY2" fmla="*/ 801511 h 801511"/>
                <a:gd name="connsiteX3" fmla="*/ 0 w 2223911"/>
                <a:gd name="connsiteY3" fmla="*/ 180622 h 801511"/>
                <a:gd name="connsiteX4" fmla="*/ 180622 w 2223911"/>
                <a:gd name="connsiteY4" fmla="*/ 0 h 801511"/>
                <a:gd name="connsiteX0" fmla="*/ 180622 w 2246488"/>
                <a:gd name="connsiteY0" fmla="*/ 0 h 801511"/>
                <a:gd name="connsiteX1" fmla="*/ 2246488 w 2246488"/>
                <a:gd name="connsiteY1" fmla="*/ 462845 h 801511"/>
                <a:gd name="connsiteX2" fmla="*/ 2099733 w 2246488"/>
                <a:gd name="connsiteY2" fmla="*/ 801511 h 801511"/>
                <a:gd name="connsiteX3" fmla="*/ 0 w 2246488"/>
                <a:gd name="connsiteY3" fmla="*/ 180622 h 801511"/>
                <a:gd name="connsiteX4" fmla="*/ 180622 w 2246488"/>
                <a:gd name="connsiteY4" fmla="*/ 0 h 801511"/>
                <a:gd name="connsiteX0" fmla="*/ 180622 w 2246488"/>
                <a:gd name="connsiteY0" fmla="*/ 0 h 903111"/>
                <a:gd name="connsiteX1" fmla="*/ 2246488 w 2246488"/>
                <a:gd name="connsiteY1" fmla="*/ 564445 h 903111"/>
                <a:gd name="connsiteX2" fmla="*/ 2099733 w 2246488"/>
                <a:gd name="connsiteY2" fmla="*/ 903111 h 903111"/>
                <a:gd name="connsiteX3" fmla="*/ 0 w 2246488"/>
                <a:gd name="connsiteY3" fmla="*/ 282222 h 903111"/>
                <a:gd name="connsiteX4" fmla="*/ 180622 w 2246488"/>
                <a:gd name="connsiteY4" fmla="*/ 0 h 903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488" h="903111">
                  <a:moveTo>
                    <a:pt x="180622" y="0"/>
                  </a:moveTo>
                  <a:lnTo>
                    <a:pt x="2246488" y="564445"/>
                  </a:lnTo>
                  <a:lnTo>
                    <a:pt x="2099733" y="903111"/>
                  </a:lnTo>
                  <a:lnTo>
                    <a:pt x="0" y="282222"/>
                  </a:lnTo>
                  <a:lnTo>
                    <a:pt x="180622" y="0"/>
                  </a:lnTo>
                  <a:close/>
                </a:path>
              </a:pathLst>
            </a:custGeom>
            <a:solidFill>
              <a:schemeClr val="bg1"/>
            </a:solidFill>
            <a:ln w="9525" cap="flat" cmpd="sng" algn="ctr">
              <a:solidFill>
                <a:schemeClr val="bg1">
                  <a:lumMod val="95000"/>
                </a:schemeClr>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
          <p:nvSpPr>
            <p:cNvPr id="17" name="Frihåndsform 16"/>
            <p:cNvSpPr/>
            <p:nvPr/>
          </p:nvSpPr>
          <p:spPr bwMode="auto">
            <a:xfrm>
              <a:off x="1444415" y="1614135"/>
              <a:ext cx="1603219" cy="1647825"/>
            </a:xfrm>
            <a:custGeom>
              <a:avLst/>
              <a:gdLst>
                <a:gd name="connsiteX0" fmla="*/ 1298222 w 1535289"/>
                <a:gd name="connsiteY0" fmla="*/ 0 h 1648178"/>
                <a:gd name="connsiteX1" fmla="*/ 1535289 w 1535289"/>
                <a:gd name="connsiteY1" fmla="*/ 90311 h 1648178"/>
                <a:gd name="connsiteX2" fmla="*/ 293511 w 1535289"/>
                <a:gd name="connsiteY2" fmla="*/ 1648178 h 1648178"/>
                <a:gd name="connsiteX3" fmla="*/ 0 w 1535289"/>
                <a:gd name="connsiteY3" fmla="*/ 1501422 h 1648178"/>
                <a:gd name="connsiteX4" fmla="*/ 1298222 w 1535289"/>
                <a:gd name="connsiteY4" fmla="*/ 0 h 1648178"/>
                <a:gd name="connsiteX0" fmla="*/ 1365955 w 1603022"/>
                <a:gd name="connsiteY0" fmla="*/ 0 h 1648178"/>
                <a:gd name="connsiteX1" fmla="*/ 1603022 w 1603022"/>
                <a:gd name="connsiteY1" fmla="*/ 90311 h 1648178"/>
                <a:gd name="connsiteX2" fmla="*/ 361244 w 1603022"/>
                <a:gd name="connsiteY2" fmla="*/ 1648178 h 1648178"/>
                <a:gd name="connsiteX3" fmla="*/ 0 w 1603022"/>
                <a:gd name="connsiteY3" fmla="*/ 1467556 h 1648178"/>
                <a:gd name="connsiteX4" fmla="*/ 1365955 w 1603022"/>
                <a:gd name="connsiteY4" fmla="*/ 0 h 164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022" h="1648178">
                  <a:moveTo>
                    <a:pt x="1365955" y="0"/>
                  </a:moveTo>
                  <a:lnTo>
                    <a:pt x="1603022" y="90311"/>
                  </a:lnTo>
                  <a:lnTo>
                    <a:pt x="361244" y="1648178"/>
                  </a:lnTo>
                  <a:lnTo>
                    <a:pt x="0" y="1467556"/>
                  </a:lnTo>
                  <a:lnTo>
                    <a:pt x="1365955" y="0"/>
                  </a:lnTo>
                  <a:close/>
                </a:path>
              </a:pathLst>
            </a:custGeom>
            <a:solidFill>
              <a:schemeClr val="bg1"/>
            </a:solidFill>
            <a:ln w="9525" cap="flat" cmpd="sng" algn="ctr">
              <a:solidFill>
                <a:schemeClr val="bg1">
                  <a:lumMod val="95000"/>
                </a:schemeClr>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
          <p:nvSpPr>
            <p:cNvPr id="18" name="Frihåndsform 17"/>
            <p:cNvSpPr/>
            <p:nvPr/>
          </p:nvSpPr>
          <p:spPr bwMode="auto">
            <a:xfrm>
              <a:off x="1885697" y="1545872"/>
              <a:ext cx="1590521" cy="1660525"/>
            </a:xfrm>
            <a:custGeom>
              <a:avLst/>
              <a:gdLst>
                <a:gd name="connsiteX0" fmla="*/ 1298222 w 1535289"/>
                <a:gd name="connsiteY0" fmla="*/ 0 h 1648178"/>
                <a:gd name="connsiteX1" fmla="*/ 1535289 w 1535289"/>
                <a:gd name="connsiteY1" fmla="*/ 90311 h 1648178"/>
                <a:gd name="connsiteX2" fmla="*/ 293511 w 1535289"/>
                <a:gd name="connsiteY2" fmla="*/ 1648178 h 1648178"/>
                <a:gd name="connsiteX3" fmla="*/ 0 w 1535289"/>
                <a:gd name="connsiteY3" fmla="*/ 1501422 h 1648178"/>
                <a:gd name="connsiteX4" fmla="*/ 1298222 w 1535289"/>
                <a:gd name="connsiteY4" fmla="*/ 0 h 1648178"/>
                <a:gd name="connsiteX0" fmla="*/ 1298222 w 1535289"/>
                <a:gd name="connsiteY0" fmla="*/ 0 h 1670756"/>
                <a:gd name="connsiteX1" fmla="*/ 1535289 w 1535289"/>
                <a:gd name="connsiteY1" fmla="*/ 90311 h 1670756"/>
                <a:gd name="connsiteX2" fmla="*/ 349955 w 1535289"/>
                <a:gd name="connsiteY2" fmla="*/ 1670756 h 1670756"/>
                <a:gd name="connsiteX3" fmla="*/ 0 w 1535289"/>
                <a:gd name="connsiteY3" fmla="*/ 1501422 h 1670756"/>
                <a:gd name="connsiteX4" fmla="*/ 1298222 w 1535289"/>
                <a:gd name="connsiteY4" fmla="*/ 0 h 1670756"/>
                <a:gd name="connsiteX0" fmla="*/ 1298222 w 1535289"/>
                <a:gd name="connsiteY0" fmla="*/ 0 h 1659467"/>
                <a:gd name="connsiteX1" fmla="*/ 1535289 w 1535289"/>
                <a:gd name="connsiteY1" fmla="*/ 90311 h 1659467"/>
                <a:gd name="connsiteX2" fmla="*/ 440266 w 1535289"/>
                <a:gd name="connsiteY2" fmla="*/ 1659467 h 1659467"/>
                <a:gd name="connsiteX3" fmla="*/ 0 w 1535289"/>
                <a:gd name="connsiteY3" fmla="*/ 1501422 h 1659467"/>
                <a:gd name="connsiteX4" fmla="*/ 1298222 w 1535289"/>
                <a:gd name="connsiteY4" fmla="*/ 0 h 1659467"/>
                <a:gd name="connsiteX0" fmla="*/ 1298222 w 1591734"/>
                <a:gd name="connsiteY0" fmla="*/ 0 h 1659467"/>
                <a:gd name="connsiteX1" fmla="*/ 1591734 w 1591734"/>
                <a:gd name="connsiteY1" fmla="*/ 56444 h 1659467"/>
                <a:gd name="connsiteX2" fmla="*/ 440266 w 1591734"/>
                <a:gd name="connsiteY2" fmla="*/ 1659467 h 1659467"/>
                <a:gd name="connsiteX3" fmla="*/ 0 w 1591734"/>
                <a:gd name="connsiteY3" fmla="*/ 1501422 h 1659467"/>
                <a:gd name="connsiteX4" fmla="*/ 1298222 w 1591734"/>
                <a:gd name="connsiteY4" fmla="*/ 0 h 1659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734" h="1659467">
                  <a:moveTo>
                    <a:pt x="1298222" y="0"/>
                  </a:moveTo>
                  <a:lnTo>
                    <a:pt x="1591734" y="56444"/>
                  </a:lnTo>
                  <a:lnTo>
                    <a:pt x="440266" y="1659467"/>
                  </a:lnTo>
                  <a:lnTo>
                    <a:pt x="0" y="1501422"/>
                  </a:lnTo>
                  <a:lnTo>
                    <a:pt x="1298222" y="0"/>
                  </a:lnTo>
                  <a:close/>
                </a:path>
              </a:pathLst>
            </a:custGeom>
            <a:solidFill>
              <a:schemeClr val="bg1"/>
            </a:solidFill>
            <a:ln w="9525" cap="flat" cmpd="sng" algn="ctr">
              <a:solidFill>
                <a:schemeClr val="bg1">
                  <a:lumMod val="95000"/>
                </a:schemeClr>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
          <p:nvSpPr>
            <p:cNvPr id="21" name="Frihåndsform 20"/>
            <p:cNvSpPr/>
            <p:nvPr/>
          </p:nvSpPr>
          <p:spPr bwMode="auto">
            <a:xfrm>
              <a:off x="2855566" y="1591910"/>
              <a:ext cx="1207970" cy="1477962"/>
            </a:xfrm>
            <a:custGeom>
              <a:avLst/>
              <a:gdLst>
                <a:gd name="connsiteX0" fmla="*/ 914400 w 1185333"/>
                <a:gd name="connsiteY0" fmla="*/ 0 h 1490134"/>
                <a:gd name="connsiteX1" fmla="*/ 0 w 1185333"/>
                <a:gd name="connsiteY1" fmla="*/ 1399823 h 1490134"/>
                <a:gd name="connsiteX2" fmla="*/ 361244 w 1185333"/>
                <a:gd name="connsiteY2" fmla="*/ 1490134 h 1490134"/>
                <a:gd name="connsiteX3" fmla="*/ 1185333 w 1185333"/>
                <a:gd name="connsiteY3" fmla="*/ 79023 h 1490134"/>
                <a:gd name="connsiteX4" fmla="*/ 914400 w 1185333"/>
                <a:gd name="connsiteY4" fmla="*/ 0 h 1490134"/>
                <a:gd name="connsiteX0" fmla="*/ 880533 w 1185333"/>
                <a:gd name="connsiteY0" fmla="*/ 0 h 1478846"/>
                <a:gd name="connsiteX1" fmla="*/ 0 w 1185333"/>
                <a:gd name="connsiteY1" fmla="*/ 1388535 h 1478846"/>
                <a:gd name="connsiteX2" fmla="*/ 361244 w 1185333"/>
                <a:gd name="connsiteY2" fmla="*/ 1478846 h 1478846"/>
                <a:gd name="connsiteX3" fmla="*/ 1185333 w 1185333"/>
                <a:gd name="connsiteY3" fmla="*/ 67735 h 1478846"/>
                <a:gd name="connsiteX4" fmla="*/ 880533 w 1185333"/>
                <a:gd name="connsiteY4" fmla="*/ 0 h 1478846"/>
                <a:gd name="connsiteX0" fmla="*/ 903111 w 1207911"/>
                <a:gd name="connsiteY0" fmla="*/ 0 h 1478846"/>
                <a:gd name="connsiteX1" fmla="*/ 0 w 1207911"/>
                <a:gd name="connsiteY1" fmla="*/ 1377246 h 1478846"/>
                <a:gd name="connsiteX2" fmla="*/ 383822 w 1207911"/>
                <a:gd name="connsiteY2" fmla="*/ 1478846 h 1478846"/>
                <a:gd name="connsiteX3" fmla="*/ 1207911 w 1207911"/>
                <a:gd name="connsiteY3" fmla="*/ 67735 h 1478846"/>
                <a:gd name="connsiteX4" fmla="*/ 903111 w 1207911"/>
                <a:gd name="connsiteY4" fmla="*/ 0 h 1478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911" h="1478846">
                  <a:moveTo>
                    <a:pt x="903111" y="0"/>
                  </a:moveTo>
                  <a:lnTo>
                    <a:pt x="0" y="1377246"/>
                  </a:lnTo>
                  <a:lnTo>
                    <a:pt x="383822" y="1478846"/>
                  </a:lnTo>
                  <a:lnTo>
                    <a:pt x="1207911" y="67735"/>
                  </a:lnTo>
                  <a:lnTo>
                    <a:pt x="903111" y="0"/>
                  </a:lnTo>
                  <a:close/>
                </a:path>
              </a:pathLst>
            </a:custGeom>
            <a:solidFill>
              <a:schemeClr val="bg1"/>
            </a:solidFill>
            <a:ln w="9525" cap="flat" cmpd="sng" algn="ctr">
              <a:solidFill>
                <a:schemeClr val="bg1">
                  <a:lumMod val="95000"/>
                </a:schemeClr>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
          <p:nvSpPr>
            <p:cNvPr id="22" name="Frihåndsform 21"/>
            <p:cNvSpPr/>
            <p:nvPr/>
          </p:nvSpPr>
          <p:spPr bwMode="auto">
            <a:xfrm>
              <a:off x="2111100" y="1625247"/>
              <a:ext cx="1501629" cy="576263"/>
            </a:xfrm>
            <a:custGeom>
              <a:avLst/>
              <a:gdLst>
                <a:gd name="connsiteX0" fmla="*/ 124177 w 1535288"/>
                <a:gd name="connsiteY0" fmla="*/ 0 h 575733"/>
                <a:gd name="connsiteX1" fmla="*/ 1535288 w 1535288"/>
                <a:gd name="connsiteY1" fmla="*/ 417689 h 575733"/>
                <a:gd name="connsiteX2" fmla="*/ 1411111 w 1535288"/>
                <a:gd name="connsiteY2" fmla="*/ 575733 h 575733"/>
                <a:gd name="connsiteX3" fmla="*/ 0 w 1535288"/>
                <a:gd name="connsiteY3" fmla="*/ 146756 h 575733"/>
                <a:gd name="connsiteX4" fmla="*/ 124177 w 1535288"/>
                <a:gd name="connsiteY4" fmla="*/ 0 h 575733"/>
                <a:gd name="connsiteX0" fmla="*/ 90311 w 1501422"/>
                <a:gd name="connsiteY0" fmla="*/ 0 h 575733"/>
                <a:gd name="connsiteX1" fmla="*/ 1501422 w 1501422"/>
                <a:gd name="connsiteY1" fmla="*/ 417689 h 575733"/>
                <a:gd name="connsiteX2" fmla="*/ 1377245 w 1501422"/>
                <a:gd name="connsiteY2" fmla="*/ 575733 h 575733"/>
                <a:gd name="connsiteX3" fmla="*/ 0 w 1501422"/>
                <a:gd name="connsiteY3" fmla="*/ 169333 h 575733"/>
                <a:gd name="connsiteX4" fmla="*/ 90311 w 1501422"/>
                <a:gd name="connsiteY4" fmla="*/ 0 h 575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422" h="575733">
                  <a:moveTo>
                    <a:pt x="90311" y="0"/>
                  </a:moveTo>
                  <a:lnTo>
                    <a:pt x="1501422" y="417689"/>
                  </a:lnTo>
                  <a:lnTo>
                    <a:pt x="1377245" y="575733"/>
                  </a:lnTo>
                  <a:lnTo>
                    <a:pt x="0" y="169333"/>
                  </a:lnTo>
                  <a:lnTo>
                    <a:pt x="90311" y="0"/>
                  </a:lnTo>
                  <a:close/>
                </a:path>
              </a:pathLst>
            </a:custGeom>
            <a:solidFill>
              <a:schemeClr val="bg1"/>
            </a:solidFill>
            <a:ln w="9525" cap="flat" cmpd="sng" algn="ctr">
              <a:solidFill>
                <a:schemeClr val="bg1">
                  <a:lumMod val="95000"/>
                </a:schemeClr>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
          <p:nvSpPr>
            <p:cNvPr id="23" name="Frihåndsform 22"/>
            <p:cNvSpPr/>
            <p:nvPr/>
          </p:nvSpPr>
          <p:spPr bwMode="auto">
            <a:xfrm>
              <a:off x="1388859" y="2155472"/>
              <a:ext cx="2290540" cy="1389063"/>
            </a:xfrm>
            <a:custGeom>
              <a:avLst/>
              <a:gdLst>
                <a:gd name="connsiteX0" fmla="*/ 451556 w 2291645"/>
                <a:gd name="connsiteY0" fmla="*/ 0 h 1388533"/>
                <a:gd name="connsiteX1" fmla="*/ 2291645 w 2291645"/>
                <a:gd name="connsiteY1" fmla="*/ 620889 h 1388533"/>
                <a:gd name="connsiteX2" fmla="*/ 1749778 w 2291645"/>
                <a:gd name="connsiteY2" fmla="*/ 1388533 h 1388533"/>
                <a:gd name="connsiteX3" fmla="*/ 0 w 2291645"/>
                <a:gd name="connsiteY3" fmla="*/ 620889 h 1388533"/>
                <a:gd name="connsiteX4" fmla="*/ 451556 w 2291645"/>
                <a:gd name="connsiteY4" fmla="*/ 0 h 1388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45" h="1388533">
                  <a:moveTo>
                    <a:pt x="451556" y="0"/>
                  </a:moveTo>
                  <a:lnTo>
                    <a:pt x="2291645" y="620889"/>
                  </a:lnTo>
                  <a:lnTo>
                    <a:pt x="1749778" y="1388533"/>
                  </a:lnTo>
                  <a:lnTo>
                    <a:pt x="0" y="620889"/>
                  </a:lnTo>
                  <a:lnTo>
                    <a:pt x="451556" y="0"/>
                  </a:lnTo>
                  <a:close/>
                </a:path>
              </a:pathLst>
            </a:custGeom>
            <a:solidFill>
              <a:schemeClr val="bg1"/>
            </a:solidFill>
            <a:ln w="9525" cap="flat" cmpd="sng" algn="ctr">
              <a:solidFill>
                <a:schemeClr val="bg1">
                  <a:lumMod val="95000"/>
                </a:schemeClr>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
          <p:nvSpPr>
            <p:cNvPr id="24" name="Frihåndsform 23"/>
            <p:cNvSpPr/>
            <p:nvPr/>
          </p:nvSpPr>
          <p:spPr bwMode="auto">
            <a:xfrm>
              <a:off x="2122212" y="1253772"/>
              <a:ext cx="960344" cy="879475"/>
            </a:xfrm>
            <a:custGeom>
              <a:avLst/>
              <a:gdLst>
                <a:gd name="connsiteX0" fmla="*/ 0 w 959556"/>
                <a:gd name="connsiteY0" fmla="*/ 733777 h 880533"/>
                <a:gd name="connsiteX1" fmla="*/ 722489 w 959556"/>
                <a:gd name="connsiteY1" fmla="*/ 0 h 880533"/>
                <a:gd name="connsiteX2" fmla="*/ 959556 w 959556"/>
                <a:gd name="connsiteY2" fmla="*/ 67733 h 880533"/>
                <a:gd name="connsiteX3" fmla="*/ 203200 w 959556"/>
                <a:gd name="connsiteY3" fmla="*/ 880533 h 880533"/>
                <a:gd name="connsiteX4" fmla="*/ 0 w 959556"/>
                <a:gd name="connsiteY4" fmla="*/ 733777 h 880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556" h="880533">
                  <a:moveTo>
                    <a:pt x="0" y="733777"/>
                  </a:moveTo>
                  <a:lnTo>
                    <a:pt x="722489" y="0"/>
                  </a:lnTo>
                  <a:lnTo>
                    <a:pt x="959556" y="67733"/>
                  </a:lnTo>
                  <a:lnTo>
                    <a:pt x="203200" y="880533"/>
                  </a:lnTo>
                  <a:lnTo>
                    <a:pt x="0" y="733777"/>
                  </a:lnTo>
                  <a:close/>
                </a:path>
              </a:pathLst>
            </a:custGeom>
            <a:solidFill>
              <a:schemeClr val="bg1"/>
            </a:solidFill>
            <a:ln w="9525" cap="flat" cmpd="sng" algn="ctr">
              <a:solidFill>
                <a:schemeClr val="bg1">
                  <a:lumMod val="95000"/>
                </a:schemeClr>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
          <p:nvSpPr>
            <p:cNvPr id="25" name="Frihåndsform 24"/>
            <p:cNvSpPr/>
            <p:nvPr/>
          </p:nvSpPr>
          <p:spPr bwMode="auto">
            <a:xfrm>
              <a:off x="3341294" y="1366485"/>
              <a:ext cx="587318" cy="484187"/>
            </a:xfrm>
            <a:custGeom>
              <a:avLst/>
              <a:gdLst>
                <a:gd name="connsiteX0" fmla="*/ 0 w 575733"/>
                <a:gd name="connsiteY0" fmla="*/ 372533 h 485422"/>
                <a:gd name="connsiteX1" fmla="*/ 327378 w 575733"/>
                <a:gd name="connsiteY1" fmla="*/ 0 h 485422"/>
                <a:gd name="connsiteX2" fmla="*/ 575733 w 575733"/>
                <a:gd name="connsiteY2" fmla="*/ 45155 h 485422"/>
                <a:gd name="connsiteX3" fmla="*/ 248356 w 575733"/>
                <a:gd name="connsiteY3" fmla="*/ 485422 h 485422"/>
                <a:gd name="connsiteX4" fmla="*/ 0 w 575733"/>
                <a:gd name="connsiteY4" fmla="*/ 372533 h 485422"/>
                <a:gd name="connsiteX0" fmla="*/ 0 w 587022"/>
                <a:gd name="connsiteY0" fmla="*/ 406400 h 485422"/>
                <a:gd name="connsiteX1" fmla="*/ 338667 w 587022"/>
                <a:gd name="connsiteY1" fmla="*/ 0 h 485422"/>
                <a:gd name="connsiteX2" fmla="*/ 587022 w 587022"/>
                <a:gd name="connsiteY2" fmla="*/ 45155 h 485422"/>
                <a:gd name="connsiteX3" fmla="*/ 259645 w 587022"/>
                <a:gd name="connsiteY3" fmla="*/ 485422 h 485422"/>
                <a:gd name="connsiteX4" fmla="*/ 0 w 587022"/>
                <a:gd name="connsiteY4" fmla="*/ 406400 h 485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022" h="485422">
                  <a:moveTo>
                    <a:pt x="0" y="406400"/>
                  </a:moveTo>
                  <a:lnTo>
                    <a:pt x="338667" y="0"/>
                  </a:lnTo>
                  <a:lnTo>
                    <a:pt x="587022" y="45155"/>
                  </a:lnTo>
                  <a:lnTo>
                    <a:pt x="259645" y="485422"/>
                  </a:lnTo>
                  <a:lnTo>
                    <a:pt x="0" y="406400"/>
                  </a:lnTo>
                  <a:close/>
                </a:path>
              </a:pathLst>
            </a:custGeom>
            <a:solidFill>
              <a:schemeClr val="bg1"/>
            </a:solidFill>
            <a:ln w="9525" cap="flat" cmpd="sng" algn="ctr">
              <a:solidFill>
                <a:schemeClr val="bg1">
                  <a:lumMod val="95000"/>
                </a:schemeClr>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
          <p:nvSpPr>
            <p:cNvPr id="27" name="Frihåndsform 26"/>
            <p:cNvSpPr/>
            <p:nvPr/>
          </p:nvSpPr>
          <p:spPr bwMode="auto">
            <a:xfrm>
              <a:off x="1106311" y="993422"/>
              <a:ext cx="3635022" cy="3556000"/>
            </a:xfrm>
            <a:custGeom>
              <a:avLst/>
              <a:gdLst>
                <a:gd name="connsiteX0" fmla="*/ 22578 w 3635022"/>
                <a:gd name="connsiteY0" fmla="*/ 0 h 3556000"/>
                <a:gd name="connsiteX1" fmla="*/ 1727200 w 3635022"/>
                <a:gd name="connsiteY1" fmla="*/ 0 h 3556000"/>
                <a:gd name="connsiteX2" fmla="*/ 1693333 w 3635022"/>
                <a:gd name="connsiteY2" fmla="*/ 462845 h 3556000"/>
                <a:gd name="connsiteX3" fmla="*/ 1253067 w 3635022"/>
                <a:gd name="connsiteY3" fmla="*/ 1016000 h 3556000"/>
                <a:gd name="connsiteX4" fmla="*/ 936978 w 3635022"/>
                <a:gd name="connsiteY4" fmla="*/ 1049867 h 3556000"/>
                <a:gd name="connsiteX5" fmla="*/ 846667 w 3635022"/>
                <a:gd name="connsiteY5" fmla="*/ 1174045 h 3556000"/>
                <a:gd name="connsiteX6" fmla="*/ 2178756 w 3635022"/>
                <a:gd name="connsiteY6" fmla="*/ 1840089 h 3556000"/>
                <a:gd name="connsiteX7" fmla="*/ 2664178 w 3635022"/>
                <a:gd name="connsiteY7" fmla="*/ 891822 h 3556000"/>
                <a:gd name="connsiteX8" fmla="*/ 2077156 w 3635022"/>
                <a:gd name="connsiteY8" fmla="*/ 564445 h 3556000"/>
                <a:gd name="connsiteX9" fmla="*/ 1772356 w 3635022"/>
                <a:gd name="connsiteY9" fmla="*/ 530578 h 3556000"/>
                <a:gd name="connsiteX10" fmla="*/ 1693333 w 3635022"/>
                <a:gd name="connsiteY10" fmla="*/ 462845 h 3556000"/>
                <a:gd name="connsiteX11" fmla="*/ 1727200 w 3635022"/>
                <a:gd name="connsiteY11" fmla="*/ 0 h 3556000"/>
                <a:gd name="connsiteX12" fmla="*/ 3635022 w 3635022"/>
                <a:gd name="connsiteY12" fmla="*/ 0 h 3556000"/>
                <a:gd name="connsiteX13" fmla="*/ 3623733 w 3635022"/>
                <a:gd name="connsiteY13" fmla="*/ 3556000 h 3556000"/>
                <a:gd name="connsiteX14" fmla="*/ 0 w 3635022"/>
                <a:gd name="connsiteY14" fmla="*/ 3556000 h 3556000"/>
                <a:gd name="connsiteX15" fmla="*/ 22578 w 3635022"/>
                <a:gd name="connsiteY15" fmla="*/ 0 h 35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5022" h="3556000">
                  <a:moveTo>
                    <a:pt x="22578" y="0"/>
                  </a:moveTo>
                  <a:lnTo>
                    <a:pt x="1727200" y="0"/>
                  </a:lnTo>
                  <a:lnTo>
                    <a:pt x="1693333" y="462845"/>
                  </a:lnTo>
                  <a:lnTo>
                    <a:pt x="1253067" y="1016000"/>
                  </a:lnTo>
                  <a:lnTo>
                    <a:pt x="936978" y="1049867"/>
                  </a:lnTo>
                  <a:lnTo>
                    <a:pt x="846667" y="1174045"/>
                  </a:lnTo>
                  <a:lnTo>
                    <a:pt x="2178756" y="1840089"/>
                  </a:lnTo>
                  <a:lnTo>
                    <a:pt x="2664178" y="891822"/>
                  </a:lnTo>
                  <a:lnTo>
                    <a:pt x="2077156" y="564445"/>
                  </a:lnTo>
                  <a:lnTo>
                    <a:pt x="1772356" y="530578"/>
                  </a:lnTo>
                  <a:lnTo>
                    <a:pt x="1693333" y="462845"/>
                  </a:lnTo>
                  <a:lnTo>
                    <a:pt x="1727200" y="0"/>
                  </a:lnTo>
                  <a:lnTo>
                    <a:pt x="3635022" y="0"/>
                  </a:lnTo>
                  <a:lnTo>
                    <a:pt x="3623733" y="3556000"/>
                  </a:lnTo>
                  <a:lnTo>
                    <a:pt x="0" y="3556000"/>
                  </a:lnTo>
                  <a:lnTo>
                    <a:pt x="22578" y="0"/>
                  </a:lnTo>
                  <a:close/>
                </a:path>
              </a:pathLst>
            </a:custGeom>
            <a:solidFill>
              <a:schemeClr val="bg1"/>
            </a:solidFill>
            <a:ln w="9525" cap="flat" cmpd="sng" algn="ctr">
              <a:solidFill>
                <a:schemeClr val="bg1">
                  <a:lumMod val="95000"/>
                </a:schemeClr>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grpSp>
      <p:grpSp>
        <p:nvGrpSpPr>
          <p:cNvPr id="3" name="Gruppe 37"/>
          <p:cNvGrpSpPr>
            <a:grpSpLocks/>
          </p:cNvGrpSpPr>
          <p:nvPr/>
        </p:nvGrpSpPr>
        <p:grpSpPr bwMode="auto">
          <a:xfrm>
            <a:off x="4705494" y="1019175"/>
            <a:ext cx="4219575" cy="3584575"/>
            <a:chOff x="5073706" y="1019597"/>
            <a:chExt cx="4219997" cy="3584772"/>
          </a:xfrm>
        </p:grpSpPr>
        <p:sp>
          <p:nvSpPr>
            <p:cNvPr id="29" name="Frihåndsform 28"/>
            <p:cNvSpPr/>
            <p:nvPr/>
          </p:nvSpPr>
          <p:spPr bwMode="auto">
            <a:xfrm>
              <a:off x="5576994" y="1703848"/>
              <a:ext cx="1049442" cy="836658"/>
            </a:xfrm>
            <a:custGeom>
              <a:avLst/>
              <a:gdLst>
                <a:gd name="connsiteX0" fmla="*/ 428978 w 1049867"/>
                <a:gd name="connsiteY0" fmla="*/ 835378 h 835378"/>
                <a:gd name="connsiteX1" fmla="*/ 1049867 w 1049867"/>
                <a:gd name="connsiteY1" fmla="*/ 101600 h 835378"/>
                <a:gd name="connsiteX2" fmla="*/ 767645 w 1049867"/>
                <a:gd name="connsiteY2" fmla="*/ 0 h 835378"/>
                <a:gd name="connsiteX3" fmla="*/ 0 w 1049867"/>
                <a:gd name="connsiteY3" fmla="*/ 722489 h 835378"/>
                <a:gd name="connsiteX4" fmla="*/ 428978 w 1049867"/>
                <a:gd name="connsiteY4" fmla="*/ 835378 h 835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867" h="835378">
                  <a:moveTo>
                    <a:pt x="428978" y="835378"/>
                  </a:moveTo>
                  <a:lnTo>
                    <a:pt x="1049867" y="101600"/>
                  </a:lnTo>
                  <a:lnTo>
                    <a:pt x="767645" y="0"/>
                  </a:lnTo>
                  <a:lnTo>
                    <a:pt x="0" y="722489"/>
                  </a:lnTo>
                  <a:lnTo>
                    <a:pt x="428978" y="835378"/>
                  </a:lnTo>
                  <a:close/>
                </a:path>
              </a:pathLst>
            </a:custGeom>
            <a:solidFill>
              <a:schemeClr val="bg1"/>
            </a:solidFill>
            <a:ln w="9525" cap="flat" cmpd="sng" algn="ctr">
              <a:solidFill>
                <a:schemeClr val="bg1">
                  <a:lumMod val="95000"/>
                </a:schemeClr>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
          <p:nvSpPr>
            <p:cNvPr id="30" name="Frihåndsform 29"/>
            <p:cNvSpPr/>
            <p:nvPr/>
          </p:nvSpPr>
          <p:spPr bwMode="auto">
            <a:xfrm>
              <a:off x="6278740" y="1930872"/>
              <a:ext cx="800180" cy="419123"/>
            </a:xfrm>
            <a:custGeom>
              <a:avLst/>
              <a:gdLst>
                <a:gd name="connsiteX0" fmla="*/ 158044 w 778933"/>
                <a:gd name="connsiteY0" fmla="*/ 0 h 406400"/>
                <a:gd name="connsiteX1" fmla="*/ 778933 w 778933"/>
                <a:gd name="connsiteY1" fmla="*/ 203200 h 406400"/>
                <a:gd name="connsiteX2" fmla="*/ 632178 w 778933"/>
                <a:gd name="connsiteY2" fmla="*/ 406400 h 406400"/>
                <a:gd name="connsiteX3" fmla="*/ 0 w 778933"/>
                <a:gd name="connsiteY3" fmla="*/ 180622 h 406400"/>
                <a:gd name="connsiteX4" fmla="*/ 158044 w 778933"/>
                <a:gd name="connsiteY4" fmla="*/ 0 h 406400"/>
                <a:gd name="connsiteX0" fmla="*/ 178905 w 799794"/>
                <a:gd name="connsiteY0" fmla="*/ 0 h 406400"/>
                <a:gd name="connsiteX1" fmla="*/ 799794 w 799794"/>
                <a:gd name="connsiteY1" fmla="*/ 203200 h 406400"/>
                <a:gd name="connsiteX2" fmla="*/ 653039 w 799794"/>
                <a:gd name="connsiteY2" fmla="*/ 406400 h 406400"/>
                <a:gd name="connsiteX3" fmla="*/ 0 w 799794"/>
                <a:gd name="connsiteY3" fmla="*/ 198006 h 406400"/>
                <a:gd name="connsiteX4" fmla="*/ 178905 w 799794"/>
                <a:gd name="connsiteY4" fmla="*/ 0 h 406400"/>
                <a:gd name="connsiteX0" fmla="*/ 178905 w 799794"/>
                <a:gd name="connsiteY0" fmla="*/ 0 h 420307"/>
                <a:gd name="connsiteX1" fmla="*/ 799794 w 799794"/>
                <a:gd name="connsiteY1" fmla="*/ 203200 h 420307"/>
                <a:gd name="connsiteX2" fmla="*/ 635655 w 799794"/>
                <a:gd name="connsiteY2" fmla="*/ 420307 h 420307"/>
                <a:gd name="connsiteX3" fmla="*/ 0 w 799794"/>
                <a:gd name="connsiteY3" fmla="*/ 198006 h 420307"/>
                <a:gd name="connsiteX4" fmla="*/ 178905 w 799794"/>
                <a:gd name="connsiteY4" fmla="*/ 0 h 420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794" h="420307">
                  <a:moveTo>
                    <a:pt x="178905" y="0"/>
                  </a:moveTo>
                  <a:lnTo>
                    <a:pt x="799794" y="203200"/>
                  </a:lnTo>
                  <a:lnTo>
                    <a:pt x="635655" y="420307"/>
                  </a:lnTo>
                  <a:lnTo>
                    <a:pt x="0" y="198006"/>
                  </a:lnTo>
                  <a:lnTo>
                    <a:pt x="178905" y="0"/>
                  </a:lnTo>
                  <a:close/>
                </a:path>
              </a:pathLst>
            </a:custGeom>
            <a:solidFill>
              <a:schemeClr val="bg1"/>
            </a:solidFill>
            <a:ln w="9525" cap="flat" cmpd="sng" algn="ctr">
              <a:solidFill>
                <a:schemeClr val="bg1">
                  <a:lumMod val="95000"/>
                </a:schemeClr>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
          <p:nvSpPr>
            <p:cNvPr id="31" name="Frihåndsform 30"/>
            <p:cNvSpPr/>
            <p:nvPr/>
          </p:nvSpPr>
          <p:spPr bwMode="auto">
            <a:xfrm>
              <a:off x="6412103" y="1399031"/>
              <a:ext cx="812881" cy="496914"/>
            </a:xfrm>
            <a:custGeom>
              <a:avLst/>
              <a:gdLst>
                <a:gd name="connsiteX0" fmla="*/ 270934 w 846667"/>
                <a:gd name="connsiteY0" fmla="*/ 406400 h 496711"/>
                <a:gd name="connsiteX1" fmla="*/ 395111 w 846667"/>
                <a:gd name="connsiteY1" fmla="*/ 237067 h 496711"/>
                <a:gd name="connsiteX2" fmla="*/ 0 w 846667"/>
                <a:gd name="connsiteY2" fmla="*/ 169334 h 496711"/>
                <a:gd name="connsiteX3" fmla="*/ 338667 w 846667"/>
                <a:gd name="connsiteY3" fmla="*/ 0 h 496711"/>
                <a:gd name="connsiteX4" fmla="*/ 846667 w 846667"/>
                <a:gd name="connsiteY4" fmla="*/ 112889 h 496711"/>
                <a:gd name="connsiteX5" fmla="*/ 530578 w 846667"/>
                <a:gd name="connsiteY5" fmla="*/ 496711 h 496711"/>
                <a:gd name="connsiteX6" fmla="*/ 485422 w 846667"/>
                <a:gd name="connsiteY6" fmla="*/ 451556 h 496711"/>
                <a:gd name="connsiteX7" fmla="*/ 270934 w 846667"/>
                <a:gd name="connsiteY7" fmla="*/ 406400 h 496711"/>
                <a:gd name="connsiteX0" fmla="*/ 270934 w 846667"/>
                <a:gd name="connsiteY0" fmla="*/ 406400 h 496711"/>
                <a:gd name="connsiteX1" fmla="*/ 395111 w 846667"/>
                <a:gd name="connsiteY1" fmla="*/ 237067 h 496711"/>
                <a:gd name="connsiteX2" fmla="*/ 0 w 846667"/>
                <a:gd name="connsiteY2" fmla="*/ 169334 h 496711"/>
                <a:gd name="connsiteX3" fmla="*/ 338667 w 846667"/>
                <a:gd name="connsiteY3" fmla="*/ 0 h 496711"/>
                <a:gd name="connsiteX4" fmla="*/ 846667 w 846667"/>
                <a:gd name="connsiteY4" fmla="*/ 112889 h 496711"/>
                <a:gd name="connsiteX5" fmla="*/ 530578 w 846667"/>
                <a:gd name="connsiteY5" fmla="*/ 496711 h 496711"/>
                <a:gd name="connsiteX6" fmla="*/ 270934 w 846667"/>
                <a:gd name="connsiteY6" fmla="*/ 406400 h 496711"/>
                <a:gd name="connsiteX0" fmla="*/ 237067 w 812800"/>
                <a:gd name="connsiteY0" fmla="*/ 406400 h 496711"/>
                <a:gd name="connsiteX1" fmla="*/ 361244 w 812800"/>
                <a:gd name="connsiteY1" fmla="*/ 237067 h 496711"/>
                <a:gd name="connsiteX2" fmla="*/ 0 w 812800"/>
                <a:gd name="connsiteY2" fmla="*/ 158045 h 496711"/>
                <a:gd name="connsiteX3" fmla="*/ 304800 w 812800"/>
                <a:gd name="connsiteY3" fmla="*/ 0 h 496711"/>
                <a:gd name="connsiteX4" fmla="*/ 812800 w 812800"/>
                <a:gd name="connsiteY4" fmla="*/ 112889 h 496711"/>
                <a:gd name="connsiteX5" fmla="*/ 496711 w 812800"/>
                <a:gd name="connsiteY5" fmla="*/ 496711 h 496711"/>
                <a:gd name="connsiteX6" fmla="*/ 237067 w 812800"/>
                <a:gd name="connsiteY6" fmla="*/ 406400 h 496711"/>
                <a:gd name="connsiteX0" fmla="*/ 237067 w 812800"/>
                <a:gd name="connsiteY0" fmla="*/ 406400 h 496711"/>
                <a:gd name="connsiteX1" fmla="*/ 340384 w 812800"/>
                <a:gd name="connsiteY1" fmla="*/ 264881 h 496711"/>
                <a:gd name="connsiteX2" fmla="*/ 0 w 812800"/>
                <a:gd name="connsiteY2" fmla="*/ 158045 h 496711"/>
                <a:gd name="connsiteX3" fmla="*/ 304800 w 812800"/>
                <a:gd name="connsiteY3" fmla="*/ 0 h 496711"/>
                <a:gd name="connsiteX4" fmla="*/ 812800 w 812800"/>
                <a:gd name="connsiteY4" fmla="*/ 112889 h 496711"/>
                <a:gd name="connsiteX5" fmla="*/ 496711 w 812800"/>
                <a:gd name="connsiteY5" fmla="*/ 496711 h 496711"/>
                <a:gd name="connsiteX6" fmla="*/ 237067 w 812800"/>
                <a:gd name="connsiteY6" fmla="*/ 406400 h 496711"/>
                <a:gd name="connsiteX0" fmla="*/ 223159 w 812800"/>
                <a:gd name="connsiteY0" fmla="*/ 406400 h 496711"/>
                <a:gd name="connsiteX1" fmla="*/ 340384 w 812800"/>
                <a:gd name="connsiteY1" fmla="*/ 264881 h 496711"/>
                <a:gd name="connsiteX2" fmla="*/ 0 w 812800"/>
                <a:gd name="connsiteY2" fmla="*/ 158045 h 496711"/>
                <a:gd name="connsiteX3" fmla="*/ 304800 w 812800"/>
                <a:gd name="connsiteY3" fmla="*/ 0 h 496711"/>
                <a:gd name="connsiteX4" fmla="*/ 812800 w 812800"/>
                <a:gd name="connsiteY4" fmla="*/ 112889 h 496711"/>
                <a:gd name="connsiteX5" fmla="*/ 496711 w 812800"/>
                <a:gd name="connsiteY5" fmla="*/ 496711 h 496711"/>
                <a:gd name="connsiteX6" fmla="*/ 223159 w 812800"/>
                <a:gd name="connsiteY6" fmla="*/ 406400 h 49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 h="496711">
                  <a:moveTo>
                    <a:pt x="223159" y="406400"/>
                  </a:moveTo>
                  <a:lnTo>
                    <a:pt x="340384" y="264881"/>
                  </a:lnTo>
                  <a:lnTo>
                    <a:pt x="0" y="158045"/>
                  </a:lnTo>
                  <a:lnTo>
                    <a:pt x="304800" y="0"/>
                  </a:lnTo>
                  <a:lnTo>
                    <a:pt x="812800" y="112889"/>
                  </a:lnTo>
                  <a:lnTo>
                    <a:pt x="496711" y="496711"/>
                  </a:lnTo>
                  <a:lnTo>
                    <a:pt x="223159" y="406400"/>
                  </a:lnTo>
                  <a:close/>
                </a:path>
              </a:pathLst>
            </a:custGeom>
            <a:solidFill>
              <a:schemeClr val="bg1"/>
            </a:solidFill>
            <a:ln w="9525" cap="flat" cmpd="sng" algn="ctr">
              <a:solidFill>
                <a:schemeClr val="bg1">
                  <a:lumMod val="95000"/>
                </a:schemeClr>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
          <p:nvSpPr>
            <p:cNvPr id="32" name="Frihåndsform 31"/>
            <p:cNvSpPr/>
            <p:nvPr/>
          </p:nvSpPr>
          <p:spPr bwMode="auto">
            <a:xfrm>
              <a:off x="6909040" y="1703848"/>
              <a:ext cx="1187569" cy="474688"/>
            </a:xfrm>
            <a:custGeom>
              <a:avLst/>
              <a:gdLst>
                <a:gd name="connsiteX0" fmla="*/ 90311 w 1174044"/>
                <a:gd name="connsiteY0" fmla="*/ 0 h 474134"/>
                <a:gd name="connsiteX1" fmla="*/ 1174044 w 1174044"/>
                <a:gd name="connsiteY1" fmla="*/ 304800 h 474134"/>
                <a:gd name="connsiteX2" fmla="*/ 1072444 w 1174044"/>
                <a:gd name="connsiteY2" fmla="*/ 474134 h 474134"/>
                <a:gd name="connsiteX3" fmla="*/ 0 w 1174044"/>
                <a:gd name="connsiteY3" fmla="*/ 169334 h 474134"/>
                <a:gd name="connsiteX4" fmla="*/ 90311 w 1174044"/>
                <a:gd name="connsiteY4" fmla="*/ 0 h 474134"/>
                <a:gd name="connsiteX0" fmla="*/ 90311 w 1187951"/>
                <a:gd name="connsiteY0" fmla="*/ 0 h 474134"/>
                <a:gd name="connsiteX1" fmla="*/ 1187951 w 1187951"/>
                <a:gd name="connsiteY1" fmla="*/ 294369 h 474134"/>
                <a:gd name="connsiteX2" fmla="*/ 1072444 w 1187951"/>
                <a:gd name="connsiteY2" fmla="*/ 474134 h 474134"/>
                <a:gd name="connsiteX3" fmla="*/ 0 w 1187951"/>
                <a:gd name="connsiteY3" fmla="*/ 169334 h 474134"/>
                <a:gd name="connsiteX4" fmla="*/ 90311 w 1187951"/>
                <a:gd name="connsiteY4" fmla="*/ 0 h 47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951" h="474134">
                  <a:moveTo>
                    <a:pt x="90311" y="0"/>
                  </a:moveTo>
                  <a:lnTo>
                    <a:pt x="1187951" y="294369"/>
                  </a:lnTo>
                  <a:lnTo>
                    <a:pt x="1072444" y="474134"/>
                  </a:lnTo>
                  <a:lnTo>
                    <a:pt x="0" y="169334"/>
                  </a:lnTo>
                  <a:lnTo>
                    <a:pt x="90311" y="0"/>
                  </a:lnTo>
                  <a:close/>
                </a:path>
              </a:pathLst>
            </a:custGeom>
            <a:solidFill>
              <a:schemeClr val="bg1"/>
            </a:solidFill>
            <a:ln w="9525" cap="flat" cmpd="sng" algn="ctr">
              <a:solidFill>
                <a:schemeClr val="bg1">
                  <a:lumMod val="95000"/>
                </a:schemeClr>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
          <p:nvSpPr>
            <p:cNvPr id="33" name="Frihåndsform 32"/>
            <p:cNvSpPr/>
            <p:nvPr/>
          </p:nvSpPr>
          <p:spPr bwMode="auto">
            <a:xfrm>
              <a:off x="6266038" y="2196000"/>
              <a:ext cx="1706733" cy="908100"/>
            </a:xfrm>
            <a:custGeom>
              <a:avLst/>
              <a:gdLst>
                <a:gd name="connsiteX0" fmla="*/ 1106311 w 1704623"/>
                <a:gd name="connsiteY0" fmla="*/ 0 h 903111"/>
                <a:gd name="connsiteX1" fmla="*/ 1704623 w 1704623"/>
                <a:gd name="connsiteY1" fmla="*/ 225778 h 903111"/>
                <a:gd name="connsiteX2" fmla="*/ 1196623 w 1704623"/>
                <a:gd name="connsiteY2" fmla="*/ 903111 h 903111"/>
                <a:gd name="connsiteX3" fmla="*/ 0 w 1704623"/>
                <a:gd name="connsiteY3" fmla="*/ 530578 h 903111"/>
                <a:gd name="connsiteX4" fmla="*/ 203200 w 1704623"/>
                <a:gd name="connsiteY4" fmla="*/ 203200 h 903111"/>
                <a:gd name="connsiteX5" fmla="*/ 372534 w 1704623"/>
                <a:gd name="connsiteY5" fmla="*/ 11289 h 903111"/>
                <a:gd name="connsiteX6" fmla="*/ 654756 w 1704623"/>
                <a:gd name="connsiteY6" fmla="*/ 135467 h 903111"/>
                <a:gd name="connsiteX7" fmla="*/ 970845 w 1704623"/>
                <a:gd name="connsiteY7" fmla="*/ 214489 h 903111"/>
                <a:gd name="connsiteX8" fmla="*/ 1106311 w 1704623"/>
                <a:gd name="connsiteY8" fmla="*/ 0 h 903111"/>
                <a:gd name="connsiteX0" fmla="*/ 1106311 w 1704623"/>
                <a:gd name="connsiteY0" fmla="*/ 0 h 903111"/>
                <a:gd name="connsiteX1" fmla="*/ 1704623 w 1704623"/>
                <a:gd name="connsiteY1" fmla="*/ 225778 h 903111"/>
                <a:gd name="connsiteX2" fmla="*/ 1196623 w 1704623"/>
                <a:gd name="connsiteY2" fmla="*/ 903111 h 903111"/>
                <a:gd name="connsiteX3" fmla="*/ 0 w 1704623"/>
                <a:gd name="connsiteY3" fmla="*/ 530578 h 903111"/>
                <a:gd name="connsiteX4" fmla="*/ 203200 w 1704623"/>
                <a:gd name="connsiteY4" fmla="*/ 203200 h 903111"/>
                <a:gd name="connsiteX5" fmla="*/ 372534 w 1704623"/>
                <a:gd name="connsiteY5" fmla="*/ 11289 h 903111"/>
                <a:gd name="connsiteX6" fmla="*/ 688623 w 1704623"/>
                <a:gd name="connsiteY6" fmla="*/ 135467 h 903111"/>
                <a:gd name="connsiteX7" fmla="*/ 970845 w 1704623"/>
                <a:gd name="connsiteY7" fmla="*/ 214489 h 903111"/>
                <a:gd name="connsiteX8" fmla="*/ 1106311 w 1704623"/>
                <a:gd name="connsiteY8" fmla="*/ 0 h 903111"/>
                <a:gd name="connsiteX0" fmla="*/ 1106311 w 1704623"/>
                <a:gd name="connsiteY0" fmla="*/ 0 h 903111"/>
                <a:gd name="connsiteX1" fmla="*/ 1704623 w 1704623"/>
                <a:gd name="connsiteY1" fmla="*/ 225778 h 903111"/>
                <a:gd name="connsiteX2" fmla="*/ 1196623 w 1704623"/>
                <a:gd name="connsiteY2" fmla="*/ 903111 h 903111"/>
                <a:gd name="connsiteX3" fmla="*/ 0 w 1704623"/>
                <a:gd name="connsiteY3" fmla="*/ 530578 h 903111"/>
                <a:gd name="connsiteX4" fmla="*/ 203200 w 1704623"/>
                <a:gd name="connsiteY4" fmla="*/ 203200 h 903111"/>
                <a:gd name="connsiteX5" fmla="*/ 372534 w 1704623"/>
                <a:gd name="connsiteY5" fmla="*/ 11289 h 903111"/>
                <a:gd name="connsiteX6" fmla="*/ 681670 w 1704623"/>
                <a:gd name="connsiteY6" fmla="*/ 111129 h 903111"/>
                <a:gd name="connsiteX7" fmla="*/ 970845 w 1704623"/>
                <a:gd name="connsiteY7" fmla="*/ 214489 h 903111"/>
                <a:gd name="connsiteX8" fmla="*/ 1106311 w 1704623"/>
                <a:gd name="connsiteY8" fmla="*/ 0 h 903111"/>
                <a:gd name="connsiteX0" fmla="*/ 1106311 w 1704623"/>
                <a:gd name="connsiteY0" fmla="*/ 0 h 903111"/>
                <a:gd name="connsiteX1" fmla="*/ 1704623 w 1704623"/>
                <a:gd name="connsiteY1" fmla="*/ 225778 h 903111"/>
                <a:gd name="connsiteX2" fmla="*/ 1196623 w 1704623"/>
                <a:gd name="connsiteY2" fmla="*/ 903111 h 903111"/>
                <a:gd name="connsiteX3" fmla="*/ 0 w 1704623"/>
                <a:gd name="connsiteY3" fmla="*/ 530578 h 903111"/>
                <a:gd name="connsiteX4" fmla="*/ 203200 w 1704623"/>
                <a:gd name="connsiteY4" fmla="*/ 203200 h 903111"/>
                <a:gd name="connsiteX5" fmla="*/ 372534 w 1704623"/>
                <a:gd name="connsiteY5" fmla="*/ 11289 h 903111"/>
                <a:gd name="connsiteX6" fmla="*/ 681670 w 1704623"/>
                <a:gd name="connsiteY6" fmla="*/ 111129 h 903111"/>
                <a:gd name="connsiteX7" fmla="*/ 960414 w 1704623"/>
                <a:gd name="connsiteY7" fmla="*/ 207535 h 903111"/>
                <a:gd name="connsiteX8" fmla="*/ 1106311 w 1704623"/>
                <a:gd name="connsiteY8" fmla="*/ 0 h 903111"/>
                <a:gd name="connsiteX0" fmla="*/ 1106311 w 1704623"/>
                <a:gd name="connsiteY0" fmla="*/ 6095 h 909206"/>
                <a:gd name="connsiteX1" fmla="*/ 1704623 w 1704623"/>
                <a:gd name="connsiteY1" fmla="*/ 231873 h 909206"/>
                <a:gd name="connsiteX2" fmla="*/ 1196623 w 1704623"/>
                <a:gd name="connsiteY2" fmla="*/ 909206 h 909206"/>
                <a:gd name="connsiteX3" fmla="*/ 0 w 1704623"/>
                <a:gd name="connsiteY3" fmla="*/ 536673 h 909206"/>
                <a:gd name="connsiteX4" fmla="*/ 203200 w 1704623"/>
                <a:gd name="connsiteY4" fmla="*/ 209295 h 909206"/>
                <a:gd name="connsiteX5" fmla="*/ 369057 w 1704623"/>
                <a:gd name="connsiteY5" fmla="*/ 0 h 909206"/>
                <a:gd name="connsiteX6" fmla="*/ 681670 w 1704623"/>
                <a:gd name="connsiteY6" fmla="*/ 117224 h 909206"/>
                <a:gd name="connsiteX7" fmla="*/ 960414 w 1704623"/>
                <a:gd name="connsiteY7" fmla="*/ 213630 h 909206"/>
                <a:gd name="connsiteX8" fmla="*/ 1106311 w 1704623"/>
                <a:gd name="connsiteY8" fmla="*/ 6095 h 909206"/>
                <a:gd name="connsiteX0" fmla="*/ 1106311 w 1708100"/>
                <a:gd name="connsiteY0" fmla="*/ 6095 h 909206"/>
                <a:gd name="connsiteX1" fmla="*/ 1708100 w 1708100"/>
                <a:gd name="connsiteY1" fmla="*/ 207535 h 909206"/>
                <a:gd name="connsiteX2" fmla="*/ 1196623 w 1708100"/>
                <a:gd name="connsiteY2" fmla="*/ 909206 h 909206"/>
                <a:gd name="connsiteX3" fmla="*/ 0 w 1708100"/>
                <a:gd name="connsiteY3" fmla="*/ 536673 h 909206"/>
                <a:gd name="connsiteX4" fmla="*/ 203200 w 1708100"/>
                <a:gd name="connsiteY4" fmla="*/ 209295 h 909206"/>
                <a:gd name="connsiteX5" fmla="*/ 369057 w 1708100"/>
                <a:gd name="connsiteY5" fmla="*/ 0 h 909206"/>
                <a:gd name="connsiteX6" fmla="*/ 681670 w 1708100"/>
                <a:gd name="connsiteY6" fmla="*/ 117224 h 909206"/>
                <a:gd name="connsiteX7" fmla="*/ 960414 w 1708100"/>
                <a:gd name="connsiteY7" fmla="*/ 213630 h 909206"/>
                <a:gd name="connsiteX8" fmla="*/ 1106311 w 1708100"/>
                <a:gd name="connsiteY8" fmla="*/ 6095 h 90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100" h="909206">
                  <a:moveTo>
                    <a:pt x="1106311" y="6095"/>
                  </a:moveTo>
                  <a:lnTo>
                    <a:pt x="1708100" y="207535"/>
                  </a:lnTo>
                  <a:lnTo>
                    <a:pt x="1196623" y="909206"/>
                  </a:lnTo>
                  <a:lnTo>
                    <a:pt x="0" y="536673"/>
                  </a:lnTo>
                  <a:lnTo>
                    <a:pt x="203200" y="209295"/>
                  </a:lnTo>
                  <a:lnTo>
                    <a:pt x="369057" y="0"/>
                  </a:lnTo>
                  <a:lnTo>
                    <a:pt x="681670" y="117224"/>
                  </a:lnTo>
                  <a:lnTo>
                    <a:pt x="960414" y="213630"/>
                  </a:lnTo>
                  <a:lnTo>
                    <a:pt x="1106311" y="6095"/>
                  </a:lnTo>
                  <a:close/>
                </a:path>
              </a:pathLst>
            </a:custGeom>
            <a:solidFill>
              <a:schemeClr val="bg1"/>
            </a:solidFill>
            <a:ln w="9525" cap="flat" cmpd="sng" algn="ctr">
              <a:solidFill>
                <a:schemeClr val="bg1">
                  <a:lumMod val="95000"/>
                </a:schemeClr>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
          <p:nvSpPr>
            <p:cNvPr id="34" name="Frihåndsform 33"/>
            <p:cNvSpPr/>
            <p:nvPr/>
          </p:nvSpPr>
          <p:spPr bwMode="auto">
            <a:xfrm>
              <a:off x="6761388" y="1814979"/>
              <a:ext cx="781128" cy="412773"/>
            </a:xfrm>
            <a:custGeom>
              <a:avLst/>
              <a:gdLst>
                <a:gd name="connsiteX0" fmla="*/ 0 w 790222"/>
                <a:gd name="connsiteY0" fmla="*/ 293511 h 395111"/>
                <a:gd name="connsiteX1" fmla="*/ 259644 w 790222"/>
                <a:gd name="connsiteY1" fmla="*/ 0 h 395111"/>
                <a:gd name="connsiteX2" fmla="*/ 553155 w 790222"/>
                <a:gd name="connsiteY2" fmla="*/ 67733 h 395111"/>
                <a:gd name="connsiteX3" fmla="*/ 790222 w 790222"/>
                <a:gd name="connsiteY3" fmla="*/ 158044 h 395111"/>
                <a:gd name="connsiteX4" fmla="*/ 654755 w 790222"/>
                <a:gd name="connsiteY4" fmla="*/ 395111 h 395111"/>
                <a:gd name="connsiteX5" fmla="*/ 146755 w 790222"/>
                <a:gd name="connsiteY5" fmla="*/ 248356 h 395111"/>
                <a:gd name="connsiteX6" fmla="*/ 0 w 790222"/>
                <a:gd name="connsiteY6" fmla="*/ 293511 h 395111"/>
                <a:gd name="connsiteX0" fmla="*/ 0 w 814560"/>
                <a:gd name="connsiteY0" fmla="*/ 293511 h 395111"/>
                <a:gd name="connsiteX1" fmla="*/ 259644 w 814560"/>
                <a:gd name="connsiteY1" fmla="*/ 0 h 395111"/>
                <a:gd name="connsiteX2" fmla="*/ 553155 w 814560"/>
                <a:gd name="connsiteY2" fmla="*/ 67733 h 395111"/>
                <a:gd name="connsiteX3" fmla="*/ 814560 w 814560"/>
                <a:gd name="connsiteY3" fmla="*/ 144137 h 395111"/>
                <a:gd name="connsiteX4" fmla="*/ 654755 w 814560"/>
                <a:gd name="connsiteY4" fmla="*/ 395111 h 395111"/>
                <a:gd name="connsiteX5" fmla="*/ 146755 w 814560"/>
                <a:gd name="connsiteY5" fmla="*/ 248356 h 395111"/>
                <a:gd name="connsiteX6" fmla="*/ 0 w 814560"/>
                <a:gd name="connsiteY6" fmla="*/ 293511 h 395111"/>
                <a:gd name="connsiteX0" fmla="*/ 0 w 814560"/>
                <a:gd name="connsiteY0" fmla="*/ 293511 h 377726"/>
                <a:gd name="connsiteX1" fmla="*/ 259644 w 814560"/>
                <a:gd name="connsiteY1" fmla="*/ 0 h 377726"/>
                <a:gd name="connsiteX2" fmla="*/ 553155 w 814560"/>
                <a:gd name="connsiteY2" fmla="*/ 67733 h 377726"/>
                <a:gd name="connsiteX3" fmla="*/ 814560 w 814560"/>
                <a:gd name="connsiteY3" fmla="*/ 144137 h 377726"/>
                <a:gd name="connsiteX4" fmla="*/ 668662 w 814560"/>
                <a:gd name="connsiteY4" fmla="*/ 377726 h 377726"/>
                <a:gd name="connsiteX5" fmla="*/ 146755 w 814560"/>
                <a:gd name="connsiteY5" fmla="*/ 248356 h 377726"/>
                <a:gd name="connsiteX6" fmla="*/ 0 w 814560"/>
                <a:gd name="connsiteY6" fmla="*/ 293511 h 377726"/>
                <a:gd name="connsiteX0" fmla="*/ 0 w 824991"/>
                <a:gd name="connsiteY0" fmla="*/ 293511 h 377726"/>
                <a:gd name="connsiteX1" fmla="*/ 259644 w 824991"/>
                <a:gd name="connsiteY1" fmla="*/ 0 h 377726"/>
                <a:gd name="connsiteX2" fmla="*/ 553155 w 824991"/>
                <a:gd name="connsiteY2" fmla="*/ 67733 h 377726"/>
                <a:gd name="connsiteX3" fmla="*/ 824991 w 824991"/>
                <a:gd name="connsiteY3" fmla="*/ 140660 h 377726"/>
                <a:gd name="connsiteX4" fmla="*/ 668662 w 824991"/>
                <a:gd name="connsiteY4" fmla="*/ 377726 h 377726"/>
                <a:gd name="connsiteX5" fmla="*/ 146755 w 824991"/>
                <a:gd name="connsiteY5" fmla="*/ 248356 h 377726"/>
                <a:gd name="connsiteX6" fmla="*/ 0 w 824991"/>
                <a:gd name="connsiteY6" fmla="*/ 293511 h 377726"/>
                <a:gd name="connsiteX0" fmla="*/ 0 w 824991"/>
                <a:gd name="connsiteY0" fmla="*/ 293511 h 398587"/>
                <a:gd name="connsiteX1" fmla="*/ 259644 w 824991"/>
                <a:gd name="connsiteY1" fmla="*/ 0 h 398587"/>
                <a:gd name="connsiteX2" fmla="*/ 553155 w 824991"/>
                <a:gd name="connsiteY2" fmla="*/ 67733 h 398587"/>
                <a:gd name="connsiteX3" fmla="*/ 824991 w 824991"/>
                <a:gd name="connsiteY3" fmla="*/ 140660 h 398587"/>
                <a:gd name="connsiteX4" fmla="*/ 654755 w 824991"/>
                <a:gd name="connsiteY4" fmla="*/ 398587 h 398587"/>
                <a:gd name="connsiteX5" fmla="*/ 146755 w 824991"/>
                <a:gd name="connsiteY5" fmla="*/ 248356 h 398587"/>
                <a:gd name="connsiteX6" fmla="*/ 0 w 824991"/>
                <a:gd name="connsiteY6" fmla="*/ 293511 h 398587"/>
                <a:gd name="connsiteX0" fmla="*/ 0 w 824991"/>
                <a:gd name="connsiteY0" fmla="*/ 307418 h 412494"/>
                <a:gd name="connsiteX1" fmla="*/ 235306 w 824991"/>
                <a:gd name="connsiteY1" fmla="*/ 0 h 412494"/>
                <a:gd name="connsiteX2" fmla="*/ 553155 w 824991"/>
                <a:gd name="connsiteY2" fmla="*/ 81640 h 412494"/>
                <a:gd name="connsiteX3" fmla="*/ 824991 w 824991"/>
                <a:gd name="connsiteY3" fmla="*/ 154567 h 412494"/>
                <a:gd name="connsiteX4" fmla="*/ 654755 w 824991"/>
                <a:gd name="connsiteY4" fmla="*/ 412494 h 412494"/>
                <a:gd name="connsiteX5" fmla="*/ 146755 w 824991"/>
                <a:gd name="connsiteY5" fmla="*/ 262263 h 412494"/>
                <a:gd name="connsiteX6" fmla="*/ 0 w 824991"/>
                <a:gd name="connsiteY6" fmla="*/ 307418 h 412494"/>
                <a:gd name="connsiteX0" fmla="*/ 0 w 842375"/>
                <a:gd name="connsiteY0" fmla="*/ 293511 h 412494"/>
                <a:gd name="connsiteX1" fmla="*/ 252690 w 842375"/>
                <a:gd name="connsiteY1" fmla="*/ 0 h 412494"/>
                <a:gd name="connsiteX2" fmla="*/ 570539 w 842375"/>
                <a:gd name="connsiteY2" fmla="*/ 81640 h 412494"/>
                <a:gd name="connsiteX3" fmla="*/ 842375 w 842375"/>
                <a:gd name="connsiteY3" fmla="*/ 154567 h 412494"/>
                <a:gd name="connsiteX4" fmla="*/ 672139 w 842375"/>
                <a:gd name="connsiteY4" fmla="*/ 412494 h 412494"/>
                <a:gd name="connsiteX5" fmla="*/ 164139 w 842375"/>
                <a:gd name="connsiteY5" fmla="*/ 262263 h 412494"/>
                <a:gd name="connsiteX6" fmla="*/ 0 w 842375"/>
                <a:gd name="connsiteY6" fmla="*/ 293511 h 412494"/>
                <a:gd name="connsiteX0" fmla="*/ 0 w 779793"/>
                <a:gd name="connsiteY0" fmla="*/ 213545 h 412494"/>
                <a:gd name="connsiteX1" fmla="*/ 190108 w 779793"/>
                <a:gd name="connsiteY1" fmla="*/ 0 h 412494"/>
                <a:gd name="connsiteX2" fmla="*/ 507957 w 779793"/>
                <a:gd name="connsiteY2" fmla="*/ 81640 h 412494"/>
                <a:gd name="connsiteX3" fmla="*/ 779793 w 779793"/>
                <a:gd name="connsiteY3" fmla="*/ 154567 h 412494"/>
                <a:gd name="connsiteX4" fmla="*/ 609557 w 779793"/>
                <a:gd name="connsiteY4" fmla="*/ 412494 h 412494"/>
                <a:gd name="connsiteX5" fmla="*/ 101557 w 779793"/>
                <a:gd name="connsiteY5" fmla="*/ 262263 h 412494"/>
                <a:gd name="connsiteX6" fmla="*/ 0 w 779793"/>
                <a:gd name="connsiteY6" fmla="*/ 213545 h 4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793" h="412494">
                  <a:moveTo>
                    <a:pt x="0" y="213545"/>
                  </a:moveTo>
                  <a:lnTo>
                    <a:pt x="190108" y="0"/>
                  </a:lnTo>
                  <a:lnTo>
                    <a:pt x="507957" y="81640"/>
                  </a:lnTo>
                  <a:lnTo>
                    <a:pt x="779793" y="154567"/>
                  </a:lnTo>
                  <a:lnTo>
                    <a:pt x="609557" y="412494"/>
                  </a:lnTo>
                  <a:lnTo>
                    <a:pt x="101557" y="262263"/>
                  </a:lnTo>
                  <a:lnTo>
                    <a:pt x="0" y="213545"/>
                  </a:lnTo>
                  <a:close/>
                </a:path>
              </a:pathLst>
            </a:custGeom>
            <a:solidFill>
              <a:schemeClr val="bg1"/>
            </a:solidFill>
            <a:ln w="9525" cap="flat" cmpd="sng" algn="ctr">
              <a:solidFill>
                <a:schemeClr val="bg1">
                  <a:lumMod val="95000"/>
                </a:schemeClr>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
          <p:nvSpPr>
            <p:cNvPr id="36" name="Frihåndsform 35"/>
            <p:cNvSpPr/>
            <p:nvPr/>
          </p:nvSpPr>
          <p:spPr bwMode="auto">
            <a:xfrm>
              <a:off x="7123374" y="1365691"/>
              <a:ext cx="1197095" cy="1128775"/>
            </a:xfrm>
            <a:custGeom>
              <a:avLst/>
              <a:gdLst>
                <a:gd name="connsiteX0" fmla="*/ 812800 w 1140178"/>
                <a:gd name="connsiteY0" fmla="*/ 372533 h 1128888"/>
                <a:gd name="connsiteX1" fmla="*/ 428978 w 1140178"/>
                <a:gd name="connsiteY1" fmla="*/ 1027288 h 1128888"/>
                <a:gd name="connsiteX2" fmla="*/ 767645 w 1140178"/>
                <a:gd name="connsiteY2" fmla="*/ 1128888 h 1128888"/>
                <a:gd name="connsiteX3" fmla="*/ 1140178 w 1140178"/>
                <a:gd name="connsiteY3" fmla="*/ 383822 h 1128888"/>
                <a:gd name="connsiteX4" fmla="*/ 67734 w 1140178"/>
                <a:gd name="connsiteY4" fmla="*/ 0 h 1128888"/>
                <a:gd name="connsiteX5" fmla="*/ 0 w 1140178"/>
                <a:gd name="connsiteY5" fmla="*/ 237066 h 1128888"/>
                <a:gd name="connsiteX6" fmla="*/ 248356 w 1140178"/>
                <a:gd name="connsiteY6" fmla="*/ 282222 h 1128888"/>
                <a:gd name="connsiteX7" fmla="*/ 124178 w 1140178"/>
                <a:gd name="connsiteY7" fmla="*/ 474133 h 1128888"/>
                <a:gd name="connsiteX8" fmla="*/ 395111 w 1140178"/>
                <a:gd name="connsiteY8" fmla="*/ 553155 h 1128888"/>
                <a:gd name="connsiteX9" fmla="*/ 530578 w 1140178"/>
                <a:gd name="connsiteY9" fmla="*/ 361244 h 1128888"/>
                <a:gd name="connsiteX10" fmla="*/ 767645 w 1140178"/>
                <a:gd name="connsiteY10" fmla="*/ 440266 h 1128888"/>
                <a:gd name="connsiteX11" fmla="*/ 812800 w 1140178"/>
                <a:gd name="connsiteY11" fmla="*/ 372533 h 1128888"/>
                <a:gd name="connsiteX0" fmla="*/ 812800 w 1140178"/>
                <a:gd name="connsiteY0" fmla="*/ 372533 h 1128888"/>
                <a:gd name="connsiteX1" fmla="*/ 428978 w 1140178"/>
                <a:gd name="connsiteY1" fmla="*/ 1027288 h 1128888"/>
                <a:gd name="connsiteX2" fmla="*/ 767645 w 1140178"/>
                <a:gd name="connsiteY2" fmla="*/ 1128888 h 1128888"/>
                <a:gd name="connsiteX3" fmla="*/ 1140178 w 1140178"/>
                <a:gd name="connsiteY3" fmla="*/ 383822 h 1128888"/>
                <a:gd name="connsiteX4" fmla="*/ 67734 w 1140178"/>
                <a:gd name="connsiteY4" fmla="*/ 0 h 1128888"/>
                <a:gd name="connsiteX5" fmla="*/ 0 w 1140178"/>
                <a:gd name="connsiteY5" fmla="*/ 237066 h 1128888"/>
                <a:gd name="connsiteX6" fmla="*/ 220542 w 1140178"/>
                <a:gd name="connsiteY6" fmla="*/ 292653 h 1128888"/>
                <a:gd name="connsiteX7" fmla="*/ 124178 w 1140178"/>
                <a:gd name="connsiteY7" fmla="*/ 474133 h 1128888"/>
                <a:gd name="connsiteX8" fmla="*/ 395111 w 1140178"/>
                <a:gd name="connsiteY8" fmla="*/ 553155 h 1128888"/>
                <a:gd name="connsiteX9" fmla="*/ 530578 w 1140178"/>
                <a:gd name="connsiteY9" fmla="*/ 361244 h 1128888"/>
                <a:gd name="connsiteX10" fmla="*/ 767645 w 1140178"/>
                <a:gd name="connsiteY10" fmla="*/ 440266 h 1128888"/>
                <a:gd name="connsiteX11" fmla="*/ 812800 w 1140178"/>
                <a:gd name="connsiteY11" fmla="*/ 372533 h 1128888"/>
                <a:gd name="connsiteX0" fmla="*/ 812800 w 1140178"/>
                <a:gd name="connsiteY0" fmla="*/ 372533 h 1128888"/>
                <a:gd name="connsiteX1" fmla="*/ 428978 w 1140178"/>
                <a:gd name="connsiteY1" fmla="*/ 1027288 h 1128888"/>
                <a:gd name="connsiteX2" fmla="*/ 767645 w 1140178"/>
                <a:gd name="connsiteY2" fmla="*/ 1128888 h 1128888"/>
                <a:gd name="connsiteX3" fmla="*/ 1140178 w 1140178"/>
                <a:gd name="connsiteY3" fmla="*/ 383822 h 1128888"/>
                <a:gd name="connsiteX4" fmla="*/ 67734 w 1140178"/>
                <a:gd name="connsiteY4" fmla="*/ 0 h 1128888"/>
                <a:gd name="connsiteX5" fmla="*/ 0 w 1140178"/>
                <a:gd name="connsiteY5" fmla="*/ 237066 h 1128888"/>
                <a:gd name="connsiteX6" fmla="*/ 220542 w 1140178"/>
                <a:gd name="connsiteY6" fmla="*/ 292653 h 1128888"/>
                <a:gd name="connsiteX7" fmla="*/ 103317 w 1140178"/>
                <a:gd name="connsiteY7" fmla="*/ 463703 h 1128888"/>
                <a:gd name="connsiteX8" fmla="*/ 395111 w 1140178"/>
                <a:gd name="connsiteY8" fmla="*/ 553155 h 1128888"/>
                <a:gd name="connsiteX9" fmla="*/ 530578 w 1140178"/>
                <a:gd name="connsiteY9" fmla="*/ 361244 h 1128888"/>
                <a:gd name="connsiteX10" fmla="*/ 767645 w 1140178"/>
                <a:gd name="connsiteY10" fmla="*/ 440266 h 1128888"/>
                <a:gd name="connsiteX11" fmla="*/ 812800 w 1140178"/>
                <a:gd name="connsiteY11" fmla="*/ 372533 h 1128888"/>
                <a:gd name="connsiteX0" fmla="*/ 868429 w 1195807"/>
                <a:gd name="connsiteY0" fmla="*/ 372533 h 1128888"/>
                <a:gd name="connsiteX1" fmla="*/ 484607 w 1195807"/>
                <a:gd name="connsiteY1" fmla="*/ 1027288 h 1128888"/>
                <a:gd name="connsiteX2" fmla="*/ 823274 w 1195807"/>
                <a:gd name="connsiteY2" fmla="*/ 1128888 h 1128888"/>
                <a:gd name="connsiteX3" fmla="*/ 1195807 w 1195807"/>
                <a:gd name="connsiteY3" fmla="*/ 383822 h 1128888"/>
                <a:gd name="connsiteX4" fmla="*/ 123363 w 1195807"/>
                <a:gd name="connsiteY4" fmla="*/ 0 h 1128888"/>
                <a:gd name="connsiteX5" fmla="*/ 0 w 1195807"/>
                <a:gd name="connsiteY5" fmla="*/ 216206 h 1128888"/>
                <a:gd name="connsiteX6" fmla="*/ 276171 w 1195807"/>
                <a:gd name="connsiteY6" fmla="*/ 292653 h 1128888"/>
                <a:gd name="connsiteX7" fmla="*/ 158946 w 1195807"/>
                <a:gd name="connsiteY7" fmla="*/ 463703 h 1128888"/>
                <a:gd name="connsiteX8" fmla="*/ 450740 w 1195807"/>
                <a:gd name="connsiteY8" fmla="*/ 553155 h 1128888"/>
                <a:gd name="connsiteX9" fmla="*/ 586207 w 1195807"/>
                <a:gd name="connsiteY9" fmla="*/ 361244 h 1128888"/>
                <a:gd name="connsiteX10" fmla="*/ 823274 w 1195807"/>
                <a:gd name="connsiteY10" fmla="*/ 440266 h 1128888"/>
                <a:gd name="connsiteX11" fmla="*/ 868429 w 1195807"/>
                <a:gd name="connsiteY11" fmla="*/ 372533 h 1128888"/>
                <a:gd name="connsiteX0" fmla="*/ 868429 w 1195807"/>
                <a:gd name="connsiteY0" fmla="*/ 372533 h 1128888"/>
                <a:gd name="connsiteX1" fmla="*/ 484607 w 1195807"/>
                <a:gd name="connsiteY1" fmla="*/ 1027288 h 1128888"/>
                <a:gd name="connsiteX2" fmla="*/ 823274 w 1195807"/>
                <a:gd name="connsiteY2" fmla="*/ 1128888 h 1128888"/>
                <a:gd name="connsiteX3" fmla="*/ 1195807 w 1195807"/>
                <a:gd name="connsiteY3" fmla="*/ 383822 h 1128888"/>
                <a:gd name="connsiteX4" fmla="*/ 123363 w 1195807"/>
                <a:gd name="connsiteY4" fmla="*/ 0 h 1128888"/>
                <a:gd name="connsiteX5" fmla="*/ 0 w 1195807"/>
                <a:gd name="connsiteY5" fmla="*/ 216206 h 1128888"/>
                <a:gd name="connsiteX6" fmla="*/ 276171 w 1195807"/>
                <a:gd name="connsiteY6" fmla="*/ 292653 h 1128888"/>
                <a:gd name="connsiteX7" fmla="*/ 158946 w 1195807"/>
                <a:gd name="connsiteY7" fmla="*/ 463703 h 1128888"/>
                <a:gd name="connsiteX8" fmla="*/ 450740 w 1195807"/>
                <a:gd name="connsiteY8" fmla="*/ 553155 h 1128888"/>
                <a:gd name="connsiteX9" fmla="*/ 582730 w 1195807"/>
                <a:gd name="connsiteY9" fmla="*/ 371674 h 1128888"/>
                <a:gd name="connsiteX10" fmla="*/ 823274 w 1195807"/>
                <a:gd name="connsiteY10" fmla="*/ 440266 h 1128888"/>
                <a:gd name="connsiteX11" fmla="*/ 868429 w 1195807"/>
                <a:gd name="connsiteY11" fmla="*/ 372533 h 1128888"/>
                <a:gd name="connsiteX0" fmla="*/ 868429 w 1195807"/>
                <a:gd name="connsiteY0" fmla="*/ 372533 h 1128888"/>
                <a:gd name="connsiteX1" fmla="*/ 484607 w 1195807"/>
                <a:gd name="connsiteY1" fmla="*/ 1027288 h 1128888"/>
                <a:gd name="connsiteX2" fmla="*/ 823274 w 1195807"/>
                <a:gd name="connsiteY2" fmla="*/ 1128888 h 1128888"/>
                <a:gd name="connsiteX3" fmla="*/ 1195807 w 1195807"/>
                <a:gd name="connsiteY3" fmla="*/ 383822 h 1128888"/>
                <a:gd name="connsiteX4" fmla="*/ 123363 w 1195807"/>
                <a:gd name="connsiteY4" fmla="*/ 0 h 1128888"/>
                <a:gd name="connsiteX5" fmla="*/ 0 w 1195807"/>
                <a:gd name="connsiteY5" fmla="*/ 216206 h 1128888"/>
                <a:gd name="connsiteX6" fmla="*/ 276171 w 1195807"/>
                <a:gd name="connsiteY6" fmla="*/ 292653 h 1128888"/>
                <a:gd name="connsiteX7" fmla="*/ 158946 w 1195807"/>
                <a:gd name="connsiteY7" fmla="*/ 463703 h 1128888"/>
                <a:gd name="connsiteX8" fmla="*/ 450740 w 1195807"/>
                <a:gd name="connsiteY8" fmla="*/ 553155 h 1128888"/>
                <a:gd name="connsiteX9" fmla="*/ 582730 w 1195807"/>
                <a:gd name="connsiteY9" fmla="*/ 371674 h 1128888"/>
                <a:gd name="connsiteX10" fmla="*/ 816320 w 1195807"/>
                <a:gd name="connsiteY10" fmla="*/ 443743 h 1128888"/>
                <a:gd name="connsiteX11" fmla="*/ 868429 w 1195807"/>
                <a:gd name="connsiteY11" fmla="*/ 372533 h 1128888"/>
                <a:gd name="connsiteX0" fmla="*/ 816320 w 1195807"/>
                <a:gd name="connsiteY0" fmla="*/ 443743 h 1128888"/>
                <a:gd name="connsiteX1" fmla="*/ 484607 w 1195807"/>
                <a:gd name="connsiteY1" fmla="*/ 1027288 h 1128888"/>
                <a:gd name="connsiteX2" fmla="*/ 823274 w 1195807"/>
                <a:gd name="connsiteY2" fmla="*/ 1128888 h 1128888"/>
                <a:gd name="connsiteX3" fmla="*/ 1195807 w 1195807"/>
                <a:gd name="connsiteY3" fmla="*/ 383822 h 1128888"/>
                <a:gd name="connsiteX4" fmla="*/ 123363 w 1195807"/>
                <a:gd name="connsiteY4" fmla="*/ 0 h 1128888"/>
                <a:gd name="connsiteX5" fmla="*/ 0 w 1195807"/>
                <a:gd name="connsiteY5" fmla="*/ 216206 h 1128888"/>
                <a:gd name="connsiteX6" fmla="*/ 276171 w 1195807"/>
                <a:gd name="connsiteY6" fmla="*/ 292653 h 1128888"/>
                <a:gd name="connsiteX7" fmla="*/ 158946 w 1195807"/>
                <a:gd name="connsiteY7" fmla="*/ 463703 h 1128888"/>
                <a:gd name="connsiteX8" fmla="*/ 450740 w 1195807"/>
                <a:gd name="connsiteY8" fmla="*/ 553155 h 1128888"/>
                <a:gd name="connsiteX9" fmla="*/ 582730 w 1195807"/>
                <a:gd name="connsiteY9" fmla="*/ 371674 h 1128888"/>
                <a:gd name="connsiteX10" fmla="*/ 816320 w 1195807"/>
                <a:gd name="connsiteY10" fmla="*/ 443743 h 112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5807" h="1128888">
                  <a:moveTo>
                    <a:pt x="816320" y="443743"/>
                  </a:moveTo>
                  <a:lnTo>
                    <a:pt x="484607" y="1027288"/>
                  </a:lnTo>
                  <a:lnTo>
                    <a:pt x="823274" y="1128888"/>
                  </a:lnTo>
                  <a:lnTo>
                    <a:pt x="1195807" y="383822"/>
                  </a:lnTo>
                  <a:lnTo>
                    <a:pt x="123363" y="0"/>
                  </a:lnTo>
                  <a:lnTo>
                    <a:pt x="0" y="216206"/>
                  </a:lnTo>
                  <a:lnTo>
                    <a:pt x="276171" y="292653"/>
                  </a:lnTo>
                  <a:lnTo>
                    <a:pt x="158946" y="463703"/>
                  </a:lnTo>
                  <a:lnTo>
                    <a:pt x="450740" y="553155"/>
                  </a:lnTo>
                  <a:lnTo>
                    <a:pt x="582730" y="371674"/>
                  </a:lnTo>
                  <a:lnTo>
                    <a:pt x="816320" y="443743"/>
                  </a:lnTo>
                  <a:close/>
                </a:path>
              </a:pathLst>
            </a:custGeom>
            <a:solidFill>
              <a:schemeClr val="bg1"/>
            </a:solidFill>
            <a:ln w="9525" cap="flat" cmpd="sng" algn="ctr">
              <a:solidFill>
                <a:schemeClr val="bg1">
                  <a:lumMod val="95000"/>
                </a:schemeClr>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
          <p:nvSpPr>
            <p:cNvPr id="37" name="Frihåndsform 36"/>
            <p:cNvSpPr/>
            <p:nvPr/>
          </p:nvSpPr>
          <p:spPr bwMode="auto">
            <a:xfrm>
              <a:off x="5073706" y="1019597"/>
              <a:ext cx="4219997" cy="3584772"/>
            </a:xfrm>
            <a:custGeom>
              <a:avLst/>
              <a:gdLst>
                <a:gd name="connsiteX0" fmla="*/ 32368 w 3641416"/>
                <a:gd name="connsiteY0" fmla="*/ 0 h 2875702"/>
                <a:gd name="connsiteX1" fmla="*/ 1796432 w 3641416"/>
                <a:gd name="connsiteY1" fmla="*/ 16185 h 2875702"/>
                <a:gd name="connsiteX2" fmla="*/ 1804524 w 3641416"/>
                <a:gd name="connsiteY2" fmla="*/ 477431 h 2875702"/>
                <a:gd name="connsiteX3" fmla="*/ 1440382 w 3641416"/>
                <a:gd name="connsiteY3" fmla="*/ 574535 h 2875702"/>
                <a:gd name="connsiteX4" fmla="*/ 1302818 w 3641416"/>
                <a:gd name="connsiteY4" fmla="*/ 720192 h 2875702"/>
                <a:gd name="connsiteX5" fmla="*/ 817296 w 3641416"/>
                <a:gd name="connsiteY5" fmla="*/ 1197622 h 2875702"/>
                <a:gd name="connsiteX6" fmla="*/ 1165253 w 3641416"/>
                <a:gd name="connsiteY6" fmla="*/ 1294726 h 2875702"/>
                <a:gd name="connsiteX7" fmla="*/ 1472751 w 3641416"/>
                <a:gd name="connsiteY7" fmla="*/ 1399923 h 2875702"/>
                <a:gd name="connsiteX8" fmla="*/ 2379059 w 3641416"/>
                <a:gd name="connsiteY8" fmla="*/ 2006825 h 2875702"/>
                <a:gd name="connsiteX9" fmla="*/ 3139710 w 3641416"/>
                <a:gd name="connsiteY9" fmla="*/ 776836 h 2875702"/>
                <a:gd name="connsiteX10" fmla="*/ 2265770 w 3641416"/>
                <a:gd name="connsiteY10" fmla="*/ 469339 h 2875702"/>
                <a:gd name="connsiteX11" fmla="*/ 1893536 w 3641416"/>
                <a:gd name="connsiteY11" fmla="*/ 517891 h 2875702"/>
                <a:gd name="connsiteX12" fmla="*/ 1804524 w 3641416"/>
                <a:gd name="connsiteY12" fmla="*/ 493615 h 2875702"/>
                <a:gd name="connsiteX13" fmla="*/ 1796432 w 3641416"/>
                <a:gd name="connsiteY13" fmla="*/ 16185 h 2875702"/>
                <a:gd name="connsiteX14" fmla="*/ 3609048 w 3641416"/>
                <a:gd name="connsiteY14" fmla="*/ 16185 h 2875702"/>
                <a:gd name="connsiteX15" fmla="*/ 3633324 w 3641416"/>
                <a:gd name="connsiteY15" fmla="*/ 2791753 h 2875702"/>
                <a:gd name="connsiteX16" fmla="*/ 3641416 w 3641416"/>
                <a:gd name="connsiteY16" fmla="*/ 2864581 h 2875702"/>
                <a:gd name="connsiteX17" fmla="*/ 3633324 w 3641416"/>
                <a:gd name="connsiteY17" fmla="*/ 2832213 h 2875702"/>
                <a:gd name="connsiteX18" fmla="*/ 3625232 w 3641416"/>
                <a:gd name="connsiteY18" fmla="*/ 2791753 h 2875702"/>
                <a:gd name="connsiteX19" fmla="*/ 3617140 w 3641416"/>
                <a:gd name="connsiteY19" fmla="*/ 2767477 h 2875702"/>
                <a:gd name="connsiteX20" fmla="*/ 3641416 w 3641416"/>
                <a:gd name="connsiteY20" fmla="*/ 2783661 h 2875702"/>
                <a:gd name="connsiteX21" fmla="*/ 3617140 w 3641416"/>
                <a:gd name="connsiteY21" fmla="*/ 2799845 h 2875702"/>
                <a:gd name="connsiteX22" fmla="*/ 0 w 3641416"/>
                <a:gd name="connsiteY22" fmla="*/ 2783661 h 2875702"/>
                <a:gd name="connsiteX23" fmla="*/ 32368 w 3641416"/>
                <a:gd name="connsiteY23" fmla="*/ 0 h 2875702"/>
                <a:gd name="connsiteX0" fmla="*/ 32368 w 3641416"/>
                <a:gd name="connsiteY0" fmla="*/ 0 h 3261091"/>
                <a:gd name="connsiteX1" fmla="*/ 1796432 w 3641416"/>
                <a:gd name="connsiteY1" fmla="*/ 16185 h 3261091"/>
                <a:gd name="connsiteX2" fmla="*/ 1804524 w 3641416"/>
                <a:gd name="connsiteY2" fmla="*/ 477431 h 3261091"/>
                <a:gd name="connsiteX3" fmla="*/ 1440382 w 3641416"/>
                <a:gd name="connsiteY3" fmla="*/ 574535 h 3261091"/>
                <a:gd name="connsiteX4" fmla="*/ 1302818 w 3641416"/>
                <a:gd name="connsiteY4" fmla="*/ 720192 h 3261091"/>
                <a:gd name="connsiteX5" fmla="*/ 817296 w 3641416"/>
                <a:gd name="connsiteY5" fmla="*/ 1197622 h 3261091"/>
                <a:gd name="connsiteX6" fmla="*/ 1165253 w 3641416"/>
                <a:gd name="connsiteY6" fmla="*/ 1294726 h 3261091"/>
                <a:gd name="connsiteX7" fmla="*/ 1472751 w 3641416"/>
                <a:gd name="connsiteY7" fmla="*/ 1399923 h 3261091"/>
                <a:gd name="connsiteX8" fmla="*/ 2379059 w 3641416"/>
                <a:gd name="connsiteY8" fmla="*/ 2006825 h 3261091"/>
                <a:gd name="connsiteX9" fmla="*/ 3139710 w 3641416"/>
                <a:gd name="connsiteY9" fmla="*/ 776836 h 3261091"/>
                <a:gd name="connsiteX10" fmla="*/ 2265770 w 3641416"/>
                <a:gd name="connsiteY10" fmla="*/ 469339 h 3261091"/>
                <a:gd name="connsiteX11" fmla="*/ 1893536 w 3641416"/>
                <a:gd name="connsiteY11" fmla="*/ 517891 h 3261091"/>
                <a:gd name="connsiteX12" fmla="*/ 1804524 w 3641416"/>
                <a:gd name="connsiteY12" fmla="*/ 493615 h 3261091"/>
                <a:gd name="connsiteX13" fmla="*/ 1796432 w 3641416"/>
                <a:gd name="connsiteY13" fmla="*/ 16185 h 3261091"/>
                <a:gd name="connsiteX14" fmla="*/ 3609048 w 3641416"/>
                <a:gd name="connsiteY14" fmla="*/ 16185 h 3261091"/>
                <a:gd name="connsiteX15" fmla="*/ 3633324 w 3641416"/>
                <a:gd name="connsiteY15" fmla="*/ 2791753 h 3261091"/>
                <a:gd name="connsiteX16" fmla="*/ 3633324 w 3641416"/>
                <a:gd name="connsiteY16" fmla="*/ 2832213 h 3261091"/>
                <a:gd name="connsiteX17" fmla="*/ 3625232 w 3641416"/>
                <a:gd name="connsiteY17" fmla="*/ 2791753 h 3261091"/>
                <a:gd name="connsiteX18" fmla="*/ 3617140 w 3641416"/>
                <a:gd name="connsiteY18" fmla="*/ 2767477 h 3261091"/>
                <a:gd name="connsiteX19" fmla="*/ 3641416 w 3641416"/>
                <a:gd name="connsiteY19" fmla="*/ 2783661 h 3261091"/>
                <a:gd name="connsiteX20" fmla="*/ 3617140 w 3641416"/>
                <a:gd name="connsiteY20" fmla="*/ 2799845 h 3261091"/>
                <a:gd name="connsiteX21" fmla="*/ 0 w 3641416"/>
                <a:gd name="connsiteY21" fmla="*/ 2783661 h 3261091"/>
                <a:gd name="connsiteX22" fmla="*/ 32368 w 3641416"/>
                <a:gd name="connsiteY22" fmla="*/ 0 h 3261091"/>
                <a:gd name="connsiteX0" fmla="*/ 32368 w 3641416"/>
                <a:gd name="connsiteY0" fmla="*/ 0 h 3254348"/>
                <a:gd name="connsiteX1" fmla="*/ 1796432 w 3641416"/>
                <a:gd name="connsiteY1" fmla="*/ 16185 h 3254348"/>
                <a:gd name="connsiteX2" fmla="*/ 1804524 w 3641416"/>
                <a:gd name="connsiteY2" fmla="*/ 477431 h 3254348"/>
                <a:gd name="connsiteX3" fmla="*/ 1440382 w 3641416"/>
                <a:gd name="connsiteY3" fmla="*/ 574535 h 3254348"/>
                <a:gd name="connsiteX4" fmla="*/ 1302818 w 3641416"/>
                <a:gd name="connsiteY4" fmla="*/ 720192 h 3254348"/>
                <a:gd name="connsiteX5" fmla="*/ 817296 w 3641416"/>
                <a:gd name="connsiteY5" fmla="*/ 1197622 h 3254348"/>
                <a:gd name="connsiteX6" fmla="*/ 1165253 w 3641416"/>
                <a:gd name="connsiteY6" fmla="*/ 1294726 h 3254348"/>
                <a:gd name="connsiteX7" fmla="*/ 1472751 w 3641416"/>
                <a:gd name="connsiteY7" fmla="*/ 1399923 h 3254348"/>
                <a:gd name="connsiteX8" fmla="*/ 2379059 w 3641416"/>
                <a:gd name="connsiteY8" fmla="*/ 2006825 h 3254348"/>
                <a:gd name="connsiteX9" fmla="*/ 3139710 w 3641416"/>
                <a:gd name="connsiteY9" fmla="*/ 776836 h 3254348"/>
                <a:gd name="connsiteX10" fmla="*/ 2265770 w 3641416"/>
                <a:gd name="connsiteY10" fmla="*/ 469339 h 3254348"/>
                <a:gd name="connsiteX11" fmla="*/ 1893536 w 3641416"/>
                <a:gd name="connsiteY11" fmla="*/ 517891 h 3254348"/>
                <a:gd name="connsiteX12" fmla="*/ 1804524 w 3641416"/>
                <a:gd name="connsiteY12" fmla="*/ 493615 h 3254348"/>
                <a:gd name="connsiteX13" fmla="*/ 1796432 w 3641416"/>
                <a:gd name="connsiteY13" fmla="*/ 16185 h 3254348"/>
                <a:gd name="connsiteX14" fmla="*/ 3609048 w 3641416"/>
                <a:gd name="connsiteY14" fmla="*/ 16185 h 3254348"/>
                <a:gd name="connsiteX15" fmla="*/ 3633324 w 3641416"/>
                <a:gd name="connsiteY15" fmla="*/ 2791753 h 3254348"/>
                <a:gd name="connsiteX16" fmla="*/ 3625232 w 3641416"/>
                <a:gd name="connsiteY16" fmla="*/ 2791753 h 3254348"/>
                <a:gd name="connsiteX17" fmla="*/ 3617140 w 3641416"/>
                <a:gd name="connsiteY17" fmla="*/ 2767477 h 3254348"/>
                <a:gd name="connsiteX18" fmla="*/ 3641416 w 3641416"/>
                <a:gd name="connsiteY18" fmla="*/ 2783661 h 3254348"/>
                <a:gd name="connsiteX19" fmla="*/ 3617140 w 3641416"/>
                <a:gd name="connsiteY19" fmla="*/ 2799845 h 3254348"/>
                <a:gd name="connsiteX20" fmla="*/ 0 w 3641416"/>
                <a:gd name="connsiteY20" fmla="*/ 2783661 h 3254348"/>
                <a:gd name="connsiteX21" fmla="*/ 32368 w 3641416"/>
                <a:gd name="connsiteY21" fmla="*/ 0 h 3254348"/>
                <a:gd name="connsiteX0" fmla="*/ 32368 w 3641416"/>
                <a:gd name="connsiteY0" fmla="*/ 0 h 3254348"/>
                <a:gd name="connsiteX1" fmla="*/ 1796432 w 3641416"/>
                <a:gd name="connsiteY1" fmla="*/ 16185 h 3254348"/>
                <a:gd name="connsiteX2" fmla="*/ 1804524 w 3641416"/>
                <a:gd name="connsiteY2" fmla="*/ 477431 h 3254348"/>
                <a:gd name="connsiteX3" fmla="*/ 1440382 w 3641416"/>
                <a:gd name="connsiteY3" fmla="*/ 574535 h 3254348"/>
                <a:gd name="connsiteX4" fmla="*/ 1302818 w 3641416"/>
                <a:gd name="connsiteY4" fmla="*/ 720192 h 3254348"/>
                <a:gd name="connsiteX5" fmla="*/ 817296 w 3641416"/>
                <a:gd name="connsiteY5" fmla="*/ 1197622 h 3254348"/>
                <a:gd name="connsiteX6" fmla="*/ 1165253 w 3641416"/>
                <a:gd name="connsiteY6" fmla="*/ 1294726 h 3254348"/>
                <a:gd name="connsiteX7" fmla="*/ 1472751 w 3641416"/>
                <a:gd name="connsiteY7" fmla="*/ 1399923 h 3254348"/>
                <a:gd name="connsiteX8" fmla="*/ 2379059 w 3641416"/>
                <a:gd name="connsiteY8" fmla="*/ 2006825 h 3254348"/>
                <a:gd name="connsiteX9" fmla="*/ 3139710 w 3641416"/>
                <a:gd name="connsiteY9" fmla="*/ 776836 h 3254348"/>
                <a:gd name="connsiteX10" fmla="*/ 2265770 w 3641416"/>
                <a:gd name="connsiteY10" fmla="*/ 469339 h 3254348"/>
                <a:gd name="connsiteX11" fmla="*/ 1893536 w 3641416"/>
                <a:gd name="connsiteY11" fmla="*/ 517891 h 3254348"/>
                <a:gd name="connsiteX12" fmla="*/ 1804524 w 3641416"/>
                <a:gd name="connsiteY12" fmla="*/ 493615 h 3254348"/>
                <a:gd name="connsiteX13" fmla="*/ 1796432 w 3641416"/>
                <a:gd name="connsiteY13" fmla="*/ 16185 h 3254348"/>
                <a:gd name="connsiteX14" fmla="*/ 3609048 w 3641416"/>
                <a:gd name="connsiteY14" fmla="*/ 16185 h 3254348"/>
                <a:gd name="connsiteX15" fmla="*/ 3633324 w 3641416"/>
                <a:gd name="connsiteY15" fmla="*/ 2791753 h 3254348"/>
                <a:gd name="connsiteX16" fmla="*/ 3625232 w 3641416"/>
                <a:gd name="connsiteY16" fmla="*/ 2791753 h 3254348"/>
                <a:gd name="connsiteX17" fmla="*/ 3617140 w 3641416"/>
                <a:gd name="connsiteY17" fmla="*/ 2767477 h 3254348"/>
                <a:gd name="connsiteX18" fmla="*/ 3641416 w 3641416"/>
                <a:gd name="connsiteY18" fmla="*/ 2783661 h 3254348"/>
                <a:gd name="connsiteX19" fmla="*/ 0 w 3641416"/>
                <a:gd name="connsiteY19" fmla="*/ 2783661 h 3254348"/>
                <a:gd name="connsiteX20" fmla="*/ 32368 w 3641416"/>
                <a:gd name="connsiteY20" fmla="*/ 0 h 3254348"/>
                <a:gd name="connsiteX0" fmla="*/ 32368 w 3698060"/>
                <a:gd name="connsiteY0" fmla="*/ 0 h 3584773"/>
                <a:gd name="connsiteX1" fmla="*/ 1796432 w 3698060"/>
                <a:gd name="connsiteY1" fmla="*/ 16185 h 3584773"/>
                <a:gd name="connsiteX2" fmla="*/ 1804524 w 3698060"/>
                <a:gd name="connsiteY2" fmla="*/ 477431 h 3584773"/>
                <a:gd name="connsiteX3" fmla="*/ 1440382 w 3698060"/>
                <a:gd name="connsiteY3" fmla="*/ 574535 h 3584773"/>
                <a:gd name="connsiteX4" fmla="*/ 1302818 w 3698060"/>
                <a:gd name="connsiteY4" fmla="*/ 720192 h 3584773"/>
                <a:gd name="connsiteX5" fmla="*/ 817296 w 3698060"/>
                <a:gd name="connsiteY5" fmla="*/ 1197622 h 3584773"/>
                <a:gd name="connsiteX6" fmla="*/ 1165253 w 3698060"/>
                <a:gd name="connsiteY6" fmla="*/ 1294726 h 3584773"/>
                <a:gd name="connsiteX7" fmla="*/ 1472751 w 3698060"/>
                <a:gd name="connsiteY7" fmla="*/ 1399923 h 3584773"/>
                <a:gd name="connsiteX8" fmla="*/ 2379059 w 3698060"/>
                <a:gd name="connsiteY8" fmla="*/ 2006825 h 3584773"/>
                <a:gd name="connsiteX9" fmla="*/ 3139710 w 3698060"/>
                <a:gd name="connsiteY9" fmla="*/ 776836 h 3584773"/>
                <a:gd name="connsiteX10" fmla="*/ 2265770 w 3698060"/>
                <a:gd name="connsiteY10" fmla="*/ 469339 h 3584773"/>
                <a:gd name="connsiteX11" fmla="*/ 1893536 w 3698060"/>
                <a:gd name="connsiteY11" fmla="*/ 517891 h 3584773"/>
                <a:gd name="connsiteX12" fmla="*/ 1804524 w 3698060"/>
                <a:gd name="connsiteY12" fmla="*/ 493615 h 3584773"/>
                <a:gd name="connsiteX13" fmla="*/ 1796432 w 3698060"/>
                <a:gd name="connsiteY13" fmla="*/ 16185 h 3584773"/>
                <a:gd name="connsiteX14" fmla="*/ 3609048 w 3698060"/>
                <a:gd name="connsiteY14" fmla="*/ 16185 h 3584773"/>
                <a:gd name="connsiteX15" fmla="*/ 3633324 w 3698060"/>
                <a:gd name="connsiteY15" fmla="*/ 2791753 h 3584773"/>
                <a:gd name="connsiteX16" fmla="*/ 3625232 w 3698060"/>
                <a:gd name="connsiteY16" fmla="*/ 2791753 h 3584773"/>
                <a:gd name="connsiteX17" fmla="*/ 3617140 w 3698060"/>
                <a:gd name="connsiteY17" fmla="*/ 2767477 h 3584773"/>
                <a:gd name="connsiteX18" fmla="*/ 3698060 w 3698060"/>
                <a:gd name="connsiteY18" fmla="*/ 3584773 h 3584773"/>
                <a:gd name="connsiteX19" fmla="*/ 0 w 3698060"/>
                <a:gd name="connsiteY19" fmla="*/ 2783661 h 3584773"/>
                <a:gd name="connsiteX20" fmla="*/ 32368 w 3698060"/>
                <a:gd name="connsiteY20" fmla="*/ 0 h 3584773"/>
                <a:gd name="connsiteX0" fmla="*/ 16184 w 3681876"/>
                <a:gd name="connsiteY0" fmla="*/ 0 h 3584773"/>
                <a:gd name="connsiteX1" fmla="*/ 1780248 w 3681876"/>
                <a:gd name="connsiteY1" fmla="*/ 16185 h 3584773"/>
                <a:gd name="connsiteX2" fmla="*/ 1788340 w 3681876"/>
                <a:gd name="connsiteY2" fmla="*/ 477431 h 3584773"/>
                <a:gd name="connsiteX3" fmla="*/ 1424198 w 3681876"/>
                <a:gd name="connsiteY3" fmla="*/ 574535 h 3584773"/>
                <a:gd name="connsiteX4" fmla="*/ 1286634 w 3681876"/>
                <a:gd name="connsiteY4" fmla="*/ 720192 h 3584773"/>
                <a:gd name="connsiteX5" fmla="*/ 801112 w 3681876"/>
                <a:gd name="connsiteY5" fmla="*/ 1197622 h 3584773"/>
                <a:gd name="connsiteX6" fmla="*/ 1149069 w 3681876"/>
                <a:gd name="connsiteY6" fmla="*/ 1294726 h 3584773"/>
                <a:gd name="connsiteX7" fmla="*/ 1456567 w 3681876"/>
                <a:gd name="connsiteY7" fmla="*/ 1399923 h 3584773"/>
                <a:gd name="connsiteX8" fmla="*/ 2362875 w 3681876"/>
                <a:gd name="connsiteY8" fmla="*/ 2006825 h 3584773"/>
                <a:gd name="connsiteX9" fmla="*/ 3123526 w 3681876"/>
                <a:gd name="connsiteY9" fmla="*/ 776836 h 3584773"/>
                <a:gd name="connsiteX10" fmla="*/ 2249586 w 3681876"/>
                <a:gd name="connsiteY10" fmla="*/ 469339 h 3584773"/>
                <a:gd name="connsiteX11" fmla="*/ 1877352 w 3681876"/>
                <a:gd name="connsiteY11" fmla="*/ 517891 h 3584773"/>
                <a:gd name="connsiteX12" fmla="*/ 1788340 w 3681876"/>
                <a:gd name="connsiteY12" fmla="*/ 493615 h 3584773"/>
                <a:gd name="connsiteX13" fmla="*/ 1780248 w 3681876"/>
                <a:gd name="connsiteY13" fmla="*/ 16185 h 3584773"/>
                <a:gd name="connsiteX14" fmla="*/ 3592864 w 3681876"/>
                <a:gd name="connsiteY14" fmla="*/ 16185 h 3584773"/>
                <a:gd name="connsiteX15" fmla="*/ 3617140 w 3681876"/>
                <a:gd name="connsiteY15" fmla="*/ 2791753 h 3584773"/>
                <a:gd name="connsiteX16" fmla="*/ 3609048 w 3681876"/>
                <a:gd name="connsiteY16" fmla="*/ 2791753 h 3584773"/>
                <a:gd name="connsiteX17" fmla="*/ 3600956 w 3681876"/>
                <a:gd name="connsiteY17" fmla="*/ 2767477 h 3584773"/>
                <a:gd name="connsiteX18" fmla="*/ 3681876 w 3681876"/>
                <a:gd name="connsiteY18" fmla="*/ 3584773 h 3584773"/>
                <a:gd name="connsiteX19" fmla="*/ 0 w 3681876"/>
                <a:gd name="connsiteY19" fmla="*/ 3584772 h 3584773"/>
                <a:gd name="connsiteX20" fmla="*/ 16184 w 3681876"/>
                <a:gd name="connsiteY20" fmla="*/ 0 h 3584773"/>
                <a:gd name="connsiteX0" fmla="*/ 16184 w 4283384"/>
                <a:gd name="connsiteY0" fmla="*/ 0 h 3584773"/>
                <a:gd name="connsiteX1" fmla="*/ 1780248 w 4283384"/>
                <a:gd name="connsiteY1" fmla="*/ 16185 h 3584773"/>
                <a:gd name="connsiteX2" fmla="*/ 1788340 w 4283384"/>
                <a:gd name="connsiteY2" fmla="*/ 477431 h 3584773"/>
                <a:gd name="connsiteX3" fmla="*/ 1424198 w 4283384"/>
                <a:gd name="connsiteY3" fmla="*/ 574535 h 3584773"/>
                <a:gd name="connsiteX4" fmla="*/ 1286634 w 4283384"/>
                <a:gd name="connsiteY4" fmla="*/ 720192 h 3584773"/>
                <a:gd name="connsiteX5" fmla="*/ 801112 w 4283384"/>
                <a:gd name="connsiteY5" fmla="*/ 1197622 h 3584773"/>
                <a:gd name="connsiteX6" fmla="*/ 1149069 w 4283384"/>
                <a:gd name="connsiteY6" fmla="*/ 1294726 h 3584773"/>
                <a:gd name="connsiteX7" fmla="*/ 1456567 w 4283384"/>
                <a:gd name="connsiteY7" fmla="*/ 1399923 h 3584773"/>
                <a:gd name="connsiteX8" fmla="*/ 2362875 w 4283384"/>
                <a:gd name="connsiteY8" fmla="*/ 2006825 h 3584773"/>
                <a:gd name="connsiteX9" fmla="*/ 3123526 w 4283384"/>
                <a:gd name="connsiteY9" fmla="*/ 776836 h 3584773"/>
                <a:gd name="connsiteX10" fmla="*/ 2249586 w 4283384"/>
                <a:gd name="connsiteY10" fmla="*/ 469339 h 3584773"/>
                <a:gd name="connsiteX11" fmla="*/ 1877352 w 4283384"/>
                <a:gd name="connsiteY11" fmla="*/ 517891 h 3584773"/>
                <a:gd name="connsiteX12" fmla="*/ 1788340 w 4283384"/>
                <a:gd name="connsiteY12" fmla="*/ 493615 h 3584773"/>
                <a:gd name="connsiteX13" fmla="*/ 1780248 w 4283384"/>
                <a:gd name="connsiteY13" fmla="*/ 16185 h 3584773"/>
                <a:gd name="connsiteX14" fmla="*/ 3592864 w 4283384"/>
                <a:gd name="connsiteY14" fmla="*/ 16185 h 3584773"/>
                <a:gd name="connsiteX15" fmla="*/ 3617140 w 4283384"/>
                <a:gd name="connsiteY15" fmla="*/ 2791753 h 3584773"/>
                <a:gd name="connsiteX16" fmla="*/ 3609048 w 4283384"/>
                <a:gd name="connsiteY16" fmla="*/ 2791753 h 3584773"/>
                <a:gd name="connsiteX17" fmla="*/ 3681876 w 4283384"/>
                <a:gd name="connsiteY17" fmla="*/ 3584773 h 3584773"/>
                <a:gd name="connsiteX18" fmla="*/ 0 w 4283384"/>
                <a:gd name="connsiteY18" fmla="*/ 3584772 h 3584773"/>
                <a:gd name="connsiteX19" fmla="*/ 16184 w 4283384"/>
                <a:gd name="connsiteY19" fmla="*/ 0 h 3584773"/>
                <a:gd name="connsiteX0" fmla="*/ 16184 w 4284733"/>
                <a:gd name="connsiteY0" fmla="*/ 0 h 3584773"/>
                <a:gd name="connsiteX1" fmla="*/ 1780248 w 4284733"/>
                <a:gd name="connsiteY1" fmla="*/ 16185 h 3584773"/>
                <a:gd name="connsiteX2" fmla="*/ 1788340 w 4284733"/>
                <a:gd name="connsiteY2" fmla="*/ 477431 h 3584773"/>
                <a:gd name="connsiteX3" fmla="*/ 1424198 w 4284733"/>
                <a:gd name="connsiteY3" fmla="*/ 574535 h 3584773"/>
                <a:gd name="connsiteX4" fmla="*/ 1286634 w 4284733"/>
                <a:gd name="connsiteY4" fmla="*/ 720192 h 3584773"/>
                <a:gd name="connsiteX5" fmla="*/ 801112 w 4284733"/>
                <a:gd name="connsiteY5" fmla="*/ 1197622 h 3584773"/>
                <a:gd name="connsiteX6" fmla="*/ 1149069 w 4284733"/>
                <a:gd name="connsiteY6" fmla="*/ 1294726 h 3584773"/>
                <a:gd name="connsiteX7" fmla="*/ 1456567 w 4284733"/>
                <a:gd name="connsiteY7" fmla="*/ 1399923 h 3584773"/>
                <a:gd name="connsiteX8" fmla="*/ 2362875 w 4284733"/>
                <a:gd name="connsiteY8" fmla="*/ 2006825 h 3584773"/>
                <a:gd name="connsiteX9" fmla="*/ 3123526 w 4284733"/>
                <a:gd name="connsiteY9" fmla="*/ 776836 h 3584773"/>
                <a:gd name="connsiteX10" fmla="*/ 2249586 w 4284733"/>
                <a:gd name="connsiteY10" fmla="*/ 469339 h 3584773"/>
                <a:gd name="connsiteX11" fmla="*/ 1877352 w 4284733"/>
                <a:gd name="connsiteY11" fmla="*/ 517891 h 3584773"/>
                <a:gd name="connsiteX12" fmla="*/ 1788340 w 4284733"/>
                <a:gd name="connsiteY12" fmla="*/ 493615 h 3584773"/>
                <a:gd name="connsiteX13" fmla="*/ 1780248 w 4284733"/>
                <a:gd name="connsiteY13" fmla="*/ 16185 h 3584773"/>
                <a:gd name="connsiteX14" fmla="*/ 3592864 w 4284733"/>
                <a:gd name="connsiteY14" fmla="*/ 16185 h 3584773"/>
                <a:gd name="connsiteX15" fmla="*/ 3617140 w 4284733"/>
                <a:gd name="connsiteY15" fmla="*/ 2791753 h 3584773"/>
                <a:gd name="connsiteX16" fmla="*/ 3681876 w 4284733"/>
                <a:gd name="connsiteY16" fmla="*/ 3584773 h 3584773"/>
                <a:gd name="connsiteX17" fmla="*/ 0 w 4284733"/>
                <a:gd name="connsiteY17" fmla="*/ 3584772 h 3584773"/>
                <a:gd name="connsiteX18" fmla="*/ 16184 w 4284733"/>
                <a:gd name="connsiteY18" fmla="*/ 0 h 3584773"/>
                <a:gd name="connsiteX0" fmla="*/ 16184 w 4284733"/>
                <a:gd name="connsiteY0" fmla="*/ 0 h 3584773"/>
                <a:gd name="connsiteX1" fmla="*/ 1780248 w 4284733"/>
                <a:gd name="connsiteY1" fmla="*/ 16185 h 3584773"/>
                <a:gd name="connsiteX2" fmla="*/ 1788340 w 4284733"/>
                <a:gd name="connsiteY2" fmla="*/ 477431 h 3584773"/>
                <a:gd name="connsiteX3" fmla="*/ 1424198 w 4284733"/>
                <a:gd name="connsiteY3" fmla="*/ 574535 h 3584773"/>
                <a:gd name="connsiteX4" fmla="*/ 1286634 w 4284733"/>
                <a:gd name="connsiteY4" fmla="*/ 720192 h 3584773"/>
                <a:gd name="connsiteX5" fmla="*/ 801112 w 4284733"/>
                <a:gd name="connsiteY5" fmla="*/ 1197622 h 3584773"/>
                <a:gd name="connsiteX6" fmla="*/ 1149069 w 4284733"/>
                <a:gd name="connsiteY6" fmla="*/ 1294726 h 3584773"/>
                <a:gd name="connsiteX7" fmla="*/ 1456567 w 4284733"/>
                <a:gd name="connsiteY7" fmla="*/ 1399923 h 3584773"/>
                <a:gd name="connsiteX8" fmla="*/ 2362875 w 4284733"/>
                <a:gd name="connsiteY8" fmla="*/ 2006825 h 3584773"/>
                <a:gd name="connsiteX9" fmla="*/ 3123526 w 4284733"/>
                <a:gd name="connsiteY9" fmla="*/ 776836 h 3584773"/>
                <a:gd name="connsiteX10" fmla="*/ 2249586 w 4284733"/>
                <a:gd name="connsiteY10" fmla="*/ 469339 h 3584773"/>
                <a:gd name="connsiteX11" fmla="*/ 1877352 w 4284733"/>
                <a:gd name="connsiteY11" fmla="*/ 517891 h 3584773"/>
                <a:gd name="connsiteX12" fmla="*/ 1788340 w 4284733"/>
                <a:gd name="connsiteY12" fmla="*/ 493615 h 3584773"/>
                <a:gd name="connsiteX13" fmla="*/ 1780248 w 4284733"/>
                <a:gd name="connsiteY13" fmla="*/ 16185 h 3584773"/>
                <a:gd name="connsiteX14" fmla="*/ 3592864 w 4284733"/>
                <a:gd name="connsiteY14" fmla="*/ 16185 h 3584773"/>
                <a:gd name="connsiteX15" fmla="*/ 3471483 w 4284733"/>
                <a:gd name="connsiteY15" fmla="*/ 2718924 h 3584773"/>
                <a:gd name="connsiteX16" fmla="*/ 3681876 w 4284733"/>
                <a:gd name="connsiteY16" fmla="*/ 3584773 h 3584773"/>
                <a:gd name="connsiteX17" fmla="*/ 0 w 4284733"/>
                <a:gd name="connsiteY17" fmla="*/ 3584772 h 3584773"/>
                <a:gd name="connsiteX18" fmla="*/ 16184 w 4284733"/>
                <a:gd name="connsiteY18" fmla="*/ 0 h 3584773"/>
                <a:gd name="connsiteX0" fmla="*/ 16184 w 4284733"/>
                <a:gd name="connsiteY0" fmla="*/ 0 h 3584773"/>
                <a:gd name="connsiteX1" fmla="*/ 1780248 w 4284733"/>
                <a:gd name="connsiteY1" fmla="*/ 16185 h 3584773"/>
                <a:gd name="connsiteX2" fmla="*/ 1788340 w 4284733"/>
                <a:gd name="connsiteY2" fmla="*/ 477431 h 3584773"/>
                <a:gd name="connsiteX3" fmla="*/ 1424198 w 4284733"/>
                <a:gd name="connsiteY3" fmla="*/ 574535 h 3584773"/>
                <a:gd name="connsiteX4" fmla="*/ 1286634 w 4284733"/>
                <a:gd name="connsiteY4" fmla="*/ 720192 h 3584773"/>
                <a:gd name="connsiteX5" fmla="*/ 801112 w 4284733"/>
                <a:gd name="connsiteY5" fmla="*/ 1197622 h 3584773"/>
                <a:gd name="connsiteX6" fmla="*/ 1149069 w 4284733"/>
                <a:gd name="connsiteY6" fmla="*/ 1294726 h 3584773"/>
                <a:gd name="connsiteX7" fmla="*/ 1456567 w 4284733"/>
                <a:gd name="connsiteY7" fmla="*/ 1399923 h 3584773"/>
                <a:gd name="connsiteX8" fmla="*/ 2362875 w 4284733"/>
                <a:gd name="connsiteY8" fmla="*/ 2006825 h 3584773"/>
                <a:gd name="connsiteX9" fmla="*/ 3123526 w 4284733"/>
                <a:gd name="connsiteY9" fmla="*/ 776836 h 3584773"/>
                <a:gd name="connsiteX10" fmla="*/ 2249586 w 4284733"/>
                <a:gd name="connsiteY10" fmla="*/ 469339 h 3584773"/>
                <a:gd name="connsiteX11" fmla="*/ 1877352 w 4284733"/>
                <a:gd name="connsiteY11" fmla="*/ 517891 h 3584773"/>
                <a:gd name="connsiteX12" fmla="*/ 1788340 w 4284733"/>
                <a:gd name="connsiteY12" fmla="*/ 493615 h 3584773"/>
                <a:gd name="connsiteX13" fmla="*/ 1780248 w 4284733"/>
                <a:gd name="connsiteY13" fmla="*/ 16185 h 3584773"/>
                <a:gd name="connsiteX14" fmla="*/ 3592864 w 4284733"/>
                <a:gd name="connsiteY14" fmla="*/ 16185 h 3584773"/>
                <a:gd name="connsiteX15" fmla="*/ 3568588 w 4284733"/>
                <a:gd name="connsiteY15" fmla="*/ 2727016 h 3584773"/>
                <a:gd name="connsiteX16" fmla="*/ 3681876 w 4284733"/>
                <a:gd name="connsiteY16" fmla="*/ 3584773 h 3584773"/>
                <a:gd name="connsiteX17" fmla="*/ 0 w 4284733"/>
                <a:gd name="connsiteY17" fmla="*/ 3584772 h 3584773"/>
                <a:gd name="connsiteX18" fmla="*/ 16184 w 4284733"/>
                <a:gd name="connsiteY18" fmla="*/ 0 h 3584773"/>
                <a:gd name="connsiteX0" fmla="*/ 16184 w 4284733"/>
                <a:gd name="connsiteY0" fmla="*/ 0 h 3584773"/>
                <a:gd name="connsiteX1" fmla="*/ 1780248 w 4284733"/>
                <a:gd name="connsiteY1" fmla="*/ 16185 h 3584773"/>
                <a:gd name="connsiteX2" fmla="*/ 1788340 w 4284733"/>
                <a:gd name="connsiteY2" fmla="*/ 477431 h 3584773"/>
                <a:gd name="connsiteX3" fmla="*/ 1424198 w 4284733"/>
                <a:gd name="connsiteY3" fmla="*/ 574535 h 3584773"/>
                <a:gd name="connsiteX4" fmla="*/ 1286634 w 4284733"/>
                <a:gd name="connsiteY4" fmla="*/ 720192 h 3584773"/>
                <a:gd name="connsiteX5" fmla="*/ 801112 w 4284733"/>
                <a:gd name="connsiteY5" fmla="*/ 1197622 h 3584773"/>
                <a:gd name="connsiteX6" fmla="*/ 1149069 w 4284733"/>
                <a:gd name="connsiteY6" fmla="*/ 1294726 h 3584773"/>
                <a:gd name="connsiteX7" fmla="*/ 1456567 w 4284733"/>
                <a:gd name="connsiteY7" fmla="*/ 1399923 h 3584773"/>
                <a:gd name="connsiteX8" fmla="*/ 2362875 w 4284733"/>
                <a:gd name="connsiteY8" fmla="*/ 2006825 h 3584773"/>
                <a:gd name="connsiteX9" fmla="*/ 3123526 w 4284733"/>
                <a:gd name="connsiteY9" fmla="*/ 776836 h 3584773"/>
                <a:gd name="connsiteX10" fmla="*/ 2249586 w 4284733"/>
                <a:gd name="connsiteY10" fmla="*/ 469339 h 3584773"/>
                <a:gd name="connsiteX11" fmla="*/ 1877352 w 4284733"/>
                <a:gd name="connsiteY11" fmla="*/ 517891 h 3584773"/>
                <a:gd name="connsiteX12" fmla="*/ 1788340 w 4284733"/>
                <a:gd name="connsiteY12" fmla="*/ 493615 h 3584773"/>
                <a:gd name="connsiteX13" fmla="*/ 1780248 w 4284733"/>
                <a:gd name="connsiteY13" fmla="*/ 16185 h 3584773"/>
                <a:gd name="connsiteX14" fmla="*/ 3592864 w 4284733"/>
                <a:gd name="connsiteY14" fmla="*/ 16185 h 3584773"/>
                <a:gd name="connsiteX15" fmla="*/ 3568588 w 4284733"/>
                <a:gd name="connsiteY15" fmla="*/ 2727016 h 3584773"/>
                <a:gd name="connsiteX16" fmla="*/ 3681876 w 4284733"/>
                <a:gd name="connsiteY16" fmla="*/ 3584773 h 3584773"/>
                <a:gd name="connsiteX17" fmla="*/ 0 w 4284733"/>
                <a:gd name="connsiteY17" fmla="*/ 3584772 h 3584773"/>
                <a:gd name="connsiteX18" fmla="*/ 16184 w 4284733"/>
                <a:gd name="connsiteY18" fmla="*/ 0 h 3584773"/>
                <a:gd name="connsiteX0" fmla="*/ 16184 w 4284733"/>
                <a:gd name="connsiteY0" fmla="*/ 0 h 3596910"/>
                <a:gd name="connsiteX1" fmla="*/ 1780248 w 4284733"/>
                <a:gd name="connsiteY1" fmla="*/ 16185 h 3596910"/>
                <a:gd name="connsiteX2" fmla="*/ 1788340 w 4284733"/>
                <a:gd name="connsiteY2" fmla="*/ 477431 h 3596910"/>
                <a:gd name="connsiteX3" fmla="*/ 1424198 w 4284733"/>
                <a:gd name="connsiteY3" fmla="*/ 574535 h 3596910"/>
                <a:gd name="connsiteX4" fmla="*/ 1286634 w 4284733"/>
                <a:gd name="connsiteY4" fmla="*/ 720192 h 3596910"/>
                <a:gd name="connsiteX5" fmla="*/ 801112 w 4284733"/>
                <a:gd name="connsiteY5" fmla="*/ 1197622 h 3596910"/>
                <a:gd name="connsiteX6" fmla="*/ 1149069 w 4284733"/>
                <a:gd name="connsiteY6" fmla="*/ 1294726 h 3596910"/>
                <a:gd name="connsiteX7" fmla="*/ 1456567 w 4284733"/>
                <a:gd name="connsiteY7" fmla="*/ 1399923 h 3596910"/>
                <a:gd name="connsiteX8" fmla="*/ 2362875 w 4284733"/>
                <a:gd name="connsiteY8" fmla="*/ 2006825 h 3596910"/>
                <a:gd name="connsiteX9" fmla="*/ 3123526 w 4284733"/>
                <a:gd name="connsiteY9" fmla="*/ 776836 h 3596910"/>
                <a:gd name="connsiteX10" fmla="*/ 2249586 w 4284733"/>
                <a:gd name="connsiteY10" fmla="*/ 469339 h 3596910"/>
                <a:gd name="connsiteX11" fmla="*/ 1877352 w 4284733"/>
                <a:gd name="connsiteY11" fmla="*/ 517891 h 3596910"/>
                <a:gd name="connsiteX12" fmla="*/ 1788340 w 4284733"/>
                <a:gd name="connsiteY12" fmla="*/ 493615 h 3596910"/>
                <a:gd name="connsiteX13" fmla="*/ 1780248 w 4284733"/>
                <a:gd name="connsiteY13" fmla="*/ 16185 h 3596910"/>
                <a:gd name="connsiteX14" fmla="*/ 3592864 w 4284733"/>
                <a:gd name="connsiteY14" fmla="*/ 16185 h 3596910"/>
                <a:gd name="connsiteX15" fmla="*/ 3665692 w 4284733"/>
                <a:gd name="connsiteY15" fmla="*/ 3592864 h 3596910"/>
                <a:gd name="connsiteX16" fmla="*/ 3681876 w 4284733"/>
                <a:gd name="connsiteY16" fmla="*/ 3584773 h 3596910"/>
                <a:gd name="connsiteX17" fmla="*/ 0 w 4284733"/>
                <a:gd name="connsiteY17" fmla="*/ 3584772 h 3596910"/>
                <a:gd name="connsiteX18" fmla="*/ 16184 w 4284733"/>
                <a:gd name="connsiteY18" fmla="*/ 0 h 3596910"/>
                <a:gd name="connsiteX0" fmla="*/ 16184 w 4244273"/>
                <a:gd name="connsiteY0" fmla="*/ 0 h 3596910"/>
                <a:gd name="connsiteX1" fmla="*/ 1780248 w 4244273"/>
                <a:gd name="connsiteY1" fmla="*/ 16185 h 3596910"/>
                <a:gd name="connsiteX2" fmla="*/ 1788340 w 4244273"/>
                <a:gd name="connsiteY2" fmla="*/ 477431 h 3596910"/>
                <a:gd name="connsiteX3" fmla="*/ 1424198 w 4244273"/>
                <a:gd name="connsiteY3" fmla="*/ 574535 h 3596910"/>
                <a:gd name="connsiteX4" fmla="*/ 1286634 w 4244273"/>
                <a:gd name="connsiteY4" fmla="*/ 720192 h 3596910"/>
                <a:gd name="connsiteX5" fmla="*/ 801112 w 4244273"/>
                <a:gd name="connsiteY5" fmla="*/ 1197622 h 3596910"/>
                <a:gd name="connsiteX6" fmla="*/ 1149069 w 4244273"/>
                <a:gd name="connsiteY6" fmla="*/ 1294726 h 3596910"/>
                <a:gd name="connsiteX7" fmla="*/ 1456567 w 4244273"/>
                <a:gd name="connsiteY7" fmla="*/ 1399923 h 3596910"/>
                <a:gd name="connsiteX8" fmla="*/ 2362875 w 4244273"/>
                <a:gd name="connsiteY8" fmla="*/ 2006825 h 3596910"/>
                <a:gd name="connsiteX9" fmla="*/ 3123526 w 4244273"/>
                <a:gd name="connsiteY9" fmla="*/ 776836 h 3596910"/>
                <a:gd name="connsiteX10" fmla="*/ 2249586 w 4244273"/>
                <a:gd name="connsiteY10" fmla="*/ 469339 h 3596910"/>
                <a:gd name="connsiteX11" fmla="*/ 1877352 w 4244273"/>
                <a:gd name="connsiteY11" fmla="*/ 517891 h 3596910"/>
                <a:gd name="connsiteX12" fmla="*/ 1788340 w 4244273"/>
                <a:gd name="connsiteY12" fmla="*/ 493615 h 3596910"/>
                <a:gd name="connsiteX13" fmla="*/ 1780248 w 4244273"/>
                <a:gd name="connsiteY13" fmla="*/ 16185 h 3596910"/>
                <a:gd name="connsiteX14" fmla="*/ 3592864 w 4244273"/>
                <a:gd name="connsiteY14" fmla="*/ 16185 h 3596910"/>
                <a:gd name="connsiteX15" fmla="*/ 3665692 w 4244273"/>
                <a:gd name="connsiteY15" fmla="*/ 3592864 h 3596910"/>
                <a:gd name="connsiteX16" fmla="*/ 3641416 w 4244273"/>
                <a:gd name="connsiteY16" fmla="*/ 3228724 h 3596910"/>
                <a:gd name="connsiteX17" fmla="*/ 0 w 4244273"/>
                <a:gd name="connsiteY17" fmla="*/ 3584772 h 3596910"/>
                <a:gd name="connsiteX18" fmla="*/ 16184 w 4244273"/>
                <a:gd name="connsiteY18" fmla="*/ 0 h 3596910"/>
                <a:gd name="connsiteX0" fmla="*/ 16184 w 4252365"/>
                <a:gd name="connsiteY0" fmla="*/ 0 h 3596910"/>
                <a:gd name="connsiteX1" fmla="*/ 1780248 w 4252365"/>
                <a:gd name="connsiteY1" fmla="*/ 16185 h 3596910"/>
                <a:gd name="connsiteX2" fmla="*/ 1788340 w 4252365"/>
                <a:gd name="connsiteY2" fmla="*/ 477431 h 3596910"/>
                <a:gd name="connsiteX3" fmla="*/ 1424198 w 4252365"/>
                <a:gd name="connsiteY3" fmla="*/ 574535 h 3596910"/>
                <a:gd name="connsiteX4" fmla="*/ 1286634 w 4252365"/>
                <a:gd name="connsiteY4" fmla="*/ 720192 h 3596910"/>
                <a:gd name="connsiteX5" fmla="*/ 801112 w 4252365"/>
                <a:gd name="connsiteY5" fmla="*/ 1197622 h 3596910"/>
                <a:gd name="connsiteX6" fmla="*/ 1149069 w 4252365"/>
                <a:gd name="connsiteY6" fmla="*/ 1294726 h 3596910"/>
                <a:gd name="connsiteX7" fmla="*/ 1456567 w 4252365"/>
                <a:gd name="connsiteY7" fmla="*/ 1399923 h 3596910"/>
                <a:gd name="connsiteX8" fmla="*/ 2362875 w 4252365"/>
                <a:gd name="connsiteY8" fmla="*/ 2006825 h 3596910"/>
                <a:gd name="connsiteX9" fmla="*/ 3123526 w 4252365"/>
                <a:gd name="connsiteY9" fmla="*/ 776836 h 3596910"/>
                <a:gd name="connsiteX10" fmla="*/ 2249586 w 4252365"/>
                <a:gd name="connsiteY10" fmla="*/ 469339 h 3596910"/>
                <a:gd name="connsiteX11" fmla="*/ 1877352 w 4252365"/>
                <a:gd name="connsiteY11" fmla="*/ 517891 h 3596910"/>
                <a:gd name="connsiteX12" fmla="*/ 1788340 w 4252365"/>
                <a:gd name="connsiteY12" fmla="*/ 493615 h 3596910"/>
                <a:gd name="connsiteX13" fmla="*/ 1780248 w 4252365"/>
                <a:gd name="connsiteY13" fmla="*/ 16185 h 3596910"/>
                <a:gd name="connsiteX14" fmla="*/ 3592864 w 4252365"/>
                <a:gd name="connsiteY14" fmla="*/ 16185 h 3596910"/>
                <a:gd name="connsiteX15" fmla="*/ 3665692 w 4252365"/>
                <a:gd name="connsiteY15" fmla="*/ 3592864 h 3596910"/>
                <a:gd name="connsiteX16" fmla="*/ 3649508 w 4252365"/>
                <a:gd name="connsiteY16" fmla="*/ 3592865 h 3596910"/>
                <a:gd name="connsiteX17" fmla="*/ 0 w 4252365"/>
                <a:gd name="connsiteY17" fmla="*/ 3584772 h 3596910"/>
                <a:gd name="connsiteX18" fmla="*/ 16184 w 4252365"/>
                <a:gd name="connsiteY18" fmla="*/ 0 h 3596910"/>
                <a:gd name="connsiteX0" fmla="*/ 16184 w 4244273"/>
                <a:gd name="connsiteY0" fmla="*/ 0 h 3596910"/>
                <a:gd name="connsiteX1" fmla="*/ 1780248 w 4244273"/>
                <a:gd name="connsiteY1" fmla="*/ 16185 h 3596910"/>
                <a:gd name="connsiteX2" fmla="*/ 1788340 w 4244273"/>
                <a:gd name="connsiteY2" fmla="*/ 477431 h 3596910"/>
                <a:gd name="connsiteX3" fmla="*/ 1424198 w 4244273"/>
                <a:gd name="connsiteY3" fmla="*/ 574535 h 3596910"/>
                <a:gd name="connsiteX4" fmla="*/ 1286634 w 4244273"/>
                <a:gd name="connsiteY4" fmla="*/ 720192 h 3596910"/>
                <a:gd name="connsiteX5" fmla="*/ 801112 w 4244273"/>
                <a:gd name="connsiteY5" fmla="*/ 1197622 h 3596910"/>
                <a:gd name="connsiteX6" fmla="*/ 1149069 w 4244273"/>
                <a:gd name="connsiteY6" fmla="*/ 1294726 h 3596910"/>
                <a:gd name="connsiteX7" fmla="*/ 1456567 w 4244273"/>
                <a:gd name="connsiteY7" fmla="*/ 1399923 h 3596910"/>
                <a:gd name="connsiteX8" fmla="*/ 2362875 w 4244273"/>
                <a:gd name="connsiteY8" fmla="*/ 2006825 h 3596910"/>
                <a:gd name="connsiteX9" fmla="*/ 3123526 w 4244273"/>
                <a:gd name="connsiteY9" fmla="*/ 776836 h 3596910"/>
                <a:gd name="connsiteX10" fmla="*/ 2249586 w 4244273"/>
                <a:gd name="connsiteY10" fmla="*/ 469339 h 3596910"/>
                <a:gd name="connsiteX11" fmla="*/ 1877352 w 4244273"/>
                <a:gd name="connsiteY11" fmla="*/ 517891 h 3596910"/>
                <a:gd name="connsiteX12" fmla="*/ 1788340 w 4244273"/>
                <a:gd name="connsiteY12" fmla="*/ 493615 h 3596910"/>
                <a:gd name="connsiteX13" fmla="*/ 1780248 w 4244273"/>
                <a:gd name="connsiteY13" fmla="*/ 16185 h 3596910"/>
                <a:gd name="connsiteX14" fmla="*/ 3592864 w 4244273"/>
                <a:gd name="connsiteY14" fmla="*/ 16185 h 3596910"/>
                <a:gd name="connsiteX15" fmla="*/ 3665692 w 4244273"/>
                <a:gd name="connsiteY15" fmla="*/ 3592864 h 3596910"/>
                <a:gd name="connsiteX16" fmla="*/ 3641416 w 4244273"/>
                <a:gd name="connsiteY16" fmla="*/ 3293460 h 3596910"/>
                <a:gd name="connsiteX17" fmla="*/ 0 w 4244273"/>
                <a:gd name="connsiteY17" fmla="*/ 3584772 h 3596910"/>
                <a:gd name="connsiteX18" fmla="*/ 16184 w 4244273"/>
                <a:gd name="connsiteY18" fmla="*/ 0 h 3596910"/>
                <a:gd name="connsiteX0" fmla="*/ 16184 w 4244273"/>
                <a:gd name="connsiteY0" fmla="*/ 0 h 3584772"/>
                <a:gd name="connsiteX1" fmla="*/ 1780248 w 4244273"/>
                <a:gd name="connsiteY1" fmla="*/ 16185 h 3584772"/>
                <a:gd name="connsiteX2" fmla="*/ 1788340 w 4244273"/>
                <a:gd name="connsiteY2" fmla="*/ 477431 h 3584772"/>
                <a:gd name="connsiteX3" fmla="*/ 1424198 w 4244273"/>
                <a:gd name="connsiteY3" fmla="*/ 574535 h 3584772"/>
                <a:gd name="connsiteX4" fmla="*/ 1286634 w 4244273"/>
                <a:gd name="connsiteY4" fmla="*/ 720192 h 3584772"/>
                <a:gd name="connsiteX5" fmla="*/ 801112 w 4244273"/>
                <a:gd name="connsiteY5" fmla="*/ 1197622 h 3584772"/>
                <a:gd name="connsiteX6" fmla="*/ 1149069 w 4244273"/>
                <a:gd name="connsiteY6" fmla="*/ 1294726 h 3584772"/>
                <a:gd name="connsiteX7" fmla="*/ 1456567 w 4244273"/>
                <a:gd name="connsiteY7" fmla="*/ 1399923 h 3584772"/>
                <a:gd name="connsiteX8" fmla="*/ 2362875 w 4244273"/>
                <a:gd name="connsiteY8" fmla="*/ 2006825 h 3584772"/>
                <a:gd name="connsiteX9" fmla="*/ 3123526 w 4244273"/>
                <a:gd name="connsiteY9" fmla="*/ 776836 h 3584772"/>
                <a:gd name="connsiteX10" fmla="*/ 2249586 w 4244273"/>
                <a:gd name="connsiteY10" fmla="*/ 469339 h 3584772"/>
                <a:gd name="connsiteX11" fmla="*/ 1877352 w 4244273"/>
                <a:gd name="connsiteY11" fmla="*/ 517891 h 3584772"/>
                <a:gd name="connsiteX12" fmla="*/ 1788340 w 4244273"/>
                <a:gd name="connsiteY12" fmla="*/ 493615 h 3584772"/>
                <a:gd name="connsiteX13" fmla="*/ 1780248 w 4244273"/>
                <a:gd name="connsiteY13" fmla="*/ 16185 h 3584772"/>
                <a:gd name="connsiteX14" fmla="*/ 3592864 w 4244273"/>
                <a:gd name="connsiteY14" fmla="*/ 16185 h 3584772"/>
                <a:gd name="connsiteX15" fmla="*/ 3649508 w 4244273"/>
                <a:gd name="connsiteY15" fmla="*/ 3058790 h 3584772"/>
                <a:gd name="connsiteX16" fmla="*/ 3641416 w 4244273"/>
                <a:gd name="connsiteY16" fmla="*/ 3293460 h 3584772"/>
                <a:gd name="connsiteX17" fmla="*/ 0 w 4244273"/>
                <a:gd name="connsiteY17" fmla="*/ 3584772 h 3584772"/>
                <a:gd name="connsiteX18" fmla="*/ 16184 w 4244273"/>
                <a:gd name="connsiteY18" fmla="*/ 0 h 3584772"/>
                <a:gd name="connsiteX0" fmla="*/ 16184 w 4219997"/>
                <a:gd name="connsiteY0" fmla="*/ 0 h 3584772"/>
                <a:gd name="connsiteX1" fmla="*/ 1780248 w 4219997"/>
                <a:gd name="connsiteY1" fmla="*/ 16185 h 3584772"/>
                <a:gd name="connsiteX2" fmla="*/ 1788340 w 4219997"/>
                <a:gd name="connsiteY2" fmla="*/ 477431 h 3584772"/>
                <a:gd name="connsiteX3" fmla="*/ 1424198 w 4219997"/>
                <a:gd name="connsiteY3" fmla="*/ 574535 h 3584772"/>
                <a:gd name="connsiteX4" fmla="*/ 1286634 w 4219997"/>
                <a:gd name="connsiteY4" fmla="*/ 720192 h 3584772"/>
                <a:gd name="connsiteX5" fmla="*/ 801112 w 4219997"/>
                <a:gd name="connsiteY5" fmla="*/ 1197622 h 3584772"/>
                <a:gd name="connsiteX6" fmla="*/ 1149069 w 4219997"/>
                <a:gd name="connsiteY6" fmla="*/ 1294726 h 3584772"/>
                <a:gd name="connsiteX7" fmla="*/ 1456567 w 4219997"/>
                <a:gd name="connsiteY7" fmla="*/ 1399923 h 3584772"/>
                <a:gd name="connsiteX8" fmla="*/ 2362875 w 4219997"/>
                <a:gd name="connsiteY8" fmla="*/ 2006825 h 3584772"/>
                <a:gd name="connsiteX9" fmla="*/ 3123526 w 4219997"/>
                <a:gd name="connsiteY9" fmla="*/ 776836 h 3584772"/>
                <a:gd name="connsiteX10" fmla="*/ 2249586 w 4219997"/>
                <a:gd name="connsiteY10" fmla="*/ 469339 h 3584772"/>
                <a:gd name="connsiteX11" fmla="*/ 1877352 w 4219997"/>
                <a:gd name="connsiteY11" fmla="*/ 517891 h 3584772"/>
                <a:gd name="connsiteX12" fmla="*/ 1788340 w 4219997"/>
                <a:gd name="connsiteY12" fmla="*/ 493615 h 3584772"/>
                <a:gd name="connsiteX13" fmla="*/ 1780248 w 4219997"/>
                <a:gd name="connsiteY13" fmla="*/ 16185 h 3584772"/>
                <a:gd name="connsiteX14" fmla="*/ 3592864 w 4219997"/>
                <a:gd name="connsiteY14" fmla="*/ 16185 h 3584772"/>
                <a:gd name="connsiteX15" fmla="*/ 3649508 w 4219997"/>
                <a:gd name="connsiteY15" fmla="*/ 3058790 h 3584772"/>
                <a:gd name="connsiteX16" fmla="*/ 3617140 w 4219997"/>
                <a:gd name="connsiteY16" fmla="*/ 3560497 h 3584772"/>
                <a:gd name="connsiteX17" fmla="*/ 0 w 4219997"/>
                <a:gd name="connsiteY17" fmla="*/ 3584772 h 3584772"/>
                <a:gd name="connsiteX18" fmla="*/ 16184 w 4219997"/>
                <a:gd name="connsiteY18" fmla="*/ 0 h 3584772"/>
                <a:gd name="connsiteX0" fmla="*/ 16184 w 4219997"/>
                <a:gd name="connsiteY0" fmla="*/ 0 h 3584772"/>
                <a:gd name="connsiteX1" fmla="*/ 1780248 w 4219997"/>
                <a:gd name="connsiteY1" fmla="*/ 16185 h 3584772"/>
                <a:gd name="connsiteX2" fmla="*/ 1788340 w 4219997"/>
                <a:gd name="connsiteY2" fmla="*/ 477431 h 3584772"/>
                <a:gd name="connsiteX3" fmla="*/ 1424198 w 4219997"/>
                <a:gd name="connsiteY3" fmla="*/ 574535 h 3584772"/>
                <a:gd name="connsiteX4" fmla="*/ 1286634 w 4219997"/>
                <a:gd name="connsiteY4" fmla="*/ 720192 h 3584772"/>
                <a:gd name="connsiteX5" fmla="*/ 801112 w 4219997"/>
                <a:gd name="connsiteY5" fmla="*/ 1197622 h 3584772"/>
                <a:gd name="connsiteX6" fmla="*/ 1149069 w 4219997"/>
                <a:gd name="connsiteY6" fmla="*/ 1294726 h 3584772"/>
                <a:gd name="connsiteX7" fmla="*/ 1456567 w 4219997"/>
                <a:gd name="connsiteY7" fmla="*/ 1399923 h 3584772"/>
                <a:gd name="connsiteX8" fmla="*/ 2362875 w 4219997"/>
                <a:gd name="connsiteY8" fmla="*/ 2006825 h 3584772"/>
                <a:gd name="connsiteX9" fmla="*/ 3123526 w 4219997"/>
                <a:gd name="connsiteY9" fmla="*/ 776836 h 3584772"/>
                <a:gd name="connsiteX10" fmla="*/ 2249586 w 4219997"/>
                <a:gd name="connsiteY10" fmla="*/ 469339 h 3584772"/>
                <a:gd name="connsiteX11" fmla="*/ 1877352 w 4219997"/>
                <a:gd name="connsiteY11" fmla="*/ 517891 h 3584772"/>
                <a:gd name="connsiteX12" fmla="*/ 1788340 w 4219997"/>
                <a:gd name="connsiteY12" fmla="*/ 493615 h 3584772"/>
                <a:gd name="connsiteX13" fmla="*/ 1780248 w 4219997"/>
                <a:gd name="connsiteY13" fmla="*/ 16185 h 3584772"/>
                <a:gd name="connsiteX14" fmla="*/ 3592864 w 4219997"/>
                <a:gd name="connsiteY14" fmla="*/ 16185 h 3584772"/>
                <a:gd name="connsiteX15" fmla="*/ 3617140 w 4219997"/>
                <a:gd name="connsiteY15" fmla="*/ 1561763 h 3584772"/>
                <a:gd name="connsiteX16" fmla="*/ 3617140 w 4219997"/>
                <a:gd name="connsiteY16" fmla="*/ 3560497 h 3584772"/>
                <a:gd name="connsiteX17" fmla="*/ 0 w 4219997"/>
                <a:gd name="connsiteY17" fmla="*/ 3584772 h 3584772"/>
                <a:gd name="connsiteX18" fmla="*/ 16184 w 4219997"/>
                <a:gd name="connsiteY18" fmla="*/ 0 h 358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19997" h="3584772">
                  <a:moveTo>
                    <a:pt x="16184" y="0"/>
                  </a:moveTo>
                  <a:lnTo>
                    <a:pt x="1780248" y="16185"/>
                  </a:lnTo>
                  <a:lnTo>
                    <a:pt x="1788340" y="477431"/>
                  </a:lnTo>
                  <a:lnTo>
                    <a:pt x="1424198" y="574535"/>
                  </a:lnTo>
                  <a:lnTo>
                    <a:pt x="1286634" y="720192"/>
                  </a:lnTo>
                  <a:lnTo>
                    <a:pt x="801112" y="1197622"/>
                  </a:lnTo>
                  <a:lnTo>
                    <a:pt x="1149069" y="1294726"/>
                  </a:lnTo>
                  <a:lnTo>
                    <a:pt x="1456567" y="1399923"/>
                  </a:lnTo>
                  <a:lnTo>
                    <a:pt x="2362875" y="2006825"/>
                  </a:lnTo>
                  <a:lnTo>
                    <a:pt x="3123526" y="776836"/>
                  </a:lnTo>
                  <a:lnTo>
                    <a:pt x="2249586" y="469339"/>
                  </a:lnTo>
                  <a:lnTo>
                    <a:pt x="1877352" y="517891"/>
                  </a:lnTo>
                  <a:lnTo>
                    <a:pt x="1788340" y="493615"/>
                  </a:lnTo>
                  <a:lnTo>
                    <a:pt x="1780248" y="16185"/>
                  </a:lnTo>
                  <a:lnTo>
                    <a:pt x="3592864" y="16185"/>
                  </a:lnTo>
                  <a:lnTo>
                    <a:pt x="3617140" y="1561763"/>
                  </a:lnTo>
                  <a:cubicBezTo>
                    <a:pt x="3623883" y="1565809"/>
                    <a:pt x="4219997" y="3428327"/>
                    <a:pt x="3617140" y="3560497"/>
                  </a:cubicBezTo>
                  <a:lnTo>
                    <a:pt x="0" y="3584772"/>
                  </a:lnTo>
                  <a:cubicBezTo>
                    <a:pt x="5395" y="2389848"/>
                    <a:pt x="10789" y="1194924"/>
                    <a:pt x="16184" y="0"/>
                  </a:cubicBezTo>
                  <a:close/>
                </a:path>
              </a:pathLst>
            </a:custGeom>
            <a:solidFill>
              <a:schemeClr val="bg1"/>
            </a:solidFill>
            <a:ln w="9525" cap="flat" cmpd="sng" algn="ctr">
              <a:solidFill>
                <a:schemeClr val="bg1">
                  <a:lumMod val="95000"/>
                </a:schemeClr>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grpSp>
      <p:sp>
        <p:nvSpPr>
          <p:cNvPr id="28" name="Rektangel 27"/>
          <p:cNvSpPr/>
          <p:nvPr/>
        </p:nvSpPr>
        <p:spPr>
          <a:xfrm>
            <a:off x="1328304" y="2238084"/>
            <a:ext cx="6623627" cy="190645"/>
          </a:xfrm>
          <a:prstGeom prst="rect">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0" fill="hold"/>
                                        <p:tgtEl>
                                          <p:spTgt spid="28"/>
                                        </p:tgtEl>
                                        <p:attrNameLst>
                                          <p:attrName>ppt_x</p:attrName>
                                        </p:attrNameLst>
                                      </p:cBhvr>
                                      <p:tavLst>
                                        <p:tav tm="0">
                                          <p:val>
                                            <p:strVal val="#ppt_x"/>
                                          </p:val>
                                        </p:tav>
                                        <p:tav tm="100000">
                                          <p:val>
                                            <p:strVal val="#ppt_x"/>
                                          </p:val>
                                        </p:tav>
                                      </p:tavLst>
                                    </p:anim>
                                    <p:anim calcmode="lin" valueType="num">
                                      <p:cBhvr additive="base">
                                        <p:cTn id="23" dur="5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2000"/>
                                        <p:tgtEl>
                                          <p:spTgt spid="28"/>
                                        </p:tgtEl>
                                      </p:cBhvr>
                                    </p:animEffect>
                                    <p:set>
                                      <p:cBhvr>
                                        <p:cTn id="28" dur="1" fill="hold">
                                          <p:stCondLst>
                                            <p:cond delay="1999"/>
                                          </p:stCondLst>
                                        </p:cTn>
                                        <p:tgtEl>
                                          <p:spTgt spid="28"/>
                                        </p:tgtEl>
                                        <p:attrNameLst>
                                          <p:attrName>style.visibility</p:attrName>
                                        </p:attrNameLst>
                                      </p:cBhvr>
                                      <p:to>
                                        <p:strVal val="hidden"/>
                                      </p:to>
                                    </p:se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000"/>
                                        <p:tgtEl>
                                          <p:spTgt spid="2"/>
                                        </p:tgtEl>
                                      </p:cBhvr>
                                    </p:animEffect>
                                  </p:childTnLst>
                                </p:cTn>
                              </p:par>
                              <p:par>
                                <p:cTn id="33" presetID="10"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07505" y="474858"/>
            <a:ext cx="8229600" cy="646331"/>
          </a:xfrm>
        </p:spPr>
        <p:txBody>
          <a:bodyPr/>
          <a:lstStyle/>
          <a:p>
            <a:pPr algn="ctr"/>
            <a:r>
              <a:rPr lang="nb-NO" smtClean="0"/>
              <a:t>Richard Gregory (1923 – 2010)</a:t>
            </a:r>
            <a:endParaRPr lang="nb-NO"/>
          </a:p>
        </p:txBody>
      </p:sp>
      <p:sp>
        <p:nvSpPr>
          <p:cNvPr id="3" name="Plassholder for innhold 2"/>
          <p:cNvSpPr>
            <a:spLocks noGrp="1"/>
          </p:cNvSpPr>
          <p:nvPr>
            <p:ph idx="1"/>
          </p:nvPr>
        </p:nvSpPr>
        <p:spPr>
          <a:xfrm>
            <a:off x="5606540" y="4098114"/>
            <a:ext cx="3450692" cy="2676759"/>
          </a:xfrm>
        </p:spPr>
        <p:txBody>
          <a:bodyPr>
            <a:normAutofit/>
          </a:bodyPr>
          <a:lstStyle/>
          <a:p>
            <a:r>
              <a:rPr lang="nb-NO" smtClean="0"/>
              <a:t>Engelsk psykolog</a:t>
            </a:r>
          </a:p>
          <a:p>
            <a:r>
              <a:rPr lang="nb-NO" smtClean="0"/>
              <a:t>Etablerte vitensenteret i Bristol</a:t>
            </a:r>
          </a:p>
          <a:p>
            <a:r>
              <a:rPr lang="nb-NO" smtClean="0"/>
              <a:t>Cafe-vegg illusjonen</a:t>
            </a:r>
          </a:p>
          <a:p>
            <a:r>
              <a:rPr lang="nb-NO" smtClean="0"/>
              <a:t>Oppdaget av Steve Simpson 1973</a:t>
            </a:r>
            <a:endParaRPr lang="nb-NO"/>
          </a:p>
        </p:txBody>
      </p:sp>
      <p:pic>
        <p:nvPicPr>
          <p:cNvPr id="7170" name="Picture 2"/>
          <p:cNvPicPr>
            <a:picLocks noChangeAspect="1" noChangeArrowheads="1"/>
          </p:cNvPicPr>
          <p:nvPr/>
        </p:nvPicPr>
        <p:blipFill>
          <a:blip r:embed="rId3"/>
          <a:srcRect/>
          <a:stretch>
            <a:fillRect/>
          </a:stretch>
        </p:blipFill>
        <p:spPr bwMode="auto">
          <a:xfrm>
            <a:off x="564815" y="1253768"/>
            <a:ext cx="4930775" cy="4591050"/>
          </a:xfrm>
          <a:prstGeom prst="rect">
            <a:avLst/>
          </a:prstGeom>
          <a:noFill/>
          <a:ln w="9525">
            <a:noFill/>
            <a:miter lim="800000"/>
            <a:headEnd/>
            <a:tailEnd/>
          </a:ln>
          <a:effectLst/>
        </p:spPr>
      </p:pic>
      <p:sp>
        <p:nvSpPr>
          <p:cNvPr id="7172" name="AutoShape 4" descr="Professor Richard Gregory on-l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7174" name="AutoShape 6" descr="Professor Richard Gregory on-l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b-NO"/>
          </a:p>
        </p:txBody>
      </p:sp>
      <p:pic>
        <p:nvPicPr>
          <p:cNvPr id="7176" name="Picture 8" descr="http://www.richardgregory.org/graphics/photo-rlg_home_duo.gif"/>
          <p:cNvPicPr>
            <a:picLocks noChangeAspect="1" noChangeArrowheads="1"/>
          </p:cNvPicPr>
          <p:nvPr/>
        </p:nvPicPr>
        <p:blipFill>
          <a:blip r:embed="rId4"/>
          <a:srcRect/>
          <a:stretch>
            <a:fillRect/>
          </a:stretch>
        </p:blipFill>
        <p:spPr bwMode="auto">
          <a:xfrm>
            <a:off x="5746704" y="1253768"/>
            <a:ext cx="2062405" cy="2687378"/>
          </a:xfrm>
          <a:prstGeom prst="rect">
            <a:avLst/>
          </a:prstGeom>
          <a:noFill/>
        </p:spPr>
      </p:pic>
      <p:sp>
        <p:nvSpPr>
          <p:cNvPr id="8" name="TekstSylinder 7"/>
          <p:cNvSpPr txBox="1"/>
          <p:nvPr/>
        </p:nvSpPr>
        <p:spPr>
          <a:xfrm>
            <a:off x="244181" y="6079568"/>
            <a:ext cx="5600636" cy="369332"/>
          </a:xfrm>
          <a:prstGeom prst="rect">
            <a:avLst/>
          </a:prstGeom>
          <a:noFill/>
        </p:spPr>
        <p:txBody>
          <a:bodyPr wrap="none" rtlCol="0">
            <a:spAutoFit/>
          </a:bodyPr>
          <a:lstStyle/>
          <a:p>
            <a:r>
              <a:rPr lang="nb-NO" smtClean="0"/>
              <a:t>https://commons.wikimedia.org/wiki/File:CafeWall.jpg</a:t>
            </a:r>
            <a:endParaRPr lang="nb-NO"/>
          </a:p>
        </p:txBody>
      </p:sp>
      <p:sp>
        <p:nvSpPr>
          <p:cNvPr id="9" name="TekstSylinder 8"/>
          <p:cNvSpPr txBox="1"/>
          <p:nvPr/>
        </p:nvSpPr>
        <p:spPr>
          <a:xfrm>
            <a:off x="2028487" y="6448900"/>
            <a:ext cx="2146742" cy="369332"/>
          </a:xfrm>
          <a:prstGeom prst="rect">
            <a:avLst/>
          </a:prstGeom>
          <a:noFill/>
        </p:spPr>
        <p:txBody>
          <a:bodyPr wrap="none" rtlCol="0">
            <a:spAutoFit/>
          </a:bodyPr>
          <a:lstStyle/>
          <a:p>
            <a:r>
              <a:rPr lang="nb-NO" smtClean="0"/>
              <a:t>Foto: </a:t>
            </a:r>
            <a:r>
              <a:rPr lang="nb-NO" smtClean="0">
                <a:hlinkClick r:id="rId5" tooltip="User:StevenBattle (page does not exist)"/>
              </a:rPr>
              <a:t>StevenBattle</a:t>
            </a:r>
            <a:r>
              <a:rPr lang="nb-NO" smtClean="0"/>
              <a:t> </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animEffect transition="in" filter="fade">
                                      <p:cBhvr>
                                        <p:cTn id="7" dur="2000"/>
                                        <p:tgtEl>
                                          <p:spTgt spid="717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20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170"/>
                                        </p:tgtEl>
                                        <p:attrNameLst>
                                          <p:attrName>style.visibility</p:attrName>
                                        </p:attrNameLst>
                                      </p:cBhvr>
                                      <p:to>
                                        <p:strVal val="visible"/>
                                      </p:to>
                                    </p:set>
                                    <p:animEffect transition="in" filter="fade">
                                      <p:cBhvr>
                                        <p:cTn id="26"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tel 1"/>
          <p:cNvSpPr>
            <a:spLocks noGrp="1"/>
          </p:cNvSpPr>
          <p:nvPr>
            <p:ph type="title"/>
          </p:nvPr>
        </p:nvSpPr>
        <p:spPr>
          <a:xfrm>
            <a:off x="280691" y="394884"/>
            <a:ext cx="8229600" cy="646331"/>
          </a:xfrm>
        </p:spPr>
        <p:txBody>
          <a:bodyPr/>
          <a:lstStyle/>
          <a:p>
            <a:pPr algn="ctr"/>
            <a:r>
              <a:rPr lang="nb-NO" smtClean="0"/>
              <a:t>Kafe-vegg illusjonen</a:t>
            </a:r>
          </a:p>
        </p:txBody>
      </p:sp>
      <p:pic>
        <p:nvPicPr>
          <p:cNvPr id="56324" name="Picture 4" descr="Image:Café wall.svg">
            <a:hlinkClick r:id="rId3"/>
          </p:cNvPr>
          <p:cNvPicPr>
            <a:picLocks noChangeAspect="1" noChangeArrowheads="1"/>
          </p:cNvPicPr>
          <p:nvPr/>
        </p:nvPicPr>
        <p:blipFill>
          <a:blip r:embed="rId4"/>
          <a:srcRect/>
          <a:stretch>
            <a:fillRect/>
          </a:stretch>
        </p:blipFill>
        <p:spPr bwMode="auto">
          <a:xfrm>
            <a:off x="1270598" y="1578120"/>
            <a:ext cx="6424612" cy="4127500"/>
          </a:xfrm>
          <a:prstGeom prst="rect">
            <a:avLst/>
          </a:prstGeom>
          <a:noFill/>
          <a:ln w="9525">
            <a:noFill/>
            <a:miter lim="800000"/>
            <a:headEnd/>
            <a:tailEnd/>
          </a:ln>
        </p:spPr>
      </p:pic>
      <p:sp>
        <p:nvSpPr>
          <p:cNvPr id="7" name="Avrundet rektangel 6">
            <a:hlinkClick r:id="rId5"/>
          </p:cNvPr>
          <p:cNvSpPr/>
          <p:nvPr/>
        </p:nvSpPr>
        <p:spPr bwMode="auto">
          <a:xfrm>
            <a:off x="7695210" y="6187044"/>
            <a:ext cx="546265" cy="498764"/>
          </a:xfrm>
          <a:prstGeom prst="roundRect">
            <a:avLst/>
          </a:prstGeom>
          <a:solidFill>
            <a:srgbClr val="00B8FF"/>
          </a:solidFill>
          <a:ln w="9525" cap="flat" cmpd="sng" algn="ctr">
            <a:solidFill>
              <a:schemeClr val="tx1"/>
            </a:solidFill>
            <a:prstDash val="solid"/>
            <a:round/>
            <a:headEnd type="none" w="med" len="med"/>
            <a:tailEnd type="none" w="med" len="med"/>
          </a:ln>
          <a:effectLst/>
          <a:scene3d>
            <a:camera prst="orthographicFront"/>
            <a:lightRig rig="threePt" dir="t"/>
          </a:scene3d>
          <a:sp3d>
            <a:bevelT w="101600" prst="riblet"/>
          </a:sp3d>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fade">
                                      <p:cBhvr>
                                        <p:cTn id="7" dur="2000"/>
                                        <p:tgtEl>
                                          <p:spTgt spid="5632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age:Café wall.svg">
            <a:hlinkClick r:id="rId3"/>
          </p:cNvPr>
          <p:cNvPicPr>
            <a:picLocks noChangeAspect="1" noChangeArrowheads="1"/>
          </p:cNvPicPr>
          <p:nvPr/>
        </p:nvPicPr>
        <p:blipFill>
          <a:blip r:embed="rId4"/>
          <a:srcRect/>
          <a:stretch>
            <a:fillRect/>
          </a:stretch>
        </p:blipFill>
        <p:spPr bwMode="auto">
          <a:xfrm>
            <a:off x="2954338" y="2368550"/>
            <a:ext cx="4114800" cy="2643188"/>
          </a:xfrm>
          <a:prstGeom prst="rect">
            <a:avLst/>
          </a:prstGeom>
          <a:noFill/>
          <a:ln w="9525">
            <a:noFill/>
            <a:miter lim="800000"/>
            <a:headEnd/>
            <a:tailEnd/>
          </a:ln>
        </p:spPr>
      </p:pic>
      <p:sp>
        <p:nvSpPr>
          <p:cNvPr id="43011" name="Tittel 1"/>
          <p:cNvSpPr>
            <a:spLocks noGrp="1"/>
          </p:cNvSpPr>
          <p:nvPr>
            <p:ph type="title"/>
          </p:nvPr>
        </p:nvSpPr>
        <p:spPr/>
        <p:txBody>
          <a:bodyPr/>
          <a:lstStyle/>
          <a:p>
            <a:pPr algn="ctr"/>
            <a:r>
              <a:rPr lang="nb-NO" smtClean="0"/>
              <a:t>Kafe-veggen i Bristol</a:t>
            </a:r>
          </a:p>
        </p:txBody>
      </p:sp>
      <p:pic>
        <p:nvPicPr>
          <p:cNvPr id="70658" name="Picture 2"/>
          <p:cNvPicPr>
            <a:picLocks noChangeAspect="1" noChangeArrowheads="1"/>
          </p:cNvPicPr>
          <p:nvPr/>
        </p:nvPicPr>
        <p:blipFill>
          <a:blip r:embed="rId5"/>
          <a:srcRect/>
          <a:stretch>
            <a:fillRect/>
          </a:stretch>
        </p:blipFill>
        <p:spPr bwMode="auto">
          <a:xfrm>
            <a:off x="1908175" y="2341563"/>
            <a:ext cx="5561013" cy="29432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0658"/>
                                        </p:tgtEl>
                                        <p:attrNameLst>
                                          <p:attrName>style.visibility</p:attrName>
                                        </p:attrNameLst>
                                      </p:cBhvr>
                                      <p:to>
                                        <p:strVal val="visible"/>
                                      </p:to>
                                    </p:set>
                                    <p:anim calcmode="lin" valueType="num">
                                      <p:cBhvr>
                                        <p:cTn id="12" dur="3000" fill="hold"/>
                                        <p:tgtEl>
                                          <p:spTgt spid="70658"/>
                                        </p:tgtEl>
                                        <p:attrNameLst>
                                          <p:attrName>ppt_w</p:attrName>
                                        </p:attrNameLst>
                                      </p:cBhvr>
                                      <p:tavLst>
                                        <p:tav tm="0">
                                          <p:val>
                                            <p:fltVal val="0"/>
                                          </p:val>
                                        </p:tav>
                                        <p:tav tm="100000">
                                          <p:val>
                                            <p:strVal val="#ppt_w"/>
                                          </p:val>
                                        </p:tav>
                                      </p:tavLst>
                                    </p:anim>
                                    <p:anim calcmode="lin" valueType="num">
                                      <p:cBhvr>
                                        <p:cTn id="13" dur="3000" fill="hold"/>
                                        <p:tgtEl>
                                          <p:spTgt spid="706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tel 1"/>
          <p:cNvSpPr>
            <a:spLocks noGrp="1"/>
          </p:cNvSpPr>
          <p:nvPr>
            <p:ph type="title"/>
          </p:nvPr>
        </p:nvSpPr>
        <p:spPr>
          <a:xfrm>
            <a:off x="610398" y="300038"/>
            <a:ext cx="7767638" cy="898525"/>
          </a:xfrm>
        </p:spPr>
        <p:txBody>
          <a:bodyPr/>
          <a:lstStyle/>
          <a:p>
            <a:pPr algn="ctr"/>
            <a:r>
              <a:rPr lang="nb-NO" smtClean="0"/>
              <a:t>Eksempler på kafé-vegg-illusjonen</a:t>
            </a:r>
          </a:p>
        </p:txBody>
      </p:sp>
      <p:pic>
        <p:nvPicPr>
          <p:cNvPr id="76803" name="Picture 3"/>
          <p:cNvPicPr>
            <a:picLocks noChangeAspect="1" noChangeArrowheads="1"/>
          </p:cNvPicPr>
          <p:nvPr/>
        </p:nvPicPr>
        <p:blipFill>
          <a:blip r:embed="rId3"/>
          <a:srcRect/>
          <a:stretch>
            <a:fillRect/>
          </a:stretch>
        </p:blipFill>
        <p:spPr bwMode="auto">
          <a:xfrm>
            <a:off x="607219" y="2443163"/>
            <a:ext cx="2435225" cy="2436812"/>
          </a:xfrm>
          <a:prstGeom prst="rect">
            <a:avLst/>
          </a:prstGeom>
          <a:noFill/>
          <a:ln w="9525">
            <a:noFill/>
            <a:miter lim="800000"/>
            <a:headEnd/>
            <a:tailEnd/>
          </a:ln>
        </p:spPr>
      </p:pic>
      <p:pic>
        <p:nvPicPr>
          <p:cNvPr id="76804" name="Picture 4"/>
          <p:cNvPicPr>
            <a:picLocks noChangeAspect="1" noChangeArrowheads="1"/>
          </p:cNvPicPr>
          <p:nvPr/>
        </p:nvPicPr>
        <p:blipFill>
          <a:blip r:embed="rId4"/>
          <a:srcRect/>
          <a:stretch>
            <a:fillRect/>
          </a:stretch>
        </p:blipFill>
        <p:spPr bwMode="auto">
          <a:xfrm>
            <a:off x="3225007" y="2459038"/>
            <a:ext cx="2436812" cy="2413000"/>
          </a:xfrm>
          <a:prstGeom prst="rect">
            <a:avLst/>
          </a:prstGeom>
          <a:noFill/>
          <a:ln w="9525">
            <a:noFill/>
            <a:miter lim="800000"/>
            <a:headEnd/>
            <a:tailEnd/>
          </a:ln>
        </p:spPr>
      </p:pic>
      <p:pic>
        <p:nvPicPr>
          <p:cNvPr id="76805" name="Picture 5"/>
          <p:cNvPicPr>
            <a:picLocks noChangeAspect="1" noChangeArrowheads="1"/>
          </p:cNvPicPr>
          <p:nvPr/>
        </p:nvPicPr>
        <p:blipFill>
          <a:blip r:embed="rId5"/>
          <a:srcRect/>
          <a:stretch>
            <a:fillRect/>
          </a:stretch>
        </p:blipFill>
        <p:spPr bwMode="auto">
          <a:xfrm>
            <a:off x="5857082" y="2413000"/>
            <a:ext cx="2470150" cy="24733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6803"/>
                                        </p:tgtEl>
                                        <p:attrNameLst>
                                          <p:attrName>style.visibility</p:attrName>
                                        </p:attrNameLst>
                                      </p:cBhvr>
                                      <p:to>
                                        <p:strVal val="visible"/>
                                      </p:to>
                                    </p:set>
                                    <p:animEffect transition="in" filter="fade">
                                      <p:cBhvr>
                                        <p:cTn id="7" dur="2000"/>
                                        <p:tgtEl>
                                          <p:spTgt spid="768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804"/>
                                        </p:tgtEl>
                                        <p:attrNameLst>
                                          <p:attrName>style.visibility</p:attrName>
                                        </p:attrNameLst>
                                      </p:cBhvr>
                                      <p:to>
                                        <p:strVal val="visible"/>
                                      </p:to>
                                    </p:set>
                                    <p:animEffect transition="in" filter="fade">
                                      <p:cBhvr>
                                        <p:cTn id="12" dur="2000"/>
                                        <p:tgtEl>
                                          <p:spTgt spid="768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805"/>
                                        </p:tgtEl>
                                        <p:attrNameLst>
                                          <p:attrName>style.visibility</p:attrName>
                                        </p:attrNameLst>
                                      </p:cBhvr>
                                      <p:to>
                                        <p:strVal val="visible"/>
                                      </p:to>
                                    </p:set>
                                    <p:animEffect transition="in" filter="fade">
                                      <p:cBhvr>
                                        <p:cTn id="17" dur="2000"/>
                                        <p:tgtEl>
                                          <p:spTgt spid="76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tel 1"/>
          <p:cNvSpPr>
            <a:spLocks noGrp="1"/>
          </p:cNvSpPr>
          <p:nvPr>
            <p:ph type="title"/>
          </p:nvPr>
        </p:nvSpPr>
        <p:spPr>
          <a:xfrm>
            <a:off x="1079500" y="209550"/>
            <a:ext cx="7767638" cy="704850"/>
          </a:xfrm>
        </p:spPr>
        <p:txBody>
          <a:bodyPr/>
          <a:lstStyle/>
          <a:p>
            <a:pPr algn="ctr"/>
            <a:r>
              <a:rPr lang="nb-NO" smtClean="0"/>
              <a:t>Frasers spiral</a:t>
            </a:r>
          </a:p>
        </p:txBody>
      </p:sp>
      <p:pic>
        <p:nvPicPr>
          <p:cNvPr id="128002" name="Picture 2"/>
          <p:cNvPicPr>
            <a:picLocks noChangeAspect="1" noChangeArrowheads="1"/>
          </p:cNvPicPr>
          <p:nvPr/>
        </p:nvPicPr>
        <p:blipFill>
          <a:blip r:embed="rId3"/>
          <a:srcRect/>
          <a:stretch>
            <a:fillRect/>
          </a:stretch>
        </p:blipFill>
        <p:spPr bwMode="auto">
          <a:xfrm>
            <a:off x="2273300" y="874713"/>
            <a:ext cx="5538788" cy="55387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8002"/>
                                        </p:tgtEl>
                                        <p:attrNameLst>
                                          <p:attrName>style.visibility</p:attrName>
                                        </p:attrNameLst>
                                      </p:cBhvr>
                                      <p:to>
                                        <p:strVal val="visible"/>
                                      </p:to>
                                    </p:set>
                                    <p:animEffect transition="in" filter="fade">
                                      <p:cBhvr>
                                        <p:cTn id="7" dur="2000"/>
                                        <p:tgtEl>
                                          <p:spTgt spid="128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e 10"/>
          <p:cNvGrpSpPr/>
          <p:nvPr/>
        </p:nvGrpSpPr>
        <p:grpSpPr>
          <a:xfrm>
            <a:off x="433070" y="840538"/>
            <a:ext cx="7702549" cy="5935624"/>
            <a:chOff x="654050" y="840538"/>
            <a:chExt cx="7702549" cy="5935624"/>
          </a:xfrm>
        </p:grpSpPr>
        <p:sp>
          <p:nvSpPr>
            <p:cNvPr id="7" name="Rektangel 6"/>
            <p:cNvSpPr/>
            <p:nvPr/>
          </p:nvSpPr>
          <p:spPr>
            <a:xfrm>
              <a:off x="927100" y="840538"/>
              <a:ext cx="7213600" cy="10050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8" name="Rektangel 7"/>
            <p:cNvSpPr/>
            <p:nvPr/>
          </p:nvSpPr>
          <p:spPr>
            <a:xfrm>
              <a:off x="654050" y="1708150"/>
              <a:ext cx="1174750" cy="4470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9" name="Rektangel 8"/>
            <p:cNvSpPr/>
            <p:nvPr/>
          </p:nvSpPr>
          <p:spPr>
            <a:xfrm>
              <a:off x="1413162" y="5937250"/>
              <a:ext cx="6073487" cy="8389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0" name="Rektangel 9"/>
            <p:cNvSpPr/>
            <p:nvPr/>
          </p:nvSpPr>
          <p:spPr>
            <a:xfrm>
              <a:off x="7346950" y="1708150"/>
              <a:ext cx="1009649" cy="42291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grpSp>
      <p:pic>
        <p:nvPicPr>
          <p:cNvPr id="4" name="Picture 2" descr="D:\Backup PC233 05.08.06\PC233\Foto\Ferie\USA 09\San Francisco\P5262841.JPG"/>
          <p:cNvPicPr>
            <a:picLocks noChangeAspect="1" noChangeArrowheads="1"/>
          </p:cNvPicPr>
          <p:nvPr/>
        </p:nvPicPr>
        <p:blipFill>
          <a:blip r:embed="rId3"/>
          <a:srcRect/>
          <a:stretch>
            <a:fillRect/>
          </a:stretch>
        </p:blipFill>
        <p:spPr bwMode="auto">
          <a:xfrm>
            <a:off x="1009302" y="1366838"/>
            <a:ext cx="6742429" cy="5056822"/>
          </a:xfrm>
          <a:prstGeom prst="rect">
            <a:avLst/>
          </a:prstGeom>
          <a:noFill/>
        </p:spPr>
      </p:pic>
      <p:pic>
        <p:nvPicPr>
          <p:cNvPr id="11" name="Picture 2" descr="D:\Backup PC233 05.08.06\PC233\Foto\Ferie\USA 09\San Francisco\P5262841.JPG"/>
          <p:cNvPicPr>
            <a:picLocks noChangeAspect="1" noChangeArrowheads="1"/>
          </p:cNvPicPr>
          <p:nvPr/>
        </p:nvPicPr>
        <p:blipFill>
          <a:blip r:embed="rId3"/>
          <a:srcRect/>
          <a:stretch>
            <a:fillRect/>
          </a:stretch>
        </p:blipFill>
        <p:spPr bwMode="auto">
          <a:xfrm rot="885575">
            <a:off x="949424" y="1168391"/>
            <a:ext cx="6742429" cy="5056822"/>
          </a:xfrm>
          <a:prstGeom prst="rect">
            <a:avLst/>
          </a:prstGeom>
          <a:noFill/>
        </p:spPr>
      </p:pic>
      <p:grpSp>
        <p:nvGrpSpPr>
          <p:cNvPr id="12" name="Gruppe 11"/>
          <p:cNvGrpSpPr/>
          <p:nvPr/>
        </p:nvGrpSpPr>
        <p:grpSpPr>
          <a:xfrm>
            <a:off x="433070" y="274639"/>
            <a:ext cx="7867648" cy="6583361"/>
            <a:chOff x="654050" y="641692"/>
            <a:chExt cx="7702548" cy="6134470"/>
          </a:xfrm>
        </p:grpSpPr>
        <p:sp>
          <p:nvSpPr>
            <p:cNvPr id="13" name="Rektangel 12"/>
            <p:cNvSpPr/>
            <p:nvPr/>
          </p:nvSpPr>
          <p:spPr>
            <a:xfrm>
              <a:off x="927100" y="641692"/>
              <a:ext cx="7213600" cy="101772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4" name="Rektangel 13"/>
            <p:cNvSpPr/>
            <p:nvPr/>
          </p:nvSpPr>
          <p:spPr>
            <a:xfrm>
              <a:off x="654050" y="1659419"/>
              <a:ext cx="1174750" cy="48114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5" name="Rektangel 14"/>
            <p:cNvSpPr/>
            <p:nvPr/>
          </p:nvSpPr>
          <p:spPr>
            <a:xfrm>
              <a:off x="1413162" y="6178550"/>
              <a:ext cx="6073487" cy="5976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6" name="Rektangel 15"/>
            <p:cNvSpPr/>
            <p:nvPr/>
          </p:nvSpPr>
          <p:spPr>
            <a:xfrm>
              <a:off x="7637943" y="1564450"/>
              <a:ext cx="718655" cy="52117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grpSp>
      <p:sp>
        <p:nvSpPr>
          <p:cNvPr id="2" name="Tittel 1"/>
          <p:cNvSpPr>
            <a:spLocks noGrp="1"/>
          </p:cNvSpPr>
          <p:nvPr>
            <p:ph type="title"/>
          </p:nvPr>
        </p:nvSpPr>
        <p:spPr>
          <a:xfrm>
            <a:off x="186525" y="274638"/>
            <a:ext cx="8229600" cy="646331"/>
          </a:xfrm>
        </p:spPr>
        <p:txBody>
          <a:bodyPr/>
          <a:lstStyle/>
          <a:p>
            <a:pPr algn="ctr"/>
            <a:r>
              <a:rPr lang="nb-NO" smtClean="0"/>
              <a:t>San Fransisco er en merkelig by</a:t>
            </a:r>
            <a:endParaRPr lang="nb-NO"/>
          </a:p>
        </p:txBody>
      </p:sp>
      <p:sp>
        <p:nvSpPr>
          <p:cNvPr id="17" name="Frihåndsform 16"/>
          <p:cNvSpPr/>
          <p:nvPr/>
        </p:nvSpPr>
        <p:spPr>
          <a:xfrm>
            <a:off x="1633000" y="5554980"/>
            <a:ext cx="2314160" cy="661678"/>
          </a:xfrm>
          <a:custGeom>
            <a:avLst/>
            <a:gdLst>
              <a:gd name="connsiteX0" fmla="*/ 0 w 2308860"/>
              <a:gd name="connsiteY0" fmla="*/ 0 h 640080"/>
              <a:gd name="connsiteX1" fmla="*/ 2308860 w 2308860"/>
              <a:gd name="connsiteY1" fmla="*/ 640080 h 640080"/>
              <a:gd name="connsiteX2" fmla="*/ 15240 w 2308860"/>
              <a:gd name="connsiteY2" fmla="*/ 640080 h 640080"/>
              <a:gd name="connsiteX3" fmla="*/ 0 w 2308860"/>
              <a:gd name="connsiteY3" fmla="*/ 0 h 640080"/>
              <a:gd name="connsiteX0" fmla="*/ 0 w 2308860"/>
              <a:gd name="connsiteY0" fmla="*/ 0 h 640080"/>
              <a:gd name="connsiteX1" fmla="*/ 2308860 w 2308860"/>
              <a:gd name="connsiteY1" fmla="*/ 640080 h 640080"/>
              <a:gd name="connsiteX2" fmla="*/ 1936 w 2308860"/>
              <a:gd name="connsiteY2" fmla="*/ 640080 h 640080"/>
              <a:gd name="connsiteX3" fmla="*/ 0 w 2308860"/>
              <a:gd name="connsiteY3" fmla="*/ 0 h 640080"/>
            </a:gdLst>
            <a:ahLst/>
            <a:cxnLst>
              <a:cxn ang="0">
                <a:pos x="connsiteX0" y="connsiteY0"/>
              </a:cxn>
              <a:cxn ang="0">
                <a:pos x="connsiteX1" y="connsiteY1"/>
              </a:cxn>
              <a:cxn ang="0">
                <a:pos x="connsiteX2" y="connsiteY2"/>
              </a:cxn>
              <a:cxn ang="0">
                <a:pos x="connsiteX3" y="connsiteY3"/>
              </a:cxn>
            </a:cxnLst>
            <a:rect l="l" t="t" r="r" b="b"/>
            <a:pathLst>
              <a:path w="2308860" h="640080">
                <a:moveTo>
                  <a:pt x="0" y="0"/>
                </a:moveTo>
                <a:lnTo>
                  <a:pt x="2308860" y="640080"/>
                </a:lnTo>
                <a:lnTo>
                  <a:pt x="1936" y="640080"/>
                </a:lnTo>
                <a:cubicBezTo>
                  <a:pt x="1291" y="426720"/>
                  <a:pt x="645" y="213360"/>
                  <a:pt x="0" y="0"/>
                </a:cubicBezTo>
                <a:close/>
              </a:path>
            </a:pathLst>
          </a:custGeom>
          <a:solidFill>
            <a:srgbClr val="ECE8D8"/>
          </a:solidFill>
          <a:ln>
            <a:solidFill>
              <a:srgbClr val="ECE8D8"/>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tel 1"/>
          <p:cNvSpPr>
            <a:spLocks noGrp="1"/>
          </p:cNvSpPr>
          <p:nvPr>
            <p:ph type="title"/>
          </p:nvPr>
        </p:nvSpPr>
        <p:spPr/>
        <p:txBody>
          <a:bodyPr/>
          <a:lstStyle/>
          <a:p>
            <a:pPr algn="ctr"/>
            <a:r>
              <a:rPr lang="nb-NO" smtClean="0"/>
              <a:t>Frasers ”spiral”</a:t>
            </a:r>
          </a:p>
        </p:txBody>
      </p:sp>
      <p:pic>
        <p:nvPicPr>
          <p:cNvPr id="129026" name="Picture 2"/>
          <p:cNvPicPr>
            <a:picLocks noChangeAspect="1" noChangeArrowheads="1"/>
          </p:cNvPicPr>
          <p:nvPr/>
        </p:nvPicPr>
        <p:blipFill>
          <a:blip r:embed="rId3"/>
          <a:srcRect/>
          <a:stretch>
            <a:fillRect/>
          </a:stretch>
        </p:blipFill>
        <p:spPr bwMode="auto">
          <a:xfrm>
            <a:off x="2730500" y="1779588"/>
            <a:ext cx="4048125" cy="3952875"/>
          </a:xfrm>
          <a:prstGeom prst="rect">
            <a:avLst/>
          </a:prstGeom>
          <a:noFill/>
          <a:ln w="9525">
            <a:noFill/>
            <a:miter lim="800000"/>
            <a:headEnd/>
            <a:tailEnd/>
          </a:ln>
        </p:spPr>
      </p:pic>
      <p:pic>
        <p:nvPicPr>
          <p:cNvPr id="129027" name="Picture 3"/>
          <p:cNvPicPr>
            <a:picLocks noChangeAspect="1" noChangeArrowheads="1"/>
          </p:cNvPicPr>
          <p:nvPr/>
        </p:nvPicPr>
        <p:blipFill>
          <a:blip r:embed="rId4"/>
          <a:srcRect/>
          <a:stretch>
            <a:fillRect/>
          </a:stretch>
        </p:blipFill>
        <p:spPr bwMode="auto">
          <a:xfrm>
            <a:off x="2678113" y="1851025"/>
            <a:ext cx="4076700" cy="3886200"/>
          </a:xfrm>
          <a:prstGeom prst="rect">
            <a:avLst/>
          </a:prstGeom>
          <a:noFill/>
          <a:ln w="9525">
            <a:noFill/>
            <a:miter lim="800000"/>
            <a:headEnd/>
            <a:tailEnd/>
          </a:ln>
        </p:spPr>
      </p:pic>
      <p:pic>
        <p:nvPicPr>
          <p:cNvPr id="129028" name="Picture 4"/>
          <p:cNvPicPr>
            <a:picLocks noChangeAspect="1" noChangeArrowheads="1"/>
          </p:cNvPicPr>
          <p:nvPr/>
        </p:nvPicPr>
        <p:blipFill>
          <a:blip r:embed="rId5"/>
          <a:srcRect/>
          <a:stretch>
            <a:fillRect/>
          </a:stretch>
        </p:blipFill>
        <p:spPr bwMode="auto">
          <a:xfrm>
            <a:off x="2620963" y="1803400"/>
            <a:ext cx="4162425" cy="40100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9026"/>
                                        </p:tgtEl>
                                        <p:attrNameLst>
                                          <p:attrName>style.visibility</p:attrName>
                                        </p:attrNameLst>
                                      </p:cBhvr>
                                      <p:to>
                                        <p:strVal val="visible"/>
                                      </p:to>
                                    </p:set>
                                    <p:animEffect transition="in" filter="fade">
                                      <p:cBhvr>
                                        <p:cTn id="7" dur="2000"/>
                                        <p:tgtEl>
                                          <p:spTgt spid="129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027"/>
                                        </p:tgtEl>
                                        <p:attrNameLst>
                                          <p:attrName>style.visibility</p:attrName>
                                        </p:attrNameLst>
                                      </p:cBhvr>
                                      <p:to>
                                        <p:strVal val="visible"/>
                                      </p:to>
                                    </p:set>
                                    <p:animEffect transition="in" filter="fade">
                                      <p:cBhvr>
                                        <p:cTn id="12" dur="2000"/>
                                        <p:tgtEl>
                                          <p:spTgt spid="129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9028"/>
                                        </p:tgtEl>
                                        <p:attrNameLst>
                                          <p:attrName>style.visibility</p:attrName>
                                        </p:attrNameLst>
                                      </p:cBhvr>
                                      <p:to>
                                        <p:strVal val="visible"/>
                                      </p:to>
                                    </p:set>
                                    <p:animEffect transition="in" filter="fade">
                                      <p:cBhvr>
                                        <p:cTn id="17" dur="2000"/>
                                        <p:tgtEl>
                                          <p:spTgt spid="129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2480310" y="3983038"/>
            <a:ext cx="4651375" cy="2346325"/>
          </a:xfrm>
          <a:prstGeom prst="rect">
            <a:avLst/>
          </a:prstGeom>
          <a:noFill/>
          <a:ln w="9525">
            <a:noFill/>
            <a:miter lim="800000"/>
            <a:headEnd/>
            <a:tailEnd/>
          </a:ln>
          <a:effectLst/>
        </p:spPr>
      </p:pic>
      <p:sp>
        <p:nvSpPr>
          <p:cNvPr id="47106" name="Tittel 1"/>
          <p:cNvSpPr>
            <a:spLocks noGrp="1"/>
          </p:cNvSpPr>
          <p:nvPr>
            <p:ph type="title"/>
          </p:nvPr>
        </p:nvSpPr>
        <p:spPr>
          <a:xfrm>
            <a:off x="1079500" y="274638"/>
            <a:ext cx="7767638" cy="809625"/>
          </a:xfrm>
        </p:spPr>
        <p:txBody>
          <a:bodyPr/>
          <a:lstStyle/>
          <a:p>
            <a:pPr algn="ctr"/>
            <a:r>
              <a:rPr lang="nb-NO" smtClean="0"/>
              <a:t>Krumt og skakt</a:t>
            </a:r>
          </a:p>
        </p:txBody>
      </p:sp>
      <p:pic>
        <p:nvPicPr>
          <p:cNvPr id="130050" name="Picture 2"/>
          <p:cNvPicPr>
            <a:picLocks noChangeAspect="1" noChangeArrowheads="1"/>
          </p:cNvPicPr>
          <p:nvPr/>
        </p:nvPicPr>
        <p:blipFill>
          <a:blip r:embed="rId4"/>
          <a:srcRect l="2791" t="6140" r="2280" b="8757"/>
          <a:stretch>
            <a:fillRect/>
          </a:stretch>
        </p:blipFill>
        <p:spPr bwMode="auto">
          <a:xfrm>
            <a:off x="2473325" y="3983038"/>
            <a:ext cx="4651375" cy="2346325"/>
          </a:xfrm>
          <a:prstGeom prst="rect">
            <a:avLst/>
          </a:prstGeom>
          <a:noFill/>
          <a:ln w="9525">
            <a:noFill/>
            <a:miter lim="800000"/>
            <a:headEnd/>
            <a:tailEnd/>
          </a:ln>
        </p:spPr>
      </p:pic>
      <p:grpSp>
        <p:nvGrpSpPr>
          <p:cNvPr id="2" name="Gruppe 8"/>
          <p:cNvGrpSpPr>
            <a:grpSpLocks/>
          </p:cNvGrpSpPr>
          <p:nvPr/>
        </p:nvGrpSpPr>
        <p:grpSpPr bwMode="auto">
          <a:xfrm>
            <a:off x="2655888" y="1828800"/>
            <a:ext cx="4318000" cy="1868488"/>
            <a:chOff x="2655736" y="4222143"/>
            <a:chExt cx="4317558" cy="1868556"/>
          </a:xfrm>
        </p:grpSpPr>
        <p:sp>
          <p:nvSpPr>
            <p:cNvPr id="47109" name="Frihåndsform 4"/>
            <p:cNvSpPr>
              <a:spLocks/>
            </p:cNvSpPr>
            <p:nvPr/>
          </p:nvSpPr>
          <p:spPr bwMode="auto">
            <a:xfrm>
              <a:off x="2655736" y="4238045"/>
              <a:ext cx="1073426" cy="1820849"/>
            </a:xfrm>
            <a:custGeom>
              <a:avLst/>
              <a:gdLst>
                <a:gd name="T0" fmla="*/ 7951 w 1073426"/>
                <a:gd name="T1" fmla="*/ 1 h 1820849"/>
                <a:gd name="T2" fmla="*/ 0 w 1073426"/>
                <a:gd name="T3" fmla="*/ 1820849 h 1820849"/>
                <a:gd name="T4" fmla="*/ 1073426 w 1073426"/>
                <a:gd name="T5" fmla="*/ 1820849 h 1820849"/>
                <a:gd name="T6" fmla="*/ 1073426 w 1073426"/>
                <a:gd name="T7" fmla="*/ 1558456 h 1820849"/>
                <a:gd name="T8" fmla="*/ 278295 w 1073426"/>
                <a:gd name="T9" fmla="*/ 1558456 h 1820849"/>
                <a:gd name="T10" fmla="*/ 302149 w 1073426"/>
                <a:gd name="T11" fmla="*/ 0 h 1820849"/>
                <a:gd name="T12" fmla="*/ 7951 w 1073426"/>
                <a:gd name="T13" fmla="*/ 1 h 1820849"/>
                <a:gd name="T14" fmla="*/ 0 60000 65536"/>
                <a:gd name="T15" fmla="*/ 0 60000 65536"/>
                <a:gd name="T16" fmla="*/ 0 60000 65536"/>
                <a:gd name="T17" fmla="*/ 0 60000 65536"/>
                <a:gd name="T18" fmla="*/ 0 60000 65536"/>
                <a:gd name="T19" fmla="*/ 0 60000 65536"/>
                <a:gd name="T20" fmla="*/ 0 60000 65536"/>
                <a:gd name="T21" fmla="*/ 0 w 1073426"/>
                <a:gd name="T22" fmla="*/ 0 h 1820849"/>
                <a:gd name="T23" fmla="*/ 1073426 w 1073426"/>
                <a:gd name="T24" fmla="*/ 1820849 h 18208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3426" h="1820849">
                  <a:moveTo>
                    <a:pt x="7951" y="1"/>
                  </a:moveTo>
                  <a:cubicBezTo>
                    <a:pt x="5301" y="604300"/>
                    <a:pt x="2650" y="1216550"/>
                    <a:pt x="0" y="1820849"/>
                  </a:cubicBezTo>
                  <a:lnTo>
                    <a:pt x="1073426" y="1820849"/>
                  </a:lnTo>
                  <a:lnTo>
                    <a:pt x="1073426" y="1558456"/>
                  </a:lnTo>
                  <a:lnTo>
                    <a:pt x="278295" y="1558456"/>
                  </a:lnTo>
                  <a:lnTo>
                    <a:pt x="302149" y="0"/>
                  </a:lnTo>
                  <a:lnTo>
                    <a:pt x="7951" y="1"/>
                  </a:lnTo>
                  <a:close/>
                </a:path>
              </a:pathLst>
            </a:custGeom>
            <a:noFill/>
            <a:ln w="28575" cap="flat" cmpd="sng" algn="ctr">
              <a:solidFill>
                <a:srgbClr val="FF0000"/>
              </a:solidFill>
              <a:prstDash val="solid"/>
              <a:round/>
              <a:headEnd type="none" w="med" len="med"/>
              <a:tailEnd type="none" w="med" len="med"/>
            </a:ln>
          </p:spPr>
          <p:txBody>
            <a:bodyPr/>
            <a:lstStyle/>
            <a:p>
              <a:endParaRPr lang="nb-NO"/>
            </a:p>
          </p:txBody>
        </p:sp>
        <p:sp>
          <p:nvSpPr>
            <p:cNvPr id="47110" name="Rektangel 5"/>
            <p:cNvSpPr>
              <a:spLocks noChangeArrowheads="1"/>
            </p:cNvSpPr>
            <p:nvPr/>
          </p:nvSpPr>
          <p:spPr bwMode="auto">
            <a:xfrm>
              <a:off x="3880237" y="4222143"/>
              <a:ext cx="286246" cy="1852654"/>
            </a:xfrm>
            <a:prstGeom prst="rect">
              <a:avLst/>
            </a:prstGeom>
            <a:noFill/>
            <a:ln w="28575" algn="ctr">
              <a:solidFill>
                <a:srgbClr val="FF0000"/>
              </a:solidFill>
              <a:round/>
              <a:headEnd/>
              <a:tailEnd/>
            </a:ln>
          </p:spPr>
          <p:txBody>
            <a:bodyPr/>
            <a:lstStyle/>
            <a:p>
              <a:pPr eaLnBrk="0" hangingPunct="0">
                <a:lnSpc>
                  <a:spcPct val="81000"/>
                </a:lnSpc>
                <a:buClr>
                  <a:srgbClr val="000000"/>
                </a:buClr>
                <a:buSzPct val="100000"/>
                <a:buFont typeface="Times"/>
                <a:buNone/>
              </a:pPr>
              <a:endParaRPr lang="nb-NO"/>
            </a:p>
          </p:txBody>
        </p:sp>
        <p:sp>
          <p:nvSpPr>
            <p:cNvPr id="47111" name="Frihåndsform 6"/>
            <p:cNvSpPr>
              <a:spLocks/>
            </p:cNvSpPr>
            <p:nvPr/>
          </p:nvSpPr>
          <p:spPr bwMode="auto">
            <a:xfrm>
              <a:off x="4659464" y="4230094"/>
              <a:ext cx="1089329" cy="1836751"/>
            </a:xfrm>
            <a:custGeom>
              <a:avLst/>
              <a:gdLst>
                <a:gd name="T0" fmla="*/ 23854 w 1089329"/>
                <a:gd name="T1" fmla="*/ 0 h 1836751"/>
                <a:gd name="T2" fmla="*/ 0 w 1089329"/>
                <a:gd name="T3" fmla="*/ 1836751 h 1836751"/>
                <a:gd name="T4" fmla="*/ 262393 w 1089329"/>
                <a:gd name="T5" fmla="*/ 1836751 h 1836751"/>
                <a:gd name="T6" fmla="*/ 278296 w 1089329"/>
                <a:gd name="T7" fmla="*/ 850789 h 1836751"/>
                <a:gd name="T8" fmla="*/ 675861 w 1089329"/>
                <a:gd name="T9" fmla="*/ 850789 h 1836751"/>
                <a:gd name="T10" fmla="*/ 675861 w 1089329"/>
                <a:gd name="T11" fmla="*/ 596348 h 1836751"/>
                <a:gd name="T12" fmla="*/ 270345 w 1089329"/>
                <a:gd name="T13" fmla="*/ 596348 h 1836751"/>
                <a:gd name="T14" fmla="*/ 278296 w 1089329"/>
                <a:gd name="T15" fmla="*/ 246490 h 1836751"/>
                <a:gd name="T16" fmla="*/ 1089329 w 1089329"/>
                <a:gd name="T17" fmla="*/ 246491 h 1836751"/>
                <a:gd name="T18" fmla="*/ 1089329 w 1089329"/>
                <a:gd name="T19" fmla="*/ 0 h 1836751"/>
                <a:gd name="T20" fmla="*/ 23854 w 1089329"/>
                <a:gd name="T21" fmla="*/ 0 h 18367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9329"/>
                <a:gd name="T34" fmla="*/ 0 h 1836751"/>
                <a:gd name="T35" fmla="*/ 1089329 w 1089329"/>
                <a:gd name="T36" fmla="*/ 1836751 h 18367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9329" h="1836751">
                  <a:moveTo>
                    <a:pt x="23854" y="0"/>
                  </a:moveTo>
                  <a:lnTo>
                    <a:pt x="0" y="1836751"/>
                  </a:lnTo>
                  <a:lnTo>
                    <a:pt x="262393" y="1836751"/>
                  </a:lnTo>
                  <a:lnTo>
                    <a:pt x="278296" y="850789"/>
                  </a:lnTo>
                  <a:lnTo>
                    <a:pt x="675861" y="850789"/>
                  </a:lnTo>
                  <a:lnTo>
                    <a:pt x="675861" y="596348"/>
                  </a:lnTo>
                  <a:lnTo>
                    <a:pt x="270345" y="596348"/>
                  </a:lnTo>
                  <a:lnTo>
                    <a:pt x="278296" y="246490"/>
                  </a:lnTo>
                  <a:lnTo>
                    <a:pt x="1089329" y="246491"/>
                  </a:lnTo>
                  <a:lnTo>
                    <a:pt x="1089329" y="0"/>
                  </a:lnTo>
                  <a:lnTo>
                    <a:pt x="23854" y="0"/>
                  </a:lnTo>
                  <a:close/>
                </a:path>
              </a:pathLst>
            </a:custGeom>
            <a:noFill/>
            <a:ln w="28575" cap="flat" cmpd="sng" algn="ctr">
              <a:solidFill>
                <a:srgbClr val="FF0000"/>
              </a:solidFill>
              <a:prstDash val="solid"/>
              <a:round/>
              <a:headEnd type="none" w="med" len="med"/>
              <a:tailEnd type="none" w="med" len="med"/>
            </a:ln>
          </p:spPr>
          <p:txBody>
            <a:bodyPr/>
            <a:lstStyle/>
            <a:p>
              <a:endParaRPr lang="nb-NO"/>
            </a:p>
          </p:txBody>
        </p:sp>
        <p:sp>
          <p:nvSpPr>
            <p:cNvPr id="47112" name="Frihåndsform 7"/>
            <p:cNvSpPr>
              <a:spLocks/>
            </p:cNvSpPr>
            <p:nvPr/>
          </p:nvSpPr>
          <p:spPr bwMode="auto">
            <a:xfrm>
              <a:off x="5883965" y="4253948"/>
              <a:ext cx="1089329" cy="1836751"/>
            </a:xfrm>
            <a:custGeom>
              <a:avLst/>
              <a:gdLst>
                <a:gd name="T0" fmla="*/ 0 w 1089329"/>
                <a:gd name="T1" fmla="*/ 0 h 1836751"/>
                <a:gd name="T2" fmla="*/ 0 w 1089329"/>
                <a:gd name="T3" fmla="*/ 1828800 h 1836751"/>
                <a:gd name="T4" fmla="*/ 1065475 w 1089329"/>
                <a:gd name="T5" fmla="*/ 1836751 h 1836751"/>
                <a:gd name="T6" fmla="*/ 1065475 w 1089329"/>
                <a:gd name="T7" fmla="*/ 1574358 h 1836751"/>
                <a:gd name="T8" fmla="*/ 278296 w 1089329"/>
                <a:gd name="T9" fmla="*/ 1582309 h 1836751"/>
                <a:gd name="T10" fmla="*/ 270345 w 1089329"/>
                <a:gd name="T11" fmla="*/ 858741 h 1836751"/>
                <a:gd name="T12" fmla="*/ 667910 w 1089329"/>
                <a:gd name="T13" fmla="*/ 858741 h 1836751"/>
                <a:gd name="T14" fmla="*/ 667910 w 1089329"/>
                <a:gd name="T15" fmla="*/ 572494 h 1836751"/>
                <a:gd name="T16" fmla="*/ 286247 w 1089329"/>
                <a:gd name="T17" fmla="*/ 572494 h 1836751"/>
                <a:gd name="T18" fmla="*/ 286247 w 1089329"/>
                <a:gd name="T19" fmla="*/ 254442 h 1836751"/>
                <a:gd name="T20" fmla="*/ 1081378 w 1089329"/>
                <a:gd name="T21" fmla="*/ 254442 h 1836751"/>
                <a:gd name="T22" fmla="*/ 1089329 w 1089329"/>
                <a:gd name="T23" fmla="*/ 0 h 1836751"/>
                <a:gd name="T24" fmla="*/ 0 w 1089329"/>
                <a:gd name="T25" fmla="*/ 0 h 18367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89329"/>
                <a:gd name="T40" fmla="*/ 0 h 1836751"/>
                <a:gd name="T41" fmla="*/ 1089329 w 1089329"/>
                <a:gd name="T42" fmla="*/ 1836751 h 18367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89329" h="1836751">
                  <a:moveTo>
                    <a:pt x="0" y="0"/>
                  </a:moveTo>
                  <a:lnTo>
                    <a:pt x="0" y="1828800"/>
                  </a:lnTo>
                  <a:lnTo>
                    <a:pt x="1065475" y="1836751"/>
                  </a:lnTo>
                  <a:lnTo>
                    <a:pt x="1065475" y="1574358"/>
                  </a:lnTo>
                  <a:lnTo>
                    <a:pt x="278296" y="1582309"/>
                  </a:lnTo>
                  <a:cubicBezTo>
                    <a:pt x="275646" y="1341120"/>
                    <a:pt x="272995" y="1099930"/>
                    <a:pt x="270345" y="858741"/>
                  </a:cubicBezTo>
                  <a:lnTo>
                    <a:pt x="667910" y="858741"/>
                  </a:lnTo>
                  <a:lnTo>
                    <a:pt x="667910" y="572494"/>
                  </a:lnTo>
                  <a:lnTo>
                    <a:pt x="286247" y="572494"/>
                  </a:lnTo>
                  <a:lnTo>
                    <a:pt x="286247" y="254442"/>
                  </a:lnTo>
                  <a:lnTo>
                    <a:pt x="1081378" y="254442"/>
                  </a:lnTo>
                  <a:lnTo>
                    <a:pt x="1089329" y="0"/>
                  </a:lnTo>
                  <a:lnTo>
                    <a:pt x="0" y="0"/>
                  </a:lnTo>
                  <a:close/>
                </a:path>
              </a:pathLst>
            </a:custGeom>
            <a:noFill/>
            <a:ln w="28575" cap="flat" cmpd="sng" algn="ctr">
              <a:solidFill>
                <a:srgbClr val="FF0000"/>
              </a:solidFill>
              <a:prstDash val="solid"/>
              <a:round/>
              <a:headEnd type="none" w="med" len="med"/>
              <a:tailEnd type="none" w="med" len="med"/>
            </a:ln>
          </p:spPr>
          <p:txBody>
            <a:bodyPr/>
            <a:lstStyle/>
            <a:p>
              <a:endParaRPr lang="nb-NO"/>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050"/>
                                        </p:tgtEl>
                                        <p:attrNameLst>
                                          <p:attrName>style.visibility</p:attrName>
                                        </p:attrNameLst>
                                      </p:cBhvr>
                                      <p:to>
                                        <p:strVal val="visible"/>
                                      </p:to>
                                    </p:set>
                                    <p:animEffect transition="in" filter="fade">
                                      <p:cBhvr>
                                        <p:cTn id="12" dur="2000"/>
                                        <p:tgtEl>
                                          <p:spTgt spid="130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0.00087 -0.00116 L -2.5E-6 0.34814 " pathEditMode="relative" rAng="0" ptsTypes="AA">
                                      <p:cBhvr>
                                        <p:cTn id="21" dur="2000" fill="hold"/>
                                        <p:tgtEl>
                                          <p:spTgt spid="2"/>
                                        </p:tgtEl>
                                        <p:attrNameLst>
                                          <p:attrName>ppt_x</p:attrName>
                                          <p:attrName>ppt_y</p:attrName>
                                        </p:attrNameLst>
                                      </p:cBhvr>
                                      <p:rCtr x="-1" y="1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a:srcRect/>
          <a:stretch>
            <a:fillRect/>
          </a:stretch>
        </p:blipFill>
        <p:spPr bwMode="auto">
          <a:xfrm>
            <a:off x="1697038" y="2078038"/>
            <a:ext cx="6370637" cy="3221037"/>
          </a:xfrm>
          <a:prstGeom prst="rect">
            <a:avLst/>
          </a:prstGeom>
          <a:noFill/>
          <a:ln w="9525">
            <a:noFill/>
            <a:miter lim="800000"/>
            <a:headEnd/>
            <a:tailEnd/>
          </a:ln>
        </p:spPr>
      </p:pic>
      <p:sp>
        <p:nvSpPr>
          <p:cNvPr id="48131" name="Tittel 1"/>
          <p:cNvSpPr>
            <a:spLocks noGrp="1"/>
          </p:cNvSpPr>
          <p:nvPr>
            <p:ph type="title"/>
          </p:nvPr>
        </p:nvSpPr>
        <p:spPr>
          <a:xfrm>
            <a:off x="1079500" y="274638"/>
            <a:ext cx="7767638" cy="809625"/>
          </a:xfrm>
        </p:spPr>
        <p:txBody>
          <a:bodyPr/>
          <a:lstStyle/>
          <a:p>
            <a:pPr algn="ctr"/>
            <a:r>
              <a:rPr lang="nb-NO" smtClean="0"/>
              <a:t>Krumt og skakt</a:t>
            </a:r>
          </a:p>
        </p:txBody>
      </p:sp>
      <p:grpSp>
        <p:nvGrpSpPr>
          <p:cNvPr id="2" name="Gruppe 8"/>
          <p:cNvGrpSpPr>
            <a:grpSpLocks/>
          </p:cNvGrpSpPr>
          <p:nvPr/>
        </p:nvGrpSpPr>
        <p:grpSpPr bwMode="auto">
          <a:xfrm>
            <a:off x="2105025" y="2503488"/>
            <a:ext cx="5561013" cy="2365375"/>
            <a:chOff x="2655736" y="4222143"/>
            <a:chExt cx="4317558" cy="1868556"/>
          </a:xfrm>
        </p:grpSpPr>
        <p:sp>
          <p:nvSpPr>
            <p:cNvPr id="48133" name="Frihåndsform 4"/>
            <p:cNvSpPr>
              <a:spLocks/>
            </p:cNvSpPr>
            <p:nvPr/>
          </p:nvSpPr>
          <p:spPr bwMode="auto">
            <a:xfrm>
              <a:off x="2655736" y="4238045"/>
              <a:ext cx="1073426" cy="1820849"/>
            </a:xfrm>
            <a:custGeom>
              <a:avLst/>
              <a:gdLst>
                <a:gd name="T0" fmla="*/ 7951 w 1073426"/>
                <a:gd name="T1" fmla="*/ 1 h 1820849"/>
                <a:gd name="T2" fmla="*/ 0 w 1073426"/>
                <a:gd name="T3" fmla="*/ 1820849 h 1820849"/>
                <a:gd name="T4" fmla="*/ 1073426 w 1073426"/>
                <a:gd name="T5" fmla="*/ 1820849 h 1820849"/>
                <a:gd name="T6" fmla="*/ 1073426 w 1073426"/>
                <a:gd name="T7" fmla="*/ 1558456 h 1820849"/>
                <a:gd name="T8" fmla="*/ 278295 w 1073426"/>
                <a:gd name="T9" fmla="*/ 1558456 h 1820849"/>
                <a:gd name="T10" fmla="*/ 302149 w 1073426"/>
                <a:gd name="T11" fmla="*/ 0 h 1820849"/>
                <a:gd name="T12" fmla="*/ 7951 w 1073426"/>
                <a:gd name="T13" fmla="*/ 1 h 1820849"/>
                <a:gd name="T14" fmla="*/ 0 60000 65536"/>
                <a:gd name="T15" fmla="*/ 0 60000 65536"/>
                <a:gd name="T16" fmla="*/ 0 60000 65536"/>
                <a:gd name="T17" fmla="*/ 0 60000 65536"/>
                <a:gd name="T18" fmla="*/ 0 60000 65536"/>
                <a:gd name="T19" fmla="*/ 0 60000 65536"/>
                <a:gd name="T20" fmla="*/ 0 60000 65536"/>
                <a:gd name="T21" fmla="*/ 0 w 1073426"/>
                <a:gd name="T22" fmla="*/ 0 h 1820849"/>
                <a:gd name="T23" fmla="*/ 1073426 w 1073426"/>
                <a:gd name="T24" fmla="*/ 1820849 h 18208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3426" h="1820849">
                  <a:moveTo>
                    <a:pt x="7951" y="1"/>
                  </a:moveTo>
                  <a:cubicBezTo>
                    <a:pt x="5301" y="604300"/>
                    <a:pt x="2650" y="1216550"/>
                    <a:pt x="0" y="1820849"/>
                  </a:cubicBezTo>
                  <a:lnTo>
                    <a:pt x="1073426" y="1820849"/>
                  </a:lnTo>
                  <a:lnTo>
                    <a:pt x="1073426" y="1558456"/>
                  </a:lnTo>
                  <a:lnTo>
                    <a:pt x="278295" y="1558456"/>
                  </a:lnTo>
                  <a:lnTo>
                    <a:pt x="302149" y="0"/>
                  </a:lnTo>
                  <a:lnTo>
                    <a:pt x="7951" y="1"/>
                  </a:lnTo>
                  <a:close/>
                </a:path>
              </a:pathLst>
            </a:custGeom>
            <a:noFill/>
            <a:ln w="28575" cap="flat" cmpd="sng" algn="ctr">
              <a:solidFill>
                <a:srgbClr val="FF0000"/>
              </a:solidFill>
              <a:prstDash val="solid"/>
              <a:round/>
              <a:headEnd type="none" w="med" len="med"/>
              <a:tailEnd type="none" w="med" len="med"/>
            </a:ln>
          </p:spPr>
          <p:txBody>
            <a:bodyPr/>
            <a:lstStyle/>
            <a:p>
              <a:endParaRPr lang="nb-NO"/>
            </a:p>
          </p:txBody>
        </p:sp>
        <p:sp>
          <p:nvSpPr>
            <p:cNvPr id="48134" name="Rektangel 5"/>
            <p:cNvSpPr>
              <a:spLocks noChangeArrowheads="1"/>
            </p:cNvSpPr>
            <p:nvPr/>
          </p:nvSpPr>
          <p:spPr bwMode="auto">
            <a:xfrm>
              <a:off x="3880237" y="4222143"/>
              <a:ext cx="286246" cy="1852654"/>
            </a:xfrm>
            <a:prstGeom prst="rect">
              <a:avLst/>
            </a:prstGeom>
            <a:noFill/>
            <a:ln w="28575" algn="ctr">
              <a:solidFill>
                <a:srgbClr val="FF0000"/>
              </a:solidFill>
              <a:round/>
              <a:headEnd/>
              <a:tailEnd/>
            </a:ln>
          </p:spPr>
          <p:txBody>
            <a:bodyPr/>
            <a:lstStyle/>
            <a:p>
              <a:pPr eaLnBrk="0" hangingPunct="0">
                <a:lnSpc>
                  <a:spcPct val="81000"/>
                </a:lnSpc>
                <a:buClr>
                  <a:srgbClr val="000000"/>
                </a:buClr>
                <a:buSzPct val="100000"/>
                <a:buFont typeface="Times"/>
                <a:buNone/>
              </a:pPr>
              <a:endParaRPr lang="nb-NO"/>
            </a:p>
          </p:txBody>
        </p:sp>
        <p:sp>
          <p:nvSpPr>
            <p:cNvPr id="48135" name="Frihåndsform 6"/>
            <p:cNvSpPr>
              <a:spLocks/>
            </p:cNvSpPr>
            <p:nvPr/>
          </p:nvSpPr>
          <p:spPr bwMode="auto">
            <a:xfrm>
              <a:off x="4659464" y="4230094"/>
              <a:ext cx="1089329" cy="1836751"/>
            </a:xfrm>
            <a:custGeom>
              <a:avLst/>
              <a:gdLst>
                <a:gd name="T0" fmla="*/ 23854 w 1089329"/>
                <a:gd name="T1" fmla="*/ 0 h 1836751"/>
                <a:gd name="T2" fmla="*/ 0 w 1089329"/>
                <a:gd name="T3" fmla="*/ 1836751 h 1836751"/>
                <a:gd name="T4" fmla="*/ 262393 w 1089329"/>
                <a:gd name="T5" fmla="*/ 1836751 h 1836751"/>
                <a:gd name="T6" fmla="*/ 278296 w 1089329"/>
                <a:gd name="T7" fmla="*/ 850789 h 1836751"/>
                <a:gd name="T8" fmla="*/ 675861 w 1089329"/>
                <a:gd name="T9" fmla="*/ 850789 h 1836751"/>
                <a:gd name="T10" fmla="*/ 675861 w 1089329"/>
                <a:gd name="T11" fmla="*/ 596348 h 1836751"/>
                <a:gd name="T12" fmla="*/ 270345 w 1089329"/>
                <a:gd name="T13" fmla="*/ 596348 h 1836751"/>
                <a:gd name="T14" fmla="*/ 278296 w 1089329"/>
                <a:gd name="T15" fmla="*/ 246490 h 1836751"/>
                <a:gd name="T16" fmla="*/ 1089329 w 1089329"/>
                <a:gd name="T17" fmla="*/ 246491 h 1836751"/>
                <a:gd name="T18" fmla="*/ 1089329 w 1089329"/>
                <a:gd name="T19" fmla="*/ 0 h 1836751"/>
                <a:gd name="T20" fmla="*/ 23854 w 1089329"/>
                <a:gd name="T21" fmla="*/ 0 h 18367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9329"/>
                <a:gd name="T34" fmla="*/ 0 h 1836751"/>
                <a:gd name="T35" fmla="*/ 1089329 w 1089329"/>
                <a:gd name="T36" fmla="*/ 1836751 h 18367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9329" h="1836751">
                  <a:moveTo>
                    <a:pt x="23854" y="0"/>
                  </a:moveTo>
                  <a:lnTo>
                    <a:pt x="0" y="1836751"/>
                  </a:lnTo>
                  <a:lnTo>
                    <a:pt x="262393" y="1836751"/>
                  </a:lnTo>
                  <a:lnTo>
                    <a:pt x="278296" y="850789"/>
                  </a:lnTo>
                  <a:lnTo>
                    <a:pt x="675861" y="850789"/>
                  </a:lnTo>
                  <a:lnTo>
                    <a:pt x="675861" y="596348"/>
                  </a:lnTo>
                  <a:lnTo>
                    <a:pt x="270345" y="596348"/>
                  </a:lnTo>
                  <a:lnTo>
                    <a:pt x="278296" y="246490"/>
                  </a:lnTo>
                  <a:lnTo>
                    <a:pt x="1089329" y="246491"/>
                  </a:lnTo>
                  <a:lnTo>
                    <a:pt x="1089329" y="0"/>
                  </a:lnTo>
                  <a:lnTo>
                    <a:pt x="23854" y="0"/>
                  </a:lnTo>
                  <a:close/>
                </a:path>
              </a:pathLst>
            </a:custGeom>
            <a:noFill/>
            <a:ln w="28575" cap="flat" cmpd="sng" algn="ctr">
              <a:solidFill>
                <a:srgbClr val="FF0000"/>
              </a:solidFill>
              <a:prstDash val="solid"/>
              <a:round/>
              <a:headEnd type="none" w="med" len="med"/>
              <a:tailEnd type="none" w="med" len="med"/>
            </a:ln>
          </p:spPr>
          <p:txBody>
            <a:bodyPr/>
            <a:lstStyle/>
            <a:p>
              <a:endParaRPr lang="nb-NO"/>
            </a:p>
          </p:txBody>
        </p:sp>
        <p:sp>
          <p:nvSpPr>
            <p:cNvPr id="48136" name="Frihåndsform 7"/>
            <p:cNvSpPr>
              <a:spLocks/>
            </p:cNvSpPr>
            <p:nvPr/>
          </p:nvSpPr>
          <p:spPr bwMode="auto">
            <a:xfrm>
              <a:off x="5883965" y="4253948"/>
              <a:ext cx="1089329" cy="1836751"/>
            </a:xfrm>
            <a:custGeom>
              <a:avLst/>
              <a:gdLst>
                <a:gd name="T0" fmla="*/ 0 w 1089329"/>
                <a:gd name="T1" fmla="*/ 0 h 1836751"/>
                <a:gd name="T2" fmla="*/ 0 w 1089329"/>
                <a:gd name="T3" fmla="*/ 1828800 h 1836751"/>
                <a:gd name="T4" fmla="*/ 1065475 w 1089329"/>
                <a:gd name="T5" fmla="*/ 1836751 h 1836751"/>
                <a:gd name="T6" fmla="*/ 1065475 w 1089329"/>
                <a:gd name="T7" fmla="*/ 1574358 h 1836751"/>
                <a:gd name="T8" fmla="*/ 278296 w 1089329"/>
                <a:gd name="T9" fmla="*/ 1582309 h 1836751"/>
                <a:gd name="T10" fmla="*/ 270345 w 1089329"/>
                <a:gd name="T11" fmla="*/ 858741 h 1836751"/>
                <a:gd name="T12" fmla="*/ 667910 w 1089329"/>
                <a:gd name="T13" fmla="*/ 858741 h 1836751"/>
                <a:gd name="T14" fmla="*/ 667910 w 1089329"/>
                <a:gd name="T15" fmla="*/ 572494 h 1836751"/>
                <a:gd name="T16" fmla="*/ 286247 w 1089329"/>
                <a:gd name="T17" fmla="*/ 572494 h 1836751"/>
                <a:gd name="T18" fmla="*/ 286247 w 1089329"/>
                <a:gd name="T19" fmla="*/ 254442 h 1836751"/>
                <a:gd name="T20" fmla="*/ 1081378 w 1089329"/>
                <a:gd name="T21" fmla="*/ 254442 h 1836751"/>
                <a:gd name="T22" fmla="*/ 1089329 w 1089329"/>
                <a:gd name="T23" fmla="*/ 0 h 1836751"/>
                <a:gd name="T24" fmla="*/ 0 w 1089329"/>
                <a:gd name="T25" fmla="*/ 0 h 18367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89329"/>
                <a:gd name="T40" fmla="*/ 0 h 1836751"/>
                <a:gd name="T41" fmla="*/ 1089329 w 1089329"/>
                <a:gd name="T42" fmla="*/ 1836751 h 18367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89329" h="1836751">
                  <a:moveTo>
                    <a:pt x="0" y="0"/>
                  </a:moveTo>
                  <a:lnTo>
                    <a:pt x="0" y="1828800"/>
                  </a:lnTo>
                  <a:lnTo>
                    <a:pt x="1065475" y="1836751"/>
                  </a:lnTo>
                  <a:lnTo>
                    <a:pt x="1065475" y="1574358"/>
                  </a:lnTo>
                  <a:lnTo>
                    <a:pt x="278296" y="1582309"/>
                  </a:lnTo>
                  <a:cubicBezTo>
                    <a:pt x="275646" y="1341120"/>
                    <a:pt x="272995" y="1099930"/>
                    <a:pt x="270345" y="858741"/>
                  </a:cubicBezTo>
                  <a:lnTo>
                    <a:pt x="667910" y="858741"/>
                  </a:lnTo>
                  <a:lnTo>
                    <a:pt x="667910" y="572494"/>
                  </a:lnTo>
                  <a:lnTo>
                    <a:pt x="286247" y="572494"/>
                  </a:lnTo>
                  <a:lnTo>
                    <a:pt x="286247" y="254442"/>
                  </a:lnTo>
                  <a:lnTo>
                    <a:pt x="1081378" y="254442"/>
                  </a:lnTo>
                  <a:lnTo>
                    <a:pt x="1089329" y="0"/>
                  </a:lnTo>
                  <a:lnTo>
                    <a:pt x="0" y="0"/>
                  </a:lnTo>
                  <a:close/>
                </a:path>
              </a:pathLst>
            </a:custGeom>
            <a:noFill/>
            <a:ln w="28575" cap="flat" cmpd="sng" algn="ctr">
              <a:solidFill>
                <a:srgbClr val="FF0000"/>
              </a:solidFill>
              <a:prstDash val="solid"/>
              <a:round/>
              <a:headEnd type="none" w="med" len="med"/>
              <a:tailEnd type="none" w="med" len="med"/>
            </a:ln>
          </p:spPr>
          <p:txBody>
            <a:bodyPr/>
            <a:lstStyle/>
            <a:p>
              <a:endParaRPr lang="nb-NO"/>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6194"/>
                                        </p:tgtEl>
                                        <p:attrNameLst>
                                          <p:attrName>style.visibility</p:attrName>
                                        </p:attrNameLst>
                                      </p:cBhvr>
                                      <p:to>
                                        <p:strVal val="visible"/>
                                      </p:to>
                                    </p:set>
                                    <p:animEffect transition="in" filter="fade">
                                      <p:cBhvr>
                                        <p:cTn id="7" dur="2000"/>
                                        <p:tgtEl>
                                          <p:spTgt spid="136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136194"/>
                                        </p:tgtEl>
                                      </p:cBhvr>
                                    </p:animEffect>
                                    <p:set>
                                      <p:cBhvr>
                                        <p:cTn id="17" dur="1" fill="hold">
                                          <p:stCondLst>
                                            <p:cond delay="1999"/>
                                          </p:stCondLst>
                                        </p:cTn>
                                        <p:tgtEl>
                                          <p:spTgt spid="1361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7999"/>
          </a:xfrm>
          <a:prstGeom prst="rect">
            <a:avLst/>
          </a:pr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tel 1">
            <a:extLst>
              <a:ext uri="{FF2B5EF4-FFF2-40B4-BE49-F238E27FC236}">
                <a16:creationId xmlns="" xmlns:a16="http://schemas.microsoft.com/office/drawing/2014/main" id="{89BA41B3-4160-3D42-B7C1-A4A5043ECA53}"/>
              </a:ext>
            </a:extLst>
          </p:cNvPr>
          <p:cNvSpPr>
            <a:spLocks noGrp="1"/>
          </p:cNvSpPr>
          <p:nvPr>
            <p:ph type="title"/>
          </p:nvPr>
        </p:nvSpPr>
        <p:spPr>
          <a:xfrm>
            <a:off x="407505" y="2672154"/>
            <a:ext cx="8229600" cy="1077218"/>
          </a:xfrm>
        </p:spPr>
        <p:txBody>
          <a:bodyPr/>
          <a:lstStyle/>
          <a:p>
            <a:pPr algn="ctr"/>
            <a:r>
              <a:rPr lang="nb-NO" smtClean="0"/>
              <a:t>Når statiske mønster får bevegelse</a:t>
            </a:r>
            <a:br>
              <a:rPr lang="nb-NO" smtClean="0"/>
            </a:br>
            <a:r>
              <a:rPr lang="nb-NO" sz="2800" smtClean="0"/>
              <a:t>(Fysiologiske illusjoner)</a:t>
            </a:r>
            <a:endParaRPr lang="nb-NO"/>
          </a:p>
        </p:txBody>
      </p:sp>
    </p:spTree>
    <p:extLst>
      <p:ext uri="{BB962C8B-B14F-4D97-AF65-F5344CB8AC3E}">
        <p14:creationId xmlns="" xmlns:p14="http://schemas.microsoft.com/office/powerpoint/2010/main" val="12552190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07505" y="434324"/>
            <a:ext cx="8229600" cy="646331"/>
          </a:xfrm>
        </p:spPr>
        <p:txBody>
          <a:bodyPr/>
          <a:lstStyle/>
          <a:p>
            <a:pPr algn="ctr"/>
            <a:r>
              <a:rPr lang="nb-NO" smtClean="0"/>
              <a:t>Ouchis illusjon</a:t>
            </a:r>
            <a:endParaRPr lang="nb-NO"/>
          </a:p>
        </p:txBody>
      </p:sp>
      <p:pic>
        <p:nvPicPr>
          <p:cNvPr id="1026" name="Picture 2"/>
          <p:cNvPicPr>
            <a:picLocks noChangeAspect="1" noChangeArrowheads="1"/>
          </p:cNvPicPr>
          <p:nvPr/>
        </p:nvPicPr>
        <p:blipFill>
          <a:blip r:embed="rId2"/>
          <a:srcRect/>
          <a:stretch>
            <a:fillRect/>
          </a:stretch>
        </p:blipFill>
        <p:spPr bwMode="auto">
          <a:xfrm>
            <a:off x="1408898" y="1299483"/>
            <a:ext cx="6280376" cy="52679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07505" y="274638"/>
            <a:ext cx="8229600" cy="1015663"/>
          </a:xfrm>
        </p:spPr>
        <p:txBody>
          <a:bodyPr/>
          <a:lstStyle/>
          <a:p>
            <a:pPr algn="ctr"/>
            <a:r>
              <a:rPr lang="nb-NO" smtClean="0"/>
              <a:t>Spinning wheel illusion</a:t>
            </a:r>
            <a:br>
              <a:rPr lang="nb-NO" smtClean="0"/>
            </a:br>
            <a:r>
              <a:rPr lang="nb-NO" sz="2400" b="0" smtClean="0"/>
              <a:t>Jagarikin</a:t>
            </a:r>
            <a:endParaRPr lang="nb-NO"/>
          </a:p>
        </p:txBody>
      </p:sp>
      <p:pic>
        <p:nvPicPr>
          <p:cNvPr id="112642" name="Picture 2">
            <a:hlinkClick r:id="rId3"/>
          </p:cNvPr>
          <p:cNvPicPr>
            <a:picLocks noChangeAspect="1" noChangeArrowheads="1"/>
          </p:cNvPicPr>
          <p:nvPr/>
        </p:nvPicPr>
        <p:blipFill>
          <a:blip r:embed="rId4"/>
          <a:srcRect/>
          <a:stretch>
            <a:fillRect/>
          </a:stretch>
        </p:blipFill>
        <p:spPr bwMode="auto">
          <a:xfrm>
            <a:off x="1292273" y="1421334"/>
            <a:ext cx="6239665" cy="4375150"/>
          </a:xfrm>
          <a:prstGeom prst="rect">
            <a:avLst/>
          </a:prstGeom>
          <a:noFill/>
          <a:ln w="9525">
            <a:noFill/>
            <a:miter lim="800000"/>
            <a:headEnd/>
            <a:tailEnd/>
          </a:ln>
          <a:effectLst/>
        </p:spPr>
      </p:pic>
      <p:sp>
        <p:nvSpPr>
          <p:cNvPr id="6" name="TekstSylinder 5"/>
          <p:cNvSpPr txBox="1"/>
          <p:nvPr/>
        </p:nvSpPr>
        <p:spPr>
          <a:xfrm>
            <a:off x="1917866" y="5999500"/>
            <a:ext cx="4963885" cy="584775"/>
          </a:xfrm>
          <a:prstGeom prst="rect">
            <a:avLst/>
          </a:prstGeom>
          <a:noFill/>
        </p:spPr>
        <p:txBody>
          <a:bodyPr wrap="square" rtlCol="0">
            <a:spAutoFit/>
          </a:bodyPr>
          <a:lstStyle/>
          <a:p>
            <a:r>
              <a:rPr lang="nb-NO" sz="1600" smtClean="0">
                <a:hlinkClick r:id="rId3"/>
              </a:rPr>
              <a:t>https://www.sciencealert.com/this-colorful-new-spin-</a:t>
            </a:r>
            <a:br>
              <a:rPr lang="nb-NO" sz="1600" smtClean="0">
                <a:hlinkClick r:id="rId3"/>
              </a:rPr>
            </a:br>
            <a:r>
              <a:rPr lang="nb-NO" sz="1600" smtClean="0">
                <a:hlinkClick r:id="rId3"/>
              </a:rPr>
              <a:t>on-a-classic-illusion-has-brains-tripping-again</a:t>
            </a:r>
            <a:endParaRPr lang="nb-NO"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42"/>
                                        </p:tgtEl>
                                        <p:attrNameLst>
                                          <p:attrName>style.visibility</p:attrName>
                                        </p:attrNameLst>
                                      </p:cBhvr>
                                      <p:to>
                                        <p:strVal val="visible"/>
                                      </p:to>
                                    </p:set>
                                    <p:animEffect transition="in" filter="fade">
                                      <p:cBhvr>
                                        <p:cTn id="7" dur="2000"/>
                                        <p:tgtEl>
                                          <p:spTgt spid="1126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21389" y="274638"/>
            <a:ext cx="8229600" cy="523220"/>
          </a:xfrm>
        </p:spPr>
        <p:txBody>
          <a:bodyPr/>
          <a:lstStyle/>
          <a:p>
            <a:pPr algn="ctr"/>
            <a:r>
              <a:rPr lang="nb-NO" sz="2800" smtClean="0"/>
              <a:t>Klarer vi å avsløre Spinning Wheel illusion? </a:t>
            </a:r>
            <a:endParaRPr lang="nb-NO" sz="2800"/>
          </a:p>
        </p:txBody>
      </p:sp>
      <p:pic>
        <p:nvPicPr>
          <p:cNvPr id="5" name="Picture 2">
            <a:hlinkClick r:id="rId3"/>
          </p:cNvPr>
          <p:cNvPicPr>
            <a:picLocks noChangeAspect="1" noChangeArrowheads="1"/>
          </p:cNvPicPr>
          <p:nvPr/>
        </p:nvPicPr>
        <p:blipFill>
          <a:blip r:embed="rId4"/>
          <a:srcRect/>
          <a:stretch>
            <a:fillRect/>
          </a:stretch>
        </p:blipFill>
        <p:spPr bwMode="auto">
          <a:xfrm>
            <a:off x="407505" y="3936386"/>
            <a:ext cx="3654425" cy="2562422"/>
          </a:xfrm>
          <a:prstGeom prst="rect">
            <a:avLst/>
          </a:prstGeom>
          <a:noFill/>
          <a:ln w="9525">
            <a:noFill/>
            <a:miter lim="800000"/>
            <a:headEnd/>
            <a:tailEnd/>
          </a:ln>
          <a:effectLst/>
        </p:spPr>
      </p:pic>
      <p:pic>
        <p:nvPicPr>
          <p:cNvPr id="113668" name="Picture 4"/>
          <p:cNvPicPr>
            <a:picLocks noChangeAspect="1" noChangeArrowheads="1"/>
          </p:cNvPicPr>
          <p:nvPr/>
        </p:nvPicPr>
        <p:blipFill>
          <a:blip r:embed="rId5"/>
          <a:srcRect/>
          <a:stretch>
            <a:fillRect/>
          </a:stretch>
        </p:blipFill>
        <p:spPr bwMode="auto">
          <a:xfrm>
            <a:off x="4271480" y="1173163"/>
            <a:ext cx="3651250" cy="2546350"/>
          </a:xfrm>
          <a:prstGeom prst="rect">
            <a:avLst/>
          </a:prstGeom>
          <a:noFill/>
          <a:ln w="9525">
            <a:noFill/>
            <a:miter lim="800000"/>
            <a:headEnd/>
            <a:tailEnd/>
          </a:ln>
          <a:effectLst/>
        </p:spPr>
      </p:pic>
      <p:pic>
        <p:nvPicPr>
          <p:cNvPr id="113669" name="Picture 5"/>
          <p:cNvPicPr>
            <a:picLocks noChangeAspect="1" noChangeArrowheads="1"/>
          </p:cNvPicPr>
          <p:nvPr/>
        </p:nvPicPr>
        <p:blipFill>
          <a:blip r:embed="rId6"/>
          <a:srcRect/>
          <a:stretch>
            <a:fillRect/>
          </a:stretch>
        </p:blipFill>
        <p:spPr bwMode="auto">
          <a:xfrm>
            <a:off x="4271480" y="3936386"/>
            <a:ext cx="3654425" cy="2549525"/>
          </a:xfrm>
          <a:prstGeom prst="rect">
            <a:avLst/>
          </a:prstGeom>
          <a:noFill/>
          <a:ln w="9525">
            <a:noFill/>
            <a:miter lim="800000"/>
            <a:headEnd/>
            <a:tailEnd/>
          </a:ln>
          <a:effectLst/>
        </p:spPr>
      </p:pic>
      <p:pic>
        <p:nvPicPr>
          <p:cNvPr id="113670" name="Picture 6"/>
          <p:cNvPicPr>
            <a:picLocks noChangeAspect="1" noChangeArrowheads="1"/>
          </p:cNvPicPr>
          <p:nvPr/>
        </p:nvPicPr>
        <p:blipFill>
          <a:blip r:embed="rId7"/>
          <a:srcRect/>
          <a:stretch>
            <a:fillRect/>
          </a:stretch>
        </p:blipFill>
        <p:spPr bwMode="auto">
          <a:xfrm>
            <a:off x="401155" y="1173163"/>
            <a:ext cx="3660775" cy="2536825"/>
          </a:xfrm>
          <a:prstGeom prst="rect">
            <a:avLst/>
          </a:prstGeom>
          <a:noFill/>
          <a:ln w="9525">
            <a:noFill/>
            <a:miter lim="800000"/>
            <a:headEnd/>
            <a:tailEnd/>
          </a:ln>
          <a:effectLst/>
        </p:spPr>
      </p:pic>
      <p:sp>
        <p:nvSpPr>
          <p:cNvPr id="8" name="Avrundet rektangel 7">
            <a:hlinkClick r:id="" action="ppaction://noaction"/>
          </p:cNvPr>
          <p:cNvSpPr/>
          <p:nvPr/>
        </p:nvSpPr>
        <p:spPr>
          <a:xfrm>
            <a:off x="8182879" y="5559819"/>
            <a:ext cx="720841" cy="580677"/>
          </a:xfrm>
          <a:prstGeom prst="round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9" name="Picture 6"/>
          <p:cNvPicPr>
            <a:picLocks noChangeAspect="1" noChangeArrowheads="1"/>
          </p:cNvPicPr>
          <p:nvPr/>
        </p:nvPicPr>
        <p:blipFill>
          <a:blip r:embed="rId7"/>
          <a:srcRect/>
          <a:stretch>
            <a:fillRect/>
          </a:stretch>
        </p:blipFill>
        <p:spPr bwMode="auto">
          <a:xfrm>
            <a:off x="407505" y="1173163"/>
            <a:ext cx="7666581" cy="5312748"/>
          </a:xfrm>
          <a:prstGeom prst="rect">
            <a:avLst/>
          </a:prstGeom>
          <a:noFill/>
          <a:ln w="9525">
            <a:noFill/>
            <a:miter lim="800000"/>
            <a:headEnd/>
            <a:tailEnd/>
          </a:ln>
          <a:effectLst/>
        </p:spPr>
      </p:pic>
      <p:pic>
        <p:nvPicPr>
          <p:cNvPr id="10" name="Picture 2">
            <a:hlinkClick r:id="rId3"/>
          </p:cNvPr>
          <p:cNvPicPr>
            <a:picLocks noChangeAspect="1" noChangeArrowheads="1"/>
          </p:cNvPicPr>
          <p:nvPr/>
        </p:nvPicPr>
        <p:blipFill>
          <a:blip r:embed="rId4"/>
          <a:srcRect/>
          <a:stretch>
            <a:fillRect/>
          </a:stretch>
        </p:blipFill>
        <p:spPr bwMode="auto">
          <a:xfrm>
            <a:off x="407505" y="1173163"/>
            <a:ext cx="7442841" cy="5218796"/>
          </a:xfrm>
          <a:prstGeom prst="rect">
            <a:avLst/>
          </a:prstGeom>
          <a:noFill/>
          <a:ln w="9525">
            <a:noFill/>
            <a:miter lim="800000"/>
            <a:headEnd/>
            <a:tailEnd/>
          </a:ln>
          <a:effectLst/>
        </p:spPr>
      </p:pic>
      <p:pic>
        <p:nvPicPr>
          <p:cNvPr id="11" name="Picture 4"/>
          <p:cNvPicPr>
            <a:picLocks noChangeAspect="1" noChangeArrowheads="1"/>
          </p:cNvPicPr>
          <p:nvPr/>
        </p:nvPicPr>
        <p:blipFill>
          <a:blip r:embed="rId5"/>
          <a:srcRect/>
          <a:stretch>
            <a:fillRect/>
          </a:stretch>
        </p:blipFill>
        <p:spPr bwMode="auto">
          <a:xfrm>
            <a:off x="401155" y="1173163"/>
            <a:ext cx="7618030" cy="5312748"/>
          </a:xfrm>
          <a:prstGeom prst="rect">
            <a:avLst/>
          </a:prstGeom>
          <a:noFill/>
          <a:ln w="9525">
            <a:noFill/>
            <a:miter lim="800000"/>
            <a:headEnd/>
            <a:tailEnd/>
          </a:ln>
          <a:effectLst/>
        </p:spPr>
      </p:pic>
      <p:pic>
        <p:nvPicPr>
          <p:cNvPr id="12" name="Picture 5"/>
          <p:cNvPicPr>
            <a:picLocks noChangeAspect="1" noChangeArrowheads="1"/>
          </p:cNvPicPr>
          <p:nvPr/>
        </p:nvPicPr>
        <p:blipFill>
          <a:blip r:embed="rId6"/>
          <a:srcRect/>
          <a:stretch>
            <a:fillRect/>
          </a:stretch>
        </p:blipFill>
        <p:spPr bwMode="auto">
          <a:xfrm>
            <a:off x="407505" y="1173163"/>
            <a:ext cx="7081816" cy="494065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Phi effekten</a:t>
            </a:r>
            <a:endParaRPr lang="nb-NO"/>
          </a:p>
        </p:txBody>
      </p:sp>
      <p:pic>
        <p:nvPicPr>
          <p:cNvPr id="2053" name="Picture 5">
            <a:hlinkClick r:id="rId3"/>
          </p:cNvPr>
          <p:cNvPicPr>
            <a:picLocks noChangeAspect="1" noChangeArrowheads="1"/>
          </p:cNvPicPr>
          <p:nvPr/>
        </p:nvPicPr>
        <p:blipFill>
          <a:blip r:embed="rId4"/>
          <a:srcRect/>
          <a:stretch>
            <a:fillRect/>
          </a:stretch>
        </p:blipFill>
        <p:spPr bwMode="auto">
          <a:xfrm>
            <a:off x="502508" y="1430805"/>
            <a:ext cx="8276730" cy="4885941"/>
          </a:xfrm>
          <a:prstGeom prst="rect">
            <a:avLst/>
          </a:prstGeom>
          <a:noFill/>
          <a:ln w="9525">
            <a:noFill/>
            <a:miter lim="800000"/>
            <a:headEnd/>
            <a:tailEnd/>
          </a:ln>
          <a:effectLst/>
        </p:spPr>
      </p:pic>
      <p:sp>
        <p:nvSpPr>
          <p:cNvPr id="4" name="TekstSylinder 3"/>
          <p:cNvSpPr txBox="1"/>
          <p:nvPr/>
        </p:nvSpPr>
        <p:spPr>
          <a:xfrm>
            <a:off x="1280342" y="6376454"/>
            <a:ext cx="6866110" cy="369332"/>
          </a:xfrm>
          <a:prstGeom prst="rect">
            <a:avLst/>
          </a:prstGeom>
          <a:noFill/>
        </p:spPr>
        <p:txBody>
          <a:bodyPr wrap="none" rtlCol="0">
            <a:spAutoFit/>
          </a:bodyPr>
          <a:lstStyle/>
          <a:p>
            <a:r>
              <a:rPr lang="nb-NO" smtClean="0"/>
              <a:t>http://www.georgemather.com/MotionDemos/FourstrokeMP4.html</a:t>
            </a:r>
            <a:endParaRPr lang="nb-NO"/>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07505" y="274638"/>
            <a:ext cx="8229600" cy="1015663"/>
          </a:xfrm>
        </p:spPr>
        <p:txBody>
          <a:bodyPr/>
          <a:lstStyle/>
          <a:p>
            <a:pPr algn="ctr"/>
            <a:r>
              <a:rPr lang="nb-NO" smtClean="0"/>
              <a:t>Mesteparten er hentet fra boka</a:t>
            </a:r>
            <a:br>
              <a:rPr lang="nb-NO" smtClean="0"/>
            </a:br>
            <a:r>
              <a:rPr lang="nb-NO" sz="2400" smtClean="0"/>
              <a:t>”Illusjoner – Du tror det ikke når du har sett det”</a:t>
            </a:r>
            <a:endParaRPr lang="nb-NO"/>
          </a:p>
        </p:txBody>
      </p:sp>
      <p:pic>
        <p:nvPicPr>
          <p:cNvPr id="141314" name="Picture 2"/>
          <p:cNvPicPr>
            <a:picLocks noChangeAspect="1" noChangeArrowheads="1"/>
          </p:cNvPicPr>
          <p:nvPr/>
        </p:nvPicPr>
        <p:blipFill>
          <a:blip r:embed="rId2"/>
          <a:srcRect/>
          <a:stretch>
            <a:fillRect/>
          </a:stretch>
        </p:blipFill>
        <p:spPr bwMode="auto">
          <a:xfrm>
            <a:off x="2757488" y="1385784"/>
            <a:ext cx="3661125" cy="520693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1314"/>
                                        </p:tgtEl>
                                        <p:attrNameLst>
                                          <p:attrName>style.visibility</p:attrName>
                                        </p:attrNameLst>
                                      </p:cBhvr>
                                      <p:to>
                                        <p:strVal val="visible"/>
                                      </p:to>
                                    </p:set>
                                    <p:animEffect transition="in" filter="fade">
                                      <p:cBhvr>
                                        <p:cTn id="7" dur="2000"/>
                                        <p:tgtEl>
                                          <p:spTgt spid="141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04017" y="3189399"/>
            <a:ext cx="8229600" cy="646331"/>
          </a:xfrm>
        </p:spPr>
        <p:txBody>
          <a:bodyPr/>
          <a:lstStyle/>
          <a:p>
            <a:pPr algn="ctr"/>
            <a:r>
              <a:rPr lang="nb-NO" smtClean="0"/>
              <a:t>Takk for oppmerksomheten</a:t>
            </a:r>
            <a:endParaRPr lang="nb-NO"/>
          </a:p>
        </p:txBody>
      </p:sp>
      <p:sp>
        <p:nvSpPr>
          <p:cNvPr id="23554" name="AutoShape 2" descr="An illusion of five horses in the sno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23556" name="AutoShape 4" descr="An illusion of five horses in the sno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23558" name="AutoShape 6" descr="An illusion of five horses in the sno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To hovedtyper illusjoner</a:t>
            </a:r>
            <a:endParaRPr lang="nb-NO"/>
          </a:p>
        </p:txBody>
      </p:sp>
      <p:pic>
        <p:nvPicPr>
          <p:cNvPr id="4" name="Picture 2">
            <a:hlinkClick r:id="rId3"/>
          </p:cNvPr>
          <p:cNvPicPr>
            <a:picLocks noChangeAspect="1" noChangeArrowheads="1"/>
          </p:cNvPicPr>
          <p:nvPr/>
        </p:nvPicPr>
        <p:blipFill>
          <a:blip r:embed="rId4"/>
          <a:srcRect/>
          <a:stretch>
            <a:fillRect/>
          </a:stretch>
        </p:blipFill>
        <p:spPr bwMode="auto">
          <a:xfrm>
            <a:off x="407505" y="3346634"/>
            <a:ext cx="3977156" cy="2788716"/>
          </a:xfrm>
          <a:prstGeom prst="rect">
            <a:avLst/>
          </a:prstGeom>
          <a:noFill/>
          <a:ln w="9525">
            <a:noFill/>
            <a:miter lim="800000"/>
            <a:headEnd/>
            <a:tailEnd/>
          </a:ln>
          <a:effectLst/>
        </p:spPr>
      </p:pic>
      <p:sp>
        <p:nvSpPr>
          <p:cNvPr id="5" name="Tittel 1"/>
          <p:cNvSpPr txBox="1">
            <a:spLocks/>
          </p:cNvSpPr>
          <p:nvPr/>
        </p:nvSpPr>
        <p:spPr>
          <a:xfrm>
            <a:off x="415911" y="2543244"/>
            <a:ext cx="3968750" cy="707886"/>
          </a:xfrm>
          <a:prstGeom prst="rect">
            <a:avLst/>
          </a:prstGeom>
        </p:spPr>
        <p:txBody>
          <a:bodyPr vert="horz" wrap="square" lIns="91440" tIns="45720" rIns="91440" bIns="45720" rtlCol="0" anchor="t" anchorCtr="0">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2400" b="1" i="0" u="none" strike="noStrike" kern="1200" cap="none" spc="0" normalizeH="0" baseline="0" noProof="0" smtClean="0">
                <a:ln>
                  <a:noFill/>
                </a:ln>
                <a:solidFill>
                  <a:schemeClr val="tx1"/>
                </a:solidFill>
                <a:effectLst/>
                <a:uLnTx/>
                <a:uFillTx/>
                <a:latin typeface="Arial"/>
                <a:ea typeface="+mj-ea"/>
                <a:cs typeface="Arial"/>
              </a:rPr>
              <a:t>Spinning wheel illusion</a:t>
            </a:r>
            <a:br>
              <a:rPr kumimoji="0" lang="nb-NO" sz="2400" b="1" i="0" u="none" strike="noStrike" kern="1200" cap="none" spc="0" normalizeH="0" baseline="0" noProof="0" smtClean="0">
                <a:ln>
                  <a:noFill/>
                </a:ln>
                <a:solidFill>
                  <a:schemeClr val="tx1"/>
                </a:solidFill>
                <a:effectLst/>
                <a:uLnTx/>
                <a:uFillTx/>
                <a:latin typeface="Arial"/>
                <a:ea typeface="+mj-ea"/>
                <a:cs typeface="Arial"/>
              </a:rPr>
            </a:br>
            <a:r>
              <a:rPr kumimoji="0" lang="nb-NO" sz="1600" b="0" i="0" u="none" strike="noStrike" kern="1200" cap="none" spc="0" normalizeH="0" baseline="0" noProof="0" smtClean="0">
                <a:ln>
                  <a:noFill/>
                </a:ln>
                <a:solidFill>
                  <a:schemeClr val="tx1"/>
                </a:solidFill>
                <a:effectLst/>
                <a:uLnTx/>
                <a:uFillTx/>
                <a:latin typeface="Arial"/>
                <a:ea typeface="+mj-ea"/>
                <a:cs typeface="Arial"/>
              </a:rPr>
              <a:t>Jagarikin</a:t>
            </a:r>
            <a:endParaRPr kumimoji="0" lang="nb-NO" sz="2400" b="1" i="0" u="none" strike="noStrike" kern="1200" cap="none" spc="0" normalizeH="0" baseline="0" noProof="0">
              <a:ln>
                <a:noFill/>
              </a:ln>
              <a:solidFill>
                <a:schemeClr val="tx1"/>
              </a:solidFill>
              <a:effectLst/>
              <a:uLnTx/>
              <a:uFillTx/>
              <a:latin typeface="Arial"/>
              <a:ea typeface="+mj-ea"/>
              <a:cs typeface="Arial"/>
            </a:endParaRPr>
          </a:p>
        </p:txBody>
      </p:sp>
      <p:sp>
        <p:nvSpPr>
          <p:cNvPr id="6" name="TekstSylinder 5"/>
          <p:cNvSpPr txBox="1"/>
          <p:nvPr/>
        </p:nvSpPr>
        <p:spPr>
          <a:xfrm>
            <a:off x="415911" y="6243935"/>
            <a:ext cx="3968750" cy="461665"/>
          </a:xfrm>
          <a:prstGeom prst="rect">
            <a:avLst/>
          </a:prstGeom>
          <a:noFill/>
        </p:spPr>
        <p:txBody>
          <a:bodyPr wrap="square" rtlCol="0">
            <a:spAutoFit/>
          </a:bodyPr>
          <a:lstStyle/>
          <a:p>
            <a:r>
              <a:rPr lang="nb-NO" sz="1200" smtClean="0">
                <a:hlinkClick r:id="rId3"/>
              </a:rPr>
              <a:t>https://www.sciencealert.com/this-colorful-new-spin-on-a-classic-illusion-has-brains-tripping-again</a:t>
            </a:r>
            <a:r>
              <a:rPr lang="nb-NO" sz="1200" smtClean="0"/>
              <a:t> </a:t>
            </a:r>
            <a:endParaRPr lang="nb-NO" sz="1200"/>
          </a:p>
        </p:txBody>
      </p:sp>
      <p:pic>
        <p:nvPicPr>
          <p:cNvPr id="7" name="Picture 2">
            <a:hlinkClick r:id="rId5"/>
          </p:cNvPr>
          <p:cNvPicPr>
            <a:picLocks noChangeAspect="1" noChangeArrowheads="1"/>
          </p:cNvPicPr>
          <p:nvPr/>
        </p:nvPicPr>
        <p:blipFill>
          <a:blip r:embed="rId6"/>
          <a:srcRect/>
          <a:stretch>
            <a:fillRect/>
          </a:stretch>
        </p:blipFill>
        <p:spPr bwMode="auto">
          <a:xfrm>
            <a:off x="4584350" y="3346634"/>
            <a:ext cx="3808682" cy="2788716"/>
          </a:xfrm>
          <a:prstGeom prst="rect">
            <a:avLst/>
          </a:prstGeom>
          <a:noFill/>
          <a:ln w="9525">
            <a:noFill/>
            <a:miter lim="800000"/>
            <a:headEnd/>
            <a:tailEnd/>
          </a:ln>
          <a:effectLst/>
        </p:spPr>
      </p:pic>
      <p:sp>
        <p:nvSpPr>
          <p:cNvPr id="8" name="Plassholder for innhold 2"/>
          <p:cNvSpPr>
            <a:spLocks noGrp="1"/>
          </p:cNvSpPr>
          <p:nvPr>
            <p:ph idx="1"/>
          </p:nvPr>
        </p:nvSpPr>
        <p:spPr>
          <a:xfrm>
            <a:off x="4584350" y="6243935"/>
            <a:ext cx="3808682" cy="342900"/>
          </a:xfrm>
        </p:spPr>
        <p:txBody>
          <a:bodyPr>
            <a:normAutofit/>
          </a:bodyPr>
          <a:lstStyle/>
          <a:p>
            <a:pPr algn="ctr">
              <a:buNone/>
            </a:pPr>
            <a:r>
              <a:rPr lang="nb-NO" sz="1200" u="sng" smtClean="0">
                <a:solidFill>
                  <a:srgbClr val="0000FF"/>
                </a:solidFill>
              </a:rPr>
              <a:t>https://www.youtube.com/watch?v=oWfFco7K9v8</a:t>
            </a:r>
            <a:endParaRPr lang="nb-NO" sz="1200" u="sng">
              <a:solidFill>
                <a:srgbClr val="0000FF"/>
              </a:solidFill>
            </a:endParaRPr>
          </a:p>
        </p:txBody>
      </p:sp>
      <p:sp>
        <p:nvSpPr>
          <p:cNvPr id="9" name="Tittel 1"/>
          <p:cNvSpPr txBox="1">
            <a:spLocks/>
          </p:cNvSpPr>
          <p:nvPr/>
        </p:nvSpPr>
        <p:spPr>
          <a:xfrm>
            <a:off x="4584351" y="2571968"/>
            <a:ext cx="3808682" cy="707886"/>
          </a:xfrm>
          <a:prstGeom prst="rect">
            <a:avLst/>
          </a:prstGeom>
        </p:spPr>
        <p:txBody>
          <a:bodyPr vert="horz" wrap="square" lIns="91440" tIns="45720" rIns="91440" bIns="45720" rtlCol="0" anchor="t" anchorCtr="0">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2400" b="1" i="0" u="none" strike="noStrike" kern="1200" cap="none" spc="0" normalizeH="0" baseline="0" noProof="0" smtClean="0">
                <a:ln>
                  <a:noFill/>
                </a:ln>
                <a:solidFill>
                  <a:schemeClr val="tx1"/>
                </a:solidFill>
                <a:effectLst/>
                <a:uLnTx/>
                <a:uFillTx/>
                <a:latin typeface="Arial"/>
                <a:ea typeface="+mj-ea"/>
                <a:cs typeface="Arial"/>
              </a:rPr>
              <a:t>Tvetydig sylinderillusjon</a:t>
            </a:r>
            <a:br>
              <a:rPr kumimoji="0" lang="nb-NO" sz="2400" b="1" i="0" u="none" strike="noStrike" kern="1200" cap="none" spc="0" normalizeH="0" baseline="0" noProof="0" smtClean="0">
                <a:ln>
                  <a:noFill/>
                </a:ln>
                <a:solidFill>
                  <a:schemeClr val="tx1"/>
                </a:solidFill>
                <a:effectLst/>
                <a:uLnTx/>
                <a:uFillTx/>
                <a:latin typeface="Arial"/>
                <a:ea typeface="+mj-ea"/>
                <a:cs typeface="Arial"/>
              </a:rPr>
            </a:br>
            <a:r>
              <a:rPr kumimoji="0" lang="nb-NO" sz="1600" i="0" u="none" strike="noStrike" kern="1200" cap="none" spc="0" normalizeH="0" baseline="0" noProof="0" smtClean="0">
                <a:ln>
                  <a:noFill/>
                </a:ln>
                <a:solidFill>
                  <a:schemeClr val="tx1"/>
                </a:solidFill>
                <a:effectLst/>
                <a:uLnTx/>
                <a:uFillTx/>
                <a:latin typeface="Arial"/>
                <a:ea typeface="+mj-ea"/>
                <a:cs typeface="Arial"/>
              </a:rPr>
              <a:t>Kokichi Sugihara</a:t>
            </a:r>
            <a:endParaRPr kumimoji="0" lang="nb-NO" sz="2400" i="0" u="none" strike="noStrike" kern="1200" cap="none" spc="0" normalizeH="0" baseline="0" noProof="0">
              <a:ln>
                <a:noFill/>
              </a:ln>
              <a:solidFill>
                <a:schemeClr val="tx1"/>
              </a:solidFill>
              <a:effectLst/>
              <a:uLnTx/>
              <a:uFillTx/>
              <a:latin typeface="Arial"/>
              <a:ea typeface="+mj-ea"/>
              <a:cs typeface="Arial"/>
            </a:endParaRPr>
          </a:p>
        </p:txBody>
      </p:sp>
      <p:sp>
        <p:nvSpPr>
          <p:cNvPr id="12" name="TekstSylinder 11"/>
          <p:cNvSpPr txBox="1"/>
          <p:nvPr/>
        </p:nvSpPr>
        <p:spPr>
          <a:xfrm>
            <a:off x="4621382" y="5720834"/>
            <a:ext cx="1774845" cy="369332"/>
          </a:xfrm>
          <a:prstGeom prst="rect">
            <a:avLst/>
          </a:prstGeom>
          <a:noFill/>
        </p:spPr>
        <p:txBody>
          <a:bodyPr wrap="none" rtlCol="0">
            <a:spAutoFit/>
          </a:bodyPr>
          <a:lstStyle/>
          <a:p>
            <a:r>
              <a:rPr lang="nb-NO" smtClean="0">
                <a:solidFill>
                  <a:schemeClr val="bg1"/>
                </a:solidFill>
              </a:rPr>
              <a:t>Kognitiv illusjon</a:t>
            </a:r>
            <a:endParaRPr lang="nb-NO">
              <a:solidFill>
                <a:schemeClr val="bg1"/>
              </a:solidFill>
            </a:endParaRPr>
          </a:p>
        </p:txBody>
      </p:sp>
      <p:sp>
        <p:nvSpPr>
          <p:cNvPr id="13" name="TekstSylinder 12"/>
          <p:cNvSpPr txBox="1"/>
          <p:nvPr/>
        </p:nvSpPr>
        <p:spPr>
          <a:xfrm>
            <a:off x="519282" y="5720834"/>
            <a:ext cx="2172390" cy="369332"/>
          </a:xfrm>
          <a:prstGeom prst="rect">
            <a:avLst/>
          </a:prstGeom>
          <a:noFill/>
        </p:spPr>
        <p:txBody>
          <a:bodyPr wrap="none" rtlCol="0">
            <a:spAutoFit/>
          </a:bodyPr>
          <a:lstStyle/>
          <a:p>
            <a:r>
              <a:rPr lang="nb-NO" smtClean="0">
                <a:solidFill>
                  <a:schemeClr val="bg1"/>
                </a:solidFill>
              </a:rPr>
              <a:t>Fysiologisk illusjon</a:t>
            </a:r>
            <a:endParaRPr lang="nb-NO">
              <a:solidFill>
                <a:schemeClr val="bg1"/>
              </a:solidFill>
            </a:endParaRPr>
          </a:p>
        </p:txBody>
      </p:sp>
      <p:sp>
        <p:nvSpPr>
          <p:cNvPr id="14" name="Plassholder for innhold 2"/>
          <p:cNvSpPr txBox="1">
            <a:spLocks/>
          </p:cNvSpPr>
          <p:nvPr/>
        </p:nvSpPr>
        <p:spPr>
          <a:xfrm>
            <a:off x="407505" y="1098550"/>
            <a:ext cx="4176845" cy="128905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nb-NO" sz="2400" b="1" i="0" u="none" strike="noStrike" kern="1200" cap="none" spc="0" normalizeH="0" baseline="0" noProof="0" smtClean="0">
                <a:ln>
                  <a:noFill/>
                </a:ln>
                <a:solidFill>
                  <a:schemeClr val="tx1"/>
                </a:solidFill>
                <a:effectLst/>
                <a:uLnTx/>
                <a:uFillTx/>
                <a:latin typeface="Arial"/>
                <a:ea typeface="+mn-ea"/>
                <a:cs typeface="Arial"/>
              </a:rPr>
              <a:t>Fysiologiske illusjoner</a:t>
            </a:r>
          </a:p>
          <a:p>
            <a:pPr marL="177800" marR="0" lvl="0" indent="-177800" algn="l" defTabSz="457200" rtl="0" eaLnBrk="1" fontAlgn="auto" latinLnBrk="0" hangingPunct="1">
              <a:lnSpc>
                <a:spcPct val="100000"/>
              </a:lnSpc>
              <a:spcBef>
                <a:spcPct val="20000"/>
              </a:spcBef>
              <a:spcAft>
                <a:spcPts val="0"/>
              </a:spcAft>
              <a:buClrTx/>
              <a:buSzTx/>
              <a:buFont typeface="Arial"/>
              <a:buChar char="•"/>
              <a:tabLst/>
              <a:defRPr/>
            </a:pPr>
            <a:r>
              <a:rPr kumimoji="0" lang="nb-NO" sz="1600" b="0" i="0" u="none" strike="noStrike" kern="1200" cap="none" spc="0" normalizeH="0" baseline="0" noProof="0" smtClean="0">
                <a:ln>
                  <a:noFill/>
                </a:ln>
                <a:solidFill>
                  <a:schemeClr val="tx1"/>
                </a:solidFill>
                <a:effectLst/>
                <a:uLnTx/>
                <a:uFillTx/>
                <a:latin typeface="Arial"/>
                <a:ea typeface="+mn-ea"/>
                <a:cs typeface="Arial"/>
              </a:rPr>
              <a:t>Skyldes oppbyggingen av sanseapparatet</a:t>
            </a:r>
          </a:p>
          <a:p>
            <a:pPr marL="177800" marR="0" lvl="0" indent="-177800" algn="l" defTabSz="457200" rtl="0" eaLnBrk="1" fontAlgn="auto" latinLnBrk="0" hangingPunct="1">
              <a:lnSpc>
                <a:spcPct val="100000"/>
              </a:lnSpc>
              <a:spcBef>
                <a:spcPct val="20000"/>
              </a:spcBef>
              <a:spcAft>
                <a:spcPts val="0"/>
              </a:spcAft>
              <a:buClrTx/>
              <a:buSzTx/>
              <a:buFont typeface="Arial"/>
              <a:buChar char="•"/>
              <a:tabLst/>
              <a:defRPr/>
            </a:pPr>
            <a:r>
              <a:rPr lang="nb-NO" sz="1600" smtClean="0">
                <a:latin typeface="Arial"/>
                <a:cs typeface="Arial"/>
              </a:rPr>
              <a:t>Etterbilde, Mach bånd, simultankontrast, m.fl.</a:t>
            </a:r>
            <a:endParaRPr kumimoji="0" lang="nb-NO" sz="1600" b="0" i="0" u="none" strike="noStrike" kern="1200" cap="none" spc="0" normalizeH="0" baseline="0" noProof="0">
              <a:ln>
                <a:noFill/>
              </a:ln>
              <a:solidFill>
                <a:schemeClr val="tx1"/>
              </a:solidFill>
              <a:effectLst/>
              <a:uLnTx/>
              <a:uFillTx/>
              <a:latin typeface="Arial"/>
              <a:ea typeface="+mn-ea"/>
              <a:cs typeface="Arial"/>
            </a:endParaRPr>
          </a:p>
        </p:txBody>
      </p:sp>
      <p:sp>
        <p:nvSpPr>
          <p:cNvPr id="15" name="Plassholder for innhold 2"/>
          <p:cNvSpPr txBox="1">
            <a:spLocks/>
          </p:cNvSpPr>
          <p:nvPr/>
        </p:nvSpPr>
        <p:spPr>
          <a:xfrm>
            <a:off x="4584350" y="1098550"/>
            <a:ext cx="3977156" cy="1289050"/>
          </a:xfrm>
          <a:prstGeom prst="rect">
            <a:avLst/>
          </a:prstGeom>
        </p:spPr>
        <p:txBody>
          <a:bodyPr vert="horz" lIns="91440" tIns="45720" rIns="91440" bIns="45720" rtlCol="0">
            <a:normAutofit lnSpcReduction="10000"/>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nb-NO" sz="2400" b="1" i="0" u="none" strike="noStrike" kern="1200" cap="none" spc="0" normalizeH="0" baseline="0" noProof="0" smtClean="0">
                <a:ln>
                  <a:noFill/>
                </a:ln>
                <a:solidFill>
                  <a:schemeClr val="tx1"/>
                </a:solidFill>
                <a:effectLst/>
                <a:uLnTx/>
                <a:uFillTx/>
                <a:latin typeface="Arial"/>
                <a:ea typeface="+mn-ea"/>
                <a:cs typeface="Arial"/>
              </a:rPr>
              <a:t>Kognitive illusjoner</a:t>
            </a:r>
          </a:p>
          <a:p>
            <a:pPr marL="342900" marR="0" lvl="0" indent="-342900" algn="l" defTabSz="457200" rtl="0" eaLnBrk="1" fontAlgn="auto" latinLnBrk="0" hangingPunct="1">
              <a:lnSpc>
                <a:spcPct val="100000"/>
              </a:lnSpc>
              <a:spcBef>
                <a:spcPct val="20000"/>
              </a:spcBef>
              <a:spcAft>
                <a:spcPts val="0"/>
              </a:spcAft>
              <a:buClrTx/>
              <a:buSzTx/>
              <a:buFont typeface="+mj-lt"/>
              <a:buAutoNum type="arabicPeriod"/>
              <a:tabLst/>
              <a:defRPr/>
            </a:pPr>
            <a:r>
              <a:rPr kumimoji="0" lang="nb-NO" sz="1600" b="0" i="0" u="none" strike="noStrike" kern="1200" cap="none" spc="0" normalizeH="0" baseline="0" noProof="0" smtClean="0">
                <a:ln>
                  <a:noFill/>
                </a:ln>
                <a:solidFill>
                  <a:schemeClr val="tx1"/>
                </a:solidFill>
                <a:effectLst/>
                <a:uLnTx/>
                <a:uFillTx/>
                <a:latin typeface="Arial"/>
                <a:ea typeface="+mn-ea"/>
                <a:cs typeface="Arial"/>
              </a:rPr>
              <a:t>Tvetydigheter</a:t>
            </a:r>
          </a:p>
          <a:p>
            <a:pPr marL="342900" marR="0" lvl="0" indent="-342900" algn="l" defTabSz="457200" rtl="0" eaLnBrk="1" fontAlgn="auto" latinLnBrk="0" hangingPunct="1">
              <a:lnSpc>
                <a:spcPct val="100000"/>
              </a:lnSpc>
              <a:spcBef>
                <a:spcPct val="20000"/>
              </a:spcBef>
              <a:spcAft>
                <a:spcPts val="0"/>
              </a:spcAft>
              <a:buClrTx/>
              <a:buSzTx/>
              <a:buFont typeface="+mj-lt"/>
              <a:buAutoNum type="arabicPeriod"/>
              <a:tabLst/>
              <a:defRPr/>
            </a:pPr>
            <a:r>
              <a:rPr lang="nb-NO" sz="1600" smtClean="0">
                <a:latin typeface="Arial"/>
                <a:cs typeface="Arial"/>
              </a:rPr>
              <a:t>Forvrengningsillusjoner</a:t>
            </a:r>
          </a:p>
          <a:p>
            <a:pPr marL="342900" marR="0" lvl="0" indent="-342900" algn="l" defTabSz="457200" rtl="0" eaLnBrk="1" fontAlgn="auto" latinLnBrk="0" hangingPunct="1">
              <a:lnSpc>
                <a:spcPct val="100000"/>
              </a:lnSpc>
              <a:spcBef>
                <a:spcPct val="20000"/>
              </a:spcBef>
              <a:spcAft>
                <a:spcPts val="0"/>
              </a:spcAft>
              <a:buClrTx/>
              <a:buSzTx/>
              <a:buFont typeface="+mj-lt"/>
              <a:buAutoNum type="arabicPeriod"/>
              <a:tabLst/>
              <a:defRPr/>
            </a:pPr>
            <a:r>
              <a:rPr lang="nb-NO" sz="1600" smtClean="0">
                <a:latin typeface="Arial"/>
                <a:cs typeface="Arial"/>
              </a:rPr>
              <a:t>Paradoksillusjoner </a:t>
            </a:r>
            <a:endParaRPr kumimoji="0" lang="nb-NO" sz="1600" b="0" i="0" u="none" strike="noStrike" kern="1200" cap="none" spc="0" normalizeH="0" baseline="0" noProof="0">
              <a:ln>
                <a:noFill/>
              </a:ln>
              <a:solidFill>
                <a:schemeClr val="tx1"/>
              </a:solidFill>
              <a:effectLst/>
              <a:uLnTx/>
              <a:uFillTx/>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2000"/>
                                        <p:tgtEl>
                                          <p:spTgt spid="8">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0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build="p"/>
      <p:bldP spid="9"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Noen antakelser</a:t>
            </a:r>
            <a:endParaRPr lang="nb-NO"/>
          </a:p>
        </p:txBody>
      </p:sp>
      <p:sp>
        <p:nvSpPr>
          <p:cNvPr id="3" name="Plassholder for innhold 2"/>
          <p:cNvSpPr>
            <a:spLocks noGrp="1"/>
          </p:cNvSpPr>
          <p:nvPr>
            <p:ph idx="1"/>
          </p:nvPr>
        </p:nvSpPr>
        <p:spPr>
          <a:xfrm>
            <a:off x="190501" y="920970"/>
            <a:ext cx="5334000" cy="5500278"/>
          </a:xfrm>
        </p:spPr>
        <p:txBody>
          <a:bodyPr/>
          <a:lstStyle/>
          <a:p>
            <a:r>
              <a:rPr lang="nb-NO" sz="2000" smtClean="0"/>
              <a:t>På bakgrunn av </a:t>
            </a:r>
            <a:r>
              <a:rPr lang="nb-NO" sz="2000" i="1" smtClean="0"/>
              <a:t>sanseinntrykk</a:t>
            </a:r>
            <a:r>
              <a:rPr lang="nb-NO" sz="2000" smtClean="0"/>
              <a:t> og </a:t>
            </a:r>
            <a:r>
              <a:rPr lang="nb-NO" sz="2000" i="1" smtClean="0"/>
              <a:t>erfaringer</a:t>
            </a:r>
            <a:r>
              <a:rPr lang="nb-NO" sz="2000" smtClean="0"/>
              <a:t> bygger hjernen opp den mest </a:t>
            </a:r>
            <a:r>
              <a:rPr lang="nb-NO" sz="2000" i="1" smtClean="0"/>
              <a:t>hensiktsmessige</a:t>
            </a:r>
            <a:r>
              <a:rPr lang="nb-NO" sz="2000" smtClean="0"/>
              <a:t> </a:t>
            </a:r>
            <a:r>
              <a:rPr lang="nb-NO" sz="2000" i="1" smtClean="0"/>
              <a:t>tolkningen</a:t>
            </a:r>
            <a:r>
              <a:rPr lang="nb-NO" sz="2000" smtClean="0"/>
              <a:t> av situasjonen vi befinner oss i.</a:t>
            </a:r>
          </a:p>
          <a:p>
            <a:r>
              <a:rPr lang="nb-NO" sz="2000" smtClean="0"/>
              <a:t>Truende situasjoner må oppfattes raskt framfor presist</a:t>
            </a:r>
          </a:p>
          <a:p>
            <a:pPr lvl="1"/>
            <a:r>
              <a:rPr lang="nb-NO" sz="1600" smtClean="0"/>
              <a:t>Reagerer ofte før vi har reflektert</a:t>
            </a:r>
          </a:p>
          <a:p>
            <a:r>
              <a:rPr lang="nb-NO" sz="2000" smtClean="0"/>
              <a:t>Vi tolker sannseinntrykk på bakgrunn av den sammenhengen de opptrer i</a:t>
            </a:r>
          </a:p>
          <a:p>
            <a:pPr lvl="1"/>
            <a:r>
              <a:rPr lang="nb-NO" sz="1600" smtClean="0"/>
              <a:t>Vi må gjenkjenne en god frukt under alle lysforhold</a:t>
            </a:r>
          </a:p>
          <a:p>
            <a:r>
              <a:rPr lang="nb-NO" sz="2000" smtClean="0"/>
              <a:t>Vi må oppfatte en trussel selv om den forsøker å gå i ett med omgivelsene</a:t>
            </a:r>
          </a:p>
          <a:p>
            <a:pPr lvl="1"/>
            <a:r>
              <a:rPr lang="nb-NO" sz="1600" smtClean="0"/>
              <a:t>Vi må være gode til å se konturer</a:t>
            </a:r>
          </a:p>
          <a:p>
            <a:r>
              <a:rPr lang="nb-NO" sz="2000" smtClean="0"/>
              <a:t>Vi er raske til å oppfatte bevegelse, </a:t>
            </a:r>
            <a:br>
              <a:rPr lang="nb-NO" sz="2000" smtClean="0"/>
            </a:br>
            <a:r>
              <a:rPr lang="nb-NO" sz="2000" smtClean="0"/>
              <a:t>selv i synsranden</a:t>
            </a:r>
          </a:p>
          <a:p>
            <a:endParaRPr lang="nb-NO" smtClean="0"/>
          </a:p>
          <a:p>
            <a:endParaRPr lang="nb-NO"/>
          </a:p>
        </p:txBody>
      </p:sp>
      <p:pic>
        <p:nvPicPr>
          <p:cNvPr id="2050" name="Picture 2"/>
          <p:cNvPicPr>
            <a:picLocks noChangeAspect="1" noChangeArrowheads="1"/>
          </p:cNvPicPr>
          <p:nvPr/>
        </p:nvPicPr>
        <p:blipFill>
          <a:blip r:embed="rId3"/>
          <a:srcRect/>
          <a:stretch>
            <a:fillRect/>
          </a:stretch>
        </p:blipFill>
        <p:spPr bwMode="auto">
          <a:xfrm>
            <a:off x="5499100" y="2044700"/>
            <a:ext cx="3480894" cy="462256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20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par>
                                <p:cTn id="26" presetID="10" presetClass="exit" presetSubtype="0" fill="hold" nodeType="withEffect">
                                  <p:stCondLst>
                                    <p:cond delay="0"/>
                                  </p:stCondLst>
                                  <p:childTnLst>
                                    <p:animEffect transition="out" filter="fade">
                                      <p:cBhvr>
                                        <p:cTn id="27" dur="2000"/>
                                        <p:tgtEl>
                                          <p:spTgt spid="2050"/>
                                        </p:tgtEl>
                                      </p:cBhvr>
                                    </p:animEffect>
                                    <p:set>
                                      <p:cBhvr>
                                        <p:cTn id="28" dur="1" fill="hold">
                                          <p:stCondLst>
                                            <p:cond delay="1999"/>
                                          </p:stCondLst>
                                        </p:cTn>
                                        <p:tgtEl>
                                          <p:spTgt spid="2050"/>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20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2000"/>
                                        <p:tgtEl>
                                          <p:spTgt spid="3">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20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7999"/>
          </a:xfrm>
          <a:prstGeom prst="rect">
            <a:avLst/>
          </a:pr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tel 1">
            <a:extLst>
              <a:ext uri="{FF2B5EF4-FFF2-40B4-BE49-F238E27FC236}">
                <a16:creationId xmlns="" xmlns:a16="http://schemas.microsoft.com/office/drawing/2014/main" id="{89BA41B3-4160-3D42-B7C1-A4A5043ECA53}"/>
              </a:ext>
            </a:extLst>
          </p:cNvPr>
          <p:cNvSpPr>
            <a:spLocks noGrp="1"/>
          </p:cNvSpPr>
          <p:nvPr>
            <p:ph type="title"/>
          </p:nvPr>
        </p:nvSpPr>
        <p:spPr>
          <a:xfrm>
            <a:off x="407505" y="2672154"/>
            <a:ext cx="8229600" cy="1015663"/>
          </a:xfrm>
        </p:spPr>
        <p:txBody>
          <a:bodyPr/>
          <a:lstStyle/>
          <a:p>
            <a:pPr algn="ctr"/>
            <a:r>
              <a:rPr lang="nb-NO" smtClean="0"/>
              <a:t>Øyets fysiologi</a:t>
            </a:r>
            <a:br>
              <a:rPr lang="nb-NO" smtClean="0"/>
            </a:br>
            <a:r>
              <a:rPr lang="nb-NO" sz="2400" smtClean="0"/>
              <a:t>Noen fysiologiske illusjoner</a:t>
            </a:r>
            <a:endParaRPr lang="nb-NO"/>
          </a:p>
        </p:txBody>
      </p:sp>
    </p:spTree>
    <p:extLst>
      <p:ext uri="{BB962C8B-B14F-4D97-AF65-F5344CB8AC3E}">
        <p14:creationId xmlns="" xmlns:p14="http://schemas.microsoft.com/office/powerpoint/2010/main" val="12552190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tel 1"/>
          <p:cNvSpPr>
            <a:spLocks noGrp="1"/>
          </p:cNvSpPr>
          <p:nvPr>
            <p:ph type="title"/>
          </p:nvPr>
        </p:nvSpPr>
        <p:spPr>
          <a:xfrm>
            <a:off x="713069" y="679372"/>
            <a:ext cx="7407404" cy="1143000"/>
          </a:xfrm>
        </p:spPr>
        <p:txBody>
          <a:bodyPr/>
          <a:lstStyle/>
          <a:p>
            <a:pPr algn="ctr"/>
            <a:r>
              <a:rPr lang="nb-NO" dirty="0" smtClean="0"/>
              <a:t>Tre hovedtyper øyebevegelser</a:t>
            </a:r>
          </a:p>
        </p:txBody>
      </p:sp>
      <p:sp>
        <p:nvSpPr>
          <p:cNvPr id="3" name="Plassholder for innhold 2"/>
          <p:cNvSpPr>
            <a:spLocks noGrp="1"/>
          </p:cNvSpPr>
          <p:nvPr>
            <p:ph idx="1"/>
          </p:nvPr>
        </p:nvSpPr>
        <p:spPr>
          <a:xfrm>
            <a:off x="552762" y="1978025"/>
            <a:ext cx="7809876" cy="2219325"/>
          </a:xfrm>
        </p:spPr>
        <p:txBody>
          <a:bodyPr/>
          <a:lstStyle/>
          <a:p>
            <a:pPr>
              <a:spcBef>
                <a:spcPts val="1200"/>
              </a:spcBef>
            </a:pPr>
            <a:r>
              <a:rPr lang="nb-NO" sz="2800" dirty="0" smtClean="0"/>
              <a:t>Blikket flyttes til en ny posisjon</a:t>
            </a:r>
          </a:p>
          <a:p>
            <a:pPr>
              <a:spcBef>
                <a:spcPts val="1200"/>
              </a:spcBef>
            </a:pPr>
            <a:r>
              <a:rPr lang="nb-NO" sz="2800" dirty="0" smtClean="0"/>
              <a:t>Blikket flyttes rykkvis langs en linje (</a:t>
            </a:r>
            <a:r>
              <a:rPr lang="nb-NO" sz="2800" dirty="0" err="1" smtClean="0"/>
              <a:t>sakkader</a:t>
            </a:r>
            <a:r>
              <a:rPr lang="nb-NO" sz="2800" dirty="0" smtClean="0"/>
              <a:t>)</a:t>
            </a:r>
            <a:r>
              <a:rPr lang="nb-NO" sz="3200" dirty="0" smtClean="0"/>
              <a:t/>
            </a:r>
            <a:br>
              <a:rPr lang="nb-NO" sz="3200" dirty="0" smtClean="0"/>
            </a:br>
            <a:r>
              <a:rPr lang="nb-NO" sz="2000" dirty="0" smtClean="0"/>
              <a:t>som for eksempel når vi leser</a:t>
            </a:r>
            <a:endParaRPr lang="nb-NO" sz="3200" dirty="0" smtClean="0"/>
          </a:p>
          <a:p>
            <a:pPr>
              <a:spcBef>
                <a:spcPts val="1200"/>
              </a:spcBef>
            </a:pPr>
            <a:r>
              <a:rPr lang="nb-NO" sz="2800" dirty="0" smtClean="0"/>
              <a:t>Øyet utfører mikrobevegelser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p:cNvPicPr>
            <a:picLocks noChangeAspect="1" noChangeArrowheads="1"/>
          </p:cNvPicPr>
          <p:nvPr/>
        </p:nvPicPr>
        <p:blipFill>
          <a:blip r:embed="rId3"/>
          <a:srcRect l="36546" t="40099" r="42085" b="40099"/>
          <a:stretch>
            <a:fillRect/>
          </a:stretch>
        </p:blipFill>
        <p:spPr bwMode="auto">
          <a:xfrm>
            <a:off x="1600200" y="1693863"/>
            <a:ext cx="6018213" cy="4173537"/>
          </a:xfrm>
          <a:prstGeom prst="rect">
            <a:avLst/>
          </a:prstGeom>
          <a:noFill/>
          <a:ln w="9525">
            <a:noFill/>
            <a:miter lim="800000"/>
            <a:headEnd/>
            <a:tailEnd/>
          </a:ln>
        </p:spPr>
      </p:pic>
      <p:sp>
        <p:nvSpPr>
          <p:cNvPr id="11266" name="Tittel 1"/>
          <p:cNvSpPr>
            <a:spLocks noGrp="1"/>
          </p:cNvSpPr>
          <p:nvPr>
            <p:ph type="title"/>
          </p:nvPr>
        </p:nvSpPr>
        <p:spPr/>
        <p:txBody>
          <a:bodyPr>
            <a:normAutofit fontScale="90000"/>
          </a:bodyPr>
          <a:lstStyle/>
          <a:p>
            <a:pPr algn="ctr"/>
            <a:r>
              <a:rPr lang="nb-NO" smtClean="0"/>
              <a:t>Informasjonsstrømmen slås av idet øyet flytter seg</a:t>
            </a:r>
          </a:p>
        </p:txBody>
      </p:sp>
      <p:pic>
        <p:nvPicPr>
          <p:cNvPr id="9220" name="Picture 2"/>
          <p:cNvPicPr>
            <a:picLocks noChangeAspect="1" noChangeArrowheads="1"/>
          </p:cNvPicPr>
          <p:nvPr/>
        </p:nvPicPr>
        <p:blipFill>
          <a:blip r:embed="rId4"/>
          <a:srcRect t="5354"/>
          <a:stretch>
            <a:fillRect/>
          </a:stretch>
        </p:blipFill>
        <p:spPr bwMode="auto">
          <a:xfrm>
            <a:off x="1612900" y="1698625"/>
            <a:ext cx="5992813" cy="4156075"/>
          </a:xfrm>
          <a:prstGeom prst="rect">
            <a:avLst/>
          </a:prstGeom>
          <a:noFill/>
          <a:ln w="9525">
            <a:noFill/>
            <a:miter lim="800000"/>
            <a:headEnd/>
            <a:tailEnd/>
          </a:ln>
        </p:spPr>
      </p:pic>
      <p:sp>
        <p:nvSpPr>
          <p:cNvPr id="5" name="TekstSylinder 4"/>
          <p:cNvSpPr txBox="1">
            <a:spLocks noChangeArrowheads="1"/>
          </p:cNvSpPr>
          <p:nvPr/>
        </p:nvSpPr>
        <p:spPr bwMode="auto">
          <a:xfrm>
            <a:off x="1807794" y="6053260"/>
            <a:ext cx="5576527" cy="369332"/>
          </a:xfrm>
          <a:prstGeom prst="rect">
            <a:avLst/>
          </a:prstGeom>
          <a:noFill/>
          <a:ln w="9525">
            <a:noFill/>
            <a:miter lim="800000"/>
            <a:headEnd/>
            <a:tailEnd/>
          </a:ln>
        </p:spPr>
        <p:txBody>
          <a:bodyPr wrap="none">
            <a:spAutoFit/>
          </a:bodyPr>
          <a:lstStyle/>
          <a:p>
            <a:pPr algn="ctr"/>
            <a:r>
              <a:rPr lang="nb-NO" dirty="0">
                <a:solidFill>
                  <a:srgbClr val="FF0000"/>
                </a:solidFill>
              </a:rPr>
              <a:t>I praksis er vi blinde ca. 2 timer hver dag mens vi er våkne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Effect transition="in" filter="fade">
                                      <p:cBhvr>
                                        <p:cTn id="7" dur="2000"/>
                                        <p:tgtEl>
                                          <p:spTgt spid="112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fade">
                                      <p:cBhvr>
                                        <p:cTn id="12" dur="2000"/>
                                        <p:tgtEl>
                                          <p:spTgt spid="92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fade">
                                      <p:cBhvr>
                                        <p:cTn id="17" dur="2000"/>
                                        <p:tgtEl>
                                          <p:spTgt spid="11266"/>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5" grpId="0"/>
    </p:bldLst>
  </p:timing>
</p:sld>
</file>

<file path=ppt/theme/theme1.xml><?xml version="1.0" encoding="utf-8"?>
<a:theme xmlns:a="http://schemas.openxmlformats.org/drawingml/2006/main" name="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15630</TotalTime>
  <Words>2942</Words>
  <Application>Microsoft Office PowerPoint</Application>
  <PresentationFormat>Skjermfremvisning (4:3)</PresentationFormat>
  <Paragraphs>226</Paragraphs>
  <Slides>49</Slides>
  <Notes>37</Notes>
  <HiddenSlides>1</HiddenSlides>
  <MMClips>0</MMClips>
  <ScaleCrop>false</ScaleCrop>
  <HeadingPairs>
    <vt:vector size="4" baseType="variant">
      <vt:variant>
        <vt:lpstr>Tema</vt:lpstr>
      </vt:variant>
      <vt:variant>
        <vt:i4>1</vt:i4>
      </vt:variant>
      <vt:variant>
        <vt:lpstr>Lysbildetitler</vt:lpstr>
      </vt:variant>
      <vt:variant>
        <vt:i4>49</vt:i4>
      </vt:variant>
    </vt:vector>
  </HeadingPairs>
  <TitlesOfParts>
    <vt:vector size="50" baseType="lpstr">
      <vt:lpstr>Office-tema</vt:lpstr>
      <vt:lpstr>Illusjoner</vt:lpstr>
      <vt:lpstr>Introduksjon</vt:lpstr>
      <vt:lpstr>Undrings- speilet</vt:lpstr>
      <vt:lpstr>San Fransisco er en merkelig by</vt:lpstr>
      <vt:lpstr>To hovedtyper illusjoner</vt:lpstr>
      <vt:lpstr>Noen antakelser</vt:lpstr>
      <vt:lpstr>Øyets fysiologi Noen fysiologiske illusjoner</vt:lpstr>
      <vt:lpstr>Tre hovedtyper øyebevegelser</vt:lpstr>
      <vt:lpstr>Informasjonsstrømmen slås av idet øyet flytter seg</vt:lpstr>
      <vt:lpstr>Filmfremviseren</vt:lpstr>
      <vt:lpstr>Endringsblindhet  (med mellomrom)</vt:lpstr>
      <vt:lpstr>Endringsblindhet (uten mellomrom)</vt:lpstr>
      <vt:lpstr>Endringsblindhet</vt:lpstr>
      <vt:lpstr>Endringsblindhet</vt:lpstr>
      <vt:lpstr>Fenomener knyttet til øyets anatomi</vt:lpstr>
      <vt:lpstr>Netthinnas anatomi</vt:lpstr>
      <vt:lpstr>Øyets anatomi Purkinjetreet</vt:lpstr>
      <vt:lpstr>Lysbilde 18</vt:lpstr>
      <vt:lpstr>Tetthet av staver over netthinna</vt:lpstr>
      <vt:lpstr>Etterbilder</vt:lpstr>
      <vt:lpstr>Lysbilde 21</vt:lpstr>
      <vt:lpstr>Lysbilde 22</vt:lpstr>
      <vt:lpstr>Overgangen mellom lys og mørke (Fysiologiske illusjoner)</vt:lpstr>
      <vt:lpstr>… i overgangen mellom lys og mørke</vt:lpstr>
      <vt:lpstr>Machbånd</vt:lpstr>
      <vt:lpstr>Reseptive felt</vt:lpstr>
      <vt:lpstr>Effekter som skyldes netthinnas oppbygning Hermann-gitteret</vt:lpstr>
      <vt:lpstr>Funklingsillusjonen Schrauf, Lingelbach, Wist (1997)</vt:lpstr>
      <vt:lpstr>Simultankontrast</vt:lpstr>
      <vt:lpstr>Simultankontrast</vt:lpstr>
      <vt:lpstr>Koffkas ringer</vt:lpstr>
      <vt:lpstr>Logvinenkos illusjon</vt:lpstr>
      <vt:lpstr>Simultankontrast</vt:lpstr>
      <vt:lpstr>Simultankontrast</vt:lpstr>
      <vt:lpstr>Richard Gregory (1923 – 2010)</vt:lpstr>
      <vt:lpstr>Kafe-vegg illusjonen</vt:lpstr>
      <vt:lpstr>Kafe-veggen i Bristol</vt:lpstr>
      <vt:lpstr>Eksempler på kafé-vegg-illusjonen</vt:lpstr>
      <vt:lpstr>Frasers spiral</vt:lpstr>
      <vt:lpstr>Frasers ”spiral”</vt:lpstr>
      <vt:lpstr>Krumt og skakt</vt:lpstr>
      <vt:lpstr>Krumt og skakt</vt:lpstr>
      <vt:lpstr>Når statiske mønster får bevegelse (Fysiologiske illusjoner)</vt:lpstr>
      <vt:lpstr>Ouchis illusjon</vt:lpstr>
      <vt:lpstr>Spinning wheel illusion Jagarikin</vt:lpstr>
      <vt:lpstr>Klarer vi å avsløre Spinning Wheel illusion? </vt:lpstr>
      <vt:lpstr>Phi effekten</vt:lpstr>
      <vt:lpstr>Mesteparten er hentet fra boka ”Illusjoner – Du tror det ikke når du har sett det”</vt:lpstr>
      <vt:lpstr>Takk for oppmerksomheten</vt:lpstr>
    </vt:vector>
  </TitlesOfParts>
  <Company>NTNU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Nikro</cp:lastModifiedBy>
  <cp:revision>109</cp:revision>
  <dcterms:created xsi:type="dcterms:W3CDTF">2013-06-10T16:56:09Z</dcterms:created>
  <dcterms:modified xsi:type="dcterms:W3CDTF">2022-05-09T12:59:35Z</dcterms:modified>
</cp:coreProperties>
</file>