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435" r:id="rId2"/>
    <p:sldId id="502" r:id="rId3"/>
    <p:sldId id="503" r:id="rId4"/>
    <p:sldId id="506" r:id="rId5"/>
    <p:sldId id="507" r:id="rId6"/>
    <p:sldId id="461" r:id="rId7"/>
    <p:sldId id="476" r:id="rId8"/>
    <p:sldId id="462" r:id="rId9"/>
    <p:sldId id="473" r:id="rId10"/>
    <p:sldId id="504" r:id="rId11"/>
    <p:sldId id="474" r:id="rId12"/>
    <p:sldId id="475" r:id="rId13"/>
    <p:sldId id="505" r:id="rId14"/>
    <p:sldId id="477" r:id="rId15"/>
    <p:sldId id="463" r:id="rId16"/>
    <p:sldId id="478" r:id="rId17"/>
    <p:sldId id="464" r:id="rId18"/>
    <p:sldId id="479" r:id="rId19"/>
    <p:sldId id="480" r:id="rId20"/>
    <p:sldId id="465" r:id="rId21"/>
    <p:sldId id="466" r:id="rId22"/>
    <p:sldId id="481" r:id="rId23"/>
    <p:sldId id="482" r:id="rId24"/>
    <p:sldId id="483" r:id="rId25"/>
    <p:sldId id="484" r:id="rId26"/>
    <p:sldId id="514" r:id="rId27"/>
    <p:sldId id="467" r:id="rId28"/>
    <p:sldId id="468" r:id="rId29"/>
    <p:sldId id="485" r:id="rId30"/>
    <p:sldId id="486" r:id="rId31"/>
    <p:sldId id="487" r:id="rId32"/>
    <p:sldId id="488" r:id="rId33"/>
    <p:sldId id="489" r:id="rId34"/>
    <p:sldId id="490" r:id="rId35"/>
    <p:sldId id="470" r:id="rId36"/>
    <p:sldId id="492" r:id="rId37"/>
    <p:sldId id="469" r:id="rId38"/>
    <p:sldId id="491" r:id="rId39"/>
    <p:sldId id="493" r:id="rId40"/>
    <p:sldId id="494" r:id="rId41"/>
    <p:sldId id="496" r:id="rId42"/>
    <p:sldId id="497" r:id="rId43"/>
    <p:sldId id="498" r:id="rId44"/>
    <p:sldId id="471" r:id="rId45"/>
    <p:sldId id="499" r:id="rId46"/>
    <p:sldId id="500" r:id="rId47"/>
    <p:sldId id="495" r:id="rId48"/>
    <p:sldId id="501" r:id="rId49"/>
    <p:sldId id="472" r:id="rId50"/>
    <p:sldId id="508" r:id="rId51"/>
    <p:sldId id="509" r:id="rId52"/>
    <p:sldId id="510" r:id="rId53"/>
    <p:sldId id="511" r:id="rId54"/>
    <p:sldId id="512" r:id="rId55"/>
    <p:sldId id="513" r:id="rId56"/>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08" autoAdjust="0"/>
    <p:restoredTop sz="94660"/>
  </p:normalViewPr>
  <p:slideViewPr>
    <p:cSldViewPr snapToGrid="0" snapToObjects="1">
      <p:cViewPr>
        <p:scale>
          <a:sx n="70" d="100"/>
          <a:sy n="70" d="100"/>
        </p:scale>
        <p:origin x="-518" y="2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19.03.2022</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37</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xmlns=""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p14="http://schemas.microsoft.com/office/powerpoint/2010/main" xmlns=""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xmlns=""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xmlns=""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xmlns=""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tnu.no/skolelab/bla-hefteserie" TargetMode="External"/><Relationship Id="rId2" Type="http://schemas.openxmlformats.org/officeDocument/2006/relationships/hyperlink" Target="https://www.circusofthings.com/dev.jsp" TargetMode="External"/><Relationship Id="rId1" Type="http://schemas.openxmlformats.org/officeDocument/2006/relationships/slideLayout" Target="../slideLayouts/slideLayout2.xml"/><Relationship Id="rId5" Type="http://schemas.openxmlformats.org/officeDocument/2006/relationships/hyperlink" Target="https://github.com/jaumemirallesisern/CircusESP01Lib/releases/tag/v1.1.0"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arduino.cc/reference/en/language/variables/utilities/progme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67185" y="977900"/>
            <a:ext cx="7772400" cy="1390408"/>
          </a:xfrm>
        </p:spPr>
        <p:txBody>
          <a:bodyPr>
            <a:normAutofit/>
          </a:bodyPr>
          <a:lstStyle/>
          <a:p>
            <a:r>
              <a:rPr lang="nb-NO" smtClean="0"/>
              <a:t>Videregående kurs </a:t>
            </a:r>
            <a:br>
              <a:rPr lang="nb-NO" smtClean="0"/>
            </a:br>
            <a:r>
              <a:rPr lang="nb-NO" smtClean="0"/>
              <a:t>programmering Arduino</a:t>
            </a:r>
            <a:endParaRPr lang="nb-NO" dirty="0"/>
          </a:p>
        </p:txBody>
      </p:sp>
      <p:sp>
        <p:nvSpPr>
          <p:cNvPr id="3" name="Undertittel 2"/>
          <p:cNvSpPr>
            <a:spLocks noGrp="1"/>
          </p:cNvSpPr>
          <p:nvPr>
            <p:ph type="subTitle" idx="1"/>
          </p:nvPr>
        </p:nvSpPr>
        <p:spPr>
          <a:xfrm>
            <a:off x="1267185" y="2216553"/>
            <a:ext cx="7772400" cy="2850748"/>
          </a:xfrm>
        </p:spPr>
        <p:txBody>
          <a:bodyPr>
            <a:normAutofit/>
          </a:bodyPr>
          <a:lstStyle/>
          <a:p>
            <a:r>
              <a:rPr lang="nb-NO" sz="2400" smtClean="0"/>
              <a:t>Oppgavesamling – Samling 2</a:t>
            </a:r>
            <a:r>
              <a:rPr lang="nb-NO" sz="2400" smtClean="0"/>
              <a:t/>
            </a:r>
            <a:br>
              <a:rPr lang="nb-NO" sz="2400" smtClean="0"/>
            </a:br>
            <a:endParaRPr lang="nb-NO" smtClean="0"/>
          </a:p>
          <a:p>
            <a:r>
              <a:rPr lang="nb-NO" sz="2400" smtClean="0"/>
              <a:t>Nils Kr. Rossing, Skolelaboratoriet og</a:t>
            </a:r>
            <a:br>
              <a:rPr lang="nb-NO" sz="2400" smtClean="0"/>
            </a:br>
            <a:r>
              <a:rPr lang="nb-NO" sz="2400" smtClean="0"/>
              <a:t>Johannes Ravn Munkvoll</a:t>
            </a:r>
            <a:endParaRPr lang="nb-NO" sz="2400" dirty="0"/>
          </a:p>
        </p:txBody>
      </p:sp>
      <p:pic>
        <p:nvPicPr>
          <p:cNvPr id="4" name="Bilde 3" descr="stripe_tekst.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xmlns=""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ESP32 eller ESP8266</a:t>
            </a:r>
            <a:endParaRPr lang="nb-NO"/>
          </a:p>
        </p:txBody>
      </p:sp>
      <p:sp>
        <p:nvSpPr>
          <p:cNvPr id="3" name="Plassholder for innhold 2"/>
          <p:cNvSpPr>
            <a:spLocks noGrp="1"/>
          </p:cNvSpPr>
          <p:nvPr>
            <p:ph idx="1"/>
          </p:nvPr>
        </p:nvSpPr>
        <p:spPr>
          <a:xfrm>
            <a:off x="1194628" y="5731329"/>
            <a:ext cx="7407404" cy="394834"/>
          </a:xfrm>
        </p:spPr>
        <p:txBody>
          <a:bodyPr>
            <a:normAutofit fontScale="92500" lnSpcReduction="10000"/>
          </a:bodyPr>
          <a:lstStyle/>
          <a:p>
            <a:endParaRPr lang="nb-NO"/>
          </a:p>
        </p:txBody>
      </p:sp>
      <p:pic>
        <p:nvPicPr>
          <p:cNvPr id="23554" name="Picture 2"/>
          <p:cNvPicPr>
            <a:picLocks noChangeAspect="1" noChangeArrowheads="1"/>
          </p:cNvPicPr>
          <p:nvPr/>
        </p:nvPicPr>
        <p:blipFill>
          <a:blip r:embed="rId2"/>
          <a:srcRect/>
          <a:stretch>
            <a:fillRect/>
          </a:stretch>
        </p:blipFill>
        <p:spPr bwMode="auto">
          <a:xfrm>
            <a:off x="925286" y="1663699"/>
            <a:ext cx="8049986" cy="3362729"/>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a:srcRect/>
          <a:stretch>
            <a:fillRect/>
          </a:stretch>
        </p:blipFill>
        <p:spPr bwMode="auto">
          <a:xfrm>
            <a:off x="919843" y="2065793"/>
            <a:ext cx="8049986" cy="29269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Pinning (side 122)</a:t>
            </a:r>
            <a:endParaRPr lang="nb-NO"/>
          </a:p>
        </p:txBody>
      </p:sp>
      <p:pic>
        <p:nvPicPr>
          <p:cNvPr id="3075" name="Picture 3"/>
          <p:cNvPicPr>
            <a:picLocks noChangeAspect="1" noChangeArrowheads="1"/>
          </p:cNvPicPr>
          <p:nvPr/>
        </p:nvPicPr>
        <p:blipFill>
          <a:blip r:embed="rId2"/>
          <a:srcRect/>
          <a:stretch>
            <a:fillRect/>
          </a:stretch>
        </p:blipFill>
        <p:spPr bwMode="auto">
          <a:xfrm>
            <a:off x="1194628" y="1417638"/>
            <a:ext cx="7750932" cy="50009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Endre baudrate til ESP01</a:t>
            </a:r>
            <a:endParaRPr lang="nb-NO"/>
          </a:p>
        </p:txBody>
      </p:sp>
      <p:sp>
        <p:nvSpPr>
          <p:cNvPr id="3" name="Plassholder for innhold 2"/>
          <p:cNvSpPr>
            <a:spLocks noGrp="1"/>
          </p:cNvSpPr>
          <p:nvPr>
            <p:ph idx="1"/>
          </p:nvPr>
        </p:nvSpPr>
        <p:spPr>
          <a:xfrm>
            <a:off x="1194628" y="4705164"/>
            <a:ext cx="7407404" cy="2152836"/>
          </a:xfrm>
        </p:spPr>
        <p:txBody>
          <a:bodyPr>
            <a:normAutofit/>
          </a:bodyPr>
          <a:lstStyle/>
          <a:p>
            <a:pPr>
              <a:buNone/>
            </a:pPr>
            <a:r>
              <a:rPr lang="nb-NO" smtClean="0"/>
              <a:t>Bruk av AT-kommandoer</a:t>
            </a:r>
          </a:p>
          <a:p>
            <a:r>
              <a:rPr lang="nb-NO" smtClean="0"/>
              <a:t>Endre datarate til 9600:</a:t>
            </a:r>
          </a:p>
          <a:p>
            <a:r>
              <a:rPr lang="nb-NO" smtClean="0"/>
              <a:t>Test forbindelsen skriv AT og vent på OK </a:t>
            </a:r>
          </a:p>
          <a:p>
            <a:pPr marL="342900" lvl="1" indent="-342900">
              <a:buFont typeface="Arial"/>
              <a:buChar char="•"/>
            </a:pPr>
            <a:r>
              <a:rPr lang="nb-NO" i="1" smtClean="0"/>
              <a:t>AT+UART_DEF=9600,8,1,0,0  eller AT+CIOBAUD=9600</a:t>
            </a:r>
            <a:br>
              <a:rPr lang="nb-NO" i="1" smtClean="0"/>
            </a:br>
            <a:endParaRPr lang="nb-NO" i="1" smtClean="0"/>
          </a:p>
          <a:p>
            <a:endParaRPr lang="nb-NO"/>
          </a:p>
        </p:txBody>
      </p:sp>
      <p:pic>
        <p:nvPicPr>
          <p:cNvPr id="4098" name="Picture 2"/>
          <p:cNvPicPr>
            <a:picLocks noChangeAspect="1" noChangeArrowheads="1"/>
          </p:cNvPicPr>
          <p:nvPr/>
        </p:nvPicPr>
        <p:blipFill>
          <a:blip r:embed="rId2"/>
          <a:srcRect/>
          <a:stretch>
            <a:fillRect/>
          </a:stretch>
        </p:blipFill>
        <p:spPr bwMode="auto">
          <a:xfrm>
            <a:off x="1938540" y="1248962"/>
            <a:ext cx="6877003" cy="311696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031645" y="1515301"/>
            <a:ext cx="4528639" cy="298567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27681"/>
            <a:ext cx="7407404" cy="688748"/>
          </a:xfrm>
        </p:spPr>
        <p:txBody>
          <a:bodyPr/>
          <a:lstStyle/>
          <a:p>
            <a:pPr algn="ctr"/>
            <a:r>
              <a:rPr lang="nb-NO" smtClean="0"/>
              <a:t>Oppkobling – koblingsskjema </a:t>
            </a:r>
            <a:endParaRPr lang="nb-NO"/>
          </a:p>
        </p:txBody>
      </p:sp>
      <p:pic>
        <p:nvPicPr>
          <p:cNvPr id="24579" name="Picture 3"/>
          <p:cNvPicPr>
            <a:picLocks noChangeAspect="1" noChangeArrowheads="1"/>
          </p:cNvPicPr>
          <p:nvPr/>
        </p:nvPicPr>
        <p:blipFill>
          <a:blip r:embed="rId2"/>
          <a:srcRect/>
          <a:stretch>
            <a:fillRect/>
          </a:stretch>
        </p:blipFill>
        <p:spPr bwMode="auto">
          <a:xfrm>
            <a:off x="1691690" y="816429"/>
            <a:ext cx="6755625" cy="59738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67833"/>
            <a:ext cx="7407404" cy="781030"/>
          </a:xfrm>
        </p:spPr>
        <p:txBody>
          <a:bodyPr>
            <a:normAutofit/>
          </a:bodyPr>
          <a:lstStyle/>
          <a:p>
            <a:pPr algn="ctr"/>
            <a:r>
              <a:rPr lang="nb-NO" smtClean="0"/>
              <a:t>14. Oppkobling til nett (side 125)</a:t>
            </a:r>
            <a:endParaRPr lang="nb-NO"/>
          </a:p>
        </p:txBody>
      </p:sp>
      <p:pic>
        <p:nvPicPr>
          <p:cNvPr id="3074" name="Picture 2"/>
          <p:cNvPicPr>
            <a:picLocks noChangeAspect="1" noChangeArrowheads="1"/>
          </p:cNvPicPr>
          <p:nvPr/>
        </p:nvPicPr>
        <p:blipFill>
          <a:blip r:embed="rId2"/>
          <a:srcRect/>
          <a:stretch>
            <a:fillRect/>
          </a:stretch>
        </p:blipFill>
        <p:spPr bwMode="auto">
          <a:xfrm>
            <a:off x="3128340" y="948862"/>
            <a:ext cx="5930617" cy="5642919"/>
          </a:xfrm>
          <a:prstGeom prst="rect">
            <a:avLst/>
          </a:prstGeom>
          <a:noFill/>
          <a:ln w="9525">
            <a:noFill/>
            <a:miter lim="800000"/>
            <a:headEnd/>
            <a:tailEnd/>
          </a:ln>
          <a:effectLst/>
        </p:spPr>
      </p:pic>
      <p:sp>
        <p:nvSpPr>
          <p:cNvPr id="3" name="Plassholder for innhold 2"/>
          <p:cNvSpPr>
            <a:spLocks noGrp="1"/>
          </p:cNvSpPr>
          <p:nvPr>
            <p:ph idx="1"/>
          </p:nvPr>
        </p:nvSpPr>
        <p:spPr>
          <a:xfrm>
            <a:off x="801097" y="1360025"/>
            <a:ext cx="2486113" cy="2990995"/>
          </a:xfrm>
        </p:spPr>
        <p:txBody>
          <a:bodyPr>
            <a:normAutofit/>
          </a:bodyPr>
          <a:lstStyle/>
          <a:p>
            <a:r>
              <a:rPr lang="nb-NO" sz="1800" smtClean="0"/>
              <a:t>Bli kjent med</a:t>
            </a:r>
            <a:br>
              <a:rPr lang="nb-NO" sz="1800" smtClean="0"/>
            </a:br>
            <a:r>
              <a:rPr lang="nb-NO" sz="1800" smtClean="0"/>
              <a:t>ESP01</a:t>
            </a:r>
          </a:p>
          <a:p>
            <a:r>
              <a:rPr lang="nb-NO" sz="1800" smtClean="0"/>
              <a:t>Bruk av AT-kommandoer</a:t>
            </a:r>
          </a:p>
          <a:p>
            <a:r>
              <a:rPr lang="nb-NO" sz="1800" smtClean="0"/>
              <a:t>Oppkobling av </a:t>
            </a:r>
            <a:br>
              <a:rPr lang="nb-NO" sz="1800" smtClean="0"/>
            </a:br>
            <a:r>
              <a:rPr lang="nb-NO" sz="1800" smtClean="0"/>
              <a:t>ESP01</a:t>
            </a:r>
          </a:p>
          <a:p>
            <a:r>
              <a:rPr lang="nb-NO" sz="1800" smtClean="0"/>
              <a:t>Bruk av spennings-</a:t>
            </a:r>
            <a:br>
              <a:rPr lang="nb-NO" sz="1800" smtClean="0"/>
            </a:br>
            <a:r>
              <a:rPr lang="nb-NO" sz="1800" smtClean="0"/>
              <a:t>regulator LD1117</a:t>
            </a:r>
          </a:p>
          <a:p>
            <a:endParaRPr lang="nb-NO"/>
          </a:p>
        </p:txBody>
      </p:sp>
      <p:pic>
        <p:nvPicPr>
          <p:cNvPr id="2050" name="Picture 2"/>
          <p:cNvPicPr>
            <a:picLocks noChangeAspect="1" noChangeArrowheads="1"/>
          </p:cNvPicPr>
          <p:nvPr/>
        </p:nvPicPr>
        <p:blipFill>
          <a:blip r:embed="rId3"/>
          <a:srcRect/>
          <a:stretch>
            <a:fillRect/>
          </a:stretch>
        </p:blipFill>
        <p:spPr bwMode="auto">
          <a:xfrm>
            <a:off x="1194628" y="4951209"/>
            <a:ext cx="1708893" cy="1548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337457" y="2450436"/>
            <a:ext cx="8572500" cy="1958277"/>
          </a:xfrm>
        </p:spPr>
        <p:txBody>
          <a:bodyPr>
            <a:normAutofit fontScale="90000"/>
          </a:bodyPr>
          <a:lstStyle/>
          <a:p>
            <a:pPr algn="ctr"/>
            <a:r>
              <a:rPr lang="nb-NO" smtClean="0"/>
              <a:t>Introduksjon til </a:t>
            </a:r>
            <a:r>
              <a:rPr lang="nb-NO" smtClean="0"/>
              <a:t>CoT</a:t>
            </a:r>
            <a:br>
              <a:rPr lang="nb-NO" smtClean="0"/>
            </a:br>
            <a:r>
              <a:rPr lang="nb-NO" smtClean="0"/>
              <a:t>Deloppdrag 15</a:t>
            </a:r>
            <a:br>
              <a:rPr lang="nb-NO" smtClean="0"/>
            </a:br>
            <a:r>
              <a:rPr lang="nb-NO" sz="2000" i="1" smtClean="0"/>
              <a:t> Opprett en bruker ved Circus of Things og lag to konsoller, ett for temperatur og ett for luftfuktighet. Sammenstill de to konsollene i et panel. Registrer identifikasjonskoden for din bruker (“token”) og nøkkelkoden for konsollene. Disse skal brukes når programmet hos sensornoden skal skrives.</a:t>
            </a:r>
            <a:br>
              <a:rPr lang="nb-NO" sz="2000" i="1" smtClean="0"/>
            </a:br>
            <a:endParaRPr lang="nb-NO"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Oppkobling til Internett</a:t>
            </a:r>
            <a:br>
              <a:rPr lang="nb-NO" smtClean="0"/>
            </a:br>
            <a:r>
              <a:rPr lang="nb-NO" sz="2800" smtClean="0"/>
              <a:t>IoT – Internet of Things</a:t>
            </a:r>
            <a:endParaRPr lang="nb-NO"/>
          </a:p>
        </p:txBody>
      </p:sp>
      <p:pic>
        <p:nvPicPr>
          <p:cNvPr id="1026" name="Picture 2"/>
          <p:cNvPicPr>
            <a:picLocks noChangeAspect="1" noChangeArrowheads="1"/>
          </p:cNvPicPr>
          <p:nvPr/>
        </p:nvPicPr>
        <p:blipFill>
          <a:blip r:embed="rId2"/>
          <a:srcRect/>
          <a:stretch>
            <a:fillRect/>
          </a:stretch>
        </p:blipFill>
        <p:spPr bwMode="auto">
          <a:xfrm>
            <a:off x="871375" y="1655181"/>
            <a:ext cx="8229020" cy="2918408"/>
          </a:xfrm>
          <a:prstGeom prst="rect">
            <a:avLst/>
          </a:prstGeom>
          <a:noFill/>
          <a:ln w="9525">
            <a:noFill/>
            <a:miter lim="800000"/>
            <a:headEnd/>
            <a:tailEnd/>
          </a:ln>
          <a:effectLst/>
        </p:spPr>
      </p:pic>
      <p:sp>
        <p:nvSpPr>
          <p:cNvPr id="5" name="Rektangel 4"/>
          <p:cNvSpPr/>
          <p:nvPr/>
        </p:nvSpPr>
        <p:spPr>
          <a:xfrm>
            <a:off x="871375" y="2754775"/>
            <a:ext cx="1142620" cy="18188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871375" y="1562583"/>
            <a:ext cx="2548943" cy="11921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p:nvSpPr>
        <p:spPr>
          <a:xfrm>
            <a:off x="3330995" y="1753565"/>
            <a:ext cx="5769400" cy="30441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27" name="Picture 3"/>
          <p:cNvPicPr>
            <a:picLocks noChangeAspect="1" noChangeArrowheads="1"/>
          </p:cNvPicPr>
          <p:nvPr/>
        </p:nvPicPr>
        <p:blipFill>
          <a:blip r:embed="rId3"/>
          <a:srcRect/>
          <a:stretch>
            <a:fillRect/>
          </a:stretch>
        </p:blipFill>
        <p:spPr bwMode="auto">
          <a:xfrm>
            <a:off x="3731791" y="4412627"/>
            <a:ext cx="5186503" cy="2223593"/>
          </a:xfrm>
          <a:prstGeom prst="rect">
            <a:avLst/>
          </a:prstGeom>
          <a:noFill/>
          <a:ln w="9525">
            <a:noFill/>
            <a:miter lim="800000"/>
            <a:headEnd/>
            <a:tailEnd/>
          </a:ln>
          <a:effectLst/>
        </p:spPr>
      </p:pic>
      <p:sp>
        <p:nvSpPr>
          <p:cNvPr id="3" name="Plassholder for innhold 2"/>
          <p:cNvSpPr>
            <a:spLocks noGrp="1"/>
          </p:cNvSpPr>
          <p:nvPr>
            <p:ph idx="1"/>
          </p:nvPr>
        </p:nvSpPr>
        <p:spPr>
          <a:xfrm>
            <a:off x="1264076" y="4708071"/>
            <a:ext cx="2769701" cy="1773752"/>
          </a:xfrm>
        </p:spPr>
        <p:txBody>
          <a:bodyPr>
            <a:normAutofit lnSpcReduction="10000"/>
          </a:bodyPr>
          <a:lstStyle/>
          <a:p>
            <a:r>
              <a:rPr lang="nb-NO" sz="2000" smtClean="0"/>
              <a:t>Fjernovervåking</a:t>
            </a:r>
          </a:p>
          <a:p>
            <a:r>
              <a:rPr lang="nb-NO" sz="2000" smtClean="0"/>
              <a:t>Fjernstyring</a:t>
            </a:r>
          </a:p>
          <a:p>
            <a:pPr>
              <a:lnSpc>
                <a:spcPct val="120000"/>
              </a:lnSpc>
            </a:pPr>
            <a:r>
              <a:rPr lang="nb-NO" sz="2000" smtClean="0"/>
              <a:t>NTNU-Labnett</a:t>
            </a:r>
            <a:br>
              <a:rPr lang="nb-NO" sz="2000" smtClean="0"/>
            </a:br>
            <a:r>
              <a:rPr lang="nb-NO" sz="1600" smtClean="0"/>
              <a:t>Lokalnett: NTNU-IOT</a:t>
            </a:r>
            <a:br>
              <a:rPr lang="nb-NO" sz="1600" smtClean="0"/>
            </a:br>
            <a:r>
              <a:rPr lang="nb-NO" sz="1600" smtClean="0"/>
              <a:t>Passord: ””</a:t>
            </a:r>
            <a:endParaRPr lang="nb-NO" sz="20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6"/>
                                        </p:tgtEl>
                                      </p:cBhvr>
                                    </p:animEffect>
                                    <p:set>
                                      <p:cBhvr>
                                        <p:cTn id="32" dur="1" fill="hold">
                                          <p:stCondLst>
                                            <p:cond delay="19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7"/>
                                        </p:tgtEl>
                                      </p:cBhvr>
                                    </p:animEffect>
                                    <p:set>
                                      <p:cBhvr>
                                        <p:cTn id="37" dur="1" fill="hold">
                                          <p:stCondLst>
                                            <p:cond delay="19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7"/>
                                        </p:tgtEl>
                                        <p:attrNameLst>
                                          <p:attrName>style.visibility</p:attrName>
                                        </p:attrNameLst>
                                      </p:cBhvr>
                                      <p:to>
                                        <p:strVal val="visible"/>
                                      </p:to>
                                    </p:set>
                                    <p:animEffect transition="in" filter="fade">
                                      <p:cBhvr>
                                        <p:cTn id="4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Opprett konto ved CoT</a:t>
            </a:r>
            <a:br>
              <a:rPr lang="nb-NO" smtClean="0"/>
            </a:br>
            <a:r>
              <a:rPr lang="nb-NO" sz="2000" smtClean="0">
                <a:solidFill>
                  <a:srgbClr val="0070C0"/>
                </a:solidFill>
              </a:rPr>
              <a:t>https://circusofthings.com/welcome</a:t>
            </a:r>
            <a:endParaRPr lang="nb-NO" sz="2000">
              <a:solidFill>
                <a:srgbClr val="0070C0"/>
              </a:solidFill>
            </a:endParaRPr>
          </a:p>
        </p:txBody>
      </p:sp>
      <p:sp>
        <p:nvSpPr>
          <p:cNvPr id="3" name="Plassholder for innhold 2"/>
          <p:cNvSpPr>
            <a:spLocks noGrp="1"/>
          </p:cNvSpPr>
          <p:nvPr>
            <p:ph idx="1"/>
          </p:nvPr>
        </p:nvSpPr>
        <p:spPr>
          <a:xfrm>
            <a:off x="1194628" y="5175682"/>
            <a:ext cx="7949372" cy="950481"/>
          </a:xfrm>
        </p:spPr>
        <p:txBody>
          <a:bodyPr/>
          <a:lstStyle/>
          <a:p>
            <a:r>
              <a:rPr lang="nb-NO" smtClean="0"/>
              <a:t>Kan også logge inn via Google eller Facebook-konto</a:t>
            </a:r>
            <a:endParaRPr lang="nb-NO"/>
          </a:p>
        </p:txBody>
      </p:sp>
      <p:pic>
        <p:nvPicPr>
          <p:cNvPr id="6146" name="Picture 2"/>
          <p:cNvPicPr>
            <a:picLocks noChangeAspect="1" noChangeArrowheads="1"/>
          </p:cNvPicPr>
          <p:nvPr/>
        </p:nvPicPr>
        <p:blipFill>
          <a:blip r:embed="rId2"/>
          <a:srcRect/>
          <a:stretch>
            <a:fillRect/>
          </a:stretch>
        </p:blipFill>
        <p:spPr bwMode="auto">
          <a:xfrm>
            <a:off x="1128896" y="1625923"/>
            <a:ext cx="7739896" cy="32479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Definer signaler (side 128-130)</a:t>
            </a:r>
            <a:endParaRPr lang="nb-NO"/>
          </a:p>
        </p:txBody>
      </p:sp>
      <p:sp>
        <p:nvSpPr>
          <p:cNvPr id="3" name="Plassholder for innhold 2"/>
          <p:cNvSpPr>
            <a:spLocks noGrp="1"/>
          </p:cNvSpPr>
          <p:nvPr>
            <p:ph idx="1"/>
          </p:nvPr>
        </p:nvSpPr>
        <p:spPr>
          <a:xfrm>
            <a:off x="1194628" y="5276400"/>
            <a:ext cx="7407404" cy="1265913"/>
          </a:xfrm>
        </p:spPr>
        <p:txBody>
          <a:bodyPr>
            <a:normAutofit lnSpcReduction="10000"/>
          </a:bodyPr>
          <a:lstStyle/>
          <a:p>
            <a:r>
              <a:rPr lang="nb-NO" smtClean="0"/>
              <a:t>Fyll inn nødvendig data 1 – 5 </a:t>
            </a:r>
          </a:p>
          <a:p>
            <a:r>
              <a:rPr lang="nb-NO" smtClean="0"/>
              <a:t>Legg spesielt merke til ”Key” – nøkkelkode (5)</a:t>
            </a:r>
          </a:p>
          <a:p>
            <a:r>
              <a:rPr lang="nb-NO" smtClean="0"/>
              <a:t>Gjør tilsvarende for luftfuktighet</a:t>
            </a:r>
            <a:endParaRPr lang="nb-NO"/>
          </a:p>
        </p:txBody>
      </p:sp>
      <p:pic>
        <p:nvPicPr>
          <p:cNvPr id="7170" name="Picture 2"/>
          <p:cNvPicPr>
            <a:picLocks noChangeAspect="1" noChangeArrowheads="1"/>
          </p:cNvPicPr>
          <p:nvPr/>
        </p:nvPicPr>
        <p:blipFill>
          <a:blip r:embed="rId2"/>
          <a:srcRect/>
          <a:stretch>
            <a:fillRect/>
          </a:stretch>
        </p:blipFill>
        <p:spPr bwMode="auto">
          <a:xfrm>
            <a:off x="923598" y="1569084"/>
            <a:ext cx="8131622" cy="2692197"/>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904165" y="1438162"/>
            <a:ext cx="8211404" cy="3204839"/>
          </a:xfrm>
          <a:prstGeom prst="rect">
            <a:avLst/>
          </a:prstGeom>
          <a:noFill/>
          <a:ln w="9525">
            <a:noFill/>
            <a:miter lim="800000"/>
            <a:headEnd/>
            <a:tailEnd/>
          </a:ln>
          <a:effectLst/>
        </p:spPr>
      </p:pic>
      <p:sp>
        <p:nvSpPr>
          <p:cNvPr id="6" name="Pil ned 5"/>
          <p:cNvSpPr/>
          <p:nvPr/>
        </p:nvSpPr>
        <p:spPr>
          <a:xfrm rot="8301687">
            <a:off x="1123876" y="2139519"/>
            <a:ext cx="852256" cy="9854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7172" name="Picture 4"/>
          <p:cNvPicPr>
            <a:picLocks noChangeAspect="1" noChangeArrowheads="1"/>
          </p:cNvPicPr>
          <p:nvPr/>
        </p:nvPicPr>
        <p:blipFill>
          <a:blip r:embed="rId4"/>
          <a:srcRect/>
          <a:stretch>
            <a:fillRect/>
          </a:stretch>
        </p:blipFill>
        <p:spPr bwMode="auto">
          <a:xfrm>
            <a:off x="923598" y="1354458"/>
            <a:ext cx="8131622" cy="3762785"/>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a:srcRect/>
          <a:stretch>
            <a:fillRect/>
          </a:stretch>
        </p:blipFill>
        <p:spPr bwMode="auto">
          <a:xfrm>
            <a:off x="882257" y="1328715"/>
            <a:ext cx="8172963" cy="373954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20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173"/>
                                        </p:tgtEl>
                                        <p:attrNameLst>
                                          <p:attrName>style.visibility</p:attrName>
                                        </p:attrNameLst>
                                      </p:cBhvr>
                                      <p:to>
                                        <p:strVal val="visible"/>
                                      </p:to>
                                    </p:set>
                                    <p:animEffect transition="in" filter="fade">
                                      <p:cBhvr>
                                        <p:cTn id="30" dur="2000"/>
                                        <p:tgtEl>
                                          <p:spTgt spid="7173"/>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5414" y="274638"/>
            <a:ext cx="8278586" cy="1143000"/>
          </a:xfrm>
        </p:spPr>
        <p:txBody>
          <a:bodyPr>
            <a:normAutofit fontScale="90000"/>
          </a:bodyPr>
          <a:lstStyle/>
          <a:p>
            <a:pPr algn="ctr"/>
            <a:r>
              <a:rPr lang="nb-NO" smtClean="0"/>
              <a:t>Lag et dashbord (Panel) (side 130-131)</a:t>
            </a:r>
            <a:endParaRPr lang="nb-NO"/>
          </a:p>
        </p:txBody>
      </p:sp>
      <p:sp>
        <p:nvSpPr>
          <p:cNvPr id="3" name="Plassholder for innhold 2"/>
          <p:cNvSpPr>
            <a:spLocks noGrp="1"/>
          </p:cNvSpPr>
          <p:nvPr>
            <p:ph idx="1"/>
          </p:nvPr>
        </p:nvSpPr>
        <p:spPr>
          <a:xfrm>
            <a:off x="1194628" y="4947557"/>
            <a:ext cx="7407404" cy="1834243"/>
          </a:xfrm>
        </p:spPr>
        <p:txBody>
          <a:bodyPr/>
          <a:lstStyle/>
          <a:p>
            <a:r>
              <a:rPr lang="nb-NO" smtClean="0"/>
              <a:t>Velg New Panel (1)</a:t>
            </a:r>
          </a:p>
          <a:p>
            <a:r>
              <a:rPr lang="nb-NO" smtClean="0"/>
              <a:t>Velg View (2) og velg signal (3)</a:t>
            </a:r>
          </a:p>
          <a:p>
            <a:r>
              <a:rPr lang="nb-NO" smtClean="0"/>
              <a:t>Velg presentasjon (4)</a:t>
            </a:r>
          </a:p>
          <a:p>
            <a:r>
              <a:rPr lang="nb-NO" smtClean="0"/>
              <a:t>Velg ev. søyleskala ”Fra” og ”Til” (7)</a:t>
            </a:r>
          </a:p>
          <a:p>
            <a:endParaRPr lang="nb-NO"/>
          </a:p>
        </p:txBody>
      </p:sp>
      <p:pic>
        <p:nvPicPr>
          <p:cNvPr id="8194" name="Picture 2"/>
          <p:cNvPicPr>
            <a:picLocks noChangeAspect="1" noChangeArrowheads="1"/>
          </p:cNvPicPr>
          <p:nvPr/>
        </p:nvPicPr>
        <p:blipFill>
          <a:blip r:embed="rId2"/>
          <a:srcRect/>
          <a:stretch>
            <a:fillRect/>
          </a:stretch>
        </p:blipFill>
        <p:spPr bwMode="auto">
          <a:xfrm>
            <a:off x="1029979" y="1527530"/>
            <a:ext cx="7928963" cy="308257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2533877" y="2388960"/>
            <a:ext cx="3612696" cy="1927225"/>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1674813" y="1909663"/>
            <a:ext cx="6810601" cy="2511526"/>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1674813" y="1698173"/>
            <a:ext cx="6133554" cy="3118756"/>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a:srcRect/>
          <a:stretch>
            <a:fillRect/>
          </a:stretch>
        </p:blipFill>
        <p:spPr bwMode="auto">
          <a:xfrm>
            <a:off x="1816327" y="1909663"/>
            <a:ext cx="6289675" cy="2647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8195"/>
                                        </p:tgtEl>
                                      </p:cBhvr>
                                    </p:animEffect>
                                    <p:set>
                                      <p:cBhvr>
                                        <p:cTn id="15" dur="1" fill="hold">
                                          <p:stCondLst>
                                            <p:cond delay="1999"/>
                                          </p:stCondLst>
                                        </p:cTn>
                                        <p:tgtEl>
                                          <p:spTgt spid="8195"/>
                                        </p:tgtEl>
                                        <p:attrNameLst>
                                          <p:attrName>style.visibility</p:attrName>
                                        </p:attrNameLst>
                                      </p:cBhvr>
                                      <p:to>
                                        <p:strVal val="hidden"/>
                                      </p:to>
                                    </p:se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2000"/>
                                        <p:tgtEl>
                                          <p:spTgt spid="8196"/>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8196"/>
                                        </p:tgtEl>
                                      </p:cBhvr>
                                    </p:animEffect>
                                    <p:set>
                                      <p:cBhvr>
                                        <p:cTn id="27" dur="1" fill="hold">
                                          <p:stCondLst>
                                            <p:cond delay="1999"/>
                                          </p:stCondLst>
                                        </p:cTn>
                                        <p:tgtEl>
                                          <p:spTgt spid="8196"/>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8197"/>
                                        </p:tgtEl>
                                        <p:attrNameLst>
                                          <p:attrName>style.visibility</p:attrName>
                                        </p:attrNameLst>
                                      </p:cBhvr>
                                      <p:to>
                                        <p:strVal val="visible"/>
                                      </p:to>
                                    </p:set>
                                    <p:animEffect transition="in" filter="fade">
                                      <p:cBhvr>
                                        <p:cTn id="31" dur="2000"/>
                                        <p:tgtEl>
                                          <p:spTgt spid="8197"/>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2000"/>
                                        <p:tgtEl>
                                          <p:spTgt spid="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8197"/>
                                        </p:tgtEl>
                                      </p:cBhvr>
                                    </p:animEffect>
                                    <p:set>
                                      <p:cBhvr>
                                        <p:cTn id="42" dur="1" fill="hold">
                                          <p:stCondLst>
                                            <p:cond delay="1999"/>
                                          </p:stCondLst>
                                        </p:cTn>
                                        <p:tgtEl>
                                          <p:spTgt spid="819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8198"/>
                                        </p:tgtEl>
                                        <p:attrNameLst>
                                          <p:attrName>style.visibility</p:attrName>
                                        </p:attrNameLst>
                                      </p:cBhvr>
                                      <p:to>
                                        <p:strVal val="visible"/>
                                      </p:to>
                                    </p:set>
                                    <p:animEffect transition="in" filter="fade">
                                      <p:cBhvr>
                                        <p:cTn id="45" dur="2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97761" y="2450437"/>
            <a:ext cx="7767638" cy="3133934"/>
          </a:xfrm>
        </p:spPr>
        <p:txBody>
          <a:bodyPr>
            <a:normAutofit fontScale="90000"/>
          </a:bodyPr>
          <a:lstStyle/>
          <a:p>
            <a:pPr algn="ctr"/>
            <a:r>
              <a:rPr lang="nb-NO" smtClean="0"/>
              <a:t>Luftfuktighet  og temperatur (DHT11)</a:t>
            </a:r>
            <a:br>
              <a:rPr lang="nb-NO" smtClean="0"/>
            </a:br>
            <a:r>
              <a:rPr lang="nb-NO" smtClean="0"/>
              <a:t>Deloppdrag 13</a:t>
            </a:r>
            <a:br>
              <a:rPr lang="nb-NO" smtClean="0"/>
            </a:br>
            <a:r>
              <a:rPr lang="nb-NO" sz="2000" i="1" smtClean="0"/>
              <a:t> </a:t>
            </a:r>
            <a:r>
              <a:rPr lang="nb-NO" sz="2000" i="1" smtClean="0"/>
              <a:t>Bygg opp og lag et program som leser temperatur og luftfuktighet fra sensoren DHT11. Skriv ut verdiene i monitoren.</a:t>
            </a:r>
            <a:br>
              <a:rPr lang="nb-NO" sz="2000" i="1" smtClean="0"/>
            </a:br>
            <a:endParaRPr lang="nb-NO"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206829" y="2198915"/>
            <a:ext cx="8752114" cy="2558142"/>
          </a:xfrm>
        </p:spPr>
        <p:txBody>
          <a:bodyPr>
            <a:normAutofit fontScale="90000"/>
          </a:bodyPr>
          <a:lstStyle/>
          <a:p>
            <a:pPr algn="ctr"/>
            <a:r>
              <a:rPr lang="nb-NO" smtClean="0"/>
              <a:t>Program for kommunikasjon mellom sensornode og </a:t>
            </a:r>
            <a:r>
              <a:rPr lang="nb-NO" smtClean="0"/>
              <a:t>CoT</a:t>
            </a:r>
            <a:br>
              <a:rPr lang="nb-NO" smtClean="0"/>
            </a:br>
            <a:r>
              <a:rPr lang="nb-NO" smtClean="0"/>
              <a:t>Deloppdrag 16</a:t>
            </a:r>
            <a:br>
              <a:rPr lang="nb-NO" smtClean="0"/>
            </a:br>
            <a:r>
              <a:rPr lang="nb-NO" i="1" smtClean="0"/>
              <a:t> </a:t>
            </a:r>
            <a:r>
              <a:rPr lang="nb-NO" sz="2000" i="1" smtClean="0"/>
              <a:t>Skriv et program som overfører temperatur og luftfuktighet til konsollene hos Circus of Things. Sjekk at data overføres tilfredsstillende og vises i konsollene hos CoT.</a:t>
            </a:r>
            <a:r>
              <a:rPr lang="nb-NO" sz="1800" i="1" smtClean="0"/>
              <a:t/>
            </a:r>
            <a:br>
              <a:rPr lang="nb-NO" sz="1800" i="1" smtClean="0"/>
            </a:br>
            <a:endParaRPr lang="nb-NO" sz="18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Program for å sende data til CoT</a:t>
            </a:r>
            <a:endParaRPr lang="nb-NO"/>
          </a:p>
        </p:txBody>
      </p:sp>
      <p:sp>
        <p:nvSpPr>
          <p:cNvPr id="3" name="Plassholder for innhold 2"/>
          <p:cNvSpPr>
            <a:spLocks noGrp="1"/>
          </p:cNvSpPr>
          <p:nvPr>
            <p:ph idx="1"/>
          </p:nvPr>
        </p:nvSpPr>
        <p:spPr>
          <a:xfrm>
            <a:off x="1194628" y="1325335"/>
            <a:ext cx="7407404" cy="917122"/>
          </a:xfrm>
        </p:spPr>
        <p:txBody>
          <a:bodyPr>
            <a:normAutofit fontScale="92500"/>
          </a:bodyPr>
          <a:lstStyle/>
          <a:p>
            <a:pPr>
              <a:buNone/>
            </a:pPr>
            <a:r>
              <a:rPr lang="nb-NO" smtClean="0"/>
              <a:t>Hent biblioteker til DHT11 og ESP01 til CoT</a:t>
            </a:r>
          </a:p>
          <a:p>
            <a:r>
              <a:rPr lang="nb-NO" smtClean="0">
                <a:hlinkClick r:id="rId2"/>
              </a:rPr>
              <a:t>https</a:t>
            </a:r>
            <a:r>
              <a:rPr lang="nb-NO" smtClean="0">
                <a:hlinkClick r:id="rId2"/>
              </a:rPr>
              <a:t>://</a:t>
            </a:r>
            <a:r>
              <a:rPr lang="nb-NO" smtClean="0">
                <a:hlinkClick r:id="rId2"/>
              </a:rPr>
              <a:t>www.circusofthings.com/dev.jsp#experiments</a:t>
            </a:r>
            <a:endParaRPr lang="nb-NO" smtClean="0"/>
          </a:p>
        </p:txBody>
      </p:sp>
      <p:pic>
        <p:nvPicPr>
          <p:cNvPr id="1026" name="Picture 2">
            <a:hlinkClick r:id="rId3"/>
          </p:cNvPr>
          <p:cNvPicPr>
            <a:picLocks noChangeAspect="1" noChangeArrowheads="1"/>
          </p:cNvPicPr>
          <p:nvPr/>
        </p:nvPicPr>
        <p:blipFill>
          <a:blip r:embed="rId4"/>
          <a:srcRect/>
          <a:stretch>
            <a:fillRect/>
          </a:stretch>
        </p:blipFill>
        <p:spPr bwMode="auto">
          <a:xfrm>
            <a:off x="1226507" y="2337706"/>
            <a:ext cx="7375525" cy="1943100"/>
          </a:xfrm>
          <a:prstGeom prst="rect">
            <a:avLst/>
          </a:prstGeom>
          <a:noFill/>
          <a:ln w="9525">
            <a:noFill/>
            <a:miter lim="800000"/>
            <a:headEnd/>
            <a:tailEnd/>
          </a:ln>
          <a:effectLst/>
        </p:spPr>
      </p:pic>
      <p:sp>
        <p:nvSpPr>
          <p:cNvPr id="5" name="Plassholder for innhold 2"/>
          <p:cNvSpPr txBox="1">
            <a:spLocks/>
          </p:cNvSpPr>
          <p:nvPr/>
        </p:nvSpPr>
        <p:spPr>
          <a:xfrm>
            <a:off x="1226507" y="4435929"/>
            <a:ext cx="7407404" cy="91712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400" b="0" i="0" u="none" strike="noStrike" kern="1200" cap="none" spc="0" normalizeH="0" baseline="0" noProof="0">
              <a:ln>
                <a:noFill/>
              </a:ln>
              <a:solidFill>
                <a:schemeClr val="tx1"/>
              </a:solidFill>
              <a:effectLst/>
              <a:uLnTx/>
              <a:uFillTx/>
              <a:latin typeface="Arial"/>
              <a:ea typeface="+mn-ea"/>
              <a:cs typeface="Arial"/>
            </a:endParaRPr>
          </a:p>
        </p:txBody>
      </p:sp>
      <p:sp>
        <p:nvSpPr>
          <p:cNvPr id="7" name="Plassholder for innhold 2"/>
          <p:cNvSpPr txBox="1">
            <a:spLocks/>
          </p:cNvSpPr>
          <p:nvPr/>
        </p:nvSpPr>
        <p:spPr>
          <a:xfrm>
            <a:off x="1194628" y="4435929"/>
            <a:ext cx="7606472" cy="2024742"/>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2400" smtClean="0">
                <a:latin typeface="Arial"/>
                <a:cs typeface="Arial"/>
                <a:hlinkClick r:id="rId5"/>
              </a:rPr>
              <a:t>https</a:t>
            </a:r>
            <a:r>
              <a:rPr lang="nb-NO" sz="2400" smtClean="0">
                <a:latin typeface="Arial"/>
                <a:cs typeface="Arial"/>
                <a:hlinkClick r:id="rId5"/>
              </a:rPr>
              <a:t>://</a:t>
            </a:r>
            <a:r>
              <a:rPr lang="nb-NO" sz="2400" smtClean="0">
                <a:latin typeface="Arial"/>
                <a:cs typeface="Arial"/>
                <a:hlinkClick r:id="rId5"/>
              </a:rPr>
              <a:t>github.com/jaumemirallesisern/CircusESP01Lib/releases/tag/v1.1.0</a:t>
            </a:r>
            <a:r>
              <a:rPr lang="nb-NO" sz="2400" smtClean="0">
                <a:latin typeface="Arial"/>
                <a:cs typeface="Arial"/>
              </a:rPr>
              <a:t> </a:t>
            </a:r>
          </a:p>
          <a:p>
            <a:pPr marL="342900" lvl="0" indent="-342900">
              <a:spcBef>
                <a:spcPct val="20000"/>
              </a:spcBef>
            </a:pPr>
            <a:r>
              <a:rPr lang="nb-NO" sz="2400" smtClean="0">
                <a:latin typeface="Arial"/>
                <a:cs typeface="Arial"/>
              </a:rPr>
              <a:t>Bibliotekene ligger også her:</a:t>
            </a:r>
          </a:p>
          <a:p>
            <a:pPr marL="342900" lvl="0" indent="-342900">
              <a:spcBef>
                <a:spcPct val="20000"/>
              </a:spcBef>
              <a:buFont typeface="Arial"/>
              <a:buChar char="•"/>
            </a:pPr>
            <a:r>
              <a:rPr lang="nb-NO" sz="2400" smtClean="0">
                <a:latin typeface="Arial"/>
                <a:cs typeface="Arial"/>
                <a:hlinkClick r:id="rId3"/>
              </a:rPr>
              <a:t>https</a:t>
            </a:r>
            <a:r>
              <a:rPr lang="nb-NO" sz="2400" smtClean="0">
                <a:latin typeface="Arial"/>
                <a:cs typeface="Arial"/>
                <a:hlinkClick r:id="rId3"/>
              </a:rPr>
              <a:t>://</a:t>
            </a:r>
            <a:r>
              <a:rPr lang="nb-NO" sz="2400" smtClean="0">
                <a:latin typeface="Arial"/>
                <a:cs typeface="Arial"/>
                <a:hlinkClick r:id="rId3"/>
              </a:rPr>
              <a:t>www.ntnu.no/skolelab/bla-hefteserie</a:t>
            </a:r>
            <a:r>
              <a:rPr lang="nb-NO" sz="2400" smtClean="0">
                <a:latin typeface="Arial"/>
                <a:cs typeface="Arial"/>
              </a:rPr>
              <a:t> </a:t>
            </a:r>
            <a:endParaRPr lang="nb-NO" sz="2400" smtClean="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1012371"/>
          </a:xfrm>
        </p:spPr>
        <p:txBody>
          <a:bodyPr>
            <a:normAutofit fontScale="90000"/>
          </a:bodyPr>
          <a:lstStyle/>
          <a:p>
            <a:pPr algn="ctr"/>
            <a:r>
              <a:rPr lang="nb-NO" smtClean="0"/>
              <a:t>Deklarering av variabler for å opprette forbindelse med CoT</a:t>
            </a:r>
            <a:endParaRPr lang="nb-NO"/>
          </a:p>
        </p:txBody>
      </p:sp>
      <p:sp>
        <p:nvSpPr>
          <p:cNvPr id="3" name="Plassholder for innhold 2"/>
          <p:cNvSpPr>
            <a:spLocks noGrp="1"/>
          </p:cNvSpPr>
          <p:nvPr>
            <p:ph idx="1"/>
          </p:nvPr>
        </p:nvSpPr>
        <p:spPr>
          <a:xfrm>
            <a:off x="1194628" y="1110342"/>
            <a:ext cx="7407404" cy="3673929"/>
          </a:xfrm>
        </p:spPr>
        <p:txBody>
          <a:bodyPr/>
          <a:lstStyle/>
          <a:p>
            <a:pPr marL="342900" lvl="2" indent="-342900">
              <a:buNone/>
            </a:pPr>
            <a:r>
              <a:rPr lang="nb-NO" b="1" smtClean="0"/>
              <a:t>Lab-nett ved NTNU:</a:t>
            </a:r>
          </a:p>
          <a:p>
            <a:pPr marL="342900" lvl="2" indent="-342900">
              <a:buNone/>
            </a:pPr>
            <a:r>
              <a:rPr lang="nb-NO" smtClean="0"/>
              <a:t>char </a:t>
            </a:r>
            <a:r>
              <a:rPr lang="nb-NO" smtClean="0"/>
              <a:t>ssid[] </a:t>
            </a:r>
            <a:r>
              <a:rPr lang="nb-NO" smtClean="0"/>
              <a:t>= </a:t>
            </a:r>
            <a:r>
              <a:rPr lang="nb-NO" smtClean="0"/>
              <a:t>"NTNU-IOT"; </a:t>
            </a:r>
            <a:endParaRPr lang="nb-NO" smtClean="0"/>
          </a:p>
          <a:p>
            <a:pPr marL="342900" lvl="2" indent="-342900">
              <a:buNone/>
            </a:pPr>
            <a:r>
              <a:rPr lang="nb-NO" smtClean="0"/>
              <a:t>char </a:t>
            </a:r>
            <a:r>
              <a:rPr lang="nb-NO" smtClean="0"/>
              <a:t>password[] </a:t>
            </a:r>
            <a:r>
              <a:rPr lang="nb-NO" smtClean="0"/>
              <a:t>=  </a:t>
            </a:r>
            <a:r>
              <a:rPr lang="nb-NO" smtClean="0"/>
              <a:t>"";</a:t>
            </a:r>
            <a:endParaRPr lang="nb-NO" smtClean="0"/>
          </a:p>
          <a:p>
            <a:pPr marL="342900" lvl="2" indent="-342900">
              <a:buNone/>
            </a:pPr>
            <a:r>
              <a:rPr lang="nb-NO" smtClean="0"/>
              <a:t>char </a:t>
            </a:r>
            <a:r>
              <a:rPr lang="nb-NO" smtClean="0"/>
              <a:t>server[] = "www.circusofthings.com"; // </a:t>
            </a:r>
            <a:r>
              <a:rPr lang="nb-NO" smtClean="0"/>
              <a:t>CoT-serverens </a:t>
            </a:r>
            <a:r>
              <a:rPr lang="nb-NO" smtClean="0"/>
              <a:t>nettside</a:t>
            </a:r>
            <a:endParaRPr lang="nb-NO" smtClean="0"/>
          </a:p>
          <a:p>
            <a:pPr marL="342900" lvl="2" indent="-342900">
              <a:buNone/>
            </a:pPr>
            <a:r>
              <a:rPr lang="nb-NO" smtClean="0"/>
              <a:t>char </a:t>
            </a:r>
            <a:r>
              <a:rPr lang="nb-NO" smtClean="0"/>
              <a:t>token[] </a:t>
            </a:r>
            <a:r>
              <a:rPr lang="nb-NO" smtClean="0"/>
              <a:t>= </a:t>
            </a:r>
            <a:r>
              <a:rPr lang="nb-NO" smtClean="0"/>
              <a:t>"&lt;personlig token </a:t>
            </a:r>
            <a:r>
              <a:rPr lang="nb-NO" smtClean="0"/>
              <a:t>settes inn </a:t>
            </a:r>
            <a:r>
              <a:rPr lang="nb-NO" smtClean="0"/>
              <a:t>her</a:t>
            </a:r>
            <a:r>
              <a:rPr lang="nb-NO" smtClean="0"/>
              <a:t>&gt;";</a:t>
            </a:r>
          </a:p>
          <a:p>
            <a:pPr marL="342900" lvl="2" indent="-342900">
              <a:buNone/>
            </a:pPr>
            <a:endParaRPr lang="nb-NO" smtClean="0"/>
          </a:p>
          <a:p>
            <a:pPr marL="342900" lvl="2" indent="-342900">
              <a:buNone/>
            </a:pPr>
            <a:r>
              <a:rPr lang="nb-NO" b="1" smtClean="0"/>
              <a:t>Privat router:</a:t>
            </a:r>
            <a:endParaRPr lang="nb-NO" b="1" smtClean="0"/>
          </a:p>
          <a:p>
            <a:pPr marL="342900" lvl="2" indent="-342900">
              <a:buNone/>
            </a:pPr>
            <a:r>
              <a:rPr lang="nb-NO" smtClean="0"/>
              <a:t>char ssid[] </a:t>
            </a:r>
            <a:r>
              <a:rPr lang="nb-NO" smtClean="0"/>
              <a:t>= </a:t>
            </a:r>
            <a:r>
              <a:rPr lang="nb-NO" smtClean="0"/>
              <a:t>"TP-Link_5C89"; </a:t>
            </a:r>
          </a:p>
          <a:p>
            <a:pPr marL="342900" lvl="2" indent="-342900">
              <a:buNone/>
            </a:pPr>
            <a:r>
              <a:rPr lang="nb-NO" smtClean="0"/>
              <a:t>char password[] </a:t>
            </a:r>
            <a:r>
              <a:rPr lang="nb-NO" smtClean="0"/>
              <a:t>=  </a:t>
            </a:r>
            <a:r>
              <a:rPr lang="nb-NO" smtClean="0"/>
              <a:t>"31686617";</a:t>
            </a:r>
          </a:p>
          <a:p>
            <a:pPr marL="342900" lvl="2" indent="-342900">
              <a:buNone/>
            </a:pPr>
            <a:r>
              <a:rPr lang="nb-NO" smtClean="0"/>
              <a:t>char server[] = "www.circusofthings.com"; // CoT-serverens nettside</a:t>
            </a:r>
          </a:p>
          <a:p>
            <a:pPr marL="342900" lvl="2" indent="-342900">
              <a:buNone/>
            </a:pPr>
            <a:r>
              <a:rPr lang="nb-NO" smtClean="0"/>
              <a:t>char token[] </a:t>
            </a:r>
            <a:r>
              <a:rPr lang="nb-NO" smtClean="0"/>
              <a:t>= </a:t>
            </a:r>
            <a:r>
              <a:rPr lang="nb-NO" smtClean="0"/>
              <a:t>"&lt;personlig token </a:t>
            </a:r>
            <a:r>
              <a:rPr lang="nb-NO" smtClean="0"/>
              <a:t>settes inn </a:t>
            </a:r>
            <a:r>
              <a:rPr lang="nb-NO" smtClean="0"/>
              <a:t>her</a:t>
            </a:r>
            <a:r>
              <a:rPr lang="nb-NO" smtClean="0"/>
              <a:t>&gt;";</a:t>
            </a:r>
            <a:endParaRPr lang="nb-NO" smtClean="0"/>
          </a:p>
        </p:txBody>
      </p:sp>
      <p:pic>
        <p:nvPicPr>
          <p:cNvPr id="2050" name="Picture 2"/>
          <p:cNvPicPr>
            <a:picLocks noChangeAspect="1" noChangeArrowheads="1"/>
          </p:cNvPicPr>
          <p:nvPr/>
        </p:nvPicPr>
        <p:blipFill>
          <a:blip r:embed="rId2"/>
          <a:srcRect/>
          <a:stretch>
            <a:fillRect/>
          </a:stretch>
        </p:blipFill>
        <p:spPr bwMode="auto">
          <a:xfrm>
            <a:off x="1786164" y="4887685"/>
            <a:ext cx="6007100" cy="18573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20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20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20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1143000"/>
          </a:xfrm>
        </p:spPr>
        <p:txBody>
          <a:bodyPr>
            <a:normAutofit fontScale="90000"/>
          </a:bodyPr>
          <a:lstStyle/>
          <a:p>
            <a:pPr algn="ctr"/>
            <a:r>
              <a:rPr lang="nb-NO" smtClean="0"/>
              <a:t>Legg inn mer informasjon for overføring av data til CoT</a:t>
            </a:r>
            <a:endParaRPr lang="nb-NO"/>
          </a:p>
        </p:txBody>
      </p:sp>
      <p:pic>
        <p:nvPicPr>
          <p:cNvPr id="3074" name="Picture 2"/>
          <p:cNvPicPr>
            <a:picLocks noChangeAspect="1" noChangeArrowheads="1"/>
          </p:cNvPicPr>
          <p:nvPr/>
        </p:nvPicPr>
        <p:blipFill>
          <a:blip r:embed="rId2"/>
          <a:srcRect/>
          <a:stretch>
            <a:fillRect/>
          </a:stretch>
        </p:blipFill>
        <p:spPr bwMode="auto">
          <a:xfrm>
            <a:off x="1056452" y="1216931"/>
            <a:ext cx="7800094" cy="216852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056452" y="3526972"/>
            <a:ext cx="7879822" cy="1883228"/>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t="44819" b="36951"/>
          <a:stretch>
            <a:fillRect/>
          </a:stretch>
        </p:blipFill>
        <p:spPr bwMode="auto">
          <a:xfrm>
            <a:off x="2279256" y="5600700"/>
            <a:ext cx="5340746" cy="926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000"/>
                                        <p:tgtEl>
                                          <p:spTgt spid="3075"/>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1143000"/>
          </a:xfrm>
        </p:spPr>
        <p:txBody>
          <a:bodyPr>
            <a:normAutofit fontScale="90000"/>
          </a:bodyPr>
          <a:lstStyle/>
          <a:p>
            <a:pPr algn="ctr"/>
            <a:r>
              <a:rPr lang="nb-NO" smtClean="0"/>
              <a:t>Legg inn mer informasjon for overføring av data til CoT</a:t>
            </a:r>
            <a:endParaRPr lang="nb-NO"/>
          </a:p>
        </p:txBody>
      </p:sp>
      <p:pic>
        <p:nvPicPr>
          <p:cNvPr id="4098" name="Picture 2"/>
          <p:cNvPicPr>
            <a:picLocks noChangeAspect="1" noChangeArrowheads="1"/>
          </p:cNvPicPr>
          <p:nvPr/>
        </p:nvPicPr>
        <p:blipFill>
          <a:blip r:embed="rId2"/>
          <a:srcRect/>
          <a:stretch>
            <a:fillRect/>
          </a:stretch>
        </p:blipFill>
        <p:spPr bwMode="auto">
          <a:xfrm>
            <a:off x="1000124" y="1287917"/>
            <a:ext cx="7985795" cy="1787297"/>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000124" y="3344863"/>
            <a:ext cx="7897326" cy="1433966"/>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1103766" y="5016500"/>
            <a:ext cx="7842733" cy="12536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2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Overfør måledata</a:t>
            </a:r>
            <a:br>
              <a:rPr lang="nb-NO" smtClean="0"/>
            </a:br>
            <a:r>
              <a:rPr lang="nb-NO" smtClean="0"/>
              <a:t>Temperatur og luftfuktighet</a:t>
            </a:r>
            <a:endParaRPr lang="nb-NO"/>
          </a:p>
        </p:txBody>
      </p:sp>
      <p:pic>
        <p:nvPicPr>
          <p:cNvPr id="5122" name="Picture 2"/>
          <p:cNvPicPr>
            <a:picLocks noChangeAspect="1" noChangeArrowheads="1"/>
          </p:cNvPicPr>
          <p:nvPr/>
        </p:nvPicPr>
        <p:blipFill>
          <a:blip r:embed="rId2"/>
          <a:srcRect/>
          <a:stretch>
            <a:fillRect/>
          </a:stretch>
        </p:blipFill>
        <p:spPr bwMode="auto">
          <a:xfrm>
            <a:off x="1059542" y="1704975"/>
            <a:ext cx="7779555" cy="1479096"/>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059542" y="3429000"/>
            <a:ext cx="7867625" cy="14369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Utfordringer</a:t>
            </a:r>
            <a:endParaRPr lang="nb-NO"/>
          </a:p>
        </p:txBody>
      </p:sp>
      <p:sp>
        <p:nvSpPr>
          <p:cNvPr id="3" name="Plassholder for innhold 2"/>
          <p:cNvSpPr>
            <a:spLocks noGrp="1"/>
          </p:cNvSpPr>
          <p:nvPr>
            <p:ph idx="1"/>
          </p:nvPr>
        </p:nvSpPr>
        <p:spPr/>
        <p:txBody>
          <a:bodyPr/>
          <a:lstStyle/>
          <a:p>
            <a:r>
              <a:rPr lang="nb-NO" smtClean="0"/>
              <a:t>Installer bibliotekene (3 måter å gjøre dette på)</a:t>
            </a:r>
          </a:p>
          <a:p>
            <a:r>
              <a:rPr lang="nb-NO" smtClean="0"/>
              <a:t>Mangler en file i biblioteket</a:t>
            </a:r>
          </a:p>
          <a:p>
            <a:r>
              <a:rPr lang="nb-NO" smtClean="0"/>
              <a:t>Forstå strukturen i programmet for overføring av data mellom vår mikrokontroller og CoT</a:t>
            </a:r>
          </a:p>
          <a:p>
            <a:r>
              <a:rPr lang="nb-NO" smtClean="0"/>
              <a:t>Deklarasjon av objekter</a:t>
            </a:r>
          </a:p>
          <a:p>
            <a:r>
              <a:rPr lang="nb-NO" smtClean="0"/>
              <a:t>Oppkobling på koblingsbrettet</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217714" y="2450436"/>
            <a:ext cx="8730343" cy="2758377"/>
          </a:xfrm>
        </p:spPr>
        <p:txBody>
          <a:bodyPr>
            <a:normAutofit fontScale="90000"/>
          </a:bodyPr>
          <a:lstStyle/>
          <a:p>
            <a:pPr algn="ctr"/>
            <a:r>
              <a:rPr lang="nb-NO" smtClean="0"/>
              <a:t>Fjernstyring av </a:t>
            </a:r>
            <a:r>
              <a:rPr lang="nb-NO" smtClean="0"/>
              <a:t>rele</a:t>
            </a:r>
            <a:br>
              <a:rPr lang="nb-NO" smtClean="0"/>
            </a:br>
            <a:r>
              <a:rPr lang="nb-NO" smtClean="0"/>
              <a:t> </a:t>
            </a:r>
            <a:r>
              <a:rPr lang="nb-NO" smtClean="0"/>
              <a:t>Deloppdrag 17</a:t>
            </a:r>
            <a:br>
              <a:rPr lang="nb-NO" smtClean="0"/>
            </a:br>
            <a:r>
              <a:rPr lang="nb-NO" i="1" smtClean="0"/>
              <a:t> </a:t>
            </a:r>
            <a:r>
              <a:rPr lang="nb-NO" sz="2000" i="1" smtClean="0"/>
              <a:t>Koble opp et rele, lag et konsoll for å slå av og på releet og skriv programmet som mottar kommandosignaler fra CoT og styrer releet ved sensornoden.</a:t>
            </a:r>
            <a:br>
              <a:rPr lang="nb-NO" sz="2000" i="1" smtClean="0"/>
            </a:br>
            <a:endParaRPr lang="nb-NO"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748619"/>
          </a:xfrm>
        </p:spPr>
        <p:txBody>
          <a:bodyPr/>
          <a:lstStyle/>
          <a:p>
            <a:pPr algn="ctr"/>
            <a:r>
              <a:rPr lang="nb-NO" smtClean="0"/>
              <a:t>Oppkobling</a:t>
            </a:r>
            <a:endParaRPr lang="nb-NO"/>
          </a:p>
        </p:txBody>
      </p:sp>
      <p:pic>
        <p:nvPicPr>
          <p:cNvPr id="6146" name="Picture 2"/>
          <p:cNvPicPr>
            <a:picLocks noChangeAspect="1" noChangeArrowheads="1"/>
          </p:cNvPicPr>
          <p:nvPr/>
        </p:nvPicPr>
        <p:blipFill>
          <a:blip r:embed="rId2"/>
          <a:srcRect/>
          <a:stretch>
            <a:fillRect/>
          </a:stretch>
        </p:blipFill>
        <p:spPr bwMode="auto">
          <a:xfrm>
            <a:off x="1205509" y="1179631"/>
            <a:ext cx="7258134" cy="53659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Definer signalet for styring ved CoT</a:t>
            </a:r>
            <a:endParaRPr lang="nb-NO"/>
          </a:p>
        </p:txBody>
      </p:sp>
      <p:sp>
        <p:nvSpPr>
          <p:cNvPr id="3" name="Plassholder for innhold 2"/>
          <p:cNvSpPr>
            <a:spLocks noGrp="1"/>
          </p:cNvSpPr>
          <p:nvPr>
            <p:ph idx="1"/>
          </p:nvPr>
        </p:nvSpPr>
        <p:spPr>
          <a:xfrm>
            <a:off x="1194628" y="5334000"/>
            <a:ext cx="7407404" cy="792163"/>
          </a:xfrm>
        </p:spPr>
        <p:txBody>
          <a:bodyPr/>
          <a:lstStyle/>
          <a:p>
            <a:endParaRPr lang="nb-NO"/>
          </a:p>
        </p:txBody>
      </p:sp>
      <p:pic>
        <p:nvPicPr>
          <p:cNvPr id="7170" name="Picture 2"/>
          <p:cNvPicPr>
            <a:picLocks noChangeAspect="1" noChangeArrowheads="1"/>
          </p:cNvPicPr>
          <p:nvPr/>
        </p:nvPicPr>
        <p:blipFill>
          <a:blip r:embed="rId2"/>
          <a:srcRect/>
          <a:stretch>
            <a:fillRect/>
          </a:stretch>
        </p:blipFill>
        <p:spPr bwMode="auto">
          <a:xfrm>
            <a:off x="1083261" y="1338944"/>
            <a:ext cx="7881963" cy="3320142"/>
          </a:xfrm>
          <a:prstGeom prst="rect">
            <a:avLst/>
          </a:prstGeom>
          <a:noFill/>
          <a:ln w="9525">
            <a:noFill/>
            <a:miter lim="800000"/>
            <a:headEnd/>
            <a:tailEnd/>
          </a:ln>
          <a:effectLst/>
        </p:spPr>
      </p:pic>
      <p:sp>
        <p:nvSpPr>
          <p:cNvPr id="5" name="Pil høyre 4"/>
          <p:cNvSpPr/>
          <p:nvPr/>
        </p:nvSpPr>
        <p:spPr>
          <a:xfrm flipH="1">
            <a:off x="5426530" y="1703612"/>
            <a:ext cx="451758" cy="27758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 av DHT11</a:t>
            </a:r>
            <a:endParaRPr lang="nb-NO"/>
          </a:p>
        </p:txBody>
      </p:sp>
      <p:sp>
        <p:nvSpPr>
          <p:cNvPr id="3" name="Plassholder for innhold 2"/>
          <p:cNvSpPr>
            <a:spLocks noGrp="1"/>
          </p:cNvSpPr>
          <p:nvPr>
            <p:ph idx="1"/>
          </p:nvPr>
        </p:nvSpPr>
        <p:spPr>
          <a:xfrm>
            <a:off x="1194628" y="5948039"/>
            <a:ext cx="7407404" cy="701336"/>
          </a:xfrm>
        </p:spPr>
        <p:txBody>
          <a:bodyPr/>
          <a:lstStyle/>
          <a:p>
            <a:r>
              <a:rPr lang="nb-NO" smtClean="0"/>
              <a:t>Pass på plasseringen</a:t>
            </a:r>
            <a:endParaRPr lang="nb-NO"/>
          </a:p>
        </p:txBody>
      </p:sp>
      <p:pic>
        <p:nvPicPr>
          <p:cNvPr id="5122" name="Picture 2"/>
          <p:cNvPicPr>
            <a:picLocks noChangeAspect="1" noChangeArrowheads="1"/>
          </p:cNvPicPr>
          <p:nvPr/>
        </p:nvPicPr>
        <p:blipFill>
          <a:blip r:embed="rId2"/>
          <a:srcRect/>
          <a:stretch>
            <a:fillRect/>
          </a:stretch>
        </p:blipFill>
        <p:spPr bwMode="auto">
          <a:xfrm>
            <a:off x="1864311" y="1417638"/>
            <a:ext cx="6010182" cy="44347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Opprett et konsol i panelet</a:t>
            </a:r>
            <a:endParaRPr lang="nb-NO"/>
          </a:p>
        </p:txBody>
      </p:sp>
      <p:pic>
        <p:nvPicPr>
          <p:cNvPr id="8194" name="Picture 2"/>
          <p:cNvPicPr>
            <a:picLocks noChangeAspect="1" noChangeArrowheads="1"/>
          </p:cNvPicPr>
          <p:nvPr/>
        </p:nvPicPr>
        <p:blipFill>
          <a:blip r:embed="rId2"/>
          <a:srcRect/>
          <a:stretch>
            <a:fillRect/>
          </a:stretch>
        </p:blipFill>
        <p:spPr bwMode="auto">
          <a:xfrm>
            <a:off x="1043119" y="1670957"/>
            <a:ext cx="7628239" cy="3184071"/>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194628" y="3026230"/>
            <a:ext cx="3706756" cy="2346552"/>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1779814" y="3565780"/>
            <a:ext cx="2443843" cy="1806319"/>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2731044" y="5499187"/>
            <a:ext cx="4757746" cy="103224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 calcmode="lin" valueType="num">
                                      <p:cBhvr>
                                        <p:cTn id="12" dur="500" fill="hold"/>
                                        <p:tgtEl>
                                          <p:spTgt spid="8195"/>
                                        </p:tgtEl>
                                        <p:attrNameLst>
                                          <p:attrName>ppt_w</p:attrName>
                                        </p:attrNameLst>
                                      </p:cBhvr>
                                      <p:tavLst>
                                        <p:tav tm="0">
                                          <p:val>
                                            <p:fltVal val="0"/>
                                          </p:val>
                                        </p:tav>
                                        <p:tav tm="100000">
                                          <p:val>
                                            <p:strVal val="#ppt_w"/>
                                          </p:val>
                                        </p:tav>
                                      </p:tavLst>
                                    </p:anim>
                                    <p:anim calcmode="lin" valueType="num">
                                      <p:cBhvr>
                                        <p:cTn id="13" dur="500" fill="hold"/>
                                        <p:tgtEl>
                                          <p:spTgt spid="819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 calcmode="lin" valueType="num">
                                      <p:cBhvr>
                                        <p:cTn id="18" dur="500" fill="hold"/>
                                        <p:tgtEl>
                                          <p:spTgt spid="8196"/>
                                        </p:tgtEl>
                                        <p:attrNameLst>
                                          <p:attrName>ppt_w</p:attrName>
                                        </p:attrNameLst>
                                      </p:cBhvr>
                                      <p:tavLst>
                                        <p:tav tm="0">
                                          <p:val>
                                            <p:fltVal val="0"/>
                                          </p:val>
                                        </p:tav>
                                        <p:tav tm="100000">
                                          <p:val>
                                            <p:strVal val="#ppt_w"/>
                                          </p:val>
                                        </p:tav>
                                      </p:tavLst>
                                    </p:anim>
                                    <p:anim calcmode="lin" valueType="num">
                                      <p:cBhvr>
                                        <p:cTn id="19" dur="500" fill="hold"/>
                                        <p:tgtEl>
                                          <p:spTgt spid="819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fade">
                                      <p:cBhvr>
                                        <p:cTn id="24"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Programmet for å motta styresignaler fra CoT</a:t>
            </a:r>
            <a:endParaRPr lang="nb-NO"/>
          </a:p>
        </p:txBody>
      </p:sp>
      <p:pic>
        <p:nvPicPr>
          <p:cNvPr id="9218" name="Picture 2"/>
          <p:cNvPicPr>
            <a:picLocks noChangeAspect="1" noChangeArrowheads="1"/>
          </p:cNvPicPr>
          <p:nvPr/>
        </p:nvPicPr>
        <p:blipFill>
          <a:blip r:embed="rId2"/>
          <a:srcRect/>
          <a:stretch>
            <a:fillRect/>
          </a:stretch>
        </p:blipFill>
        <p:spPr bwMode="auto">
          <a:xfrm>
            <a:off x="1033009" y="1610179"/>
            <a:ext cx="8052134" cy="1443264"/>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1111250" y="3193824"/>
            <a:ext cx="7684408" cy="194747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217714" y="1948543"/>
            <a:ext cx="8730343" cy="2758377"/>
          </a:xfrm>
        </p:spPr>
        <p:txBody>
          <a:bodyPr>
            <a:normAutofit fontScale="90000"/>
          </a:bodyPr>
          <a:lstStyle/>
          <a:p>
            <a:pPr algn="ctr"/>
            <a:r>
              <a:rPr lang="nb-NO" smtClean="0"/>
              <a:t>Automatisk styring </a:t>
            </a:r>
            <a:r>
              <a:rPr lang="nb-NO" smtClean="0"/>
              <a:t>av </a:t>
            </a:r>
            <a:r>
              <a:rPr lang="nb-NO" smtClean="0"/>
              <a:t>rele</a:t>
            </a:r>
            <a:br>
              <a:rPr lang="nb-NO" smtClean="0"/>
            </a:br>
            <a:r>
              <a:rPr lang="nb-NO" smtClean="0"/>
              <a:t> </a:t>
            </a:r>
            <a:r>
              <a:rPr lang="nb-NO" smtClean="0"/>
              <a:t>Deloppdrag 18</a:t>
            </a:r>
            <a:br>
              <a:rPr lang="nb-NO" smtClean="0"/>
            </a:br>
            <a:r>
              <a:rPr lang="nb-NO" i="1" smtClean="0"/>
              <a:t> </a:t>
            </a:r>
            <a:r>
              <a:rPr lang="nb-NO" sz="2000" i="1" smtClean="0"/>
              <a:t>Legg inn en tredje knapp, “AUTO” i trykknappkonsollet som er slik at når auto er trykket så er det temperaturen som styrer om ventilasjonsanlegget slås på eller av. Det skal også defineres et signal og lages et konsoll som gjør det mulig å sette terskelverdien for temperaturen for omslag</a:t>
            </a:r>
            <a:endParaRPr lang="nb-NO"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Endre konsollet, legg inn AUTO</a:t>
            </a:r>
            <a:endParaRPr lang="nb-NO"/>
          </a:p>
        </p:txBody>
      </p:sp>
      <p:pic>
        <p:nvPicPr>
          <p:cNvPr id="10242" name="Picture 2"/>
          <p:cNvPicPr>
            <a:picLocks noChangeAspect="1" noChangeArrowheads="1"/>
          </p:cNvPicPr>
          <p:nvPr/>
        </p:nvPicPr>
        <p:blipFill>
          <a:blip r:embed="rId2"/>
          <a:srcRect/>
          <a:stretch>
            <a:fillRect/>
          </a:stretch>
        </p:blipFill>
        <p:spPr bwMode="auto">
          <a:xfrm>
            <a:off x="1119572" y="1219199"/>
            <a:ext cx="7667517" cy="29257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Legge inn terskelnivå for </a:t>
            </a:r>
            <a:br>
              <a:rPr lang="nb-NO" smtClean="0"/>
            </a:br>
            <a:r>
              <a:rPr lang="nb-NO" smtClean="0"/>
              <a:t>AUTO-styring</a:t>
            </a:r>
            <a:endParaRPr lang="nb-NO"/>
          </a:p>
        </p:txBody>
      </p:sp>
      <p:pic>
        <p:nvPicPr>
          <p:cNvPr id="11266" name="Picture 2"/>
          <p:cNvPicPr>
            <a:picLocks noChangeAspect="1" noChangeArrowheads="1"/>
          </p:cNvPicPr>
          <p:nvPr/>
        </p:nvPicPr>
        <p:blipFill>
          <a:blip r:embed="rId2"/>
          <a:srcRect/>
          <a:stretch>
            <a:fillRect/>
          </a:stretch>
        </p:blipFill>
        <p:spPr bwMode="auto">
          <a:xfrm>
            <a:off x="1627944" y="4517526"/>
            <a:ext cx="6655752" cy="2135335"/>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1442357" y="1515155"/>
            <a:ext cx="6841339" cy="29085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Oppgradert panelet</a:t>
            </a:r>
            <a:endParaRPr lang="nb-NO"/>
          </a:p>
        </p:txBody>
      </p:sp>
      <p:pic>
        <p:nvPicPr>
          <p:cNvPr id="12290" name="Picture 2"/>
          <p:cNvPicPr>
            <a:picLocks noChangeAspect="1" noChangeArrowheads="1"/>
          </p:cNvPicPr>
          <p:nvPr/>
        </p:nvPicPr>
        <p:blipFill>
          <a:blip r:embed="rId2"/>
          <a:srcRect/>
          <a:stretch>
            <a:fillRect/>
          </a:stretch>
        </p:blipFill>
        <p:spPr bwMode="auto">
          <a:xfrm>
            <a:off x="2030187" y="1297903"/>
            <a:ext cx="6003471" cy="51803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Skriving av programmet</a:t>
            </a:r>
            <a:endParaRPr lang="nb-NO"/>
          </a:p>
        </p:txBody>
      </p:sp>
      <p:pic>
        <p:nvPicPr>
          <p:cNvPr id="13314" name="Picture 2"/>
          <p:cNvPicPr>
            <a:picLocks noChangeAspect="1" noChangeArrowheads="1"/>
          </p:cNvPicPr>
          <p:nvPr/>
        </p:nvPicPr>
        <p:blipFill>
          <a:blip r:embed="rId2"/>
          <a:srcRect/>
          <a:stretch>
            <a:fillRect/>
          </a:stretch>
        </p:blipFill>
        <p:spPr bwMode="auto">
          <a:xfrm>
            <a:off x="1065666" y="1267732"/>
            <a:ext cx="7925934" cy="1209516"/>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1065666" y="2664731"/>
            <a:ext cx="7722143" cy="111261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fade">
                                      <p:cBhvr>
                                        <p:cTn id="12"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125186" y="2450437"/>
            <a:ext cx="8708571" cy="2181434"/>
          </a:xfrm>
        </p:spPr>
        <p:txBody>
          <a:bodyPr>
            <a:normAutofit fontScale="90000"/>
          </a:bodyPr>
          <a:lstStyle/>
          <a:p>
            <a:pPr algn="ctr"/>
            <a:r>
              <a:rPr lang="nb-NO" smtClean="0"/>
              <a:t>Oppkobling og virkemåte til H-bro</a:t>
            </a:r>
            <a:br>
              <a:rPr lang="nb-NO" smtClean="0"/>
            </a:br>
            <a:r>
              <a:rPr lang="nb-NO" smtClean="0"/>
              <a:t>PWM for styring av </a:t>
            </a:r>
            <a:r>
              <a:rPr lang="nb-NO" smtClean="0"/>
              <a:t>motorfart</a:t>
            </a:r>
            <a:br>
              <a:rPr lang="nb-NO" smtClean="0"/>
            </a:br>
            <a:r>
              <a:rPr lang="nb-NO" smtClean="0"/>
              <a:t>Oppdrag 19</a:t>
            </a:r>
            <a:r>
              <a:rPr lang="nb-NO" smtClean="0"/>
              <a:t/>
            </a:r>
            <a:br>
              <a:rPr lang="nb-NO" smtClean="0"/>
            </a:br>
            <a:r>
              <a:rPr lang="nb-NO" i="1" smtClean="0"/>
              <a:t> </a:t>
            </a:r>
            <a:r>
              <a:rPr lang="nb-NO" sz="1800" i="1" smtClean="0"/>
              <a:t>Monter og koble opp styrekretser for styring av en vifte (liten DC-motor). Skriv et program som slår av og på viften og endrer mellom inn- og utlufting. Dvs. vifta blåser lufta inn i 5 sekunder for så å blåse den ut i 5 sekunder.</a:t>
            </a:r>
            <a:br>
              <a:rPr lang="nb-NO" sz="1800" i="1" smtClean="0"/>
            </a:br>
            <a:r>
              <a:rPr lang="nb-NO" sz="1800" i="1" smtClean="0"/>
              <a:t>Lag en funksjon for styring av viftemotoren der argumentet angir rotasjonsretningen.</a:t>
            </a:r>
            <a:br>
              <a:rPr lang="nb-NO" sz="1800" i="1" smtClean="0"/>
            </a:br>
            <a:r>
              <a:rPr lang="nb-NO" sz="2000" i="1" smtClean="0"/>
              <a:t>.</a:t>
            </a:r>
            <a:r>
              <a:rPr lang="nb-NO" sz="2000" i="1" smtClean="0"/>
              <a:t/>
            </a:r>
            <a:br>
              <a:rPr lang="nb-NO" sz="2000" i="1" smtClean="0"/>
            </a:br>
            <a:endParaRPr lang="nb-NO"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H-broa</a:t>
            </a:r>
            <a:endParaRPr lang="nb-NO"/>
          </a:p>
        </p:txBody>
      </p:sp>
      <p:pic>
        <p:nvPicPr>
          <p:cNvPr id="14338" name="Picture 2"/>
          <p:cNvPicPr>
            <a:picLocks noChangeAspect="1" noChangeArrowheads="1"/>
          </p:cNvPicPr>
          <p:nvPr/>
        </p:nvPicPr>
        <p:blipFill>
          <a:blip r:embed="rId2"/>
          <a:srcRect/>
          <a:stretch>
            <a:fillRect/>
          </a:stretch>
        </p:blipFill>
        <p:spPr bwMode="auto">
          <a:xfrm>
            <a:off x="1023257" y="1339286"/>
            <a:ext cx="7913976" cy="2693871"/>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1108755" y="1417637"/>
            <a:ext cx="7872910" cy="2718933"/>
          </a:xfrm>
          <a:prstGeom prst="rect">
            <a:avLst/>
          </a:prstGeom>
          <a:noFill/>
          <a:ln w="9525">
            <a:noFill/>
            <a:miter lim="800000"/>
            <a:headEnd/>
            <a:tailEnd/>
          </a:ln>
          <a:effectLst/>
        </p:spPr>
      </p:pic>
      <p:pic>
        <p:nvPicPr>
          <p:cNvPr id="14340" name="Picture 4"/>
          <p:cNvPicPr>
            <a:picLocks noChangeAspect="1" noChangeArrowheads="1"/>
          </p:cNvPicPr>
          <p:nvPr/>
        </p:nvPicPr>
        <p:blipFill>
          <a:blip r:embed="rId4"/>
          <a:srcRect/>
          <a:stretch>
            <a:fillRect/>
          </a:stretch>
        </p:blipFill>
        <p:spPr bwMode="auto">
          <a:xfrm>
            <a:off x="1329192" y="3951514"/>
            <a:ext cx="7385844"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a:t>
            </a:r>
            <a:endParaRPr lang="nb-NO"/>
          </a:p>
        </p:txBody>
      </p:sp>
      <p:sp>
        <p:nvSpPr>
          <p:cNvPr id="3" name="Plassholder for innhold 2"/>
          <p:cNvSpPr>
            <a:spLocks noGrp="1"/>
          </p:cNvSpPr>
          <p:nvPr>
            <p:ph idx="1"/>
          </p:nvPr>
        </p:nvSpPr>
        <p:spPr>
          <a:xfrm>
            <a:off x="1194628" y="5900057"/>
            <a:ext cx="7407404" cy="607106"/>
          </a:xfrm>
        </p:spPr>
        <p:txBody>
          <a:bodyPr/>
          <a:lstStyle/>
          <a:p>
            <a:endParaRPr lang="nb-NO"/>
          </a:p>
        </p:txBody>
      </p:sp>
      <p:pic>
        <p:nvPicPr>
          <p:cNvPr id="15363" name="Picture 3"/>
          <p:cNvPicPr>
            <a:picLocks noChangeAspect="1" noChangeArrowheads="1"/>
          </p:cNvPicPr>
          <p:nvPr/>
        </p:nvPicPr>
        <p:blipFill>
          <a:blip r:embed="rId2"/>
          <a:srcRect/>
          <a:stretch>
            <a:fillRect/>
          </a:stretch>
        </p:blipFill>
        <p:spPr bwMode="auto">
          <a:xfrm>
            <a:off x="1025088" y="1417638"/>
            <a:ext cx="7899740" cy="41014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02558"/>
            <a:ext cx="7407404" cy="810228"/>
          </a:xfrm>
        </p:spPr>
        <p:txBody>
          <a:bodyPr>
            <a:normAutofit fontScale="90000"/>
          </a:bodyPr>
          <a:lstStyle/>
          <a:p>
            <a:pPr algn="ctr"/>
            <a:r>
              <a:rPr lang="nb-NO" smtClean="0"/>
              <a:t>Arduino UNO og Arduino UNO WiFi</a:t>
            </a:r>
            <a:endParaRPr lang="nb-NO"/>
          </a:p>
        </p:txBody>
      </p:sp>
      <p:pic>
        <p:nvPicPr>
          <p:cNvPr id="1026" name="Picture 2"/>
          <p:cNvPicPr>
            <a:picLocks noChangeAspect="1" noChangeArrowheads="1"/>
          </p:cNvPicPr>
          <p:nvPr/>
        </p:nvPicPr>
        <p:blipFill>
          <a:blip r:embed="rId2"/>
          <a:srcRect/>
          <a:stretch>
            <a:fillRect/>
          </a:stretch>
        </p:blipFill>
        <p:spPr bwMode="auto">
          <a:xfrm>
            <a:off x="1476938" y="1198163"/>
            <a:ext cx="3435350" cy="2413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039610" y="1198163"/>
            <a:ext cx="3386866" cy="2413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1807138" y="3869863"/>
            <a:ext cx="6210300" cy="2752725"/>
          </a:xfrm>
          <a:prstGeom prst="rect">
            <a:avLst/>
          </a:prstGeom>
          <a:noFill/>
          <a:ln w="9525">
            <a:noFill/>
            <a:miter lim="800000"/>
            <a:headEnd/>
            <a:tailEnd/>
          </a:ln>
          <a:effectLst/>
        </p:spPr>
      </p:pic>
      <p:sp>
        <p:nvSpPr>
          <p:cNvPr id="9" name="Rektangel 8"/>
          <p:cNvSpPr/>
          <p:nvPr/>
        </p:nvSpPr>
        <p:spPr>
          <a:xfrm>
            <a:off x="5920451" y="5318567"/>
            <a:ext cx="2096987" cy="55558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Programmet</a:t>
            </a:r>
            <a:endParaRPr lang="nb-NO"/>
          </a:p>
        </p:txBody>
      </p:sp>
      <p:pic>
        <p:nvPicPr>
          <p:cNvPr id="16386" name="Picture 2"/>
          <p:cNvPicPr>
            <a:picLocks noChangeAspect="1" noChangeArrowheads="1"/>
          </p:cNvPicPr>
          <p:nvPr/>
        </p:nvPicPr>
        <p:blipFill>
          <a:blip r:embed="rId2"/>
          <a:srcRect/>
          <a:stretch>
            <a:fillRect/>
          </a:stretch>
        </p:blipFill>
        <p:spPr bwMode="auto">
          <a:xfrm>
            <a:off x="959757" y="1685925"/>
            <a:ext cx="7839985" cy="41869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97761" y="1939850"/>
            <a:ext cx="7767638" cy="2730121"/>
          </a:xfrm>
        </p:spPr>
        <p:txBody>
          <a:bodyPr>
            <a:normAutofit fontScale="90000"/>
          </a:bodyPr>
          <a:lstStyle/>
          <a:p>
            <a:pPr algn="ctr"/>
            <a:r>
              <a:rPr lang="nb-NO" smtClean="0"/>
              <a:t>Styring av farten til viftemotoren med PWM</a:t>
            </a:r>
            <a:br>
              <a:rPr lang="nb-NO" smtClean="0"/>
            </a:br>
            <a:r>
              <a:rPr lang="nb-NO" smtClean="0"/>
              <a:t>Deloppdrag 20</a:t>
            </a:r>
            <a:br>
              <a:rPr lang="nb-NO" smtClean="0"/>
            </a:br>
            <a:r>
              <a:rPr lang="nb-NO" i="1" smtClean="0"/>
              <a:t> </a:t>
            </a:r>
            <a:r>
              <a:rPr lang="nb-NO" sz="2000" i="1" smtClean="0"/>
              <a:t>Lag et program som i tillegg til å snu retningen på motoren øker farten fra 0 til maks fart i løpet av de 5 første sekundene, for deretter å senke farten fra maks fart til 0 fart de neste 5 sekundene. Deretter gjøres det samme mens motoren kjøres i motsatt retning.</a:t>
            </a:r>
            <a:r>
              <a:rPr lang="nb-NO" i="1" smtClean="0"/>
              <a:t/>
            </a:r>
            <a:br>
              <a:rPr lang="nb-NO" i="1" smtClean="0"/>
            </a:br>
            <a:endParaRPr lang="nb-NO"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29314" y="0"/>
            <a:ext cx="7407404" cy="655638"/>
          </a:xfrm>
        </p:spPr>
        <p:txBody>
          <a:bodyPr/>
          <a:lstStyle/>
          <a:p>
            <a:pPr algn="ctr"/>
            <a:r>
              <a:rPr lang="nb-NO" smtClean="0"/>
              <a:t>Puls-bredde-modulasjon</a:t>
            </a:r>
            <a:endParaRPr lang="nb-NO"/>
          </a:p>
        </p:txBody>
      </p:sp>
      <p:pic>
        <p:nvPicPr>
          <p:cNvPr id="17410" name="Picture 2"/>
          <p:cNvPicPr>
            <a:picLocks noChangeAspect="1" noChangeArrowheads="1"/>
          </p:cNvPicPr>
          <p:nvPr/>
        </p:nvPicPr>
        <p:blipFill>
          <a:blip r:embed="rId2"/>
          <a:srcRect/>
          <a:stretch>
            <a:fillRect/>
          </a:stretch>
        </p:blipFill>
        <p:spPr bwMode="auto">
          <a:xfrm>
            <a:off x="2355849" y="655638"/>
            <a:ext cx="4659763" cy="4914446"/>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864015" y="5497286"/>
            <a:ext cx="8192900" cy="11266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29314" y="0"/>
            <a:ext cx="7407404" cy="655638"/>
          </a:xfrm>
        </p:spPr>
        <p:txBody>
          <a:bodyPr/>
          <a:lstStyle/>
          <a:p>
            <a:pPr algn="ctr"/>
            <a:r>
              <a:rPr lang="nb-NO" smtClean="0"/>
              <a:t>Puls-bredde-modulasjon</a:t>
            </a:r>
            <a:endParaRPr lang="nb-NO"/>
          </a:p>
        </p:txBody>
      </p:sp>
      <p:pic>
        <p:nvPicPr>
          <p:cNvPr id="18434" name="Picture 2"/>
          <p:cNvPicPr>
            <a:picLocks noChangeAspect="1" noChangeArrowheads="1"/>
          </p:cNvPicPr>
          <p:nvPr/>
        </p:nvPicPr>
        <p:blipFill>
          <a:blip r:embed="rId2"/>
          <a:srcRect/>
          <a:stretch>
            <a:fillRect/>
          </a:stretch>
        </p:blipFill>
        <p:spPr bwMode="auto">
          <a:xfrm>
            <a:off x="1129314" y="948645"/>
            <a:ext cx="7822076" cy="2126569"/>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1129314" y="3456668"/>
            <a:ext cx="7796906" cy="2416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0" y="38100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32447" y="1915886"/>
            <a:ext cx="7767638" cy="2781300"/>
          </a:xfrm>
        </p:spPr>
        <p:txBody>
          <a:bodyPr>
            <a:normAutofit fontScale="90000"/>
          </a:bodyPr>
          <a:lstStyle/>
          <a:p>
            <a:pPr algn="ctr"/>
            <a:r>
              <a:rPr lang="nb-NO" smtClean="0"/>
              <a:t>Fjernstyring av farten til motoren fra Circus of Things</a:t>
            </a:r>
            <a:br>
              <a:rPr lang="nb-NO" smtClean="0"/>
            </a:br>
            <a:r>
              <a:rPr lang="nb-NO" smtClean="0"/>
              <a:t>Deloppdrag 21</a:t>
            </a:r>
            <a:br>
              <a:rPr lang="nb-NO" smtClean="0"/>
            </a:br>
            <a:r>
              <a:rPr lang="nb-NO" i="1" smtClean="0"/>
              <a:t> </a:t>
            </a:r>
            <a:r>
              <a:rPr lang="nb-NO" sz="2000" i="1" smtClean="0"/>
              <a:t>Lag et program som gjør det mulig å fjernstyre farten til motoren ved hjelp av en glidebryter hos Circus of Things. La glidebryteren gå fra -255 til +255. La fortegnet styre retningen til motoren, + fortegn blåser luft inn i rommet, – fortegn blåser luft ut av </a:t>
            </a:r>
            <a:r>
              <a:rPr lang="nb-NO" sz="2000" i="1" smtClean="0"/>
              <a:t>rommet</a:t>
            </a:r>
            <a:r>
              <a:rPr lang="nb-NO" sz="2000" i="1" smtClean="0"/>
              <a:t>.</a:t>
            </a:r>
            <a:r>
              <a:rPr lang="nb-NO" sz="2000" smtClean="0"/>
              <a:t/>
            </a:r>
            <a:br>
              <a:rPr lang="nb-NO" sz="2000" smtClean="0"/>
            </a:br>
            <a:endParaRPr lang="nb-NO" sz="20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Fjernstyring av farten til motoren</a:t>
            </a:r>
            <a:endParaRPr lang="nb-NO"/>
          </a:p>
        </p:txBody>
      </p:sp>
      <p:pic>
        <p:nvPicPr>
          <p:cNvPr id="20482" name="Picture 2"/>
          <p:cNvPicPr>
            <a:picLocks noChangeAspect="1" noChangeArrowheads="1"/>
          </p:cNvPicPr>
          <p:nvPr/>
        </p:nvPicPr>
        <p:blipFill>
          <a:blip r:embed="rId2"/>
          <a:srcRect/>
          <a:stretch>
            <a:fillRect/>
          </a:stretch>
        </p:blipFill>
        <p:spPr bwMode="auto">
          <a:xfrm>
            <a:off x="1544695" y="1240972"/>
            <a:ext cx="7024329" cy="2938444"/>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1480320" y="4333728"/>
            <a:ext cx="7121712" cy="22006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fade">
                                      <p:cBhvr>
                                        <p:cTn id="12"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Panel</a:t>
            </a:r>
            <a:endParaRPr lang="nb-NO"/>
          </a:p>
        </p:txBody>
      </p:sp>
      <p:pic>
        <p:nvPicPr>
          <p:cNvPr id="21506" name="Picture 2"/>
          <p:cNvPicPr>
            <a:picLocks noChangeAspect="1" noChangeArrowheads="1"/>
          </p:cNvPicPr>
          <p:nvPr/>
        </p:nvPicPr>
        <p:blipFill>
          <a:blip r:embed="rId2"/>
          <a:srcRect/>
          <a:stretch>
            <a:fillRect/>
          </a:stretch>
        </p:blipFill>
        <p:spPr bwMode="auto">
          <a:xfrm>
            <a:off x="2449286" y="1168696"/>
            <a:ext cx="4626428" cy="51490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97761" y="1404258"/>
            <a:ext cx="7767638" cy="3597728"/>
          </a:xfrm>
        </p:spPr>
        <p:txBody>
          <a:bodyPr>
            <a:normAutofit fontScale="90000"/>
          </a:bodyPr>
          <a:lstStyle/>
          <a:p>
            <a:pPr algn="ctr"/>
            <a:r>
              <a:rPr lang="nb-NO" smtClean="0"/>
              <a:t>Sammenstilling av sensorer og styring av </a:t>
            </a:r>
            <a:r>
              <a:rPr lang="nb-NO" smtClean="0"/>
              <a:t>motor</a:t>
            </a:r>
            <a:br>
              <a:rPr lang="nb-NO" smtClean="0"/>
            </a:br>
            <a:r>
              <a:rPr lang="nb-NO" smtClean="0"/>
              <a:t>Deloppdrag 22</a:t>
            </a:r>
            <a:br>
              <a:rPr lang="nb-NO" smtClean="0"/>
            </a:br>
            <a:r>
              <a:rPr lang="nb-NO" sz="2000" i="1" smtClean="0"/>
              <a:t> Lag et program som leser av temperatur og luftfuktighet i rommet og viser resultatet </a:t>
            </a:r>
            <a:r>
              <a:rPr lang="nb-NO" sz="2000" i="1" smtClean="0"/>
              <a:t>av </a:t>
            </a:r>
            <a:r>
              <a:rPr lang="nb-NO" sz="2000" i="1" smtClean="0"/>
              <a:t>målingene </a:t>
            </a:r>
            <a:r>
              <a:rPr lang="nb-NO" sz="2000" i="1" smtClean="0"/>
              <a:t>i panelet på CoT. Sett terskelverdi for påslag av ventilasjonsvifta. Når luftfuktigheten i rommet overskrider terskelverdien for luftfuktighet, skal vifta blåse luft ut av rommet med en manuelt satt viftefart. Når derimot luftfuktigheten er under terskelverdien skal vifta blåse luft inn i </a:t>
            </a:r>
            <a:r>
              <a:rPr lang="nb-NO" sz="2000" i="1" smtClean="0"/>
              <a:t>rommet</a:t>
            </a:r>
            <a:r>
              <a:rPr lang="nb-NO" sz="2000" i="1" smtClean="0"/>
              <a:t>.</a:t>
            </a:r>
            <a:endParaRPr lang="nb-NO"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Definer to nye signaler</a:t>
            </a:r>
            <a:endParaRPr lang="nb-NO"/>
          </a:p>
        </p:txBody>
      </p:sp>
      <p:pic>
        <p:nvPicPr>
          <p:cNvPr id="26626" name="Picture 2"/>
          <p:cNvPicPr>
            <a:picLocks noChangeAspect="1" noChangeArrowheads="1"/>
          </p:cNvPicPr>
          <p:nvPr/>
        </p:nvPicPr>
        <p:blipFill>
          <a:blip r:embed="rId2"/>
          <a:srcRect/>
          <a:stretch>
            <a:fillRect/>
          </a:stretch>
        </p:blipFill>
        <p:spPr bwMode="auto">
          <a:xfrm>
            <a:off x="1997530" y="1212631"/>
            <a:ext cx="6131293" cy="2558289"/>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a:srcRect/>
          <a:stretch>
            <a:fillRect/>
          </a:stretch>
        </p:blipFill>
        <p:spPr bwMode="auto">
          <a:xfrm>
            <a:off x="1997530" y="3910659"/>
            <a:ext cx="6187188" cy="26098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fade">
                                      <p:cBhvr>
                                        <p:cTn id="12" dur="20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781276"/>
          </a:xfrm>
        </p:spPr>
        <p:txBody>
          <a:bodyPr/>
          <a:lstStyle/>
          <a:p>
            <a:pPr algn="ctr"/>
            <a:r>
              <a:rPr lang="nb-NO" smtClean="0"/>
              <a:t>Modifiser panalet</a:t>
            </a:r>
            <a:endParaRPr lang="nb-NO"/>
          </a:p>
        </p:txBody>
      </p:sp>
      <p:pic>
        <p:nvPicPr>
          <p:cNvPr id="22530" name="Picture 2"/>
          <p:cNvPicPr>
            <a:picLocks noChangeAspect="1" noChangeArrowheads="1"/>
          </p:cNvPicPr>
          <p:nvPr/>
        </p:nvPicPr>
        <p:blipFill>
          <a:blip r:embed="rId2"/>
          <a:srcRect/>
          <a:stretch>
            <a:fillRect/>
          </a:stretch>
        </p:blipFill>
        <p:spPr bwMode="auto">
          <a:xfrm>
            <a:off x="1774070" y="1132111"/>
            <a:ext cx="6543594" cy="2646986"/>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1774069" y="3963862"/>
            <a:ext cx="6484840" cy="2627438"/>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a:srcRect/>
          <a:stretch>
            <a:fillRect/>
          </a:stretch>
        </p:blipFill>
        <p:spPr bwMode="auto">
          <a:xfrm>
            <a:off x="2612572" y="1287526"/>
            <a:ext cx="4650697" cy="530377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2000"/>
                                        <p:tgtEl>
                                          <p:spTgt spid="2253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 calcmode="lin" valueType="num">
                                      <p:cBhvr>
                                        <p:cTn id="17" dur="500" fill="hold"/>
                                        <p:tgtEl>
                                          <p:spTgt spid="22532"/>
                                        </p:tgtEl>
                                        <p:attrNameLst>
                                          <p:attrName>ppt_w</p:attrName>
                                        </p:attrNameLst>
                                      </p:cBhvr>
                                      <p:tavLst>
                                        <p:tav tm="0">
                                          <p:val>
                                            <p:fltVal val="0"/>
                                          </p:val>
                                        </p:tav>
                                        <p:tav tm="100000">
                                          <p:val>
                                            <p:strVal val="#ppt_w"/>
                                          </p:val>
                                        </p:tav>
                                      </p:tavLst>
                                    </p:anim>
                                    <p:anim calcmode="lin" valueType="num">
                                      <p:cBhvr>
                                        <p:cTn id="18" dur="500" fill="hold"/>
                                        <p:tgtEl>
                                          <p:spTgt spid="225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1004433"/>
          </a:xfrm>
        </p:spPr>
        <p:txBody>
          <a:bodyPr>
            <a:normAutofit fontScale="90000"/>
          </a:bodyPr>
          <a:lstStyle/>
          <a:p>
            <a:pPr algn="ctr"/>
            <a:r>
              <a:rPr lang="nb-NO" smtClean="0"/>
              <a:t>Installer nytt kort?</a:t>
            </a:r>
            <a:br>
              <a:rPr lang="nb-NO" smtClean="0"/>
            </a:br>
            <a:r>
              <a:rPr lang="nb-NO" smtClean="0"/>
              <a:t>Arduino UNO WiFi Rev2</a:t>
            </a:r>
            <a:endParaRPr lang="nb-NO"/>
          </a:p>
        </p:txBody>
      </p:sp>
      <p:pic>
        <p:nvPicPr>
          <p:cNvPr id="25602" name="Picture 2" descr="C:\Users\Nikro\Pictures\Screenshots\Skjermbilde (21).png"/>
          <p:cNvPicPr>
            <a:picLocks noChangeAspect="1" noChangeArrowheads="1"/>
          </p:cNvPicPr>
          <p:nvPr/>
        </p:nvPicPr>
        <p:blipFill>
          <a:blip r:embed="rId2"/>
          <a:srcRect l="29643" r="16036" b="27619"/>
          <a:stretch>
            <a:fillRect/>
          </a:stretch>
        </p:blipFill>
        <p:spPr bwMode="auto">
          <a:xfrm>
            <a:off x="1605160" y="1461397"/>
            <a:ext cx="6996872" cy="5244204"/>
          </a:xfrm>
          <a:prstGeom prst="rect">
            <a:avLst/>
          </a:prstGeom>
          <a:noFill/>
        </p:spPr>
      </p:pic>
      <p:pic>
        <p:nvPicPr>
          <p:cNvPr id="25603" name="Picture 3"/>
          <p:cNvPicPr>
            <a:picLocks noChangeAspect="1" noChangeArrowheads="1"/>
          </p:cNvPicPr>
          <p:nvPr/>
        </p:nvPicPr>
        <p:blipFill>
          <a:blip r:embed="rId3"/>
          <a:srcRect/>
          <a:stretch>
            <a:fillRect/>
          </a:stretch>
        </p:blipFill>
        <p:spPr bwMode="auto">
          <a:xfrm>
            <a:off x="1001283" y="2317749"/>
            <a:ext cx="8000146" cy="2831194"/>
          </a:xfrm>
          <a:prstGeom prst="rect">
            <a:avLst/>
          </a:prstGeom>
          <a:noFill/>
          <a:ln w="9525">
            <a:noFill/>
            <a:miter lim="800000"/>
            <a:headEnd/>
            <a:tailEnd/>
          </a:ln>
          <a:effectLst/>
        </p:spPr>
      </p:pic>
      <p:pic>
        <p:nvPicPr>
          <p:cNvPr id="25604" name="Picture 4" descr="C:\Users\Nikro\Pictures\Screenshots\Skjermbilde (22).png"/>
          <p:cNvPicPr>
            <a:picLocks noChangeAspect="1" noChangeArrowheads="1"/>
          </p:cNvPicPr>
          <p:nvPr/>
        </p:nvPicPr>
        <p:blipFill>
          <a:blip r:embed="rId4"/>
          <a:srcRect l="29750" r="16625" b="24762"/>
          <a:stretch>
            <a:fillRect/>
          </a:stretch>
        </p:blipFill>
        <p:spPr bwMode="auto">
          <a:xfrm>
            <a:off x="1518785" y="1279071"/>
            <a:ext cx="6944858" cy="548095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5602"/>
                                        </p:tgtEl>
                                      </p:cBhvr>
                                    </p:animEffect>
                                    <p:set>
                                      <p:cBhvr>
                                        <p:cTn id="12" dur="1" fill="hold">
                                          <p:stCondLst>
                                            <p:cond delay="1999"/>
                                          </p:stCondLst>
                                        </p:cTn>
                                        <p:tgtEl>
                                          <p:spTgt spid="25602"/>
                                        </p:tgtEl>
                                        <p:attrNameLst>
                                          <p:attrName>style.visibility</p:attrName>
                                        </p:attrNameLst>
                                      </p:cBhvr>
                                      <p:to>
                                        <p:strVal val="hidden"/>
                                      </p:to>
                                    </p:set>
                                  </p:childTnLst>
                                </p:cTn>
                              </p:par>
                              <p:par>
                                <p:cTn id="13" presetID="23" presetClass="entr" presetSubtype="16" fill="hold" nodeType="withEffect">
                                  <p:stCondLst>
                                    <p:cond delay="0"/>
                                  </p:stCondLst>
                                  <p:childTnLst>
                                    <p:set>
                                      <p:cBhvr>
                                        <p:cTn id="14" dur="1" fill="hold">
                                          <p:stCondLst>
                                            <p:cond delay="0"/>
                                          </p:stCondLst>
                                        </p:cTn>
                                        <p:tgtEl>
                                          <p:spTgt spid="25603"/>
                                        </p:tgtEl>
                                        <p:attrNameLst>
                                          <p:attrName>style.visibility</p:attrName>
                                        </p:attrNameLst>
                                      </p:cBhvr>
                                      <p:to>
                                        <p:strVal val="visible"/>
                                      </p:to>
                                    </p:set>
                                    <p:anim calcmode="lin" valueType="num">
                                      <p:cBhvr>
                                        <p:cTn id="15" dur="500" fill="hold"/>
                                        <p:tgtEl>
                                          <p:spTgt spid="25603"/>
                                        </p:tgtEl>
                                        <p:attrNameLst>
                                          <p:attrName>ppt_w</p:attrName>
                                        </p:attrNameLst>
                                      </p:cBhvr>
                                      <p:tavLst>
                                        <p:tav tm="0">
                                          <p:val>
                                            <p:fltVal val="0"/>
                                          </p:val>
                                        </p:tav>
                                        <p:tav tm="100000">
                                          <p:val>
                                            <p:strVal val="#ppt_w"/>
                                          </p:val>
                                        </p:tav>
                                      </p:tavLst>
                                    </p:anim>
                                    <p:anim calcmode="lin" valueType="num">
                                      <p:cBhvr>
                                        <p:cTn id="16" dur="500" fill="hold"/>
                                        <p:tgtEl>
                                          <p:spTgt spid="2560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25603"/>
                                        </p:tgtEl>
                                      </p:cBhvr>
                                    </p:animEffect>
                                    <p:set>
                                      <p:cBhvr>
                                        <p:cTn id="21" dur="1" fill="hold">
                                          <p:stCondLst>
                                            <p:cond delay="1999"/>
                                          </p:stCondLst>
                                        </p:cTn>
                                        <p:tgtEl>
                                          <p:spTgt spid="25603"/>
                                        </p:tgtEl>
                                        <p:attrNameLst>
                                          <p:attrName>style.visibility</p:attrName>
                                        </p:attrNameLst>
                                      </p:cBhvr>
                                      <p:to>
                                        <p:strVal val="hidden"/>
                                      </p:to>
                                    </p:set>
                                  </p:childTnLst>
                                </p:cTn>
                              </p:par>
                              <p:par>
                                <p:cTn id="22" presetID="23" presetClass="entr" presetSubtype="16" fill="hold" nodeType="withEffect">
                                  <p:stCondLst>
                                    <p:cond delay="0"/>
                                  </p:stCondLst>
                                  <p:childTnLst>
                                    <p:set>
                                      <p:cBhvr>
                                        <p:cTn id="23" dur="1" fill="hold">
                                          <p:stCondLst>
                                            <p:cond delay="0"/>
                                          </p:stCondLst>
                                        </p:cTn>
                                        <p:tgtEl>
                                          <p:spTgt spid="25604"/>
                                        </p:tgtEl>
                                        <p:attrNameLst>
                                          <p:attrName>style.visibility</p:attrName>
                                        </p:attrNameLst>
                                      </p:cBhvr>
                                      <p:to>
                                        <p:strVal val="visible"/>
                                      </p:to>
                                    </p:set>
                                    <p:anim calcmode="lin" valueType="num">
                                      <p:cBhvr>
                                        <p:cTn id="24" dur="500" fill="hold"/>
                                        <p:tgtEl>
                                          <p:spTgt spid="25604"/>
                                        </p:tgtEl>
                                        <p:attrNameLst>
                                          <p:attrName>ppt_w</p:attrName>
                                        </p:attrNameLst>
                                      </p:cBhvr>
                                      <p:tavLst>
                                        <p:tav tm="0">
                                          <p:val>
                                            <p:fltVal val="0"/>
                                          </p:val>
                                        </p:tav>
                                        <p:tav tm="100000">
                                          <p:val>
                                            <p:strVal val="#ppt_w"/>
                                          </p:val>
                                        </p:tav>
                                      </p:tavLst>
                                    </p:anim>
                                    <p:anim calcmode="lin" valueType="num">
                                      <p:cBhvr>
                                        <p:cTn id="25" dur="500" fill="hold"/>
                                        <p:tgtEl>
                                          <p:spTgt spid="256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702129"/>
          </a:xfrm>
        </p:spPr>
        <p:txBody>
          <a:bodyPr>
            <a:normAutofit/>
          </a:bodyPr>
          <a:lstStyle/>
          <a:p>
            <a:pPr algn="ctr"/>
            <a:r>
              <a:rPr lang="nb-NO" smtClean="0"/>
              <a:t>Autmatisk styring av vifteretning</a:t>
            </a:r>
            <a:endParaRPr lang="nb-NO"/>
          </a:p>
        </p:txBody>
      </p:sp>
      <p:sp>
        <p:nvSpPr>
          <p:cNvPr id="4" name="Rektangel 3"/>
          <p:cNvSpPr/>
          <p:nvPr/>
        </p:nvSpPr>
        <p:spPr>
          <a:xfrm>
            <a:off x="1194628" y="908963"/>
            <a:ext cx="1611086" cy="10008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Setup()</a:t>
            </a:r>
            <a:endParaRPr lang="nb-NO"/>
          </a:p>
        </p:txBody>
      </p:sp>
      <p:sp>
        <p:nvSpPr>
          <p:cNvPr id="5" name="Rektangel 4"/>
          <p:cNvSpPr/>
          <p:nvPr/>
        </p:nvSpPr>
        <p:spPr>
          <a:xfrm>
            <a:off x="1194628" y="2034891"/>
            <a:ext cx="1611086" cy="2509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loop()</a:t>
            </a:r>
            <a:endParaRPr lang="nb-NO"/>
          </a:p>
        </p:txBody>
      </p:sp>
      <p:sp>
        <p:nvSpPr>
          <p:cNvPr id="6" name="Rektangel 5"/>
          <p:cNvSpPr/>
          <p:nvPr/>
        </p:nvSpPr>
        <p:spPr>
          <a:xfrm>
            <a:off x="1194628" y="5968710"/>
            <a:ext cx="1611086" cy="62842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Motor</a:t>
            </a:r>
            <a:br>
              <a:rPr lang="nb-NO" smtClean="0"/>
            </a:br>
            <a:r>
              <a:rPr lang="nb-NO" smtClean="0"/>
              <a:t>(retning</a:t>
            </a:r>
            <a:r>
              <a:rPr lang="nb-NO" smtClean="0"/>
              <a:t>, </a:t>
            </a:r>
            <a:r>
              <a:rPr lang="nb-NO" smtClean="0"/>
              <a:t>fart</a:t>
            </a:r>
            <a:r>
              <a:rPr lang="nb-NO" smtClean="0"/>
              <a:t>)</a:t>
            </a:r>
            <a:endParaRPr lang="nb-NO"/>
          </a:p>
        </p:txBody>
      </p:sp>
      <p:sp>
        <p:nvSpPr>
          <p:cNvPr id="7" name="Rektangel 6"/>
          <p:cNvSpPr/>
          <p:nvPr/>
        </p:nvSpPr>
        <p:spPr>
          <a:xfrm>
            <a:off x="1194628" y="4656967"/>
            <a:ext cx="1611086" cy="119955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readTempHumidSendCoT()</a:t>
            </a:r>
            <a:endParaRPr lang="nb-NO"/>
          </a:p>
        </p:txBody>
      </p:sp>
      <p:sp>
        <p:nvSpPr>
          <p:cNvPr id="8" name="TekstSylinder 7"/>
          <p:cNvSpPr txBox="1"/>
          <p:nvPr/>
        </p:nvSpPr>
        <p:spPr>
          <a:xfrm>
            <a:off x="2930900" y="2034891"/>
            <a:ext cx="3845348" cy="954107"/>
          </a:xfrm>
          <a:prstGeom prst="rect">
            <a:avLst/>
          </a:prstGeom>
          <a:noFill/>
        </p:spPr>
        <p:txBody>
          <a:bodyPr wrap="square" rtlCol="0">
            <a:spAutoFit/>
          </a:bodyPr>
          <a:lstStyle/>
          <a:p>
            <a:r>
              <a:rPr lang="nb-NO" sz="1400" smtClean="0"/>
              <a:t>humid     </a:t>
            </a:r>
            <a:r>
              <a:rPr lang="nb-NO" sz="1400" smtClean="0"/>
              <a:t>  = </a:t>
            </a:r>
            <a:r>
              <a:rPr lang="nb-NO" sz="1400" smtClean="0"/>
              <a:t>readTempHumidSendCoT</a:t>
            </a:r>
            <a:r>
              <a:rPr lang="nb-NO" sz="1400" smtClean="0"/>
              <a:t>();</a:t>
            </a:r>
          </a:p>
          <a:p>
            <a:r>
              <a:rPr lang="nb-NO" sz="1400" smtClean="0"/>
              <a:t>fanSpeed  = </a:t>
            </a:r>
            <a:r>
              <a:rPr lang="nb-NO" sz="1400" smtClean="0"/>
              <a:t>circusESP01.read(fanSpeedSignalKey</a:t>
            </a:r>
            <a:r>
              <a:rPr lang="nb-NO" sz="1400" smtClean="0"/>
              <a:t>);</a:t>
            </a:r>
          </a:p>
          <a:p>
            <a:r>
              <a:rPr lang="nb-NO" sz="1400" smtClean="0"/>
              <a:t>tresh     </a:t>
            </a:r>
            <a:r>
              <a:rPr lang="nb-NO" sz="1400" smtClean="0"/>
              <a:t>     = </a:t>
            </a:r>
            <a:r>
              <a:rPr lang="nb-NO" sz="1400" smtClean="0"/>
              <a:t>circusESP01.read(tresholdSignalKey</a:t>
            </a:r>
            <a:r>
              <a:rPr lang="nb-NO" sz="1400" smtClean="0"/>
              <a:t>);</a:t>
            </a:r>
          </a:p>
          <a:p>
            <a:r>
              <a:rPr lang="nb-NO" sz="1400" smtClean="0"/>
              <a:t>onOffAuto = circusESP01.read(relaySignalKey);</a:t>
            </a:r>
            <a:endParaRPr lang="nb-NO" sz="1400"/>
          </a:p>
        </p:txBody>
      </p:sp>
      <p:sp>
        <p:nvSpPr>
          <p:cNvPr id="9" name="TekstSylinder 8"/>
          <p:cNvSpPr txBox="1"/>
          <p:nvPr/>
        </p:nvSpPr>
        <p:spPr>
          <a:xfrm>
            <a:off x="2930900" y="2988998"/>
            <a:ext cx="6213100" cy="1600438"/>
          </a:xfrm>
          <a:prstGeom prst="rect">
            <a:avLst/>
          </a:prstGeom>
          <a:noFill/>
        </p:spPr>
        <p:txBody>
          <a:bodyPr wrap="square" rtlCol="0">
            <a:spAutoFit/>
          </a:bodyPr>
          <a:lstStyle/>
          <a:p>
            <a:r>
              <a:rPr lang="nb-NO" sz="1400" smtClean="0"/>
              <a:t>if </a:t>
            </a:r>
            <a:r>
              <a:rPr lang="nb-NO" sz="1400" smtClean="0"/>
              <a:t>(</a:t>
            </a:r>
            <a:r>
              <a:rPr lang="nb-NO" sz="1400" smtClean="0"/>
              <a:t>onOffAuto == 0)   // Vifta tvinges til å stoppe</a:t>
            </a:r>
          </a:p>
          <a:p>
            <a:r>
              <a:rPr lang="nb-NO" sz="1400" smtClean="0"/>
              <a:t>  </a:t>
            </a:r>
            <a:r>
              <a:rPr lang="nb-NO" sz="1400" smtClean="0"/>
              <a:t>  {</a:t>
            </a:r>
            <a:r>
              <a:rPr lang="nb-NO" sz="1400" smtClean="0"/>
              <a:t>Speed = </a:t>
            </a:r>
            <a:r>
              <a:rPr lang="nb-NO" sz="1400" smtClean="0"/>
              <a:t>0</a:t>
            </a:r>
            <a:r>
              <a:rPr lang="nb-NO" sz="1400" smtClean="0"/>
              <a:t>;  R </a:t>
            </a:r>
            <a:r>
              <a:rPr lang="nb-NO" sz="1400" smtClean="0"/>
              <a:t>= OUT; }</a:t>
            </a:r>
          </a:p>
          <a:p>
            <a:r>
              <a:rPr lang="nb-NO" sz="1400" smtClean="0"/>
              <a:t>else </a:t>
            </a:r>
            <a:r>
              <a:rPr lang="nb-NO" sz="1400" smtClean="0"/>
              <a:t>if (onOffAuto == 1)   // Vifta tvinges til å gå og luftstrømmen sendes ut</a:t>
            </a:r>
          </a:p>
          <a:p>
            <a:r>
              <a:rPr lang="nb-NO" sz="1400" smtClean="0"/>
              <a:t>  </a:t>
            </a:r>
            <a:r>
              <a:rPr lang="nb-NO" sz="1400" smtClean="0"/>
              <a:t>  {</a:t>
            </a:r>
            <a:r>
              <a:rPr lang="nb-NO" sz="1400" smtClean="0"/>
              <a:t>Speed = </a:t>
            </a:r>
            <a:r>
              <a:rPr lang="nb-NO" sz="1400" smtClean="0"/>
              <a:t>fanSpeed</a:t>
            </a:r>
            <a:r>
              <a:rPr lang="nb-NO" sz="1400" smtClean="0"/>
              <a:t>; R </a:t>
            </a:r>
            <a:r>
              <a:rPr lang="nb-NO" sz="1400" smtClean="0"/>
              <a:t>= OUT;}</a:t>
            </a:r>
          </a:p>
          <a:p>
            <a:r>
              <a:rPr lang="nb-NO" sz="1400" smtClean="0"/>
              <a:t>else </a:t>
            </a:r>
            <a:r>
              <a:rPr lang="nb-NO" sz="1400" smtClean="0"/>
              <a:t>if (onOffAuto == 2)   // Vifteretningen styres av luftfuktigheten</a:t>
            </a:r>
          </a:p>
          <a:p>
            <a:r>
              <a:rPr lang="nb-NO" sz="1400" smtClean="0"/>
              <a:t> </a:t>
            </a:r>
            <a:r>
              <a:rPr lang="nb-NO" sz="1400" smtClean="0"/>
              <a:t>   {</a:t>
            </a:r>
            <a:r>
              <a:rPr lang="en-US" sz="1400" smtClean="0"/>
              <a:t>Speed = </a:t>
            </a:r>
            <a:r>
              <a:rPr lang="en-US" sz="1400" smtClean="0"/>
              <a:t>fanSpeed</a:t>
            </a:r>
            <a:r>
              <a:rPr lang="en-US" sz="1400" smtClean="0"/>
              <a:t>; if(humid </a:t>
            </a:r>
            <a:r>
              <a:rPr lang="en-US" sz="1400" smtClean="0"/>
              <a:t>&lt;  tresh) R = </a:t>
            </a:r>
            <a:r>
              <a:rPr lang="en-US" sz="1400" smtClean="0"/>
              <a:t>IN</a:t>
            </a:r>
            <a:r>
              <a:rPr lang="en-US" sz="1400" smtClean="0"/>
              <a:t>; else </a:t>
            </a:r>
            <a:r>
              <a:rPr lang="en-US" sz="1400" smtClean="0"/>
              <a:t>if (humid &gt;= tresh) R = OUT</a:t>
            </a:r>
            <a:r>
              <a:rPr lang="en-US" sz="1400" smtClean="0"/>
              <a:t>;</a:t>
            </a:r>
            <a:r>
              <a:rPr lang="nb-NO" sz="1400" smtClean="0"/>
              <a:t>}</a:t>
            </a:r>
          </a:p>
          <a:p>
            <a:r>
              <a:rPr lang="nb-NO" sz="1400" smtClean="0"/>
              <a:t>motor(R, Speed);</a:t>
            </a:r>
            <a:endParaRPr lang="nb-NO" sz="1400"/>
          </a:p>
        </p:txBody>
      </p:sp>
      <p:sp>
        <p:nvSpPr>
          <p:cNvPr id="10" name="TekstSylinder 9"/>
          <p:cNvSpPr txBox="1"/>
          <p:nvPr/>
        </p:nvSpPr>
        <p:spPr>
          <a:xfrm>
            <a:off x="2930900" y="4700496"/>
            <a:ext cx="6213100" cy="1169551"/>
          </a:xfrm>
          <a:prstGeom prst="rect">
            <a:avLst/>
          </a:prstGeom>
          <a:noFill/>
        </p:spPr>
        <p:txBody>
          <a:bodyPr wrap="square" rtlCol="0">
            <a:spAutoFit/>
          </a:bodyPr>
          <a:lstStyle/>
          <a:p>
            <a:r>
              <a:rPr lang="nb-NO" sz="1400" smtClean="0"/>
              <a:t>H = </a:t>
            </a:r>
            <a:r>
              <a:rPr lang="nb-NO" sz="1400" smtClean="0"/>
              <a:t>dht.readHumidity</a:t>
            </a:r>
            <a:r>
              <a:rPr lang="nb-NO" sz="1400" smtClean="0"/>
              <a:t>();</a:t>
            </a:r>
          </a:p>
          <a:p>
            <a:r>
              <a:rPr lang="nb-NO" sz="1400" smtClean="0"/>
              <a:t>T = </a:t>
            </a:r>
            <a:r>
              <a:rPr lang="nb-NO" sz="1400" smtClean="0"/>
              <a:t>dht.readTemperature</a:t>
            </a:r>
            <a:r>
              <a:rPr lang="nb-NO" sz="1400" smtClean="0"/>
              <a:t>();</a:t>
            </a:r>
          </a:p>
          <a:p>
            <a:r>
              <a:rPr lang="nb-NO" sz="1400" smtClean="0"/>
              <a:t>circusESP01.write(humiditySignalKey, H);</a:t>
            </a:r>
          </a:p>
          <a:p>
            <a:r>
              <a:rPr lang="nb-NO" sz="1400" smtClean="0"/>
              <a:t>circusESP01.write(temperatureSignalKey</a:t>
            </a:r>
            <a:r>
              <a:rPr lang="nb-NO" sz="1400" smtClean="0"/>
              <a:t>, </a:t>
            </a:r>
            <a:r>
              <a:rPr lang="nb-NO" sz="1400" smtClean="0"/>
              <a:t>T</a:t>
            </a:r>
            <a:r>
              <a:rPr lang="nb-NO" sz="1400" smtClean="0"/>
              <a:t>);</a:t>
            </a:r>
          </a:p>
          <a:p>
            <a:r>
              <a:rPr lang="nb-NO" sz="1400" smtClean="0"/>
              <a:t>return H;</a:t>
            </a:r>
            <a:endParaRPr lang="nb-NO" sz="1400"/>
          </a:p>
        </p:txBody>
      </p:sp>
      <p:sp>
        <p:nvSpPr>
          <p:cNvPr id="12" name="TekstSylinder 11"/>
          <p:cNvSpPr txBox="1"/>
          <p:nvPr/>
        </p:nvSpPr>
        <p:spPr>
          <a:xfrm>
            <a:off x="2930900" y="5858469"/>
            <a:ext cx="6213100" cy="738664"/>
          </a:xfrm>
          <a:prstGeom prst="rect">
            <a:avLst/>
          </a:prstGeom>
          <a:noFill/>
        </p:spPr>
        <p:txBody>
          <a:bodyPr wrap="square" rtlCol="0">
            <a:spAutoFit/>
          </a:bodyPr>
          <a:lstStyle/>
          <a:p>
            <a:r>
              <a:rPr lang="nb-NO" sz="1400" smtClean="0"/>
              <a:t>analogWrite(pinEn1, fart);</a:t>
            </a:r>
          </a:p>
          <a:p>
            <a:r>
              <a:rPr lang="nb-NO" sz="1400" smtClean="0"/>
              <a:t>digitalWrite(pinInp1</a:t>
            </a:r>
            <a:r>
              <a:rPr lang="nb-NO" sz="1400" smtClean="0"/>
              <a:t>,  retning); // Kjør vifte</a:t>
            </a:r>
          </a:p>
          <a:p>
            <a:r>
              <a:rPr lang="nb-NO" sz="1400" smtClean="0"/>
              <a:t>digitalWrite(pinInp2</a:t>
            </a:r>
            <a:r>
              <a:rPr lang="nb-NO" sz="1400" smtClean="0"/>
              <a:t>, !retning); // </a:t>
            </a:r>
            <a:r>
              <a:rPr lang="nb-NO" sz="1400" smtClean="0"/>
              <a:t>Kjør </a:t>
            </a:r>
            <a:r>
              <a:rPr lang="nb-NO" sz="1400" smtClean="0"/>
              <a:t>vifte</a:t>
            </a:r>
            <a:endParaRPr lang="nb-NO" sz="1400" smtClean="0"/>
          </a:p>
        </p:txBody>
      </p:sp>
      <p:sp>
        <p:nvSpPr>
          <p:cNvPr id="13" name="TekstSylinder 12"/>
          <p:cNvSpPr txBox="1"/>
          <p:nvPr/>
        </p:nvSpPr>
        <p:spPr>
          <a:xfrm>
            <a:off x="2930900" y="816432"/>
            <a:ext cx="3845348" cy="1169551"/>
          </a:xfrm>
          <a:prstGeom prst="rect">
            <a:avLst/>
          </a:prstGeom>
          <a:noFill/>
        </p:spPr>
        <p:txBody>
          <a:bodyPr wrap="square" rtlCol="0">
            <a:spAutoFit/>
          </a:bodyPr>
          <a:lstStyle/>
          <a:p>
            <a:r>
              <a:rPr lang="nb-NO" sz="1400" smtClean="0"/>
              <a:t>circusESP01.begin(); </a:t>
            </a:r>
            <a:endParaRPr lang="nb-NO" sz="1400" smtClean="0"/>
          </a:p>
          <a:p>
            <a:r>
              <a:rPr lang="nb-NO" sz="1400" smtClean="0"/>
              <a:t>dht.begin();</a:t>
            </a:r>
            <a:endParaRPr lang="nb-NO" sz="1400" smtClean="0"/>
          </a:p>
          <a:p>
            <a:r>
              <a:rPr lang="nb-NO" sz="1400" smtClean="0"/>
              <a:t>pinMode(pinEn1</a:t>
            </a:r>
            <a:r>
              <a:rPr lang="nb-NO" sz="1400" smtClean="0"/>
              <a:t>,  OUTPUT);</a:t>
            </a:r>
          </a:p>
          <a:p>
            <a:r>
              <a:rPr lang="nb-NO" sz="1400" smtClean="0"/>
              <a:t>pinMode(pinInp1</a:t>
            </a:r>
            <a:r>
              <a:rPr lang="nb-NO" sz="1400" smtClean="0"/>
              <a:t>, OUTPUT);</a:t>
            </a:r>
          </a:p>
          <a:p>
            <a:r>
              <a:rPr lang="nb-NO" sz="1400" smtClean="0"/>
              <a:t>pinMode(pinInp2</a:t>
            </a:r>
            <a:r>
              <a:rPr lang="nb-NO" sz="1400" smtClean="0"/>
              <a:t>, OUTPUT);</a:t>
            </a:r>
            <a:endParaRPr lang="nb-NO"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2000"/>
                                        <p:tgtEl>
                                          <p:spTgt spid="1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2000"/>
                                        <p:tgtEl>
                                          <p:spTgt spid="1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2000"/>
                                        <p:tgtEl>
                                          <p:spTgt spid="1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fade">
                                      <p:cBhvr>
                                        <p:cTn id="24" dur="2000"/>
                                        <p:tgtEl>
                                          <p:spTgt spid="1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2000"/>
                                        <p:tgtEl>
                                          <p:spTgt spid="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2000"/>
                                        <p:tgtEl>
                                          <p:spTgt spid="10">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fade">
                                      <p:cBhvr>
                                        <p:cTn id="45" dur="2000"/>
                                        <p:tgtEl>
                                          <p:spTgt spid="10">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animEffect transition="in" filter="fade">
                                      <p:cBhvr>
                                        <p:cTn id="50" dur="2000"/>
                                        <p:tgtEl>
                                          <p:spTgt spid="10">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animEffect transition="in" filter="fade">
                                      <p:cBhvr>
                                        <p:cTn id="53" dur="2000"/>
                                        <p:tgtEl>
                                          <p:spTgt spid="10">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4" end="4"/>
                                            </p:txEl>
                                          </p:spTgt>
                                        </p:tgtEl>
                                        <p:attrNameLst>
                                          <p:attrName>style.visibility</p:attrName>
                                        </p:attrNameLst>
                                      </p:cBhvr>
                                      <p:to>
                                        <p:strVal val="visible"/>
                                      </p:to>
                                    </p:set>
                                    <p:animEffect transition="in" filter="fade">
                                      <p:cBhvr>
                                        <p:cTn id="58" dur="2000"/>
                                        <p:tgtEl>
                                          <p:spTgt spid="10">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xEl>
                                              <p:pRg st="1" end="1"/>
                                            </p:txEl>
                                          </p:spTgt>
                                        </p:tgtEl>
                                        <p:attrNameLst>
                                          <p:attrName>style.visibility</p:attrName>
                                        </p:attrNameLst>
                                      </p:cBhvr>
                                      <p:to>
                                        <p:strVal val="visible"/>
                                      </p:to>
                                    </p:set>
                                    <p:animEffect transition="in" filter="fade">
                                      <p:cBhvr>
                                        <p:cTn id="63" dur="2000"/>
                                        <p:tgtEl>
                                          <p:spTgt spid="8">
                                            <p:txEl>
                                              <p:pRg st="1" end="1"/>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Effect transition="in" filter="fade">
                                      <p:cBhvr>
                                        <p:cTn id="66" dur="2000"/>
                                        <p:tgtEl>
                                          <p:spTgt spid="8">
                                            <p:txEl>
                                              <p:pRg st="2" end="2"/>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8">
                                            <p:txEl>
                                              <p:pRg st="3" end="3"/>
                                            </p:txEl>
                                          </p:spTgt>
                                        </p:tgtEl>
                                        <p:attrNameLst>
                                          <p:attrName>style.visibility</p:attrName>
                                        </p:attrNameLst>
                                      </p:cBhvr>
                                      <p:to>
                                        <p:strVal val="visible"/>
                                      </p:to>
                                    </p:set>
                                    <p:animEffect transition="in" filter="fade">
                                      <p:cBhvr>
                                        <p:cTn id="69" dur="2000"/>
                                        <p:tgtEl>
                                          <p:spTgt spid="8">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
                                            <p:txEl>
                                              <p:pRg st="0" end="0"/>
                                            </p:txEl>
                                          </p:spTgt>
                                        </p:tgtEl>
                                        <p:attrNameLst>
                                          <p:attrName>style.visibility</p:attrName>
                                        </p:attrNameLst>
                                      </p:cBhvr>
                                      <p:to>
                                        <p:strVal val="visible"/>
                                      </p:to>
                                    </p:set>
                                    <p:animEffect transition="in" filter="fade">
                                      <p:cBhvr>
                                        <p:cTn id="74" dur="2000"/>
                                        <p:tgtEl>
                                          <p:spTgt spid="9">
                                            <p:txEl>
                                              <p:pRg st="0" end="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2000"/>
                                        <p:tgtEl>
                                          <p:spTgt spid="9">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9">
                                            <p:txEl>
                                              <p:pRg st="2" end="2"/>
                                            </p:txEl>
                                          </p:spTgt>
                                        </p:tgtEl>
                                        <p:attrNameLst>
                                          <p:attrName>style.visibility</p:attrName>
                                        </p:attrNameLst>
                                      </p:cBhvr>
                                      <p:to>
                                        <p:strVal val="visible"/>
                                      </p:to>
                                    </p:set>
                                    <p:animEffect transition="in" filter="fade">
                                      <p:cBhvr>
                                        <p:cTn id="82" dur="2000"/>
                                        <p:tgtEl>
                                          <p:spTgt spid="9">
                                            <p:txEl>
                                              <p:pRg st="2" end="2"/>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9">
                                            <p:txEl>
                                              <p:pRg st="3" end="3"/>
                                            </p:txEl>
                                          </p:spTgt>
                                        </p:tgtEl>
                                        <p:attrNameLst>
                                          <p:attrName>style.visibility</p:attrName>
                                        </p:attrNameLst>
                                      </p:cBhvr>
                                      <p:to>
                                        <p:strVal val="visible"/>
                                      </p:to>
                                    </p:set>
                                    <p:animEffect transition="in" filter="fade">
                                      <p:cBhvr>
                                        <p:cTn id="85" dur="2000"/>
                                        <p:tgtEl>
                                          <p:spTgt spid="9">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xEl>
                                              <p:pRg st="4" end="4"/>
                                            </p:txEl>
                                          </p:spTgt>
                                        </p:tgtEl>
                                        <p:attrNameLst>
                                          <p:attrName>style.visibility</p:attrName>
                                        </p:attrNameLst>
                                      </p:cBhvr>
                                      <p:to>
                                        <p:strVal val="visible"/>
                                      </p:to>
                                    </p:set>
                                    <p:animEffect transition="in" filter="fade">
                                      <p:cBhvr>
                                        <p:cTn id="90" dur="2000"/>
                                        <p:tgtEl>
                                          <p:spTgt spid="9">
                                            <p:txEl>
                                              <p:pRg st="4" end="4"/>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9">
                                            <p:txEl>
                                              <p:pRg st="5" end="5"/>
                                            </p:txEl>
                                          </p:spTgt>
                                        </p:tgtEl>
                                        <p:attrNameLst>
                                          <p:attrName>style.visibility</p:attrName>
                                        </p:attrNameLst>
                                      </p:cBhvr>
                                      <p:to>
                                        <p:strVal val="visible"/>
                                      </p:to>
                                    </p:set>
                                    <p:animEffect transition="in" filter="fade">
                                      <p:cBhvr>
                                        <p:cTn id="93" dur="2000"/>
                                        <p:tgtEl>
                                          <p:spTgt spid="9">
                                            <p:txEl>
                                              <p:pRg st="5" end="5"/>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9">
                                            <p:txEl>
                                              <p:pRg st="6" end="6"/>
                                            </p:txEl>
                                          </p:spTgt>
                                        </p:tgtEl>
                                        <p:attrNameLst>
                                          <p:attrName>style.visibility</p:attrName>
                                        </p:attrNameLst>
                                      </p:cBhvr>
                                      <p:to>
                                        <p:strVal val="visible"/>
                                      </p:to>
                                    </p:set>
                                    <p:animEffect transition="in" filter="fade">
                                      <p:cBhvr>
                                        <p:cTn id="98" dur="2000"/>
                                        <p:tgtEl>
                                          <p:spTgt spid="9">
                                            <p:txEl>
                                              <p:pRg st="6" end="6"/>
                                            </p:txEl>
                                          </p:spTgt>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2000"/>
                                        <p:tgtEl>
                                          <p:spTgt spid="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2">
                                            <p:txEl>
                                              <p:pRg st="0" end="0"/>
                                            </p:txEl>
                                          </p:spTgt>
                                        </p:tgtEl>
                                        <p:attrNameLst>
                                          <p:attrName>style.visibility</p:attrName>
                                        </p:attrNameLst>
                                      </p:cBhvr>
                                      <p:to>
                                        <p:strVal val="visible"/>
                                      </p:to>
                                    </p:set>
                                    <p:animEffect transition="in" filter="fade">
                                      <p:cBhvr>
                                        <p:cTn id="106" dur="2000"/>
                                        <p:tgtEl>
                                          <p:spTgt spid="12">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
                                            <p:txEl>
                                              <p:pRg st="1" end="1"/>
                                            </p:txEl>
                                          </p:spTgt>
                                        </p:tgtEl>
                                        <p:attrNameLst>
                                          <p:attrName>style.visibility</p:attrName>
                                        </p:attrNameLst>
                                      </p:cBhvr>
                                      <p:to>
                                        <p:strVal val="visible"/>
                                      </p:to>
                                    </p:set>
                                    <p:animEffect transition="in" filter="fade">
                                      <p:cBhvr>
                                        <p:cTn id="111" dur="2000"/>
                                        <p:tgtEl>
                                          <p:spTgt spid="12">
                                            <p:txEl>
                                              <p:pRg st="1" end="1"/>
                                            </p:txEl>
                                          </p:spTgt>
                                        </p:tgtEl>
                                      </p:cBhvr>
                                    </p:animEffect>
                                  </p:childTnLst>
                                </p:cTn>
                              </p:par>
                              <p:par>
                                <p:cTn id="112" presetID="10" presetClass="entr" presetSubtype="0" fill="hold" nodeType="withEffect">
                                  <p:stCondLst>
                                    <p:cond delay="0"/>
                                  </p:stCondLst>
                                  <p:childTnLst>
                                    <p:set>
                                      <p:cBhvr>
                                        <p:cTn id="113" dur="1" fill="hold">
                                          <p:stCondLst>
                                            <p:cond delay="0"/>
                                          </p:stCondLst>
                                        </p:cTn>
                                        <p:tgtEl>
                                          <p:spTgt spid="12">
                                            <p:txEl>
                                              <p:pRg st="2" end="2"/>
                                            </p:txEl>
                                          </p:spTgt>
                                        </p:tgtEl>
                                        <p:attrNameLst>
                                          <p:attrName>style.visibility</p:attrName>
                                        </p:attrNameLst>
                                      </p:cBhvr>
                                      <p:to>
                                        <p:strVal val="visible"/>
                                      </p:to>
                                    </p:set>
                                    <p:animEffect transition="in" filter="fade">
                                      <p:cBhvr>
                                        <p:cTn id="114"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97761" y="1404258"/>
            <a:ext cx="7767638" cy="3597728"/>
          </a:xfrm>
        </p:spPr>
        <p:txBody>
          <a:bodyPr>
            <a:normAutofit/>
          </a:bodyPr>
          <a:lstStyle/>
          <a:p>
            <a:pPr algn="ctr"/>
            <a:r>
              <a:rPr lang="nb-NO" smtClean="0"/>
              <a:t>Velg en sensor til værstasjonen</a:t>
            </a:r>
            <a:br>
              <a:rPr lang="nb-NO" smtClean="0"/>
            </a:br>
            <a:r>
              <a:rPr lang="nb-NO" smtClean="0"/>
              <a:t>Deloppdrag 23</a:t>
            </a:r>
            <a:r>
              <a:rPr lang="nb-NO" smtClean="0"/>
              <a:t/>
            </a:r>
            <a:br>
              <a:rPr lang="nb-NO" smtClean="0"/>
            </a:br>
            <a:r>
              <a:rPr lang="nb-NO" sz="2000" i="1" smtClean="0"/>
              <a:t>Velg ut en aktuell sensor som du ønsker at værstasjonen din skal inneholde. Gå til det aktuelle deloppdraget og koble opp og lag programmet. Koble sensoren opp mot CoT og lag et passende konsoll og et panel som passer for å presentere den målte størrelsen.</a:t>
            </a:r>
            <a:br>
              <a:rPr lang="nb-NO" sz="2000" i="1" smtClean="0"/>
            </a:br>
            <a:r>
              <a:rPr lang="nb-NO" sz="2000" i="1" smtClean="0"/>
              <a:t>Ev. suppler med flere sensorer etter ønske.</a:t>
            </a:r>
            <a:endParaRPr lang="nb-NO"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Når det dynamiske lageret blir for lite</a:t>
            </a:r>
            <a:endParaRPr lang="nb-NO"/>
          </a:p>
        </p:txBody>
      </p:sp>
      <p:sp>
        <p:nvSpPr>
          <p:cNvPr id="3" name="Plassholder for innhold 2"/>
          <p:cNvSpPr>
            <a:spLocks noGrp="1"/>
          </p:cNvSpPr>
          <p:nvPr>
            <p:ph idx="1"/>
          </p:nvPr>
        </p:nvSpPr>
        <p:spPr>
          <a:xfrm>
            <a:off x="1194628" y="1417638"/>
            <a:ext cx="7407404" cy="5440362"/>
          </a:xfrm>
        </p:spPr>
        <p:txBody>
          <a:bodyPr>
            <a:normAutofit fontScale="92500"/>
          </a:bodyPr>
          <a:lstStyle/>
          <a:p>
            <a:pPr marL="0" indent="0">
              <a:buNone/>
            </a:pPr>
            <a:r>
              <a:rPr lang="nb-NO" smtClean="0"/>
              <a:t>I tradisjonelle Arduino mikrokontrollerkort så er det i hovedsak tre typer lager:</a:t>
            </a:r>
          </a:p>
          <a:p>
            <a:r>
              <a:rPr lang="nb-NO" b="1" smtClean="0"/>
              <a:t>“Flash memory</a:t>
            </a:r>
            <a:r>
              <a:rPr lang="nb-NO" b="1" smtClean="0"/>
              <a:t>”: </a:t>
            </a:r>
            <a:r>
              <a:rPr lang="nb-NO" b="1" smtClean="0"/>
              <a:t/>
            </a:r>
            <a:br>
              <a:rPr lang="nb-NO" b="1" smtClean="0"/>
            </a:br>
            <a:r>
              <a:rPr lang="nb-NO" smtClean="0"/>
              <a:t>Her </a:t>
            </a:r>
            <a:r>
              <a:rPr lang="nb-NO" smtClean="0"/>
              <a:t>lagres programmet som blir værende selv om strømmen </a:t>
            </a:r>
            <a:r>
              <a:rPr lang="nb-NO" smtClean="0"/>
              <a:t>brytes</a:t>
            </a:r>
            <a:r>
              <a:rPr lang="nb-NO" smtClean="0"/>
              <a:t>. UNO </a:t>
            </a:r>
            <a:r>
              <a:rPr lang="nb-NO" smtClean="0"/>
              <a:t>har </a:t>
            </a:r>
            <a:r>
              <a:rPr lang="nb-NO" smtClean="0"/>
              <a:t>32 </a:t>
            </a:r>
            <a:r>
              <a:rPr lang="nb-NO" smtClean="0"/>
              <a:t>kByte, </a:t>
            </a:r>
            <a:r>
              <a:rPr lang="nb-NO" smtClean="0"/>
              <a:t>MEGA har </a:t>
            </a:r>
            <a:r>
              <a:rPr lang="nb-NO" smtClean="0"/>
              <a:t>256 </a:t>
            </a:r>
            <a:r>
              <a:rPr lang="nb-NO" smtClean="0"/>
              <a:t>kByte og WiFi UNO 48 </a:t>
            </a:r>
            <a:r>
              <a:rPr lang="nb-NO" smtClean="0"/>
              <a:t>kByte</a:t>
            </a:r>
            <a:r>
              <a:rPr lang="nb-NO" smtClean="0"/>
              <a:t> </a:t>
            </a:r>
            <a:r>
              <a:rPr lang="nb-NO" smtClean="0"/>
              <a:t>flash minne.</a:t>
            </a:r>
          </a:p>
          <a:p>
            <a:r>
              <a:rPr lang="nb-NO" b="1" smtClean="0"/>
              <a:t>SRAM </a:t>
            </a:r>
            <a:r>
              <a:rPr lang="nb-NO" b="1" smtClean="0"/>
              <a:t>(Static Random Access Memory</a:t>
            </a:r>
            <a:r>
              <a:rPr lang="nb-NO" b="1" smtClean="0"/>
              <a:t>): </a:t>
            </a:r>
            <a:r>
              <a:rPr lang="nb-NO" b="1" smtClean="0"/>
              <a:t/>
            </a:r>
            <a:br>
              <a:rPr lang="nb-NO" b="1" smtClean="0"/>
            </a:br>
            <a:r>
              <a:rPr lang="nb-NO" smtClean="0"/>
              <a:t>Her </a:t>
            </a:r>
            <a:r>
              <a:rPr lang="nb-NO" smtClean="0"/>
              <a:t>opprettes og behandles variabler mens programmet kjører. UNO har </a:t>
            </a:r>
            <a:r>
              <a:rPr lang="nb-NO" smtClean="0"/>
              <a:t>2 </a:t>
            </a:r>
            <a:r>
              <a:rPr lang="nb-NO" smtClean="0"/>
              <a:t>kByte, </a:t>
            </a:r>
            <a:r>
              <a:rPr lang="nb-NO" smtClean="0"/>
              <a:t>MEGA </a:t>
            </a:r>
            <a:r>
              <a:rPr lang="nb-NO" smtClean="0"/>
              <a:t>har </a:t>
            </a:r>
            <a:r>
              <a:rPr lang="nb-NO" smtClean="0"/>
              <a:t/>
            </a:r>
            <a:br>
              <a:rPr lang="nb-NO" smtClean="0"/>
            </a:br>
            <a:r>
              <a:rPr lang="nb-NO" smtClean="0"/>
              <a:t>8 kByte og </a:t>
            </a:r>
            <a:r>
              <a:rPr lang="nb-NO" smtClean="0"/>
              <a:t>WiFi </a:t>
            </a:r>
            <a:r>
              <a:rPr lang="nb-NO" smtClean="0"/>
              <a:t>UNO </a:t>
            </a:r>
            <a:r>
              <a:rPr lang="nb-NO" smtClean="0"/>
              <a:t>6 </a:t>
            </a:r>
            <a:r>
              <a:rPr lang="nb-NO" smtClean="0"/>
              <a:t>kByte</a:t>
            </a:r>
            <a:r>
              <a:rPr lang="nb-NO" smtClean="0"/>
              <a:t> </a:t>
            </a:r>
            <a:endParaRPr lang="nb-NO" smtClean="0"/>
          </a:p>
          <a:p>
            <a:r>
              <a:rPr lang="nb-NO" b="1" smtClean="0"/>
              <a:t>EEPROM </a:t>
            </a:r>
            <a:r>
              <a:rPr lang="nb-NO" sz="1700" b="1" smtClean="0"/>
              <a:t>(Electronic Erasable Programable Read Only Memory</a:t>
            </a:r>
            <a:r>
              <a:rPr lang="nb-NO" sz="1700" b="1" smtClean="0"/>
              <a:t>)</a:t>
            </a:r>
            <a:r>
              <a:rPr lang="nb-NO" b="1" smtClean="0"/>
              <a:t>: </a:t>
            </a:r>
            <a:r>
              <a:rPr lang="nb-NO" b="1" smtClean="0"/>
              <a:t/>
            </a:r>
            <a:br>
              <a:rPr lang="nb-NO" b="1" smtClean="0"/>
            </a:br>
            <a:r>
              <a:rPr lang="nb-NO" smtClean="0"/>
              <a:t>Dette </a:t>
            </a:r>
            <a:r>
              <a:rPr lang="nb-NO" smtClean="0"/>
              <a:t>er et lite lager der programmet kan lagre en mindre mengde data som ikke slettes når strømmen brytes</a:t>
            </a:r>
            <a:r>
              <a:rPr lang="nb-NO" smtClean="0"/>
              <a:t>. </a:t>
            </a:r>
            <a:r>
              <a:rPr lang="nb-NO" smtClean="0"/>
              <a:t>UNO har 1 kByte, </a:t>
            </a:r>
            <a:r>
              <a:rPr lang="nb-NO" smtClean="0"/>
              <a:t>MEGA har </a:t>
            </a:r>
            <a:r>
              <a:rPr lang="nb-NO" smtClean="0"/>
              <a:t>4 </a:t>
            </a:r>
            <a:r>
              <a:rPr lang="nb-NO" smtClean="0"/>
              <a:t>kByte og </a:t>
            </a:r>
            <a:r>
              <a:rPr lang="nb-NO" smtClean="0"/>
              <a:t>WiFi </a:t>
            </a:r>
            <a:r>
              <a:rPr lang="nb-NO" smtClean="0"/>
              <a:t>UNO </a:t>
            </a:r>
            <a:r>
              <a:rPr lang="nb-NO" smtClean="0"/>
              <a:t>0,25 </a:t>
            </a:r>
            <a:r>
              <a:rPr lang="nb-NO" smtClean="0"/>
              <a:t>kByte </a:t>
            </a:r>
          </a:p>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574448"/>
          </a:xfrm>
        </p:spPr>
        <p:txBody>
          <a:bodyPr>
            <a:normAutofit fontScale="90000"/>
          </a:bodyPr>
          <a:lstStyle/>
          <a:p>
            <a:endParaRPr lang="nb-NO"/>
          </a:p>
        </p:txBody>
      </p:sp>
      <p:sp>
        <p:nvSpPr>
          <p:cNvPr id="3" name="Plassholder for innhold 2"/>
          <p:cNvSpPr>
            <a:spLocks noGrp="1"/>
          </p:cNvSpPr>
          <p:nvPr>
            <p:ph idx="1"/>
          </p:nvPr>
        </p:nvSpPr>
        <p:spPr>
          <a:xfrm>
            <a:off x="1194627" y="941614"/>
            <a:ext cx="7791529" cy="5184549"/>
          </a:xfrm>
        </p:spPr>
        <p:txBody>
          <a:bodyPr>
            <a:normAutofit fontScale="85000" lnSpcReduction="20000"/>
          </a:bodyPr>
          <a:lstStyle/>
          <a:p>
            <a:pPr>
              <a:lnSpc>
                <a:spcPct val="120000"/>
              </a:lnSpc>
              <a:spcBef>
                <a:spcPts val="1200"/>
              </a:spcBef>
            </a:pPr>
            <a:r>
              <a:rPr lang="nb-NO" smtClean="0"/>
              <a:t>Karakterstrenger som ikke skal forandres mens </a:t>
            </a:r>
            <a:r>
              <a:rPr lang="nb-NO" smtClean="0"/>
              <a:t>programmet </a:t>
            </a:r>
            <a:r>
              <a:rPr lang="nb-NO" smtClean="0"/>
              <a:t>kjøresr kan legges </a:t>
            </a:r>
            <a:r>
              <a:rPr lang="nb-NO" smtClean="0"/>
              <a:t>i Flash minne ved hjelp av kommandoen PROGMEM. Dette gjelder </a:t>
            </a:r>
            <a:r>
              <a:rPr lang="nb-NO" smtClean="0"/>
              <a:t>f.eks</a:t>
            </a:r>
            <a:r>
              <a:rPr lang="nb-NO" smtClean="0"/>
              <a:t>.: char </a:t>
            </a:r>
            <a:r>
              <a:rPr lang="nb-NO" smtClean="0"/>
              <a:t>ssid[], char password[], token[], server[] og SignalKeys[] </a:t>
            </a:r>
            <a:r>
              <a:rPr lang="nb-NO" smtClean="0"/>
              <a:t>osv</a:t>
            </a:r>
            <a:r>
              <a:rPr lang="nb-NO" smtClean="0"/>
              <a:t>. PROGMEM </a:t>
            </a:r>
            <a:r>
              <a:rPr lang="nb-NO" smtClean="0"/>
              <a:t>krever ekstra tiltak når man leser fra Flash minne</a:t>
            </a:r>
            <a:r>
              <a:rPr lang="nb-NO" smtClean="0"/>
              <a:t>, </a:t>
            </a:r>
            <a:r>
              <a:rPr lang="nb-NO" smtClean="0"/>
              <a:t>se: </a:t>
            </a:r>
            <a:r>
              <a:rPr lang="nb-NO" smtClean="0">
                <a:hlinkClick r:id="rId2"/>
              </a:rPr>
              <a:t>https</a:t>
            </a:r>
            <a:r>
              <a:rPr lang="nb-NO" smtClean="0">
                <a:hlinkClick r:id="rId2"/>
              </a:rPr>
              <a:t>://</a:t>
            </a:r>
            <a:r>
              <a:rPr lang="nb-NO" smtClean="0">
                <a:hlinkClick r:id="rId2"/>
              </a:rPr>
              <a:t>www.arduino.cc/reference/en/language/variables/utilities/progmem</a:t>
            </a:r>
            <a:r>
              <a:rPr lang="nb-NO" smtClean="0">
                <a:hlinkClick r:id="rId2"/>
              </a:rPr>
              <a:t>/</a:t>
            </a:r>
            <a:r>
              <a:rPr lang="nb-NO" smtClean="0"/>
              <a:t> </a:t>
            </a:r>
            <a:endParaRPr lang="nb-NO" smtClean="0"/>
          </a:p>
          <a:p>
            <a:pPr>
              <a:lnSpc>
                <a:spcPct val="120000"/>
              </a:lnSpc>
              <a:spcBef>
                <a:spcPts val="1200"/>
              </a:spcBef>
            </a:pPr>
            <a:r>
              <a:rPr lang="nb-NO" smtClean="0"/>
              <a:t>Det samme gjelder dersom man har behov for å lagre større tabeller med tall eller karakterstrenger.</a:t>
            </a:r>
          </a:p>
          <a:p>
            <a:pPr>
              <a:lnSpc>
                <a:spcPct val="120000"/>
              </a:lnSpc>
              <a:spcBef>
                <a:spcPts val="1200"/>
              </a:spcBef>
            </a:pPr>
            <a:r>
              <a:rPr lang="nb-NO" smtClean="0"/>
              <a:t>I</a:t>
            </a:r>
            <a:r>
              <a:rPr lang="nb-NO" smtClean="0"/>
              <a:t>kke bruk </a:t>
            </a:r>
            <a:r>
              <a:rPr lang="nb-NO" smtClean="0"/>
              <a:t>unødig </a:t>
            </a:r>
            <a:r>
              <a:rPr lang="nb-NO" smtClean="0"/>
              <a:t>resurskrevende </a:t>
            </a:r>
            <a:r>
              <a:rPr lang="nb-NO" smtClean="0"/>
              <a:t>variabler:</a:t>
            </a:r>
            <a:r>
              <a:rPr lang="nb-NO" smtClean="0"/>
              <a:t/>
            </a:r>
            <a:br>
              <a:rPr lang="nb-NO" smtClean="0"/>
            </a:br>
            <a:r>
              <a:rPr lang="nb-NO" smtClean="0"/>
              <a:t>char = 1 byte (karakter)</a:t>
            </a:r>
            <a:br>
              <a:rPr lang="nb-NO" smtClean="0"/>
            </a:br>
            <a:r>
              <a:rPr lang="nb-NO" smtClean="0"/>
              <a:t>byte = 1 byte (heltall)</a:t>
            </a:r>
            <a:br>
              <a:rPr lang="nb-NO" smtClean="0"/>
            </a:br>
            <a:r>
              <a:rPr lang="nb-NO" smtClean="0"/>
              <a:t>int = 2 byte (heltall)</a:t>
            </a:r>
            <a:br>
              <a:rPr lang="nb-NO" smtClean="0"/>
            </a:br>
            <a:r>
              <a:rPr lang="nb-NO" smtClean="0"/>
              <a:t>long = 4 byte (heltall)</a:t>
            </a:r>
            <a:br>
              <a:rPr lang="nb-NO" smtClean="0"/>
            </a:br>
            <a:r>
              <a:rPr lang="nb-NO" smtClean="0"/>
              <a:t>float = 4 byte (desimaltall)</a:t>
            </a:r>
          </a:p>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97761" y="1404258"/>
            <a:ext cx="7767638" cy="3597728"/>
          </a:xfrm>
        </p:spPr>
        <p:txBody>
          <a:bodyPr>
            <a:normAutofit/>
          </a:bodyPr>
          <a:lstStyle/>
          <a:p>
            <a:pPr algn="ctr"/>
            <a:r>
              <a:rPr lang="nb-NO" smtClean="0"/>
              <a:t>Presentasjon av målinger over tid</a:t>
            </a:r>
            <a:br>
              <a:rPr lang="nb-NO" smtClean="0"/>
            </a:br>
            <a:r>
              <a:rPr lang="nb-NO" smtClean="0"/>
              <a:t>Deloppdrag 24</a:t>
            </a:r>
            <a:r>
              <a:rPr lang="nb-NO" smtClean="0"/>
              <a:t/>
            </a:r>
            <a:br>
              <a:rPr lang="nb-NO" smtClean="0"/>
            </a:br>
            <a:r>
              <a:rPr lang="nb-NO" sz="1800" i="1" smtClean="0"/>
              <a:t>Lag et nytt panel som viser hvordan temperaturen endrer seg over tid. Legg til luftfuktighet eller lufttrykk i samme diagram.</a:t>
            </a:r>
            <a:r>
              <a:rPr lang="nb-NO" sz="1800" i="1" smtClean="0"/>
              <a:t>.</a:t>
            </a:r>
            <a:endParaRPr lang="nb-NO" sz="1800" i="1"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97761" y="2450437"/>
            <a:ext cx="7767638" cy="3133934"/>
          </a:xfrm>
        </p:spPr>
        <p:txBody>
          <a:bodyPr>
            <a:normAutofit/>
          </a:bodyPr>
          <a:lstStyle/>
          <a:p>
            <a:pPr algn="ctr"/>
            <a:r>
              <a:rPr lang="nb-NO" smtClean="0"/>
              <a:t>Introduksjon til </a:t>
            </a:r>
            <a:r>
              <a:rPr lang="nb-NO" smtClean="0"/>
              <a:t>ESP01</a:t>
            </a:r>
            <a:br>
              <a:rPr lang="nb-NO" smtClean="0"/>
            </a:br>
            <a:r>
              <a:rPr lang="nb-NO" smtClean="0"/>
              <a:t>Deloppdrag 14</a:t>
            </a:r>
            <a:br>
              <a:rPr lang="nb-NO" smtClean="0"/>
            </a:br>
            <a:r>
              <a:rPr lang="nb-NO" sz="2000" i="1" smtClean="0"/>
              <a:t> Koble opp ESP01 på koblingsbrettet sammen </a:t>
            </a:r>
            <a:r>
              <a:rPr lang="nb-NO" sz="2000" i="1" smtClean="0"/>
              <a:t>med </a:t>
            </a:r>
            <a:r>
              <a:rPr lang="nb-NO" sz="2000" i="1" smtClean="0"/>
              <a:t>DHT11. </a:t>
            </a:r>
            <a:r>
              <a:rPr lang="nb-NO" sz="2000" i="1" smtClean="0"/>
              <a:t>Gå over og sjekk at oppkoblingen </a:t>
            </a:r>
            <a:r>
              <a:rPr lang="nb-NO" sz="2000" i="1" smtClean="0"/>
              <a:t>er </a:t>
            </a:r>
            <a:r>
              <a:rPr lang="nb-NO" sz="2000" i="1" smtClean="0"/>
              <a:t>riktig.</a:t>
            </a:r>
            <a:r>
              <a:rPr lang="nb-NO" sz="2000" i="1" smtClean="0"/>
              <a:t/>
            </a:r>
            <a:br>
              <a:rPr lang="nb-NO" sz="2000" i="1" smtClean="0"/>
            </a:br>
            <a:endParaRPr lang="nb-NO"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 av DHT11</a:t>
            </a:r>
            <a:endParaRPr lang="nb-NO"/>
          </a:p>
        </p:txBody>
      </p:sp>
      <p:sp>
        <p:nvSpPr>
          <p:cNvPr id="3" name="Plassholder for innhold 2"/>
          <p:cNvSpPr>
            <a:spLocks noGrp="1"/>
          </p:cNvSpPr>
          <p:nvPr>
            <p:ph idx="1"/>
          </p:nvPr>
        </p:nvSpPr>
        <p:spPr>
          <a:xfrm>
            <a:off x="1194628" y="5948039"/>
            <a:ext cx="7407404" cy="701336"/>
          </a:xfrm>
        </p:spPr>
        <p:txBody>
          <a:bodyPr/>
          <a:lstStyle/>
          <a:p>
            <a:r>
              <a:rPr lang="nb-NO" smtClean="0"/>
              <a:t>Pass på plasseringen</a:t>
            </a:r>
            <a:endParaRPr lang="nb-NO"/>
          </a:p>
        </p:txBody>
      </p:sp>
      <p:pic>
        <p:nvPicPr>
          <p:cNvPr id="5122" name="Picture 2"/>
          <p:cNvPicPr>
            <a:picLocks noChangeAspect="1" noChangeArrowheads="1"/>
          </p:cNvPicPr>
          <p:nvPr/>
        </p:nvPicPr>
        <p:blipFill>
          <a:blip r:embed="rId2"/>
          <a:srcRect/>
          <a:stretch>
            <a:fillRect/>
          </a:stretch>
        </p:blipFill>
        <p:spPr bwMode="auto">
          <a:xfrm>
            <a:off x="1864311" y="1417638"/>
            <a:ext cx="6010182" cy="44347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846138"/>
            <a:ext cx="7407404" cy="1143000"/>
          </a:xfrm>
        </p:spPr>
        <p:txBody>
          <a:bodyPr/>
          <a:lstStyle/>
          <a:p>
            <a:pPr algn="ctr"/>
            <a:r>
              <a:rPr lang="nb-NO" smtClean="0"/>
              <a:t>Valg av teknologisk løsning</a:t>
            </a:r>
            <a:endParaRPr lang="nb-NO"/>
          </a:p>
        </p:txBody>
      </p:sp>
      <p:pic>
        <p:nvPicPr>
          <p:cNvPr id="1026" name="Picture 2"/>
          <p:cNvPicPr>
            <a:picLocks noChangeAspect="1" noChangeArrowheads="1"/>
          </p:cNvPicPr>
          <p:nvPr/>
        </p:nvPicPr>
        <p:blipFill>
          <a:blip r:embed="rId2"/>
          <a:srcRect/>
          <a:stretch>
            <a:fillRect/>
          </a:stretch>
        </p:blipFill>
        <p:spPr bwMode="auto">
          <a:xfrm>
            <a:off x="921413" y="2414725"/>
            <a:ext cx="8014198" cy="23792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ESP01 – ESP8266</a:t>
            </a:r>
            <a:endParaRPr lang="nb-NO"/>
          </a:p>
        </p:txBody>
      </p:sp>
      <p:sp>
        <p:nvSpPr>
          <p:cNvPr id="3" name="Plassholder for innhold 2"/>
          <p:cNvSpPr>
            <a:spLocks noGrp="1"/>
          </p:cNvSpPr>
          <p:nvPr>
            <p:ph idx="1"/>
          </p:nvPr>
        </p:nvSpPr>
        <p:spPr>
          <a:xfrm>
            <a:off x="1194628" y="5633167"/>
            <a:ext cx="7407404" cy="985992"/>
          </a:xfrm>
        </p:spPr>
        <p:txBody>
          <a:bodyPr/>
          <a:lstStyle/>
          <a:p>
            <a:r>
              <a:rPr lang="nb-NO" smtClean="0"/>
              <a:t>ESP01 er lik ESP8266 ved Wi-Fi, UART (Rx/Tx) og noen få porter. Klokkefrekvens på 80Mz</a:t>
            </a:r>
            <a:endParaRPr lang="nb-NO"/>
          </a:p>
        </p:txBody>
      </p:sp>
      <p:pic>
        <p:nvPicPr>
          <p:cNvPr id="2050" name="Picture 2"/>
          <p:cNvPicPr>
            <a:picLocks noChangeAspect="1" noChangeArrowheads="1"/>
          </p:cNvPicPr>
          <p:nvPr/>
        </p:nvPicPr>
        <p:blipFill>
          <a:blip r:embed="rId2"/>
          <a:srcRect/>
          <a:stretch>
            <a:fillRect/>
          </a:stretch>
        </p:blipFill>
        <p:spPr bwMode="auto">
          <a:xfrm>
            <a:off x="1372181" y="1240084"/>
            <a:ext cx="6807120" cy="4243525"/>
          </a:xfrm>
          <a:prstGeom prst="rect">
            <a:avLst/>
          </a:prstGeom>
          <a:noFill/>
          <a:ln w="9525">
            <a:noFill/>
            <a:miter lim="800000"/>
            <a:headEnd/>
            <a:tailEnd/>
          </a:ln>
          <a:effectLst/>
        </p:spPr>
      </p:pic>
      <p:sp>
        <p:nvSpPr>
          <p:cNvPr id="5" name="Rektangel 4"/>
          <p:cNvSpPr/>
          <p:nvPr/>
        </p:nvSpPr>
        <p:spPr>
          <a:xfrm>
            <a:off x="1372181" y="1417638"/>
            <a:ext cx="1690615" cy="158301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45933</TotalTime>
  <Words>755</Words>
  <Application>Microsoft Office PowerPoint</Application>
  <PresentationFormat>Skjermfremvisning (4:3)</PresentationFormat>
  <Paragraphs>135</Paragraphs>
  <Slides>55</Slides>
  <Notes>2</Notes>
  <HiddenSlides>0</HiddenSlides>
  <MMClips>0</MMClips>
  <ScaleCrop>false</ScaleCrop>
  <HeadingPairs>
    <vt:vector size="4" baseType="variant">
      <vt:variant>
        <vt:lpstr>Tema</vt:lpstr>
      </vt:variant>
      <vt:variant>
        <vt:i4>1</vt:i4>
      </vt:variant>
      <vt:variant>
        <vt:lpstr>Lysbildetitler</vt:lpstr>
      </vt:variant>
      <vt:variant>
        <vt:i4>55</vt:i4>
      </vt:variant>
    </vt:vector>
  </HeadingPairs>
  <TitlesOfParts>
    <vt:vector size="56" baseType="lpstr">
      <vt:lpstr>Office-tema</vt:lpstr>
      <vt:lpstr>Videregående kurs  programmering Arduino</vt:lpstr>
      <vt:lpstr>Luftfuktighet  og temperatur (DHT11) Deloppdrag 13  Bygg opp og lag et program som leser temperatur og luftfuktighet fra sensoren DHT11. Skriv ut verdiene i monitoren. </vt:lpstr>
      <vt:lpstr>Oppkobling av DHT11</vt:lpstr>
      <vt:lpstr>Arduino UNO og Arduino UNO WiFi</vt:lpstr>
      <vt:lpstr>Installer nytt kort? Arduino UNO WiFi Rev2</vt:lpstr>
      <vt:lpstr>Introduksjon til ESP01 Deloppdrag 14  Koble opp ESP01 på koblingsbrettet sammen med DHT11. Gå over og sjekk at oppkoblingen er riktig. </vt:lpstr>
      <vt:lpstr>Oppkobling av DHT11</vt:lpstr>
      <vt:lpstr>Valg av teknologisk løsning</vt:lpstr>
      <vt:lpstr>ESP01 – ESP8266</vt:lpstr>
      <vt:lpstr>ESP32 eller ESP8266</vt:lpstr>
      <vt:lpstr>Pinning (side 122)</vt:lpstr>
      <vt:lpstr>Endre baudrate til ESP01</vt:lpstr>
      <vt:lpstr>Oppkobling – koblingsskjema </vt:lpstr>
      <vt:lpstr>14. Oppkobling til nett (side 125)</vt:lpstr>
      <vt:lpstr>Introduksjon til CoT Deloppdrag 15  Opprett en bruker ved Circus of Things og lag to konsoller, ett for temperatur og ett for luftfuktighet. Sammenstill de to konsollene i et panel. Registrer identifikasjonskoden for din bruker (“token”) og nøkkelkoden for konsollene. Disse skal brukes når programmet hos sensornoden skal skrives. </vt:lpstr>
      <vt:lpstr>Oppkobling til Internett IoT – Internet of Things</vt:lpstr>
      <vt:lpstr>Opprett konto ved CoT https://circusofthings.com/welcome</vt:lpstr>
      <vt:lpstr>Definer signaler (side 128-130)</vt:lpstr>
      <vt:lpstr>Lag et dashbord (Panel) (side 130-131)</vt:lpstr>
      <vt:lpstr>Program for kommunikasjon mellom sensornode og CoT Deloppdrag 16  Skriv et program som overfører temperatur og luftfuktighet til konsollene hos Circus of Things. Sjekk at data overføres tilfredsstillende og vises i konsollene hos CoT. </vt:lpstr>
      <vt:lpstr>Program for å sende data til CoT</vt:lpstr>
      <vt:lpstr>Deklarering av variabler for å opprette forbindelse med CoT</vt:lpstr>
      <vt:lpstr>Legg inn mer informasjon for overføring av data til CoT</vt:lpstr>
      <vt:lpstr>Legg inn mer informasjon for overføring av data til CoT</vt:lpstr>
      <vt:lpstr>Overfør måledata Temperatur og luftfuktighet</vt:lpstr>
      <vt:lpstr>Utfordringer</vt:lpstr>
      <vt:lpstr>Fjernstyring av rele  Deloppdrag 17  Koble opp et rele, lag et konsoll for å slå av og på releet og skriv programmet som mottar kommandosignaler fra CoT og styrer releet ved sensornoden. </vt:lpstr>
      <vt:lpstr>Oppkobling</vt:lpstr>
      <vt:lpstr>Definer signalet for styring ved CoT</vt:lpstr>
      <vt:lpstr>Opprett et konsol i panelet</vt:lpstr>
      <vt:lpstr>Programmet for å motta styresignaler fra CoT</vt:lpstr>
      <vt:lpstr>Automatisk styring av rele  Deloppdrag 18  Legg inn en tredje knapp, “AUTO” i trykknappkonsollet som er slik at når auto er trykket så er det temperaturen som styrer om ventilasjonsanlegget slås på eller av. Det skal også defineres et signal og lages et konsoll som gjør det mulig å sette terskelverdien for temperaturen for omslag</vt:lpstr>
      <vt:lpstr>Endre konsollet, legg inn AUTO</vt:lpstr>
      <vt:lpstr>Legge inn terskelnivå for  AUTO-styring</vt:lpstr>
      <vt:lpstr>Oppgradert panelet</vt:lpstr>
      <vt:lpstr>Skriving av programmet</vt:lpstr>
      <vt:lpstr>Oppkobling og virkemåte til H-bro PWM for styring av motorfart Oppdrag 19  Monter og koble opp styrekretser for styring av en vifte (liten DC-motor). Skriv et program som slår av og på viften og endrer mellom inn- og utlufting. Dvs. vifta blåser lufta inn i 5 sekunder for så å blåse den ut i 5 sekunder. Lag en funksjon for styring av viftemotoren der argumentet angir rotasjonsretningen. . </vt:lpstr>
      <vt:lpstr>H-broa</vt:lpstr>
      <vt:lpstr>Oppkobling</vt:lpstr>
      <vt:lpstr>Programmet</vt:lpstr>
      <vt:lpstr>Styring av farten til viftemotoren med PWM Deloppdrag 20  Lag et program som i tillegg til å snu retningen på motoren øker farten fra 0 til maks fart i løpet av de 5 første sekundene, for deretter å senke farten fra maks fart til 0 fart de neste 5 sekundene. Deretter gjøres det samme mens motoren kjøres i motsatt retning. </vt:lpstr>
      <vt:lpstr>Puls-bredde-modulasjon</vt:lpstr>
      <vt:lpstr>Puls-bredde-modulasjon</vt:lpstr>
      <vt:lpstr>Fjernstyring av farten til motoren fra Circus of Things Deloppdrag 21  Lag et program som gjør det mulig å fjernstyre farten til motoren ved hjelp av en glidebryter hos Circus of Things. La glidebryteren gå fra -255 til +255. La fortegnet styre retningen til motoren, + fortegn blåser luft inn i rommet, – fortegn blåser luft ut av rommet. </vt:lpstr>
      <vt:lpstr>Fjernstyring av farten til motoren</vt:lpstr>
      <vt:lpstr>Panel</vt:lpstr>
      <vt:lpstr>Sammenstilling av sensorer og styring av motor Deloppdrag 22  Lag et program som leser av temperatur og luftfuktighet i rommet og viser resultatet av målingene i panelet på CoT. Sett terskelverdi for påslag av ventilasjonsvifta. Når luftfuktigheten i rommet overskrider terskelverdien for luftfuktighet, skal vifta blåse luft ut av rommet med en manuelt satt viftefart. Når derimot luftfuktigheten er under terskelverdien skal vifta blåse luft inn i rommet.</vt:lpstr>
      <vt:lpstr>Definer to nye signaler</vt:lpstr>
      <vt:lpstr>Modifiser panalet</vt:lpstr>
      <vt:lpstr>Autmatisk styring av vifteretning</vt:lpstr>
      <vt:lpstr>Velg en sensor til værstasjonen Deloppdrag 23 Velg ut en aktuell sensor som du ønsker at værstasjonen din skal inneholde. Gå til det aktuelle deloppdraget og koble opp og lag programmet. Koble sensoren opp mot CoT og lag et passende konsoll og et panel som passer for å presentere den målte størrelsen. Ev. suppler med flere sensorer etter ønske.</vt:lpstr>
      <vt:lpstr>Når det dynamiske lageret blir for lite</vt:lpstr>
      <vt:lpstr>Lysbilde 53</vt:lpstr>
      <vt:lpstr>Presentasjon av målinger over tid Deloppdrag 24 Lag et nytt panel som viser hvordan temperaturen endrer seg over tid. Legg til luftfuktighet eller lufttrykk i samme diagram..</vt:lpstr>
      <vt:lpstr>Lysbilde 55</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159</cp:revision>
  <dcterms:created xsi:type="dcterms:W3CDTF">2013-06-10T16:56:09Z</dcterms:created>
  <dcterms:modified xsi:type="dcterms:W3CDTF">2022-03-25T14:18:16Z</dcterms:modified>
</cp:coreProperties>
</file>