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435" r:id="rId2"/>
    <p:sldId id="359" r:id="rId3"/>
    <p:sldId id="369" r:id="rId4"/>
    <p:sldId id="360" r:id="rId5"/>
    <p:sldId id="368" r:id="rId6"/>
    <p:sldId id="361" r:id="rId7"/>
    <p:sldId id="393" r:id="rId8"/>
    <p:sldId id="416" r:id="rId9"/>
    <p:sldId id="417" r:id="rId10"/>
    <p:sldId id="438" r:id="rId11"/>
    <p:sldId id="436" r:id="rId12"/>
    <p:sldId id="437" r:id="rId13"/>
    <p:sldId id="418" r:id="rId14"/>
    <p:sldId id="419" r:id="rId15"/>
    <p:sldId id="420" r:id="rId16"/>
    <p:sldId id="421" r:id="rId17"/>
    <p:sldId id="422" r:id="rId18"/>
    <p:sldId id="423" r:id="rId19"/>
    <p:sldId id="445" r:id="rId20"/>
    <p:sldId id="447" r:id="rId21"/>
    <p:sldId id="448" r:id="rId22"/>
    <p:sldId id="446" r:id="rId23"/>
    <p:sldId id="424" r:id="rId24"/>
    <p:sldId id="425" r:id="rId25"/>
    <p:sldId id="426" r:id="rId26"/>
    <p:sldId id="439" r:id="rId27"/>
    <p:sldId id="443" r:id="rId28"/>
    <p:sldId id="444" r:id="rId29"/>
    <p:sldId id="440" r:id="rId30"/>
    <p:sldId id="441" r:id="rId31"/>
    <p:sldId id="442" r:id="rId32"/>
    <p:sldId id="427" r:id="rId33"/>
    <p:sldId id="428" r:id="rId34"/>
    <p:sldId id="429" r:id="rId35"/>
    <p:sldId id="430" r:id="rId36"/>
    <p:sldId id="431" r:id="rId37"/>
    <p:sldId id="432" r:id="rId3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08" autoAdjust="0"/>
    <p:restoredTop sz="94660"/>
  </p:normalViewPr>
  <p:slideViewPr>
    <p:cSldViewPr snapToGrid="0" snapToObjects="1">
      <p:cViewPr>
        <p:scale>
          <a:sx n="43" d="100"/>
          <a:sy n="43" d="100"/>
        </p:scale>
        <p:origin x="-1298" y="-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394A-ECA7-40E7-B53A-2F03A8026B4D}" type="datetimeFigureOut">
              <a:rPr lang="nb-NO" smtClean="0"/>
              <a:pPr/>
              <a:t>10.02.2022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FD85-A5B2-4EB9-AEDA-67CB1B05C71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FD85-A5B2-4EB9-AEDA-67CB1B05C715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mtClean="0"/>
              <a:t>Jeg vil si at variabler</a:t>
            </a:r>
            <a:r>
              <a:rPr lang="nb-NO" baseline="0" smtClean="0"/>
              <a:t> har tre viktige funksjoner:</a:t>
            </a:r>
            <a:endParaRPr lang="nb-NO" smtClean="0"/>
          </a:p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r>
              <a:rPr lang="nb-NO" smtClean="0"/>
              <a:t>Variabler er </a:t>
            </a:r>
            <a:r>
              <a:rPr lang="nb-NO" b="1" i="1" smtClean="0">
                <a:solidFill>
                  <a:srgbClr val="FF0000"/>
                </a:solidFill>
              </a:rPr>
              <a:t>oppbevaringssteder</a:t>
            </a:r>
            <a:r>
              <a:rPr lang="nb-NO" smtClean="0"/>
              <a:t> (”skuffer”) for tekst eller verdier med </a:t>
            </a:r>
            <a:r>
              <a:rPr lang="nb-NO" i="1" smtClean="0"/>
              <a:t>navn</a:t>
            </a:r>
            <a:r>
              <a:rPr lang="nb-NO" smtClean="0"/>
              <a:t> og </a:t>
            </a:r>
            <a:r>
              <a:rPr lang="nb-NO" i="1" smtClean="0"/>
              <a:t>type</a:t>
            </a:r>
            <a:r>
              <a:rPr lang="nb-NO" smtClean="0"/>
              <a:t>. Innholdet kan ennå være ukjent, men vi </a:t>
            </a:r>
            <a:r>
              <a:rPr lang="nb-NO" i="1" smtClean="0"/>
              <a:t>reserverer plass </a:t>
            </a:r>
            <a:r>
              <a:rPr lang="nb-NO" smtClean="0"/>
              <a:t>til dem. </a:t>
            </a:r>
            <a:r>
              <a:rPr lang="nb-NO" i="1" smtClean="0"/>
              <a:t>Navnene</a:t>
            </a:r>
            <a:r>
              <a:rPr lang="nb-NO" smtClean="0"/>
              <a:t> på variablene bør gjenspeile hva de representerer. </a:t>
            </a:r>
            <a:br>
              <a:rPr lang="nb-NO" smtClean="0"/>
            </a:br>
            <a:endParaRPr lang="nb-NO" smtClean="0"/>
          </a:p>
          <a:p>
            <a:pPr marL="0" indent="0">
              <a:buNone/>
            </a:pPr>
            <a:r>
              <a:rPr lang="nb-NO" smtClean="0"/>
              <a:t>La oss deklarere variablene ”</a:t>
            </a:r>
            <a:r>
              <a:rPr lang="nb-NO" i="1" smtClean="0"/>
              <a:t>tempForskjell</a:t>
            </a:r>
            <a:r>
              <a:rPr lang="nb-NO" smtClean="0"/>
              <a:t>”, ”</a:t>
            </a:r>
            <a:r>
              <a:rPr lang="nb-NO" i="1" smtClean="0"/>
              <a:t>tempStart</a:t>
            </a:r>
            <a:r>
              <a:rPr lang="nb-NO" smtClean="0"/>
              <a:t>” og ”</a:t>
            </a:r>
            <a:r>
              <a:rPr lang="nb-NO" i="1" smtClean="0"/>
              <a:t>tempSlutt</a:t>
            </a:r>
            <a:r>
              <a:rPr lang="nb-NO" smtClean="0"/>
              <a:t>” som </a:t>
            </a:r>
            <a:r>
              <a:rPr lang="nb-NO" i="1" smtClean="0"/>
              <a:t>float (desimaltall)</a:t>
            </a:r>
            <a:r>
              <a:rPr lang="nb-NO" smtClean="0"/>
              <a:t>. Vi kan </a:t>
            </a:r>
            <a:r>
              <a:rPr lang="nb-NO" b="1" i="1" smtClean="0">
                <a:solidFill>
                  <a:srgbClr val="FF0000"/>
                </a:solidFill>
              </a:rPr>
              <a:t>behandle variablene uten at verdien til variablene er kjent</a:t>
            </a:r>
            <a:r>
              <a:rPr lang="nb-NO" smtClean="0"/>
              <a:t>.</a:t>
            </a:r>
            <a:br>
              <a:rPr lang="nb-NO" smtClean="0"/>
            </a:br>
            <a:r>
              <a:rPr lang="nb-NO" smtClean="0"/>
              <a:t>    </a:t>
            </a:r>
          </a:p>
          <a:p>
            <a:pPr marL="0" indent="0">
              <a:buNone/>
            </a:pPr>
            <a:r>
              <a:rPr lang="nb-NO" smtClean="0"/>
              <a:t>    </a:t>
            </a:r>
            <a:r>
              <a:rPr lang="nb-NO" i="1" smtClean="0"/>
              <a:t>tempForskjell = tempSlutt – tempStart;</a:t>
            </a:r>
            <a:br>
              <a:rPr lang="nb-NO" i="1" smtClean="0"/>
            </a:br>
            <a:endParaRPr lang="nb-NO" i="1" smtClean="0"/>
          </a:p>
          <a:p>
            <a:pPr marL="0" indent="0">
              <a:buNone/>
            </a:pPr>
            <a:r>
              <a:rPr lang="nb-NO" smtClean="0"/>
              <a:t>Vi kan også betrakte en variabel som en </a:t>
            </a:r>
            <a:r>
              <a:rPr lang="nb-NO" b="1" i="1" smtClean="0">
                <a:solidFill>
                  <a:srgbClr val="FF0000"/>
                </a:solidFill>
              </a:rPr>
              <a:t>lagringsplass</a:t>
            </a:r>
            <a:r>
              <a:rPr lang="nb-NO" smtClean="0"/>
              <a:t> for verdier over tid.</a:t>
            </a:r>
          </a:p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FD85-A5B2-4EB9-AEDA-67CB1B05C715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FD85-A5B2-4EB9-AEDA-67CB1B05C715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Legg spesielt merke til at en sammenligning gjøres ved hjelp av et dobbelt likhetstegn</a:t>
            </a:r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FD85-A5B2-4EB9-AEDA-67CB1B05C715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I det forrige eksemplet</a:t>
            </a:r>
            <a:r>
              <a:rPr lang="en-GB" baseline="0" smtClean="0"/>
              <a:t> brukte vi kommandooret “else” som omfatter alle verdier uten om det som er spesifisert i “if” og “else if” Vi legger også merke til at vi her bruker en logisk operator dobbelt “&amp;&amp;” som står for “og”.</a:t>
            </a:r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FD85-A5B2-4EB9-AEDA-67CB1B05C715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977900"/>
            <a:ext cx="7772400" cy="1390408"/>
          </a:xfrm>
        </p:spPr>
        <p:txBody>
          <a:bodyPr>
            <a:normAutofit/>
          </a:bodyPr>
          <a:lstStyle/>
          <a:p>
            <a:r>
              <a:rPr lang="nb-NO" smtClean="0"/>
              <a:t>Videregående kurs </a:t>
            </a:r>
            <a:br>
              <a:rPr lang="nb-NO" smtClean="0"/>
            </a:br>
            <a:r>
              <a:rPr lang="nb-NO" smtClean="0"/>
              <a:t>programmering Arduino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7185" y="2216553"/>
            <a:ext cx="7772400" cy="2850748"/>
          </a:xfrm>
        </p:spPr>
        <p:txBody>
          <a:bodyPr>
            <a:normAutofit/>
          </a:bodyPr>
          <a:lstStyle/>
          <a:p>
            <a:r>
              <a:rPr lang="nb-NO" sz="2400" smtClean="0"/>
              <a:t>Programstrukturer og språk</a:t>
            </a:r>
            <a:br>
              <a:rPr lang="nb-NO" sz="2400" smtClean="0"/>
            </a:br>
            <a:endParaRPr lang="nb-NO" smtClean="0"/>
          </a:p>
          <a:p>
            <a:r>
              <a:rPr lang="nb-NO" sz="2400" smtClean="0"/>
              <a:t>Nils Kr. Rossing, Skolelaboratoriet og</a:t>
            </a:r>
            <a:br>
              <a:rPr lang="nb-NO" sz="2400" smtClean="0"/>
            </a:br>
            <a:r>
              <a:rPr lang="nb-NO" sz="2400" smtClean="0"/>
              <a:t>Johannes Ravn Munkvoll</a:t>
            </a:r>
            <a:endParaRPr lang="nb-NO" sz="2400" dirty="0"/>
          </a:p>
        </p:txBody>
      </p:sp>
      <p:pic>
        <p:nvPicPr>
          <p:cNvPr id="4" name="Bilde 3" descr="stripe_tek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0"/>
            <a:ext cx="3770911" cy="861134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Interrupt</a:t>
            </a:r>
            <a:endParaRPr lang="nb-NO"/>
          </a:p>
        </p:txBody>
      </p:sp>
      <p:pic>
        <p:nvPicPr>
          <p:cNvPr id="2050" name="Picture 2" descr="Arduino Uno Rev3 - ATmega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15348" y="3837225"/>
            <a:ext cx="3065594" cy="204293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9413" y="4833757"/>
            <a:ext cx="2849290" cy="20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Weather Meter K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539" y="2523238"/>
            <a:ext cx="2251276" cy="2251276"/>
          </a:xfrm>
          <a:prstGeom prst="rect">
            <a:avLst/>
          </a:prstGeom>
          <a:noFill/>
        </p:spPr>
      </p:pic>
      <p:sp>
        <p:nvSpPr>
          <p:cNvPr id="20" name="Frihåndsform 19"/>
          <p:cNvSpPr/>
          <p:nvPr/>
        </p:nvSpPr>
        <p:spPr>
          <a:xfrm>
            <a:off x="3785603" y="4317575"/>
            <a:ext cx="1179936" cy="1350754"/>
          </a:xfrm>
          <a:custGeom>
            <a:avLst/>
            <a:gdLst>
              <a:gd name="connsiteX0" fmla="*/ 1099595 w 1099595"/>
              <a:gd name="connsiteY0" fmla="*/ 5787 h 943336"/>
              <a:gd name="connsiteX1" fmla="*/ 486136 w 1099595"/>
              <a:gd name="connsiteY1" fmla="*/ 0 h 943336"/>
              <a:gd name="connsiteX2" fmla="*/ 520860 w 1099595"/>
              <a:gd name="connsiteY2" fmla="*/ 943336 h 943336"/>
              <a:gd name="connsiteX3" fmla="*/ 0 w 1099595"/>
              <a:gd name="connsiteY3" fmla="*/ 937549 h 943336"/>
              <a:gd name="connsiteX4" fmla="*/ 0 w 1099595"/>
              <a:gd name="connsiteY4" fmla="*/ 937549 h 943336"/>
              <a:gd name="connsiteX0" fmla="*/ 1099595 w 1099595"/>
              <a:gd name="connsiteY0" fmla="*/ 5787 h 943336"/>
              <a:gd name="connsiteX1" fmla="*/ 486136 w 1099595"/>
              <a:gd name="connsiteY1" fmla="*/ 0 h 943336"/>
              <a:gd name="connsiteX2" fmla="*/ 501810 w 1099595"/>
              <a:gd name="connsiteY2" fmla="*/ 943336 h 943336"/>
              <a:gd name="connsiteX3" fmla="*/ 0 w 1099595"/>
              <a:gd name="connsiteY3" fmla="*/ 937549 h 943336"/>
              <a:gd name="connsiteX4" fmla="*/ 0 w 1099595"/>
              <a:gd name="connsiteY4" fmla="*/ 937549 h 9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595" h="943336">
                <a:moveTo>
                  <a:pt x="1099595" y="5787"/>
                </a:moveTo>
                <a:lnTo>
                  <a:pt x="486136" y="0"/>
                </a:lnTo>
                <a:lnTo>
                  <a:pt x="501810" y="943336"/>
                </a:lnTo>
                <a:lnTo>
                  <a:pt x="0" y="937549"/>
                </a:lnTo>
                <a:lnTo>
                  <a:pt x="0" y="937549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ihåndsform 20"/>
          <p:cNvSpPr/>
          <p:nvPr/>
        </p:nvSpPr>
        <p:spPr>
          <a:xfrm flipV="1">
            <a:off x="3785603" y="5845879"/>
            <a:ext cx="1179936" cy="688245"/>
          </a:xfrm>
          <a:custGeom>
            <a:avLst/>
            <a:gdLst>
              <a:gd name="connsiteX0" fmla="*/ 1099595 w 1099595"/>
              <a:gd name="connsiteY0" fmla="*/ 5787 h 943336"/>
              <a:gd name="connsiteX1" fmla="*/ 486136 w 1099595"/>
              <a:gd name="connsiteY1" fmla="*/ 0 h 943336"/>
              <a:gd name="connsiteX2" fmla="*/ 520860 w 1099595"/>
              <a:gd name="connsiteY2" fmla="*/ 943336 h 943336"/>
              <a:gd name="connsiteX3" fmla="*/ 0 w 1099595"/>
              <a:gd name="connsiteY3" fmla="*/ 937549 h 943336"/>
              <a:gd name="connsiteX4" fmla="*/ 0 w 1099595"/>
              <a:gd name="connsiteY4" fmla="*/ 937549 h 943336"/>
              <a:gd name="connsiteX0" fmla="*/ 1099595 w 1099595"/>
              <a:gd name="connsiteY0" fmla="*/ 5787 h 943336"/>
              <a:gd name="connsiteX1" fmla="*/ 486136 w 1099595"/>
              <a:gd name="connsiteY1" fmla="*/ 0 h 943336"/>
              <a:gd name="connsiteX2" fmla="*/ 501810 w 1099595"/>
              <a:gd name="connsiteY2" fmla="*/ 943336 h 943336"/>
              <a:gd name="connsiteX3" fmla="*/ 0 w 1099595"/>
              <a:gd name="connsiteY3" fmla="*/ 937549 h 943336"/>
              <a:gd name="connsiteX4" fmla="*/ 0 w 1099595"/>
              <a:gd name="connsiteY4" fmla="*/ 937549 h 9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595" h="943336">
                <a:moveTo>
                  <a:pt x="1099595" y="5787"/>
                </a:moveTo>
                <a:lnTo>
                  <a:pt x="486136" y="0"/>
                </a:lnTo>
                <a:lnTo>
                  <a:pt x="501810" y="943336"/>
                </a:lnTo>
                <a:lnTo>
                  <a:pt x="0" y="937549"/>
                </a:lnTo>
                <a:lnTo>
                  <a:pt x="0" y="937549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4422210" y="602215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D2</a:t>
            </a:r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4422210" y="519246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D3</a:t>
            </a:r>
            <a:endParaRPr lang="nb-NO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925" y="887392"/>
            <a:ext cx="7847228" cy="13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Interrupt</a:t>
            </a:r>
            <a:br>
              <a:rPr lang="nb-NO" smtClean="0"/>
            </a:br>
            <a:r>
              <a:rPr lang="nb-NO" sz="2000" smtClean="0"/>
              <a:t>side 50</a:t>
            </a:r>
            <a:endParaRPr lang="nb-NO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340" y="1325301"/>
            <a:ext cx="7847228" cy="13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211" y="2983979"/>
            <a:ext cx="2487713" cy="34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vrundet rektangel 5"/>
          <p:cNvSpPr/>
          <p:nvPr/>
        </p:nvSpPr>
        <p:spPr>
          <a:xfrm>
            <a:off x="1111170" y="3333961"/>
            <a:ext cx="989635" cy="885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Setup()</a:t>
            </a:r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1111170" y="4399896"/>
            <a:ext cx="989635" cy="8711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loop()</a:t>
            </a:r>
            <a:endParaRPr lang="nb-NO"/>
          </a:p>
        </p:txBody>
      </p:sp>
      <p:sp>
        <p:nvSpPr>
          <p:cNvPr id="8" name="Avrundet rektangel 7"/>
          <p:cNvSpPr/>
          <p:nvPr/>
        </p:nvSpPr>
        <p:spPr>
          <a:xfrm>
            <a:off x="1111170" y="5477114"/>
            <a:ext cx="989635" cy="113202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funk()</a:t>
            </a:r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747" y="5450468"/>
            <a:ext cx="5395978" cy="11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kstSylinder 11"/>
          <p:cNvSpPr txBox="1"/>
          <p:nvPr/>
        </p:nvSpPr>
        <p:spPr>
          <a:xfrm>
            <a:off x="7952093" y="4101511"/>
            <a:ext cx="9364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smtClean="0">
                <a:latin typeface="Courier New" pitchFamily="49" charset="0"/>
                <a:cs typeface="Courier New" pitchFamily="49" charset="0"/>
              </a:rPr>
              <a:t>RISE</a:t>
            </a:r>
            <a:br>
              <a:rPr lang="nb-NO" sz="1400" smtClean="0">
                <a:latin typeface="Courier New" pitchFamily="49" charset="0"/>
                <a:cs typeface="Courier New" pitchFamily="49" charset="0"/>
              </a:rPr>
            </a:br>
            <a:r>
              <a:rPr lang="nb-NO" sz="1400" smtClean="0">
                <a:latin typeface="Courier New" pitchFamily="49" charset="0"/>
                <a:cs typeface="Courier New" pitchFamily="49" charset="0"/>
              </a:rPr>
              <a:t>FALLING</a:t>
            </a:r>
            <a:br>
              <a:rPr lang="nb-NO" sz="1400" smtClean="0">
                <a:latin typeface="Courier New" pitchFamily="49" charset="0"/>
                <a:cs typeface="Courier New" pitchFamily="49" charset="0"/>
              </a:rPr>
            </a:br>
            <a:r>
              <a:rPr lang="nb-NO" sz="1400" smtClean="0">
                <a:latin typeface="Courier New" pitchFamily="49" charset="0"/>
                <a:cs typeface="Courier New" pitchFamily="49" charset="0"/>
              </a:rPr>
              <a:t>CHANGE</a:t>
            </a:r>
            <a:br>
              <a:rPr lang="nb-NO" sz="1400" smtClean="0">
                <a:latin typeface="Courier New" pitchFamily="49" charset="0"/>
                <a:cs typeface="Courier New" pitchFamily="49" charset="0"/>
              </a:rPr>
            </a:br>
            <a:r>
              <a:rPr lang="nb-NO" sz="1400" smtClean="0">
                <a:latin typeface="Courier New" pitchFamily="49" charset="0"/>
                <a:cs typeface="Courier New" pitchFamily="49" charset="0"/>
              </a:rPr>
              <a:t>LOW</a:t>
            </a:r>
            <a:br>
              <a:rPr lang="nb-NO" sz="1400" smtClean="0">
                <a:latin typeface="Courier New" pitchFamily="49" charset="0"/>
                <a:cs typeface="Courier New" pitchFamily="49" charset="0"/>
              </a:rPr>
            </a:br>
            <a:r>
              <a:rPr lang="nb-NO" sz="1400" smtClean="0">
                <a:latin typeface="Courier New" pitchFamily="49" charset="0"/>
                <a:cs typeface="Courier New" pitchFamily="49" charset="0"/>
              </a:rPr>
              <a:t>HIGH</a:t>
            </a:r>
            <a:endParaRPr lang="nb-NO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390173" y="4534192"/>
            <a:ext cx="184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874" y="3693372"/>
            <a:ext cx="6759767" cy="28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221403" cy="1143000"/>
          </a:xfrm>
        </p:spPr>
        <p:txBody>
          <a:bodyPr/>
          <a:lstStyle/>
          <a:p>
            <a:pPr algn="ctr"/>
            <a:r>
              <a:rPr lang="nb-NO" smtClean="0"/>
              <a:t>Interrupt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417638"/>
            <a:ext cx="7407404" cy="2248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b-NO" smtClean="0"/>
              <a:t>OBS!</a:t>
            </a:r>
          </a:p>
          <a:p>
            <a:r>
              <a:rPr lang="nb-NO" smtClean="0"/>
              <a:t>Interrupt slås av når interrupt service rutinen kalles</a:t>
            </a:r>
          </a:p>
          <a:p>
            <a:r>
              <a:rPr lang="nb-NO" smtClean="0"/>
              <a:t>delay(); // Fungerer ikke</a:t>
            </a:r>
          </a:p>
          <a:p>
            <a:r>
              <a:rPr lang="nb-NO" smtClean="0"/>
              <a:t>millis(); // Stopper i ISR</a:t>
            </a:r>
          </a:p>
          <a:p>
            <a:r>
              <a:rPr lang="nb-NO" smtClean="0"/>
              <a:t>Flere interrupt omtrent samtidig: ”Første man til mølla”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if-setning – og bruk av vilkår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If-setning og vilkår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164380"/>
            <a:ext cx="7407404" cy="5693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smtClean="0"/>
              <a:t>void loop() {</a:t>
            </a:r>
            <a:br>
              <a:rPr lang="en-US" sz="2000" smtClean="0"/>
            </a:br>
            <a:r>
              <a:rPr lang="en-US" sz="2000" smtClean="0"/>
              <a:t>…</a:t>
            </a:r>
          </a:p>
          <a:p>
            <a:pPr>
              <a:buNone/>
            </a:pPr>
            <a:r>
              <a:rPr lang="en-US" sz="2000" smtClean="0"/>
              <a:t>bool pin7input;</a:t>
            </a:r>
          </a:p>
          <a:p>
            <a:pPr>
              <a:buNone/>
            </a:pPr>
            <a:r>
              <a:rPr lang="en-US" sz="2000" smtClean="0"/>
              <a:t>…</a:t>
            </a:r>
          </a:p>
          <a:p>
            <a:pPr>
              <a:buNone/>
            </a:pPr>
            <a:r>
              <a:rPr lang="en-US" sz="2000" smtClean="0"/>
              <a:t>pin7Input = digitalRead(7); // Kan ha verdi 0/1</a:t>
            </a:r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r>
              <a:rPr lang="en-US" sz="2000" smtClean="0"/>
              <a:t> if (pin7Input == true)               // true = 1</a:t>
            </a:r>
            <a:br>
              <a:rPr lang="en-US" sz="2000" smtClean="0"/>
            </a:br>
            <a:r>
              <a:rPr lang="en-US" sz="2000" smtClean="0"/>
              <a:t>{ </a:t>
            </a:r>
            <a:br>
              <a:rPr lang="en-US" sz="2000" smtClean="0"/>
            </a:br>
            <a:r>
              <a:rPr lang="en-US" sz="2000" smtClean="0"/>
              <a:t>// Gjør A</a:t>
            </a:r>
            <a:br>
              <a:rPr lang="en-US" sz="2000" smtClean="0"/>
            </a:br>
            <a:r>
              <a:rPr lang="en-US" sz="2000" smtClean="0"/>
              <a:t>} </a:t>
            </a:r>
            <a:br>
              <a:rPr lang="en-US" sz="2000" smtClean="0"/>
            </a:br>
            <a:r>
              <a:rPr lang="en-US" sz="2000" smtClean="0"/>
              <a:t>else if (pin7Input == false)  // false = 0 </a:t>
            </a:r>
            <a:br>
              <a:rPr lang="en-US" sz="2000" smtClean="0"/>
            </a:br>
            <a:r>
              <a:rPr lang="en-US" sz="2000" smtClean="0"/>
              <a:t>{ </a:t>
            </a:r>
            <a:br>
              <a:rPr lang="en-US" sz="2000" smtClean="0"/>
            </a:br>
            <a:r>
              <a:rPr lang="en-US" sz="2000" smtClean="0"/>
              <a:t>// Gjør B </a:t>
            </a:r>
            <a:br>
              <a:rPr lang="en-US" sz="2000" smtClean="0"/>
            </a:br>
            <a:r>
              <a:rPr lang="en-US" sz="2000" smtClean="0"/>
              <a:t>} </a:t>
            </a:r>
          </a:p>
          <a:p>
            <a:pPr>
              <a:buNone/>
            </a:pPr>
            <a:r>
              <a:rPr lang="en-US" sz="2000" smtClean="0"/>
              <a:t>    …</a:t>
            </a:r>
          </a:p>
          <a:p>
            <a:pPr>
              <a:buNone/>
            </a:pPr>
            <a:r>
              <a:rPr lang="en-US" sz="2000" smtClean="0"/>
              <a:t>}</a:t>
            </a:r>
            <a:endParaRPr lang="nb-NO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If-setning og vilkår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164380"/>
            <a:ext cx="7407404" cy="56936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smtClean="0"/>
              <a:t>Void loop() {</a:t>
            </a:r>
            <a:br>
              <a:rPr lang="en-US" sz="2000" smtClean="0"/>
            </a:br>
            <a:r>
              <a:rPr lang="en-US" sz="2000" smtClean="0"/>
              <a:t>…</a:t>
            </a:r>
          </a:p>
          <a:p>
            <a:pPr>
              <a:buNone/>
            </a:pPr>
            <a:r>
              <a:rPr lang="en-US" sz="2000" smtClean="0"/>
              <a:t>int pinA0input;</a:t>
            </a:r>
          </a:p>
          <a:p>
            <a:pPr>
              <a:buNone/>
            </a:pPr>
            <a:r>
              <a:rPr lang="en-US" sz="2000" smtClean="0"/>
              <a:t>…</a:t>
            </a:r>
          </a:p>
          <a:p>
            <a:pPr>
              <a:buNone/>
            </a:pPr>
            <a:r>
              <a:rPr lang="en-US" sz="2000" smtClean="0"/>
              <a:t>pinA0Input = analogRead(A0); // Kan ha verdi 0 - 1023</a:t>
            </a:r>
          </a:p>
          <a:p>
            <a:pPr>
              <a:buNone/>
            </a:pPr>
            <a:r>
              <a:rPr lang="en-US" sz="2000" smtClean="0"/>
              <a:t> if (pinA0Input &lt; 500) </a:t>
            </a:r>
            <a:br>
              <a:rPr lang="en-US" sz="2000" smtClean="0"/>
            </a:br>
            <a:r>
              <a:rPr lang="en-US" sz="2000" smtClean="0"/>
              <a:t>{ </a:t>
            </a:r>
            <a:br>
              <a:rPr lang="en-US" sz="2000" smtClean="0"/>
            </a:br>
            <a:r>
              <a:rPr lang="en-US" sz="2000" smtClean="0"/>
              <a:t>// Gjør A</a:t>
            </a:r>
            <a:br>
              <a:rPr lang="en-US" sz="2000" smtClean="0"/>
            </a:br>
            <a:r>
              <a:rPr lang="en-US" sz="2000" smtClean="0"/>
              <a:t>} </a:t>
            </a:r>
            <a:br>
              <a:rPr lang="en-US" sz="2000" smtClean="0"/>
            </a:br>
            <a:r>
              <a:rPr lang="en-US" sz="2000" smtClean="0"/>
              <a:t>else if (pinA0Input &gt;= 1000) </a:t>
            </a:r>
            <a:br>
              <a:rPr lang="en-US" sz="2000" smtClean="0"/>
            </a:br>
            <a:r>
              <a:rPr lang="en-US" sz="2000" smtClean="0"/>
              <a:t>{ </a:t>
            </a:r>
            <a:br>
              <a:rPr lang="en-US" sz="2000" smtClean="0"/>
            </a:br>
            <a:r>
              <a:rPr lang="en-US" sz="2000" smtClean="0"/>
              <a:t>// Gjør B </a:t>
            </a:r>
            <a:br>
              <a:rPr lang="en-US" sz="2000" smtClean="0"/>
            </a:br>
            <a:r>
              <a:rPr lang="en-US" sz="2000" smtClean="0"/>
              <a:t>} </a:t>
            </a:r>
            <a:br>
              <a:rPr lang="en-US" sz="2000" smtClean="0"/>
            </a:br>
            <a:r>
              <a:rPr lang="en-US" sz="2000" smtClean="0"/>
              <a:t>else </a:t>
            </a:r>
            <a:br>
              <a:rPr lang="en-US" sz="2000" smtClean="0"/>
            </a:br>
            <a:r>
              <a:rPr lang="en-US" sz="2000" smtClean="0"/>
              <a:t>{ </a:t>
            </a:r>
            <a:br>
              <a:rPr lang="en-US" sz="2000" smtClean="0"/>
            </a:br>
            <a:r>
              <a:rPr lang="en-US" sz="2000" smtClean="0"/>
              <a:t>// Gjør C </a:t>
            </a:r>
            <a:br>
              <a:rPr lang="en-US" sz="2000" smtClean="0"/>
            </a:br>
            <a:r>
              <a:rPr lang="en-US" sz="2000" smtClean="0"/>
              <a:t>}</a:t>
            </a:r>
          </a:p>
          <a:p>
            <a:pPr>
              <a:buNone/>
            </a:pPr>
            <a:r>
              <a:rPr lang="en-US" sz="2000" smtClean="0"/>
              <a:t>    …</a:t>
            </a:r>
          </a:p>
          <a:p>
            <a:pPr>
              <a:buNone/>
            </a:pPr>
            <a:r>
              <a:rPr lang="en-US" sz="2000" smtClean="0"/>
              <a:t>}</a:t>
            </a:r>
            <a:endParaRPr lang="nb-NO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Vilkår 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98072" y="1600200"/>
            <a:ext cx="6703959" cy="3879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smtClean="0"/>
              <a:t>==   (er lik)</a:t>
            </a:r>
          </a:p>
          <a:p>
            <a:pPr>
              <a:buNone/>
            </a:pPr>
            <a:r>
              <a:rPr lang="en-US" sz="3200" smtClean="0"/>
              <a:t>!=    (er ikke lik)</a:t>
            </a:r>
          </a:p>
          <a:p>
            <a:pPr>
              <a:buNone/>
            </a:pPr>
            <a:r>
              <a:rPr lang="en-US" sz="3200" smtClean="0"/>
              <a:t>&lt;     (er mindre enn)</a:t>
            </a:r>
          </a:p>
          <a:p>
            <a:pPr>
              <a:buNone/>
            </a:pPr>
            <a:r>
              <a:rPr lang="en-US" sz="3200" smtClean="0"/>
              <a:t>&gt;     (er større enn)</a:t>
            </a:r>
          </a:p>
          <a:p>
            <a:pPr>
              <a:buNone/>
            </a:pPr>
            <a:r>
              <a:rPr lang="en-US" sz="3200" smtClean="0"/>
              <a:t>&lt;=   (er mindre enn eller lik)</a:t>
            </a:r>
          </a:p>
          <a:p>
            <a:pPr>
              <a:buNone/>
            </a:pPr>
            <a:r>
              <a:rPr lang="en-US" sz="3200" smtClean="0"/>
              <a:t>&gt;=   (er større enn eller lik)</a:t>
            </a:r>
            <a:endParaRPr lang="nb-NO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Vilkår med logiske operatorer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7" y="1600200"/>
            <a:ext cx="7672281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mtClean="0"/>
              <a:t>pinA0Input = analogRead(A0);</a:t>
            </a:r>
          </a:p>
          <a:p>
            <a:pPr>
              <a:buNone/>
            </a:pPr>
            <a:r>
              <a:rPr lang="en-US" smtClean="0"/>
              <a:t> if (pinA0Input &lt; 500)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A</a:t>
            </a:r>
            <a:br>
              <a:rPr lang="en-US" smtClean="0"/>
            </a:br>
            <a:r>
              <a:rPr lang="en-US" smtClean="0"/>
              <a:t>} </a:t>
            </a:r>
            <a:br>
              <a:rPr lang="en-US" smtClean="0"/>
            </a:br>
            <a:r>
              <a:rPr lang="en-US" smtClean="0"/>
              <a:t>else if (pinA0Input &gt;= 1000) </a:t>
            </a:r>
            <a:br>
              <a:rPr lang="en-US" smtClean="0"/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B </a:t>
            </a:r>
            <a:br>
              <a:rPr lang="en-US" smtClean="0"/>
            </a:br>
            <a:r>
              <a:rPr lang="en-US" smtClean="0"/>
              <a:t>} </a:t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else if ((pinA0Input &gt;= 500) &amp;&amp; (pinA0Input &lt; 1000))  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/>
              <a:t>{ </a:t>
            </a:r>
            <a:br>
              <a:rPr lang="en-US" smtClean="0"/>
            </a:br>
            <a:r>
              <a:rPr lang="en-US" smtClean="0"/>
              <a:t>// Gjør C </a:t>
            </a:r>
            <a:br>
              <a:rPr lang="en-US" smtClean="0"/>
            </a:br>
            <a:r>
              <a:rPr lang="en-US" smtClean="0"/>
              <a:t>}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Logiske operatorer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39636" y="1600200"/>
            <a:ext cx="6662396" cy="4525963"/>
          </a:xfrm>
        </p:spPr>
        <p:txBody>
          <a:bodyPr/>
          <a:lstStyle/>
          <a:p>
            <a:pPr>
              <a:buNone/>
            </a:pPr>
            <a:r>
              <a:rPr lang="nb-NO" smtClean="0"/>
              <a:t>&amp;&amp; (and)</a:t>
            </a:r>
          </a:p>
          <a:p>
            <a:pPr>
              <a:buNone/>
            </a:pPr>
            <a:r>
              <a:rPr lang="nb-NO" smtClean="0"/>
              <a:t>||    (or)</a:t>
            </a:r>
          </a:p>
          <a:p>
            <a:pPr>
              <a:buNone/>
            </a:pPr>
            <a:r>
              <a:rPr lang="nb-NO" smtClean="0"/>
              <a:t>!     (not)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While()-loop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/>
              <a:buNone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2450437"/>
            <a:ext cx="7767638" cy="1509770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Innledende programmering</a:t>
            </a:r>
            <a:br>
              <a:rPr lang="nb-NO" smtClean="0"/>
            </a:br>
            <a:r>
              <a:rPr lang="nb-NO" smtClean="0"/>
              <a:t>Litt repetisjon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Avlesning av bryter</a:t>
            </a:r>
            <a:br>
              <a:rPr lang="nb-NO" smtClean="0"/>
            </a:br>
            <a:r>
              <a:rPr lang="nb-NO" sz="2400" smtClean="0"/>
              <a:t>Hvordan vil dette programmet oppføre seg?</a:t>
            </a:r>
            <a:endParaRPr lang="nb-NO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47" y="2043852"/>
            <a:ext cx="7938434" cy="32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9379" y="1417638"/>
            <a:ext cx="1726869" cy="244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34932"/>
            <a:ext cx="7407404" cy="1143000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Avlesning av bryter</a:t>
            </a:r>
            <a:br>
              <a:rPr lang="nb-NO" smtClean="0"/>
            </a:br>
            <a:r>
              <a:rPr lang="nb-NO" sz="2400" smtClean="0"/>
              <a:t>Hvordan vil dette programmet oppføre seg?</a:t>
            </a:r>
            <a:endParaRPr lang="nb-NO" sz="24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127" y="1781623"/>
            <a:ext cx="7954942" cy="446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5659" y="1216241"/>
            <a:ext cx="1460601" cy="20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873" y="316145"/>
            <a:ext cx="7476221" cy="60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“For loop” - sløyfer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Gjenta sløyfe (for loop)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755" y="1417638"/>
            <a:ext cx="7474960" cy="435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Eksempel på bruk av for-loop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nb-NO" smtClean="0"/>
              <a:t> </a:t>
            </a:r>
            <a:r>
              <a:rPr lang="nb-NO" sz="2800" smtClean="0"/>
              <a:t>for (int i = 0; i &lt; 5; i++)</a:t>
            </a:r>
            <a:br>
              <a:rPr lang="nb-NO" sz="2800" smtClean="0"/>
            </a:br>
            <a:r>
              <a:rPr lang="nb-NO" sz="2800" smtClean="0"/>
              <a:t>  {</a:t>
            </a:r>
            <a:br>
              <a:rPr lang="nb-NO" sz="2800" smtClean="0"/>
            </a:br>
            <a:r>
              <a:rPr lang="nb-NO" sz="2800" smtClean="0"/>
              <a:t>    digitalWrite(LEDpin, HIGH);</a:t>
            </a:r>
            <a:br>
              <a:rPr lang="nb-NO" sz="2800" smtClean="0"/>
            </a:br>
            <a:r>
              <a:rPr lang="nb-NO" sz="2800" smtClean="0"/>
              <a:t>    delay(500);</a:t>
            </a:r>
            <a:br>
              <a:rPr lang="nb-NO" sz="2800" smtClean="0"/>
            </a:br>
            <a:r>
              <a:rPr lang="nb-NO" sz="2800" smtClean="0"/>
              <a:t>    digitalWrite(LEDpin, LOW);</a:t>
            </a:r>
            <a:br>
              <a:rPr lang="nb-NO" sz="2800" smtClean="0"/>
            </a:br>
            <a:r>
              <a:rPr lang="nb-NO" sz="2800" smtClean="0"/>
              <a:t>    delay(500);</a:t>
            </a:r>
          </a:p>
          <a:p>
            <a:pPr>
              <a:buNone/>
            </a:pPr>
            <a:r>
              <a:rPr lang="nb-NO" sz="2800" smtClean="0"/>
              <a:t>       } </a:t>
            </a:r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Bruk av millis()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14970"/>
          </a:xfrm>
        </p:spPr>
        <p:txBody>
          <a:bodyPr/>
          <a:lstStyle/>
          <a:p>
            <a:pPr algn="ctr"/>
            <a:r>
              <a:rPr lang="nb-NO" smtClean="0"/>
              <a:t>Bruk av millis()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054" y="1311141"/>
            <a:ext cx="6852978" cy="51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Oppbygging og bruk av array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En-dimensjonalt array</a:t>
            </a:r>
            <a:br>
              <a:rPr lang="nb-NO" smtClean="0"/>
            </a:br>
            <a:r>
              <a:rPr lang="nb-NO" sz="2400" smtClean="0"/>
              <a:t>side 40</a:t>
            </a:r>
            <a:endParaRPr lang="nb-NO" sz="2400"/>
          </a:p>
        </p:txBody>
      </p:sp>
      <p:sp>
        <p:nvSpPr>
          <p:cNvPr id="5" name="Avrundet rektangel 4"/>
          <p:cNvSpPr/>
          <p:nvPr/>
        </p:nvSpPr>
        <p:spPr>
          <a:xfrm>
            <a:off x="1111170" y="2448950"/>
            <a:ext cx="989635" cy="885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Setup()</a:t>
            </a:r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1111170" y="3514885"/>
            <a:ext cx="989635" cy="8711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loop()</a:t>
            </a:r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1111170" y="4592103"/>
            <a:ext cx="989635" cy="113202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funk()</a:t>
            </a:r>
            <a:endParaRPr lang="nb-NO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30" y="1627657"/>
            <a:ext cx="2093604" cy="4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30" y="2043182"/>
            <a:ext cx="6399273" cy="42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030" y="3778097"/>
            <a:ext cx="4472819" cy="4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36098"/>
            <a:ext cx="7407404" cy="1143000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Oversikt over kommandoer</a:t>
            </a:r>
            <a:br>
              <a:rPr lang="nb-NO" smtClean="0"/>
            </a:br>
            <a:r>
              <a:rPr lang="nb-NO" sz="2400" smtClean="0"/>
              <a:t>”Referance”</a:t>
            </a:r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0725"/>
          <a:stretch>
            <a:fillRect/>
          </a:stretch>
        </p:blipFill>
        <p:spPr bwMode="auto">
          <a:xfrm>
            <a:off x="1543106" y="2893326"/>
            <a:ext cx="7194043" cy="35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130" y="1334513"/>
            <a:ext cx="7147331" cy="12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2798618" y="1461656"/>
            <a:ext cx="554182" cy="554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høyre 6"/>
          <p:cNvSpPr/>
          <p:nvPr/>
        </p:nvSpPr>
        <p:spPr>
          <a:xfrm rot="10800000" flipV="1">
            <a:off x="3435927" y="1334513"/>
            <a:ext cx="1835727" cy="7829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Reference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To-dimensjonalt array</a:t>
            </a:r>
            <a:br>
              <a:rPr lang="nb-NO" smtClean="0"/>
            </a:br>
            <a:r>
              <a:rPr lang="nb-NO" sz="2400" smtClean="0"/>
              <a:t>side 40</a:t>
            </a:r>
            <a:endParaRPr lang="nb-NO" sz="2400"/>
          </a:p>
        </p:txBody>
      </p:sp>
      <p:sp>
        <p:nvSpPr>
          <p:cNvPr id="5" name="Avrundet rektangel 4"/>
          <p:cNvSpPr/>
          <p:nvPr/>
        </p:nvSpPr>
        <p:spPr>
          <a:xfrm>
            <a:off x="1111170" y="3333961"/>
            <a:ext cx="989635" cy="885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Setup()</a:t>
            </a:r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1111170" y="4399896"/>
            <a:ext cx="989635" cy="8711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loop()</a:t>
            </a:r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1111170" y="5477114"/>
            <a:ext cx="989635" cy="113202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funk()</a:t>
            </a:r>
            <a:endParaRPr lang="nb-NO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40" y="1347102"/>
            <a:ext cx="3061269" cy="4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30" y="1767964"/>
            <a:ext cx="6470294" cy="15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4376" y="4605708"/>
            <a:ext cx="4043824" cy="3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25186"/>
            <a:ext cx="7407404" cy="919843"/>
          </a:xfrm>
        </p:spPr>
        <p:txBody>
          <a:bodyPr/>
          <a:lstStyle/>
          <a:p>
            <a:pPr algn="ctr"/>
            <a:r>
              <a:rPr lang="nb-NO" smtClean="0"/>
              <a:t>Måling av vindretning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87914" y="5497287"/>
            <a:ext cx="4112158" cy="1126670"/>
          </a:xfrm>
        </p:spPr>
        <p:txBody>
          <a:bodyPr>
            <a:normAutofit fontScale="70000" lnSpcReduction="20000"/>
          </a:bodyPr>
          <a:lstStyle/>
          <a:p>
            <a:r>
              <a:rPr lang="nb-NO" smtClean="0"/>
              <a:t>Kolonne 1 – Teller</a:t>
            </a:r>
          </a:p>
          <a:p>
            <a:r>
              <a:rPr lang="nb-NO" smtClean="0"/>
              <a:t>Kolonne 2 – Nedre grense spenning</a:t>
            </a:r>
          </a:p>
          <a:p>
            <a:r>
              <a:rPr lang="nb-NO" smtClean="0"/>
              <a:t>Kolonne 3 – Øvre grense spenning</a:t>
            </a:r>
          </a:p>
          <a:p>
            <a:r>
              <a:rPr lang="nb-NO" smtClean="0"/>
              <a:t>Kolonne 4 – Retning i grader</a:t>
            </a:r>
          </a:p>
          <a:p>
            <a:endParaRPr lang="nb-NO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4093" y="1045029"/>
            <a:ext cx="4088143" cy="43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Lag og bruk av egne funksjoner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"/>
            <a:ext cx="7407404" cy="762000"/>
          </a:xfrm>
        </p:spPr>
        <p:txBody>
          <a:bodyPr/>
          <a:lstStyle/>
          <a:p>
            <a:pPr algn="ctr"/>
            <a:r>
              <a:rPr lang="nb-NO" smtClean="0"/>
              <a:t>Lag egne funksjoner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762001"/>
            <a:ext cx="7407404" cy="6095999"/>
          </a:xfrm>
        </p:spPr>
        <p:txBody>
          <a:bodyPr>
            <a:normAutofit/>
          </a:bodyPr>
          <a:lstStyle/>
          <a:p>
            <a:pPr marL="269875" indent="-269875">
              <a:buNone/>
            </a:pPr>
            <a:r>
              <a:rPr lang="nb-NO" sz="1800" smtClean="0"/>
              <a:t>void setup()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Gjøres en gang ved oppstart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 marL="269875" indent="-269875">
              <a:buNone/>
            </a:pPr>
            <a:r>
              <a:rPr lang="nb-NO" sz="1800" smtClean="0"/>
              <a:t>void loop()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Gjentas hele tiden</a:t>
            </a:r>
            <a:br>
              <a:rPr lang="nb-NO" sz="1800" smtClean="0"/>
            </a:br>
            <a:r>
              <a:rPr lang="nb-NO" sz="1800" smtClean="0">
                <a:solidFill>
                  <a:srgbClr val="FF0000"/>
                </a:solidFill>
              </a:rPr>
              <a:t> blinkFemGanger(); </a:t>
            </a:r>
            <a:r>
              <a:rPr lang="nb-NO" sz="1800" smtClean="0"/>
              <a:t>// kall funksjonen som lager blink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void blinkFemGanger()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{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for (int i = 0; i &lt; 5; i++)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{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HIGH); delay(500);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LOW);  delay(500);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  } 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}</a:t>
            </a:r>
            <a:endParaRPr lang="nb-NO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"/>
            <a:ext cx="7407404" cy="762000"/>
          </a:xfrm>
        </p:spPr>
        <p:txBody>
          <a:bodyPr/>
          <a:lstStyle/>
          <a:p>
            <a:pPr algn="ctr"/>
            <a:r>
              <a:rPr lang="nb-NO" smtClean="0"/>
              <a:t>Lag egne funksjoner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762001"/>
            <a:ext cx="7407404" cy="6095999"/>
          </a:xfrm>
        </p:spPr>
        <p:txBody>
          <a:bodyPr>
            <a:normAutofit lnSpcReduction="10000"/>
          </a:bodyPr>
          <a:lstStyle/>
          <a:p>
            <a:pPr marL="269875" indent="-269875">
              <a:buNone/>
            </a:pPr>
            <a:r>
              <a:rPr lang="nb-NO" sz="1800" smtClean="0"/>
              <a:t>void setup()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Gjøres en gang ved oppstart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 marL="269875" indent="-269875">
              <a:buNone/>
            </a:pPr>
            <a:r>
              <a:rPr lang="nb-NO" sz="1800" smtClean="0"/>
              <a:t>void loop()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Det som skal gjentas hele tiden</a:t>
            </a:r>
            <a:br>
              <a:rPr lang="nb-NO" sz="1800" smtClean="0"/>
            </a:br>
            <a:r>
              <a:rPr lang="nb-NO" sz="1800" smtClean="0">
                <a:solidFill>
                  <a:srgbClr val="FF0000"/>
                </a:solidFill>
              </a:rPr>
              <a:t> antallBlink = 5;                   </a:t>
            </a:r>
            <a:r>
              <a:rPr lang="nb-NO" sz="1800" smtClean="0"/>
              <a:t>// Heltallsvariabel</a:t>
            </a:r>
            <a:r>
              <a:rPr lang="nb-NO" sz="1800" smtClean="0">
                <a:solidFill>
                  <a:srgbClr val="FF0000"/>
                </a:solidFill>
              </a:rPr>
              <a:t/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blinkNGanger(antallBlink)</a:t>
            </a:r>
            <a:r>
              <a:rPr lang="nb-NO" sz="1800" smtClean="0"/>
              <a:t>; // kall funksjonen som lager blink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void blinkNGanger(int N)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{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for (int i = 0; i &lt; N; i++)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{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HIGH); delay(500);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   digitalWrite(LEDpin, LOW);  delay(500);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  } 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}</a:t>
            </a:r>
            <a:endParaRPr lang="nb-NO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2517" y="92969"/>
            <a:ext cx="7407404" cy="754819"/>
          </a:xfrm>
        </p:spPr>
        <p:txBody>
          <a:bodyPr/>
          <a:lstStyle/>
          <a:p>
            <a:pPr algn="ctr"/>
            <a:r>
              <a:rPr lang="nb-NO" smtClean="0"/>
              <a:t>Lag egne funksjoner</a:t>
            </a:r>
            <a:endParaRPr lang="nb-NO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1194627" y="762001"/>
            <a:ext cx="7828259" cy="6095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1800" smtClean="0"/>
              <a:t>…</a:t>
            </a:r>
          </a:p>
          <a:p>
            <a:pPr marL="269875" indent="-269875">
              <a:buNone/>
            </a:pPr>
            <a:r>
              <a:rPr lang="nb-NO" sz="1800" smtClean="0"/>
              <a:t>void loop()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 // Det som skal gjentas hele tiden</a:t>
            </a:r>
            <a:br>
              <a:rPr lang="nb-NO" sz="1800" smtClean="0"/>
            </a:br>
            <a:r>
              <a:rPr lang="nb-NO" sz="1800" smtClean="0"/>
              <a:t> float volum;</a:t>
            </a:r>
            <a:br>
              <a:rPr lang="nb-NO" sz="1800" smtClean="0"/>
            </a:br>
            <a:r>
              <a:rPr lang="nb-NO" sz="1800" smtClean="0"/>
              <a:t> float radiusKule = 5.0; </a:t>
            </a:r>
            <a:r>
              <a:rPr lang="nb-NO" sz="1800" smtClean="0">
                <a:solidFill>
                  <a:srgbClr val="FF0000"/>
                </a:solidFill>
              </a:rPr>
              <a:t/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 volum = volumKule(radiusKule)</a:t>
            </a:r>
            <a:r>
              <a:rPr lang="nb-NO" sz="1800" smtClean="0"/>
              <a:t>;     // Kall funksjonen </a:t>
            </a:r>
            <a:br>
              <a:rPr lang="nb-NO" sz="1800" smtClean="0"/>
            </a:br>
            <a:r>
              <a:rPr lang="nb-NO" sz="1800" smtClean="0"/>
              <a:t> Serial.println(volum);</a:t>
            </a:r>
          </a:p>
          <a:p>
            <a:pPr>
              <a:buNone/>
            </a:pPr>
            <a:r>
              <a:rPr lang="nb-NO" sz="1800" smtClean="0"/>
              <a:t>    }</a:t>
            </a:r>
          </a:p>
          <a:p>
            <a:pPr>
              <a:buNone/>
            </a:pPr>
            <a:endParaRPr lang="nb-NO" sz="1800" smtClean="0"/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float volumKule(float radius)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{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      float kulevolum;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kulevolum = (4/3) * 3.14 * pow(radius, 3);</a:t>
            </a:r>
            <a:br>
              <a:rPr lang="nb-NO" sz="1800" smtClean="0">
                <a:solidFill>
                  <a:srgbClr val="FF0000"/>
                </a:solidFill>
              </a:rPr>
            </a:br>
            <a:r>
              <a:rPr lang="nb-NO" sz="1800" smtClean="0">
                <a:solidFill>
                  <a:srgbClr val="FF0000"/>
                </a:solidFill>
              </a:rPr>
              <a:t>return kulevolum;</a:t>
            </a:r>
          </a:p>
          <a:p>
            <a:pPr>
              <a:buNone/>
            </a:pPr>
            <a:r>
              <a:rPr lang="nb-NO" sz="1800" smtClean="0">
                <a:solidFill>
                  <a:srgbClr val="FF0000"/>
                </a:solidFill>
              </a:rPr>
              <a:t>}</a:t>
            </a:r>
            <a:endParaRPr lang="nb-NO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Lokale og globale variable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63762"/>
          </a:xfrm>
        </p:spPr>
        <p:txBody>
          <a:bodyPr/>
          <a:lstStyle/>
          <a:p>
            <a:pPr algn="ctr"/>
            <a:r>
              <a:rPr lang="nb-NO" smtClean="0"/>
              <a:t>Lokale og globale variabler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2203200"/>
            <a:ext cx="8056800" cy="456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</a:t>
            </a:r>
            <a:r>
              <a:rPr lang="nb-NO" sz="1800" err="1" smtClean="0"/>
              <a:t>int</a:t>
            </a:r>
            <a:r>
              <a:rPr lang="nb-NO" sz="1800" smtClean="0"/>
              <a:t> a = 1;</a:t>
            </a:r>
            <a:r>
              <a:rPr lang="nb-NO" sz="1800" dirty="0" smtClean="0"/>
              <a:t>	</a:t>
            </a:r>
            <a:r>
              <a:rPr lang="nb-NO" sz="1800" smtClean="0"/>
              <a:t>	// </a:t>
            </a:r>
            <a:r>
              <a:rPr lang="nb-NO" sz="1800" dirty="0" smtClean="0"/>
              <a:t>deklarering </a:t>
            </a:r>
            <a:r>
              <a:rPr lang="nb-NO" sz="1800" smtClean="0"/>
              <a:t>av den global variabelen a</a:t>
            </a:r>
            <a:br>
              <a:rPr lang="nb-NO" sz="1800" smtClean="0"/>
            </a:br>
            <a:endParaRPr lang="nb-NO" sz="1800" smtClean="0"/>
          </a:p>
          <a:p>
            <a:pPr>
              <a:buNone/>
            </a:pPr>
            <a:r>
              <a:rPr lang="nb-NO" sz="1800" smtClean="0"/>
              <a:t>     setup() {</a:t>
            </a:r>
          </a:p>
          <a:p>
            <a:pPr>
              <a:buNone/>
            </a:pPr>
            <a:r>
              <a:rPr lang="nb-NO" sz="1800" smtClean="0"/>
              <a:t>     float b = 2.5 ;    // deklarasjon av lokal variabel </a:t>
            </a:r>
          </a:p>
          <a:p>
            <a:pPr>
              <a:buNone/>
            </a:pPr>
            <a:r>
              <a:rPr lang="nb-NO" sz="1800" smtClean="0"/>
              <a:t>     {</a:t>
            </a:r>
          </a:p>
          <a:p>
            <a:pPr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loop() {</a:t>
            </a:r>
            <a:br>
              <a:rPr lang="nb-NO" sz="1800" smtClean="0"/>
            </a:br>
            <a:endParaRPr lang="nb-NO" sz="1800" smtClean="0"/>
          </a:p>
          <a:p>
            <a:pPr>
              <a:buNone/>
            </a:pPr>
            <a:r>
              <a:rPr lang="nb-NO" sz="1800" smtClean="0"/>
              <a:t>      int c = 10;       // deklarasjon av lokal variabel</a:t>
            </a:r>
          </a:p>
          <a:p>
            <a:pPr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 c = a + b;</a:t>
            </a:r>
            <a:r>
              <a:rPr lang="nb-NO" sz="1800" dirty="0" smtClean="0"/>
              <a:t>		</a:t>
            </a:r>
            <a:r>
              <a:rPr lang="nb-NO" sz="1800" smtClean="0"/>
              <a:t>// summerer ett heltall og en float</a:t>
            </a:r>
            <a:br>
              <a:rPr lang="nb-NO" sz="1800" smtClean="0"/>
            </a:br>
            <a:r>
              <a:rPr lang="nb-NO" sz="1800" smtClean="0"/>
              <a:t> ….</a:t>
            </a:r>
          </a:p>
          <a:p>
            <a:pPr>
              <a:buNone/>
            </a:pPr>
            <a:r>
              <a:rPr lang="nb-NO" sz="1800" smtClean="0"/>
              <a:t>      }</a:t>
            </a:r>
            <a:endParaRPr lang="nb-NO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194628" y="1238400"/>
            <a:ext cx="768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smtClean="0"/>
              <a:t>Lokale variabler eksesterer bare innenfor den funksjonen de er definert innefor. Globake variabler kan brukes på tvers av funksjoner.</a:t>
            </a:r>
            <a:endParaRPr lang="nb-NO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2204" y="464024"/>
            <a:ext cx="7767638" cy="887104"/>
          </a:xfrm>
        </p:spPr>
        <p:txBody>
          <a:bodyPr/>
          <a:lstStyle/>
          <a:p>
            <a:pPr algn="ctr"/>
            <a:r>
              <a:rPr lang="nb-NO" dirty="0" smtClean="0"/>
              <a:t>Enkel programmeringsstruktur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500" y="1514900"/>
            <a:ext cx="5485073" cy="5131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1800" dirty="0" smtClean="0"/>
              <a:t>#</a:t>
            </a:r>
            <a:r>
              <a:rPr lang="nb-NO" sz="1800" dirty="0" err="1" smtClean="0"/>
              <a:t>include</a:t>
            </a:r>
            <a:r>
              <a:rPr lang="nb-NO" sz="1800" dirty="0" smtClean="0"/>
              <a:t> &lt;bibliotek&gt; // Inkluderer spesielle biblioteker</a:t>
            </a:r>
          </a:p>
          <a:p>
            <a:pPr>
              <a:buNone/>
            </a:pPr>
            <a:r>
              <a:rPr lang="nb-NO" sz="1800" dirty="0" smtClean="0"/>
              <a:t>Deklarer globale variable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r>
              <a:rPr lang="nb-NO" sz="1800" b="1" dirty="0" err="1" smtClean="0">
                <a:solidFill>
                  <a:srgbClr val="0070C0"/>
                </a:solidFill>
              </a:rPr>
              <a:t>void</a:t>
            </a:r>
            <a:r>
              <a:rPr lang="nb-NO" sz="1800" b="1" dirty="0" smtClean="0">
                <a:solidFill>
                  <a:srgbClr val="0070C0"/>
                </a:solidFill>
              </a:rPr>
              <a:t> </a:t>
            </a:r>
            <a:r>
              <a:rPr lang="nb-NO" sz="1800" b="1" dirty="0" err="1" smtClean="0">
                <a:solidFill>
                  <a:srgbClr val="0070C0"/>
                </a:solidFill>
              </a:rPr>
              <a:t>setup</a:t>
            </a:r>
            <a:r>
              <a:rPr lang="nb-NO" sz="1800" b="1" dirty="0" smtClean="0">
                <a:solidFill>
                  <a:srgbClr val="0070C0"/>
                </a:solidFill>
              </a:rPr>
              <a:t>()</a:t>
            </a:r>
          </a:p>
          <a:p>
            <a:pPr>
              <a:buNone/>
            </a:pPr>
            <a:r>
              <a:rPr lang="nb-NO" sz="1800" dirty="0" smtClean="0">
                <a:solidFill>
                  <a:srgbClr val="0070C0"/>
                </a:solidFill>
              </a:rPr>
              <a:t>{</a:t>
            </a:r>
          </a:p>
          <a:p>
            <a:pPr>
              <a:lnSpc>
                <a:spcPct val="100000"/>
              </a:lnSpc>
              <a:buNone/>
            </a:pPr>
            <a:r>
              <a:rPr lang="nb-NO" sz="1800" dirty="0" smtClean="0"/>
              <a:t>	// Koden i denne funksjonen kjører </a:t>
            </a:r>
            <a:br>
              <a:rPr lang="nb-NO" sz="1800" dirty="0" smtClean="0"/>
            </a:br>
            <a:r>
              <a:rPr lang="nb-NO" sz="1800" dirty="0" smtClean="0"/>
              <a:t>// én gang ved oppstart</a:t>
            </a:r>
          </a:p>
          <a:p>
            <a:pPr>
              <a:buNone/>
            </a:pPr>
            <a:r>
              <a:rPr lang="nb-NO" sz="1800" dirty="0" smtClean="0"/>
              <a:t>….</a:t>
            </a:r>
          </a:p>
          <a:p>
            <a:pPr>
              <a:buNone/>
            </a:pPr>
            <a:r>
              <a:rPr lang="nb-NO" sz="1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r>
              <a:rPr lang="nb-NO" sz="1800" b="1" dirty="0" err="1" smtClean="0">
                <a:solidFill>
                  <a:srgbClr val="0070C0"/>
                </a:solidFill>
              </a:rPr>
              <a:t>void</a:t>
            </a:r>
            <a:r>
              <a:rPr lang="nb-NO" sz="1800" b="1" dirty="0" smtClean="0">
                <a:solidFill>
                  <a:srgbClr val="0070C0"/>
                </a:solidFill>
              </a:rPr>
              <a:t> loop()</a:t>
            </a:r>
          </a:p>
          <a:p>
            <a:pPr>
              <a:buNone/>
            </a:pPr>
            <a:r>
              <a:rPr lang="nb-NO" sz="1800" dirty="0" smtClean="0">
                <a:solidFill>
                  <a:srgbClr val="0070C0"/>
                </a:solidFill>
              </a:rPr>
              <a:t>{</a:t>
            </a:r>
          </a:p>
          <a:p>
            <a:pPr>
              <a:lnSpc>
                <a:spcPct val="100000"/>
              </a:lnSpc>
              <a:buNone/>
            </a:pPr>
            <a:r>
              <a:rPr lang="nb-NO" sz="1800" dirty="0" smtClean="0"/>
              <a:t>	// Koden i denne funksjonen går i endeløs loop </a:t>
            </a:r>
            <a:br>
              <a:rPr lang="nb-NO" sz="1800" dirty="0" smtClean="0"/>
            </a:br>
            <a:r>
              <a:rPr lang="nb-NO" sz="1800" dirty="0" smtClean="0"/>
              <a:t>// Deklarer lokale variable</a:t>
            </a:r>
            <a:br>
              <a:rPr lang="nb-NO" sz="1800" dirty="0" smtClean="0"/>
            </a:br>
            <a:r>
              <a:rPr lang="nb-NO" sz="1800" dirty="0" smtClean="0"/>
              <a:t>// Programlinjer</a:t>
            </a:r>
          </a:p>
          <a:p>
            <a:pPr>
              <a:lnSpc>
                <a:spcPct val="100000"/>
              </a:lnSpc>
              <a:buNone/>
            </a:pPr>
            <a:r>
              <a:rPr lang="nb-NO" sz="1800" dirty="0" smtClean="0"/>
              <a:t>…</a:t>
            </a:r>
          </a:p>
          <a:p>
            <a:pPr>
              <a:buNone/>
            </a:pPr>
            <a:r>
              <a:rPr lang="nb-NO" sz="1800" dirty="0" smtClean="0"/>
              <a:t> </a:t>
            </a:r>
            <a:r>
              <a:rPr lang="nb-NO" sz="1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endParaRPr lang="nb-NO" sz="1800" dirty="0"/>
          </a:p>
        </p:txBody>
      </p:sp>
      <p:sp>
        <p:nvSpPr>
          <p:cNvPr id="5" name="Rektangel 4"/>
          <p:cNvSpPr/>
          <p:nvPr/>
        </p:nvSpPr>
        <p:spPr bwMode="auto">
          <a:xfrm>
            <a:off x="7069540" y="2890303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setup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7069540" y="4724118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lang="nb-NO" dirty="0" smtClean="0">
                <a:latin typeface="Times" pitchFamily="16" charset="0"/>
              </a:rPr>
              <a:t>loop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cxnSp>
        <p:nvCxnSpPr>
          <p:cNvPr id="8" name="Rett linje 7"/>
          <p:cNvCxnSpPr>
            <a:stCxn id="5" idx="2"/>
            <a:endCxn id="6" idx="0"/>
          </p:cNvCxnSpPr>
          <p:nvPr/>
        </p:nvCxnSpPr>
        <p:spPr bwMode="auto">
          <a:xfrm>
            <a:off x="7663218" y="3545395"/>
            <a:ext cx="0" cy="117872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ihåndsform 9"/>
          <p:cNvSpPr/>
          <p:nvPr/>
        </p:nvSpPr>
        <p:spPr bwMode="auto">
          <a:xfrm>
            <a:off x="6741994" y="4451163"/>
            <a:ext cx="941695" cy="1310185"/>
          </a:xfrm>
          <a:custGeom>
            <a:avLst/>
            <a:gdLst>
              <a:gd name="connsiteX0" fmla="*/ 941695 w 941695"/>
              <a:gd name="connsiteY0" fmla="*/ 941695 h 1310185"/>
              <a:gd name="connsiteX1" fmla="*/ 941695 w 941695"/>
              <a:gd name="connsiteY1" fmla="*/ 1310185 h 1310185"/>
              <a:gd name="connsiteX2" fmla="*/ 0 w 941695"/>
              <a:gd name="connsiteY2" fmla="*/ 1310185 h 1310185"/>
              <a:gd name="connsiteX3" fmla="*/ 0 w 941695"/>
              <a:gd name="connsiteY3" fmla="*/ 0 h 1310185"/>
              <a:gd name="connsiteX4" fmla="*/ 928048 w 941695"/>
              <a:gd name="connsiteY4" fmla="*/ 0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95" h="1310185">
                <a:moveTo>
                  <a:pt x="941695" y="941695"/>
                </a:moveTo>
                <a:lnTo>
                  <a:pt x="941695" y="1310185"/>
                </a:lnTo>
                <a:lnTo>
                  <a:pt x="0" y="1310185"/>
                </a:lnTo>
                <a:lnTo>
                  <a:pt x="0" y="0"/>
                </a:lnTo>
                <a:lnTo>
                  <a:pt x="92804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6962400" y="1586141"/>
            <a:ext cx="1294496" cy="50496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start/reset</a:t>
            </a:r>
          </a:p>
        </p:txBody>
      </p:sp>
      <p:cxnSp>
        <p:nvCxnSpPr>
          <p:cNvPr id="13" name="Rett pil 12"/>
          <p:cNvCxnSpPr>
            <a:stCxn id="11" idx="2"/>
            <a:endCxn id="5" idx="0"/>
          </p:cNvCxnSpPr>
          <p:nvPr/>
        </p:nvCxnSpPr>
        <p:spPr bwMode="auto">
          <a:xfrm rot="16200000" flipH="1">
            <a:off x="7236836" y="2463920"/>
            <a:ext cx="799195" cy="535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5852" y="0"/>
            <a:ext cx="7767638" cy="887104"/>
          </a:xfrm>
        </p:spPr>
        <p:txBody>
          <a:bodyPr/>
          <a:lstStyle/>
          <a:p>
            <a:pPr algn="ctr"/>
            <a:r>
              <a:rPr lang="nb-NO" dirty="0" smtClean="0"/>
              <a:t>Enkel programmeringsstruktur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501" y="709684"/>
            <a:ext cx="5016500" cy="5936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z="1600" dirty="0" smtClean="0"/>
              <a:t>#</a:t>
            </a:r>
            <a:r>
              <a:rPr lang="nb-NO" sz="1600" dirty="0" err="1" smtClean="0"/>
              <a:t>include</a:t>
            </a:r>
            <a:r>
              <a:rPr lang="nb-NO" sz="1600" dirty="0" smtClean="0"/>
              <a:t> &lt;bibliotek&gt; // Inkluderer spesielle biblioteker</a:t>
            </a:r>
          </a:p>
          <a:p>
            <a:pPr>
              <a:buNone/>
            </a:pPr>
            <a:r>
              <a:rPr lang="nb-NO" sz="1600" dirty="0" smtClean="0"/>
              <a:t>Deklarer globale variable</a:t>
            </a:r>
          </a:p>
          <a:p>
            <a:pPr>
              <a:buNone/>
            </a:pPr>
            <a:endParaRPr lang="nb-NO" sz="1600" dirty="0" smtClean="0"/>
          </a:p>
          <a:p>
            <a:pPr>
              <a:buNone/>
            </a:pPr>
            <a:r>
              <a:rPr lang="nb-NO" sz="1600" dirty="0" err="1" smtClean="0"/>
              <a:t>void</a:t>
            </a:r>
            <a:r>
              <a:rPr lang="nb-NO" sz="1600" dirty="0" smtClean="0"/>
              <a:t> </a:t>
            </a:r>
            <a:r>
              <a:rPr lang="nb-NO" sz="1600" dirty="0" err="1" smtClean="0"/>
              <a:t>setup</a:t>
            </a:r>
            <a:r>
              <a:rPr lang="nb-NO" sz="1600" dirty="0" smtClean="0"/>
              <a:t>()</a:t>
            </a:r>
          </a:p>
          <a:p>
            <a:pPr>
              <a:buNone/>
            </a:pPr>
            <a:r>
              <a:rPr lang="nb-NO" sz="1600" dirty="0" smtClean="0"/>
              <a:t>{</a:t>
            </a:r>
          </a:p>
          <a:p>
            <a:pPr>
              <a:buNone/>
            </a:pPr>
            <a:r>
              <a:rPr lang="nb-NO" sz="1600" dirty="0" smtClean="0"/>
              <a:t>	// </a:t>
            </a:r>
            <a:r>
              <a:rPr lang="nb-NO" sz="1600" smtClean="0"/>
              <a:t>Koden i setup() kjører bare ved start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….</a:t>
            </a:r>
          </a:p>
          <a:p>
            <a:pPr>
              <a:buNone/>
            </a:pPr>
            <a:r>
              <a:rPr lang="nb-NO" sz="1600" dirty="0" smtClean="0"/>
              <a:t>}</a:t>
            </a:r>
          </a:p>
          <a:p>
            <a:pPr>
              <a:buNone/>
            </a:pPr>
            <a:endParaRPr lang="nb-NO" sz="1600" dirty="0" smtClean="0"/>
          </a:p>
          <a:p>
            <a:pPr>
              <a:buNone/>
            </a:pPr>
            <a:r>
              <a:rPr lang="nb-NO" sz="1600" dirty="0" err="1" smtClean="0"/>
              <a:t>void</a:t>
            </a:r>
            <a:r>
              <a:rPr lang="nb-NO" sz="1600" dirty="0" smtClean="0"/>
              <a:t> </a:t>
            </a:r>
            <a:r>
              <a:rPr lang="nb-NO" sz="1600" smtClean="0"/>
              <a:t>loop() {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	// Deklarer lokale variable</a:t>
            </a:r>
          </a:p>
          <a:p>
            <a:pPr>
              <a:buNone/>
            </a:pPr>
            <a:r>
              <a:rPr lang="nb-NO" sz="1600" dirty="0" smtClean="0"/>
              <a:t>	// Programlinjer</a:t>
            </a:r>
          </a:p>
          <a:p>
            <a:pPr>
              <a:buNone/>
            </a:pPr>
            <a:r>
              <a:rPr lang="nb-NO" sz="1600" smtClean="0"/>
              <a:t>	</a:t>
            </a:r>
            <a:br>
              <a:rPr lang="nb-NO" sz="1600" smtClean="0"/>
            </a:br>
            <a:r>
              <a:rPr lang="nb-NO" sz="1600" smtClean="0"/>
              <a:t>funksjon1( ); // Kaller funksjon 1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…</a:t>
            </a:r>
          </a:p>
          <a:p>
            <a:pPr>
              <a:buNone/>
            </a:pPr>
            <a:r>
              <a:rPr lang="nb-NO" sz="1600" dirty="0" smtClean="0"/>
              <a:t>}</a:t>
            </a:r>
          </a:p>
          <a:p>
            <a:pPr>
              <a:buNone/>
            </a:pPr>
            <a:endParaRPr lang="nb-NO" sz="1600" dirty="0" smtClean="0"/>
          </a:p>
          <a:p>
            <a:pPr>
              <a:buNone/>
            </a:pPr>
            <a:r>
              <a:rPr lang="nb-NO" sz="1600" smtClean="0"/>
              <a:t>void funksjon1()</a:t>
            </a:r>
            <a:endParaRPr lang="nb-NO" sz="1600" dirty="0" smtClean="0"/>
          </a:p>
          <a:p>
            <a:pPr>
              <a:buNone/>
            </a:pPr>
            <a:r>
              <a:rPr lang="nb-NO" sz="1600" dirty="0" smtClean="0"/>
              <a:t>{</a:t>
            </a:r>
          </a:p>
          <a:p>
            <a:pPr>
              <a:buNone/>
            </a:pPr>
            <a:r>
              <a:rPr lang="nb-NO" sz="1600" dirty="0" smtClean="0"/>
              <a:t>      // Deklarer lokale variable  </a:t>
            </a:r>
            <a:br>
              <a:rPr lang="nb-NO" sz="1600" dirty="0" smtClean="0"/>
            </a:br>
            <a:r>
              <a:rPr lang="nb-NO" sz="1600" dirty="0" smtClean="0"/>
              <a:t>// kode</a:t>
            </a:r>
          </a:p>
          <a:p>
            <a:pPr>
              <a:buNone/>
            </a:pPr>
            <a:r>
              <a:rPr lang="nb-NO" sz="1600" dirty="0" smtClean="0"/>
              <a:t> }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endParaRPr lang="nb-NO" sz="1800" dirty="0"/>
          </a:p>
        </p:txBody>
      </p:sp>
      <p:sp>
        <p:nvSpPr>
          <p:cNvPr id="5" name="Rektangel 4"/>
          <p:cNvSpPr/>
          <p:nvPr/>
        </p:nvSpPr>
        <p:spPr bwMode="auto">
          <a:xfrm>
            <a:off x="6293510" y="2129040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setup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6293510" y="3384634"/>
            <a:ext cx="1187355" cy="6550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lang="nb-NO" dirty="0" smtClean="0">
                <a:latin typeface="Times" pitchFamily="16" charset="0"/>
              </a:rPr>
              <a:t>loop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cxnSp>
        <p:nvCxnSpPr>
          <p:cNvPr id="8" name="Rett linje 7"/>
          <p:cNvCxnSpPr>
            <a:stCxn id="5" idx="2"/>
            <a:endCxn id="6" idx="0"/>
          </p:cNvCxnSpPr>
          <p:nvPr/>
        </p:nvCxnSpPr>
        <p:spPr bwMode="auto">
          <a:xfrm>
            <a:off x="6887188" y="2784132"/>
            <a:ext cx="0" cy="600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ihåndsform 9"/>
          <p:cNvSpPr/>
          <p:nvPr/>
        </p:nvSpPr>
        <p:spPr bwMode="auto">
          <a:xfrm>
            <a:off x="5965964" y="3111679"/>
            <a:ext cx="941695" cy="1310185"/>
          </a:xfrm>
          <a:custGeom>
            <a:avLst/>
            <a:gdLst>
              <a:gd name="connsiteX0" fmla="*/ 941695 w 941695"/>
              <a:gd name="connsiteY0" fmla="*/ 941695 h 1310185"/>
              <a:gd name="connsiteX1" fmla="*/ 941695 w 941695"/>
              <a:gd name="connsiteY1" fmla="*/ 1310185 h 1310185"/>
              <a:gd name="connsiteX2" fmla="*/ 0 w 941695"/>
              <a:gd name="connsiteY2" fmla="*/ 1310185 h 1310185"/>
              <a:gd name="connsiteX3" fmla="*/ 0 w 941695"/>
              <a:gd name="connsiteY3" fmla="*/ 0 h 1310185"/>
              <a:gd name="connsiteX4" fmla="*/ 928048 w 941695"/>
              <a:gd name="connsiteY4" fmla="*/ 0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95" h="1310185">
                <a:moveTo>
                  <a:pt x="941695" y="941695"/>
                </a:moveTo>
                <a:lnTo>
                  <a:pt x="941695" y="1310185"/>
                </a:lnTo>
                <a:lnTo>
                  <a:pt x="0" y="1310185"/>
                </a:lnTo>
                <a:lnTo>
                  <a:pt x="0" y="0"/>
                </a:lnTo>
                <a:lnTo>
                  <a:pt x="92804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6179157" y="1228288"/>
            <a:ext cx="1399309" cy="50496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rPr>
              <a:t>start/reset</a:t>
            </a:r>
          </a:p>
        </p:txBody>
      </p:sp>
      <p:cxnSp>
        <p:nvCxnSpPr>
          <p:cNvPr id="13" name="Rett pil 12"/>
          <p:cNvCxnSpPr>
            <a:stCxn id="11" idx="2"/>
            <a:endCxn id="5" idx="0"/>
          </p:cNvCxnSpPr>
          <p:nvPr/>
        </p:nvCxnSpPr>
        <p:spPr bwMode="auto">
          <a:xfrm rot="16200000" flipH="1">
            <a:off x="6685108" y="1926959"/>
            <a:ext cx="395785" cy="83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uppe 22"/>
          <p:cNvGrpSpPr/>
          <p:nvPr/>
        </p:nvGrpSpPr>
        <p:grpSpPr>
          <a:xfrm>
            <a:off x="6201242" y="4722125"/>
            <a:ext cx="1310185" cy="1719621"/>
            <a:chOff x="7670042" y="4722125"/>
            <a:chExt cx="1310185" cy="1719621"/>
          </a:xfrm>
        </p:grpSpPr>
        <p:sp>
          <p:nvSpPr>
            <p:cNvPr id="14" name="Rektangel 13"/>
            <p:cNvSpPr/>
            <p:nvPr/>
          </p:nvSpPr>
          <p:spPr bwMode="auto">
            <a:xfrm>
              <a:off x="7792872" y="5172497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1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7792872" y="5854885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2</a:t>
              </a:r>
            </a:p>
          </p:txBody>
        </p:sp>
        <p:sp>
          <p:nvSpPr>
            <p:cNvPr id="18" name="Rektangel 17"/>
            <p:cNvSpPr/>
            <p:nvPr/>
          </p:nvSpPr>
          <p:spPr bwMode="auto">
            <a:xfrm>
              <a:off x="7670042" y="4722125"/>
              <a:ext cx="1310185" cy="17196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7861111" y="4722126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 smtClean="0">
                  <a:solidFill>
                    <a:srgbClr val="FF0000"/>
                  </a:solidFill>
                </a:rPr>
                <a:t>Egendef</a:t>
              </a:r>
              <a:r>
                <a:rPr lang="nb-NO" sz="1800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7" name="Gruppe 21"/>
          <p:cNvGrpSpPr/>
          <p:nvPr/>
        </p:nvGrpSpPr>
        <p:grpSpPr>
          <a:xfrm>
            <a:off x="4645394" y="4735772"/>
            <a:ext cx="1310188" cy="1719621"/>
            <a:chOff x="6114194" y="4735772"/>
            <a:chExt cx="1310188" cy="1719621"/>
          </a:xfrm>
        </p:grpSpPr>
        <p:sp>
          <p:nvSpPr>
            <p:cNvPr id="16" name="Rektangel 15"/>
            <p:cNvSpPr/>
            <p:nvPr/>
          </p:nvSpPr>
          <p:spPr bwMode="auto">
            <a:xfrm>
              <a:off x="6209731" y="5172497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A</a:t>
              </a:r>
              <a:endPara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7" name="Rektangel 16"/>
            <p:cNvSpPr/>
            <p:nvPr/>
          </p:nvSpPr>
          <p:spPr bwMode="auto">
            <a:xfrm>
              <a:off x="6209731" y="5854885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B</a:t>
              </a:r>
              <a:endPara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0" name="Rektangel 19"/>
            <p:cNvSpPr/>
            <p:nvPr/>
          </p:nvSpPr>
          <p:spPr bwMode="auto">
            <a:xfrm>
              <a:off x="6114197" y="4735772"/>
              <a:ext cx="1310185" cy="17196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6114194" y="4735773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 smtClean="0">
                  <a:solidFill>
                    <a:srgbClr val="FF0000"/>
                  </a:solidFill>
                </a:rPr>
                <a:t>Arduinodef</a:t>
              </a:r>
              <a:r>
                <a:rPr lang="nb-NO" sz="1800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9" name="Gruppe 22"/>
          <p:cNvGrpSpPr/>
          <p:nvPr/>
        </p:nvGrpSpPr>
        <p:grpSpPr>
          <a:xfrm>
            <a:off x="7676866" y="4722126"/>
            <a:ext cx="1310185" cy="1719621"/>
            <a:chOff x="7670042" y="4722125"/>
            <a:chExt cx="1310185" cy="1719621"/>
          </a:xfrm>
        </p:grpSpPr>
        <p:sp>
          <p:nvSpPr>
            <p:cNvPr id="23" name="Rektangel 22"/>
            <p:cNvSpPr/>
            <p:nvPr/>
          </p:nvSpPr>
          <p:spPr bwMode="auto">
            <a:xfrm>
              <a:off x="7792872" y="5172497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r>
                <a:rPr kumimoji="0" lang="nb-NO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rPr>
                <a:t>Funksjon I</a:t>
              </a:r>
              <a:endPara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7792872" y="5854885"/>
              <a:ext cx="1119116" cy="491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nb-NO" sz="1400" smtClean="0">
                  <a:solidFill>
                    <a:schemeClr val="bg1"/>
                  </a:solidFill>
                  <a:latin typeface="Times" pitchFamily="16" charset="0"/>
                </a:rPr>
                <a:t>Funksjon II</a:t>
              </a:r>
              <a:endParaRPr lang="nb-NO" sz="1400" dirty="0" smtClean="0">
                <a:solidFill>
                  <a:schemeClr val="bg1"/>
                </a:solidFill>
                <a:latin typeface="Times" pitchFamily="16" charset="0"/>
              </a:endParaRPr>
            </a:p>
          </p:txBody>
        </p:sp>
        <p:sp>
          <p:nvSpPr>
            <p:cNvPr id="25" name="Rektangel 24"/>
            <p:cNvSpPr/>
            <p:nvPr/>
          </p:nvSpPr>
          <p:spPr bwMode="auto">
            <a:xfrm>
              <a:off x="7670042" y="4722125"/>
              <a:ext cx="1310185" cy="171962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7861111" y="4722126"/>
              <a:ext cx="1059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smtClean="0">
                  <a:solidFill>
                    <a:srgbClr val="FF0000"/>
                  </a:solidFill>
                </a:rPr>
                <a:t>Andredef</a:t>
              </a:r>
              <a:endParaRPr lang="nb-NO" sz="18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63762"/>
          </a:xfrm>
        </p:spPr>
        <p:txBody>
          <a:bodyPr/>
          <a:lstStyle/>
          <a:p>
            <a:pPr algn="ctr"/>
            <a:r>
              <a:rPr lang="nb-NO" dirty="0" smtClean="0"/>
              <a:t>Deklarasjon </a:t>
            </a:r>
            <a:r>
              <a:rPr lang="nb-NO" smtClean="0"/>
              <a:t>av variabler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2203200"/>
            <a:ext cx="8056800" cy="456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</a:t>
            </a:r>
            <a:r>
              <a:rPr lang="nb-NO" sz="1800" dirty="0" err="1" smtClean="0"/>
              <a:t>int</a:t>
            </a:r>
            <a:r>
              <a:rPr lang="nb-NO" sz="1800" dirty="0" smtClean="0"/>
              <a:t> a;			// deklarering av variabelen a</a:t>
            </a:r>
            <a:br>
              <a:rPr lang="nb-NO" sz="1800" dirty="0" smtClean="0"/>
            </a:br>
            <a:r>
              <a:rPr lang="nb-NO" sz="1800" dirty="0" err="1" smtClean="0"/>
              <a:t>int</a:t>
            </a:r>
            <a:r>
              <a:rPr lang="nb-NO" sz="1800" dirty="0" smtClean="0"/>
              <a:t> b = 6;		// deklarering av variabelen b som gis verdien 6</a:t>
            </a:r>
          </a:p>
          <a:p>
            <a:pPr>
              <a:buNone/>
            </a:pPr>
            <a:r>
              <a:rPr lang="en-US" sz="1800" dirty="0" smtClean="0"/>
              <a:t>	char c = ‘k’;	// </a:t>
            </a:r>
            <a:r>
              <a:rPr lang="nb-NO" sz="1800" dirty="0" smtClean="0"/>
              <a:t>deklarering</a:t>
            </a:r>
            <a:r>
              <a:rPr lang="en-US" sz="1800" dirty="0" smtClean="0"/>
              <a:t> </a:t>
            </a:r>
            <a:r>
              <a:rPr lang="en-US" sz="1800" dirty="0" err="1" smtClean="0"/>
              <a:t>av</a:t>
            </a:r>
            <a:r>
              <a:rPr lang="en-US" sz="1800" dirty="0" smtClean="0"/>
              <a:t> 8 bit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 (byte)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gies</a:t>
            </a:r>
            <a:r>
              <a:rPr lang="en-US" sz="1800" dirty="0" smtClean="0"/>
              <a:t> </a:t>
            </a:r>
            <a:r>
              <a:rPr lang="en-US" sz="1800" dirty="0" err="1" smtClean="0"/>
              <a:t>bokstaven</a:t>
            </a:r>
            <a:r>
              <a:rPr lang="en-US" sz="1800" dirty="0" smtClean="0"/>
              <a:t> k</a:t>
            </a:r>
          </a:p>
          <a:p>
            <a:pPr>
              <a:buNone/>
            </a:pPr>
            <a:r>
              <a:rPr lang="nb-NO" sz="1800" dirty="0" smtClean="0"/>
              <a:t>	float e, f;		/* deklarering av variabelen (desimaltall )</a:t>
            </a:r>
            <a:br>
              <a:rPr lang="nb-NO" sz="1800" dirty="0" smtClean="0"/>
            </a:br>
            <a:r>
              <a:rPr lang="nb-NO" sz="1800" dirty="0" smtClean="0"/>
              <a:t>				    f.eks. 1,65 (32 bit, dobbel </a:t>
            </a:r>
            <a:r>
              <a:rPr lang="nb-NO" sz="1800" dirty="0" err="1" smtClean="0"/>
              <a:t>word</a:t>
            </a:r>
            <a:r>
              <a:rPr lang="nb-NO" sz="1800" smtClean="0"/>
              <a:t>) */</a:t>
            </a:r>
          </a:p>
          <a:p>
            <a:pPr>
              <a:buNone/>
            </a:pPr>
            <a:r>
              <a:rPr lang="nb-NO" sz="1800" smtClean="0"/>
              <a:t>     setup() {</a:t>
            </a:r>
          </a:p>
          <a:p>
            <a:pPr>
              <a:buNone/>
            </a:pPr>
            <a:r>
              <a:rPr lang="nb-NO" sz="1800" smtClean="0"/>
              <a:t>     {</a:t>
            </a:r>
          </a:p>
          <a:p>
            <a:pPr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loop() {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a = 4;		// gir heltallsvariabelen a verdien 4</a:t>
            </a:r>
            <a:br>
              <a:rPr lang="nb-NO" sz="1800" dirty="0" smtClean="0"/>
            </a:br>
            <a:r>
              <a:rPr lang="nb-NO" sz="1800" dirty="0" smtClean="0"/>
              <a:t>e = 2.5;		// gir heltallsvariabelen e float verdien 2,5;</a:t>
            </a:r>
            <a:br>
              <a:rPr lang="nb-NO" sz="1800" dirty="0" smtClean="0"/>
            </a:br>
            <a:r>
              <a:rPr lang="nb-NO" sz="1800" dirty="0" smtClean="0"/>
              <a:t>f = a * e;		// gir float variabelen verdien </a:t>
            </a:r>
            <a:r>
              <a:rPr lang="nb-NO" sz="1800" smtClean="0"/>
              <a:t>… ?</a:t>
            </a:r>
            <a:br>
              <a:rPr lang="nb-NO" sz="1800" smtClean="0"/>
            </a:br>
            <a:r>
              <a:rPr lang="nb-NO" sz="1800" smtClean="0"/>
              <a:t>….</a:t>
            </a:r>
          </a:p>
          <a:p>
            <a:pPr>
              <a:buNone/>
            </a:pPr>
            <a:r>
              <a:rPr lang="nb-NO" sz="1800" smtClean="0"/>
              <a:t>      }</a:t>
            </a:r>
            <a:endParaRPr lang="nb-NO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4400" y="1238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smtClean="0"/>
              <a:t>En variabel er en ”skuff” som kan romme et tall eller tegn av en spesiell type.</a:t>
            </a:r>
            <a:br>
              <a:rPr lang="nb-NO" sz="2000" smtClean="0"/>
            </a:br>
            <a:r>
              <a:rPr lang="nb-NO" sz="2000" smtClean="0"/>
              <a:t>Skuffen gis et unikt navn. Tallet kan endres eller byttes med nye tall eller tegn</a:t>
            </a:r>
            <a:endParaRPr lang="nb-NO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8880" y="65314"/>
            <a:ext cx="8229600" cy="865415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Variabler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4509" y="1077686"/>
            <a:ext cx="7804562" cy="564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mtClean="0"/>
              <a:t>Variabler er </a:t>
            </a:r>
            <a:r>
              <a:rPr lang="nb-NO" b="1" i="1" smtClean="0">
                <a:solidFill>
                  <a:srgbClr val="FF0000"/>
                </a:solidFill>
              </a:rPr>
              <a:t>oppbevaringssteder</a:t>
            </a:r>
            <a:r>
              <a:rPr lang="nb-NO" smtClean="0"/>
              <a:t> (”skuffer”) for tekst eller tallverdier med </a:t>
            </a:r>
            <a:r>
              <a:rPr lang="nb-NO" i="1" smtClean="0"/>
              <a:t>navn</a:t>
            </a:r>
            <a:r>
              <a:rPr lang="nb-NO" smtClean="0"/>
              <a:t> og </a:t>
            </a:r>
            <a:r>
              <a:rPr lang="nb-NO" i="1" smtClean="0"/>
              <a:t>type</a:t>
            </a:r>
            <a:r>
              <a:rPr lang="nb-NO" smtClean="0"/>
              <a:t>. Innholdet kan ennå være ukjent, men vi </a:t>
            </a:r>
            <a:r>
              <a:rPr lang="nb-NO" i="1" smtClean="0"/>
              <a:t>reserverer plass </a:t>
            </a:r>
            <a:r>
              <a:rPr lang="nb-NO" smtClean="0"/>
              <a:t>til dem. </a:t>
            </a:r>
            <a:r>
              <a:rPr lang="nb-NO" i="1" smtClean="0"/>
              <a:t>Navnene</a:t>
            </a:r>
            <a:r>
              <a:rPr lang="nb-NO" smtClean="0"/>
              <a:t> på variablene bør gjenspeile hva de representerer. </a:t>
            </a:r>
            <a:br>
              <a:rPr lang="nb-NO" smtClean="0"/>
            </a:br>
            <a:endParaRPr lang="nb-NO" smtClean="0"/>
          </a:p>
          <a:p>
            <a:pPr marL="0" indent="0">
              <a:buNone/>
            </a:pPr>
            <a:r>
              <a:rPr lang="nb-NO" smtClean="0"/>
              <a:t>La oss deklarere variablene ”</a:t>
            </a:r>
            <a:r>
              <a:rPr lang="nb-NO" i="1" smtClean="0"/>
              <a:t>tempForskjell</a:t>
            </a:r>
            <a:r>
              <a:rPr lang="nb-NO" smtClean="0"/>
              <a:t>”, ”</a:t>
            </a:r>
            <a:r>
              <a:rPr lang="nb-NO" i="1" smtClean="0"/>
              <a:t>tempStart</a:t>
            </a:r>
            <a:r>
              <a:rPr lang="nb-NO" smtClean="0"/>
              <a:t>” og ”</a:t>
            </a:r>
            <a:r>
              <a:rPr lang="nb-NO" i="1" smtClean="0"/>
              <a:t>tempSlutt</a:t>
            </a:r>
            <a:r>
              <a:rPr lang="nb-NO" smtClean="0"/>
              <a:t>” som </a:t>
            </a:r>
            <a:r>
              <a:rPr lang="nb-NO" i="1" smtClean="0"/>
              <a:t>float (desimaltall)</a:t>
            </a:r>
            <a:r>
              <a:rPr lang="nb-NO" smtClean="0"/>
              <a:t>. Vi kan </a:t>
            </a:r>
            <a:r>
              <a:rPr lang="nb-NO" b="1" i="1" smtClean="0">
                <a:solidFill>
                  <a:srgbClr val="FF0000"/>
                </a:solidFill>
              </a:rPr>
              <a:t>behandle variablene uten at verdien til variablene er kjent</a:t>
            </a:r>
            <a:r>
              <a:rPr lang="nb-NO" smtClean="0"/>
              <a:t>.</a:t>
            </a:r>
            <a:br>
              <a:rPr lang="nb-NO" smtClean="0"/>
            </a:br>
            <a:r>
              <a:rPr lang="nb-NO" smtClean="0"/>
              <a:t>    </a:t>
            </a:r>
          </a:p>
          <a:p>
            <a:pPr marL="0" indent="0">
              <a:buNone/>
            </a:pPr>
            <a:r>
              <a:rPr lang="nb-NO" smtClean="0"/>
              <a:t>    </a:t>
            </a:r>
            <a:r>
              <a:rPr lang="nb-NO" i="1" smtClean="0"/>
              <a:t>tempForskjell = tempSlutt – tempStart;</a:t>
            </a:r>
            <a:br>
              <a:rPr lang="nb-NO" i="1" smtClean="0"/>
            </a:br>
            <a:endParaRPr lang="nb-NO" i="1" smtClean="0"/>
          </a:p>
          <a:p>
            <a:pPr marL="0" indent="0">
              <a:buNone/>
            </a:pPr>
            <a:r>
              <a:rPr lang="nb-NO" smtClean="0"/>
              <a:t>Vi kan også betrakte en variabel som en </a:t>
            </a:r>
            <a:r>
              <a:rPr lang="nb-NO" b="1" i="1" smtClean="0">
                <a:solidFill>
                  <a:srgbClr val="FF0000"/>
                </a:solidFill>
              </a:rPr>
              <a:t>lagringsplass</a:t>
            </a:r>
            <a:r>
              <a:rPr lang="nb-NO" smtClean="0"/>
              <a:t> for verdier over tid.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239973"/>
            <a:ext cx="7407404" cy="1614008"/>
          </a:xfrm>
        </p:spPr>
        <p:txBody>
          <a:bodyPr>
            <a:normAutofit/>
          </a:bodyPr>
          <a:lstStyle/>
          <a:p>
            <a:pPr algn="ctr"/>
            <a:r>
              <a:rPr lang="nn-NO" smtClean="0"/>
              <a:t>Brytere og avlesning av porter</a:t>
            </a:r>
            <a:br>
              <a:rPr lang="nn-NO" smtClean="0"/>
            </a:br>
            <a:r>
              <a:rPr lang="nn-NO" smtClean="0"/>
              <a:t>Bruk av interrupt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0"/>
            <a:ext cx="7407404" cy="707571"/>
          </a:xfrm>
        </p:spPr>
        <p:txBody>
          <a:bodyPr>
            <a:normAutofit/>
          </a:bodyPr>
          <a:lstStyle/>
          <a:p>
            <a:pPr algn="ctr"/>
            <a:r>
              <a:rPr lang="nb-NO" smtClean="0"/>
              <a:t>Bruk av trykkbryter</a:t>
            </a:r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268" y="864944"/>
            <a:ext cx="47053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662" y="791692"/>
            <a:ext cx="3252142" cy="343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194628" y="4506686"/>
            <a:ext cx="2827643" cy="20846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smtClean="0"/>
              <a:t>Int bryterVerdi = 0;</a:t>
            </a:r>
            <a:br>
              <a:rPr lang="nb-NO" sz="1800" smtClean="0"/>
            </a:br>
            <a:r>
              <a:rPr lang="nb-NO" sz="1800" smtClean="0"/>
              <a:t>…</a:t>
            </a:r>
          </a:p>
          <a:p>
            <a:pPr>
              <a:buNone/>
            </a:pPr>
            <a:r>
              <a:rPr lang="nb-NO" sz="1800" smtClean="0"/>
              <a:t>void setup()</a:t>
            </a:r>
            <a:br>
              <a:rPr lang="nb-NO" sz="1800" smtClean="0"/>
            </a:br>
            <a:r>
              <a:rPr lang="nb-NO" sz="1800" smtClean="0"/>
              <a:t>{</a:t>
            </a:r>
            <a:br>
              <a:rPr lang="nb-NO" sz="1800" smtClean="0"/>
            </a:br>
            <a:r>
              <a:rPr lang="nb-NO" sz="1800" smtClean="0"/>
              <a:t> …</a:t>
            </a:r>
          </a:p>
          <a:p>
            <a:pPr>
              <a:buNone/>
            </a:pPr>
            <a:r>
              <a:rPr lang="nb-NO" sz="1800" smtClean="0"/>
              <a:t>      pinMode (7, INPUT);</a:t>
            </a:r>
            <a:br>
              <a:rPr lang="nb-NO" sz="1800" smtClean="0"/>
            </a:br>
            <a:r>
              <a:rPr lang="nb-NO" sz="1800" smtClean="0"/>
              <a:t> …</a:t>
            </a:r>
            <a:br>
              <a:rPr lang="nb-NO" sz="1800" smtClean="0"/>
            </a:br>
            <a:r>
              <a:rPr lang="nb-NO" sz="1800" smtClean="0"/>
              <a:t>}</a:t>
            </a:r>
            <a:endParaRPr lang="nb-NO" sz="180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5157028" y="4561114"/>
            <a:ext cx="3807358" cy="20846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void loop()</a:t>
            </a:r>
            <a:b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</a:t>
            </a:r>
            <a:b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bryterVerdi = digitalRead(7);</a:t>
            </a:r>
            <a:b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…</a:t>
            </a:r>
            <a:b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}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32080</TotalTime>
  <Words>544</Words>
  <Application>Microsoft Office PowerPoint</Application>
  <PresentationFormat>Skjermfremvisning (4:3)</PresentationFormat>
  <Paragraphs>208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38" baseType="lpstr">
      <vt:lpstr>Office-tema</vt:lpstr>
      <vt:lpstr>Videregående kurs  programmering Arduino</vt:lpstr>
      <vt:lpstr>Innledende programmering Litt repetisjon</vt:lpstr>
      <vt:lpstr>Oversikt over kommandoer ”Referance”</vt:lpstr>
      <vt:lpstr>Enkel programmeringsstruktur</vt:lpstr>
      <vt:lpstr>Enkel programmeringsstruktur</vt:lpstr>
      <vt:lpstr>Deklarasjon av variabler</vt:lpstr>
      <vt:lpstr>Variabler</vt:lpstr>
      <vt:lpstr>Brytere og avlesning av porter Bruk av interrupt</vt:lpstr>
      <vt:lpstr>Bruk av trykkbryter</vt:lpstr>
      <vt:lpstr>Interrupt</vt:lpstr>
      <vt:lpstr>Interrupt side 50</vt:lpstr>
      <vt:lpstr>Interrupt</vt:lpstr>
      <vt:lpstr>if-setning – og bruk av vilkår</vt:lpstr>
      <vt:lpstr>If-setning og vilkår</vt:lpstr>
      <vt:lpstr>If-setning og vilkår</vt:lpstr>
      <vt:lpstr>Vilkår </vt:lpstr>
      <vt:lpstr>Vilkår med logiske operatorer</vt:lpstr>
      <vt:lpstr>Logiske operatorer</vt:lpstr>
      <vt:lpstr>While()-loop</vt:lpstr>
      <vt:lpstr>Avlesning av bryter Hvordan vil dette programmet oppføre seg?</vt:lpstr>
      <vt:lpstr>Avlesning av bryter Hvordan vil dette programmet oppføre seg?</vt:lpstr>
      <vt:lpstr>Lysbilde 22</vt:lpstr>
      <vt:lpstr>“For loop” - sløyfer</vt:lpstr>
      <vt:lpstr>Gjenta sløyfe (for loop)</vt:lpstr>
      <vt:lpstr>Eksempel på bruk av for-loop</vt:lpstr>
      <vt:lpstr>Bruk av millis()</vt:lpstr>
      <vt:lpstr>Bruk av millis()</vt:lpstr>
      <vt:lpstr>Oppbygging og bruk av array</vt:lpstr>
      <vt:lpstr>En-dimensjonalt array side 40</vt:lpstr>
      <vt:lpstr>To-dimensjonalt array side 40</vt:lpstr>
      <vt:lpstr>Måling av vindretning</vt:lpstr>
      <vt:lpstr>Lag og bruk av egne funksjoner</vt:lpstr>
      <vt:lpstr>Lag egne funksjoner</vt:lpstr>
      <vt:lpstr>Lag egne funksjoner</vt:lpstr>
      <vt:lpstr>Lag egne funksjoner</vt:lpstr>
      <vt:lpstr>Lokale og globale variable</vt:lpstr>
      <vt:lpstr>Lokale og globale variabler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Nikro</cp:lastModifiedBy>
  <cp:revision>148</cp:revision>
  <dcterms:created xsi:type="dcterms:W3CDTF">2013-06-10T16:56:09Z</dcterms:created>
  <dcterms:modified xsi:type="dcterms:W3CDTF">2022-02-10T10:53:33Z</dcterms:modified>
</cp:coreProperties>
</file>