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434" r:id="rId2"/>
    <p:sldId id="403" r:id="rId3"/>
    <p:sldId id="440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5" r:id="rId15"/>
    <p:sldId id="436" r:id="rId16"/>
    <p:sldId id="437" r:id="rId17"/>
    <p:sldId id="441" r:id="rId18"/>
    <p:sldId id="439" r:id="rId19"/>
    <p:sldId id="438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83" r:id="rId32"/>
    <p:sldId id="485" r:id="rId33"/>
    <p:sldId id="486" r:id="rId34"/>
    <p:sldId id="487" r:id="rId35"/>
    <p:sldId id="484" r:id="rId36"/>
    <p:sldId id="488" r:id="rId37"/>
    <p:sldId id="489" r:id="rId38"/>
    <p:sldId id="490" r:id="rId39"/>
    <p:sldId id="491" r:id="rId40"/>
    <p:sldId id="492" r:id="rId41"/>
    <p:sldId id="454" r:id="rId42"/>
    <p:sldId id="453" r:id="rId43"/>
    <p:sldId id="455" r:id="rId44"/>
    <p:sldId id="456" r:id="rId45"/>
    <p:sldId id="471" r:id="rId46"/>
    <p:sldId id="457" r:id="rId47"/>
    <p:sldId id="458" r:id="rId48"/>
    <p:sldId id="472" r:id="rId49"/>
    <p:sldId id="459" r:id="rId50"/>
    <p:sldId id="460" r:id="rId51"/>
    <p:sldId id="473" r:id="rId52"/>
    <p:sldId id="461" r:id="rId53"/>
    <p:sldId id="462" r:id="rId54"/>
    <p:sldId id="474" r:id="rId55"/>
    <p:sldId id="475" r:id="rId56"/>
    <p:sldId id="463" r:id="rId57"/>
    <p:sldId id="464" r:id="rId58"/>
    <p:sldId id="476" r:id="rId59"/>
    <p:sldId id="465" r:id="rId60"/>
    <p:sldId id="466" r:id="rId61"/>
    <p:sldId id="477" r:id="rId62"/>
    <p:sldId id="478" r:id="rId63"/>
    <p:sldId id="467" r:id="rId64"/>
    <p:sldId id="468" r:id="rId65"/>
    <p:sldId id="479" r:id="rId66"/>
    <p:sldId id="480" r:id="rId67"/>
    <p:sldId id="469" r:id="rId68"/>
    <p:sldId id="470" r:id="rId69"/>
    <p:sldId id="481" r:id="rId70"/>
    <p:sldId id="482" r:id="rId71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908" autoAdjust="0"/>
    <p:restoredTop sz="94660"/>
  </p:normalViewPr>
  <p:slideViewPr>
    <p:cSldViewPr snapToGrid="0" snapToObjects="1">
      <p:cViewPr>
        <p:scale>
          <a:sx n="65" d="100"/>
          <a:sy n="65" d="100"/>
        </p:scale>
        <p:origin x="-662" y="-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394A-ECA7-40E7-B53A-2F03A8026B4D}" type="datetimeFigureOut">
              <a:rPr lang="nb-NO" smtClean="0"/>
              <a:pPr/>
              <a:t>07.02.2022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D85-A5B2-4EB9-AEDA-67CB1B05C71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xmlns="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600200"/>
            <a:ext cx="74074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ntnu.no/skolelab/bla-hefteseri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no/url?sa=i&amp;rct=j&amp;q=&amp;esrc=s&amp;source=images&amp;cd=&amp;cad=rja&amp;uact=8&amp;ved=2ahUKEwi-2N_TprDdAhVCiOAKHf3CCXgQjRx6BAgBEAU&amp;url=https://www.digikey.com/product-detail/en/bosch-sensortec/BMP280/828-1064-1-ND/6136315&amp;psig=AOvVaw0NpT3A7Yaz_c50tSsORBbC&amp;ust=15366642597512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2ahUKEwjFrcfZ0tLZAhUDECwKHfWaCBwQjRx6BAgAEAY&amp;url=https://www.banggood.com/BMP180-Digital-Barometric-Pressure-Sensor-Module-Board-p-930690.html&amp;psig=AOvVaw2xib9QBtMU4uN-WGM5aMxC&amp;ust=1520252013252014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977900"/>
            <a:ext cx="7772400" cy="1390408"/>
          </a:xfrm>
        </p:spPr>
        <p:txBody>
          <a:bodyPr>
            <a:normAutofit/>
          </a:bodyPr>
          <a:lstStyle/>
          <a:p>
            <a:r>
              <a:rPr lang="nb-NO" smtClean="0"/>
              <a:t>Videregående kurs </a:t>
            </a:r>
            <a:br>
              <a:rPr lang="nb-NO" smtClean="0"/>
            </a:br>
            <a:r>
              <a:rPr lang="nb-NO" smtClean="0"/>
              <a:t>programmering Arduino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7185" y="2216553"/>
            <a:ext cx="7772400" cy="2850748"/>
          </a:xfrm>
        </p:spPr>
        <p:txBody>
          <a:bodyPr>
            <a:normAutofit/>
          </a:bodyPr>
          <a:lstStyle/>
          <a:p>
            <a:r>
              <a:rPr lang="nb-NO" sz="2400" smtClean="0"/>
              <a:t>Lag en </a:t>
            </a:r>
            <a:r>
              <a:rPr lang="nb-NO" sz="2400" smtClean="0"/>
              <a:t>værstasjon, sensorer</a:t>
            </a:r>
            <a:r>
              <a:rPr lang="nb-NO" sz="2400" smtClean="0"/>
              <a:t/>
            </a:r>
            <a:br>
              <a:rPr lang="nb-NO" sz="2400" smtClean="0"/>
            </a:br>
            <a:endParaRPr lang="nb-NO" smtClean="0"/>
          </a:p>
          <a:p>
            <a:r>
              <a:rPr lang="nb-NO" sz="2400" smtClean="0"/>
              <a:t>Nils Kr. Rossing, Skolelaboratoriet og</a:t>
            </a:r>
            <a:br>
              <a:rPr lang="nb-NO" sz="2400" smtClean="0"/>
            </a:br>
            <a:r>
              <a:rPr lang="nb-NO" sz="2400" smtClean="0"/>
              <a:t>Johannes Ravn Munkvoll</a:t>
            </a:r>
            <a:endParaRPr lang="nb-NO" sz="2400" dirty="0"/>
          </a:p>
        </p:txBody>
      </p:sp>
      <p:pic>
        <p:nvPicPr>
          <p:cNvPr id="4" name="Bilde 3" descr="stripe_tek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6. Lyssensor (side 88)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lyssensoren BH1750</a:t>
            </a:r>
          </a:p>
          <a:p>
            <a:r>
              <a:rPr lang="nb-NO" sz="1800" smtClean="0"/>
              <a:t>Forstå måleenheter for lys, candela, lumen, lux</a:t>
            </a:r>
          </a:p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Installasjon av bibliotek</a:t>
            </a:r>
          </a:p>
          <a:p>
            <a:endParaRPr lang="nb-NO" sz="1800" smtClean="0"/>
          </a:p>
          <a:p>
            <a:endParaRPr lang="nb-NO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488" y="1585732"/>
            <a:ext cx="8034503" cy="26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7. Vindstyrke (side 92)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og virkemåte hos aneometeret SEN-15901</a:t>
            </a:r>
          </a:p>
          <a:p>
            <a:r>
              <a:rPr lang="nb-NO" sz="1800" smtClean="0"/>
              <a:t>Omregning fra pulser i sekundet til m/s</a:t>
            </a:r>
          </a:p>
          <a:p>
            <a:r>
              <a:rPr lang="nb-NO" sz="1800" smtClean="0"/>
              <a:t>Håndtere ”prell” i mekanisk bryter</a:t>
            </a:r>
          </a:p>
          <a:p>
            <a:pPr>
              <a:buNone/>
            </a:pPr>
            <a:endParaRPr lang="nb-NO" sz="1800" smtClean="0"/>
          </a:p>
          <a:p>
            <a:endParaRPr lang="nb-N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3978" y="1145894"/>
            <a:ext cx="7527830" cy="368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8. Vindretning (side 97)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og virkemåte av vindretningsmåleren SEN-15901</a:t>
            </a:r>
          </a:p>
          <a:p>
            <a:r>
              <a:rPr lang="nb-NO" sz="1800" smtClean="0"/>
              <a:t>Bruk av oppslagstabell</a:t>
            </a:r>
          </a:p>
          <a:p>
            <a:r>
              <a:rPr lang="nb-NO" sz="1800" smtClean="0"/>
              <a:t>Bruk av switch … case - kommandoen</a:t>
            </a:r>
          </a:p>
          <a:p>
            <a:r>
              <a:rPr lang="nb-NO" sz="1800" smtClean="0"/>
              <a:t>Kalibrering</a:t>
            </a:r>
          </a:p>
          <a:p>
            <a:pPr>
              <a:buNone/>
            </a:pPr>
            <a:endParaRPr lang="nb-NO" sz="1800" smtClean="0"/>
          </a:p>
          <a:p>
            <a:endParaRPr lang="nb-NO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134151"/>
            <a:ext cx="7737491" cy="35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9. Nedbør (side 101)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og virkemåte av nedbørsmåleren SEN-15901</a:t>
            </a:r>
          </a:p>
          <a:p>
            <a:r>
              <a:rPr lang="nb-NO" sz="1800" smtClean="0"/>
              <a:t>Omregning fra pulser akkumulert nedbør</a:t>
            </a:r>
          </a:p>
          <a:p>
            <a:r>
              <a:rPr lang="nb-NO" sz="1800" smtClean="0"/>
              <a:t>Håndtere ”prell” i mekanisk bryter</a:t>
            </a:r>
          </a:p>
          <a:p>
            <a:pPr>
              <a:buNone/>
            </a:pPr>
            <a:endParaRPr lang="nb-NO" sz="1800" smtClean="0"/>
          </a:p>
          <a:p>
            <a:endParaRPr lang="nb-NO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452" y="1151681"/>
            <a:ext cx="7812119" cy="369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10. Snødybdemåler (side 107)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Virkemåte til avstandsmåleren HC-SR04</a:t>
            </a:r>
          </a:p>
          <a:p>
            <a:r>
              <a:rPr lang="nb-NO" sz="1800" smtClean="0"/>
              <a:t>Bruk av kommandoen delayMicroseconds(); og pulseIn();</a:t>
            </a:r>
          </a:p>
          <a:p>
            <a:r>
              <a:rPr lang="nb-NO" sz="1800" smtClean="0"/>
              <a:t>Kvaliteten for måling mot ulike flater, f.eks. ulike typer av snø</a:t>
            </a:r>
          </a:p>
          <a:p>
            <a:r>
              <a:rPr lang="nb-NO" sz="1800" smtClean="0"/>
              <a:t>Kalibrering</a:t>
            </a:r>
          </a:p>
          <a:p>
            <a:endParaRPr lang="nb-NO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4465" y="1055315"/>
            <a:ext cx="5789334" cy="384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11. Følt temperatur (side 111)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075409"/>
            <a:ext cx="7407404" cy="1782591"/>
          </a:xfrm>
        </p:spPr>
        <p:txBody>
          <a:bodyPr>
            <a:normAutofit/>
          </a:bodyPr>
          <a:lstStyle/>
          <a:p>
            <a:r>
              <a:rPr lang="nb-NO" sz="1800" smtClean="0"/>
              <a:t>Forståelse av hva vindavkjølingsindeksen er</a:t>
            </a:r>
          </a:p>
          <a:p>
            <a:r>
              <a:rPr lang="nb-NO" sz="1800" smtClean="0"/>
              <a:t>Matematiske beregning som del av programmer</a:t>
            </a:r>
          </a:p>
          <a:p>
            <a:r>
              <a:rPr lang="nb-NO" sz="1800" smtClean="0"/>
              <a:t>Omregning fra m/s til km/time</a:t>
            </a:r>
          </a:p>
          <a:p>
            <a:r>
              <a:rPr lang="nb-NO" sz="1800" smtClean="0"/>
              <a:t>Funksjoner med argumenter og retur av beregnede verdier</a:t>
            </a:r>
          </a:p>
          <a:p>
            <a:r>
              <a:rPr lang="nb-NO" sz="1800" smtClean="0"/>
              <a:t>Sammenstilling av måling av vindhastighet og temperatur</a:t>
            </a:r>
            <a:endParaRPr lang="nb-NO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7155" y="1029886"/>
            <a:ext cx="7502794" cy="404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12. Varmeindeks (side 117)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075409"/>
            <a:ext cx="7407404" cy="1782591"/>
          </a:xfrm>
        </p:spPr>
        <p:txBody>
          <a:bodyPr>
            <a:normAutofit/>
          </a:bodyPr>
          <a:lstStyle/>
          <a:p>
            <a:r>
              <a:rPr lang="nb-NO" sz="1800" smtClean="0"/>
              <a:t>Forstå hva varmeindeks er</a:t>
            </a:r>
          </a:p>
          <a:p>
            <a:r>
              <a:rPr lang="nb-NO" sz="1800" smtClean="0"/>
              <a:t>Avlesning og/eller beregning av varmeindeks ved hjelp av DHT11</a:t>
            </a:r>
          </a:p>
          <a:p>
            <a:r>
              <a:rPr lang="nb-NO" sz="1800" smtClean="0"/>
              <a:t>Bruk av entråds-buss</a:t>
            </a:r>
            <a:endParaRPr lang="nb-NO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900" y="1057092"/>
            <a:ext cx="5544714" cy="41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40722"/>
            <a:ext cx="7407404" cy="924478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Oversikt over sensorer og aktuatorer</a:t>
            </a:r>
            <a:br>
              <a:rPr lang="nb-NO" smtClean="0"/>
            </a:br>
            <a:r>
              <a:rPr lang="nb-NO" sz="2200" smtClean="0"/>
              <a:t>side 68</a:t>
            </a:r>
            <a:endParaRPr lang="nb-NO" sz="22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5610" y="895780"/>
            <a:ext cx="6142879" cy="585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ktangel 5"/>
          <p:cNvSpPr/>
          <p:nvPr/>
        </p:nvSpPr>
        <p:spPr>
          <a:xfrm>
            <a:off x="5445889" y="895781"/>
            <a:ext cx="856526" cy="5782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6302414" y="895781"/>
            <a:ext cx="1365813" cy="5782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384404"/>
            <a:ext cx="7407404" cy="161466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Samling 2 – Aktuatorer</a:t>
            </a:r>
            <a:br>
              <a:rPr lang="nb-NO" smtClean="0"/>
            </a:br>
            <a:r>
              <a:rPr lang="nb-NO" smtClean="0"/>
              <a:t>Internet of Things 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Oppkobling til Internett</a:t>
            </a:r>
            <a:br>
              <a:rPr lang="nb-NO" smtClean="0"/>
            </a:br>
            <a:r>
              <a:rPr lang="nb-NO" sz="2800" smtClean="0"/>
              <a:t>IoT – Internet of Things</a:t>
            </a:r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375" y="1655181"/>
            <a:ext cx="8229020" cy="291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871375" y="2754775"/>
            <a:ext cx="1142620" cy="1818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871375" y="1562583"/>
            <a:ext cx="2548943" cy="119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3330995" y="1753565"/>
            <a:ext cx="5769400" cy="3044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1791" y="4412627"/>
            <a:ext cx="5186503" cy="222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4076" y="5058137"/>
            <a:ext cx="2769701" cy="1423686"/>
          </a:xfrm>
        </p:spPr>
        <p:txBody>
          <a:bodyPr/>
          <a:lstStyle/>
          <a:p>
            <a:r>
              <a:rPr lang="nb-NO" smtClean="0"/>
              <a:t>Fjernovervåking</a:t>
            </a:r>
          </a:p>
          <a:p>
            <a:r>
              <a:rPr lang="nb-NO" smtClean="0"/>
              <a:t>Fjernstyring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3708765" cy="1143000"/>
          </a:xfrm>
        </p:spPr>
        <p:txBody>
          <a:bodyPr/>
          <a:lstStyle/>
          <a:p>
            <a:pPr algn="ctr"/>
            <a:r>
              <a:rPr lang="nb-NO" smtClean="0"/>
              <a:t>Oppgaver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32811" y="1308100"/>
            <a:ext cx="4535177" cy="5200650"/>
          </a:xfrm>
        </p:spPr>
        <p:txBody>
          <a:bodyPr>
            <a:normAutofit/>
          </a:bodyPr>
          <a:lstStyle/>
          <a:p>
            <a:r>
              <a:rPr lang="nb-NO" sz="2800" b="1" smtClean="0"/>
              <a:t>Innledning</a:t>
            </a:r>
            <a:r>
              <a:rPr lang="nb-NO" smtClean="0"/>
              <a:t/>
            </a:r>
            <a:br>
              <a:rPr lang="nb-NO" smtClean="0"/>
            </a:br>
            <a:r>
              <a:rPr lang="nb-NO" sz="1800" smtClean="0"/>
              <a:t>- Litt om fagfornyelsen og læreplanmål</a:t>
            </a:r>
          </a:p>
          <a:p>
            <a:r>
              <a:rPr lang="nb-NO" b="1" smtClean="0"/>
              <a:t>Bakgrunn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Litt om Arduino</a:t>
            </a:r>
            <a:br>
              <a:rPr lang="nb-NO" sz="1800" smtClean="0"/>
            </a:br>
            <a:r>
              <a:rPr lang="nb-NO" sz="1800" smtClean="0"/>
              <a:t>- Litt om byggesettet</a:t>
            </a:r>
          </a:p>
          <a:p>
            <a:r>
              <a:rPr lang="nb-NO" b="1" smtClean="0"/>
              <a:t>Programmering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Grunnleggende programstruktur </a:t>
            </a:r>
            <a:br>
              <a:rPr lang="nb-NO" sz="1800" smtClean="0"/>
            </a:br>
            <a:r>
              <a:rPr lang="nb-NO" sz="1800" smtClean="0"/>
              <a:t>- Viktige komandoer</a:t>
            </a:r>
          </a:p>
          <a:p>
            <a:r>
              <a:rPr lang="nb-NO" b="1" smtClean="0"/>
              <a:t>Oppgavesamling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Oppdrag 1 – 12 og 13 – 24 </a:t>
            </a:r>
          </a:p>
          <a:p>
            <a:r>
              <a:rPr lang="nb-NO" b="1" smtClean="0"/>
              <a:t>Værstasjon, ventilasjon</a:t>
            </a:r>
            <a:r>
              <a:rPr lang="nb-NO" sz="1800" smtClean="0"/>
              <a:t/>
            </a:r>
            <a:br>
              <a:rPr lang="nb-NO" sz="1800" smtClean="0"/>
            </a:br>
            <a:r>
              <a:rPr lang="nb-NO" sz="1800" smtClean="0"/>
              <a:t>- Sensorer, display</a:t>
            </a:r>
            <a:br>
              <a:rPr lang="nb-NO" sz="1800" smtClean="0"/>
            </a:br>
            <a:r>
              <a:rPr lang="nb-NO" sz="1800" smtClean="0"/>
              <a:t>- Aktuatorer (rele, motor)</a:t>
            </a:r>
            <a:br>
              <a:rPr lang="nb-NO" sz="1800" smtClean="0"/>
            </a:br>
            <a:r>
              <a:rPr lang="nb-NO" sz="1800" smtClean="0"/>
              <a:t>- WiFi, IoT</a:t>
            </a:r>
            <a:br>
              <a:rPr lang="nb-NO" sz="1800" smtClean="0"/>
            </a:br>
            <a:r>
              <a:rPr lang="nb-NO" sz="1800" smtClean="0"/>
              <a:t>- Fjernstyring/overvåking</a:t>
            </a:r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1917700" y="6290617"/>
            <a:ext cx="590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smtClean="0">
                <a:hlinkClick r:id="rId2"/>
              </a:rPr>
              <a:t>https://www.ntnu.no/skolelab/bla-hefteserie</a:t>
            </a:r>
            <a:r>
              <a:rPr lang="nb-NO" sz="2400" smtClean="0"/>
              <a:t> </a:t>
            </a:r>
            <a:endParaRPr lang="nb-NO" sz="24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7988" y="924210"/>
            <a:ext cx="3437709" cy="48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13. </a:t>
            </a:r>
            <a:r>
              <a:rPr lang="nb-NO" smtClean="0"/>
              <a:t>Varmeindeks (side </a:t>
            </a:r>
            <a:r>
              <a:rPr lang="nb-NO" smtClean="0"/>
              <a:t>119)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075409"/>
            <a:ext cx="7407404" cy="1782591"/>
          </a:xfrm>
        </p:spPr>
        <p:txBody>
          <a:bodyPr>
            <a:normAutofit/>
          </a:bodyPr>
          <a:lstStyle/>
          <a:p>
            <a:r>
              <a:rPr lang="nb-NO" sz="1800" smtClean="0"/>
              <a:t>Måling av temperatur</a:t>
            </a:r>
            <a:endParaRPr lang="nb-NO" sz="1800" smtClean="0"/>
          </a:p>
          <a:p>
            <a:r>
              <a:rPr lang="nb-NO" sz="1800" smtClean="0"/>
              <a:t>Måling av luftfuktighet</a:t>
            </a:r>
            <a:endParaRPr lang="nb-NO" sz="1800" smtClean="0"/>
          </a:p>
          <a:p>
            <a:r>
              <a:rPr lang="nb-NO" sz="1800" smtClean="0"/>
              <a:t>Bruk av entråds-buss</a:t>
            </a:r>
            <a:endParaRPr lang="nb-N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2826" y="948863"/>
            <a:ext cx="5522780" cy="402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14. Oppkobling til nett </a:t>
            </a:r>
            <a:r>
              <a:rPr lang="nb-NO" smtClean="0"/>
              <a:t>(side </a:t>
            </a:r>
            <a:r>
              <a:rPr lang="nb-NO" smtClean="0"/>
              <a:t>125)</a:t>
            </a:r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8340" y="948862"/>
            <a:ext cx="5930617" cy="564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1097" y="1360025"/>
            <a:ext cx="2486113" cy="2990995"/>
          </a:xfrm>
        </p:spPr>
        <p:txBody>
          <a:bodyPr>
            <a:normAutofit/>
          </a:bodyPr>
          <a:lstStyle/>
          <a:p>
            <a:r>
              <a:rPr lang="nb-NO" sz="1800" smtClean="0"/>
              <a:t>Bli kjent med</a:t>
            </a:r>
            <a:br>
              <a:rPr lang="nb-NO" sz="1800" smtClean="0"/>
            </a:br>
            <a:r>
              <a:rPr lang="nb-NO" sz="1800" smtClean="0"/>
              <a:t>ESP01</a:t>
            </a:r>
          </a:p>
          <a:p>
            <a:r>
              <a:rPr lang="nb-NO" sz="1800" smtClean="0"/>
              <a:t>Bruk av AT-kommandoer</a:t>
            </a:r>
            <a:endParaRPr lang="nb-NO" sz="1800" smtClean="0"/>
          </a:p>
          <a:p>
            <a:r>
              <a:rPr lang="nb-NO" sz="1800" smtClean="0"/>
              <a:t>Oppkobling av </a:t>
            </a:r>
            <a:br>
              <a:rPr lang="nb-NO" sz="1800" smtClean="0"/>
            </a:br>
            <a:r>
              <a:rPr lang="nb-NO" sz="1800" smtClean="0"/>
              <a:t>ESP01</a:t>
            </a:r>
          </a:p>
          <a:p>
            <a:r>
              <a:rPr lang="nb-NO" sz="1800" smtClean="0"/>
              <a:t>Bruk av spennings-</a:t>
            </a:r>
            <a:br>
              <a:rPr lang="nb-NO" sz="1800" smtClean="0"/>
            </a:br>
            <a:r>
              <a:rPr lang="nb-NO" sz="1800" smtClean="0"/>
              <a:t>regulator LD1117</a:t>
            </a:r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2477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15. Circus of Things (side 127)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11300" y="948863"/>
            <a:ext cx="7270750" cy="1364125"/>
          </a:xfrm>
        </p:spPr>
        <p:txBody>
          <a:bodyPr>
            <a:normAutofit/>
          </a:bodyPr>
          <a:lstStyle/>
          <a:p>
            <a:r>
              <a:rPr lang="nb-NO" smtClean="0"/>
              <a:t>Opprett konto på CoT</a:t>
            </a:r>
          </a:p>
          <a:p>
            <a:r>
              <a:rPr lang="nb-NO" smtClean="0"/>
              <a:t>Definer signaler ved CoT</a:t>
            </a:r>
          </a:p>
          <a:p>
            <a:r>
              <a:rPr lang="nb-NO" smtClean="0"/>
              <a:t>Etabler konsoller som viser målinger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277178" y="2400300"/>
            <a:ext cx="7407404" cy="78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16. Overføring av målinger (side 132)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511300" y="3181330"/>
            <a:ext cx="7270750" cy="136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Skriv programmet som sender data til CoT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overføring av målinger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 at målingen vises på konsollene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536964"/>
            <a:ext cx="6990522" cy="1149586"/>
          </a:xfrm>
        </p:spPr>
        <p:txBody>
          <a:bodyPr>
            <a:normAutofit fontScale="92500" lnSpcReduction="10000"/>
          </a:bodyPr>
          <a:lstStyle/>
          <a:p>
            <a:r>
              <a:rPr lang="nb-NO" smtClean="0"/>
              <a:t>Lag konsoll som slår av og på releet</a:t>
            </a:r>
          </a:p>
          <a:p>
            <a:r>
              <a:rPr lang="nb-NO" smtClean="0"/>
              <a:t>Motta styresignaler hos sensornoden fra CoT</a:t>
            </a:r>
          </a:p>
          <a:p>
            <a:r>
              <a:rPr lang="nb-NO" smtClean="0"/>
              <a:t>Styr releet </a:t>
            </a:r>
            <a:endParaRPr lang="nb-NO"/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330200"/>
            <a:ext cx="7407404" cy="78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17. Fjernstyring av rele (side 135)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1111230"/>
            <a:ext cx="5949950" cy="442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536964"/>
            <a:ext cx="7657272" cy="1149586"/>
          </a:xfrm>
        </p:spPr>
        <p:txBody>
          <a:bodyPr>
            <a:normAutofit/>
          </a:bodyPr>
          <a:lstStyle/>
          <a:p>
            <a:r>
              <a:rPr lang="nb-NO" smtClean="0"/>
              <a:t>Lag konsoll for å sette terskelverdi for styring av rele</a:t>
            </a:r>
          </a:p>
          <a:p>
            <a:r>
              <a:rPr lang="nb-NO" smtClean="0"/>
              <a:t>Lag konsoll med valg av autostyring av rele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330200"/>
            <a:ext cx="7407404" cy="78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18. Automatisk styring av rele (side 139)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097" y="1095502"/>
            <a:ext cx="5366304" cy="444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5670550"/>
            <a:ext cx="7842250" cy="1016000"/>
          </a:xfrm>
        </p:spPr>
        <p:txBody>
          <a:bodyPr>
            <a:normAutofit/>
          </a:bodyPr>
          <a:lstStyle/>
          <a:p>
            <a:r>
              <a:rPr lang="nb-NO" smtClean="0"/>
              <a:t>Bruk av H-bro for styring av rotasjonsretning av motor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19. Styring av viftemotor med </a:t>
            </a:r>
            <a:r>
              <a:rPr lang="nb-NO" sz="3600" b="1" smtClean="0">
                <a:latin typeface="Arial"/>
                <a:ea typeface="+mj-ea"/>
                <a:cs typeface="Arial"/>
              </a:rPr>
              <a:t>H-bro </a:t>
            </a:r>
            <a:r>
              <a:rPr lang="nb-NO" sz="3600" b="1" smtClean="0">
                <a:latin typeface="Arial"/>
                <a:ea typeface="+mj-ea"/>
                <a:cs typeface="Arial"/>
              </a:rPr>
              <a:t/>
            </a:r>
            <a:br>
              <a:rPr lang="nb-NO" sz="3600" b="1" smtClean="0">
                <a:latin typeface="Arial"/>
                <a:ea typeface="+mj-ea"/>
                <a:cs typeface="Arial"/>
              </a:rPr>
            </a:br>
            <a:r>
              <a:rPr lang="nb-NO" sz="3600" b="1" smtClean="0">
                <a:latin typeface="Arial"/>
                <a:ea typeface="+mj-ea"/>
                <a:cs typeface="Arial"/>
              </a:rPr>
              <a:t>(</a:t>
            </a:r>
            <a:r>
              <a:rPr lang="nb-NO" sz="3600" b="1" smtClean="0">
                <a:latin typeface="Arial"/>
                <a:ea typeface="+mj-ea"/>
                <a:cs typeface="Arial"/>
              </a:rPr>
              <a:t>side </a:t>
            </a:r>
            <a:r>
              <a:rPr lang="nb-NO" sz="3600" b="1" smtClean="0">
                <a:latin typeface="Arial"/>
                <a:ea typeface="+mj-ea"/>
                <a:cs typeface="Arial"/>
              </a:rPr>
              <a:t>142)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1240322"/>
            <a:ext cx="7626350" cy="39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Impeller 4 bla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0" y="4100098"/>
            <a:ext cx="1040226" cy="1040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2781280"/>
            <a:ext cx="7842250" cy="1016000"/>
          </a:xfrm>
        </p:spPr>
        <p:txBody>
          <a:bodyPr>
            <a:normAutofit/>
          </a:bodyPr>
          <a:lstStyle/>
          <a:p>
            <a:r>
              <a:rPr lang="nb-NO" smtClean="0"/>
              <a:t>Bruk av H-bro for styring av rotasjonsretning og farten av en DC-motor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663" y="908030"/>
            <a:ext cx="59975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20. </a:t>
            </a:r>
            <a:r>
              <a:rPr lang="nb-NO" sz="3600" b="1" smtClean="0">
                <a:latin typeface="Arial"/>
                <a:ea typeface="+mj-ea"/>
                <a:cs typeface="Arial"/>
              </a:rPr>
              <a:t>Styring av farten til viftemotor med PWM</a:t>
            </a:r>
            <a:br>
              <a:rPr lang="nb-NO" sz="3600" b="1" smtClean="0">
                <a:latin typeface="Arial"/>
                <a:ea typeface="+mj-ea"/>
                <a:cs typeface="Arial"/>
              </a:rPr>
            </a:br>
            <a:r>
              <a:rPr lang="nb-NO" sz="3600" b="1" smtClean="0">
                <a:latin typeface="Arial"/>
                <a:ea typeface="+mj-ea"/>
                <a:cs typeface="Arial"/>
              </a:rPr>
              <a:t>(</a:t>
            </a:r>
            <a:r>
              <a:rPr lang="nb-NO" sz="3600" b="1" smtClean="0">
                <a:latin typeface="Arial"/>
                <a:ea typeface="+mj-ea"/>
                <a:cs typeface="Arial"/>
              </a:rPr>
              <a:t>side </a:t>
            </a:r>
            <a:r>
              <a:rPr lang="nb-NO" sz="3600" b="1" smtClean="0">
                <a:latin typeface="Arial"/>
                <a:ea typeface="+mj-ea"/>
                <a:cs typeface="Arial"/>
              </a:rPr>
              <a:t>145)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1194628" y="3594120"/>
            <a:ext cx="7407404" cy="895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nb-NO" sz="2400" b="1" smtClean="0">
                <a:latin typeface="Arial"/>
                <a:ea typeface="+mj-ea"/>
                <a:cs typeface="Arial"/>
              </a:rPr>
              <a:t>21. Styring av farten til vifta </a:t>
            </a:r>
            <a:r>
              <a:rPr lang="nb-NO" sz="2400" b="1" smtClean="0">
                <a:latin typeface="Arial"/>
                <a:ea typeface="+mj-ea"/>
                <a:cs typeface="Arial"/>
              </a:rPr>
              <a:t>fra </a:t>
            </a:r>
            <a:r>
              <a:rPr lang="nb-NO" sz="2400" b="1" smtClean="0">
                <a:latin typeface="Arial"/>
                <a:ea typeface="+mj-ea"/>
                <a:cs typeface="Arial"/>
              </a:rPr>
              <a:t>CoT (</a:t>
            </a:r>
            <a:r>
              <a:rPr lang="nb-NO" sz="2400" b="1" smtClean="0">
                <a:latin typeface="Arial"/>
                <a:ea typeface="+mj-ea"/>
                <a:cs typeface="Arial"/>
              </a:rPr>
              <a:t>side </a:t>
            </a:r>
            <a:r>
              <a:rPr lang="nb-NO" sz="2400" b="1" smtClean="0">
                <a:latin typeface="Arial"/>
                <a:ea typeface="+mj-ea"/>
                <a:cs typeface="Arial"/>
              </a:rPr>
              <a:t>147)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4918" y="4293182"/>
            <a:ext cx="5499738" cy="176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lassholder for innhold 2"/>
          <p:cNvSpPr txBox="1">
            <a:spLocks/>
          </p:cNvSpPr>
          <p:nvPr/>
        </p:nvSpPr>
        <p:spPr>
          <a:xfrm>
            <a:off x="1583218" y="6207470"/>
            <a:ext cx="7268682" cy="61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Lag glide-konsoll for styring av fart og retning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1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 txBox="1">
            <a:spLocks/>
          </p:cNvSpPr>
          <p:nvPr/>
        </p:nvSpPr>
        <p:spPr>
          <a:xfrm>
            <a:off x="1277178" y="271707"/>
            <a:ext cx="7407404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22. </a:t>
            </a:r>
            <a:r>
              <a:rPr lang="nb-NO" sz="3600" b="1" smtClean="0">
                <a:latin typeface="Arial"/>
                <a:ea typeface="+mj-ea"/>
                <a:cs typeface="Arial"/>
              </a:rPr>
              <a:t>Sammenstill måling av luftfuktighet med styring </a:t>
            </a:r>
            <a:r>
              <a:rPr lang="nb-NO" sz="3600" b="1" smtClean="0">
                <a:latin typeface="Arial"/>
                <a:ea typeface="+mj-ea"/>
                <a:cs typeface="Arial"/>
              </a:rPr>
              <a:t>av </a:t>
            </a:r>
            <a:r>
              <a:rPr lang="nb-NO" sz="3600" b="1" smtClean="0">
                <a:latin typeface="Arial"/>
                <a:ea typeface="+mj-ea"/>
                <a:cs typeface="Arial"/>
              </a:rPr>
              <a:t>ventilasjonsvifta (</a:t>
            </a:r>
            <a:r>
              <a:rPr lang="nb-NO" sz="3600" b="1" smtClean="0">
                <a:latin typeface="Arial"/>
                <a:ea typeface="+mj-ea"/>
                <a:cs typeface="Arial"/>
              </a:rPr>
              <a:t>side </a:t>
            </a:r>
            <a:r>
              <a:rPr lang="nb-NO" sz="3600" b="1" smtClean="0">
                <a:latin typeface="Arial"/>
                <a:ea typeface="+mj-ea"/>
                <a:cs typeface="Arial"/>
              </a:rPr>
              <a:t>150)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1277178" y="4242453"/>
            <a:ext cx="7270750" cy="136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7592" y="1367016"/>
            <a:ext cx="4251142" cy="486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1009650" y="1442139"/>
            <a:ext cx="3060736" cy="4786231"/>
          </a:xfrm>
        </p:spPr>
        <p:txBody>
          <a:bodyPr>
            <a:normAutofit/>
          </a:bodyPr>
          <a:lstStyle/>
          <a:p>
            <a:r>
              <a:rPr lang="nb-NO" smtClean="0"/>
              <a:t>Automatisk styring av vifteretning avhengig av over eller under terskel-temperaturen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1111230"/>
            <a:ext cx="8024622" cy="1955929"/>
          </a:xfrm>
        </p:spPr>
        <p:txBody>
          <a:bodyPr>
            <a:normAutofit/>
          </a:bodyPr>
          <a:lstStyle/>
          <a:p>
            <a:r>
              <a:rPr lang="nb-NO" smtClean="0"/>
              <a:t>Velg en sensor fra sortementet, forskjellig fra de andre</a:t>
            </a:r>
          </a:p>
          <a:p>
            <a:r>
              <a:rPr lang="nb-NO" smtClean="0"/>
              <a:t>Koble opp og skriv program for overføring til CoT </a:t>
            </a:r>
          </a:p>
          <a:p>
            <a:r>
              <a:rPr lang="nb-NO" smtClean="0"/>
              <a:t>Publiser målingene slik at de blir tilgjengelig for andre</a:t>
            </a:r>
          </a:p>
          <a:p>
            <a:r>
              <a:rPr lang="nb-NO" smtClean="0"/>
              <a:t>Lag et konsoll </a:t>
            </a:r>
          </a:p>
          <a:p>
            <a:endParaRPr lang="nb-NO" smtClean="0"/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23. Værstasjon (side 155)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347028" y="3067159"/>
            <a:ext cx="7407404" cy="747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nb-NO" sz="2400" b="1" smtClean="0">
                <a:latin typeface="Arial"/>
                <a:ea typeface="+mj-ea"/>
                <a:cs typeface="Arial"/>
              </a:rPr>
              <a:t>24. Presentasjon målinger over tid (side 157)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7462" y="3939758"/>
            <a:ext cx="706457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4666053"/>
            <a:ext cx="7842250" cy="1504841"/>
          </a:xfrm>
        </p:spPr>
        <p:txBody>
          <a:bodyPr>
            <a:normAutofit fontScale="92500"/>
          </a:bodyPr>
          <a:lstStyle/>
          <a:p>
            <a:r>
              <a:rPr lang="nb-NO" smtClean="0"/>
              <a:t>Inkluder målinger i panelet fra andre deltakere</a:t>
            </a:r>
          </a:p>
          <a:p>
            <a:r>
              <a:rPr lang="nb-NO" smtClean="0"/>
              <a:t>La elevene spesialisere seg på en eller to sensorer</a:t>
            </a:r>
          </a:p>
          <a:p>
            <a:r>
              <a:rPr lang="nb-NO" smtClean="0"/>
              <a:t>La dem dele målinger, og bygg opp komplekse paneler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>
          <a:xfrm>
            <a:off x="1194628" y="82550"/>
            <a:ext cx="7407404" cy="102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nb-NO" sz="3600" b="1" smtClean="0">
                <a:latin typeface="Arial"/>
                <a:ea typeface="+mj-ea"/>
                <a:cs typeface="Arial"/>
              </a:rPr>
              <a:t>25. </a:t>
            </a:r>
            <a:r>
              <a:rPr lang="nb-NO" sz="3600" b="1" smtClean="0"/>
              <a:t>Inkluder målinger fra </a:t>
            </a:r>
            <a:r>
              <a:rPr lang="nb-NO" sz="3600" b="1" smtClean="0"/>
              <a:t>andre </a:t>
            </a:r>
            <a:r>
              <a:rPr lang="nb-NO" sz="3600" b="1" smtClean="0"/>
              <a:t>publiseringskilder</a:t>
            </a:r>
            <a:r>
              <a:rPr lang="nb-NO" sz="3600" b="1" smtClean="0">
                <a:latin typeface="Arial"/>
                <a:ea typeface="+mj-ea"/>
                <a:cs typeface="Arial"/>
              </a:rPr>
              <a:t> </a:t>
            </a:r>
            <a:r>
              <a:rPr lang="nb-NO" sz="3600" b="1" smtClean="0">
                <a:latin typeface="Arial"/>
                <a:ea typeface="+mj-ea"/>
                <a:cs typeface="Arial"/>
              </a:rPr>
              <a:t/>
            </a:r>
            <a:br>
              <a:rPr lang="nb-NO" sz="3600" b="1" smtClean="0">
                <a:latin typeface="Arial"/>
                <a:ea typeface="+mj-ea"/>
                <a:cs typeface="Arial"/>
              </a:rPr>
            </a:br>
            <a:r>
              <a:rPr lang="nb-NO" sz="3600" b="1" smtClean="0">
                <a:latin typeface="Arial"/>
                <a:ea typeface="+mj-ea"/>
                <a:cs typeface="Arial"/>
              </a:rPr>
              <a:t>og bygg opp komplekse paneler (side 159)</a:t>
            </a:r>
            <a:endParaRPr kumimoji="0" lang="nb-NO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231" y="1111230"/>
            <a:ext cx="7308028" cy="31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vrundet rektangel 8"/>
          <p:cNvSpPr/>
          <p:nvPr/>
        </p:nvSpPr>
        <p:spPr>
          <a:xfrm>
            <a:off x="3213463" y="1499616"/>
            <a:ext cx="971876" cy="12958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Samling 1 – Sensorer 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Sensorer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7561" y="2708476"/>
            <a:ext cx="8219150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Lufttrykk BMP280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>
          <a:xfrm>
            <a:off x="773113" y="142875"/>
            <a:ext cx="8050212" cy="635000"/>
          </a:xfrm>
        </p:spPr>
        <p:txBody>
          <a:bodyPr>
            <a:normAutofit/>
          </a:bodyPr>
          <a:lstStyle/>
          <a:p>
            <a:pPr algn="ctr"/>
            <a:r>
              <a:rPr lang="en-GB" sz="2800" smtClean="0"/>
              <a:t>Måling av lufttrykk BMP280</a:t>
            </a:r>
            <a:endParaRPr lang="en-GB" sz="2800" smtClean="0"/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855662" y="3705225"/>
            <a:ext cx="5423603" cy="2873375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Times"/>
              <a:buNone/>
            </a:pPr>
            <a:r>
              <a:rPr lang="nb-NO" smtClean="0"/>
              <a:t>Utnytter den piezo-resistive effekten.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600" smtClean="0"/>
              <a:t> </a:t>
            </a:r>
            <a:r>
              <a:rPr lang="nb-NO" sz="1800" smtClean="0"/>
              <a:t>Lord Kelvin 1856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C.G. Smith 1954 (Ge og Si)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Båndgapet endres med mekanisk stress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smtClean="0"/>
              <a:t> Elementet i skiva inngår i en målebro</a:t>
            </a:r>
          </a:p>
        </p:txBody>
      </p:sp>
      <p:sp>
        <p:nvSpPr>
          <p:cNvPr id="10" name="Frihåndsform 9"/>
          <p:cNvSpPr>
            <a:spLocks/>
          </p:cNvSpPr>
          <p:nvPr/>
        </p:nvSpPr>
        <p:spPr bwMode="auto">
          <a:xfrm>
            <a:off x="4310063" y="5842000"/>
            <a:ext cx="1128712" cy="0"/>
          </a:xfrm>
          <a:custGeom>
            <a:avLst/>
            <a:gdLst>
              <a:gd name="T0" fmla="*/ 0 w 1128156"/>
              <a:gd name="T1" fmla="*/ 1143265 w 1128156"/>
              <a:gd name="T2" fmla="*/ 0 60000 65536"/>
              <a:gd name="T3" fmla="*/ 0 60000 65536"/>
              <a:gd name="T4" fmla="*/ 0 w 1128156"/>
              <a:gd name="T5" fmla="*/ 1128156 w 112815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28156">
                <a:moveTo>
                  <a:pt x="0" y="0"/>
                </a:moveTo>
                <a:lnTo>
                  <a:pt x="1128156" y="0"/>
                </a:lnTo>
              </a:path>
            </a:pathLst>
          </a:cu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1" name="Bue 10"/>
          <p:cNvSpPr/>
          <p:nvPr/>
        </p:nvSpPr>
        <p:spPr bwMode="auto">
          <a:xfrm rot="18966808">
            <a:off x="4094163" y="5621338"/>
            <a:ext cx="1566862" cy="1566862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2" name="Bue 11"/>
          <p:cNvSpPr/>
          <p:nvPr/>
        </p:nvSpPr>
        <p:spPr bwMode="auto">
          <a:xfrm rot="2633192" flipV="1">
            <a:off x="4079875" y="4525963"/>
            <a:ext cx="1566863" cy="15684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pic>
        <p:nvPicPr>
          <p:cNvPr id="38924" name="Picture 12" descr="Relatert bild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3878263"/>
            <a:ext cx="25542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0938" y="930275"/>
            <a:ext cx="3298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5"/>
          <a:srcRect l="38599" t="12891" r="19035" b="47159"/>
          <a:stretch>
            <a:fillRect/>
          </a:stretch>
        </p:blipFill>
        <p:spPr bwMode="auto">
          <a:xfrm>
            <a:off x="4838700" y="935038"/>
            <a:ext cx="34671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10" grpId="0" animBg="1" autoUpdateAnimBg="0"/>
      <p:bldP spid="10" grpId="1" animBg="1"/>
      <p:bldP spid="11" grpId="0" animBg="1" autoUpdateAnimBg="0"/>
      <p:bldP spid="11" grpId="1" animBg="1"/>
      <p:bldP spid="1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BME280 spesifikasjoner</a:t>
            </a:r>
            <a:endParaRPr lang="nb-NO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860" y="1290639"/>
            <a:ext cx="2128659" cy="151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r="49322" b="13738"/>
          <a:stretch>
            <a:fillRect/>
          </a:stretch>
        </p:blipFill>
        <p:spPr bwMode="auto">
          <a:xfrm>
            <a:off x="5151165" y="1266236"/>
            <a:ext cx="1919143" cy="144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1194628" y="2918460"/>
            <a:ext cx="7407404" cy="3817620"/>
          </a:xfrm>
        </p:spPr>
        <p:txBody>
          <a:bodyPr/>
          <a:lstStyle/>
          <a:p>
            <a:pPr>
              <a:tabLst>
                <a:tab pos="3497263" algn="l"/>
              </a:tabLst>
            </a:pPr>
            <a:r>
              <a:rPr lang="nb-NO" smtClean="0"/>
              <a:t>Temperatur	-40 til +85C</a:t>
            </a:r>
            <a:br>
              <a:rPr lang="nb-NO" smtClean="0"/>
            </a:br>
            <a:r>
              <a:rPr lang="nb-NO" smtClean="0"/>
              <a:t>	±1ºC (nøyaktighet)</a:t>
            </a:r>
          </a:p>
          <a:p>
            <a:pPr>
              <a:tabLst>
                <a:tab pos="3497263" algn="l"/>
              </a:tabLst>
            </a:pPr>
            <a:r>
              <a:rPr lang="nb-NO" smtClean="0"/>
              <a:t>Luftfuktighet	0 – 100% (måleområde)</a:t>
            </a:r>
            <a:br>
              <a:rPr lang="nb-NO" smtClean="0"/>
            </a:br>
            <a:r>
              <a:rPr lang="nb-NO" smtClean="0"/>
              <a:t>	±3% (nøyaktighet)</a:t>
            </a:r>
            <a:br>
              <a:rPr lang="nb-NO" smtClean="0"/>
            </a:br>
            <a:r>
              <a:rPr lang="nb-NO" smtClean="0"/>
              <a:t>	1 s (responstid)</a:t>
            </a:r>
          </a:p>
          <a:p>
            <a:pPr>
              <a:tabLst>
                <a:tab pos="3497263" algn="l"/>
              </a:tabLst>
            </a:pPr>
            <a:r>
              <a:rPr lang="nb-NO" smtClean="0"/>
              <a:t>Lufttrykk	300 – 1100 mBar (9 000 m)</a:t>
            </a:r>
          </a:p>
          <a:p>
            <a:pPr>
              <a:tabLst>
                <a:tab pos="3497263" algn="l"/>
              </a:tabLst>
            </a:pPr>
            <a:r>
              <a:rPr lang="nb-NO" smtClean="0"/>
              <a:t>Power	3,3V – 1µA i dvale</a:t>
            </a: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tel 1"/>
          <p:cNvSpPr>
            <a:spLocks noGrp="1"/>
          </p:cNvSpPr>
          <p:nvPr>
            <p:ph type="title"/>
          </p:nvPr>
        </p:nvSpPr>
        <p:spPr>
          <a:xfrm>
            <a:off x="1079500" y="228600"/>
            <a:ext cx="7767638" cy="746125"/>
          </a:xfrm>
        </p:spPr>
        <p:txBody>
          <a:bodyPr/>
          <a:lstStyle/>
          <a:p>
            <a:pPr algn="ctr"/>
            <a:r>
              <a:rPr lang="nb-NO" smtClean="0"/>
              <a:t>Spesifikasjoner for BMP280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927100"/>
            <a:ext cx="6450013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>
            <a:spLocks noChangeArrowheads="1"/>
          </p:cNvSpPr>
          <p:nvPr/>
        </p:nvSpPr>
        <p:spPr bwMode="auto">
          <a:xfrm>
            <a:off x="7527925" y="2217738"/>
            <a:ext cx="1477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&lt; 9000 m</a:t>
            </a:r>
          </a:p>
        </p:txBody>
      </p:sp>
      <p:sp>
        <p:nvSpPr>
          <p:cNvPr id="12" name="Ellipse 11"/>
          <p:cNvSpPr>
            <a:spLocks noChangeArrowheads="1"/>
          </p:cNvSpPr>
          <p:nvPr/>
        </p:nvSpPr>
        <p:spPr bwMode="auto">
          <a:xfrm>
            <a:off x="4716463" y="3559175"/>
            <a:ext cx="563562" cy="3429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4" name="Ellipse 13"/>
          <p:cNvSpPr>
            <a:spLocks noChangeArrowheads="1"/>
          </p:cNvSpPr>
          <p:nvPr/>
        </p:nvSpPr>
        <p:spPr bwMode="auto">
          <a:xfrm>
            <a:off x="4770438" y="5768975"/>
            <a:ext cx="1096962" cy="4635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4813" y="1354138"/>
            <a:ext cx="6403975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4564063" y="1235075"/>
            <a:ext cx="2538412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6" name="Ellipse 15"/>
          <p:cNvSpPr>
            <a:spLocks noChangeArrowheads="1"/>
          </p:cNvSpPr>
          <p:nvPr/>
        </p:nvSpPr>
        <p:spPr bwMode="auto">
          <a:xfrm>
            <a:off x="4518025" y="3687763"/>
            <a:ext cx="2111375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4722572" y="2679700"/>
            <a:ext cx="1220422" cy="49367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/>
              <a:buNone/>
            </a:pP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Måling av lufttrykk BMP280</a:t>
            </a:r>
            <a:endParaRPr lang="nb-NO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9200" y="1417638"/>
            <a:ext cx="5805931" cy="453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BMP280 Pressure Sensor in Pakist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3515" y="4676931"/>
            <a:ext cx="2692025" cy="1514264"/>
          </a:xfrm>
          <a:prstGeom prst="rect">
            <a:avLst/>
          </a:prstGeom>
          <a:noFill/>
        </p:spPr>
      </p:pic>
      <p:sp>
        <p:nvSpPr>
          <p:cNvPr id="6" name="TekstSylinder 5"/>
          <p:cNvSpPr txBox="1"/>
          <p:nvPr/>
        </p:nvSpPr>
        <p:spPr>
          <a:xfrm>
            <a:off x="6845131" y="6222243"/>
            <a:ext cx="100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BMP280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7561" y="2708476"/>
            <a:ext cx="8219150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Display SSD1306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OLED display SSD1306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249705" y="6013083"/>
            <a:ext cx="4930680" cy="657348"/>
          </a:xfrm>
        </p:spPr>
        <p:txBody>
          <a:bodyPr/>
          <a:lstStyle/>
          <a:p>
            <a:r>
              <a:rPr lang="nb-NO" smtClean="0"/>
              <a:t>Adresser: </a:t>
            </a:r>
            <a:r>
              <a:rPr lang="nb-NO" smtClean="0"/>
              <a:t> </a:t>
            </a:r>
            <a:r>
              <a:rPr lang="nb-NO" smtClean="0"/>
              <a:t>0x3C og 0x3D (hex)</a:t>
            </a:r>
            <a:endParaRPr lang="nb-NO" smtClean="0"/>
          </a:p>
          <a:p>
            <a:endParaRPr lang="nb-NO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795" y="1417638"/>
            <a:ext cx="4684590" cy="45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OLED display SSD1306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498122"/>
            <a:ext cx="7407404" cy="1201615"/>
          </a:xfrm>
        </p:spPr>
        <p:txBody>
          <a:bodyPr>
            <a:normAutofit/>
          </a:bodyPr>
          <a:lstStyle/>
          <a:p>
            <a:r>
              <a:rPr lang="nb-NO" smtClean="0"/>
              <a:t>128 x 64 pix</a:t>
            </a:r>
          </a:p>
          <a:p>
            <a:r>
              <a:rPr lang="nb-NO" smtClean="0"/>
              <a:t>I</a:t>
            </a:r>
            <a:r>
              <a:rPr lang="nb-NO" baseline="30000" smtClean="0"/>
              <a:t>2</a:t>
            </a:r>
            <a:r>
              <a:rPr lang="nb-NO" smtClean="0"/>
              <a:t>C buss</a:t>
            </a:r>
            <a:endParaRPr lang="nb-NO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443" y="1417638"/>
            <a:ext cx="6447832" cy="392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I</a:t>
            </a:r>
            <a:r>
              <a:rPr lang="nb-NO" baseline="30000" smtClean="0"/>
              <a:t>2</a:t>
            </a:r>
            <a:r>
              <a:rPr lang="nb-NO" smtClean="0"/>
              <a:t>C buss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24176"/>
            <a:ext cx="7407404" cy="906462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Rikelig utvalg av sensorer</a:t>
            </a:r>
            <a:br>
              <a:rPr lang="nb-NO" smtClean="0"/>
            </a:br>
            <a:r>
              <a:rPr lang="nb-NO" smtClean="0"/>
              <a:t>med variert læringsutbytte</a:t>
            </a:r>
            <a:endParaRPr lang="nb-NO"/>
          </a:p>
        </p:txBody>
      </p:sp>
      <p:sp>
        <p:nvSpPr>
          <p:cNvPr id="5" name="Avrundet rektangel 4"/>
          <p:cNvSpPr/>
          <p:nvPr/>
        </p:nvSpPr>
        <p:spPr>
          <a:xfrm>
            <a:off x="2559050" y="188595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Temp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6" name="Avrundet rektangel 5"/>
          <p:cNvSpPr/>
          <p:nvPr/>
        </p:nvSpPr>
        <p:spPr>
          <a:xfrm>
            <a:off x="2133600" y="292100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Lys-styrke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7" name="Avrundet rektangel 6"/>
          <p:cNvSpPr/>
          <p:nvPr/>
        </p:nvSpPr>
        <p:spPr>
          <a:xfrm>
            <a:off x="2133600" y="403860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Følt temp.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8" name="Avrundet rektangel 7"/>
          <p:cNvSpPr/>
          <p:nvPr/>
        </p:nvSpPr>
        <p:spPr>
          <a:xfrm>
            <a:off x="2641600" y="5181600"/>
            <a:ext cx="1063625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Varme- indeks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9" name="Avrundet rektangel 8"/>
          <p:cNvSpPr/>
          <p:nvPr/>
        </p:nvSpPr>
        <p:spPr>
          <a:xfrm>
            <a:off x="3879850" y="5715000"/>
            <a:ext cx="85725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Snø-dybde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10" name="Avrundet rektangel 9"/>
          <p:cNvSpPr/>
          <p:nvPr/>
        </p:nvSpPr>
        <p:spPr>
          <a:xfrm>
            <a:off x="4991100" y="5712569"/>
            <a:ext cx="10160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Vind-retning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11" name="Avrundet rektangel 10"/>
          <p:cNvSpPr/>
          <p:nvPr/>
        </p:nvSpPr>
        <p:spPr>
          <a:xfrm>
            <a:off x="6210300" y="5225306"/>
            <a:ext cx="1003300" cy="8826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UV-stråling</a:t>
            </a:r>
            <a:endParaRPr lang="nb-NO" b="1">
              <a:solidFill>
                <a:schemeClr val="tx1"/>
              </a:solidFill>
            </a:endParaRPr>
          </a:p>
        </p:txBody>
      </p:sp>
      <p:sp>
        <p:nvSpPr>
          <p:cNvPr id="12" name="Avrundet rektangel 11"/>
          <p:cNvSpPr/>
          <p:nvPr/>
        </p:nvSpPr>
        <p:spPr>
          <a:xfrm>
            <a:off x="6591300" y="4095750"/>
            <a:ext cx="1003300" cy="8826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CO</a:t>
            </a:r>
            <a:r>
              <a:rPr lang="nb-NO" b="1" baseline="-25000" smtClean="0">
                <a:solidFill>
                  <a:schemeClr val="tx1"/>
                </a:solidFill>
              </a:rPr>
              <a:t>2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3" name="Avrundet rektangel 12"/>
          <p:cNvSpPr/>
          <p:nvPr/>
        </p:nvSpPr>
        <p:spPr>
          <a:xfrm>
            <a:off x="6591300" y="2946400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Vind-styrke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4" name="Avrundet rektangel 13"/>
          <p:cNvSpPr/>
          <p:nvPr/>
        </p:nvSpPr>
        <p:spPr>
          <a:xfrm>
            <a:off x="6089650" y="1879600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Nedbør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5" name="Avrundet rektangel 14"/>
          <p:cNvSpPr/>
          <p:nvPr/>
        </p:nvSpPr>
        <p:spPr>
          <a:xfrm>
            <a:off x="4870450" y="1279525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Luft-trykk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6" name="Avrundet rektangel 15"/>
          <p:cNvSpPr/>
          <p:nvPr/>
        </p:nvSpPr>
        <p:spPr>
          <a:xfrm>
            <a:off x="3625850" y="1279525"/>
            <a:ext cx="1003300" cy="882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smtClean="0">
                <a:solidFill>
                  <a:schemeClr val="tx1"/>
                </a:solidFill>
              </a:rPr>
              <a:t>Luft-fukt.</a:t>
            </a:r>
            <a:endParaRPr lang="nb-NO" b="1" baseline="-25000">
              <a:solidFill>
                <a:schemeClr val="tx1"/>
              </a:solidFill>
            </a:endParaRPr>
          </a:p>
        </p:txBody>
      </p:sp>
      <p:sp>
        <p:nvSpPr>
          <p:cNvPr id="17" name="Avrundet rektangel 16"/>
          <p:cNvSpPr/>
          <p:nvPr/>
        </p:nvSpPr>
        <p:spPr>
          <a:xfrm>
            <a:off x="3790950" y="3044825"/>
            <a:ext cx="2044700" cy="1793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smtClean="0"/>
              <a:t>Circus of Things</a:t>
            </a:r>
            <a:endParaRPr lang="nb-NO" sz="2800"/>
          </a:p>
        </p:txBody>
      </p:sp>
      <p:cxnSp>
        <p:nvCxnSpPr>
          <p:cNvPr id="19" name="Rett linje 18"/>
          <p:cNvCxnSpPr>
            <a:stCxn id="16" idx="2"/>
          </p:cNvCxnSpPr>
          <p:nvPr/>
        </p:nvCxnSpPr>
        <p:spPr>
          <a:xfrm rot="16200000" flipH="1">
            <a:off x="3813175" y="2476500"/>
            <a:ext cx="882650" cy="25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>
            <a:stCxn id="15" idx="2"/>
          </p:cNvCxnSpPr>
          <p:nvPr/>
        </p:nvCxnSpPr>
        <p:spPr>
          <a:xfrm rot="5400000">
            <a:off x="4867275" y="2540000"/>
            <a:ext cx="882650" cy="127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/>
          <p:nvPr/>
        </p:nvCxnSpPr>
        <p:spPr>
          <a:xfrm rot="10800000" flipV="1">
            <a:off x="5722621" y="2726054"/>
            <a:ext cx="412435" cy="379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/>
          <p:cNvCxnSpPr>
            <a:stCxn id="13" idx="1"/>
          </p:cNvCxnSpPr>
          <p:nvPr/>
        </p:nvCxnSpPr>
        <p:spPr>
          <a:xfrm rot="10800000" flipV="1">
            <a:off x="5835650" y="3387725"/>
            <a:ext cx="755650" cy="2336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34"/>
          <p:cNvCxnSpPr>
            <a:stCxn id="12" idx="1"/>
          </p:cNvCxnSpPr>
          <p:nvPr/>
        </p:nvCxnSpPr>
        <p:spPr>
          <a:xfrm rot="10800000">
            <a:off x="5835650" y="4320541"/>
            <a:ext cx="755650" cy="216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/>
          <p:cNvCxnSpPr/>
          <p:nvPr/>
        </p:nvCxnSpPr>
        <p:spPr>
          <a:xfrm rot="16200000" flipV="1">
            <a:off x="5740242" y="4757262"/>
            <a:ext cx="521017" cy="4991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/>
          <p:cNvCxnSpPr>
            <a:stCxn id="10" idx="0"/>
          </p:cNvCxnSpPr>
          <p:nvPr/>
        </p:nvCxnSpPr>
        <p:spPr>
          <a:xfrm rot="16200000" flipV="1">
            <a:off x="4841980" y="5055449"/>
            <a:ext cx="873869" cy="4403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/>
          <p:cNvCxnSpPr>
            <a:stCxn id="9" idx="0"/>
          </p:cNvCxnSpPr>
          <p:nvPr/>
        </p:nvCxnSpPr>
        <p:spPr>
          <a:xfrm rot="5400000" flipH="1" flipV="1">
            <a:off x="4030662" y="5116513"/>
            <a:ext cx="876300" cy="3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Rett linje 44"/>
          <p:cNvCxnSpPr/>
          <p:nvPr/>
        </p:nvCxnSpPr>
        <p:spPr>
          <a:xfrm rot="5400000" flipH="1" flipV="1">
            <a:off x="3552827" y="4854895"/>
            <a:ext cx="431482" cy="2619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ett linje 49"/>
          <p:cNvCxnSpPr>
            <a:stCxn id="7" idx="3"/>
          </p:cNvCxnSpPr>
          <p:nvPr/>
        </p:nvCxnSpPr>
        <p:spPr>
          <a:xfrm flipV="1">
            <a:off x="2990850" y="4095750"/>
            <a:ext cx="800100" cy="384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Rett linje 54"/>
          <p:cNvCxnSpPr>
            <a:stCxn id="6" idx="3"/>
          </p:cNvCxnSpPr>
          <p:nvPr/>
        </p:nvCxnSpPr>
        <p:spPr>
          <a:xfrm>
            <a:off x="2990850" y="3362325"/>
            <a:ext cx="800100" cy="2171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Rett linje 56"/>
          <p:cNvCxnSpPr/>
          <p:nvPr/>
        </p:nvCxnSpPr>
        <p:spPr>
          <a:xfrm>
            <a:off x="3380423" y="2726054"/>
            <a:ext cx="499427" cy="401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28187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I</a:t>
            </a:r>
            <a:r>
              <a:rPr lang="nb-NO" baseline="30000" dirty="0" smtClean="0"/>
              <a:t>2</a:t>
            </a:r>
            <a:r>
              <a:rPr lang="nb-NO" dirty="0" smtClean="0"/>
              <a:t>C databuss</a:t>
            </a:r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4206" y="2215446"/>
            <a:ext cx="1271596" cy="13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Bilderesultat for BMP18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3517" t="17222" r="21845" b="15729"/>
          <a:stretch>
            <a:fillRect/>
          </a:stretch>
        </p:blipFill>
        <p:spPr bwMode="auto">
          <a:xfrm>
            <a:off x="1790550" y="2215446"/>
            <a:ext cx="1024119" cy="1256736"/>
          </a:xfrm>
          <a:prstGeom prst="rect">
            <a:avLst/>
          </a:prstGeom>
          <a:noFill/>
        </p:spPr>
      </p:pic>
      <p:pic>
        <p:nvPicPr>
          <p:cNvPr id="1026" name="Picture 2" descr="kjøpe Mikrokontrollerkort, Uno, A000066, ATmega328"/>
          <p:cNvPicPr>
            <a:picLocks noChangeAspect="1" noChangeArrowheads="1"/>
          </p:cNvPicPr>
          <p:nvPr/>
        </p:nvPicPr>
        <p:blipFill>
          <a:blip r:embed="rId5"/>
          <a:srcRect l="9389" r="9833"/>
          <a:stretch>
            <a:fillRect/>
          </a:stretch>
        </p:blipFill>
        <p:spPr bwMode="auto">
          <a:xfrm rot="10800000">
            <a:off x="5354443" y="2215446"/>
            <a:ext cx="3276603" cy="2271537"/>
          </a:xfrm>
          <a:prstGeom prst="rect">
            <a:avLst/>
          </a:prstGeom>
          <a:noFill/>
        </p:spPr>
      </p:pic>
      <p:grpSp>
        <p:nvGrpSpPr>
          <p:cNvPr id="3" name="Gruppe 18"/>
          <p:cNvGrpSpPr/>
          <p:nvPr/>
        </p:nvGrpSpPr>
        <p:grpSpPr>
          <a:xfrm>
            <a:off x="2670816" y="2005016"/>
            <a:ext cx="3023208" cy="315009"/>
            <a:chOff x="2555070" y="2520069"/>
            <a:chExt cx="3023208" cy="315009"/>
          </a:xfrm>
        </p:grpSpPr>
        <p:sp>
          <p:nvSpPr>
            <p:cNvPr id="7" name="Frihåndsform 6"/>
            <p:cNvSpPr/>
            <p:nvPr/>
          </p:nvSpPr>
          <p:spPr>
            <a:xfrm>
              <a:off x="2555070" y="2520069"/>
              <a:ext cx="1697546" cy="315009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Frihåndsform 7"/>
            <p:cNvSpPr/>
            <p:nvPr/>
          </p:nvSpPr>
          <p:spPr>
            <a:xfrm>
              <a:off x="4243866" y="2524444"/>
              <a:ext cx="1334412" cy="266882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6" name="Gruppe 17"/>
          <p:cNvGrpSpPr/>
          <p:nvPr/>
        </p:nvGrpSpPr>
        <p:grpSpPr>
          <a:xfrm>
            <a:off x="2407578" y="1865013"/>
            <a:ext cx="3155191" cy="507938"/>
            <a:chOff x="2291832" y="2380066"/>
            <a:chExt cx="3155191" cy="507938"/>
          </a:xfrm>
        </p:grpSpPr>
        <p:sp>
          <p:nvSpPr>
            <p:cNvPr id="9" name="Frihåndsform 8"/>
            <p:cNvSpPr/>
            <p:nvPr/>
          </p:nvSpPr>
          <p:spPr>
            <a:xfrm>
              <a:off x="2291832" y="2380066"/>
              <a:ext cx="1820779" cy="50793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4112611" y="2391002"/>
              <a:ext cx="1334412" cy="400323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7" name="Gruppe 16"/>
          <p:cNvGrpSpPr/>
          <p:nvPr/>
        </p:nvGrpSpPr>
        <p:grpSpPr>
          <a:xfrm>
            <a:off x="2175696" y="1720633"/>
            <a:ext cx="4270847" cy="652318"/>
            <a:chOff x="2059950" y="2235686"/>
            <a:chExt cx="4270847" cy="652318"/>
          </a:xfrm>
        </p:grpSpPr>
        <p:sp>
          <p:nvSpPr>
            <p:cNvPr id="11" name="Frihåndsform 10"/>
            <p:cNvSpPr/>
            <p:nvPr/>
          </p:nvSpPr>
          <p:spPr>
            <a:xfrm>
              <a:off x="2059950" y="2235686"/>
              <a:ext cx="1820779" cy="65231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Frihåndsform 11"/>
            <p:cNvSpPr/>
            <p:nvPr/>
          </p:nvSpPr>
          <p:spPr>
            <a:xfrm>
              <a:off x="3880728" y="2257562"/>
              <a:ext cx="2450069" cy="533764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Frihåndsform 12"/>
          <p:cNvSpPr/>
          <p:nvPr/>
        </p:nvSpPr>
        <p:spPr>
          <a:xfrm>
            <a:off x="1917404" y="1414376"/>
            <a:ext cx="4848524" cy="92315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4110229" y="1585004"/>
            <a:ext cx="2528820" cy="75252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/>
          <p:cNvSpPr txBox="1"/>
          <p:nvPr/>
        </p:nvSpPr>
        <p:spPr>
          <a:xfrm>
            <a:off x="1790550" y="3521146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1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3679873" y="3521146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2</a:t>
            </a:r>
            <a:endParaRPr lang="nb-NO" dirty="0"/>
          </a:p>
        </p:txBody>
      </p:sp>
      <p:sp>
        <p:nvSpPr>
          <p:cNvPr id="20" name="Bildeforklaring formet som en ellipse 19"/>
          <p:cNvSpPr/>
          <p:nvPr/>
        </p:nvSpPr>
        <p:spPr>
          <a:xfrm>
            <a:off x="6647797" y="696857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3,3V</a:t>
            </a:r>
            <a:endParaRPr lang="nb-NO" dirty="0"/>
          </a:p>
        </p:txBody>
      </p:sp>
      <p:sp>
        <p:nvSpPr>
          <p:cNvPr id="21" name="Bildeforklaring formet som en ellipse 20"/>
          <p:cNvSpPr/>
          <p:nvPr/>
        </p:nvSpPr>
        <p:spPr>
          <a:xfrm>
            <a:off x="5803399" y="849257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5,0V</a:t>
            </a:r>
            <a:endParaRPr lang="nb-NO" dirty="0"/>
          </a:p>
        </p:txBody>
      </p:sp>
      <p:sp>
        <p:nvSpPr>
          <p:cNvPr id="22" name="Bildeforklaring formet som en ellipse 21"/>
          <p:cNvSpPr/>
          <p:nvPr/>
        </p:nvSpPr>
        <p:spPr>
          <a:xfrm>
            <a:off x="2243026" y="993636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GND</a:t>
            </a:r>
            <a:endParaRPr lang="nb-NO" sz="1600" dirty="0"/>
          </a:p>
        </p:txBody>
      </p:sp>
      <p:sp>
        <p:nvSpPr>
          <p:cNvPr id="23" name="Bildeforklaring formet som en ellipse 22"/>
          <p:cNvSpPr/>
          <p:nvPr/>
        </p:nvSpPr>
        <p:spPr>
          <a:xfrm>
            <a:off x="3243979" y="1123382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SCL</a:t>
            </a:r>
            <a:endParaRPr lang="nb-NO" sz="1600" dirty="0"/>
          </a:p>
        </p:txBody>
      </p:sp>
      <p:sp>
        <p:nvSpPr>
          <p:cNvPr id="24" name="Bildeforklaring formet som en ellipse 23"/>
          <p:cNvSpPr/>
          <p:nvPr/>
        </p:nvSpPr>
        <p:spPr>
          <a:xfrm>
            <a:off x="4249303" y="1262755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SDA</a:t>
            </a:r>
            <a:endParaRPr lang="nb-NO" sz="1600" dirty="0"/>
          </a:p>
        </p:txBody>
      </p:sp>
      <p:pic>
        <p:nvPicPr>
          <p:cNvPr id="26" name="Picture 4" descr="I²C or I2C - Inter-Integrated Circuit - Working Explan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4866" y="4364689"/>
            <a:ext cx="5162530" cy="24933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Temperatursensorer TC74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34537"/>
          </a:xfrm>
        </p:spPr>
        <p:txBody>
          <a:bodyPr>
            <a:normAutofit fontScale="90000"/>
          </a:bodyPr>
          <a:lstStyle/>
          <a:p>
            <a:r>
              <a:rPr lang="nb-NO" smtClean="0"/>
              <a:t>Temperatursensor: TC74A0-3.3VAT </a:t>
            </a:r>
            <a:endParaRPr lang="nb-NO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3384" y="1264485"/>
            <a:ext cx="2335285" cy="9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878" y="1002802"/>
            <a:ext cx="1426872" cy="165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ihåndsform 6"/>
          <p:cNvSpPr/>
          <p:nvPr/>
        </p:nvSpPr>
        <p:spPr>
          <a:xfrm>
            <a:off x="2555095" y="856924"/>
            <a:ext cx="3767328" cy="271708"/>
          </a:xfrm>
          <a:custGeom>
            <a:avLst/>
            <a:gdLst>
              <a:gd name="connsiteX0" fmla="*/ 3432918 w 3448594"/>
              <a:gd name="connsiteY0" fmla="*/ 0 h 350085"/>
              <a:gd name="connsiteX1" fmla="*/ 3448594 w 3448594"/>
              <a:gd name="connsiteY1" fmla="*/ 350085 h 350085"/>
              <a:gd name="connsiteX2" fmla="*/ 0 w 3448594"/>
              <a:gd name="connsiteY2" fmla="*/ 350085 h 350085"/>
              <a:gd name="connsiteX3" fmla="*/ 0 w 3448594"/>
              <a:gd name="connsiteY3" fmla="*/ 350085 h 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594" h="350085">
                <a:moveTo>
                  <a:pt x="3432918" y="0"/>
                </a:moveTo>
                <a:lnTo>
                  <a:pt x="3448594" y="350085"/>
                </a:lnTo>
                <a:lnTo>
                  <a:pt x="0" y="350085"/>
                </a:lnTo>
                <a:lnTo>
                  <a:pt x="0" y="350085"/>
                </a:lnTo>
              </a:path>
            </a:pathLst>
          </a:custGeom>
          <a:ln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2701400" y="806325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B1001 000 =  0x48</a:t>
            </a:r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6029814" y="856923"/>
            <a:ext cx="971877" cy="621791"/>
          </a:xfrm>
          <a:custGeom>
            <a:avLst/>
            <a:gdLst>
              <a:gd name="connsiteX0" fmla="*/ 3432918 w 3448594"/>
              <a:gd name="connsiteY0" fmla="*/ 0 h 350085"/>
              <a:gd name="connsiteX1" fmla="*/ 3448594 w 3448594"/>
              <a:gd name="connsiteY1" fmla="*/ 350085 h 350085"/>
              <a:gd name="connsiteX2" fmla="*/ 0 w 3448594"/>
              <a:gd name="connsiteY2" fmla="*/ 350085 h 350085"/>
              <a:gd name="connsiteX3" fmla="*/ 0 w 3448594"/>
              <a:gd name="connsiteY3" fmla="*/ 350085 h 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594" h="350085">
                <a:moveTo>
                  <a:pt x="3432918" y="0"/>
                </a:moveTo>
                <a:lnTo>
                  <a:pt x="3448594" y="350085"/>
                </a:lnTo>
                <a:lnTo>
                  <a:pt x="0" y="350085"/>
                </a:lnTo>
                <a:lnTo>
                  <a:pt x="0" y="350085"/>
                </a:lnTo>
              </a:path>
            </a:pathLst>
          </a:custGeom>
          <a:ln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5369705" y="1267923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smtClean="0"/>
              <a:t>3,3V</a:t>
            </a:r>
            <a:endParaRPr lang="nb-NO" sz="2400"/>
          </a:p>
        </p:txBody>
      </p:sp>
      <p:sp>
        <p:nvSpPr>
          <p:cNvPr id="11" name="Frihåndsform 10"/>
          <p:cNvSpPr/>
          <p:nvPr/>
        </p:nvSpPr>
        <p:spPr>
          <a:xfrm>
            <a:off x="6891963" y="864761"/>
            <a:ext cx="501614" cy="1016290"/>
          </a:xfrm>
          <a:custGeom>
            <a:avLst/>
            <a:gdLst>
              <a:gd name="connsiteX0" fmla="*/ 3432918 w 3448594"/>
              <a:gd name="connsiteY0" fmla="*/ 0 h 350085"/>
              <a:gd name="connsiteX1" fmla="*/ 3448594 w 3448594"/>
              <a:gd name="connsiteY1" fmla="*/ 350085 h 350085"/>
              <a:gd name="connsiteX2" fmla="*/ 0 w 3448594"/>
              <a:gd name="connsiteY2" fmla="*/ 350085 h 350085"/>
              <a:gd name="connsiteX3" fmla="*/ 0 w 3448594"/>
              <a:gd name="connsiteY3" fmla="*/ 350085 h 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594" h="350085">
                <a:moveTo>
                  <a:pt x="3432918" y="0"/>
                </a:moveTo>
                <a:lnTo>
                  <a:pt x="3448594" y="350085"/>
                </a:lnTo>
                <a:lnTo>
                  <a:pt x="0" y="350085"/>
                </a:lnTo>
                <a:lnTo>
                  <a:pt x="0" y="350085"/>
                </a:lnTo>
              </a:path>
            </a:pathLst>
          </a:custGeom>
          <a:ln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5099911" y="1650218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smtClean="0"/>
              <a:t>-40 til +125°C</a:t>
            </a:r>
            <a:endParaRPr lang="nb-NO" sz="2400"/>
          </a:p>
        </p:txBody>
      </p:sp>
      <p:sp>
        <p:nvSpPr>
          <p:cNvPr id="13" name="Frihåndsform 12"/>
          <p:cNvSpPr/>
          <p:nvPr/>
        </p:nvSpPr>
        <p:spPr>
          <a:xfrm flipH="1">
            <a:off x="7759334" y="864761"/>
            <a:ext cx="352081" cy="613953"/>
          </a:xfrm>
          <a:custGeom>
            <a:avLst/>
            <a:gdLst>
              <a:gd name="connsiteX0" fmla="*/ 3432918 w 3448594"/>
              <a:gd name="connsiteY0" fmla="*/ 0 h 350085"/>
              <a:gd name="connsiteX1" fmla="*/ 3448594 w 3448594"/>
              <a:gd name="connsiteY1" fmla="*/ 350085 h 350085"/>
              <a:gd name="connsiteX2" fmla="*/ 0 w 3448594"/>
              <a:gd name="connsiteY2" fmla="*/ 350085 h 350085"/>
              <a:gd name="connsiteX3" fmla="*/ 0 w 3448594"/>
              <a:gd name="connsiteY3" fmla="*/ 350085 h 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594" h="350085">
                <a:moveTo>
                  <a:pt x="3432918" y="0"/>
                </a:moveTo>
                <a:lnTo>
                  <a:pt x="3448594" y="350085"/>
                </a:lnTo>
                <a:lnTo>
                  <a:pt x="0" y="350085"/>
                </a:lnTo>
                <a:lnTo>
                  <a:pt x="0" y="350085"/>
                </a:lnTo>
              </a:path>
            </a:pathLst>
          </a:custGeom>
          <a:ln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/>
          <p:cNvSpPr txBox="1"/>
          <p:nvPr/>
        </p:nvSpPr>
        <p:spPr>
          <a:xfrm>
            <a:off x="8111416" y="1294048"/>
            <a:ext cx="98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TO220-5</a:t>
            </a:r>
            <a:endParaRPr lang="nb-NO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6877" y="2684462"/>
            <a:ext cx="3006467" cy="40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6568" y="4279390"/>
            <a:ext cx="4946079" cy="258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7025" y="2111883"/>
            <a:ext cx="2855123" cy="21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2839" y="3932931"/>
            <a:ext cx="524826" cy="2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Luftfuktighet DHT11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999980"/>
          </a:xfrm>
        </p:spPr>
        <p:txBody>
          <a:bodyPr/>
          <a:lstStyle/>
          <a:p>
            <a:pPr algn="ctr"/>
            <a:r>
              <a:rPr lang="nb-NO" smtClean="0"/>
              <a:t>Luftfuktighet/Temperatur HDT11</a:t>
            </a:r>
            <a:endParaRPr lang="nb-NO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5736" y="1274618"/>
            <a:ext cx="8044307" cy="252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19799" y="3539836"/>
            <a:ext cx="3000244" cy="3144982"/>
          </a:xfrm>
        </p:spPr>
        <p:txBody>
          <a:bodyPr/>
          <a:lstStyle/>
          <a:p>
            <a:r>
              <a:rPr lang="nb-NO" smtClean="0"/>
              <a:t>En-trådsdatabuss</a:t>
            </a:r>
          </a:p>
          <a:p>
            <a:r>
              <a:rPr lang="nb-NO" smtClean="0"/>
              <a:t>Master/slave</a:t>
            </a:r>
          </a:p>
          <a:p>
            <a:r>
              <a:rPr lang="nb-NO" smtClean="0"/>
              <a:t>16,3 kbps</a:t>
            </a:r>
          </a:p>
          <a:p>
            <a:r>
              <a:rPr lang="nb-NO" smtClean="0"/>
              <a:t>Krever bibliotek</a:t>
            </a:r>
          </a:p>
          <a:p>
            <a:endParaRPr lang="nb-NO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5736" y="4070318"/>
            <a:ext cx="5044063" cy="207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017" y="1417638"/>
            <a:ext cx="6851856" cy="502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Lysintensitet BH1750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85235"/>
          </a:xfrm>
        </p:spPr>
        <p:txBody>
          <a:bodyPr/>
          <a:lstStyle/>
          <a:p>
            <a:pPr algn="ctr"/>
            <a:r>
              <a:rPr lang="nb-NO" smtClean="0"/>
              <a:t>Belysningsstyrke (lux) BH1750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1194628" y="1510146"/>
            <a:ext cx="7407404" cy="4516581"/>
          </a:xfrm>
        </p:spPr>
        <p:txBody>
          <a:bodyPr/>
          <a:lstStyle/>
          <a:p>
            <a:r>
              <a:rPr lang="nb-NO" b="1" smtClean="0"/>
              <a:t>Lysintensitet – candela </a:t>
            </a:r>
            <a:r>
              <a:rPr lang="nb-NO" b="1" smtClean="0"/>
              <a:t>(</a:t>
            </a:r>
            <a:r>
              <a:rPr lang="nb-NO" b="1" smtClean="0"/>
              <a:t>cd)</a:t>
            </a:r>
            <a:br>
              <a:rPr lang="nb-NO" b="1" smtClean="0"/>
            </a:br>
            <a:r>
              <a:rPr lang="nb-NO" sz="2000" smtClean="0"/>
              <a:t>Candela </a:t>
            </a:r>
            <a:r>
              <a:rPr lang="nb-NO" sz="2000" smtClean="0"/>
              <a:t>(cd) er den fundamentale enheten for lysintensitet definert i SI-systemet</a:t>
            </a:r>
            <a:r>
              <a:rPr lang="nb-NO" smtClean="0"/>
              <a:t>. </a:t>
            </a:r>
          </a:p>
          <a:p>
            <a:r>
              <a:rPr lang="nb-NO" b="1" smtClean="0"/>
              <a:t>Lysstyrke – lumen </a:t>
            </a:r>
            <a:r>
              <a:rPr lang="nb-NO" b="1" smtClean="0"/>
              <a:t>(</a:t>
            </a:r>
            <a:r>
              <a:rPr lang="nb-NO" b="1" smtClean="0"/>
              <a:t>lm)</a:t>
            </a:r>
            <a:br>
              <a:rPr lang="nb-NO" b="1" smtClean="0"/>
            </a:br>
            <a:r>
              <a:rPr lang="nb-NO" sz="2000" smtClean="0"/>
              <a:t>Lumen </a:t>
            </a:r>
            <a:r>
              <a:rPr lang="nb-NO" sz="2000" smtClean="0"/>
              <a:t>angir </a:t>
            </a:r>
            <a:r>
              <a:rPr lang="nb-NO" sz="2000" smtClean="0"/>
              <a:t>den totale lysmengden som strømmer ut av en lyskilde</a:t>
            </a:r>
            <a:r>
              <a:rPr lang="nb-NO" sz="2000" smtClean="0"/>
              <a:t>strømmer </a:t>
            </a:r>
            <a:r>
              <a:rPr lang="nb-NO" sz="2000" smtClean="0"/>
              <a:t>ut </a:t>
            </a:r>
            <a:r>
              <a:rPr lang="nb-NO" sz="2000" smtClean="0"/>
              <a:t>fra </a:t>
            </a:r>
            <a:r>
              <a:rPr lang="nb-NO" sz="2000" smtClean="0"/>
              <a:t>kilden</a:t>
            </a:r>
          </a:p>
          <a:p>
            <a:r>
              <a:rPr lang="nb-NO" b="1" smtClean="0"/>
              <a:t>Belysningsstyrke (illuminans) – lux </a:t>
            </a:r>
            <a:r>
              <a:rPr lang="nb-NO" b="1" smtClean="0"/>
              <a:t>(</a:t>
            </a:r>
            <a:r>
              <a:rPr lang="nb-NO" b="1" smtClean="0"/>
              <a:t>lx)</a:t>
            </a:r>
            <a:br>
              <a:rPr lang="nb-NO" b="1" smtClean="0"/>
            </a:br>
            <a:r>
              <a:rPr lang="nb-NO" sz="2000" smtClean="0"/>
              <a:t>Lux </a:t>
            </a:r>
            <a:r>
              <a:rPr lang="nb-NO" sz="2000" smtClean="0"/>
              <a:t>er en betegnelse for </a:t>
            </a:r>
            <a:r>
              <a:rPr lang="nb-NO" sz="2000" i="1" smtClean="0"/>
              <a:t>belysningsstyrke (illuminans) og </a:t>
            </a:r>
            <a:r>
              <a:rPr lang="nb-NO" sz="2000" smtClean="0"/>
              <a:t>forteller hvor mye lys som faller på en flate</a:t>
            </a:r>
            <a:r>
              <a:rPr lang="nb-NO" sz="2000" smtClean="0"/>
              <a:t>. </a:t>
            </a:r>
            <a:endParaRPr lang="nb-NO" sz="2000" smtClean="0"/>
          </a:p>
          <a:p>
            <a:r>
              <a:rPr lang="nb-NO" b="1" smtClean="0"/>
              <a:t>Luminans eller lystetthet – lux (lx)</a:t>
            </a:r>
            <a:r>
              <a:rPr lang="nb-NO" sz="2000" smtClean="0"/>
              <a:t/>
            </a:r>
            <a:br>
              <a:rPr lang="nb-NO" sz="2000" smtClean="0"/>
            </a:br>
            <a:r>
              <a:rPr lang="nb-NO" sz="2000" smtClean="0"/>
              <a:t>Angir styrken på det som reflekteres tilbake fra en flate</a:t>
            </a:r>
            <a:endParaRPr lang="nb-NO" sz="2000" smtClean="0"/>
          </a:p>
          <a:p>
            <a:endParaRPr lang="nb-NO" smtClean="0"/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2412" y="4360863"/>
            <a:ext cx="12700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85235"/>
          </a:xfrm>
        </p:spPr>
        <p:txBody>
          <a:bodyPr/>
          <a:lstStyle/>
          <a:p>
            <a:pPr algn="ctr"/>
            <a:r>
              <a:rPr lang="nb-NO" smtClean="0"/>
              <a:t>Belysningsstyrke (lux) BH1750</a:t>
            </a:r>
            <a:endParaRPr lang="nb-NO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 l="1672" r="28910"/>
          <a:stretch>
            <a:fillRect/>
          </a:stretch>
        </p:blipFill>
        <p:spPr bwMode="auto">
          <a:xfrm>
            <a:off x="879689" y="3751209"/>
            <a:ext cx="5195529" cy="251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5944" y="1218334"/>
            <a:ext cx="5029274" cy="213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6075218" y="1235291"/>
            <a:ext cx="3068781" cy="4929981"/>
          </a:xfrm>
        </p:spPr>
        <p:txBody>
          <a:bodyPr>
            <a:normAutofit/>
          </a:bodyPr>
          <a:lstStyle/>
          <a:p>
            <a:r>
              <a:rPr lang="nb-NO" sz="2000" smtClean="0"/>
              <a:t>Spenningsforsyning::</a:t>
            </a:r>
            <a:br>
              <a:rPr lang="nb-NO" sz="2000" smtClean="0"/>
            </a:br>
            <a:r>
              <a:rPr lang="nb-NO" sz="2000" smtClean="0"/>
              <a:t>3 </a:t>
            </a:r>
            <a:r>
              <a:rPr lang="nb-NO" sz="2000" smtClean="0"/>
              <a:t>– 5 V</a:t>
            </a:r>
            <a:r>
              <a:rPr lang="nb-NO" sz="2000" smtClean="0"/>
              <a:t>, </a:t>
            </a:r>
            <a:endParaRPr lang="nb-NO" sz="2000" smtClean="0"/>
          </a:p>
          <a:p>
            <a:r>
              <a:rPr lang="nb-NO" sz="2000" smtClean="0"/>
              <a:t>Strømforbruk</a:t>
            </a:r>
            <a:r>
              <a:rPr lang="nb-NO" sz="2000" smtClean="0"/>
              <a:t>: </a:t>
            </a:r>
            <a:r>
              <a:rPr lang="nb-NO" sz="2000" smtClean="0"/>
              <a:t/>
            </a:r>
            <a:br>
              <a:rPr lang="nb-NO" sz="2000" smtClean="0"/>
            </a:br>
            <a:r>
              <a:rPr lang="nb-NO" sz="2000" smtClean="0"/>
              <a:t>0,12 </a:t>
            </a:r>
            <a:r>
              <a:rPr lang="nb-NO" sz="2000" smtClean="0"/>
              <a:t>mA</a:t>
            </a:r>
          </a:p>
          <a:p>
            <a:r>
              <a:rPr lang="nb-NO" sz="2000" smtClean="0"/>
              <a:t>Måleområde</a:t>
            </a:r>
            <a:r>
              <a:rPr lang="nb-NO" sz="2000" smtClean="0"/>
              <a:t>: </a:t>
            </a:r>
            <a:r>
              <a:rPr lang="nb-NO" sz="2000" smtClean="0"/>
              <a:t/>
            </a:r>
            <a:br>
              <a:rPr lang="nb-NO" sz="2000" smtClean="0"/>
            </a:br>
            <a:r>
              <a:rPr lang="nb-NO" sz="2000" smtClean="0"/>
              <a:t>0 </a:t>
            </a:r>
            <a:r>
              <a:rPr lang="nb-NO" sz="2000" smtClean="0"/>
              <a:t>– 65535 Lux</a:t>
            </a:r>
            <a:r>
              <a:rPr lang="nb-NO" sz="2000" smtClean="0"/>
              <a:t>, </a:t>
            </a:r>
            <a:endParaRPr lang="nb-NO" sz="2000" smtClean="0"/>
          </a:p>
          <a:p>
            <a:r>
              <a:rPr lang="nb-NO" sz="2000" smtClean="0"/>
              <a:t>Måleoppløsning 1 Lux</a:t>
            </a:r>
          </a:p>
          <a:p>
            <a:r>
              <a:rPr lang="nb-NO" sz="2000" smtClean="0"/>
              <a:t>Målevariasjon </a:t>
            </a:r>
            <a:r>
              <a:rPr lang="nb-NO" sz="2000" smtClean="0"/>
              <a:t>±15</a:t>
            </a:r>
            <a:r>
              <a:rPr lang="nb-NO" sz="2000" smtClean="0"/>
              <a:t>%</a:t>
            </a:r>
          </a:p>
          <a:p>
            <a:r>
              <a:rPr lang="nb-NO" sz="2000" smtClean="0"/>
              <a:t>I</a:t>
            </a:r>
            <a:r>
              <a:rPr lang="nb-NO" sz="2000" baseline="30000" smtClean="0"/>
              <a:t>2</a:t>
            </a:r>
            <a:r>
              <a:rPr lang="nb-NO" sz="2000" smtClean="0"/>
              <a:t>C-buss </a:t>
            </a:r>
            <a:r>
              <a:rPr lang="nb-NO" sz="2000" smtClean="0"/>
              <a:t>for </a:t>
            </a:r>
            <a:r>
              <a:rPr lang="nb-NO" sz="2000" smtClean="0"/>
              <a:t>kommunikasjon</a:t>
            </a:r>
          </a:p>
          <a:p>
            <a:r>
              <a:rPr lang="nb-NO" sz="2000" smtClean="0"/>
              <a:t>Adressen </a:t>
            </a:r>
            <a:r>
              <a:rPr lang="nb-NO" sz="2000" smtClean="0"/>
              <a:t>er </a:t>
            </a:r>
            <a:r>
              <a:rPr lang="nb-NO" sz="2000" smtClean="0"/>
              <a:t/>
            </a:r>
            <a:br>
              <a:rPr lang="nb-NO" sz="2000" smtClean="0"/>
            </a:br>
            <a:r>
              <a:rPr lang="nb-NO" sz="2000" smtClean="0"/>
              <a:t>HEX 0x23</a:t>
            </a:r>
          </a:p>
          <a:p>
            <a:r>
              <a:rPr lang="nb-NO" sz="2000" smtClean="0"/>
              <a:t>Kalibrering</a:t>
            </a:r>
            <a:endParaRPr lang="nb-NO" sz="2000" smtClean="0"/>
          </a:p>
          <a:p>
            <a:endParaRPr lang="nb-NO" sz="2000" smtClean="0"/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Vindhastighet SEN15901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1. Lufttrykk (side 70)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Modellering av naturfaglig fenomen (Lufttrykk </a:t>
            </a:r>
            <a:r>
              <a:rPr lang="nb-NO" sz="1800" smtClean="0">
                <a:sym typeface="Wingdings" pitchFamily="2" charset="2"/>
              </a:rPr>
              <a:t> Høyde over havet</a:t>
            </a:r>
            <a:endParaRPr lang="nb-NO" sz="1800" smtClean="0"/>
          </a:p>
          <a:p>
            <a:r>
              <a:rPr lang="nb-NO" sz="1800" smtClean="0"/>
              <a:t>Bruk av matematikk</a:t>
            </a:r>
          </a:p>
          <a:p>
            <a:r>
              <a:rPr lang="nb-NO" sz="1800" smtClean="0"/>
              <a:t>Kalibrering</a:t>
            </a:r>
          </a:p>
          <a:p>
            <a:endParaRPr lang="nb-N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1707" y="1112349"/>
            <a:ext cx="4890304" cy="383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48937"/>
            <a:ext cx="7407404" cy="874320"/>
          </a:xfrm>
        </p:spPr>
        <p:txBody>
          <a:bodyPr/>
          <a:lstStyle/>
          <a:p>
            <a:pPr algn="ctr"/>
            <a:r>
              <a:rPr lang="nb-NO" smtClean="0"/>
              <a:t>Vindhastighet m/s SEN 15901</a:t>
            </a:r>
            <a:endParaRPr lang="nb-NO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502" y="1382486"/>
            <a:ext cx="7845543" cy="207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6331" y="4345367"/>
            <a:ext cx="8039698" cy="112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1610" y="1189038"/>
            <a:ext cx="7201433" cy="342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194628" y="148937"/>
            <a:ext cx="7407404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Vindhastighet m/s SEN 15901</a:t>
            </a:r>
            <a:br>
              <a:rPr lang="nb-NO" smtClean="0"/>
            </a:br>
            <a:r>
              <a:rPr lang="nb-NO" sz="2400" smtClean="0"/>
              <a:t>Oppkobling</a:t>
            </a:r>
            <a:endParaRPr lang="nb-NO"/>
          </a:p>
        </p:txBody>
      </p:sp>
      <p:pic>
        <p:nvPicPr>
          <p:cNvPr id="51203" name="Picture 3" descr="F:\DCIM\104CASIO\CIMG9999.JPG"/>
          <p:cNvPicPr>
            <a:picLocks noChangeAspect="1" noChangeArrowheads="1"/>
          </p:cNvPicPr>
          <p:nvPr/>
        </p:nvPicPr>
        <p:blipFill>
          <a:blip r:embed="rId3">
            <a:lum bright="20000" contrast="30000"/>
          </a:blip>
          <a:srcRect l="1423" t="31404" r="1738" b="31380"/>
          <a:stretch>
            <a:fillRect/>
          </a:stretch>
        </p:blipFill>
        <p:spPr bwMode="auto">
          <a:xfrm>
            <a:off x="3075710" y="4895776"/>
            <a:ext cx="5645728" cy="1627261"/>
          </a:xfrm>
          <a:prstGeom prst="rect">
            <a:avLst/>
          </a:prstGeom>
          <a:noFill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30757" y="3976255"/>
            <a:ext cx="2490681" cy="757527"/>
          </a:xfrm>
        </p:spPr>
        <p:txBody>
          <a:bodyPr>
            <a:normAutofit lnSpcReduction="10000"/>
          </a:bodyPr>
          <a:lstStyle/>
          <a:p>
            <a:r>
              <a:rPr lang="nb-NO" smtClean="0"/>
              <a:t>Bruk av interrupt D2</a:t>
            </a:r>
            <a:endParaRPr lang="nb-NO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4628" y="4895775"/>
            <a:ext cx="1665576" cy="16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kstSylinder 7"/>
          <p:cNvSpPr txBox="1"/>
          <p:nvPr/>
        </p:nvSpPr>
        <p:spPr>
          <a:xfrm>
            <a:off x="3756688" y="4930032"/>
            <a:ext cx="54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Rød</a:t>
            </a:r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3876329" y="5206603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Grønn</a:t>
            </a:r>
            <a:endParaRPr lang="nb-NO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0309" y="2407481"/>
            <a:ext cx="925467" cy="184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Vindretning SEN15901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99113" y="1417638"/>
            <a:ext cx="5211083" cy="351292"/>
          </a:xfrm>
        </p:spPr>
        <p:txBody>
          <a:bodyPr>
            <a:normAutofit fontScale="77500" lnSpcReduction="20000"/>
          </a:bodyPr>
          <a:lstStyle/>
          <a:p>
            <a:r>
              <a:rPr lang="nb-NO" smtClean="0"/>
              <a:t>Spenningsdeler (fra resistans til spenning)</a:t>
            </a:r>
            <a:endParaRPr lang="nb-NO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r="46147"/>
          <a:stretch>
            <a:fillRect/>
          </a:stretch>
        </p:blipFill>
        <p:spPr bwMode="auto">
          <a:xfrm>
            <a:off x="1107542" y="0"/>
            <a:ext cx="3192315" cy="339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3950" y="2198914"/>
            <a:ext cx="4566247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54955"/>
          <a:stretch>
            <a:fillRect/>
          </a:stretch>
        </p:blipFill>
        <p:spPr bwMode="auto">
          <a:xfrm>
            <a:off x="1344386" y="3374769"/>
            <a:ext cx="2737757" cy="348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82144" y="274638"/>
            <a:ext cx="4519888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Vinretningsmåler</a:t>
            </a:r>
            <a:br>
              <a:rPr lang="nb-NO" smtClean="0"/>
            </a:br>
            <a:r>
              <a:rPr lang="nb-NO" sz="2400" smtClean="0"/>
              <a:t>SEN-15901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194628" y="148937"/>
            <a:ext cx="7407404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Vindretningsmåler SEN 15901</a:t>
            </a:r>
            <a:br>
              <a:rPr lang="nb-NO" smtClean="0"/>
            </a:br>
            <a:r>
              <a:rPr lang="nb-NO" sz="2400" smtClean="0"/>
              <a:t>Oppkobling</a:t>
            </a:r>
            <a:endParaRPr lang="nb-NO"/>
          </a:p>
        </p:txBody>
      </p:sp>
      <p:pic>
        <p:nvPicPr>
          <p:cNvPr id="51203" name="Picture 3" descr="F:\DCIM\104CASIO\CIMG9999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l="1423" t="31404" r="1738" b="31380"/>
          <a:stretch>
            <a:fillRect/>
          </a:stretch>
        </p:blipFill>
        <p:spPr bwMode="auto">
          <a:xfrm>
            <a:off x="3075710" y="4895776"/>
            <a:ext cx="5645728" cy="1627261"/>
          </a:xfrm>
          <a:prstGeom prst="rect">
            <a:avLst/>
          </a:prstGeom>
          <a:noFill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55743" y="5110843"/>
            <a:ext cx="2490681" cy="757527"/>
          </a:xfrm>
        </p:spPr>
        <p:txBody>
          <a:bodyPr>
            <a:normAutofit lnSpcReduction="10000"/>
          </a:bodyPr>
          <a:lstStyle/>
          <a:p>
            <a:r>
              <a:rPr lang="nb-NO" smtClean="0"/>
              <a:t>Bruk analog inngang A0</a:t>
            </a:r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3396289" y="568370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Brun</a:t>
            </a:r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3075710" y="586837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Gul</a:t>
            </a:r>
            <a:endParaRPr lang="nb-NO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3861" y="1291937"/>
            <a:ext cx="7448171" cy="330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491" y="4699783"/>
            <a:ext cx="1574697" cy="20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25186"/>
            <a:ext cx="7407404" cy="919843"/>
          </a:xfrm>
        </p:spPr>
        <p:txBody>
          <a:bodyPr/>
          <a:lstStyle/>
          <a:p>
            <a:pPr algn="ctr"/>
            <a:r>
              <a:rPr lang="nb-NO" smtClean="0"/>
              <a:t>Måling av vindretning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16714" y="5497287"/>
            <a:ext cx="4112158" cy="1126670"/>
          </a:xfrm>
        </p:spPr>
        <p:txBody>
          <a:bodyPr>
            <a:normAutofit fontScale="70000" lnSpcReduction="20000"/>
          </a:bodyPr>
          <a:lstStyle/>
          <a:p>
            <a:r>
              <a:rPr lang="nb-NO" smtClean="0"/>
              <a:t>Kolonne 1 – Teller</a:t>
            </a:r>
          </a:p>
          <a:p>
            <a:r>
              <a:rPr lang="nb-NO" smtClean="0"/>
              <a:t>Kolonne 2 – Nedre grense spenning</a:t>
            </a:r>
          </a:p>
          <a:p>
            <a:r>
              <a:rPr lang="nb-NO" smtClean="0"/>
              <a:t>Kolonne 3 – Øvre grense spenning</a:t>
            </a:r>
          </a:p>
          <a:p>
            <a:r>
              <a:rPr lang="nb-NO" smtClean="0"/>
              <a:t>Kolonne 4 – Retning i grader</a:t>
            </a:r>
          </a:p>
          <a:p>
            <a:endParaRPr lang="nb-NO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0885" y="1110344"/>
            <a:ext cx="3638880" cy="384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273" y="1110344"/>
            <a:ext cx="4032612" cy="392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422" y="5040086"/>
            <a:ext cx="1929494" cy="168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Nedbør SEN15901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750277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Nedbørsmåler mm SEN15901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14935" y="4644014"/>
            <a:ext cx="7407404" cy="631371"/>
          </a:xfrm>
        </p:spPr>
        <p:txBody>
          <a:bodyPr/>
          <a:lstStyle/>
          <a:p>
            <a:pPr algn="ctr">
              <a:buNone/>
            </a:pPr>
            <a:r>
              <a:rPr lang="nn-NO" smtClean="0"/>
              <a:t>0,2794 mm (ca. 1/4 </a:t>
            </a:r>
            <a:r>
              <a:rPr lang="nn-NO" smtClean="0"/>
              <a:t>mm</a:t>
            </a:r>
            <a:r>
              <a:rPr lang="nn-NO" smtClean="0"/>
              <a:t>) pr. puls</a:t>
            </a:r>
            <a:endParaRPr lang="nn-NO" smtClean="0"/>
          </a:p>
          <a:p>
            <a:endParaRPr lang="nb-NO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4628" y="2185656"/>
            <a:ext cx="7626108" cy="234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194628" y="148937"/>
            <a:ext cx="7407404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Nedbørsmåler SEN 15901</a:t>
            </a:r>
            <a:br>
              <a:rPr lang="nb-NO" smtClean="0"/>
            </a:br>
            <a:r>
              <a:rPr lang="nb-NO" sz="2400" smtClean="0"/>
              <a:t>Oppkobling</a:t>
            </a:r>
            <a:endParaRPr lang="nb-NO"/>
          </a:p>
        </p:txBody>
      </p:sp>
      <p:pic>
        <p:nvPicPr>
          <p:cNvPr id="51203" name="Picture 3" descr="F:\DCIM\104CASIO\CIMG9999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l="1423" t="31404" r="1738" b="31380"/>
          <a:stretch>
            <a:fillRect/>
          </a:stretch>
        </p:blipFill>
        <p:spPr bwMode="auto">
          <a:xfrm>
            <a:off x="3075710" y="4895776"/>
            <a:ext cx="5645728" cy="1627261"/>
          </a:xfrm>
          <a:prstGeom prst="rect">
            <a:avLst/>
          </a:prstGeom>
          <a:noFill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89713" y="4898566"/>
            <a:ext cx="3151415" cy="7575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mtClean="0"/>
              <a:t>Bruk digital inngang </a:t>
            </a:r>
            <a:br>
              <a:rPr lang="nb-NO" smtClean="0"/>
            </a:br>
            <a:r>
              <a:rPr lang="nb-NO" smtClean="0"/>
              <a:t>D3 med intern pullup</a:t>
            </a:r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3782517" y="5166054"/>
            <a:ext cx="77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Grønn</a:t>
            </a:r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3734350" y="4895776"/>
            <a:ext cx="54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Rød</a:t>
            </a:r>
            <a:endParaRPr lang="nb-NO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195" y="1194295"/>
            <a:ext cx="7088243" cy="35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4628" y="4699783"/>
            <a:ext cx="1789466" cy="203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Rett pil 11"/>
          <p:cNvCxnSpPr/>
          <p:nvPr/>
        </p:nvCxnSpPr>
        <p:spPr>
          <a:xfrm flipV="1">
            <a:off x="2536371" y="5728174"/>
            <a:ext cx="33081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/>
          <p:cNvSpPr txBox="1"/>
          <p:nvPr/>
        </p:nvSpPr>
        <p:spPr>
          <a:xfrm>
            <a:off x="2735458" y="5410977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D3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3687" y="2708476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Snødybde HC-SR04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2. OLED display (side 73)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886808"/>
            <a:ext cx="7407404" cy="1704974"/>
          </a:xfrm>
        </p:spPr>
        <p:txBody>
          <a:bodyPr>
            <a:normAutofit/>
          </a:bodyPr>
          <a:lstStyle/>
          <a:p>
            <a:r>
              <a:rPr lang="nb-NO" sz="1800" smtClean="0"/>
              <a:t>Bruk av biblioteket SSD1306</a:t>
            </a:r>
          </a:p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Skriv til display</a:t>
            </a:r>
          </a:p>
          <a:p>
            <a:r>
              <a:rPr lang="nb-NO" sz="1800" smtClean="0"/>
              <a:t>Plassering av tekst i koordinatsystem</a:t>
            </a:r>
          </a:p>
          <a:p>
            <a:r>
              <a:rPr lang="nb-NO" sz="1800" smtClean="0"/>
              <a:t>Installasjon av biblioteker</a:t>
            </a:r>
          </a:p>
          <a:p>
            <a:endParaRPr lang="nb-NO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111" y="1030147"/>
            <a:ext cx="6186121" cy="38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81708"/>
            <a:ext cx="7407404" cy="731838"/>
          </a:xfrm>
        </p:spPr>
        <p:txBody>
          <a:bodyPr/>
          <a:lstStyle/>
          <a:p>
            <a:pPr algn="ctr"/>
            <a:r>
              <a:rPr lang="nb-NO" smtClean="0"/>
              <a:t>Måling </a:t>
            </a:r>
            <a:r>
              <a:rPr lang="nb-NO" smtClean="0"/>
              <a:t>av </a:t>
            </a:r>
            <a:r>
              <a:rPr lang="nb-NO" smtClean="0"/>
              <a:t>snødybde HC-SR04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19908" y="913546"/>
            <a:ext cx="7582124" cy="4572855"/>
          </a:xfrm>
        </p:spPr>
        <p:txBody>
          <a:bodyPr>
            <a:normAutofit/>
          </a:bodyPr>
          <a:lstStyle/>
          <a:p>
            <a:r>
              <a:rPr lang="nb-NO" sz="2000" smtClean="0"/>
              <a:t>Forsyningsspenning: +5 VDC</a:t>
            </a:r>
          </a:p>
          <a:p>
            <a:r>
              <a:rPr lang="nb-NO" sz="2000" smtClean="0"/>
              <a:t>Stand by strømtrekk: &lt; 2 mA</a:t>
            </a:r>
          </a:p>
          <a:p>
            <a:r>
              <a:rPr lang="nb-NO" sz="2000" smtClean="0"/>
              <a:t>Strømtrekk under måling: 15 mA</a:t>
            </a:r>
          </a:p>
          <a:p>
            <a:r>
              <a:rPr lang="nb-NO" sz="2000" smtClean="0"/>
              <a:t>Vinkelen til målet: &lt;15</a:t>
            </a:r>
            <a:r>
              <a:rPr lang="nb-NO" sz="2000" smtClean="0"/>
              <a:t>° </a:t>
            </a:r>
            <a:r>
              <a:rPr lang="nb-NO" sz="2000" smtClean="0"/>
              <a:t/>
            </a:r>
            <a:br>
              <a:rPr lang="nb-NO" sz="2000" smtClean="0"/>
            </a:br>
            <a:r>
              <a:rPr lang="nb-NO" sz="2000" smtClean="0"/>
              <a:t>(</a:t>
            </a:r>
            <a:r>
              <a:rPr lang="nb-NO" sz="2000" smtClean="0"/>
              <a:t>dvs. avvik fra 90° på strålegangen)</a:t>
            </a:r>
          </a:p>
          <a:p>
            <a:r>
              <a:rPr lang="nb-NO" sz="2000" smtClean="0"/>
              <a:t>Rekkevidde: 2 cm – 400 cm</a:t>
            </a:r>
          </a:p>
          <a:p>
            <a:r>
              <a:rPr lang="nb-NO" sz="2000" smtClean="0"/>
              <a:t>Oppløsning: 0.3 cm</a:t>
            </a:r>
          </a:p>
          <a:p>
            <a:r>
              <a:rPr lang="nb-NO" sz="2000" smtClean="0"/>
              <a:t>Trigger pulsbredde: 10 </a:t>
            </a:r>
            <a:r>
              <a:rPr lang="el-GR" sz="2000" smtClean="0"/>
              <a:t>μ</a:t>
            </a:r>
            <a:r>
              <a:rPr lang="nb-NO" sz="2000" smtClean="0"/>
              <a:t>s</a:t>
            </a:r>
          </a:p>
          <a:p>
            <a:r>
              <a:rPr lang="nb-NO" sz="2000" smtClean="0"/>
              <a:t>Ultralyd frekvens: 40 kHz</a:t>
            </a:r>
            <a:endParaRPr lang="nb-NO" sz="200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7543" y="1049215"/>
            <a:ext cx="3233026" cy="277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3471" y="4179888"/>
            <a:ext cx="6739914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0569" y="3969038"/>
            <a:ext cx="3716581" cy="42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Måling av snødybde HC-SR04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600200"/>
            <a:ext cx="7407404" cy="1887415"/>
          </a:xfrm>
        </p:spPr>
        <p:txBody>
          <a:bodyPr/>
          <a:lstStyle/>
          <a:p>
            <a:pPr>
              <a:buNone/>
            </a:pPr>
            <a:r>
              <a:rPr lang="nb-NO" sz="2000" smtClean="0"/>
              <a:t>Gode avstandsmålinger forutsetter at den reflekterende flaten:</a:t>
            </a:r>
          </a:p>
          <a:p>
            <a:r>
              <a:rPr lang="nb-NO" sz="1800" smtClean="0"/>
              <a:t>... ikke er for skrå i forhold til lydens retning (&lt; 15°)</a:t>
            </a:r>
          </a:p>
          <a:p>
            <a:r>
              <a:rPr lang="nb-NO" sz="1800" smtClean="0"/>
              <a:t>... ikke er for liten i utstrekning</a:t>
            </a:r>
          </a:p>
          <a:p>
            <a:r>
              <a:rPr lang="nb-NO" sz="1800" smtClean="0"/>
              <a:t>... ikke er for langt unna (&lt; 330 cm)</a:t>
            </a:r>
          </a:p>
          <a:p>
            <a:r>
              <a:rPr lang="nb-NO" sz="1800" smtClean="0"/>
              <a:t>... ikke er for myk eller demper ekkoet for mye </a:t>
            </a:r>
            <a:endParaRPr lang="nb-NO" sz="180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839" y="3927230"/>
            <a:ext cx="7431134" cy="195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5624"/>
          </a:xfrm>
        </p:spPr>
        <p:txBody>
          <a:bodyPr/>
          <a:lstStyle/>
          <a:p>
            <a:pPr algn="ctr"/>
            <a:r>
              <a:rPr lang="nb-NO" smtClean="0"/>
              <a:t>Måling av snødybde HC-SR04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982308"/>
            <a:ext cx="4952613" cy="1143855"/>
          </a:xfrm>
        </p:spPr>
        <p:txBody>
          <a:bodyPr/>
          <a:lstStyle/>
          <a:p>
            <a:r>
              <a:rPr lang="nb-NO" smtClean="0"/>
              <a:t>Mulig måleoppstilling</a:t>
            </a:r>
            <a:endParaRPr lang="nb-NO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184" y="1249119"/>
            <a:ext cx="5049057" cy="339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7241" y="1249120"/>
            <a:ext cx="2922506" cy="332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9416" y="4570462"/>
            <a:ext cx="2259091" cy="208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7561" y="2708476"/>
            <a:ext cx="8219150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Følt </a:t>
            </a:r>
            <a:r>
              <a:rPr lang="nb-NO" smtClean="0"/>
              <a:t>temperatur </a:t>
            </a:r>
            <a:r>
              <a:rPr lang="nb-NO" smtClean="0"/>
              <a:t>TC74/SEN-15901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58262"/>
            <a:ext cx="7407404" cy="973015"/>
          </a:xfrm>
        </p:spPr>
        <p:txBody>
          <a:bodyPr>
            <a:normAutofit/>
          </a:bodyPr>
          <a:lstStyle/>
          <a:p>
            <a:pPr algn="ctr"/>
            <a:r>
              <a:rPr lang="nb-NO" sz="2800" smtClean="0"/>
              <a:t>Måling og beregning av følt temperatur</a:t>
            </a:r>
            <a:br>
              <a:rPr lang="nb-NO" sz="2800" smtClean="0"/>
            </a:br>
            <a:r>
              <a:rPr lang="nb-NO" sz="2000" smtClean="0"/>
              <a:t>TC74/SEN15901</a:t>
            </a:r>
            <a:endParaRPr lang="nb-NO" sz="200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469" y="1201615"/>
            <a:ext cx="7370563" cy="494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smtClean="0"/>
              <a:t>Tiden det tar førforfrysning inntreffer</a:t>
            </a:r>
            <a:br>
              <a:rPr lang="nb-NO" sz="2800" smtClean="0"/>
            </a:br>
            <a:r>
              <a:rPr lang="nb-NO" sz="2800" smtClean="0"/>
              <a:t>(i minutter)</a:t>
            </a:r>
            <a:endParaRPr lang="nb-NO" sz="280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t="14005"/>
          <a:stretch>
            <a:fillRect/>
          </a:stretch>
        </p:blipFill>
        <p:spPr bwMode="auto">
          <a:xfrm>
            <a:off x="1482176" y="1776046"/>
            <a:ext cx="7119856" cy="410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smtClean="0"/>
              <a:t>Måling og beregning av </a:t>
            </a:r>
            <a:r>
              <a:rPr lang="nb-NO" sz="2800" smtClean="0"/>
              <a:t>følt </a:t>
            </a:r>
            <a:r>
              <a:rPr lang="nb-NO" sz="2800" smtClean="0"/>
              <a:t>temperatur</a:t>
            </a:r>
            <a:endParaRPr lang="nb-NO" sz="28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336" y="1465018"/>
            <a:ext cx="6830373" cy="44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262" y="3387359"/>
            <a:ext cx="6223001" cy="329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3627" y="2010384"/>
            <a:ext cx="5549315" cy="12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7561" y="2708476"/>
            <a:ext cx="8219150" cy="114300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Varmeindeks HDT11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701397"/>
          </a:xfrm>
        </p:spPr>
        <p:txBody>
          <a:bodyPr/>
          <a:lstStyle/>
          <a:p>
            <a:pPr algn="ctr"/>
            <a:r>
              <a:rPr lang="nb-NO" smtClean="0"/>
              <a:t>Varmeideks HDT11</a:t>
            </a:r>
            <a:endParaRPr lang="nb-NO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896" y="1052235"/>
            <a:ext cx="6172198" cy="56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Varmeideks HDT11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363308"/>
            <a:ext cx="7407404" cy="762855"/>
          </a:xfrm>
        </p:spPr>
        <p:txBody>
          <a:bodyPr/>
          <a:lstStyle/>
          <a:p>
            <a:endParaRPr lang="nb-NO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t="13294"/>
          <a:stretch>
            <a:fillRect/>
          </a:stretch>
        </p:blipFill>
        <p:spPr bwMode="auto">
          <a:xfrm>
            <a:off x="1090245" y="2432538"/>
            <a:ext cx="7856549" cy="313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4628" y="1626087"/>
            <a:ext cx="7482220" cy="31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3. Temperatursensor (side 77)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TC74</a:t>
            </a:r>
          </a:p>
          <a:p>
            <a:r>
              <a:rPr lang="nb-NO" sz="1800" smtClean="0"/>
              <a:t>Bruk av I</a:t>
            </a:r>
            <a:r>
              <a:rPr lang="nb-NO" sz="1800" baseline="30000" smtClean="0"/>
              <a:t>2</a:t>
            </a:r>
            <a:r>
              <a:rPr lang="nb-NO" sz="1800" smtClean="0"/>
              <a:t>C-buss</a:t>
            </a:r>
          </a:p>
          <a:p>
            <a:r>
              <a:rPr lang="nb-NO" sz="1800" smtClean="0"/>
              <a:t>Temperaturmåling</a:t>
            </a:r>
          </a:p>
          <a:p>
            <a:r>
              <a:rPr lang="nb-NO" sz="1800" smtClean="0"/>
              <a:t>Installasjon av biblioteket TC74</a:t>
            </a:r>
          </a:p>
          <a:p>
            <a:endParaRPr lang="nb-NO" sz="20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300" y="1076446"/>
            <a:ext cx="5195808" cy="413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Varmeideks HDT11</a:t>
            </a:r>
            <a:endParaRPr lang="nb-NO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7934" y="1865312"/>
            <a:ext cx="7683352" cy="387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0699" y="167833"/>
            <a:ext cx="8032830" cy="781030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4. Luftfuktighet og temperatur (side 81)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815068"/>
            <a:ext cx="7407404" cy="1776713"/>
          </a:xfrm>
        </p:spPr>
        <p:txBody>
          <a:bodyPr>
            <a:normAutofit/>
          </a:bodyPr>
          <a:lstStyle/>
          <a:p>
            <a:r>
              <a:rPr lang="nb-NO" sz="1800" smtClean="0"/>
              <a:t>Bruk av DHT11-sensoren</a:t>
            </a:r>
          </a:p>
          <a:p>
            <a:r>
              <a:rPr lang="nb-NO" sz="1800" smtClean="0"/>
              <a:t>Bruk entråd-buss</a:t>
            </a:r>
          </a:p>
          <a:p>
            <a:r>
              <a:rPr lang="nb-NO" sz="1800" smtClean="0"/>
              <a:t>Måling av temperatur</a:t>
            </a:r>
          </a:p>
          <a:p>
            <a:r>
              <a:rPr lang="nb-NO" sz="1800" smtClean="0"/>
              <a:t>Måling av luftfuktighet</a:t>
            </a:r>
          </a:p>
          <a:p>
            <a:r>
              <a:rPr lang="nb-NO" sz="1800" smtClean="0"/>
              <a:t>Installasjon av bibliotek til DHT11</a:t>
            </a:r>
          </a:p>
          <a:p>
            <a:endParaRPr lang="nb-NO" sz="1800" smtClean="0"/>
          </a:p>
          <a:p>
            <a:endParaRPr lang="nb-NO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1437" y="1250066"/>
            <a:ext cx="4652084" cy="348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67833"/>
            <a:ext cx="7407404" cy="78103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5. Lysdetektor (side 86)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191246"/>
            <a:ext cx="7407404" cy="1400535"/>
          </a:xfrm>
        </p:spPr>
        <p:txBody>
          <a:bodyPr>
            <a:normAutofit/>
          </a:bodyPr>
          <a:lstStyle/>
          <a:p>
            <a:r>
              <a:rPr lang="nb-NO" sz="1800" smtClean="0"/>
              <a:t>Bruk av LDR (Light Dependent Resistor)</a:t>
            </a:r>
          </a:p>
          <a:p>
            <a:r>
              <a:rPr lang="nb-NO" sz="1800" smtClean="0"/>
              <a:t>Spenningsdelern</a:t>
            </a:r>
          </a:p>
          <a:p>
            <a:r>
              <a:rPr lang="nb-NO" sz="1800" smtClean="0"/>
              <a:t>Bruk av terskelverdi</a:t>
            </a:r>
          </a:p>
          <a:p>
            <a:endParaRPr lang="nb-NO" sz="1800" smtClean="0"/>
          </a:p>
          <a:p>
            <a:endParaRPr lang="nb-NO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724" y="1026767"/>
            <a:ext cx="5463251" cy="408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35628</TotalTime>
  <Words>994</Words>
  <Application>Microsoft Office PowerPoint</Application>
  <PresentationFormat>Skjermfremvisning (4:3)</PresentationFormat>
  <Paragraphs>244</Paragraphs>
  <Slides>70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70</vt:i4>
      </vt:variant>
    </vt:vector>
  </HeadingPairs>
  <TitlesOfParts>
    <vt:vector size="71" baseType="lpstr">
      <vt:lpstr>Office-tema</vt:lpstr>
      <vt:lpstr>Videregående kurs  programmering Arduino</vt:lpstr>
      <vt:lpstr>Oppgaver</vt:lpstr>
      <vt:lpstr>Samling 1 – Sensorer </vt:lpstr>
      <vt:lpstr>Rikelig utvalg av sensorer med variert læringsutbytte</vt:lpstr>
      <vt:lpstr>1. Lufttrykk (side 70)</vt:lpstr>
      <vt:lpstr>2. OLED display (side 73)</vt:lpstr>
      <vt:lpstr>3. Temperatursensor (side 77)</vt:lpstr>
      <vt:lpstr>4. Luftfuktighet og temperatur (side 81)</vt:lpstr>
      <vt:lpstr>5. Lysdetektor (side 86)</vt:lpstr>
      <vt:lpstr>6. Lyssensor (side 88)</vt:lpstr>
      <vt:lpstr>7. Vindstyrke (side 92)</vt:lpstr>
      <vt:lpstr>8. Vindretning (side 97)</vt:lpstr>
      <vt:lpstr>9. Nedbør (side 101)</vt:lpstr>
      <vt:lpstr>10. Snødybdemåler (side 107)</vt:lpstr>
      <vt:lpstr>11. Følt temperatur (side 111)</vt:lpstr>
      <vt:lpstr>12. Varmeindeks (side 117)</vt:lpstr>
      <vt:lpstr>Oversikt over sensorer og aktuatorer side 68</vt:lpstr>
      <vt:lpstr>Samling 2 – Aktuatorer Internet of Things </vt:lpstr>
      <vt:lpstr>Oppkobling til Internett IoT – Internet of Things</vt:lpstr>
      <vt:lpstr>13. Varmeindeks (side 119)</vt:lpstr>
      <vt:lpstr>14. Oppkobling til nett (side 125)</vt:lpstr>
      <vt:lpstr>15. Circus of Things (side 127)</vt:lpstr>
      <vt:lpstr>Lysbilde 23</vt:lpstr>
      <vt:lpstr>Lysbilde 24</vt:lpstr>
      <vt:lpstr>Lysbilde 25</vt:lpstr>
      <vt:lpstr>Lysbilde 26</vt:lpstr>
      <vt:lpstr>Lysbilde 27</vt:lpstr>
      <vt:lpstr>Lysbilde 28</vt:lpstr>
      <vt:lpstr>Lysbilde 29</vt:lpstr>
      <vt:lpstr>Sensorer</vt:lpstr>
      <vt:lpstr>Lufttrykk BMP280</vt:lpstr>
      <vt:lpstr>Måling av lufttrykk BMP280</vt:lpstr>
      <vt:lpstr>BME280 spesifikasjoner</vt:lpstr>
      <vt:lpstr>Spesifikasjoner for BMP280</vt:lpstr>
      <vt:lpstr>Måling av lufttrykk BMP280</vt:lpstr>
      <vt:lpstr>Display SSD1306</vt:lpstr>
      <vt:lpstr>OLED display SSD1306</vt:lpstr>
      <vt:lpstr>OLED display SSD1306</vt:lpstr>
      <vt:lpstr>I2C buss</vt:lpstr>
      <vt:lpstr>I2C databuss</vt:lpstr>
      <vt:lpstr>Temperatursensorer TC74</vt:lpstr>
      <vt:lpstr>Temperatursensor: TC74A0-3.3VAT </vt:lpstr>
      <vt:lpstr>Luftfuktighet DHT11</vt:lpstr>
      <vt:lpstr>Luftfuktighet/Temperatur HDT11</vt:lpstr>
      <vt:lpstr>Oppkobling</vt:lpstr>
      <vt:lpstr>Lysintensitet BH1750</vt:lpstr>
      <vt:lpstr>Belysningsstyrke (lux) BH1750</vt:lpstr>
      <vt:lpstr>Belysningsstyrke (lux) BH1750</vt:lpstr>
      <vt:lpstr>Vindhastighet SEN15901</vt:lpstr>
      <vt:lpstr>Vindhastighet m/s SEN 15901</vt:lpstr>
      <vt:lpstr>Vindhastighet m/s SEN 15901 Oppkobling</vt:lpstr>
      <vt:lpstr>Vindretning SEN15901</vt:lpstr>
      <vt:lpstr>Vinretningsmåler SEN-15901</vt:lpstr>
      <vt:lpstr>Vindretningsmåler SEN 15901 Oppkobling</vt:lpstr>
      <vt:lpstr>Måling av vindretning</vt:lpstr>
      <vt:lpstr>Nedbør SEN15901</vt:lpstr>
      <vt:lpstr>Nedbørsmåler mm SEN15901</vt:lpstr>
      <vt:lpstr>Nedbørsmåler SEN 15901 Oppkobling</vt:lpstr>
      <vt:lpstr>Snødybde HC-SR04</vt:lpstr>
      <vt:lpstr>Måling av snødybde HC-SR04</vt:lpstr>
      <vt:lpstr>Måling av snødybde HC-SR04</vt:lpstr>
      <vt:lpstr>Måling av snødybde HC-SR04</vt:lpstr>
      <vt:lpstr>Følt temperatur TC74/SEN-15901</vt:lpstr>
      <vt:lpstr>Måling og beregning av følt temperatur TC74/SEN15901</vt:lpstr>
      <vt:lpstr>Tiden det tar førforfrysning inntreffer (i minutter)</vt:lpstr>
      <vt:lpstr>Måling og beregning av følt temperatur</vt:lpstr>
      <vt:lpstr>Varmeindeks HDT11</vt:lpstr>
      <vt:lpstr>Varmeideks HDT11</vt:lpstr>
      <vt:lpstr>Varmeideks HDT11</vt:lpstr>
      <vt:lpstr>Varmeideks HDT11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150</cp:revision>
  <dcterms:created xsi:type="dcterms:W3CDTF">2013-06-10T16:56:09Z</dcterms:created>
  <dcterms:modified xsi:type="dcterms:W3CDTF">2022-02-10T08:48:23Z</dcterms:modified>
</cp:coreProperties>
</file>