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33" r:id="rId2"/>
    <p:sldId id="328" r:id="rId3"/>
    <p:sldId id="334" r:id="rId4"/>
    <p:sldId id="464" r:id="rId5"/>
    <p:sldId id="329" r:id="rId6"/>
    <p:sldId id="330" r:id="rId7"/>
    <p:sldId id="331" r:id="rId8"/>
    <p:sldId id="332" r:id="rId9"/>
    <p:sldId id="333" r:id="rId10"/>
    <p:sldId id="442" r:id="rId11"/>
    <p:sldId id="438" r:id="rId12"/>
    <p:sldId id="439" r:id="rId13"/>
    <p:sldId id="440" r:id="rId14"/>
    <p:sldId id="443" r:id="rId15"/>
    <p:sldId id="444" r:id="rId16"/>
    <p:sldId id="445" r:id="rId17"/>
    <p:sldId id="446" r:id="rId18"/>
    <p:sldId id="447" r:id="rId19"/>
    <p:sldId id="448" r:id="rId20"/>
    <p:sldId id="463" r:id="rId21"/>
    <p:sldId id="462" r:id="rId22"/>
    <p:sldId id="465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60" r:id="rId33"/>
    <p:sldId id="461" r:id="rId34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908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-806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394A-ECA7-40E7-B53A-2F03A8026B4D}" type="datetimeFigureOut">
              <a:rPr lang="nb-NO" smtClean="0"/>
              <a:pPr/>
              <a:t>08.02.2022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D85-A5B2-4EB9-AEDA-67CB1B05C71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600200"/>
            <a:ext cx="74074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no/url?sa=i&amp;rct=j&amp;q=&amp;esrc=s&amp;source=images&amp;cd=&amp;cad=rja&amp;uact=8&amp;ved=2ahUKEwi-2N_TprDdAhVCiOAKHf3CCXgQjRx6BAgBEAU&amp;url=https://www.digikey.com/product-detail/en/bosch-sensortec/BMP280/828-1064-1-ND/6136315&amp;psig=AOvVaw0NpT3A7Yaz_c50tSsORBbC&amp;ust=15366642597512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skolelab/bla-hefteseri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tnu.no/skolelab/losningsforslag-dag-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ltogbillig.no/image/cache/data/pic100X/0-96-Inch-I2C-IIC-Serial-128-x-64-OLED-LCD-LED-Skjerm-Modul-For-Arduino-1-550x550.jpg" TargetMode="External"/><Relationship Id="rId2" Type="http://schemas.openxmlformats.org/officeDocument/2006/relationships/hyperlink" Target="https://www.google.no/imgres?imgurl=https://robu.in/wp-content/uploads/2016/03/robu-3-5.jpg&amp;imgrefurl=https://robu.in/product/bmp180-digital-barometric-pressure-sensor-board-module-arduino-compatible-2/&amp;docid=gj65089Pi8V-ZM&amp;tbnid=glUppXJ19QUtgM:&amp;vet=10ahUKEwivk_KM-cHkAhXmoIsKHX40CeIQMwipASgFMAU..i&amp;w=500&amp;h=500&amp;bih=523&amp;biw=1164&amp;q=BMP180&amp;ved=0ahUKEwivk_KM-cHkAhXmoIsKHX40CeIQMwipASgFMAU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977900"/>
            <a:ext cx="7772400" cy="1390408"/>
          </a:xfrm>
        </p:spPr>
        <p:txBody>
          <a:bodyPr>
            <a:normAutofit/>
          </a:bodyPr>
          <a:lstStyle/>
          <a:p>
            <a:r>
              <a:rPr lang="nb-NO" smtClean="0"/>
              <a:t>Videregående kurs </a:t>
            </a:r>
            <a:br>
              <a:rPr lang="nb-NO" smtClean="0"/>
            </a:br>
            <a:r>
              <a:rPr lang="nb-NO" smtClean="0"/>
              <a:t>programmering Arduino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216553"/>
            <a:ext cx="7772400" cy="2850748"/>
          </a:xfrm>
        </p:spPr>
        <p:txBody>
          <a:bodyPr>
            <a:normAutofit/>
          </a:bodyPr>
          <a:lstStyle/>
          <a:p>
            <a:r>
              <a:rPr lang="nb-NO" sz="2400" smtClean="0"/>
              <a:t>Lag en barometrisk høydemåler</a:t>
            </a:r>
            <a:br>
              <a:rPr lang="nb-NO" sz="2400" smtClean="0"/>
            </a:br>
            <a:endParaRPr lang="nb-NO" smtClean="0"/>
          </a:p>
          <a:p>
            <a:r>
              <a:rPr lang="nb-NO" sz="2400" smtClean="0"/>
              <a:t>Nils Kr. Rossing, Skolelaboratoriet og</a:t>
            </a:r>
            <a:br>
              <a:rPr lang="nb-NO" sz="2400" smtClean="0"/>
            </a:br>
            <a:r>
              <a:rPr lang="nb-NO" sz="2400" smtClean="0"/>
              <a:t>Johannes Ravn Munkvoll</a:t>
            </a:r>
            <a:endParaRPr lang="nb-NO" sz="2400" dirty="0"/>
          </a:p>
        </p:txBody>
      </p:sp>
      <p:pic>
        <p:nvPicPr>
          <p:cNvPr id="4" name="Bilde 3" descr="stripe_tek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24936"/>
            <a:ext cx="74074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Bygging av krets for måling av trykk og beregning av høyde over havet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65450" y="6013037"/>
            <a:ext cx="4921250" cy="466963"/>
          </a:xfrm>
        </p:spPr>
        <p:txBody>
          <a:bodyPr/>
          <a:lstStyle/>
          <a:p>
            <a:pPr>
              <a:buNone/>
            </a:pPr>
            <a:r>
              <a:rPr lang="nb-NO" dirty="0" smtClean="0"/>
              <a:t>Batteritilkobling gir mobilitet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200" y="1663394"/>
            <a:ext cx="5796000" cy="40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pe 11"/>
          <p:cNvGrpSpPr/>
          <p:nvPr/>
        </p:nvGrpSpPr>
        <p:grpSpPr>
          <a:xfrm>
            <a:off x="998440" y="1328057"/>
            <a:ext cx="2455015" cy="5387297"/>
            <a:chOff x="998440" y="1328057"/>
            <a:chExt cx="2455015" cy="5387297"/>
          </a:xfrm>
        </p:grpSpPr>
        <p:pic>
          <p:nvPicPr>
            <p:cNvPr id="55298" name="Picture 2" descr="9V Alkalisk Varta 6LR61"/>
            <p:cNvPicPr>
              <a:picLocks noChangeAspect="1" noChangeArrowheads="1"/>
            </p:cNvPicPr>
            <p:nvPr/>
          </p:nvPicPr>
          <p:blipFill>
            <a:blip r:embed="rId3"/>
            <a:srcRect l="21139" r="20679"/>
            <a:stretch>
              <a:fillRect/>
            </a:stretch>
          </p:blipFill>
          <p:spPr bwMode="auto">
            <a:xfrm>
              <a:off x="998440" y="4022485"/>
              <a:ext cx="1566760" cy="2692869"/>
            </a:xfrm>
            <a:prstGeom prst="rect">
              <a:avLst/>
            </a:prstGeom>
            <a:noFill/>
          </p:spPr>
        </p:pic>
        <p:sp>
          <p:nvSpPr>
            <p:cNvPr id="8" name="Avrundet rektangel 7"/>
            <p:cNvSpPr/>
            <p:nvPr/>
          </p:nvSpPr>
          <p:spPr>
            <a:xfrm>
              <a:off x="1102100" y="3905463"/>
              <a:ext cx="1370572" cy="23404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1703614" y="1417638"/>
              <a:ext cx="1529443" cy="2484891"/>
            </a:xfrm>
            <a:custGeom>
              <a:avLst/>
              <a:gdLst>
                <a:gd name="connsiteX0" fmla="*/ 1175657 w 1175657"/>
                <a:gd name="connsiteY0" fmla="*/ 484414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  <a:gd name="connsiteX0" fmla="*/ 1175657 w 1175657"/>
                <a:gd name="connsiteY0" fmla="*/ 556569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5657" h="2443843">
                  <a:moveTo>
                    <a:pt x="1175657" y="556569"/>
                  </a:moveTo>
                  <a:lnTo>
                    <a:pt x="1175657" y="348343"/>
                  </a:lnTo>
                  <a:lnTo>
                    <a:pt x="1137557" y="201385"/>
                  </a:lnTo>
                  <a:lnTo>
                    <a:pt x="1028700" y="81643"/>
                  </a:lnTo>
                  <a:lnTo>
                    <a:pt x="859971" y="16328"/>
                  </a:lnTo>
                  <a:lnTo>
                    <a:pt x="685800" y="0"/>
                  </a:lnTo>
                  <a:lnTo>
                    <a:pt x="299357" y="10885"/>
                  </a:lnTo>
                  <a:lnTo>
                    <a:pt x="174171" y="48985"/>
                  </a:lnTo>
                  <a:lnTo>
                    <a:pt x="92529" y="125185"/>
                  </a:lnTo>
                  <a:lnTo>
                    <a:pt x="21771" y="272143"/>
                  </a:lnTo>
                  <a:lnTo>
                    <a:pt x="0" y="457200"/>
                  </a:lnTo>
                  <a:lnTo>
                    <a:pt x="0" y="2443843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Frihåndsform 10"/>
            <p:cNvSpPr/>
            <p:nvPr/>
          </p:nvSpPr>
          <p:spPr>
            <a:xfrm>
              <a:off x="1616529" y="1328057"/>
              <a:ext cx="1703614" cy="2577405"/>
            </a:xfrm>
            <a:custGeom>
              <a:avLst/>
              <a:gdLst>
                <a:gd name="connsiteX0" fmla="*/ 1175657 w 1175657"/>
                <a:gd name="connsiteY0" fmla="*/ 484414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  <a:gd name="connsiteX0" fmla="*/ 1175657 w 1175657"/>
                <a:gd name="connsiteY0" fmla="*/ 584520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5657" h="2443843">
                  <a:moveTo>
                    <a:pt x="1175657" y="584520"/>
                  </a:moveTo>
                  <a:lnTo>
                    <a:pt x="1175657" y="348343"/>
                  </a:lnTo>
                  <a:lnTo>
                    <a:pt x="1137557" y="201385"/>
                  </a:lnTo>
                  <a:lnTo>
                    <a:pt x="1028700" y="81643"/>
                  </a:lnTo>
                  <a:lnTo>
                    <a:pt x="859971" y="16328"/>
                  </a:lnTo>
                  <a:lnTo>
                    <a:pt x="685800" y="0"/>
                  </a:lnTo>
                  <a:lnTo>
                    <a:pt x="299357" y="10885"/>
                  </a:lnTo>
                  <a:lnTo>
                    <a:pt x="174171" y="48985"/>
                  </a:lnTo>
                  <a:lnTo>
                    <a:pt x="92529" y="125185"/>
                  </a:lnTo>
                  <a:lnTo>
                    <a:pt x="21771" y="272143"/>
                  </a:lnTo>
                  <a:lnTo>
                    <a:pt x="0" y="457200"/>
                  </a:lnTo>
                  <a:lnTo>
                    <a:pt x="0" y="2443843"/>
                  </a:ln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/>
            <p:cNvSpPr/>
            <p:nvPr/>
          </p:nvSpPr>
          <p:spPr>
            <a:xfrm>
              <a:off x="3123847" y="1937762"/>
              <a:ext cx="329608" cy="4023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Bildeforklaring formet som et avrundet rektangel 12"/>
          <p:cNvSpPr/>
          <p:nvPr/>
        </p:nvSpPr>
        <p:spPr>
          <a:xfrm>
            <a:off x="4368800" y="965200"/>
            <a:ext cx="2982750" cy="2508250"/>
          </a:xfrm>
          <a:prstGeom prst="wedgeRoundRect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smtClean="0"/>
              <a:t>BMP280</a:t>
            </a:r>
            <a:endParaRPr lang="nb-NO" sz="3600" dirty="0" smtClean="0"/>
          </a:p>
          <a:p>
            <a:pPr algn="ctr"/>
            <a:r>
              <a:rPr lang="nb-NO" sz="3600" dirty="0" smtClean="0"/>
              <a:t>skal ha 3,3 V</a:t>
            </a:r>
            <a:endParaRPr lang="nb-NO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 fontScale="90000"/>
          </a:bodyPr>
          <a:lstStyle/>
          <a:p>
            <a:pPr algn="ctr"/>
            <a:r>
              <a:rPr lang="nn-NO" smtClean="0"/>
              <a:t>Bruk av display I</a:t>
            </a:r>
            <a:r>
              <a:rPr lang="nn-NO" baseline="30000" smtClean="0"/>
              <a:t>2</a:t>
            </a:r>
            <a:r>
              <a:rPr lang="nn-NO" smtClean="0"/>
              <a:t>C-buss, installasjon av bibliotek, </a:t>
            </a:r>
            <a:br>
              <a:rPr lang="nn-NO" smtClean="0"/>
            </a:br>
            <a:r>
              <a:rPr lang="nn-NO" smtClean="0"/>
              <a:t>skriving til display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Trykksensor og display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73828" y="4971600"/>
            <a:ext cx="2088572" cy="943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b-NO" dirty="0" smtClean="0"/>
              <a:t>SSD1306</a:t>
            </a:r>
            <a:br>
              <a:rPr lang="nb-NO" dirty="0" smtClean="0"/>
            </a:br>
            <a:r>
              <a:rPr lang="nb-NO" dirty="0" smtClean="0"/>
              <a:t>Grafisk display</a:t>
            </a:r>
            <a:br>
              <a:rPr lang="nb-NO" dirty="0" smtClean="0"/>
            </a:br>
            <a:r>
              <a:rPr lang="nb-NO" dirty="0" smtClean="0"/>
              <a:t>128 x 64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7559" y="1417638"/>
            <a:ext cx="3366473" cy="3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lassholder for innhold 2"/>
          <p:cNvSpPr txBox="1">
            <a:spLocks/>
          </p:cNvSpPr>
          <p:nvPr/>
        </p:nvSpPr>
        <p:spPr>
          <a:xfrm>
            <a:off x="1749028" y="4971600"/>
            <a:ext cx="2088572" cy="9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BMP280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Trykk og Temp.</a:t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5603" name="Picture 3" descr="CJMCU BMP280 Gas pressure Sensor | ElectroPeak"/>
          <p:cNvPicPr>
            <a:picLocks noChangeAspect="1" noChangeArrowheads="1"/>
          </p:cNvPicPr>
          <p:nvPr/>
        </p:nvPicPr>
        <p:blipFill>
          <a:blip r:embed="rId3"/>
          <a:srcRect l="14014" t="16234" r="15368" b="17939"/>
          <a:stretch>
            <a:fillRect/>
          </a:stretch>
        </p:blipFill>
        <p:spPr bwMode="auto">
          <a:xfrm>
            <a:off x="1371326" y="1921058"/>
            <a:ext cx="3097749" cy="2887579"/>
          </a:xfrm>
          <a:prstGeom prst="rect">
            <a:avLst/>
          </a:prstGeom>
          <a:noFill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9028" y="2511445"/>
            <a:ext cx="2235250" cy="174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1223" y="2716918"/>
            <a:ext cx="1525596" cy="119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I</a:t>
            </a:r>
            <a:r>
              <a:rPr lang="nb-NO" baseline="30000" dirty="0" smtClean="0"/>
              <a:t>2</a:t>
            </a:r>
            <a:r>
              <a:rPr lang="nb-NO" dirty="0" smtClean="0"/>
              <a:t>C databuss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276850"/>
            <a:ext cx="7407404" cy="849313"/>
          </a:xfrm>
        </p:spPr>
        <p:txBody>
          <a:bodyPr/>
          <a:lstStyle/>
          <a:p>
            <a:r>
              <a:rPr lang="nb-NO" dirty="0" smtClean="0"/>
              <a:t>Bruk av ferdige moduler gir store muligheter, og skjuler kompleksitet (”Black </a:t>
            </a:r>
            <a:r>
              <a:rPr lang="nb-NO" dirty="0" err="1" smtClean="0"/>
              <a:t>box</a:t>
            </a:r>
            <a:r>
              <a:rPr lang="nb-NO" dirty="0" smtClean="0"/>
              <a:t>”)</a:t>
            </a:r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8460" y="2730499"/>
            <a:ext cx="1271596" cy="13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kjøpe Mikrokontrollerkort, Uno, A000066, ATmega328"/>
          <p:cNvPicPr>
            <a:picLocks noChangeAspect="1" noChangeArrowheads="1"/>
          </p:cNvPicPr>
          <p:nvPr/>
        </p:nvPicPr>
        <p:blipFill>
          <a:blip r:embed="rId4"/>
          <a:srcRect l="9389" r="9833"/>
          <a:stretch>
            <a:fillRect/>
          </a:stretch>
        </p:blipFill>
        <p:spPr bwMode="auto">
          <a:xfrm rot="10800000">
            <a:off x="5238697" y="2730499"/>
            <a:ext cx="3276603" cy="2271537"/>
          </a:xfrm>
          <a:prstGeom prst="rect">
            <a:avLst/>
          </a:prstGeom>
          <a:noFill/>
        </p:spPr>
      </p:pic>
      <p:grpSp>
        <p:nvGrpSpPr>
          <p:cNvPr id="5" name="Gruppe 18"/>
          <p:cNvGrpSpPr/>
          <p:nvPr/>
        </p:nvGrpSpPr>
        <p:grpSpPr>
          <a:xfrm>
            <a:off x="2555070" y="2520069"/>
            <a:ext cx="3023208" cy="315009"/>
            <a:chOff x="2555070" y="2520069"/>
            <a:chExt cx="3023208" cy="315009"/>
          </a:xfrm>
        </p:grpSpPr>
        <p:sp>
          <p:nvSpPr>
            <p:cNvPr id="7" name="Frihåndsform 6"/>
            <p:cNvSpPr/>
            <p:nvPr/>
          </p:nvSpPr>
          <p:spPr>
            <a:xfrm>
              <a:off x="2555070" y="2520069"/>
              <a:ext cx="1697546" cy="315009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Frihåndsform 7"/>
            <p:cNvSpPr/>
            <p:nvPr/>
          </p:nvSpPr>
          <p:spPr>
            <a:xfrm>
              <a:off x="4243866" y="2524444"/>
              <a:ext cx="1334412" cy="266882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6" name="Gruppe 17"/>
          <p:cNvGrpSpPr/>
          <p:nvPr/>
        </p:nvGrpSpPr>
        <p:grpSpPr>
          <a:xfrm>
            <a:off x="2291832" y="2380066"/>
            <a:ext cx="3155191" cy="507938"/>
            <a:chOff x="2291832" y="2380066"/>
            <a:chExt cx="3155191" cy="507938"/>
          </a:xfrm>
        </p:grpSpPr>
        <p:sp>
          <p:nvSpPr>
            <p:cNvPr id="9" name="Frihåndsform 8"/>
            <p:cNvSpPr/>
            <p:nvPr/>
          </p:nvSpPr>
          <p:spPr>
            <a:xfrm>
              <a:off x="2291832" y="2380066"/>
              <a:ext cx="1820779" cy="50793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4112611" y="2391002"/>
              <a:ext cx="1334412" cy="400323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7" name="Gruppe 16"/>
          <p:cNvGrpSpPr/>
          <p:nvPr/>
        </p:nvGrpSpPr>
        <p:grpSpPr>
          <a:xfrm>
            <a:off x="2059950" y="2235686"/>
            <a:ext cx="4270847" cy="652318"/>
            <a:chOff x="2059950" y="2235686"/>
            <a:chExt cx="4270847" cy="652318"/>
          </a:xfrm>
        </p:grpSpPr>
        <p:sp>
          <p:nvSpPr>
            <p:cNvPr id="11" name="Frihåndsform 10"/>
            <p:cNvSpPr/>
            <p:nvPr/>
          </p:nvSpPr>
          <p:spPr>
            <a:xfrm>
              <a:off x="2059950" y="2235686"/>
              <a:ext cx="1820779" cy="65231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Frihåndsform 11"/>
            <p:cNvSpPr/>
            <p:nvPr/>
          </p:nvSpPr>
          <p:spPr>
            <a:xfrm>
              <a:off x="3880728" y="2257562"/>
              <a:ext cx="2450069" cy="533764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Frihåndsform 12"/>
          <p:cNvSpPr/>
          <p:nvPr/>
        </p:nvSpPr>
        <p:spPr>
          <a:xfrm>
            <a:off x="1801658" y="1929429"/>
            <a:ext cx="4848524" cy="92315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3994483" y="2100057"/>
            <a:ext cx="2528820" cy="75252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/>
          <p:cNvSpPr txBox="1"/>
          <p:nvPr/>
        </p:nvSpPr>
        <p:spPr>
          <a:xfrm>
            <a:off x="1674804" y="4036199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1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3564127" y="4036199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2</a:t>
            </a:r>
            <a:endParaRPr lang="nb-NO" dirty="0"/>
          </a:p>
        </p:txBody>
      </p:sp>
      <p:sp>
        <p:nvSpPr>
          <p:cNvPr id="20" name="Bildeforklaring formet som en ellipse 19"/>
          <p:cNvSpPr/>
          <p:nvPr/>
        </p:nvSpPr>
        <p:spPr>
          <a:xfrm>
            <a:off x="6532051" y="1211910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3,3V</a:t>
            </a:r>
            <a:endParaRPr lang="nb-NO" dirty="0"/>
          </a:p>
        </p:txBody>
      </p:sp>
      <p:sp>
        <p:nvSpPr>
          <p:cNvPr id="21" name="Bildeforklaring formet som en ellipse 20"/>
          <p:cNvSpPr/>
          <p:nvPr/>
        </p:nvSpPr>
        <p:spPr>
          <a:xfrm>
            <a:off x="5504506" y="1364310"/>
            <a:ext cx="1145675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mtClean="0"/>
              <a:t>5,0/3,3V</a:t>
            </a:r>
            <a:endParaRPr lang="nb-NO" sz="1400" dirty="0"/>
          </a:p>
        </p:txBody>
      </p:sp>
      <p:sp>
        <p:nvSpPr>
          <p:cNvPr id="22" name="Bildeforklaring formet som en ellipse 21"/>
          <p:cNvSpPr/>
          <p:nvPr/>
        </p:nvSpPr>
        <p:spPr>
          <a:xfrm>
            <a:off x="2127280" y="1508689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GND</a:t>
            </a:r>
            <a:endParaRPr lang="nb-NO" sz="1600" dirty="0"/>
          </a:p>
        </p:txBody>
      </p:sp>
      <p:sp>
        <p:nvSpPr>
          <p:cNvPr id="23" name="Bildeforklaring formet som en ellipse 22"/>
          <p:cNvSpPr/>
          <p:nvPr/>
        </p:nvSpPr>
        <p:spPr>
          <a:xfrm>
            <a:off x="3128233" y="1638435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SCL</a:t>
            </a:r>
            <a:endParaRPr lang="nb-NO" sz="1600" dirty="0"/>
          </a:p>
        </p:txBody>
      </p:sp>
      <p:sp>
        <p:nvSpPr>
          <p:cNvPr id="24" name="Bildeforklaring formet som en ellipse 23"/>
          <p:cNvSpPr/>
          <p:nvPr/>
        </p:nvSpPr>
        <p:spPr>
          <a:xfrm>
            <a:off x="4133557" y="1777808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SDA</a:t>
            </a:r>
            <a:endParaRPr lang="nb-NO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16200000">
            <a:off x="-795468" y="2836766"/>
            <a:ext cx="2408353" cy="817422"/>
          </a:xfrm>
        </p:spPr>
        <p:txBody>
          <a:bodyPr>
            <a:normAutofit/>
          </a:bodyPr>
          <a:lstStyle/>
          <a:p>
            <a:r>
              <a:rPr lang="nb-NO" smtClean="0">
                <a:solidFill>
                  <a:schemeClr val="bg1"/>
                </a:solidFill>
              </a:rPr>
              <a:t>SSD1306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69674" y="393298"/>
            <a:ext cx="5874326" cy="11360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nn-NO" sz="1600" smtClean="0"/>
              <a:t>#include &lt;SPI.h&gt;                        // Inkluder bibliotek for kommunikasjon på serielinjer</a:t>
            </a:r>
          </a:p>
          <a:p>
            <a:pPr>
              <a:buNone/>
            </a:pPr>
            <a:r>
              <a:rPr lang="nn-NO" sz="1600" smtClean="0"/>
              <a:t>#include &lt;Wire.h&gt;                       // Inkluder bibliotek for kommunikasjon via I2C</a:t>
            </a:r>
          </a:p>
          <a:p>
            <a:pPr>
              <a:buNone/>
            </a:pPr>
            <a:r>
              <a:rPr lang="nn-NO" sz="1600" smtClean="0"/>
              <a:t>#include &lt;Adafruit_GFX.h&gt;         // Inkluder bibliotek for å skrive til display</a:t>
            </a:r>
          </a:p>
          <a:p>
            <a:pPr>
              <a:buNone/>
            </a:pPr>
            <a:r>
              <a:rPr lang="nn-NO" sz="1600" smtClean="0"/>
              <a:t>#include &lt;Adafruit_SSD1306.h&gt; // Inkluder bibliotek for å skrive til display</a:t>
            </a:r>
            <a:br>
              <a:rPr lang="nn-NO" sz="1600" smtClean="0"/>
            </a:br>
            <a:endParaRPr lang="nn-NO" sz="1600" smtClean="0"/>
          </a:p>
          <a:p>
            <a:pPr>
              <a:buNone/>
            </a:pPr>
            <a:r>
              <a:rPr lang="nb-NO" sz="1600" smtClean="0"/>
              <a:t>Adafruit_SSD1306 display(4);   // Dekl. av "display" av typen Adafruit_SSD1306</a:t>
            </a:r>
            <a:endParaRPr lang="nb-NO" sz="1600"/>
          </a:p>
        </p:txBody>
      </p:sp>
      <p:sp>
        <p:nvSpPr>
          <p:cNvPr id="4" name="Avrundet rektangel 3"/>
          <p:cNvSpPr/>
          <p:nvPr/>
        </p:nvSpPr>
        <p:spPr>
          <a:xfrm>
            <a:off x="1198418" y="1600200"/>
            <a:ext cx="1974273" cy="11291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Setup()</a:t>
            </a:r>
          </a:p>
          <a:p>
            <a:pPr algn="ctr"/>
            <a:r>
              <a:rPr lang="nb-NO" smtClean="0"/>
              <a:t>Initialiser funksjoner</a:t>
            </a:r>
            <a:endParaRPr lang="nb-NO"/>
          </a:p>
        </p:txBody>
      </p:sp>
      <p:sp>
        <p:nvSpPr>
          <p:cNvPr id="5" name="Avrundet rektangel 4"/>
          <p:cNvSpPr/>
          <p:nvPr/>
        </p:nvSpPr>
        <p:spPr>
          <a:xfrm>
            <a:off x="1198418" y="2964873"/>
            <a:ext cx="1974273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Loop()</a:t>
            </a:r>
          </a:p>
          <a:p>
            <a:pPr algn="ctr"/>
            <a:endParaRPr lang="nb-NO" smtClean="0"/>
          </a:p>
          <a:p>
            <a:pPr algn="ctr"/>
            <a:r>
              <a:rPr lang="nb-NO" smtClean="0"/>
              <a:t>Bruk av funksjoner</a:t>
            </a:r>
            <a:endParaRPr lang="nb-NO"/>
          </a:p>
        </p:txBody>
      </p:sp>
      <p:sp>
        <p:nvSpPr>
          <p:cNvPr id="6" name="Avrundet rektangel 5"/>
          <p:cNvSpPr/>
          <p:nvPr/>
        </p:nvSpPr>
        <p:spPr>
          <a:xfrm>
            <a:off x="1198418" y="5602878"/>
            <a:ext cx="1974273" cy="11291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Definisjon av funksjoner</a:t>
            </a:r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1198418" y="464127"/>
            <a:ext cx="1974273" cy="953511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Inluder biblioteker</a:t>
            </a:r>
          </a:p>
          <a:p>
            <a:pPr algn="ctr"/>
            <a:r>
              <a:rPr lang="nb-NO" smtClean="0">
                <a:solidFill>
                  <a:schemeClr val="tx1"/>
                </a:solidFill>
              </a:rPr>
              <a:t>Deklarer variabler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Frihåndsform 7"/>
          <p:cNvSpPr/>
          <p:nvPr/>
        </p:nvSpPr>
        <p:spPr>
          <a:xfrm>
            <a:off x="2140527" y="1378527"/>
            <a:ext cx="6928" cy="207818"/>
          </a:xfrm>
          <a:custGeom>
            <a:avLst/>
            <a:gdLst>
              <a:gd name="connsiteX0" fmla="*/ 0 w 6928"/>
              <a:gd name="connsiteY0" fmla="*/ 0 h 207818"/>
              <a:gd name="connsiteX1" fmla="*/ 6928 w 6928"/>
              <a:gd name="connsiteY1" fmla="*/ 207818 h 207818"/>
              <a:gd name="connsiteX2" fmla="*/ 6928 w 6928"/>
              <a:gd name="connsiteY2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8" h="207818">
                <a:moveTo>
                  <a:pt x="0" y="0"/>
                </a:moveTo>
                <a:lnTo>
                  <a:pt x="6928" y="207818"/>
                </a:lnTo>
                <a:lnTo>
                  <a:pt x="6928" y="20781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2140526" y="2736273"/>
            <a:ext cx="0" cy="214745"/>
          </a:xfrm>
          <a:custGeom>
            <a:avLst/>
            <a:gdLst>
              <a:gd name="connsiteX0" fmla="*/ 0 w 0"/>
              <a:gd name="connsiteY0" fmla="*/ 0 h 214745"/>
              <a:gd name="connsiteX1" fmla="*/ 0 w 0"/>
              <a:gd name="connsiteY1" fmla="*/ 214745 h 2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745">
                <a:moveTo>
                  <a:pt x="0" y="0"/>
                </a:moveTo>
                <a:lnTo>
                  <a:pt x="0" y="2147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1032164" y="2840182"/>
            <a:ext cx="1136072" cy="2376054"/>
          </a:xfrm>
          <a:custGeom>
            <a:avLst/>
            <a:gdLst>
              <a:gd name="connsiteX0" fmla="*/ 1136072 w 1136072"/>
              <a:gd name="connsiteY0" fmla="*/ 2230582 h 2376054"/>
              <a:gd name="connsiteX1" fmla="*/ 1136072 w 1136072"/>
              <a:gd name="connsiteY1" fmla="*/ 2376054 h 2376054"/>
              <a:gd name="connsiteX2" fmla="*/ 6927 w 1136072"/>
              <a:gd name="connsiteY2" fmla="*/ 2362200 h 2376054"/>
              <a:gd name="connsiteX3" fmla="*/ 0 w 1136072"/>
              <a:gd name="connsiteY3" fmla="*/ 6927 h 2376054"/>
              <a:gd name="connsiteX4" fmla="*/ 1101436 w 1136072"/>
              <a:gd name="connsiteY4" fmla="*/ 0 h 237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72" h="2376054">
                <a:moveTo>
                  <a:pt x="1136072" y="2230582"/>
                </a:moveTo>
                <a:lnTo>
                  <a:pt x="1136072" y="2376054"/>
                </a:lnTo>
                <a:lnTo>
                  <a:pt x="6927" y="2362200"/>
                </a:lnTo>
                <a:lnTo>
                  <a:pt x="0" y="6927"/>
                </a:lnTo>
                <a:lnTo>
                  <a:pt x="1101436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>
          <a:xfrm>
            <a:off x="3269674" y="1863426"/>
            <a:ext cx="5874326" cy="1087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/>
            <a:r>
              <a:rPr lang="nb-NO" sz="1500" smtClean="0">
                <a:latin typeface="Arial" pitchFamily="34" charset="0"/>
                <a:cs typeface="Arial" pitchFamily="34" charset="0"/>
              </a:rPr>
              <a:t>display.begin(SSD1306_SWITCHCAPVCC,0x3C); </a:t>
            </a:r>
            <a:br>
              <a:rPr lang="nb-NO" sz="1500" smtClean="0">
                <a:latin typeface="Arial" pitchFamily="34" charset="0"/>
                <a:cs typeface="Arial" pitchFamily="34" charset="0"/>
              </a:rPr>
            </a:br>
            <a:r>
              <a:rPr lang="nb-NO" sz="1500" smtClean="0">
                <a:latin typeface="Arial" pitchFamily="34" charset="0"/>
                <a:cs typeface="Arial" pitchFamily="34" charset="0"/>
              </a:rPr>
              <a:t>                                           // Initialiser display med adresse 0x3C</a:t>
            </a:r>
            <a:br>
              <a:rPr lang="nb-NO" sz="1500" smtClean="0">
                <a:latin typeface="Arial" pitchFamily="34" charset="0"/>
                <a:cs typeface="Arial" pitchFamily="34" charset="0"/>
              </a:rPr>
            </a:br>
            <a:r>
              <a:rPr lang="nb-NO" sz="1500" smtClean="0">
                <a:latin typeface="Arial" pitchFamily="34" charset="0"/>
                <a:cs typeface="Arial" pitchFamily="34" charset="0"/>
              </a:rPr>
              <a:t> Wire.begin();                     // Initialisering av I2C-bussen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3" name="Plassholder for innhold 2"/>
          <p:cNvSpPr txBox="1">
            <a:spLocks/>
          </p:cNvSpPr>
          <p:nvPr/>
        </p:nvSpPr>
        <p:spPr>
          <a:xfrm>
            <a:off x="3153772" y="2951016"/>
            <a:ext cx="5990228" cy="29861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// Klargjør display for utskrift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display.clearDisplay();             // Slett informasjon på display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display.setTextSize(1);            // Sett størrelse på tekst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display.setTextColor(WHITE); // Hvit tekst på sort bakgrunn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endParaRPr lang="nb-NO" sz="1600" smtClean="0"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// Skriver ut trykket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display.setCursor(0,0);     // Plasser markør øverst til venstre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display.print("Trykk: ");     // Skriv ut "Tekst: ”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display.print(P,2);             // Skriv ut trykket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  display.println(" mBar");   // Skriv ut V og skirft linje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/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>  display.display();             // Overfør informasjonen til displayet</a:t>
            </a:r>
          </a:p>
          <a:p>
            <a:pPr marL="0" lvl="1"/>
            <a:r>
              <a:rPr lang="nb-NO" sz="170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0" lvl="1"/>
            <a:endParaRPr lang="nb-NO" sz="1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lassholder for innhold 2"/>
          <p:cNvSpPr txBox="1">
            <a:spLocks/>
          </p:cNvSpPr>
          <p:nvPr/>
        </p:nvSpPr>
        <p:spPr>
          <a:xfrm>
            <a:off x="3269674" y="5937160"/>
            <a:ext cx="5874326" cy="920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1"/>
            <a:endParaRPr lang="nb-NO" sz="12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lassholder for innhold 2"/>
          <p:cNvSpPr txBox="1">
            <a:spLocks/>
          </p:cNvSpPr>
          <p:nvPr/>
        </p:nvSpPr>
        <p:spPr>
          <a:xfrm>
            <a:off x="3269674" y="1230707"/>
            <a:ext cx="5874326" cy="920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1"/>
            <a:endParaRPr lang="nb-NO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 fontScale="90000"/>
          </a:bodyPr>
          <a:lstStyle/>
          <a:p>
            <a:pPr algn="ctr"/>
            <a:r>
              <a:rPr lang="nn-NO" smtClean="0"/>
              <a:t>Analog avlesning, AD-konverter, digital omregning, potensiometer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/>
          <p:cNvSpPr>
            <a:spLocks noGrp="1"/>
          </p:cNvSpPr>
          <p:nvPr>
            <p:ph type="title"/>
          </p:nvPr>
        </p:nvSpPr>
        <p:spPr>
          <a:xfrm>
            <a:off x="1177925" y="539750"/>
            <a:ext cx="4057650" cy="1141413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Analog til digital</a:t>
            </a:r>
            <a:br>
              <a:rPr lang="nb-NO" smtClean="0"/>
            </a:br>
            <a:r>
              <a:rPr lang="nb-NO" smtClean="0"/>
              <a:t>omvandling</a:t>
            </a:r>
          </a:p>
        </p:txBody>
      </p:sp>
      <p:grpSp>
        <p:nvGrpSpPr>
          <p:cNvPr id="2" name="Gruppe 111"/>
          <p:cNvGrpSpPr>
            <a:grpSpLocks/>
          </p:cNvGrpSpPr>
          <p:nvPr/>
        </p:nvGrpSpPr>
        <p:grpSpPr bwMode="auto">
          <a:xfrm>
            <a:off x="1701800" y="2279650"/>
            <a:ext cx="6157913" cy="2944813"/>
            <a:chOff x="1701478" y="2280216"/>
            <a:chExt cx="6157732" cy="2944559"/>
          </a:xfrm>
        </p:grpSpPr>
        <p:cxnSp>
          <p:nvCxnSpPr>
            <p:cNvPr id="16454" name="Rett pil 5"/>
            <p:cNvCxnSpPr>
              <a:cxnSpLocks noChangeShapeType="1"/>
            </p:cNvCxnSpPr>
            <p:nvPr/>
          </p:nvCxnSpPr>
          <p:spPr bwMode="auto">
            <a:xfrm>
              <a:off x="1701478" y="2280216"/>
              <a:ext cx="19244" cy="294455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  <p:cxnSp>
          <p:nvCxnSpPr>
            <p:cNvPr id="16455" name="Rett pil 6"/>
            <p:cNvCxnSpPr>
              <a:cxnSpLocks noChangeShapeType="1"/>
            </p:cNvCxnSpPr>
            <p:nvPr/>
          </p:nvCxnSpPr>
          <p:spPr bwMode="auto">
            <a:xfrm flipH="1">
              <a:off x="1723931" y="5208608"/>
              <a:ext cx="6135279" cy="3894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</p:grpSp>
      <p:sp>
        <p:nvSpPr>
          <p:cNvPr id="10" name="Frihåndsform 9"/>
          <p:cNvSpPr>
            <a:spLocks/>
          </p:cNvSpPr>
          <p:nvPr/>
        </p:nvSpPr>
        <p:spPr bwMode="auto">
          <a:xfrm>
            <a:off x="1817688" y="3030538"/>
            <a:ext cx="5830887" cy="1982787"/>
          </a:xfrm>
          <a:custGeom>
            <a:avLst/>
            <a:gdLst>
              <a:gd name="T0" fmla="*/ 0 w 3507129"/>
              <a:gd name="T1" fmla="*/ 116039027 h 1192192"/>
              <a:gd name="T2" fmla="*/ 13482653 w 3507129"/>
              <a:gd name="T3" fmla="*/ 107026253 h 1192192"/>
              <a:gd name="T4" fmla="*/ 24718134 w 3507129"/>
              <a:gd name="T5" fmla="*/ 91253960 h 1192192"/>
              <a:gd name="T6" fmla="*/ 40447796 w 3507129"/>
              <a:gd name="T7" fmla="*/ 72101840 h 1192192"/>
              <a:gd name="T8" fmla="*/ 51683281 w 3507129"/>
              <a:gd name="T9" fmla="*/ 43937067 h 1192192"/>
              <a:gd name="T10" fmla="*/ 67412989 w 3507129"/>
              <a:gd name="T11" fmla="*/ 27038180 h 1192192"/>
              <a:gd name="T12" fmla="*/ 94378248 w 3507129"/>
              <a:gd name="T13" fmla="*/ 11265883 h 1192192"/>
              <a:gd name="T14" fmla="*/ 120219842 w 3507129"/>
              <a:gd name="T15" fmla="*/ 14645727 h 1192192"/>
              <a:gd name="T16" fmla="*/ 148308581 w 3507129"/>
              <a:gd name="T17" fmla="*/ 18025513 h 1192192"/>
              <a:gd name="T18" fmla="*/ 160667651 w 3507129"/>
              <a:gd name="T19" fmla="*/ 11265883 h 1192192"/>
              <a:gd name="T20" fmla="*/ 187632751 w 3507129"/>
              <a:gd name="T21" fmla="*/ 0 h 1192192"/>
              <a:gd name="T22" fmla="*/ 213474318 w 3507129"/>
              <a:gd name="T23" fmla="*/ 1126534 h 1192192"/>
              <a:gd name="T24" fmla="*/ 237069193 w 3507129"/>
              <a:gd name="T25" fmla="*/ 13519123 h 1192192"/>
              <a:gd name="T26" fmla="*/ 249427944 w 3507129"/>
              <a:gd name="T27" fmla="*/ 34924347 h 1192192"/>
              <a:gd name="T28" fmla="*/ 261786696 w 3507129"/>
              <a:gd name="T29" fmla="*/ 61962520 h 1192192"/>
              <a:gd name="T30" fmla="*/ 279763854 w 3507129"/>
              <a:gd name="T31" fmla="*/ 76608240 h 1192192"/>
              <a:gd name="T32" fmla="*/ 305605422 w 3507129"/>
              <a:gd name="T33" fmla="*/ 79988013 h 1192192"/>
              <a:gd name="T34" fmla="*/ 325829433 w 3507129"/>
              <a:gd name="T35" fmla="*/ 69848693 h 1192192"/>
              <a:gd name="T36" fmla="*/ 340435249 w 3507129"/>
              <a:gd name="T37" fmla="*/ 49570040 h 11921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507129"/>
              <a:gd name="T58" fmla="*/ 0 h 1192192"/>
              <a:gd name="T59" fmla="*/ 3507129 w 3507129"/>
              <a:gd name="T60" fmla="*/ 1192192 h 11921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507129" h="1192192">
                <a:moveTo>
                  <a:pt x="0" y="1192192"/>
                </a:moveTo>
                <a:lnTo>
                  <a:pt x="138896" y="1099595"/>
                </a:lnTo>
                <a:lnTo>
                  <a:pt x="254643" y="937549"/>
                </a:lnTo>
                <a:lnTo>
                  <a:pt x="416688" y="740779"/>
                </a:lnTo>
                <a:lnTo>
                  <a:pt x="532435" y="451412"/>
                </a:lnTo>
                <a:lnTo>
                  <a:pt x="694481" y="277792"/>
                </a:lnTo>
                <a:lnTo>
                  <a:pt x="972273" y="115746"/>
                </a:lnTo>
                <a:lnTo>
                  <a:pt x="1238491" y="150471"/>
                </a:lnTo>
                <a:lnTo>
                  <a:pt x="1527858" y="185195"/>
                </a:lnTo>
                <a:lnTo>
                  <a:pt x="1655179" y="115746"/>
                </a:lnTo>
                <a:lnTo>
                  <a:pt x="1932972" y="0"/>
                </a:lnTo>
                <a:lnTo>
                  <a:pt x="2199190" y="11574"/>
                </a:lnTo>
                <a:lnTo>
                  <a:pt x="2442258" y="138896"/>
                </a:lnTo>
                <a:lnTo>
                  <a:pt x="2569579" y="358815"/>
                </a:lnTo>
                <a:lnTo>
                  <a:pt x="2696901" y="636607"/>
                </a:lnTo>
                <a:lnTo>
                  <a:pt x="2882096" y="787078"/>
                </a:lnTo>
                <a:lnTo>
                  <a:pt x="3148314" y="821802"/>
                </a:lnTo>
                <a:lnTo>
                  <a:pt x="3356658" y="717630"/>
                </a:lnTo>
                <a:lnTo>
                  <a:pt x="3507129" y="509286"/>
                </a:lnTo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3" name="Gruppe 42"/>
          <p:cNvGrpSpPr>
            <a:grpSpLocks/>
          </p:cNvGrpSpPr>
          <p:nvPr/>
        </p:nvGrpSpPr>
        <p:grpSpPr bwMode="auto">
          <a:xfrm>
            <a:off x="1704975" y="2800350"/>
            <a:ext cx="5846763" cy="2235200"/>
            <a:chOff x="2027498" y="3055716"/>
            <a:chExt cx="3516775" cy="1344593"/>
          </a:xfrm>
        </p:grpSpPr>
        <p:cxnSp>
          <p:nvCxnSpPr>
            <p:cNvPr id="16441" name="Rett pil 8"/>
            <p:cNvCxnSpPr>
              <a:cxnSpLocks noChangeShapeType="1"/>
            </p:cNvCxnSpPr>
            <p:nvPr/>
          </p:nvCxnSpPr>
          <p:spPr bwMode="auto">
            <a:xfrm flipH="1">
              <a:off x="2027498" y="305571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2" name="Rett pil 30"/>
            <p:cNvCxnSpPr>
              <a:cxnSpLocks noChangeShapeType="1"/>
            </p:cNvCxnSpPr>
            <p:nvPr/>
          </p:nvCxnSpPr>
          <p:spPr bwMode="auto">
            <a:xfrm flipH="1">
              <a:off x="2027498" y="316760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3" name="Rett pil 31"/>
            <p:cNvCxnSpPr>
              <a:cxnSpLocks noChangeShapeType="1"/>
            </p:cNvCxnSpPr>
            <p:nvPr/>
          </p:nvCxnSpPr>
          <p:spPr bwMode="auto">
            <a:xfrm flipH="1">
              <a:off x="2027498" y="3279494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4" name="Rett pil 32"/>
            <p:cNvCxnSpPr>
              <a:cxnSpLocks noChangeShapeType="1"/>
            </p:cNvCxnSpPr>
            <p:nvPr/>
          </p:nvCxnSpPr>
          <p:spPr bwMode="auto">
            <a:xfrm flipH="1">
              <a:off x="2027498" y="3391383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5" name="Rett pil 33"/>
            <p:cNvCxnSpPr>
              <a:cxnSpLocks noChangeShapeType="1"/>
            </p:cNvCxnSpPr>
            <p:nvPr/>
          </p:nvCxnSpPr>
          <p:spPr bwMode="auto">
            <a:xfrm flipH="1">
              <a:off x="2027498" y="3503272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6" name="Rett pil 34"/>
            <p:cNvCxnSpPr>
              <a:cxnSpLocks noChangeShapeType="1"/>
            </p:cNvCxnSpPr>
            <p:nvPr/>
          </p:nvCxnSpPr>
          <p:spPr bwMode="auto">
            <a:xfrm flipH="1">
              <a:off x="2027498" y="3615161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7" name="Rett pil 35"/>
            <p:cNvCxnSpPr>
              <a:cxnSpLocks noChangeShapeType="1"/>
            </p:cNvCxnSpPr>
            <p:nvPr/>
          </p:nvCxnSpPr>
          <p:spPr bwMode="auto">
            <a:xfrm flipH="1">
              <a:off x="2027498" y="372705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8" name="Rett pil 36"/>
            <p:cNvCxnSpPr>
              <a:cxnSpLocks noChangeShapeType="1"/>
            </p:cNvCxnSpPr>
            <p:nvPr/>
          </p:nvCxnSpPr>
          <p:spPr bwMode="auto">
            <a:xfrm flipH="1">
              <a:off x="2027498" y="3838939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9" name="Rett pil 37"/>
            <p:cNvCxnSpPr>
              <a:cxnSpLocks noChangeShapeType="1"/>
            </p:cNvCxnSpPr>
            <p:nvPr/>
          </p:nvCxnSpPr>
          <p:spPr bwMode="auto">
            <a:xfrm flipH="1">
              <a:off x="2027498" y="3950828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0" name="Rett pil 38"/>
            <p:cNvCxnSpPr>
              <a:cxnSpLocks noChangeShapeType="1"/>
            </p:cNvCxnSpPr>
            <p:nvPr/>
          </p:nvCxnSpPr>
          <p:spPr bwMode="auto">
            <a:xfrm flipH="1">
              <a:off x="2027498" y="4062717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1" name="Rett pil 39"/>
            <p:cNvCxnSpPr>
              <a:cxnSpLocks noChangeShapeType="1"/>
            </p:cNvCxnSpPr>
            <p:nvPr/>
          </p:nvCxnSpPr>
          <p:spPr bwMode="auto">
            <a:xfrm flipH="1">
              <a:off x="2027498" y="417460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2" name="Rett pil 40"/>
            <p:cNvCxnSpPr>
              <a:cxnSpLocks noChangeShapeType="1"/>
            </p:cNvCxnSpPr>
            <p:nvPr/>
          </p:nvCxnSpPr>
          <p:spPr bwMode="auto">
            <a:xfrm flipH="1">
              <a:off x="2027498" y="428649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3" name="Rett pil 41"/>
            <p:cNvCxnSpPr>
              <a:cxnSpLocks noChangeShapeType="1"/>
            </p:cNvCxnSpPr>
            <p:nvPr/>
          </p:nvCxnSpPr>
          <p:spPr bwMode="auto">
            <a:xfrm flipH="1">
              <a:off x="2027498" y="439838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" name="Gruppe 117"/>
          <p:cNvGrpSpPr>
            <a:grpSpLocks/>
          </p:cNvGrpSpPr>
          <p:nvPr/>
        </p:nvGrpSpPr>
        <p:grpSpPr bwMode="auto">
          <a:xfrm>
            <a:off x="2163763" y="3171825"/>
            <a:ext cx="4248150" cy="2036763"/>
            <a:chOff x="2163369" y="3171463"/>
            <a:chExt cx="4249006" cy="2037149"/>
          </a:xfrm>
        </p:grpSpPr>
        <p:cxnSp>
          <p:nvCxnSpPr>
            <p:cNvPr id="16427" name="Rett pil 11"/>
            <p:cNvCxnSpPr>
              <a:cxnSpLocks noChangeShapeType="1"/>
            </p:cNvCxnSpPr>
            <p:nvPr/>
          </p:nvCxnSpPr>
          <p:spPr bwMode="auto">
            <a:xfrm flipV="1">
              <a:off x="2163369" y="4699324"/>
              <a:ext cx="1097" cy="509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28" name="Rett pil 16"/>
            <p:cNvCxnSpPr>
              <a:cxnSpLocks noChangeShapeType="1"/>
            </p:cNvCxnSpPr>
            <p:nvPr/>
          </p:nvCxnSpPr>
          <p:spPr bwMode="auto">
            <a:xfrm flipV="1">
              <a:off x="2472963" y="4490980"/>
              <a:ext cx="10285" cy="71763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29" name="Rett pil 18"/>
            <p:cNvCxnSpPr>
              <a:cxnSpLocks noChangeShapeType="1"/>
            </p:cNvCxnSpPr>
            <p:nvPr/>
          </p:nvCxnSpPr>
          <p:spPr bwMode="auto">
            <a:xfrm flipH="1" flipV="1">
              <a:off x="2791745" y="3750200"/>
              <a:ext cx="12044" cy="145841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0" name="Rett pil 20"/>
            <p:cNvCxnSpPr>
              <a:cxnSpLocks noChangeShapeType="1"/>
            </p:cNvCxnSpPr>
            <p:nvPr/>
          </p:nvCxnSpPr>
          <p:spPr bwMode="auto">
            <a:xfrm flipH="1" flipV="1">
              <a:off x="3112286" y="3379810"/>
              <a:ext cx="34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1" name="Rett pil 22"/>
            <p:cNvCxnSpPr>
              <a:cxnSpLocks noChangeShapeType="1"/>
            </p:cNvCxnSpPr>
            <p:nvPr/>
          </p:nvCxnSpPr>
          <p:spPr bwMode="auto">
            <a:xfrm flipH="1" flipV="1">
              <a:off x="3424199" y="3357830"/>
              <a:ext cx="3210" cy="18507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2" name="Rett pil 23"/>
            <p:cNvCxnSpPr>
              <a:cxnSpLocks noChangeShapeType="1"/>
            </p:cNvCxnSpPr>
            <p:nvPr/>
          </p:nvCxnSpPr>
          <p:spPr bwMode="auto">
            <a:xfrm flipV="1">
              <a:off x="3735906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3" name="Rett pil 52"/>
            <p:cNvCxnSpPr>
              <a:cxnSpLocks noChangeShapeType="1"/>
            </p:cNvCxnSpPr>
            <p:nvPr/>
          </p:nvCxnSpPr>
          <p:spPr bwMode="auto">
            <a:xfrm flipV="1">
              <a:off x="4065919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4" name="Rett pil 53"/>
            <p:cNvCxnSpPr>
              <a:cxnSpLocks noChangeShapeType="1"/>
            </p:cNvCxnSpPr>
            <p:nvPr/>
          </p:nvCxnSpPr>
          <p:spPr bwMode="auto">
            <a:xfrm flipV="1">
              <a:off x="4395932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5" name="Rett pil 54"/>
            <p:cNvCxnSpPr>
              <a:cxnSpLocks noChangeShapeType="1"/>
            </p:cNvCxnSpPr>
            <p:nvPr/>
          </p:nvCxnSpPr>
          <p:spPr bwMode="auto">
            <a:xfrm flipV="1">
              <a:off x="4725945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6" name="Rett pil 56"/>
            <p:cNvCxnSpPr>
              <a:cxnSpLocks noChangeShapeType="1"/>
            </p:cNvCxnSpPr>
            <p:nvPr/>
          </p:nvCxnSpPr>
          <p:spPr bwMode="auto">
            <a:xfrm flipV="1">
              <a:off x="5067534" y="3171463"/>
              <a:ext cx="25327" cy="20371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7" name="Rett pil 57"/>
            <p:cNvCxnSpPr>
              <a:cxnSpLocks noChangeShapeType="1"/>
            </p:cNvCxnSpPr>
            <p:nvPr/>
          </p:nvCxnSpPr>
          <p:spPr bwMode="auto">
            <a:xfrm flipV="1">
              <a:off x="5409123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8" name="Rett pil 58"/>
            <p:cNvCxnSpPr>
              <a:cxnSpLocks noChangeShapeType="1"/>
            </p:cNvCxnSpPr>
            <p:nvPr/>
          </p:nvCxnSpPr>
          <p:spPr bwMode="auto">
            <a:xfrm flipV="1">
              <a:off x="5750712" y="3368233"/>
              <a:ext cx="25055" cy="184037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9" name="Rett pil 60"/>
            <p:cNvCxnSpPr>
              <a:cxnSpLocks noChangeShapeType="1"/>
            </p:cNvCxnSpPr>
            <p:nvPr/>
          </p:nvCxnSpPr>
          <p:spPr bwMode="auto">
            <a:xfrm flipH="1" flipV="1">
              <a:off x="6092301" y="3750198"/>
              <a:ext cx="1632" cy="145841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40" name="Rett pil 62"/>
            <p:cNvCxnSpPr>
              <a:cxnSpLocks noChangeShapeType="1"/>
            </p:cNvCxnSpPr>
            <p:nvPr/>
          </p:nvCxnSpPr>
          <p:spPr bwMode="auto">
            <a:xfrm flipV="1">
              <a:off x="6402433" y="4294208"/>
              <a:ext cx="9942" cy="91440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7" name="TekstSylinder 116"/>
          <p:cNvSpPr txBox="1">
            <a:spLocks noChangeArrowheads="1"/>
          </p:cNvSpPr>
          <p:nvPr/>
        </p:nvSpPr>
        <p:spPr bwMode="auto">
          <a:xfrm>
            <a:off x="7662863" y="2593975"/>
            <a:ext cx="1404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smtClean="0">
                <a:solidFill>
                  <a:schemeClr val="tx1"/>
                </a:solidFill>
              </a:rPr>
              <a:t>4,995 </a:t>
            </a:r>
            <a:r>
              <a:rPr lang="nb-NO" sz="1600">
                <a:solidFill>
                  <a:schemeClr val="tx1"/>
                </a:solidFill>
              </a:rPr>
              <a:t>V (1023)</a:t>
            </a:r>
          </a:p>
        </p:txBody>
      </p:sp>
      <p:sp>
        <p:nvSpPr>
          <p:cNvPr id="119" name="TekstSylinder 118"/>
          <p:cNvSpPr txBox="1">
            <a:spLocks noChangeArrowheads="1"/>
          </p:cNvSpPr>
          <p:nvPr/>
        </p:nvSpPr>
        <p:spPr bwMode="auto">
          <a:xfrm>
            <a:off x="7720013" y="3600450"/>
            <a:ext cx="982662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1024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100">
                <a:solidFill>
                  <a:schemeClr val="tx1"/>
                </a:solidFill>
              </a:rPr>
              <a:t>discrete levels</a:t>
            </a:r>
          </a:p>
        </p:txBody>
      </p:sp>
      <p:sp>
        <p:nvSpPr>
          <p:cNvPr id="120" name="TekstSylinder 119"/>
          <p:cNvSpPr txBox="1">
            <a:spLocks noChangeArrowheads="1"/>
          </p:cNvSpPr>
          <p:nvPr/>
        </p:nvSpPr>
        <p:spPr bwMode="auto">
          <a:xfrm>
            <a:off x="5345113" y="5475288"/>
            <a:ext cx="6477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S(t)</a:t>
            </a:r>
          </a:p>
        </p:txBody>
      </p:sp>
      <p:sp>
        <p:nvSpPr>
          <p:cNvPr id="121" name="TekstSylinder 120"/>
          <p:cNvSpPr txBox="1">
            <a:spLocks noChangeArrowheads="1"/>
          </p:cNvSpPr>
          <p:nvPr/>
        </p:nvSpPr>
        <p:spPr bwMode="auto">
          <a:xfrm>
            <a:off x="6132513" y="5718175"/>
            <a:ext cx="88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5V = </a:t>
            </a:r>
          </a:p>
        </p:txBody>
      </p:sp>
      <p:cxnSp>
        <p:nvCxnSpPr>
          <p:cNvPr id="123" name="Rett linje 122"/>
          <p:cNvCxnSpPr>
            <a:cxnSpLocks noChangeShapeType="1"/>
          </p:cNvCxnSpPr>
          <p:nvPr/>
        </p:nvCxnSpPr>
        <p:spPr bwMode="auto">
          <a:xfrm>
            <a:off x="5264150" y="5937250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4" name="TekstSylinder 123"/>
          <p:cNvSpPr txBox="1">
            <a:spLocks noChangeArrowheads="1"/>
          </p:cNvSpPr>
          <p:nvPr/>
        </p:nvSpPr>
        <p:spPr bwMode="auto">
          <a:xfrm>
            <a:off x="5287963" y="5891213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>
                <a:solidFill>
                  <a:schemeClr val="tx1"/>
                </a:solidFill>
              </a:rPr>
              <a:t>1024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125" name="TekstSylinder 124"/>
          <p:cNvSpPr txBox="1">
            <a:spLocks noChangeArrowheads="1"/>
          </p:cNvSpPr>
          <p:nvPr/>
        </p:nvSpPr>
        <p:spPr bwMode="auto">
          <a:xfrm>
            <a:off x="4430713" y="5718175"/>
            <a:ext cx="947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U(t) =</a:t>
            </a:r>
          </a:p>
        </p:txBody>
      </p:sp>
      <p:sp>
        <p:nvSpPr>
          <p:cNvPr id="126" name="TekstSylinder 125"/>
          <p:cNvSpPr txBox="1">
            <a:spLocks noChangeArrowheads="1"/>
          </p:cNvSpPr>
          <p:nvPr/>
        </p:nvSpPr>
        <p:spPr bwMode="auto">
          <a:xfrm>
            <a:off x="2847975" y="1793875"/>
            <a:ext cx="2159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U(t)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Analog </a:t>
            </a:r>
            <a:r>
              <a:rPr lang="nb-NO" sz="1400" smtClean="0">
                <a:solidFill>
                  <a:schemeClr val="tx1"/>
                </a:solidFill>
              </a:rPr>
              <a:t>spenning fra sensor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127" name="TekstSylinder 126"/>
          <p:cNvSpPr txBox="1">
            <a:spLocks noChangeArrowheads="1"/>
          </p:cNvSpPr>
          <p:nvPr/>
        </p:nvSpPr>
        <p:spPr bwMode="auto">
          <a:xfrm>
            <a:off x="6554788" y="5151438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46" name="TekstSylinder 45"/>
          <p:cNvSpPr txBox="1">
            <a:spLocks noChangeArrowheads="1"/>
          </p:cNvSpPr>
          <p:nvPr/>
        </p:nvSpPr>
        <p:spPr bwMode="auto">
          <a:xfrm>
            <a:off x="7894638" y="5011738"/>
            <a:ext cx="769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0 V (0)</a:t>
            </a:r>
          </a:p>
        </p:txBody>
      </p:sp>
      <p:cxnSp>
        <p:nvCxnSpPr>
          <p:cNvPr id="48" name="Rett pil 47"/>
          <p:cNvCxnSpPr>
            <a:cxnSpLocks noChangeShapeType="1"/>
          </p:cNvCxnSpPr>
          <p:nvPr/>
        </p:nvCxnSpPr>
        <p:spPr bwMode="auto">
          <a:xfrm flipV="1">
            <a:off x="2462213" y="4433888"/>
            <a:ext cx="1624012" cy="1150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3" name="Rett pil 52"/>
          <p:cNvCxnSpPr>
            <a:cxnSpLocks noChangeShapeType="1"/>
          </p:cNvCxnSpPr>
          <p:nvPr/>
        </p:nvCxnSpPr>
        <p:spPr bwMode="auto">
          <a:xfrm>
            <a:off x="3773488" y="2500313"/>
            <a:ext cx="231775" cy="787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6" name="TekstSylinder 55"/>
          <p:cNvSpPr txBox="1">
            <a:spLocks noChangeArrowheads="1"/>
          </p:cNvSpPr>
          <p:nvPr/>
        </p:nvSpPr>
        <p:spPr bwMode="auto">
          <a:xfrm>
            <a:off x="1757363" y="5481638"/>
            <a:ext cx="227440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S(t) = 685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Digital </a:t>
            </a:r>
            <a:r>
              <a:rPr lang="nb-NO" sz="1400" smtClean="0">
                <a:solidFill>
                  <a:schemeClr val="tx1"/>
                </a:solidFill>
              </a:rPr>
              <a:t>verdi </a:t>
            </a:r>
            <a:r>
              <a:rPr lang="nb-NO" sz="1400">
                <a:solidFill>
                  <a:schemeClr val="tx1"/>
                </a:solidFill>
              </a:rPr>
              <a:t>rep. </a:t>
            </a:r>
            <a:r>
              <a:rPr lang="nb-NO" sz="1400" smtClean="0">
                <a:solidFill>
                  <a:schemeClr val="tx1"/>
                </a:solidFill>
              </a:rPr>
              <a:t>spenningen</a:t>
            </a:r>
            <a:r>
              <a:rPr lang="nb-NO" sz="1400">
                <a:solidFill>
                  <a:schemeClr val="tx1"/>
                </a:solidFill>
              </a:rPr>
              <a:t/>
            </a:r>
            <a:br>
              <a:rPr lang="nb-NO" sz="1400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(0 – 1023)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57" name="TekstSylinder 56"/>
          <p:cNvSpPr txBox="1">
            <a:spLocks noChangeArrowheads="1"/>
          </p:cNvSpPr>
          <p:nvPr/>
        </p:nvSpPr>
        <p:spPr bwMode="auto">
          <a:xfrm rot="-5400000">
            <a:off x="1054100" y="2500313"/>
            <a:ext cx="885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Voltage</a:t>
            </a:r>
          </a:p>
        </p:txBody>
      </p:sp>
      <p:sp>
        <p:nvSpPr>
          <p:cNvPr id="58" name="Frihåndsform 57"/>
          <p:cNvSpPr>
            <a:spLocks/>
          </p:cNvSpPr>
          <p:nvPr/>
        </p:nvSpPr>
        <p:spPr bwMode="auto">
          <a:xfrm>
            <a:off x="2187575" y="3182938"/>
            <a:ext cx="4237038" cy="1481137"/>
          </a:xfrm>
          <a:custGeom>
            <a:avLst/>
            <a:gdLst>
              <a:gd name="T0" fmla="*/ 0 w 4236334"/>
              <a:gd name="T1" fmla="*/ 1479028 h 1481559"/>
              <a:gd name="T2" fmla="*/ 301242 w 4236334"/>
              <a:gd name="T3" fmla="*/ 1479028 h 1481559"/>
              <a:gd name="T4" fmla="*/ 301242 w 4236334"/>
              <a:gd name="T5" fmla="*/ 1294151 h 1481559"/>
              <a:gd name="T6" fmla="*/ 614070 w 4236334"/>
              <a:gd name="T7" fmla="*/ 1294151 h 1481559"/>
              <a:gd name="T8" fmla="*/ 602484 w 4236334"/>
              <a:gd name="T9" fmla="*/ 554637 h 1481559"/>
              <a:gd name="T10" fmla="*/ 938486 w 4236334"/>
              <a:gd name="T11" fmla="*/ 554637 h 1481559"/>
              <a:gd name="T12" fmla="*/ 938486 w 4236334"/>
              <a:gd name="T13" fmla="*/ 184877 h 1481559"/>
              <a:gd name="T14" fmla="*/ 2572148 w 4236334"/>
              <a:gd name="T15" fmla="*/ 184877 h 1481559"/>
              <a:gd name="T16" fmla="*/ 2572148 w 4236334"/>
              <a:gd name="T17" fmla="*/ 0 h 1481559"/>
              <a:gd name="T18" fmla="*/ 3255738 w 4236334"/>
              <a:gd name="T19" fmla="*/ 0 h 1481559"/>
              <a:gd name="T20" fmla="*/ 3255738 w 4236334"/>
              <a:gd name="T21" fmla="*/ 173326 h 1481559"/>
              <a:gd name="T22" fmla="*/ 3603320 w 4236334"/>
              <a:gd name="T23" fmla="*/ 184877 h 1481559"/>
              <a:gd name="T24" fmla="*/ 3591734 w 4236334"/>
              <a:gd name="T25" fmla="*/ 554637 h 1481559"/>
              <a:gd name="T26" fmla="*/ 3904562 w 4236334"/>
              <a:gd name="T27" fmla="*/ 554637 h 1481559"/>
              <a:gd name="T28" fmla="*/ 3904562 w 4236334"/>
              <a:gd name="T29" fmla="*/ 1120828 h 1481559"/>
              <a:gd name="T30" fmla="*/ 4240559 w 4236334"/>
              <a:gd name="T31" fmla="*/ 1120828 h 148155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36334"/>
              <a:gd name="T49" fmla="*/ 0 h 1481559"/>
              <a:gd name="T50" fmla="*/ 4236334 w 4236334"/>
              <a:gd name="T51" fmla="*/ 1481559 h 148155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36334" h="1481559">
                <a:moveTo>
                  <a:pt x="0" y="1481559"/>
                </a:moveTo>
                <a:lnTo>
                  <a:pt x="300942" y="1481559"/>
                </a:lnTo>
                <a:lnTo>
                  <a:pt x="300942" y="1296365"/>
                </a:lnTo>
                <a:lnTo>
                  <a:pt x="613458" y="1296365"/>
                </a:lnTo>
                <a:lnTo>
                  <a:pt x="601884" y="555585"/>
                </a:lnTo>
                <a:lnTo>
                  <a:pt x="937550" y="555585"/>
                </a:lnTo>
                <a:lnTo>
                  <a:pt x="937550" y="185195"/>
                </a:lnTo>
                <a:lnTo>
                  <a:pt x="2569580" y="185195"/>
                </a:lnTo>
                <a:lnTo>
                  <a:pt x="2569580" y="0"/>
                </a:lnTo>
                <a:lnTo>
                  <a:pt x="3252486" y="0"/>
                </a:lnTo>
                <a:lnTo>
                  <a:pt x="3252486" y="173620"/>
                </a:lnTo>
                <a:lnTo>
                  <a:pt x="3599727" y="185195"/>
                </a:lnTo>
                <a:lnTo>
                  <a:pt x="3588152" y="555585"/>
                </a:lnTo>
                <a:lnTo>
                  <a:pt x="3900669" y="555585"/>
                </a:lnTo>
                <a:lnTo>
                  <a:pt x="3900669" y="1122744"/>
                </a:lnTo>
                <a:lnTo>
                  <a:pt x="4236334" y="1122744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9" name="TekstSylinder 58"/>
          <p:cNvSpPr txBox="1">
            <a:spLocks noChangeArrowheads="1"/>
          </p:cNvSpPr>
          <p:nvPr/>
        </p:nvSpPr>
        <p:spPr bwMode="auto">
          <a:xfrm>
            <a:off x="4818063" y="6343650"/>
            <a:ext cx="3354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smtClean="0">
                <a:solidFill>
                  <a:schemeClr val="tx1"/>
                </a:solidFill>
              </a:rPr>
              <a:t>Konvertering fra dig</a:t>
            </a:r>
            <a:r>
              <a:rPr lang="nb-NO" sz="1600">
                <a:solidFill>
                  <a:schemeClr val="tx1"/>
                </a:solidFill>
              </a:rPr>
              <a:t>. </a:t>
            </a:r>
            <a:r>
              <a:rPr lang="nb-NO" sz="1600" smtClean="0"/>
              <a:t>verdi</a:t>
            </a:r>
            <a:r>
              <a:rPr lang="nb-NO" sz="1600" smtClean="0">
                <a:solidFill>
                  <a:schemeClr val="tx1"/>
                </a:solidFill>
              </a:rPr>
              <a:t> til spenning</a:t>
            </a:r>
            <a:endParaRPr lang="nb-NO" sz="1600">
              <a:solidFill>
                <a:schemeClr val="tx1"/>
              </a:solidFill>
            </a:endParaRPr>
          </a:p>
        </p:txBody>
      </p:sp>
      <p:pic>
        <p:nvPicPr>
          <p:cNvPr id="55" name="Picture 17" descr="http://arduino.cc/en/uploads/Main/ArduinoUno_R3_Front_45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013" y="327025"/>
            <a:ext cx="2667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ktangel 59"/>
          <p:cNvSpPr/>
          <p:nvPr/>
        </p:nvSpPr>
        <p:spPr bwMode="auto">
          <a:xfrm>
            <a:off x="5716588" y="239713"/>
            <a:ext cx="3059112" cy="212725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 dirty="0">
              <a:latin typeface="Times" pitchFamily="16" charset="0"/>
            </a:endParaRPr>
          </a:p>
        </p:txBody>
      </p:sp>
      <p:grpSp>
        <p:nvGrpSpPr>
          <p:cNvPr id="5" name="Gruppe 63"/>
          <p:cNvGrpSpPr>
            <a:grpSpLocks/>
          </p:cNvGrpSpPr>
          <p:nvPr/>
        </p:nvGrpSpPr>
        <p:grpSpPr bwMode="auto">
          <a:xfrm>
            <a:off x="7754938" y="1173163"/>
            <a:ext cx="404812" cy="703262"/>
            <a:chOff x="7094248" y="1267923"/>
            <a:chExt cx="404512" cy="703646"/>
          </a:xfrm>
        </p:grpSpPr>
        <p:sp>
          <p:nvSpPr>
            <p:cNvPr id="16424" name="Rektangel 60"/>
            <p:cNvSpPr>
              <a:spLocks noChangeArrowheads="1"/>
            </p:cNvSpPr>
            <p:nvPr/>
          </p:nvSpPr>
          <p:spPr bwMode="auto">
            <a:xfrm>
              <a:off x="7099069" y="1267923"/>
              <a:ext cx="399011" cy="3946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r>
                <a:rPr lang="nb-NO" sz="800">
                  <a:solidFill>
                    <a:schemeClr val="tx1"/>
                  </a:solidFill>
                </a:rPr>
                <a:t>ADC</a:t>
              </a:r>
              <a:endParaRPr lang="nb-NO" sz="2800">
                <a:solidFill>
                  <a:schemeClr val="tx1"/>
                </a:solidFill>
              </a:endParaRPr>
            </a:p>
          </p:txBody>
        </p:sp>
        <p:sp>
          <p:nvSpPr>
            <p:cNvPr id="16425" name="Frihåndsform 61"/>
            <p:cNvSpPr>
              <a:spLocks/>
            </p:cNvSpPr>
            <p:nvPr/>
          </p:nvSpPr>
          <p:spPr bwMode="auto">
            <a:xfrm>
              <a:off x="7094248" y="1655438"/>
              <a:ext cx="404512" cy="316131"/>
            </a:xfrm>
            <a:custGeom>
              <a:avLst/>
              <a:gdLst>
                <a:gd name="T0" fmla="*/ 0 w 404512"/>
                <a:gd name="T1" fmla="*/ 0 h 316131"/>
                <a:gd name="T2" fmla="*/ 224351 w 404512"/>
                <a:gd name="T3" fmla="*/ 316131 h 316131"/>
                <a:gd name="T4" fmla="*/ 404512 w 404512"/>
                <a:gd name="T5" fmla="*/ 6798 h 316131"/>
                <a:gd name="T6" fmla="*/ 0 w 404512"/>
                <a:gd name="T7" fmla="*/ 0 h 316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4512"/>
                <a:gd name="T13" fmla="*/ 0 h 316131"/>
                <a:gd name="T14" fmla="*/ 404512 w 404512"/>
                <a:gd name="T15" fmla="*/ 316131 h 316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4512" h="316131">
                  <a:moveTo>
                    <a:pt x="0" y="0"/>
                  </a:moveTo>
                  <a:lnTo>
                    <a:pt x="224351" y="316131"/>
                  </a:lnTo>
                  <a:lnTo>
                    <a:pt x="404512" y="6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Rektangel 62"/>
            <p:cNvSpPr/>
            <p:nvPr/>
          </p:nvSpPr>
          <p:spPr bwMode="auto">
            <a:xfrm>
              <a:off x="7108524" y="1622128"/>
              <a:ext cx="375959" cy="444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16" charset="0"/>
                <a:buNone/>
                <a:defRPr/>
              </a:pPr>
              <a:endParaRPr lang="nb-NO">
                <a:latin typeface="Times" pitchFamily="16" charset="0"/>
              </a:endParaRPr>
            </a:p>
          </p:txBody>
        </p:sp>
      </p:grpSp>
      <p:sp>
        <p:nvSpPr>
          <p:cNvPr id="65" name="Frihåndsform 64"/>
          <p:cNvSpPr>
            <a:spLocks/>
          </p:cNvSpPr>
          <p:nvPr/>
        </p:nvSpPr>
        <p:spPr bwMode="auto">
          <a:xfrm>
            <a:off x="7980363" y="1876425"/>
            <a:ext cx="0" cy="252413"/>
          </a:xfrm>
          <a:custGeom>
            <a:avLst/>
            <a:gdLst>
              <a:gd name="T0" fmla="*/ 254158 h 251545"/>
              <a:gd name="T1" fmla="*/ 0 h 251545"/>
              <a:gd name="T2" fmla="*/ 0 60000 65536"/>
              <a:gd name="T3" fmla="*/ 0 60000 65536"/>
              <a:gd name="T4" fmla="*/ 0 h 251545"/>
              <a:gd name="T5" fmla="*/ 251545 h 25154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251545">
                <a:moveTo>
                  <a:pt x="0" y="251545"/>
                </a:moveTo>
                <a:lnTo>
                  <a:pt x="0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uppe 67"/>
          <p:cNvGrpSpPr>
            <a:grpSpLocks/>
          </p:cNvGrpSpPr>
          <p:nvPr/>
        </p:nvGrpSpPr>
        <p:grpSpPr bwMode="auto">
          <a:xfrm>
            <a:off x="7340600" y="2022475"/>
            <a:ext cx="635000" cy="601663"/>
            <a:chOff x="6778118" y="2107539"/>
            <a:chExt cx="635110" cy="600850"/>
          </a:xfrm>
        </p:grpSpPr>
        <p:sp>
          <p:nvSpPr>
            <p:cNvPr id="66" name="TekstSylinder 65"/>
            <p:cNvSpPr txBox="1"/>
            <p:nvPr/>
          </p:nvSpPr>
          <p:spPr>
            <a:xfrm>
              <a:off x="6778118" y="2277172"/>
              <a:ext cx="635110" cy="4312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  <a:t>Analog </a:t>
              </a:r>
              <a:b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</a:br>
              <a:r>
                <a:rPr lang="nb-NO" sz="1050" dirty="0" err="1">
                  <a:solidFill>
                    <a:schemeClr val="tx1"/>
                  </a:solidFill>
                  <a:latin typeface="Times" pitchFamily="-108" charset="0"/>
                </a:rPr>
                <a:t>voltage</a:t>
              </a:r>
              <a:endParaRPr lang="nb-NO" sz="1050" dirty="0">
                <a:solidFill>
                  <a:schemeClr val="tx1"/>
                </a:solidFill>
                <a:latin typeface="Times" pitchFamily="-108" charset="0"/>
              </a:endParaRPr>
            </a:p>
          </p:txBody>
        </p:sp>
        <p:sp>
          <p:nvSpPr>
            <p:cNvPr id="16423" name="Frihåndsform 66"/>
            <p:cNvSpPr>
              <a:spLocks/>
            </p:cNvSpPr>
            <p:nvPr/>
          </p:nvSpPr>
          <p:spPr bwMode="auto">
            <a:xfrm>
              <a:off x="7203025" y="2107539"/>
              <a:ext cx="197156" cy="234549"/>
            </a:xfrm>
            <a:custGeom>
              <a:avLst/>
              <a:gdLst>
                <a:gd name="T0" fmla="*/ 197156 w 197156"/>
                <a:gd name="T1" fmla="*/ 0 h 234549"/>
                <a:gd name="T2" fmla="*/ 0 w 197156"/>
                <a:gd name="T3" fmla="*/ 234549 h 234549"/>
                <a:gd name="T4" fmla="*/ 0 60000 65536"/>
                <a:gd name="T5" fmla="*/ 0 60000 65536"/>
                <a:gd name="T6" fmla="*/ 0 w 197156"/>
                <a:gd name="T7" fmla="*/ 0 h 234549"/>
                <a:gd name="T8" fmla="*/ 197156 w 197156"/>
                <a:gd name="T9" fmla="*/ 234549 h 2345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7156" h="234549">
                  <a:moveTo>
                    <a:pt x="197156" y="0"/>
                  </a:moveTo>
                  <a:lnTo>
                    <a:pt x="0" y="234549"/>
                  </a:lnTo>
                </a:path>
              </a:pathLst>
            </a:cu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9" name="Frihåndsform 68"/>
          <p:cNvSpPr>
            <a:spLocks/>
          </p:cNvSpPr>
          <p:nvPr/>
        </p:nvSpPr>
        <p:spPr bwMode="auto">
          <a:xfrm>
            <a:off x="6527800" y="887413"/>
            <a:ext cx="1441450" cy="285750"/>
          </a:xfrm>
          <a:custGeom>
            <a:avLst/>
            <a:gdLst>
              <a:gd name="T0" fmla="*/ 1441780 w 1441285"/>
              <a:gd name="T1" fmla="*/ 286174 h 285538"/>
              <a:gd name="T2" fmla="*/ 1441780 w 1441285"/>
              <a:gd name="T3" fmla="*/ 6813 h 285538"/>
              <a:gd name="T4" fmla="*/ 0 w 1441285"/>
              <a:gd name="T5" fmla="*/ 0 h 285538"/>
              <a:gd name="T6" fmla="*/ 0 w 1441285"/>
              <a:gd name="T7" fmla="*/ 0 h 285538"/>
              <a:gd name="T8" fmla="*/ 0 w 1441285"/>
              <a:gd name="T9" fmla="*/ 0 h 285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1285"/>
              <a:gd name="T16" fmla="*/ 0 h 285538"/>
              <a:gd name="T17" fmla="*/ 1441285 w 1441285"/>
              <a:gd name="T18" fmla="*/ 285538 h 285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1285" h="285538">
                <a:moveTo>
                  <a:pt x="1441285" y="285538"/>
                </a:moveTo>
                <a:lnTo>
                  <a:pt x="1441285" y="6798"/>
                </a:lnTo>
                <a:lnTo>
                  <a:pt x="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70" name="TekstSylinder 69"/>
          <p:cNvSpPr txBox="1">
            <a:spLocks noChangeArrowheads="1"/>
          </p:cNvSpPr>
          <p:nvPr/>
        </p:nvSpPr>
        <p:spPr bwMode="auto">
          <a:xfrm>
            <a:off x="4056063" y="3335338"/>
            <a:ext cx="414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1" name="TekstSylinder 70"/>
          <p:cNvSpPr txBox="1">
            <a:spLocks noChangeArrowheads="1"/>
          </p:cNvSpPr>
          <p:nvPr/>
        </p:nvSpPr>
        <p:spPr bwMode="auto">
          <a:xfrm>
            <a:off x="5186363" y="735013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S(t) = 685</a:t>
            </a:r>
          </a:p>
        </p:txBody>
      </p:sp>
      <p:sp>
        <p:nvSpPr>
          <p:cNvPr id="72" name="TekstSylinder 71"/>
          <p:cNvSpPr txBox="1">
            <a:spLocks noChangeArrowheads="1"/>
          </p:cNvSpPr>
          <p:nvPr/>
        </p:nvSpPr>
        <p:spPr bwMode="auto">
          <a:xfrm>
            <a:off x="7999413" y="1963738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3,34 V</a:t>
            </a:r>
          </a:p>
        </p:txBody>
      </p:sp>
      <p:sp>
        <p:nvSpPr>
          <p:cNvPr id="73" name="TekstSylinder 72"/>
          <p:cNvSpPr txBox="1">
            <a:spLocks noChangeArrowheads="1"/>
          </p:cNvSpPr>
          <p:nvPr/>
        </p:nvSpPr>
        <p:spPr bwMode="auto">
          <a:xfrm>
            <a:off x="1133475" y="3219450"/>
            <a:ext cx="600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3,34 V</a:t>
            </a:r>
          </a:p>
        </p:txBody>
      </p:sp>
      <p:sp>
        <p:nvSpPr>
          <p:cNvPr id="74" name="TekstSylinder 73"/>
          <p:cNvSpPr txBox="1">
            <a:spLocks noChangeArrowheads="1"/>
          </p:cNvSpPr>
          <p:nvPr/>
        </p:nvSpPr>
        <p:spPr bwMode="auto">
          <a:xfrm>
            <a:off x="6964363" y="5473700"/>
            <a:ext cx="646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5" name="TekstSylinder 74"/>
          <p:cNvSpPr txBox="1">
            <a:spLocks noChangeArrowheads="1"/>
          </p:cNvSpPr>
          <p:nvPr/>
        </p:nvSpPr>
        <p:spPr bwMode="auto">
          <a:xfrm>
            <a:off x="7639050" y="5716588"/>
            <a:ext cx="1194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5V = </a:t>
            </a:r>
            <a:r>
              <a:rPr lang="nb-NO" smtClean="0">
                <a:solidFill>
                  <a:schemeClr val="tx1"/>
                </a:solidFill>
              </a:rPr>
              <a:t>3,34V</a:t>
            </a:r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76" name="Rett linje 75"/>
          <p:cNvCxnSpPr>
            <a:cxnSpLocks noChangeShapeType="1"/>
          </p:cNvCxnSpPr>
          <p:nvPr/>
        </p:nvCxnSpPr>
        <p:spPr bwMode="auto">
          <a:xfrm>
            <a:off x="6883400" y="5935663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7" name="TekstSylinder 76"/>
          <p:cNvSpPr txBox="1">
            <a:spLocks noChangeArrowheads="1"/>
          </p:cNvSpPr>
          <p:nvPr/>
        </p:nvSpPr>
        <p:spPr bwMode="auto">
          <a:xfrm>
            <a:off x="6907213" y="5889625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>
                <a:solidFill>
                  <a:schemeClr val="tx1"/>
                </a:solidFill>
              </a:rPr>
              <a:t>1024</a:t>
            </a:r>
            <a:endParaRPr lang="nb-NO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7" grpId="0"/>
      <p:bldP spid="119" grpId="0"/>
      <p:bldP spid="120" grpId="0"/>
      <p:bldP spid="121" grpId="0"/>
      <p:bldP spid="124" grpId="0"/>
      <p:bldP spid="125" grpId="0"/>
      <p:bldP spid="126" grpId="0"/>
      <p:bldP spid="127" grpId="0"/>
      <p:bldP spid="46" grpId="0"/>
      <p:bldP spid="56" grpId="0"/>
      <p:bldP spid="57" grpId="0"/>
      <p:bldP spid="58" grpId="0" animBg="1"/>
      <p:bldP spid="59" grpId="0"/>
      <p:bldP spid="60" grpId="0" animBg="1"/>
      <p:bldP spid="65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Temperatursensoren TMP36, ev. kort om NTC-motstanden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F:\Backup PC233 05.08.06\PC233\Artikler Hefter-bøker m.m\CanSat\Figurer\LM3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214313"/>
            <a:ext cx="1684337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ittel 1"/>
          <p:cNvSpPr>
            <a:spLocks noGrp="1"/>
          </p:cNvSpPr>
          <p:nvPr>
            <p:ph type="title"/>
          </p:nvPr>
        </p:nvSpPr>
        <p:spPr>
          <a:xfrm>
            <a:off x="2339975" y="214313"/>
            <a:ext cx="6313488" cy="11271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b-NO" smtClean="0"/>
              <a:t>Måling av temperatur </a:t>
            </a:r>
            <a:br>
              <a:rPr lang="nb-NO" smtClean="0"/>
            </a:br>
            <a:r>
              <a:rPr lang="nb-NO" sz="2000" smtClean="0"/>
              <a:t>med temperaturfølsom pn-overgang (TMP36)</a:t>
            </a:r>
            <a:endParaRPr lang="nb-NO" sz="2400" smtClean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1400" y="4078288"/>
            <a:ext cx="3151188" cy="19240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Font typeface="Times"/>
              <a:buNone/>
            </a:pPr>
            <a:r>
              <a:rPr lang="nb-NO" sz="2000" smtClean="0"/>
              <a:t>En pn-overgang forspent i lederetning og med konstant strøm (1µA) gir en tilnærmet lineær spenningsvariasjon  </a:t>
            </a:r>
            <a:br>
              <a:rPr lang="nb-NO" sz="2000" smtClean="0"/>
            </a:br>
            <a:r>
              <a:rPr lang="nb-NO" sz="2000" smtClean="0"/>
              <a:t>(10 mV/</a:t>
            </a:r>
            <a:r>
              <a:rPr lang="nb-NO" sz="2000" smtClean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nb-NO" sz="2000" smtClean="0"/>
              <a:t>C) som funksjon av temperaturen.</a:t>
            </a:r>
          </a:p>
        </p:txBody>
      </p:sp>
      <p:grpSp>
        <p:nvGrpSpPr>
          <p:cNvPr id="2" name="Gruppe 51"/>
          <p:cNvGrpSpPr>
            <a:grpSpLocks/>
          </p:cNvGrpSpPr>
          <p:nvPr/>
        </p:nvGrpSpPr>
        <p:grpSpPr bwMode="auto">
          <a:xfrm>
            <a:off x="4375150" y="1641475"/>
            <a:ext cx="2987675" cy="1968500"/>
            <a:chOff x="5019675" y="1682115"/>
            <a:chExt cx="2986542" cy="1970079"/>
          </a:xfrm>
        </p:grpSpPr>
        <p:sp>
          <p:nvSpPr>
            <p:cNvPr id="22554" name="Frihåndsform 10"/>
            <p:cNvSpPr>
              <a:spLocks/>
            </p:cNvSpPr>
            <p:nvPr/>
          </p:nvSpPr>
          <p:spPr bwMode="auto">
            <a:xfrm>
              <a:off x="5661279" y="1704975"/>
              <a:ext cx="1920621" cy="1696212"/>
            </a:xfrm>
            <a:custGeom>
              <a:avLst/>
              <a:gdLst>
                <a:gd name="T0" fmla="*/ 0 w 2670048"/>
                <a:gd name="T1" fmla="*/ 0 h 1487424"/>
                <a:gd name="T2" fmla="*/ 0 w 2670048"/>
                <a:gd name="T3" fmla="*/ 39679477 h 1487424"/>
                <a:gd name="T4" fmla="*/ 707 w 2670048"/>
                <a:gd name="T5" fmla="*/ 39679477 h 1487424"/>
                <a:gd name="T6" fmla="*/ 0 60000 65536"/>
                <a:gd name="T7" fmla="*/ 0 60000 65536"/>
                <a:gd name="T8" fmla="*/ 0 60000 65536"/>
                <a:gd name="T9" fmla="*/ 0 w 2670048"/>
                <a:gd name="T10" fmla="*/ 0 h 1487424"/>
                <a:gd name="T11" fmla="*/ 2670048 w 2670048"/>
                <a:gd name="T12" fmla="*/ 1487424 h 14874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0048" h="1487424">
                  <a:moveTo>
                    <a:pt x="0" y="0"/>
                  </a:moveTo>
                  <a:lnTo>
                    <a:pt x="0" y="1487424"/>
                  </a:lnTo>
                  <a:lnTo>
                    <a:pt x="2670048" y="1487424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2555" name="Frihåndsform 11"/>
            <p:cNvSpPr>
              <a:spLocks/>
            </p:cNvSpPr>
            <p:nvPr/>
          </p:nvSpPr>
          <p:spPr bwMode="auto">
            <a:xfrm>
              <a:off x="5666763" y="1682115"/>
              <a:ext cx="1433172" cy="1720477"/>
            </a:xfrm>
            <a:custGeom>
              <a:avLst/>
              <a:gdLst>
                <a:gd name="T0" fmla="*/ 6708 w 1433172"/>
                <a:gd name="T1" fmla="*/ 1706880 h 1720477"/>
                <a:gd name="T2" fmla="*/ 45 w 1433172"/>
                <a:gd name="T3" fmla="*/ 1719797 h 1720477"/>
                <a:gd name="T4" fmla="*/ 168603 w 1433172"/>
                <a:gd name="T5" fmla="*/ 1720477 h 1720477"/>
                <a:gd name="T6" fmla="*/ 384660 w 1433172"/>
                <a:gd name="T7" fmla="*/ 1719072 h 1720477"/>
                <a:gd name="T8" fmla="*/ 579732 w 1433172"/>
                <a:gd name="T9" fmla="*/ 1699492 h 1720477"/>
                <a:gd name="T10" fmla="*/ 750420 w 1433172"/>
                <a:gd name="T11" fmla="*/ 1658112 h 1720477"/>
                <a:gd name="T12" fmla="*/ 856658 w 1433172"/>
                <a:gd name="T13" fmla="*/ 1597424 h 1720477"/>
                <a:gd name="T14" fmla="*/ 933300 w 1433172"/>
                <a:gd name="T15" fmla="*/ 1524000 h 1720477"/>
                <a:gd name="T16" fmla="*/ 1013024 w 1433172"/>
                <a:gd name="T17" fmla="*/ 1417263 h 1720477"/>
                <a:gd name="T18" fmla="*/ 1067412 w 1433172"/>
                <a:gd name="T19" fmla="*/ 1316736 h 1720477"/>
                <a:gd name="T20" fmla="*/ 1164948 w 1433172"/>
                <a:gd name="T21" fmla="*/ 1121664 h 1720477"/>
                <a:gd name="T22" fmla="*/ 1261170 w 1433172"/>
                <a:gd name="T23" fmla="*/ 835990 h 1720477"/>
                <a:gd name="T24" fmla="*/ 1323444 w 1433172"/>
                <a:gd name="T25" fmla="*/ 585216 h 1720477"/>
                <a:gd name="T26" fmla="*/ 1433172 w 1433172"/>
                <a:gd name="T27" fmla="*/ 0 h 17204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33172"/>
                <a:gd name="T43" fmla="*/ 0 h 1720477"/>
                <a:gd name="T44" fmla="*/ 1433172 w 1433172"/>
                <a:gd name="T45" fmla="*/ 1720477 h 172047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33172" h="1720477">
                  <a:moveTo>
                    <a:pt x="6708" y="1706880"/>
                  </a:moveTo>
                  <a:cubicBezTo>
                    <a:pt x="6753" y="1707786"/>
                    <a:pt x="0" y="1718891"/>
                    <a:pt x="45" y="1719797"/>
                  </a:cubicBezTo>
                  <a:lnTo>
                    <a:pt x="168603" y="1720477"/>
                  </a:lnTo>
                  <a:lnTo>
                    <a:pt x="384660" y="1719072"/>
                  </a:lnTo>
                  <a:lnTo>
                    <a:pt x="579732" y="1699492"/>
                  </a:lnTo>
                  <a:lnTo>
                    <a:pt x="750420" y="1658112"/>
                  </a:lnTo>
                  <a:lnTo>
                    <a:pt x="856658" y="1597424"/>
                  </a:lnTo>
                  <a:lnTo>
                    <a:pt x="933300" y="1524000"/>
                  </a:lnTo>
                  <a:lnTo>
                    <a:pt x="1013024" y="1417263"/>
                  </a:lnTo>
                  <a:lnTo>
                    <a:pt x="1067412" y="1316736"/>
                  </a:lnTo>
                  <a:lnTo>
                    <a:pt x="1164948" y="1121664"/>
                  </a:lnTo>
                  <a:lnTo>
                    <a:pt x="1261170" y="835990"/>
                  </a:lnTo>
                  <a:lnTo>
                    <a:pt x="1323444" y="585216"/>
                  </a:lnTo>
                  <a:lnTo>
                    <a:pt x="1433172" y="0"/>
                  </a:lnTo>
                </a:path>
              </a:pathLst>
            </a:custGeom>
            <a:noFill/>
            <a:ln w="9525" cap="flat" cmpd="sng" algn="ctr">
              <a:solidFill>
                <a:srgbClr val="FA062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cxnSp>
          <p:nvCxnSpPr>
            <p:cNvPr id="22556" name="Rett linje 13"/>
            <p:cNvCxnSpPr>
              <a:cxnSpLocks noChangeShapeType="1"/>
            </p:cNvCxnSpPr>
            <p:nvPr/>
          </p:nvCxnSpPr>
          <p:spPr bwMode="auto">
            <a:xfrm rot="5400000" flipH="1" flipV="1">
              <a:off x="5695950" y="2733675"/>
              <a:ext cx="1428750" cy="19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2557" name="Rett linje 16"/>
            <p:cNvCxnSpPr>
              <a:cxnSpLocks noChangeShapeType="1"/>
            </p:cNvCxnSpPr>
            <p:nvPr/>
          </p:nvCxnSpPr>
          <p:spPr bwMode="auto">
            <a:xfrm rot="10800000">
              <a:off x="5343525" y="3343275"/>
              <a:ext cx="139065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22558" name="TekstSylinder 18"/>
            <p:cNvSpPr txBox="1">
              <a:spLocks noChangeArrowheads="1"/>
            </p:cNvSpPr>
            <p:nvPr/>
          </p:nvSpPr>
          <p:spPr bwMode="auto">
            <a:xfrm>
              <a:off x="5019675" y="1704975"/>
              <a:ext cx="5854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µA</a:t>
              </a:r>
            </a:p>
          </p:txBody>
        </p:sp>
        <p:sp>
          <p:nvSpPr>
            <p:cNvPr id="22559" name="TekstSylinder 19"/>
            <p:cNvSpPr txBox="1">
              <a:spLocks noChangeArrowheads="1"/>
            </p:cNvSpPr>
            <p:nvPr/>
          </p:nvSpPr>
          <p:spPr bwMode="auto">
            <a:xfrm>
              <a:off x="7598733" y="3190529"/>
              <a:ext cx="40748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V</a:t>
              </a:r>
            </a:p>
          </p:txBody>
        </p:sp>
      </p:grpSp>
      <p:grpSp>
        <p:nvGrpSpPr>
          <p:cNvPr id="4" name="Gruppe 52"/>
          <p:cNvGrpSpPr>
            <a:grpSpLocks/>
          </p:cNvGrpSpPr>
          <p:nvPr/>
        </p:nvGrpSpPr>
        <p:grpSpPr bwMode="auto">
          <a:xfrm>
            <a:off x="7535863" y="1847850"/>
            <a:ext cx="722312" cy="1538288"/>
            <a:chOff x="8130747" y="1359243"/>
            <a:chExt cx="965593" cy="2056886"/>
          </a:xfrm>
        </p:grpSpPr>
        <p:cxnSp>
          <p:nvCxnSpPr>
            <p:cNvPr id="22542" name="Rett linje 22"/>
            <p:cNvCxnSpPr>
              <a:cxnSpLocks noChangeShapeType="1"/>
            </p:cNvCxnSpPr>
            <p:nvPr/>
          </p:nvCxnSpPr>
          <p:spPr bwMode="auto">
            <a:xfrm rot="5400000">
              <a:off x="7336699" y="2424372"/>
              <a:ext cx="1958029" cy="2548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3" name="Likebent trekant 20"/>
            <p:cNvSpPr>
              <a:spLocks noChangeArrowheads="1"/>
            </p:cNvSpPr>
            <p:nvPr/>
          </p:nvSpPr>
          <p:spPr bwMode="auto">
            <a:xfrm flipV="1">
              <a:off x="8141044" y="2758903"/>
              <a:ext cx="323850" cy="28575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44" name="Rett linje 24"/>
            <p:cNvCxnSpPr>
              <a:cxnSpLocks noChangeShapeType="1"/>
            </p:cNvCxnSpPr>
            <p:nvPr/>
          </p:nvCxnSpPr>
          <p:spPr bwMode="auto">
            <a:xfrm>
              <a:off x="8143425" y="3044653"/>
              <a:ext cx="323850" cy="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5" name="Rektangel 28"/>
            <p:cNvSpPr>
              <a:spLocks noChangeArrowheads="1"/>
            </p:cNvSpPr>
            <p:nvPr/>
          </p:nvSpPr>
          <p:spPr bwMode="auto">
            <a:xfrm>
              <a:off x="8229600" y="1769887"/>
              <a:ext cx="185353" cy="5807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46" name="Rett linje 31"/>
            <p:cNvCxnSpPr>
              <a:cxnSpLocks noChangeShapeType="1"/>
            </p:cNvCxnSpPr>
            <p:nvPr/>
          </p:nvCxnSpPr>
          <p:spPr bwMode="auto">
            <a:xfrm flipV="1">
              <a:off x="8316098" y="2594919"/>
              <a:ext cx="552523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7" name="Ellipse 32"/>
            <p:cNvSpPr>
              <a:spLocks noChangeArrowheads="1"/>
            </p:cNvSpPr>
            <p:nvPr/>
          </p:nvSpPr>
          <p:spPr bwMode="auto">
            <a:xfrm>
              <a:off x="8266671" y="1359243"/>
              <a:ext cx="123568" cy="13592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48" name="Rett linje 34"/>
            <p:cNvCxnSpPr>
              <a:cxnSpLocks noChangeShapeType="1"/>
            </p:cNvCxnSpPr>
            <p:nvPr/>
          </p:nvCxnSpPr>
          <p:spPr bwMode="auto">
            <a:xfrm>
              <a:off x="8130747" y="3410464"/>
              <a:ext cx="35834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9" name="Ellipse 38"/>
            <p:cNvSpPr>
              <a:spLocks noChangeArrowheads="1"/>
            </p:cNvSpPr>
            <p:nvPr/>
          </p:nvSpPr>
          <p:spPr bwMode="auto">
            <a:xfrm>
              <a:off x="8286088" y="2563144"/>
              <a:ext cx="63549" cy="60018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50" name="Ellipse 39"/>
            <p:cNvSpPr>
              <a:spLocks noChangeArrowheads="1"/>
            </p:cNvSpPr>
            <p:nvPr/>
          </p:nvSpPr>
          <p:spPr bwMode="auto">
            <a:xfrm>
              <a:off x="8875682" y="2556083"/>
              <a:ext cx="77671" cy="7767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51" name="Ellipse 40"/>
            <p:cNvSpPr>
              <a:spLocks noChangeArrowheads="1"/>
            </p:cNvSpPr>
            <p:nvPr/>
          </p:nvSpPr>
          <p:spPr bwMode="auto">
            <a:xfrm>
              <a:off x="8886274" y="2969152"/>
              <a:ext cx="77671" cy="7767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52" name="Rett linje 41"/>
            <p:cNvCxnSpPr>
              <a:cxnSpLocks noChangeShapeType="1"/>
            </p:cNvCxnSpPr>
            <p:nvPr/>
          </p:nvCxnSpPr>
          <p:spPr bwMode="auto">
            <a:xfrm>
              <a:off x="8737994" y="3403404"/>
              <a:ext cx="35834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53" name="Rett linje 42"/>
            <p:cNvCxnSpPr>
              <a:cxnSpLocks noChangeShapeType="1"/>
              <a:endCxn id="22551" idx="4"/>
            </p:cNvCxnSpPr>
            <p:nvPr/>
          </p:nvCxnSpPr>
          <p:spPr bwMode="auto">
            <a:xfrm rot="16200000" flipV="1">
              <a:off x="8748585" y="3223349"/>
              <a:ext cx="356581" cy="35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9" name="TekstSylinder 28"/>
          <p:cNvSpPr txBox="1">
            <a:spLocks noChangeArrowheads="1"/>
          </p:cNvSpPr>
          <p:nvPr/>
        </p:nvSpPr>
        <p:spPr bwMode="auto">
          <a:xfrm>
            <a:off x="8218488" y="2717800"/>
            <a:ext cx="630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V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  <p:sp>
        <p:nvSpPr>
          <p:cNvPr id="34828" name="Frihåndsform 31"/>
          <p:cNvSpPr>
            <a:spLocks/>
          </p:cNvSpPr>
          <p:nvPr/>
        </p:nvSpPr>
        <p:spPr bwMode="auto">
          <a:xfrm>
            <a:off x="5024438" y="3062288"/>
            <a:ext cx="1887537" cy="296862"/>
          </a:xfrm>
          <a:custGeom>
            <a:avLst/>
            <a:gdLst>
              <a:gd name="T0" fmla="*/ 0 w 1888177"/>
              <a:gd name="T1" fmla="*/ 296652 h 296883"/>
              <a:gd name="T2" fmla="*/ 224795 w 1888177"/>
              <a:gd name="T3" fmla="*/ 296652 h 296883"/>
              <a:gd name="T4" fmla="*/ 390427 w 1888177"/>
              <a:gd name="T5" fmla="*/ 296652 h 296883"/>
              <a:gd name="T6" fmla="*/ 591557 w 1888177"/>
              <a:gd name="T7" fmla="*/ 272923 h 296883"/>
              <a:gd name="T8" fmla="*/ 780855 w 1888177"/>
              <a:gd name="T9" fmla="*/ 237319 h 296883"/>
              <a:gd name="T10" fmla="*/ 1052972 w 1888177"/>
              <a:gd name="T11" fmla="*/ 177987 h 296883"/>
              <a:gd name="T12" fmla="*/ 1881149 w 1888177"/>
              <a:gd name="T13" fmla="*/ 0 h 2968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8177"/>
              <a:gd name="T22" fmla="*/ 0 h 296883"/>
              <a:gd name="T23" fmla="*/ 1888177 w 1888177"/>
              <a:gd name="T24" fmla="*/ 296883 h 2968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8177" h="296883">
                <a:moveTo>
                  <a:pt x="0" y="296883"/>
                </a:moveTo>
                <a:lnTo>
                  <a:pt x="225631" y="296883"/>
                </a:lnTo>
                <a:lnTo>
                  <a:pt x="391886" y="296883"/>
                </a:lnTo>
                <a:lnTo>
                  <a:pt x="593767" y="273132"/>
                </a:lnTo>
                <a:lnTo>
                  <a:pt x="783772" y="237506"/>
                </a:lnTo>
                <a:lnTo>
                  <a:pt x="1056904" y="178130"/>
                </a:lnTo>
                <a:lnTo>
                  <a:pt x="1888177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1" name="TekstSylinder 30"/>
          <p:cNvSpPr txBox="1">
            <a:spLocks noChangeArrowheads="1"/>
          </p:cNvSpPr>
          <p:nvPr/>
        </p:nvSpPr>
        <p:spPr bwMode="auto">
          <a:xfrm>
            <a:off x="7489825" y="1549400"/>
            <a:ext cx="434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5V</a:t>
            </a:r>
            <a:endParaRPr lang="nb-NO" baseline="-25000">
              <a:solidFill>
                <a:schemeClr val="tx1"/>
              </a:solidFill>
            </a:endParaRPr>
          </a:p>
        </p:txBody>
      </p:sp>
      <p:sp>
        <p:nvSpPr>
          <p:cNvPr id="32" name="TekstSylinder 31"/>
          <p:cNvSpPr txBox="1">
            <a:spLocks noChangeArrowheads="1"/>
          </p:cNvSpPr>
          <p:nvPr/>
        </p:nvSpPr>
        <p:spPr bwMode="auto">
          <a:xfrm>
            <a:off x="7477125" y="3378200"/>
            <a:ext cx="468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0V</a:t>
            </a:r>
            <a:endParaRPr lang="nb-NO" sz="1800" baseline="-25000">
              <a:solidFill>
                <a:schemeClr val="tx1"/>
              </a:solidFill>
            </a:endParaRPr>
          </a:p>
        </p:txBody>
      </p:sp>
      <p:pic>
        <p:nvPicPr>
          <p:cNvPr id="17410" name="Picture 2" descr="temperature_tmp36grap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738" y="3748088"/>
            <a:ext cx="4022725" cy="3025089"/>
          </a:xfrm>
          <a:prstGeom prst="rect">
            <a:avLst/>
          </a:prstGeom>
          <a:noFill/>
        </p:spPr>
      </p:pic>
      <p:pic>
        <p:nvPicPr>
          <p:cNvPr id="17412" name="Picture 4" descr="TMP35-36-37 Functional Block Diagram"/>
          <p:cNvPicPr>
            <a:picLocks noChangeAspect="1" noChangeArrowheads="1"/>
          </p:cNvPicPr>
          <p:nvPr/>
        </p:nvPicPr>
        <p:blipFill>
          <a:blip r:embed="rId4"/>
          <a:srcRect l="41730"/>
          <a:stretch>
            <a:fillRect/>
          </a:stretch>
        </p:blipFill>
        <p:spPr bwMode="auto">
          <a:xfrm>
            <a:off x="1739900" y="1719198"/>
            <a:ext cx="1812131" cy="20580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4828" grpId="0" animBg="1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4"/>
          <p:cNvSpPr>
            <a:spLocks noGrp="1"/>
          </p:cNvSpPr>
          <p:nvPr>
            <p:ph type="title"/>
          </p:nvPr>
        </p:nvSpPr>
        <p:spPr>
          <a:xfrm>
            <a:off x="1065213" y="295275"/>
            <a:ext cx="7669212" cy="955675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mtClean="0">
                <a:solidFill>
                  <a:schemeClr val="tx1"/>
                </a:solidFill>
              </a:rPr>
              <a:t>V(T) og T(V)</a:t>
            </a:r>
            <a:br>
              <a:rPr lang="nb-NO" smtClean="0">
                <a:solidFill>
                  <a:schemeClr val="tx1"/>
                </a:solidFill>
              </a:rPr>
            </a:br>
            <a:r>
              <a:rPr lang="nb-NO" sz="2000" smtClean="0">
                <a:solidFill>
                  <a:schemeClr val="tx1"/>
                </a:solidFill>
              </a:rPr>
              <a:t>Følsomhet 10 mV/K (TMP36) </a:t>
            </a:r>
          </a:p>
        </p:txBody>
      </p:sp>
      <p:sp>
        <p:nvSpPr>
          <p:cNvPr id="23555" name="Frihåndsform 6"/>
          <p:cNvSpPr>
            <a:spLocks/>
          </p:cNvSpPr>
          <p:nvPr/>
        </p:nvSpPr>
        <p:spPr bwMode="auto">
          <a:xfrm>
            <a:off x="1615343" y="1831975"/>
            <a:ext cx="3281362" cy="2143125"/>
          </a:xfrm>
          <a:custGeom>
            <a:avLst/>
            <a:gdLst>
              <a:gd name="T0" fmla="*/ 0 w 3671248"/>
              <a:gd name="T1" fmla="*/ 0 h 1774209"/>
              <a:gd name="T2" fmla="*/ 0 w 3671248"/>
              <a:gd name="T3" fmla="*/ 93715951 h 1774209"/>
              <a:gd name="T4" fmla="*/ 434730 w 3671248"/>
              <a:gd name="T5" fmla="*/ 93715951 h 1774209"/>
              <a:gd name="T6" fmla="*/ 434730 w 3671248"/>
              <a:gd name="T7" fmla="*/ 93715951 h 1774209"/>
              <a:gd name="T8" fmla="*/ 0 60000 65536"/>
              <a:gd name="T9" fmla="*/ 0 60000 65536"/>
              <a:gd name="T10" fmla="*/ 0 60000 65536"/>
              <a:gd name="T11" fmla="*/ 0 60000 65536"/>
              <a:gd name="T12" fmla="*/ 0 w 3671248"/>
              <a:gd name="T13" fmla="*/ 0 h 1774209"/>
              <a:gd name="T14" fmla="*/ 3671248 w 3671248"/>
              <a:gd name="T15" fmla="*/ 1774209 h 17742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71248" h="1774209">
                <a:moveTo>
                  <a:pt x="0" y="0"/>
                </a:moveTo>
                <a:lnTo>
                  <a:pt x="0" y="1774209"/>
                </a:lnTo>
                <a:lnTo>
                  <a:pt x="3671248" y="1774209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nb-NO"/>
          </a:p>
        </p:txBody>
      </p:sp>
      <p:cxnSp>
        <p:nvCxnSpPr>
          <p:cNvPr id="23556" name="Rett linje 8"/>
          <p:cNvCxnSpPr>
            <a:cxnSpLocks noChangeShapeType="1"/>
          </p:cNvCxnSpPr>
          <p:nvPr/>
        </p:nvCxnSpPr>
        <p:spPr bwMode="auto">
          <a:xfrm flipV="1">
            <a:off x="1612168" y="2273300"/>
            <a:ext cx="3084512" cy="12969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557" name="Frihåndsform 10"/>
          <p:cNvSpPr>
            <a:spLocks/>
          </p:cNvSpPr>
          <p:nvPr/>
        </p:nvSpPr>
        <p:spPr bwMode="auto">
          <a:xfrm>
            <a:off x="2918680" y="2690813"/>
            <a:ext cx="819150" cy="341312"/>
          </a:xfrm>
          <a:custGeom>
            <a:avLst/>
            <a:gdLst>
              <a:gd name="T0" fmla="*/ 0 w 818865"/>
              <a:gd name="T1" fmla="*/ 343544 h 341195"/>
              <a:gd name="T2" fmla="*/ 824583 w 818865"/>
              <a:gd name="T3" fmla="*/ 343544 h 341195"/>
              <a:gd name="T4" fmla="*/ 824583 w 818865"/>
              <a:gd name="T5" fmla="*/ 0 h 341195"/>
              <a:gd name="T6" fmla="*/ 0 60000 65536"/>
              <a:gd name="T7" fmla="*/ 0 60000 65536"/>
              <a:gd name="T8" fmla="*/ 0 60000 65536"/>
              <a:gd name="T9" fmla="*/ 0 w 818865"/>
              <a:gd name="T10" fmla="*/ 0 h 341195"/>
              <a:gd name="T11" fmla="*/ 818865 w 818865"/>
              <a:gd name="T12" fmla="*/ 341195 h 3411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8865" h="341195">
                <a:moveTo>
                  <a:pt x="0" y="341195"/>
                </a:moveTo>
                <a:lnTo>
                  <a:pt x="818865" y="341195"/>
                </a:lnTo>
                <a:lnTo>
                  <a:pt x="818865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2" name="Gruppe 18"/>
          <p:cNvGrpSpPr>
            <a:grpSpLocks/>
          </p:cNvGrpSpPr>
          <p:nvPr/>
        </p:nvGrpSpPr>
        <p:grpSpPr bwMode="auto">
          <a:xfrm>
            <a:off x="1378765" y="3570288"/>
            <a:ext cx="557213" cy="406400"/>
            <a:chOff x="2842300" y="3643992"/>
            <a:chExt cx="555992" cy="81847"/>
          </a:xfrm>
        </p:grpSpPr>
        <p:cxnSp>
          <p:nvCxnSpPr>
            <p:cNvPr id="23571" name="Rett linje 13"/>
            <p:cNvCxnSpPr>
              <a:cxnSpLocks noChangeShapeType="1"/>
            </p:cNvCxnSpPr>
            <p:nvPr/>
          </p:nvCxnSpPr>
          <p:spPr bwMode="auto">
            <a:xfrm>
              <a:off x="2842300" y="3643992"/>
              <a:ext cx="532262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3572" name="Rett linje 14"/>
            <p:cNvCxnSpPr>
              <a:cxnSpLocks noChangeShapeType="1"/>
            </p:cNvCxnSpPr>
            <p:nvPr/>
          </p:nvCxnSpPr>
          <p:spPr bwMode="auto">
            <a:xfrm>
              <a:off x="2866030" y="3725839"/>
              <a:ext cx="532262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23559" name="TekstSylinder 15"/>
          <p:cNvSpPr txBox="1">
            <a:spLocks noChangeArrowheads="1"/>
          </p:cNvSpPr>
          <p:nvPr/>
        </p:nvSpPr>
        <p:spPr bwMode="auto">
          <a:xfrm>
            <a:off x="3752118" y="2693988"/>
            <a:ext cx="1100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10 </a:t>
            </a:r>
            <a:r>
              <a:rPr lang="nb-NO" sz="1800" smtClean="0">
                <a:solidFill>
                  <a:schemeClr val="tx1"/>
                </a:solidFill>
              </a:rPr>
              <a:t>&lt;mV/K</a:t>
            </a:r>
            <a:endParaRPr lang="nb-NO" sz="1800">
              <a:solidFill>
                <a:schemeClr val="tx1"/>
              </a:solidFill>
            </a:endParaRPr>
          </a:p>
        </p:txBody>
      </p:sp>
      <p:sp>
        <p:nvSpPr>
          <p:cNvPr id="23560" name="TekstSylinder 16"/>
          <p:cNvSpPr txBox="1">
            <a:spLocks noChangeArrowheads="1"/>
          </p:cNvSpPr>
          <p:nvPr/>
        </p:nvSpPr>
        <p:spPr bwMode="auto">
          <a:xfrm>
            <a:off x="1366065" y="4470400"/>
            <a:ext cx="2651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/>
              <a:t>U</a:t>
            </a:r>
            <a:r>
              <a:rPr lang="nb-NO" baseline="-25000" smtClean="0"/>
              <a:t>AT</a:t>
            </a:r>
            <a:r>
              <a:rPr lang="nb-NO" sz="1800" smtClean="0">
                <a:solidFill>
                  <a:schemeClr val="tx1"/>
                </a:solidFill>
              </a:rPr>
              <a:t> </a:t>
            </a:r>
            <a:r>
              <a:rPr lang="nb-NO" sz="1800">
                <a:solidFill>
                  <a:schemeClr val="tx1"/>
                </a:solidFill>
              </a:rPr>
              <a:t>= </a:t>
            </a:r>
            <a:r>
              <a:rPr lang="nb-NO" sz="1800" smtClean="0">
                <a:solidFill>
                  <a:schemeClr val="tx1"/>
                </a:solidFill>
              </a:rPr>
              <a:t>0.01V/K </a:t>
            </a:r>
            <a:r>
              <a:rPr lang="nb-NO" sz="1800">
                <a:solidFill>
                  <a:schemeClr val="tx1"/>
                </a:solidFill>
              </a:rPr>
              <a:t>* </a:t>
            </a:r>
            <a:r>
              <a:rPr lang="nb-NO" sz="1800" smtClean="0">
                <a:solidFill>
                  <a:schemeClr val="tx1"/>
                </a:solidFill>
              </a:rPr>
              <a:t>T°C </a:t>
            </a:r>
            <a:r>
              <a:rPr lang="nb-NO" sz="1800">
                <a:solidFill>
                  <a:schemeClr val="tx1"/>
                </a:solidFill>
              </a:rPr>
              <a:t>+ </a:t>
            </a:r>
            <a:r>
              <a:rPr lang="nb-NO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0,5V</a:t>
            </a:r>
            <a:endParaRPr lang="nb-NO" sz="1800" baseline="-25000">
              <a:solidFill>
                <a:schemeClr val="tx1"/>
              </a:solidFill>
            </a:endParaRPr>
          </a:p>
        </p:txBody>
      </p:sp>
      <p:sp>
        <p:nvSpPr>
          <p:cNvPr id="23561" name="TekstSylinder 17"/>
          <p:cNvSpPr txBox="1">
            <a:spLocks noChangeArrowheads="1"/>
          </p:cNvSpPr>
          <p:nvPr/>
        </p:nvSpPr>
        <p:spPr bwMode="auto">
          <a:xfrm>
            <a:off x="1356540" y="4959350"/>
            <a:ext cx="2821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T </a:t>
            </a:r>
            <a:r>
              <a:rPr lang="nb-NO" smtClean="0"/>
              <a:t>(°C</a:t>
            </a:r>
            <a:r>
              <a:rPr lang="nb-NO" sz="1800">
                <a:solidFill>
                  <a:schemeClr val="tx1"/>
                </a:solidFill>
              </a:rPr>
              <a:t>) = </a:t>
            </a:r>
            <a:r>
              <a:rPr lang="nb-NO" sz="1800" smtClean="0">
                <a:solidFill>
                  <a:schemeClr val="tx1"/>
                </a:solidFill>
              </a:rPr>
              <a:t>(U</a:t>
            </a:r>
            <a:r>
              <a:rPr lang="nb-NO" sz="1800" baseline="-25000" smtClean="0">
                <a:solidFill>
                  <a:schemeClr val="tx1"/>
                </a:solidFill>
              </a:rPr>
              <a:t>AT</a:t>
            </a:r>
            <a:r>
              <a:rPr lang="nb-NO" sz="1800" smtClean="0">
                <a:solidFill>
                  <a:schemeClr val="tx1"/>
                </a:solidFill>
              </a:rPr>
              <a:t>– 0,5)/0,01 [</a:t>
            </a:r>
            <a:r>
              <a:rPr lang="nb-NO" smtClean="0"/>
              <a:t>°C]</a:t>
            </a:r>
            <a:r>
              <a:rPr lang="nb-NO" sz="1800" smtClean="0">
                <a:solidFill>
                  <a:schemeClr val="tx1"/>
                </a:solidFill>
              </a:rPr>
              <a:t> </a:t>
            </a:r>
            <a:endParaRPr lang="nb-NO" sz="1800">
              <a:solidFill>
                <a:schemeClr val="tx1"/>
              </a:solidFill>
            </a:endParaRPr>
          </a:p>
        </p:txBody>
      </p:sp>
      <p:sp>
        <p:nvSpPr>
          <p:cNvPr id="23563" name="TekstSylinder 32"/>
          <p:cNvSpPr txBox="1">
            <a:spLocks noChangeArrowheads="1"/>
          </p:cNvSpPr>
          <p:nvPr/>
        </p:nvSpPr>
        <p:spPr bwMode="auto">
          <a:xfrm>
            <a:off x="2617055" y="1449388"/>
            <a:ext cx="8467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>
                <a:solidFill>
                  <a:schemeClr val="tx1"/>
                </a:solidFill>
              </a:rPr>
              <a:t>TMP36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23564" name="TekstSylinder 33"/>
          <p:cNvSpPr txBox="1">
            <a:spLocks noChangeArrowheads="1"/>
          </p:cNvSpPr>
          <p:nvPr/>
        </p:nvSpPr>
        <p:spPr bwMode="auto">
          <a:xfrm>
            <a:off x="1085118" y="1685925"/>
            <a:ext cx="40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565" name="TekstSylinder 36"/>
          <p:cNvSpPr txBox="1">
            <a:spLocks noChangeArrowheads="1"/>
          </p:cNvSpPr>
          <p:nvPr/>
        </p:nvSpPr>
        <p:spPr bwMode="auto">
          <a:xfrm>
            <a:off x="4641078" y="4002088"/>
            <a:ext cx="407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566" name="TekstSylinder 41"/>
          <p:cNvSpPr txBox="1">
            <a:spLocks noChangeArrowheads="1"/>
          </p:cNvSpPr>
          <p:nvPr/>
        </p:nvSpPr>
        <p:spPr bwMode="auto">
          <a:xfrm>
            <a:off x="1613715" y="5403850"/>
            <a:ext cx="3449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Område: -55 - +150</a:t>
            </a:r>
            <a:r>
              <a:rPr lang="nb-NO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ºC</a:t>
            </a:r>
          </a:p>
          <a:p>
            <a:r>
              <a:rPr lang="nb-NO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Nøyaktighet: ± ¾ºC (± ¼ºC (romtemp.)</a:t>
            </a:r>
          </a:p>
          <a:p>
            <a:r>
              <a:rPr lang="nb-NO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Responstid: 120 s (90 % still air)</a:t>
            </a:r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23567" name="TekstSylinder 33"/>
          <p:cNvSpPr txBox="1">
            <a:spLocks noChangeArrowheads="1"/>
          </p:cNvSpPr>
          <p:nvPr/>
        </p:nvSpPr>
        <p:spPr bwMode="auto">
          <a:xfrm>
            <a:off x="823180" y="3578225"/>
            <a:ext cx="691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0,5V</a:t>
            </a:r>
            <a:endParaRPr lang="nb-NO" sz="2000" baseline="-25000">
              <a:solidFill>
                <a:schemeClr val="tx1"/>
              </a:solidFill>
            </a:endParaRPr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1280340" y="4892675"/>
            <a:ext cx="2981325" cy="534988"/>
          </a:xfrm>
          <a:prstGeom prst="rect">
            <a:avLst/>
          </a:prstGeom>
          <a:noFill/>
          <a:ln w="38100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 l="7230" t="12771" r="9063" b="4237"/>
          <a:stretch>
            <a:fillRect/>
          </a:stretch>
        </p:blipFill>
        <p:spPr bwMode="auto">
          <a:xfrm>
            <a:off x="5302364" y="1685925"/>
            <a:ext cx="3552488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Kva skal vi gjøre i dag og i morgen?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Trykksensoren BMP280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>
          <a:xfrm>
            <a:off x="773113" y="142875"/>
            <a:ext cx="8050212" cy="635000"/>
          </a:xfrm>
        </p:spPr>
        <p:txBody>
          <a:bodyPr/>
          <a:lstStyle/>
          <a:p>
            <a:pPr algn="ctr"/>
            <a:r>
              <a:rPr lang="en-GB" sz="2400" smtClean="0"/>
              <a:t>Trykkmåling med piezo-resistivt element</a:t>
            </a:r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855662" y="3705225"/>
            <a:ext cx="5423603" cy="2873375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Times"/>
              <a:buNone/>
            </a:pPr>
            <a:r>
              <a:rPr lang="nb-NO" smtClean="0"/>
              <a:t>Utnytter den piezo-resistive effekten.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600" smtClean="0"/>
              <a:t> </a:t>
            </a:r>
            <a:r>
              <a:rPr lang="nb-NO" sz="1800" smtClean="0"/>
              <a:t>Lord Kelvin 1856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C.G. Smith 1954 (Ge og Si)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Båndgapet endres med mekanisk stress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Elementet i skiva inngår i en målebro</a:t>
            </a:r>
          </a:p>
        </p:txBody>
      </p:sp>
      <p:sp>
        <p:nvSpPr>
          <p:cNvPr id="10" name="Frihåndsform 9"/>
          <p:cNvSpPr>
            <a:spLocks/>
          </p:cNvSpPr>
          <p:nvPr/>
        </p:nvSpPr>
        <p:spPr bwMode="auto">
          <a:xfrm>
            <a:off x="4310063" y="5842000"/>
            <a:ext cx="1128712" cy="0"/>
          </a:xfrm>
          <a:custGeom>
            <a:avLst/>
            <a:gdLst>
              <a:gd name="T0" fmla="*/ 0 w 1128156"/>
              <a:gd name="T1" fmla="*/ 1143265 w 1128156"/>
              <a:gd name="T2" fmla="*/ 0 60000 65536"/>
              <a:gd name="T3" fmla="*/ 0 60000 65536"/>
              <a:gd name="T4" fmla="*/ 0 w 1128156"/>
              <a:gd name="T5" fmla="*/ 1128156 w 112815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28156">
                <a:moveTo>
                  <a:pt x="0" y="0"/>
                </a:moveTo>
                <a:lnTo>
                  <a:pt x="1128156" y="0"/>
                </a:lnTo>
              </a:path>
            </a:pathLst>
          </a:cu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1" name="Bue 10"/>
          <p:cNvSpPr/>
          <p:nvPr/>
        </p:nvSpPr>
        <p:spPr bwMode="auto">
          <a:xfrm rot="18966808">
            <a:off x="4094163" y="5621338"/>
            <a:ext cx="1566862" cy="1566862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2" name="Bue 11"/>
          <p:cNvSpPr/>
          <p:nvPr/>
        </p:nvSpPr>
        <p:spPr bwMode="auto">
          <a:xfrm rot="2633192" flipV="1">
            <a:off x="4079875" y="4525963"/>
            <a:ext cx="1566863" cy="15684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pic>
        <p:nvPicPr>
          <p:cNvPr id="38924" name="Picture 12" descr="Relatert bild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3878263"/>
            <a:ext cx="25542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0938" y="930275"/>
            <a:ext cx="3298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5"/>
          <a:srcRect l="38599" t="12891" r="19035" b="47159"/>
          <a:stretch>
            <a:fillRect/>
          </a:stretch>
        </p:blipFill>
        <p:spPr bwMode="auto">
          <a:xfrm>
            <a:off x="4838700" y="935038"/>
            <a:ext cx="34671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10" grpId="0" animBg="1" autoUpdateAnimBg="0"/>
      <p:bldP spid="10" grpId="1" animBg="1"/>
      <p:bldP spid="11" grpId="0" animBg="1" autoUpdateAnimBg="0"/>
      <p:bldP spid="11" grpId="1" animBg="1"/>
      <p:bldP spid="1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2"/>
          <p:cNvSpPr txBox="1">
            <a:spLocks/>
          </p:cNvSpPr>
          <p:nvPr/>
        </p:nvSpPr>
        <p:spPr>
          <a:xfrm>
            <a:off x="3269674" y="5937160"/>
            <a:ext cx="5874326" cy="920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1"/>
            <a:endParaRPr lang="nb-NO" sz="12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vrundet rektangel 16"/>
          <p:cNvSpPr/>
          <p:nvPr/>
        </p:nvSpPr>
        <p:spPr>
          <a:xfrm>
            <a:off x="1198418" y="1600200"/>
            <a:ext cx="1974273" cy="11291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Setup()</a:t>
            </a:r>
          </a:p>
          <a:p>
            <a:pPr algn="ctr"/>
            <a:r>
              <a:rPr lang="nb-NO" smtClean="0"/>
              <a:t>Initialiser funksjoner</a:t>
            </a:r>
            <a:endParaRPr lang="nb-NO"/>
          </a:p>
        </p:txBody>
      </p:sp>
      <p:sp>
        <p:nvSpPr>
          <p:cNvPr id="18" name="Avrundet rektangel 17"/>
          <p:cNvSpPr/>
          <p:nvPr/>
        </p:nvSpPr>
        <p:spPr>
          <a:xfrm>
            <a:off x="1198418" y="2964873"/>
            <a:ext cx="1974273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Loop()</a:t>
            </a:r>
          </a:p>
          <a:p>
            <a:pPr algn="ctr"/>
            <a:endParaRPr lang="nb-NO" smtClean="0"/>
          </a:p>
          <a:p>
            <a:pPr algn="ctr"/>
            <a:r>
              <a:rPr lang="nb-NO" smtClean="0"/>
              <a:t>Bruk av funksjoner</a:t>
            </a:r>
            <a:endParaRPr lang="nb-NO"/>
          </a:p>
        </p:txBody>
      </p:sp>
      <p:sp>
        <p:nvSpPr>
          <p:cNvPr id="19" name="Avrundet rektangel 18"/>
          <p:cNvSpPr/>
          <p:nvPr/>
        </p:nvSpPr>
        <p:spPr>
          <a:xfrm>
            <a:off x="1198418" y="5412358"/>
            <a:ext cx="1974273" cy="11291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Definisjon av funksjoner</a:t>
            </a:r>
            <a:endParaRPr lang="nb-NO"/>
          </a:p>
        </p:txBody>
      </p:sp>
      <p:sp>
        <p:nvSpPr>
          <p:cNvPr id="20" name="Rektangel 19"/>
          <p:cNvSpPr/>
          <p:nvPr/>
        </p:nvSpPr>
        <p:spPr>
          <a:xfrm>
            <a:off x="1198418" y="464127"/>
            <a:ext cx="1974273" cy="953511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Inluder biblioteker</a:t>
            </a:r>
          </a:p>
          <a:p>
            <a:pPr algn="ctr"/>
            <a:r>
              <a:rPr lang="nb-NO" smtClean="0">
                <a:solidFill>
                  <a:schemeClr val="tx1"/>
                </a:solidFill>
              </a:rPr>
              <a:t>Deklarer variabler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21" name="Frihåndsform 20"/>
          <p:cNvSpPr/>
          <p:nvPr/>
        </p:nvSpPr>
        <p:spPr>
          <a:xfrm>
            <a:off x="2140527" y="1378527"/>
            <a:ext cx="6928" cy="207818"/>
          </a:xfrm>
          <a:custGeom>
            <a:avLst/>
            <a:gdLst>
              <a:gd name="connsiteX0" fmla="*/ 0 w 6928"/>
              <a:gd name="connsiteY0" fmla="*/ 0 h 207818"/>
              <a:gd name="connsiteX1" fmla="*/ 6928 w 6928"/>
              <a:gd name="connsiteY1" fmla="*/ 207818 h 207818"/>
              <a:gd name="connsiteX2" fmla="*/ 6928 w 6928"/>
              <a:gd name="connsiteY2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8" h="207818">
                <a:moveTo>
                  <a:pt x="0" y="0"/>
                </a:moveTo>
                <a:lnTo>
                  <a:pt x="6928" y="207818"/>
                </a:lnTo>
                <a:lnTo>
                  <a:pt x="6928" y="20781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Frihåndsform 21"/>
          <p:cNvSpPr/>
          <p:nvPr/>
        </p:nvSpPr>
        <p:spPr>
          <a:xfrm>
            <a:off x="2140526" y="2736273"/>
            <a:ext cx="0" cy="214745"/>
          </a:xfrm>
          <a:custGeom>
            <a:avLst/>
            <a:gdLst>
              <a:gd name="connsiteX0" fmla="*/ 0 w 0"/>
              <a:gd name="connsiteY0" fmla="*/ 0 h 214745"/>
              <a:gd name="connsiteX1" fmla="*/ 0 w 0"/>
              <a:gd name="connsiteY1" fmla="*/ 214745 h 2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745">
                <a:moveTo>
                  <a:pt x="0" y="0"/>
                </a:moveTo>
                <a:lnTo>
                  <a:pt x="0" y="2147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 22"/>
          <p:cNvSpPr/>
          <p:nvPr/>
        </p:nvSpPr>
        <p:spPr>
          <a:xfrm>
            <a:off x="1032164" y="2840182"/>
            <a:ext cx="1136072" cy="2376054"/>
          </a:xfrm>
          <a:custGeom>
            <a:avLst/>
            <a:gdLst>
              <a:gd name="connsiteX0" fmla="*/ 1136072 w 1136072"/>
              <a:gd name="connsiteY0" fmla="*/ 2230582 h 2376054"/>
              <a:gd name="connsiteX1" fmla="*/ 1136072 w 1136072"/>
              <a:gd name="connsiteY1" fmla="*/ 2376054 h 2376054"/>
              <a:gd name="connsiteX2" fmla="*/ 6927 w 1136072"/>
              <a:gd name="connsiteY2" fmla="*/ 2362200 h 2376054"/>
              <a:gd name="connsiteX3" fmla="*/ 0 w 1136072"/>
              <a:gd name="connsiteY3" fmla="*/ 6927 h 2376054"/>
              <a:gd name="connsiteX4" fmla="*/ 1101436 w 1136072"/>
              <a:gd name="connsiteY4" fmla="*/ 0 h 237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72" h="2376054">
                <a:moveTo>
                  <a:pt x="1136072" y="2230582"/>
                </a:moveTo>
                <a:lnTo>
                  <a:pt x="1136072" y="2376054"/>
                </a:lnTo>
                <a:lnTo>
                  <a:pt x="6927" y="2362200"/>
                </a:lnTo>
                <a:lnTo>
                  <a:pt x="0" y="6927"/>
                </a:lnTo>
                <a:lnTo>
                  <a:pt x="1101436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Plassholder for innhold 2"/>
          <p:cNvSpPr>
            <a:spLocks noGrp="1"/>
          </p:cNvSpPr>
          <p:nvPr>
            <p:ph idx="1"/>
          </p:nvPr>
        </p:nvSpPr>
        <p:spPr>
          <a:xfrm>
            <a:off x="3269674" y="393298"/>
            <a:ext cx="5874326" cy="11360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nn-NO" sz="1600" smtClean="0"/>
              <a:t>#include </a:t>
            </a:r>
            <a:r>
              <a:rPr lang="nn-NO" sz="1600" smtClean="0"/>
              <a:t>&lt;BMx280I2C.h&gt;          // </a:t>
            </a:r>
            <a:r>
              <a:rPr lang="nn-NO" sz="1600" smtClean="0"/>
              <a:t>Inkluder bibliotek for kommunikasjon </a:t>
            </a:r>
            <a:r>
              <a:rPr lang="nn-NO" sz="1600" smtClean="0"/>
              <a:t>med BMP280</a:t>
            </a:r>
            <a:endParaRPr lang="nn-NO" sz="1600" smtClean="0"/>
          </a:p>
          <a:p>
            <a:pPr>
              <a:buNone/>
            </a:pPr>
            <a:r>
              <a:rPr lang="nn-NO" sz="1600" smtClean="0"/>
              <a:t>#include &lt;Wire.h&gt;                    </a:t>
            </a:r>
            <a:r>
              <a:rPr lang="nn-NO" sz="1600" smtClean="0"/>
              <a:t> </a:t>
            </a:r>
            <a:r>
              <a:rPr lang="nn-NO" sz="1600" smtClean="0"/>
              <a:t>// Inkluder bibliotek for kommunikasjon via </a:t>
            </a:r>
            <a:r>
              <a:rPr lang="nn-NO" sz="1600" smtClean="0"/>
              <a:t>I2C</a:t>
            </a:r>
            <a:r>
              <a:rPr lang="nn-NO" sz="1600" smtClean="0"/>
              <a:t/>
            </a:r>
            <a:br>
              <a:rPr lang="nn-NO" sz="1600" smtClean="0"/>
            </a:br>
            <a:endParaRPr lang="nn-NO" sz="1600" smtClean="0"/>
          </a:p>
          <a:p>
            <a:pPr>
              <a:buNone/>
            </a:pPr>
            <a:r>
              <a:rPr lang="nb-NO" sz="1600" smtClean="0"/>
              <a:t>#define I2C_ADDRESS 0x76    // Deklarerer en konstant som holder adressen</a:t>
            </a:r>
          </a:p>
          <a:p>
            <a:pPr>
              <a:buNone/>
            </a:pPr>
            <a:r>
              <a:rPr lang="nb-NO" sz="1600" smtClean="0"/>
              <a:t>BMx280I2C  bmx280(I2C_ADDRESS) // Definerer et objekt av typen BMx280I2C</a:t>
            </a:r>
            <a:endParaRPr lang="nb-NO" sz="1600"/>
          </a:p>
        </p:txBody>
      </p:sp>
      <p:sp>
        <p:nvSpPr>
          <p:cNvPr id="25" name="Plassholder for innhold 2"/>
          <p:cNvSpPr txBox="1">
            <a:spLocks/>
          </p:cNvSpPr>
          <p:nvPr/>
        </p:nvSpPr>
        <p:spPr>
          <a:xfrm>
            <a:off x="3269674" y="1600200"/>
            <a:ext cx="5874326" cy="1194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/>
            <a:r>
              <a:rPr lang="nb-NO" sz="1400" smtClean="0">
                <a:latin typeface="Arial" pitchFamily="34" charset="0"/>
                <a:cs typeface="Arial" pitchFamily="34" charset="0"/>
              </a:rPr>
              <a:t>Bmx280.begin();               // Initialisering av BMP280</a:t>
            </a:r>
            <a:r>
              <a:rPr lang="nb-NO" sz="1400" smtClean="0">
                <a:latin typeface="Arial" pitchFamily="34" charset="0"/>
                <a:cs typeface="Arial" pitchFamily="34" charset="0"/>
              </a:rPr>
              <a:t/>
            </a:r>
            <a:br>
              <a:rPr lang="nb-NO" sz="1400" smtClean="0">
                <a:latin typeface="Arial" pitchFamily="34" charset="0"/>
                <a:cs typeface="Arial" pitchFamily="34" charset="0"/>
              </a:rPr>
            </a:br>
            <a:r>
              <a:rPr lang="nb-NO" sz="1400" smtClean="0">
                <a:latin typeface="Arial" pitchFamily="34" charset="0"/>
                <a:cs typeface="Arial" pitchFamily="34" charset="0"/>
              </a:rPr>
              <a:t>Wire.begin</a:t>
            </a:r>
            <a:r>
              <a:rPr lang="nb-NO" sz="1400" smtClean="0">
                <a:latin typeface="Arial" pitchFamily="34" charset="0"/>
                <a:cs typeface="Arial" pitchFamily="34" charset="0"/>
              </a:rPr>
              <a:t>();                     // Initialisering av I2C-bussen</a:t>
            </a:r>
          </a:p>
          <a:p>
            <a:pPr marL="0" lvl="1"/>
            <a:r>
              <a:rPr lang="nb-NO" sz="1400" smtClean="0">
                <a:latin typeface="Arial" pitchFamily="34" charset="0"/>
                <a:cs typeface="Arial" pitchFamily="34" charset="0"/>
              </a:rPr>
              <a:t>// Oversamplingsraten settes før man kan gjennomføre målinger:</a:t>
            </a:r>
            <a:br>
              <a:rPr lang="nb-NO" sz="1400" smtClean="0">
                <a:latin typeface="Arial" pitchFamily="34" charset="0"/>
                <a:cs typeface="Arial" pitchFamily="34" charset="0"/>
              </a:rPr>
            </a:br>
            <a:r>
              <a:rPr lang="nb-NO" sz="1400" smtClean="0">
                <a:latin typeface="Arial" pitchFamily="34" charset="0"/>
                <a:cs typeface="Arial" pitchFamily="34" charset="0"/>
              </a:rPr>
              <a:t>bmx280.writeOversamplingPressure(BMx280MI::OSRS_P_x16);</a:t>
            </a:r>
            <a:r>
              <a:rPr lang="nb-NO" sz="1400" smtClean="0">
                <a:latin typeface="Arial" pitchFamily="34" charset="0"/>
                <a:cs typeface="Arial" pitchFamily="34" charset="0"/>
              </a:rPr>
              <a:t/>
            </a:r>
            <a:br>
              <a:rPr lang="nb-NO" sz="1400" smtClean="0">
                <a:latin typeface="Arial" pitchFamily="34" charset="0"/>
                <a:cs typeface="Arial" pitchFamily="34" charset="0"/>
              </a:rPr>
            </a:br>
            <a:r>
              <a:rPr lang="nb-NO" sz="1400" smtClean="0">
                <a:latin typeface="Arial" pitchFamily="34" charset="0"/>
                <a:cs typeface="Arial" pitchFamily="34" charset="0"/>
              </a:rPr>
              <a:t>bmx280.writeOversamplingTemperature(BMx280MI</a:t>
            </a:r>
            <a:r>
              <a:rPr lang="nb-NO" sz="1400" smtClean="0">
                <a:latin typeface="Arial" pitchFamily="34" charset="0"/>
                <a:cs typeface="Arial" pitchFamily="34" charset="0"/>
              </a:rPr>
              <a:t>::</a:t>
            </a:r>
            <a:r>
              <a:rPr lang="nb-NO" sz="1400" smtClean="0">
                <a:latin typeface="Arial" pitchFamily="34" charset="0"/>
                <a:cs typeface="Arial" pitchFamily="34" charset="0"/>
              </a:rPr>
              <a:t>OSRS_T_x16)</a:t>
            </a:r>
            <a:endParaRPr lang="nb-NO" sz="14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lassholder for innhold 2"/>
          <p:cNvSpPr txBox="1">
            <a:spLocks/>
          </p:cNvSpPr>
          <p:nvPr/>
        </p:nvSpPr>
        <p:spPr>
          <a:xfrm>
            <a:off x="3269674" y="3441193"/>
            <a:ext cx="5874326" cy="129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/>
            <a:r>
              <a:rPr lang="nb-NO" sz="1400" smtClean="0">
                <a:latin typeface="Arial" pitchFamily="34" charset="0"/>
                <a:cs typeface="Arial" pitchFamily="34" charset="0"/>
              </a:rPr>
              <a:t>float P, T;                      // Deklarering av variabler P(ressure) og </a:t>
            </a:r>
            <a:r>
              <a:rPr lang="nb-NO" sz="1400" smtClean="0">
                <a:latin typeface="Arial" pitchFamily="34" charset="0"/>
                <a:cs typeface="Arial" pitchFamily="34" charset="0"/>
              </a:rPr>
              <a:t>T(emp)</a:t>
            </a:r>
            <a:br>
              <a:rPr lang="nb-NO" sz="14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/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400" smtClean="0">
                <a:latin typeface="Arial" pitchFamily="34" charset="0"/>
                <a:cs typeface="Arial" pitchFamily="34" charset="0"/>
              </a:rPr>
              <a:t>P = getPressure();        // Hent lufttrykk i mBar fra funksjon</a:t>
            </a:r>
            <a:br>
              <a:rPr lang="nb-NO" sz="1400" smtClean="0">
                <a:latin typeface="Arial" pitchFamily="34" charset="0"/>
                <a:cs typeface="Arial" pitchFamily="34" charset="0"/>
              </a:rPr>
            </a:br>
            <a:r>
              <a:rPr lang="nb-NO" sz="1400" smtClean="0">
                <a:latin typeface="Arial" pitchFamily="34" charset="0"/>
                <a:cs typeface="Arial" pitchFamily="34" charset="0"/>
              </a:rPr>
              <a:t>T = getTemperature();   // Hent temperatur i grader C fra funksjon</a:t>
            </a:r>
            <a:endParaRPr lang="nb-NO" sz="1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Plassholder for innhold 2"/>
          <p:cNvSpPr txBox="1">
            <a:spLocks/>
          </p:cNvSpPr>
          <p:nvPr/>
        </p:nvSpPr>
        <p:spPr>
          <a:xfrm>
            <a:off x="3269674" y="5150427"/>
            <a:ext cx="5874326" cy="1537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lvl="1"/>
            <a:r>
              <a:rPr lang="nb-NO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nb-NO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loat getPressure(){              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// Lager en funksjon som leser av sensor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>…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>return bmx280.getPressure()/100;} // Leser av lufttrykk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endParaRPr lang="nb-NO" sz="1600" smtClean="0"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nb-NO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float </a:t>
            </a:r>
            <a:r>
              <a:rPr lang="nb-NO" sz="1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getTemperature(){        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//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Lager en funksjon som leser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av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sensor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/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>…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>return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bmx280.getTemperature();}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// Leser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av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temperatur</a:t>
            </a:r>
            <a:endParaRPr lang="nb-NO" sz="1600" smtClean="0">
              <a:latin typeface="Arial" pitchFamily="34" charset="0"/>
              <a:cs typeface="Arial" pitchFamily="34" charset="0"/>
            </a:endParaRPr>
          </a:p>
          <a:p>
            <a:pPr marL="0" lvl="1"/>
            <a:endParaRPr lang="nb-NO" sz="16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Omregning frå trykk til høyde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>
          <a:xfrm>
            <a:off x="1079500" y="266700"/>
            <a:ext cx="7767638" cy="71913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smtClean="0"/>
              <a:t>Trykk som funksjon av høyde over havet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3201988"/>
            <a:ext cx="79089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384300"/>
            <a:ext cx="271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5613" y="1012825"/>
            <a:ext cx="4248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766763"/>
          </a:xfrm>
        </p:spPr>
        <p:txBody>
          <a:bodyPr/>
          <a:lstStyle/>
          <a:p>
            <a:pPr algn="ctr"/>
            <a:r>
              <a:rPr lang="nb-NO" dirty="0" smtClean="0"/>
              <a:t>Det er viktig å kalibrere</a:t>
            </a:r>
          </a:p>
        </p:txBody>
      </p:sp>
      <p:pic>
        <p:nvPicPr>
          <p:cNvPr id="108546" name="Picture 2" descr="http://www.sparkfun.com/tutorial/Barometric/Pressure-Altitu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1325563"/>
            <a:ext cx="785653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22"/>
          <p:cNvGrpSpPr>
            <a:grpSpLocks/>
          </p:cNvGrpSpPr>
          <p:nvPr/>
        </p:nvGrpSpPr>
        <p:grpSpPr bwMode="auto">
          <a:xfrm>
            <a:off x="7332663" y="4784725"/>
            <a:ext cx="1306512" cy="514350"/>
            <a:chOff x="6528072" y="4784104"/>
            <a:chExt cx="1306768" cy="515166"/>
          </a:xfrm>
        </p:grpSpPr>
        <p:cxnSp>
          <p:nvCxnSpPr>
            <p:cNvPr id="43018" name="Rett linje 9"/>
            <p:cNvCxnSpPr>
              <a:cxnSpLocks noChangeShapeType="1"/>
            </p:cNvCxnSpPr>
            <p:nvPr/>
          </p:nvCxnSpPr>
          <p:spPr bwMode="auto">
            <a:xfrm flipV="1">
              <a:off x="6816436" y="4897225"/>
              <a:ext cx="602459" cy="7286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19" name="Rett linje 12"/>
            <p:cNvCxnSpPr>
              <a:cxnSpLocks noChangeShapeType="1"/>
            </p:cNvCxnSpPr>
            <p:nvPr/>
          </p:nvCxnSpPr>
          <p:spPr bwMode="auto">
            <a:xfrm>
              <a:off x="6801439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20" name="Rett linje 18"/>
            <p:cNvCxnSpPr>
              <a:cxnSpLocks noChangeShapeType="1"/>
            </p:cNvCxnSpPr>
            <p:nvPr/>
          </p:nvCxnSpPr>
          <p:spPr bwMode="auto">
            <a:xfrm>
              <a:off x="7414181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sp>
          <p:nvSpPr>
            <p:cNvPr id="43021" name="TekstSylinder 21"/>
            <p:cNvSpPr txBox="1">
              <a:spLocks noChangeArrowheads="1"/>
            </p:cNvSpPr>
            <p:nvPr/>
          </p:nvSpPr>
          <p:spPr bwMode="auto">
            <a:xfrm>
              <a:off x="6528072" y="4991493"/>
              <a:ext cx="13067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980 – 1050 hPa</a:t>
              </a:r>
            </a:p>
          </p:txBody>
        </p:sp>
      </p:grpSp>
      <p:sp>
        <p:nvSpPr>
          <p:cNvPr id="24" name="Frihåndsform 23"/>
          <p:cNvSpPr>
            <a:spLocks/>
          </p:cNvSpPr>
          <p:nvPr/>
        </p:nvSpPr>
        <p:spPr bwMode="auto">
          <a:xfrm>
            <a:off x="2395538" y="1498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" name="Frihåndsform 24"/>
          <p:cNvSpPr>
            <a:spLocks/>
          </p:cNvSpPr>
          <p:nvPr/>
        </p:nvSpPr>
        <p:spPr bwMode="auto">
          <a:xfrm>
            <a:off x="2395538" y="1752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6" name="TekstSylinder 25"/>
          <p:cNvSpPr txBox="1">
            <a:spLocks noChangeArrowheads="1"/>
          </p:cNvSpPr>
          <p:nvPr/>
        </p:nvSpPr>
        <p:spPr bwMode="auto">
          <a:xfrm>
            <a:off x="6611938" y="4843463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chemeClr val="tx1"/>
                </a:solidFill>
              </a:rPr>
              <a:t>7-800m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Oppdrag og kalibrering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944" y="341454"/>
            <a:ext cx="7966459" cy="177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358" y="2220690"/>
            <a:ext cx="7756446" cy="358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b="38781"/>
          <a:stretch>
            <a:fillRect/>
          </a:stretch>
        </p:blipFill>
        <p:spPr bwMode="auto">
          <a:xfrm>
            <a:off x="1109529" y="1278399"/>
            <a:ext cx="7900000" cy="19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6039335" y="1789690"/>
            <a:ext cx="1719349" cy="231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0975" y="3449780"/>
            <a:ext cx="4335318" cy="18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3963925" y="2021061"/>
            <a:ext cx="4754880" cy="271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1202493" y="2832737"/>
            <a:ext cx="6628147" cy="347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186" y="1417638"/>
            <a:ext cx="7968347" cy="362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Kalibrering</a:t>
            </a:r>
            <a:br>
              <a:rPr lang="nb-NO" dirty="0" smtClean="0"/>
            </a:br>
            <a:r>
              <a:rPr lang="nb-NO" sz="2000" dirty="0" smtClean="0">
                <a:solidFill>
                  <a:srgbClr val="0000FF"/>
                </a:solidFill>
              </a:rPr>
              <a:t>http</a:t>
            </a:r>
            <a:r>
              <a:rPr lang="nb-NO" sz="2000" smtClean="0">
                <a:solidFill>
                  <a:srgbClr val="0000FF"/>
                </a:solidFill>
              </a:rPr>
              <a:t>://www.senorge.no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8" name="Pil høyre 7"/>
          <p:cNvSpPr/>
          <p:nvPr/>
        </p:nvSpPr>
        <p:spPr>
          <a:xfrm rot="13953583">
            <a:off x="6034438" y="2376465"/>
            <a:ext cx="1009498" cy="8705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186" y="1417638"/>
            <a:ext cx="8223814" cy="37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il høyre 9"/>
          <p:cNvSpPr/>
          <p:nvPr/>
        </p:nvSpPr>
        <p:spPr>
          <a:xfrm>
            <a:off x="5412184" y="3477090"/>
            <a:ext cx="606651" cy="4629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1209" y="1417638"/>
            <a:ext cx="8142791" cy="371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il høyre 10"/>
          <p:cNvSpPr/>
          <p:nvPr/>
        </p:nvSpPr>
        <p:spPr>
          <a:xfrm rot="12947979">
            <a:off x="4471232" y="3778033"/>
            <a:ext cx="606651" cy="4629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1905" y="2185425"/>
            <a:ext cx="409892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3708765" cy="1143000"/>
          </a:xfrm>
        </p:spPr>
        <p:txBody>
          <a:bodyPr/>
          <a:lstStyle/>
          <a:p>
            <a:pPr algn="ctr"/>
            <a:r>
              <a:rPr lang="nb-NO" smtClean="0"/>
              <a:t>Oppgaver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2811" y="1600200"/>
            <a:ext cx="4535177" cy="4525963"/>
          </a:xfrm>
        </p:spPr>
        <p:txBody>
          <a:bodyPr/>
          <a:lstStyle/>
          <a:p>
            <a:r>
              <a:rPr lang="nb-NO" sz="2800" b="1" smtClean="0"/>
              <a:t>Innledning</a:t>
            </a:r>
            <a:r>
              <a:rPr lang="nb-NO" smtClean="0"/>
              <a:t/>
            </a:r>
            <a:br>
              <a:rPr lang="nb-NO" smtClean="0"/>
            </a:br>
            <a:r>
              <a:rPr lang="nb-NO" sz="1800" smtClean="0"/>
              <a:t>- Litt om fagfornyelsen og læreplanmål</a:t>
            </a:r>
          </a:p>
          <a:p>
            <a:r>
              <a:rPr lang="nb-NO" b="1" smtClean="0"/>
              <a:t>Bakgrunn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Litt om Arduino</a:t>
            </a:r>
            <a:br>
              <a:rPr lang="nb-NO" sz="1800" smtClean="0"/>
            </a:br>
            <a:r>
              <a:rPr lang="nb-NO" sz="1800" smtClean="0"/>
              <a:t>- Litt om byggesettet</a:t>
            </a:r>
          </a:p>
          <a:p>
            <a:r>
              <a:rPr lang="nb-NO" b="1" smtClean="0"/>
              <a:t>Programmering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Grunnleggende programstruktur </a:t>
            </a:r>
            <a:br>
              <a:rPr lang="nb-NO" sz="1800" smtClean="0"/>
            </a:br>
            <a:r>
              <a:rPr lang="nb-NO" sz="1800" smtClean="0"/>
              <a:t>- Viktige komandoer</a:t>
            </a:r>
          </a:p>
          <a:p>
            <a:r>
              <a:rPr lang="nb-NO" b="1" smtClean="0"/>
              <a:t>Oppgavesamling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Øving 1, 2, 3, 4</a:t>
            </a:r>
          </a:p>
          <a:p>
            <a:r>
              <a:rPr lang="nb-NO" b="1" smtClean="0"/>
              <a:t>Måling av trykk og høyde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Kalibrering</a:t>
            </a:r>
            <a:endParaRPr lang="nb-NO"/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6771" y="797210"/>
            <a:ext cx="3415366" cy="48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Sylinder 4"/>
          <p:cNvSpPr txBox="1"/>
          <p:nvPr/>
        </p:nvSpPr>
        <p:spPr>
          <a:xfrm>
            <a:off x="1917700" y="6004867"/>
            <a:ext cx="590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smtClean="0">
                <a:hlinkClick r:id="rId3"/>
              </a:rPr>
              <a:t>https://www.ntnu.no/skolelab/bla-hefteserie</a:t>
            </a:r>
            <a:r>
              <a:rPr lang="nb-NO" sz="2400" smtClean="0"/>
              <a:t> </a:t>
            </a:r>
            <a:endParaRPr lang="nb-NO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089" y="1509208"/>
            <a:ext cx="7383141" cy="525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43200" y="274638"/>
            <a:ext cx="8006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Kalibrering</a:t>
            </a:r>
            <a:br>
              <a:rPr lang="nb-NO" dirty="0" smtClean="0"/>
            </a:br>
            <a:r>
              <a:rPr lang="nb-NO" sz="2200" dirty="0" smtClean="0"/>
              <a:t>Finne trykk, temperatur og høyde på en nærliggende målestasjon</a:t>
            </a:r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2250260" y="4514053"/>
            <a:ext cx="367200" cy="36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7158492" y="5362033"/>
            <a:ext cx="367200" cy="36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2729710" y="4378826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h</a:t>
            </a:r>
            <a:r>
              <a:rPr lang="nb-NO" sz="3200" baseline="-25000" dirty="0" smtClean="0"/>
              <a:t>1</a:t>
            </a:r>
            <a:endParaRPr lang="nb-NO" sz="3200" baseline="-250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7618162" y="5272078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p</a:t>
            </a:r>
            <a:r>
              <a:rPr lang="nb-NO" sz="3200" baseline="-25000" dirty="0" smtClean="0"/>
              <a:t>1</a:t>
            </a:r>
            <a:endParaRPr lang="nb-NO" sz="3200" baseline="-250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7373084" y="4902746"/>
            <a:ext cx="117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960,20hPa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1341884" y="320040"/>
            <a:ext cx="7003366" cy="6415487"/>
            <a:chOff x="1347768" y="277491"/>
            <a:chExt cx="7584266" cy="6947625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7768" y="277491"/>
              <a:ext cx="7584266" cy="5255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6134" y="5532699"/>
              <a:ext cx="7205900" cy="1692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Oppsummering og evaluering, ble forventningene innfridd?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Løsningsforslag finnes her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417638"/>
            <a:ext cx="7407404" cy="730876"/>
          </a:xfrm>
        </p:spPr>
        <p:txBody>
          <a:bodyPr/>
          <a:lstStyle/>
          <a:p>
            <a:pPr algn="ctr">
              <a:buNone/>
            </a:pPr>
            <a:r>
              <a:rPr lang="nb-NO" smtClean="0">
                <a:hlinkClick r:id="rId2"/>
              </a:rPr>
              <a:t>https://www.ntnu.no/skolelab/losningsforslag-dag-1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3" descr="Bilderesultat for BMP18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29" name="AutoShape 5" descr="Bilderesultat for BMP18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35" name="Picture 11" descr="0.96 Inch I2C IIC Serial 128 x 64 OLED LCD LED Skjerm Modul For Arduino">
            <a:hlinkClick r:id="rId3" tooltip="0.96 Inch I2C IIC Serial 128 x 64 OLED LCD LED Skjerm Modul For Arduino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3593" y="1140019"/>
            <a:ext cx="3124200" cy="3124201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Tilleggskomponenter til Inventors kit</a:t>
            </a:r>
            <a:br>
              <a:rPr lang="nb-NO" smtClean="0"/>
            </a:br>
            <a:r>
              <a:rPr lang="nb-NO" sz="2700" smtClean="0"/>
              <a:t>Trykkmåler </a:t>
            </a:r>
            <a:r>
              <a:rPr lang="nb-NO" sz="2700" smtClean="0"/>
              <a:t>og display</a:t>
            </a:r>
            <a:endParaRPr lang="nb-NO" sz="2700"/>
          </a:p>
        </p:txBody>
      </p:sp>
      <p:pic>
        <p:nvPicPr>
          <p:cNvPr id="54274" name="Picture 2" descr="BMP280 Pressure Sensor in Pakist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8829" y="4151687"/>
            <a:ext cx="4068871" cy="2288740"/>
          </a:xfrm>
          <a:prstGeom prst="rect">
            <a:avLst/>
          </a:prstGeom>
          <a:noFill/>
        </p:spPr>
      </p:pic>
      <p:sp>
        <p:nvSpPr>
          <p:cNvPr id="11" name="TekstSylinder 10"/>
          <p:cNvSpPr txBox="1"/>
          <p:nvPr/>
        </p:nvSpPr>
        <p:spPr>
          <a:xfrm>
            <a:off x="4371129" y="616183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BMP280</a:t>
            </a:r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4168827" y="3661889"/>
            <a:ext cx="1007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mtClean="0"/>
              <a:t>SSD1306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Blinkende lysdiode</a:t>
            </a:r>
            <a:br>
              <a:rPr lang="nb-NO" smtClean="0"/>
            </a:br>
            <a:r>
              <a:rPr lang="nb-NO" sz="2000" smtClean="0"/>
              <a:t>side 43</a:t>
            </a:r>
            <a:endParaRPr lang="nb-NO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11" y="1755775"/>
            <a:ext cx="5986805" cy="43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Nedtelling til monitor og display</a:t>
            </a:r>
            <a:br>
              <a:rPr lang="nb-NO" smtClean="0"/>
            </a:br>
            <a:r>
              <a:rPr lang="nb-NO" sz="2000" smtClean="0"/>
              <a:t>side 46</a:t>
            </a:r>
            <a:endParaRPr lang="nb-NO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605645"/>
            <a:ext cx="7646281" cy="44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Voltmeter, mål spenning på batteri</a:t>
            </a:r>
            <a:br>
              <a:rPr lang="nb-NO" smtClean="0"/>
            </a:br>
            <a:r>
              <a:rPr lang="nb-NO" sz="2200" smtClean="0"/>
              <a:t>side 51</a:t>
            </a:r>
            <a:endParaRPr lang="nb-NO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697174"/>
            <a:ext cx="7408095" cy="405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 descr="Bilderesultat for battery AA"/>
          <p:cNvPicPr>
            <a:picLocks noChangeAspect="1" noChangeArrowheads="1"/>
          </p:cNvPicPr>
          <p:nvPr/>
        </p:nvPicPr>
        <p:blipFill>
          <a:blip r:embed="rId3"/>
          <a:srcRect l="39407" t="19046" r="39653" b="18779"/>
          <a:stretch>
            <a:fillRect/>
          </a:stretch>
        </p:blipFill>
        <p:spPr bwMode="auto">
          <a:xfrm>
            <a:off x="8203824" y="3142100"/>
            <a:ext cx="797798" cy="2368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Lag et termometer</a:t>
            </a:r>
            <a:br>
              <a:rPr lang="nb-NO" smtClean="0"/>
            </a:br>
            <a:r>
              <a:rPr lang="nb-NO" sz="2400" smtClean="0"/>
              <a:t>side 53</a:t>
            </a:r>
            <a:endParaRPr lang="nb-NO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171" y="1417638"/>
            <a:ext cx="8246978" cy="446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Lag en trykk og høydemåler</a:t>
            </a:r>
            <a:br>
              <a:rPr lang="nb-NO" smtClean="0"/>
            </a:br>
            <a:r>
              <a:rPr lang="nb-NO" sz="2400" smtClean="0"/>
              <a:t>side 55</a:t>
            </a:r>
            <a:endParaRPr lang="nb-NO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7069" y="1560344"/>
            <a:ext cx="7496738" cy="437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34771</TotalTime>
  <Words>519</Words>
  <Application>Microsoft Office PowerPoint</Application>
  <PresentationFormat>Skjermfremvisning (4:3)</PresentationFormat>
  <Paragraphs>143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4" baseType="lpstr">
      <vt:lpstr>Office-tema</vt:lpstr>
      <vt:lpstr>Videregående kurs  programmering Arduino</vt:lpstr>
      <vt:lpstr>Kva skal vi gjøre i dag og i morgen?</vt:lpstr>
      <vt:lpstr>Oppgaver</vt:lpstr>
      <vt:lpstr>Tilleggskomponenter til Inventors kit Trykkmåler og display</vt:lpstr>
      <vt:lpstr>Blinkende lysdiode side 43</vt:lpstr>
      <vt:lpstr>Nedtelling til monitor og display side 46</vt:lpstr>
      <vt:lpstr>Voltmeter, mål spenning på batteri side 51</vt:lpstr>
      <vt:lpstr>Lag et termometer side 53</vt:lpstr>
      <vt:lpstr>Lag en trykk og høydemåler side 55</vt:lpstr>
      <vt:lpstr>Bygging av krets for måling av trykk og beregning av høyde over havet</vt:lpstr>
      <vt:lpstr>Bruk av display I2C-buss, installasjon av bibliotek,  skriving til display</vt:lpstr>
      <vt:lpstr>Trykksensor og display</vt:lpstr>
      <vt:lpstr>I2C databuss</vt:lpstr>
      <vt:lpstr>SSD1306</vt:lpstr>
      <vt:lpstr>Analog avlesning, AD-konverter, digital omregning, potensiometer</vt:lpstr>
      <vt:lpstr>Analog til digital omvandling</vt:lpstr>
      <vt:lpstr>Temperatursensoren TMP36, ev. kort om NTC-motstanden</vt:lpstr>
      <vt:lpstr>Måling av temperatur  med temperaturfølsom pn-overgang (TMP36)</vt:lpstr>
      <vt:lpstr>V(T) og T(V) Følsomhet 10 mV/K (TMP36) </vt:lpstr>
      <vt:lpstr>Trykksensoren BMP280</vt:lpstr>
      <vt:lpstr>Trykkmåling med piezo-resistivt element</vt:lpstr>
      <vt:lpstr>Lysbilde 22</vt:lpstr>
      <vt:lpstr>Omregning frå trykk til høyde</vt:lpstr>
      <vt:lpstr>Trykk som funksjon av høyde over havet</vt:lpstr>
      <vt:lpstr>Det er viktig å kalibrere</vt:lpstr>
      <vt:lpstr>Oppdrag og kalibrering</vt:lpstr>
      <vt:lpstr>Lysbilde 27</vt:lpstr>
      <vt:lpstr>Lysbilde 28</vt:lpstr>
      <vt:lpstr>Kalibrering http://www.senorge.no</vt:lpstr>
      <vt:lpstr>Kalibrering Finne trykk, temperatur og høyde på en nærliggende målestasjon</vt:lpstr>
      <vt:lpstr>Lysbilde 31</vt:lpstr>
      <vt:lpstr>Oppsummering og evaluering, ble forventningene innfridd?</vt:lpstr>
      <vt:lpstr>Løsningsforslag finnes her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146</cp:revision>
  <dcterms:created xsi:type="dcterms:W3CDTF">2013-06-10T16:56:09Z</dcterms:created>
  <dcterms:modified xsi:type="dcterms:W3CDTF">2022-02-10T08:48:49Z</dcterms:modified>
</cp:coreProperties>
</file>