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sldIdLst>
    <p:sldId id="354" r:id="rId2"/>
    <p:sldId id="383" r:id="rId3"/>
    <p:sldId id="459" r:id="rId4"/>
    <p:sldId id="548" r:id="rId5"/>
    <p:sldId id="413" r:id="rId6"/>
    <p:sldId id="412" r:id="rId7"/>
    <p:sldId id="355" r:id="rId8"/>
    <p:sldId id="547" r:id="rId9"/>
    <p:sldId id="358" r:id="rId10"/>
    <p:sldId id="357" r:id="rId11"/>
    <p:sldId id="472" r:id="rId12"/>
    <p:sldId id="473" r:id="rId13"/>
    <p:sldId id="474" r:id="rId14"/>
    <p:sldId id="475" r:id="rId15"/>
    <p:sldId id="476" r:id="rId16"/>
    <p:sldId id="477" r:id="rId17"/>
    <p:sldId id="479" r:id="rId18"/>
    <p:sldId id="480" r:id="rId19"/>
    <p:sldId id="481" r:id="rId20"/>
    <p:sldId id="381" r:id="rId21"/>
    <p:sldId id="503" r:id="rId22"/>
    <p:sldId id="483" r:id="rId23"/>
    <p:sldId id="486" r:id="rId24"/>
    <p:sldId id="491" r:id="rId25"/>
    <p:sldId id="504" r:id="rId26"/>
    <p:sldId id="492" r:id="rId27"/>
    <p:sldId id="549" r:id="rId28"/>
    <p:sldId id="554" r:id="rId29"/>
    <p:sldId id="555" r:id="rId30"/>
    <p:sldId id="505" r:id="rId31"/>
    <p:sldId id="506" r:id="rId32"/>
    <p:sldId id="424" r:id="rId33"/>
    <p:sldId id="493" r:id="rId34"/>
    <p:sldId id="494" r:id="rId35"/>
    <p:sldId id="375" r:id="rId36"/>
    <p:sldId id="502" r:id="rId37"/>
    <p:sldId id="501" r:id="rId38"/>
    <p:sldId id="551" r:id="rId39"/>
    <p:sldId id="550" r:id="rId40"/>
    <p:sldId id="428" r:id="rId41"/>
    <p:sldId id="500" r:id="rId42"/>
    <p:sldId id="432" r:id="rId43"/>
    <p:sldId id="495" r:id="rId44"/>
    <p:sldId id="496" r:id="rId45"/>
    <p:sldId id="497" r:id="rId46"/>
    <p:sldId id="498" r:id="rId47"/>
    <p:sldId id="499" r:id="rId48"/>
    <p:sldId id="433" r:id="rId49"/>
    <p:sldId id="436" r:id="rId50"/>
    <p:sldId id="552" r:id="rId51"/>
    <p:sldId id="553" r:id="rId52"/>
    <p:sldId id="507" r:id="rId53"/>
    <p:sldId id="509" r:id="rId54"/>
    <p:sldId id="522" r:id="rId55"/>
    <p:sldId id="523" r:id="rId56"/>
    <p:sldId id="524" r:id="rId57"/>
    <p:sldId id="441" r:id="rId58"/>
    <p:sldId id="443" r:id="rId59"/>
    <p:sldId id="510" r:id="rId60"/>
    <p:sldId id="511" r:id="rId61"/>
    <p:sldId id="525" r:id="rId62"/>
    <p:sldId id="526" r:id="rId63"/>
    <p:sldId id="528" r:id="rId64"/>
    <p:sldId id="527" r:id="rId65"/>
    <p:sldId id="512" r:id="rId66"/>
    <p:sldId id="451" r:id="rId67"/>
    <p:sldId id="556" r:id="rId68"/>
    <p:sldId id="557" r:id="rId69"/>
    <p:sldId id="558" r:id="rId70"/>
    <p:sldId id="559" r:id="rId71"/>
    <p:sldId id="453" r:id="rId72"/>
    <p:sldId id="513" r:id="rId73"/>
    <p:sldId id="517" r:id="rId74"/>
    <p:sldId id="519" r:id="rId75"/>
    <p:sldId id="520" r:id="rId76"/>
    <p:sldId id="521" r:id="rId77"/>
    <p:sldId id="455" r:id="rId78"/>
    <p:sldId id="447" r:id="rId79"/>
    <p:sldId id="529" r:id="rId80"/>
    <p:sldId id="530" r:id="rId81"/>
    <p:sldId id="531" r:id="rId82"/>
    <p:sldId id="532" r:id="rId83"/>
    <p:sldId id="534" r:id="rId84"/>
    <p:sldId id="457" r:id="rId85"/>
    <p:sldId id="465" r:id="rId86"/>
    <p:sldId id="539" r:id="rId87"/>
    <p:sldId id="533" r:id="rId88"/>
    <p:sldId id="535" r:id="rId89"/>
    <p:sldId id="536" r:id="rId90"/>
    <p:sldId id="537" r:id="rId91"/>
    <p:sldId id="538" r:id="rId92"/>
    <p:sldId id="544" r:id="rId93"/>
    <p:sldId id="542" r:id="rId94"/>
    <p:sldId id="540" r:id="rId95"/>
    <p:sldId id="541" r:id="rId96"/>
    <p:sldId id="543" r:id="rId97"/>
    <p:sldId id="545" r:id="rId98"/>
    <p:sldId id="546" r:id="rId99"/>
    <p:sldId id="466" r:id="rId100"/>
    <p:sldId id="560" r:id="rId101"/>
    <p:sldId id="561" r:id="rId102"/>
    <p:sldId id="562" r:id="rId103"/>
    <p:sldId id="567" r:id="rId104"/>
    <p:sldId id="563" r:id="rId105"/>
    <p:sldId id="564" r:id="rId106"/>
    <p:sldId id="565" r:id="rId107"/>
    <p:sldId id="566" r:id="rId108"/>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475"/>
    <a:srgbClr val="BBAC7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908" autoAdjust="0"/>
    <p:restoredTop sz="94660"/>
  </p:normalViewPr>
  <p:slideViewPr>
    <p:cSldViewPr snapToGrid="0">
      <p:cViewPr>
        <p:scale>
          <a:sx n="75" d="100"/>
          <a:sy n="75" d="100"/>
        </p:scale>
        <p:origin x="-374" y="209"/>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48394A-ECA7-40E7-B53A-2F03A8026B4D}" type="datetimeFigureOut">
              <a:rPr lang="nb-NO" smtClean="0"/>
              <a:pPr/>
              <a:t>05.05.2021</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4FD85-A5B2-4EB9-AEDA-67CB1B05C715}"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R="0" algn="l"/>
            <a:r>
              <a:rPr lang="nb-NO" sz="1200" b="1" baseline="0" smtClean="0">
                <a:solidFill>
                  <a:srgbClr val="000000"/>
                </a:solidFill>
                <a:latin typeface="Times New Roman"/>
              </a:rPr>
              <a:t>ESP32 deep sleep:</a:t>
            </a:r>
          </a:p>
          <a:p>
            <a:pPr marR="0" algn="l"/>
            <a:endParaRPr lang="nb-NO" sz="1200" b="0" baseline="0" smtClean="0">
              <a:solidFill>
                <a:srgbClr val="000000"/>
              </a:solidFill>
              <a:latin typeface="Times New Roman"/>
            </a:endParaRPr>
          </a:p>
          <a:p>
            <a:pPr marR="0" algn="l"/>
            <a:r>
              <a:rPr lang="nb-NO" sz="1200" b="0" baseline="0" smtClean="0">
                <a:solidFill>
                  <a:srgbClr val="000000"/>
                </a:solidFill>
                <a:latin typeface="Times New Roman"/>
              </a:rPr>
              <a:t>I denne tilstanden er det meste koblet ned slik at bare ULP coprosessoren og Real Time Clock med sitt tilhørende “langsomme” lager er aktive. ULP coprosessoren utfører fortsatt målinger og vekker hovedprosessoren på bakgrunn av aktivitet på portene. Det kan f.eks. være knapper som blir trykket. Sammen med hovedprosessoren er også datalagringsenheten slått av. Nødvendig data for å kunne vekke opp kretsen er å finne i RTC-laget slik at det skal være mulig å få kretsen på nett når den vekkes.</a:t>
            </a:r>
          </a:p>
          <a:p>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93</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a:ln/>
        </p:spPr>
      </p:sp>
      <p:sp>
        <p:nvSpPr>
          <p:cNvPr id="89091" name="Plassholder for notater 2"/>
          <p:cNvSpPr>
            <a:spLocks noGrp="1"/>
          </p:cNvSpPr>
          <p:nvPr>
            <p:ph type="body" idx="1"/>
          </p:nvPr>
        </p:nvSpPr>
        <p:spPr>
          <a:noFill/>
          <a:ln/>
        </p:spPr>
        <p:txBody>
          <a:bodyPr/>
          <a:lstStyle/>
          <a:p>
            <a:endParaRPr lang="nb-NO" smtClean="0"/>
          </a:p>
        </p:txBody>
      </p:sp>
      <p:sp>
        <p:nvSpPr>
          <p:cNvPr id="89092" name="Plassholder for lysbildenummer 3"/>
          <p:cNvSpPr>
            <a:spLocks noGrp="1"/>
          </p:cNvSpPr>
          <p:nvPr>
            <p:ph type="sldNum" sz="quarter"/>
          </p:nvPr>
        </p:nvSpPr>
        <p:spPr>
          <a:noFill/>
        </p:spPr>
        <p:txBody>
          <a:bodyPr/>
          <a:lstStyle/>
          <a:p>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fld id="{F1B0A9A1-E756-4640-A8F8-81044CC9256B}" type="slidenum">
              <a:rPr lang="en-GB" smtClean="0">
                <a:latin typeface="Times"/>
              </a:rPr>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t>105</a:t>
            </a:fld>
            <a:endParaRPr lang="en-GB" smtClean="0">
              <a:latin typeface="Time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14753" y="2677415"/>
            <a:ext cx="7772400" cy="901094"/>
          </a:xfrm>
        </p:spPr>
        <p:txBody>
          <a:bodyPr anchor="t" anchorCtr="0"/>
          <a:lstStyle/>
          <a:p>
            <a:r>
              <a:rPr lang="nb-NO" dirty="0" smtClean="0"/>
              <a:t>Klikk for å redigere tittelstil</a:t>
            </a:r>
            <a:endParaRPr lang="nb-NO" dirty="0"/>
          </a:p>
        </p:txBody>
      </p:sp>
      <p:sp>
        <p:nvSpPr>
          <p:cNvPr id="3" name="Undertittel 2"/>
          <p:cNvSpPr>
            <a:spLocks noGrp="1"/>
          </p:cNvSpPr>
          <p:nvPr>
            <p:ph type="subTitle" idx="1"/>
          </p:nvPr>
        </p:nvSpPr>
        <p:spPr>
          <a:xfrm>
            <a:off x="1114753"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1017750" y="274638"/>
            <a:ext cx="5459249" cy="5851525"/>
          </a:xfrm>
        </p:spPr>
        <p:txBody>
          <a:bodyPr vert="eaVert"/>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lysbildenummer 5"/>
          <p:cNvSpPr txBox="1">
            <a:spLocks/>
          </p:cNvSpPr>
          <p:nvPr userDrawn="1"/>
        </p:nvSpPr>
        <p:spPr>
          <a:xfrm>
            <a:off x="-1" y="6421247"/>
            <a:ext cx="862779"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latin typeface="Arial"/>
                <a:cs typeface="Arial"/>
              </a:rPr>
              <a:pPr algn="ctr"/>
              <a:t>‹#›</a:t>
            </a:fld>
            <a:endParaRPr lang="nb-NO" b="1" i="0" dirty="0">
              <a:latin typeface="Arial"/>
              <a:cs typeface="Arial"/>
            </a:endParaRPr>
          </a:p>
        </p:txBody>
      </p:sp>
    </p:spTree>
    <p:extLst>
      <p:ext uri="{BB962C8B-B14F-4D97-AF65-F5344CB8AC3E}">
        <p14:creationId xmlns=""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035765" y="4406900"/>
            <a:ext cx="7458948" cy="1362075"/>
          </a:xfrm>
        </p:spPr>
        <p:txBody>
          <a:bodyPr anchor="t"/>
          <a:lstStyle>
            <a:lvl1pPr algn="l">
              <a:defRPr sz="4000" b="1" cap="all"/>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1035765" y="2906713"/>
            <a:ext cx="74589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Klikk for å redigere tekststiler i malen</a:t>
            </a:r>
          </a:p>
        </p:txBody>
      </p:sp>
    </p:spTree>
    <p:extLst>
      <p:ext uri="{BB962C8B-B14F-4D97-AF65-F5344CB8AC3E}">
        <p14:creationId xmlns=""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095551" y="274638"/>
            <a:ext cx="7407404" cy="1143000"/>
          </a:xfrm>
        </p:spPr>
        <p:txBody>
          <a:bodyPr/>
          <a:lstStyle/>
          <a:p>
            <a:r>
              <a:rPr lang="nb-NO" dirty="0" smtClean="0"/>
              <a:t>Klikk for å redigere tittelstil</a:t>
            </a:r>
            <a:endParaRPr lang="nb-NO" dirty="0"/>
          </a:p>
        </p:txBody>
      </p:sp>
      <p:sp>
        <p:nvSpPr>
          <p:cNvPr id="3" name="Plassholder for innhold 2"/>
          <p:cNvSpPr>
            <a:spLocks noGrp="1"/>
          </p:cNvSpPr>
          <p:nvPr>
            <p:ph sz="half" idx="1"/>
          </p:nvPr>
        </p:nvSpPr>
        <p:spPr>
          <a:xfrm>
            <a:off x="1114711" y="1600200"/>
            <a:ext cx="36678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5305711" y="1600200"/>
            <a:ext cx="367394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059523" y="274638"/>
            <a:ext cx="7407404"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1069676" y="1535113"/>
            <a:ext cx="376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1069676" y="2174875"/>
            <a:ext cx="376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5" name="Plassholder for tekst 4"/>
          <p:cNvSpPr>
            <a:spLocks noGrp="1"/>
          </p:cNvSpPr>
          <p:nvPr>
            <p:ph type="body" sz="quarter" idx="3"/>
          </p:nvPr>
        </p:nvSpPr>
        <p:spPr>
          <a:xfrm>
            <a:off x="5257502" y="1535113"/>
            <a:ext cx="38122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5257501" y="2174875"/>
            <a:ext cx="38122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24641"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142491" y="273050"/>
            <a:ext cx="476508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102464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194628" y="274638"/>
            <a:ext cx="7407404" cy="114300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1194628" y="1600200"/>
            <a:ext cx="7407404"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pic>
        <p:nvPicPr>
          <p:cNvPr id="6" name="Bilde 5" descr="stripe.jpg"/>
          <p:cNvPicPr>
            <a:picLocks noChangeAspect="1"/>
          </p:cNvPicPr>
          <p:nvPr userDrawn="1"/>
        </p:nvPicPr>
        <p:blipFill>
          <a:blip r:embed="rId13">
            <a:extLst>
              <a:ext uri="{28A0092B-C50C-407E-A947-70E740481C1C}">
                <a14:useLocalDpi xmlns="" xmlns:a14="http://schemas.microsoft.com/office/drawing/2010/main" val="0"/>
              </a:ext>
            </a:extLst>
          </a:blip>
          <a:stretch>
            <a:fillRect/>
          </a:stretch>
        </p:blipFill>
        <p:spPr>
          <a:xfrm>
            <a:off x="0" y="0"/>
            <a:ext cx="860290" cy="6858000"/>
          </a:xfrm>
          <a:prstGeom prst="rect">
            <a:avLst/>
          </a:prstGeom>
        </p:spPr>
      </p:pic>
    </p:spTree>
    <p:extLst>
      <p:ext uri="{BB962C8B-B14F-4D97-AF65-F5344CB8AC3E}">
        <p14:creationId xmlns=""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ntnu.no/skolelab/bla-hefteserie" TargetMode="Externa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5.jpeg"/><Relationship Id="rId4" Type="http://schemas.openxmlformats.org/officeDocument/2006/relationships/image" Target="../media/image104.jpeg"/></Relationships>
</file>

<file path=ppt/slides/_rels/slide10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emf"/></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no/url?sa=i&amp;rct=j&amp;q=&amp;esrc=s&amp;source=images&amp;cd=&amp;cad=rja&amp;uact=8&amp;ved=2ahUKEwjFrcfZ0tLZAhUDECwKHfWaCBwQjRx6BAgAEAY&amp;url=https://www.banggood.com/BMP180-Digital-Barometric-Pressure-Sensor-Module-Board-p-930690.html&amp;psig=AOvVaw2xib9QBtMU4uN-WGM5aMxC&amp;ust=1520252013252014"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no/url?sa=i&amp;rct=j&amp;q=&amp;esrc=s&amp;source=images&amp;cd=&amp;cad=rja&amp;uact=8&amp;ved=2ahUKEwjFrcfZ0tLZAhUDECwKHfWaCBwQjRx6BAgAEAY&amp;url=https://www.banggood.com/BMP180-Digital-Barometric-Pressure-Sensor-Module-Board-p-930690.html&amp;psig=AOvVaw2xib9QBtMU4uN-WGM5aMxC&amp;ust=1520252013252014"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rheingoldheavy.com/i2c-pull-resistor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learn.sparkfun.com/tutorials/i2c/al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hyperlink" Target="https://upload.wikimedia.org/wikipedia/commons/2/27/GPS24goldenSML.gif"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hyperlink" Target="https://earth.google.com/"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www.tutorialfor.com/questions-133285.htm"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en.wikipedia.org/wiki/Universal_asynchronous_receiver-transmitter"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google.no/url?sa=i&amp;rct=j&amp;q=&amp;esrc=s&amp;source=images&amp;cd=&amp;cad=rja&amp;uact=8&amp;ved=2ahUKEwjFrcfZ0tLZAhUDECwKHfWaCBwQjRx6BAgAEAY&amp;url=https://www.banggood.com/BMP180-Digital-Barometric-Pressure-Sensor-Module-Board-p-930690.html&amp;psig=AOvVaw2xib9QBtMU4uN-WGM5aMxC&amp;ust=1520252013252014"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1.jpeg"/></Relationships>
</file>

<file path=ppt/slides/_rels/slide6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rheingoldheavy.com/i2c-pull-resistor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learn.sparkfun.com/tutorials/i2c/all"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www.google.no/url?sa=i&amp;rct=j&amp;q=&amp;esrc=s&amp;source=images&amp;cd=&amp;cad=rja&amp;uact=8&amp;ved=0ahUKEwi5oM6SpubOAhWCkSwKHQT5Cr0QjRwIBw&amp;url=http://www.pcworld.com/article/246044/samsung_breaks_the_ultrabook_mold_with_14_inch_series_5_ultra_laptop.html&amp;psig=AFQjCNH74i4NhItGFAqpzFQwmnqmLdRwlg&amp;ust=1472548860925654"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Arduino/Skolelaboratoriet/CanSat/kml-files/Bromstadekra%202.2.kml"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docs.espressif.com/projects/esp-idf/en/latest/esp32/api-reference/system/sleep_modes.html" TargetMode="External"/><Relationship Id="rId2" Type="http://schemas.openxmlformats.org/officeDocument/2006/relationships/hyperlink" Target="https://ksummersill.medium.com/hibernate-the-esp32-with-dht22-while-pushing-payload-data-to-aws-895b60c5774b"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087582" y="908050"/>
            <a:ext cx="7201944" cy="1641731"/>
          </a:xfrm>
        </p:spPr>
        <p:txBody>
          <a:bodyPr>
            <a:normAutofit fontScale="90000"/>
          </a:bodyPr>
          <a:lstStyle/>
          <a:p>
            <a:r>
              <a:rPr lang="nb-NO" smtClean="0"/>
              <a:t>Samling 3, 4. – 6. mars</a:t>
            </a:r>
            <a:br>
              <a:rPr lang="nb-NO" smtClean="0"/>
            </a:br>
            <a:r>
              <a:rPr lang="nb-NO" smtClean="0"/>
              <a:t>Grunnkurs Programmering Arduino</a:t>
            </a:r>
            <a:br>
              <a:rPr lang="nb-NO" smtClean="0"/>
            </a:br>
            <a:r>
              <a:rPr lang="nb-NO" smtClean="0"/>
              <a:t>og ESP32 for yrkesfag</a:t>
            </a:r>
            <a:endParaRPr lang="nb-NO" dirty="0"/>
          </a:p>
        </p:txBody>
      </p:sp>
      <p:sp>
        <p:nvSpPr>
          <p:cNvPr id="3" name="Undertittel 2"/>
          <p:cNvSpPr>
            <a:spLocks noGrp="1"/>
          </p:cNvSpPr>
          <p:nvPr>
            <p:ph type="subTitle" idx="1"/>
          </p:nvPr>
        </p:nvSpPr>
        <p:spPr>
          <a:xfrm>
            <a:off x="1087582" y="2549782"/>
            <a:ext cx="7201944" cy="1942125"/>
          </a:xfrm>
        </p:spPr>
        <p:txBody>
          <a:bodyPr>
            <a:normAutofit/>
          </a:bodyPr>
          <a:lstStyle/>
          <a:p>
            <a:r>
              <a:rPr lang="nb-NO" sz="2400" smtClean="0"/>
              <a:t>Av</a:t>
            </a:r>
          </a:p>
          <a:p>
            <a:r>
              <a:rPr lang="nb-NO" smtClean="0"/>
              <a:t>Nils Kr. Rossing</a:t>
            </a:r>
            <a:br>
              <a:rPr lang="nb-NO" smtClean="0"/>
            </a:br>
            <a:r>
              <a:rPr lang="nb-NO" smtClean="0"/>
              <a:t>Skolelaboratoriet</a:t>
            </a:r>
            <a:endParaRPr lang="nb-NO" sz="2400" dirty="0"/>
          </a:p>
        </p:txBody>
      </p:sp>
      <p:pic>
        <p:nvPicPr>
          <p:cNvPr id="4" name="Bilde 3" descr="tekst_bm.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655867" y="269447"/>
            <a:ext cx="234696" cy="3084576"/>
          </a:xfrm>
          <a:prstGeom prst="rect">
            <a:avLst/>
          </a:prstGeom>
        </p:spPr>
      </p:pic>
    </p:spTree>
    <p:extLst>
      <p:ext uri="{BB962C8B-B14F-4D97-AF65-F5344CB8AC3E}">
        <p14:creationId xmlns="" xmlns:p14="http://schemas.microsoft.com/office/powerpoint/2010/main" val="3243102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7592" y="274638"/>
            <a:ext cx="3934522" cy="1143000"/>
          </a:xfrm>
        </p:spPr>
        <p:txBody>
          <a:bodyPr>
            <a:normAutofit fontScale="90000"/>
          </a:bodyPr>
          <a:lstStyle/>
          <a:p>
            <a:pPr algn="ctr"/>
            <a:r>
              <a:rPr lang="nb-NO" smtClean="0"/>
              <a:t>Oppdrag 1</a:t>
            </a:r>
            <a:br>
              <a:rPr lang="nb-NO" smtClean="0"/>
            </a:br>
            <a:r>
              <a:rPr lang="nb-NO" sz="2800" smtClean="0"/>
              <a:t>Oppkobling av BMP280</a:t>
            </a:r>
            <a:endParaRPr lang="nb-NO" sz="2800"/>
          </a:p>
        </p:txBody>
      </p:sp>
      <p:sp>
        <p:nvSpPr>
          <p:cNvPr id="3" name="Plassholder for innhold 2"/>
          <p:cNvSpPr>
            <a:spLocks noGrp="1"/>
          </p:cNvSpPr>
          <p:nvPr>
            <p:ph idx="1"/>
          </p:nvPr>
        </p:nvSpPr>
        <p:spPr>
          <a:xfrm>
            <a:off x="1187701" y="1530928"/>
            <a:ext cx="7515428" cy="956458"/>
          </a:xfrm>
        </p:spPr>
        <p:txBody>
          <a:bodyPr>
            <a:normAutofit/>
          </a:bodyPr>
          <a:lstStyle/>
          <a:p>
            <a:pPr marL="0" indent="0">
              <a:buNone/>
            </a:pPr>
            <a:r>
              <a:rPr lang="nb-NO" b="1" smtClean="0"/>
              <a:t>1.</a:t>
            </a:r>
            <a:r>
              <a:rPr lang="nb-NO" smtClean="0"/>
              <a:t> Oppkobling og programmering av BMP280 og måling av temp. og lufttrykk.</a:t>
            </a:r>
            <a:endParaRPr lang="nb-NO" i="1" smtClean="0"/>
          </a:p>
        </p:txBody>
      </p:sp>
      <p:pic>
        <p:nvPicPr>
          <p:cNvPr id="105473" name="Picture 1"/>
          <p:cNvPicPr>
            <a:picLocks noChangeAspect="1" noChangeArrowheads="1"/>
          </p:cNvPicPr>
          <p:nvPr/>
        </p:nvPicPr>
        <p:blipFill>
          <a:blip r:embed="rId2"/>
          <a:srcRect r="4971"/>
          <a:stretch>
            <a:fillRect/>
          </a:stretch>
        </p:blipFill>
        <p:spPr bwMode="auto">
          <a:xfrm>
            <a:off x="1420585" y="2322963"/>
            <a:ext cx="6487886" cy="41956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ktangel 4"/>
          <p:cNvSpPr>
            <a:spLocks noChangeArrowheads="1"/>
          </p:cNvSpPr>
          <p:nvPr/>
        </p:nvSpPr>
        <p:spPr bwMode="auto">
          <a:xfrm>
            <a:off x="1" y="0"/>
            <a:ext cx="9144000" cy="6858000"/>
          </a:xfrm>
          <a:prstGeom prst="rect">
            <a:avLst/>
          </a:prstGeom>
          <a:solidFill>
            <a:srgbClr val="FFC000"/>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74755" name="Tittel 1"/>
          <p:cNvSpPr>
            <a:spLocks noGrp="1"/>
          </p:cNvSpPr>
          <p:nvPr>
            <p:ph type="title"/>
          </p:nvPr>
        </p:nvSpPr>
        <p:spPr>
          <a:xfrm>
            <a:off x="1016000" y="2416175"/>
            <a:ext cx="7767638" cy="1141413"/>
          </a:xfrm>
        </p:spPr>
        <p:txBody>
          <a:bodyPr/>
          <a:lstStyle/>
          <a:p>
            <a:pPr algn="ctr"/>
            <a:r>
              <a:rPr lang="nb-NO" smtClean="0"/>
              <a:t>CanSat</a:t>
            </a:r>
            <a:br>
              <a:rPr lang="nb-NO" smtClean="0"/>
            </a:br>
            <a:r>
              <a:rPr lang="nb-NO" sz="2800" smtClean="0"/>
              <a:t>Et </a:t>
            </a:r>
            <a:r>
              <a:rPr lang="nb-NO" sz="2800" smtClean="0"/>
              <a:t>Elev-prosjekt</a:t>
            </a:r>
            <a:endParaRPr lang="nb-NO" smtClean="0"/>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tel 1"/>
          <p:cNvSpPr>
            <a:spLocks noGrp="1"/>
          </p:cNvSpPr>
          <p:nvPr>
            <p:ph type="title"/>
          </p:nvPr>
        </p:nvSpPr>
        <p:spPr>
          <a:xfrm>
            <a:off x="1079500" y="539750"/>
            <a:ext cx="7767638" cy="766763"/>
          </a:xfrm>
        </p:spPr>
        <p:txBody>
          <a:bodyPr/>
          <a:lstStyle/>
          <a:p>
            <a:pPr algn="ctr"/>
            <a:r>
              <a:rPr lang="nb-NO" smtClean="0"/>
              <a:t>Hva er CanSat?</a:t>
            </a:r>
          </a:p>
        </p:txBody>
      </p:sp>
      <p:sp>
        <p:nvSpPr>
          <p:cNvPr id="3" name="Plassholder for innhold 2"/>
          <p:cNvSpPr>
            <a:spLocks noGrp="1"/>
          </p:cNvSpPr>
          <p:nvPr>
            <p:ph idx="1"/>
          </p:nvPr>
        </p:nvSpPr>
        <p:spPr>
          <a:xfrm>
            <a:off x="892629" y="1355271"/>
            <a:ext cx="4724400" cy="5342392"/>
          </a:xfrm>
        </p:spPr>
        <p:txBody>
          <a:bodyPr>
            <a:normAutofit/>
          </a:bodyPr>
          <a:lstStyle/>
          <a:p>
            <a:pPr>
              <a:lnSpc>
                <a:spcPct val="100000"/>
              </a:lnSpc>
            </a:pPr>
            <a:r>
              <a:rPr lang="nb-NO" sz="1700" smtClean="0"/>
              <a:t>Elevene bygger en liten sonde på størrelse med en Colaboks på grunnlag av et byggesett.</a:t>
            </a:r>
          </a:p>
          <a:p>
            <a:pPr>
              <a:lnSpc>
                <a:spcPct val="100000"/>
              </a:lnSpc>
            </a:pPr>
            <a:r>
              <a:rPr lang="nb-NO" sz="1700" smtClean="0"/>
              <a:t>Byggesettet inneholder:</a:t>
            </a:r>
            <a:r>
              <a:rPr lang="nb-NO" sz="1800" smtClean="0"/>
              <a:t/>
            </a:r>
            <a:br>
              <a:rPr lang="nb-NO" sz="1800" smtClean="0"/>
            </a:br>
            <a:r>
              <a:rPr lang="nb-NO" sz="1200" smtClean="0"/>
              <a:t>- Temperatur , trykksensor og akselerometer</a:t>
            </a:r>
            <a:br>
              <a:rPr lang="nb-NO" sz="1200" smtClean="0"/>
            </a:br>
            <a:r>
              <a:rPr lang="nb-NO" sz="1200" smtClean="0"/>
              <a:t>- Mikrokontroller</a:t>
            </a:r>
            <a:br>
              <a:rPr lang="nb-NO" sz="1200" smtClean="0"/>
            </a:br>
            <a:r>
              <a:rPr lang="nb-NO" sz="1200" smtClean="0"/>
              <a:t>- Sender og mottaker</a:t>
            </a:r>
            <a:br>
              <a:rPr lang="nb-NO" sz="1200" smtClean="0"/>
            </a:br>
            <a:r>
              <a:rPr lang="nb-NO" sz="1200" smtClean="0"/>
              <a:t>- Data lagringskort</a:t>
            </a:r>
          </a:p>
          <a:p>
            <a:pPr>
              <a:lnSpc>
                <a:spcPct val="100000"/>
              </a:lnSpc>
            </a:pPr>
            <a:r>
              <a:rPr lang="nb-NO" sz="1700" smtClean="0"/>
              <a:t>Kan utstyres med flere sensorer:</a:t>
            </a:r>
            <a:r>
              <a:rPr lang="nb-NO" sz="1800" smtClean="0"/>
              <a:t/>
            </a:r>
            <a:br>
              <a:rPr lang="nb-NO" sz="1800" smtClean="0"/>
            </a:br>
            <a:r>
              <a:rPr lang="nb-NO" sz="1200" smtClean="0"/>
              <a:t>- GPS, kamera, fuktighet, lys  +++</a:t>
            </a:r>
            <a:endParaRPr lang="nb-NO" sz="1400" smtClean="0"/>
          </a:p>
          <a:p>
            <a:pPr>
              <a:lnSpc>
                <a:spcPct val="100000"/>
              </a:lnSpc>
            </a:pPr>
            <a:r>
              <a:rPr lang="nb-NO" sz="1700" smtClean="0"/>
              <a:t>Colaboksen utstyres med fallskjerm slik at den kan skytes ut ved ca. 1000 m høyde eller slippes fra ballong.</a:t>
            </a:r>
          </a:p>
          <a:p>
            <a:pPr>
              <a:lnSpc>
                <a:spcPct val="100000"/>
              </a:lnSpc>
            </a:pPr>
            <a:r>
              <a:rPr lang="nb-NO" sz="1700" smtClean="0"/>
              <a:t>Skytes opp til ca. 1000 hvor de droppes,</a:t>
            </a:r>
            <a:br>
              <a:rPr lang="nb-NO" sz="1700" smtClean="0"/>
            </a:br>
            <a:r>
              <a:rPr lang="nb-NO" sz="1700" smtClean="0"/>
              <a:t>eller slippes fra heliumballong fra ca. 400 m</a:t>
            </a:r>
          </a:p>
          <a:p>
            <a:pPr>
              <a:lnSpc>
                <a:spcPct val="100000"/>
              </a:lnSpc>
            </a:pPr>
            <a:r>
              <a:rPr lang="nb-NO" sz="1700" smtClean="0"/>
              <a:t>Gjennom fallet (ca. 2 min.) overføres data til bakkstasjonen</a:t>
            </a:r>
          </a:p>
          <a:p>
            <a:pPr>
              <a:lnSpc>
                <a:spcPct val="100000"/>
              </a:lnSpc>
            </a:pPr>
            <a:r>
              <a:rPr lang="nb-NO" sz="1700" smtClean="0"/>
              <a:t>I etterkant analyseres og tolkes måledata</a:t>
            </a:r>
          </a:p>
          <a:p>
            <a:pPr>
              <a:lnSpc>
                <a:spcPct val="100000"/>
              </a:lnSpc>
            </a:pPr>
            <a:r>
              <a:rPr lang="nb-NO" sz="1700" smtClean="0"/>
              <a:t>Elevene skriver  rapport</a:t>
            </a:r>
          </a:p>
          <a:p>
            <a:pPr>
              <a:lnSpc>
                <a:spcPct val="100000"/>
              </a:lnSpc>
            </a:pPr>
            <a:endParaRPr lang="nb-NO" sz="1800" smtClean="0"/>
          </a:p>
        </p:txBody>
      </p:sp>
      <p:pic>
        <p:nvPicPr>
          <p:cNvPr id="32770" name="Picture 2" descr="F:\Backup PC233 05.08.06\PC233\Foto\Skolelab\NAROM\CanSat 2011\CIMG0174.JPG"/>
          <p:cNvPicPr>
            <a:picLocks noChangeAspect="1" noChangeArrowheads="1"/>
          </p:cNvPicPr>
          <p:nvPr/>
        </p:nvPicPr>
        <p:blipFill>
          <a:blip r:embed="rId2" cstate="print"/>
          <a:srcRect l="7887"/>
          <a:stretch>
            <a:fillRect/>
          </a:stretch>
        </p:blipFill>
        <p:spPr bwMode="auto">
          <a:xfrm>
            <a:off x="5782809" y="1508125"/>
            <a:ext cx="3225800" cy="4668838"/>
          </a:xfrm>
          <a:prstGeom prst="rect">
            <a:avLst/>
          </a:prstGeom>
          <a:noFill/>
          <a:ln w="9525">
            <a:noFill/>
            <a:miter lim="800000"/>
            <a:headEnd/>
            <a:tailEnd/>
          </a:ln>
        </p:spPr>
      </p:pic>
      <p:pic>
        <p:nvPicPr>
          <p:cNvPr id="32771" name="Picture 3" descr="F:\Backup PC233 05.08.06\PC233\Foto\Skolelab\NAROM\CanSat 2011\CIMG0191.JPG"/>
          <p:cNvPicPr>
            <a:picLocks noChangeAspect="1" noChangeArrowheads="1"/>
          </p:cNvPicPr>
          <p:nvPr/>
        </p:nvPicPr>
        <p:blipFill>
          <a:blip r:embed="rId3" cstate="print"/>
          <a:srcRect l="30276" t="13983" r="31627" b="11288"/>
          <a:stretch>
            <a:fillRect/>
          </a:stretch>
        </p:blipFill>
        <p:spPr bwMode="auto">
          <a:xfrm>
            <a:off x="5773963" y="1527628"/>
            <a:ext cx="3184979" cy="4686300"/>
          </a:xfrm>
          <a:prstGeom prst="rect">
            <a:avLst/>
          </a:prstGeom>
          <a:noFill/>
          <a:ln w="9525">
            <a:noFill/>
            <a:miter lim="800000"/>
            <a:headEnd/>
            <a:tailEnd/>
          </a:ln>
        </p:spPr>
      </p:pic>
      <p:pic>
        <p:nvPicPr>
          <p:cNvPr id="32772" name="Picture 4" descr="F:\Backup PC233 05.08.06\PC233\Foto\Skolelab\NAROM\CanSat 2011\CIMG0195.JPG"/>
          <p:cNvPicPr>
            <a:picLocks noChangeAspect="1" noChangeArrowheads="1"/>
          </p:cNvPicPr>
          <p:nvPr/>
        </p:nvPicPr>
        <p:blipFill>
          <a:blip r:embed="rId4" cstate="print"/>
          <a:srcRect l="7961"/>
          <a:stretch>
            <a:fillRect/>
          </a:stretch>
        </p:blipFill>
        <p:spPr bwMode="auto">
          <a:xfrm>
            <a:off x="5744936" y="1522866"/>
            <a:ext cx="3240088" cy="4694237"/>
          </a:xfrm>
          <a:prstGeom prst="rect">
            <a:avLst/>
          </a:prstGeom>
          <a:noFill/>
          <a:ln w="9525">
            <a:noFill/>
            <a:miter lim="800000"/>
            <a:headEnd/>
            <a:tailEnd/>
          </a:ln>
        </p:spPr>
      </p:pic>
      <p:pic>
        <p:nvPicPr>
          <p:cNvPr id="32773" name="Picture 5" descr="F:\Backup PC233 05.08.06\PC233\Foto\Skolelab\NAROM\CanSat 2011\CIMG0232.JPG"/>
          <p:cNvPicPr>
            <a:picLocks noChangeAspect="1" noChangeArrowheads="1"/>
          </p:cNvPicPr>
          <p:nvPr/>
        </p:nvPicPr>
        <p:blipFill>
          <a:blip r:embed="rId5" cstate="print"/>
          <a:srcRect l="26466" t="10873" r="44460" b="28967"/>
          <a:stretch>
            <a:fillRect/>
          </a:stretch>
        </p:blipFill>
        <p:spPr bwMode="auto">
          <a:xfrm>
            <a:off x="5953805" y="1528309"/>
            <a:ext cx="3024187" cy="46910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2770"/>
                                        </p:tgtEl>
                                        <p:attrNameLst>
                                          <p:attrName>style.visibility</p:attrName>
                                        </p:attrNameLst>
                                      </p:cBhvr>
                                      <p:to>
                                        <p:strVal val="visible"/>
                                      </p:to>
                                    </p:set>
                                    <p:animEffect transition="in" filter="fade">
                                      <p:cBhvr>
                                        <p:cTn id="17" dur="2000"/>
                                        <p:tgtEl>
                                          <p:spTgt spid="327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xit" presetSubtype="0" fill="hold" nodeType="withEffect">
                                  <p:stCondLst>
                                    <p:cond delay="0"/>
                                  </p:stCondLst>
                                  <p:childTnLst>
                                    <p:animEffect transition="out" filter="fade">
                                      <p:cBhvr>
                                        <p:cTn id="24" dur="2000"/>
                                        <p:tgtEl>
                                          <p:spTgt spid="32770"/>
                                        </p:tgtEl>
                                      </p:cBhvr>
                                    </p:animEffect>
                                    <p:set>
                                      <p:cBhvr>
                                        <p:cTn id="25" dur="1" fill="hold">
                                          <p:stCondLst>
                                            <p:cond delay="1999"/>
                                          </p:stCondLst>
                                        </p:cTn>
                                        <p:tgtEl>
                                          <p:spTgt spid="32770"/>
                                        </p:tgtEl>
                                        <p:attrNameLst>
                                          <p:attrName>style.visibility</p:attrName>
                                        </p:attrNameLst>
                                      </p:cBhvr>
                                      <p:to>
                                        <p:strVal val="hidden"/>
                                      </p:to>
                                    </p:se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2771"/>
                                        </p:tgtEl>
                                        <p:attrNameLst>
                                          <p:attrName>style.visibility</p:attrName>
                                        </p:attrNameLst>
                                      </p:cBhvr>
                                      <p:to>
                                        <p:strVal val="visible"/>
                                      </p:to>
                                    </p:set>
                                    <p:animEffect transition="in" filter="fade">
                                      <p:cBhvr>
                                        <p:cTn id="29" dur="2000"/>
                                        <p:tgtEl>
                                          <p:spTgt spid="3277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2000"/>
                                        <p:tgtEl>
                                          <p:spTgt spid="32771"/>
                                        </p:tgtEl>
                                      </p:cBhvr>
                                    </p:animEffect>
                                    <p:set>
                                      <p:cBhvr>
                                        <p:cTn id="34" dur="1" fill="hold">
                                          <p:stCondLst>
                                            <p:cond delay="1999"/>
                                          </p:stCondLst>
                                        </p:cTn>
                                        <p:tgtEl>
                                          <p:spTgt spid="3277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2000"/>
                                        <p:tgtEl>
                                          <p:spTgt spid="3">
                                            <p:txEl>
                                              <p:pRg st="4" end="4"/>
                                            </p:txEl>
                                          </p:spTgt>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2772"/>
                                        </p:tgtEl>
                                        <p:attrNameLst>
                                          <p:attrName>style.visibility</p:attrName>
                                        </p:attrNameLst>
                                      </p:cBhvr>
                                      <p:to>
                                        <p:strVal val="visible"/>
                                      </p:to>
                                    </p:set>
                                    <p:animEffect transition="in" filter="fade">
                                      <p:cBhvr>
                                        <p:cTn id="41" dur="2000"/>
                                        <p:tgtEl>
                                          <p:spTgt spid="3277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2000"/>
                                        <p:tgtEl>
                                          <p:spTgt spid="32772"/>
                                        </p:tgtEl>
                                      </p:cBhvr>
                                    </p:animEffect>
                                    <p:set>
                                      <p:cBhvr>
                                        <p:cTn id="46" dur="1" fill="hold">
                                          <p:stCondLst>
                                            <p:cond delay="1999"/>
                                          </p:stCondLst>
                                        </p:cTn>
                                        <p:tgtEl>
                                          <p:spTgt spid="32772"/>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32773"/>
                                        </p:tgtEl>
                                        <p:attrNameLst>
                                          <p:attrName>style.visibility</p:attrName>
                                        </p:attrNameLst>
                                      </p:cBhvr>
                                      <p:to>
                                        <p:strVal val="visible"/>
                                      </p:to>
                                    </p:set>
                                    <p:animEffect transition="in" filter="fade">
                                      <p:cBhvr>
                                        <p:cTn id="49" dur="2000"/>
                                        <p:tgtEl>
                                          <p:spTgt spid="32773"/>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2000"/>
                                        <p:tgtEl>
                                          <p:spTgt spid="3">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2000"/>
                                        <p:tgtEl>
                                          <p:spTgt spid="3">
                                            <p:txEl>
                                              <p:pRg st="6" end="6"/>
                                            </p:txEl>
                                          </p:spTgt>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tel 1"/>
          <p:cNvSpPr>
            <a:spLocks noGrp="1"/>
          </p:cNvSpPr>
          <p:nvPr>
            <p:ph type="title"/>
          </p:nvPr>
        </p:nvSpPr>
        <p:spPr>
          <a:xfrm>
            <a:off x="1079500" y="273050"/>
            <a:ext cx="7767638" cy="1092200"/>
          </a:xfrm>
        </p:spPr>
        <p:txBody>
          <a:bodyPr/>
          <a:lstStyle/>
          <a:p>
            <a:pPr algn="ctr"/>
            <a:r>
              <a:rPr lang="nb-NO" smtClean="0"/>
              <a:t>CanSat - konseptet</a:t>
            </a:r>
          </a:p>
        </p:txBody>
      </p:sp>
      <p:sp>
        <p:nvSpPr>
          <p:cNvPr id="76803" name="Plassholder for innhold 2"/>
          <p:cNvSpPr>
            <a:spLocks noGrp="1"/>
          </p:cNvSpPr>
          <p:nvPr>
            <p:ph idx="1"/>
          </p:nvPr>
        </p:nvSpPr>
        <p:spPr>
          <a:xfrm>
            <a:off x="914400" y="1555750"/>
            <a:ext cx="5245100" cy="4532313"/>
          </a:xfrm>
        </p:spPr>
        <p:txBody>
          <a:bodyPr>
            <a:normAutofit fontScale="92500" lnSpcReduction="10000"/>
          </a:bodyPr>
          <a:lstStyle/>
          <a:p>
            <a:pPr>
              <a:lnSpc>
                <a:spcPct val="100000"/>
              </a:lnSpc>
            </a:pPr>
            <a:r>
              <a:rPr lang="nb-NO" sz="2200" smtClean="0"/>
              <a:t>Lærerkurs (aug./sept.)</a:t>
            </a:r>
          </a:p>
          <a:p>
            <a:pPr>
              <a:lnSpc>
                <a:spcPct val="100000"/>
              </a:lnSpc>
            </a:pPr>
            <a:r>
              <a:rPr lang="nb-NO" sz="2200" smtClean="0"/>
              <a:t>Start prosjekt i egen </a:t>
            </a:r>
            <a:r>
              <a:rPr lang="nb-NO" sz="2200" smtClean="0"/>
              <a:t>klasse</a:t>
            </a:r>
            <a:endParaRPr lang="nb-NO" sz="2200" smtClean="0"/>
          </a:p>
          <a:p>
            <a:pPr>
              <a:lnSpc>
                <a:spcPct val="100000"/>
              </a:lnSpc>
            </a:pPr>
            <a:r>
              <a:rPr lang="nb-NO" sz="2200" smtClean="0"/>
              <a:t>Startpakke (brakett, sender, sensorer)</a:t>
            </a:r>
            <a:br>
              <a:rPr lang="nb-NO" sz="2200" smtClean="0"/>
            </a:br>
            <a:r>
              <a:rPr lang="nb-NO" sz="1500" smtClean="0"/>
              <a:t>- Temperatur</a:t>
            </a:r>
            <a:br>
              <a:rPr lang="nb-NO" sz="1500" smtClean="0"/>
            </a:br>
            <a:r>
              <a:rPr lang="nb-NO" sz="1500" smtClean="0"/>
              <a:t>- </a:t>
            </a:r>
            <a:r>
              <a:rPr lang="nb-NO" sz="1500" smtClean="0"/>
              <a:t>Luftrykk</a:t>
            </a:r>
            <a:r>
              <a:rPr lang="nb-NO" sz="1500" smtClean="0"/>
              <a:t/>
            </a:r>
            <a:br>
              <a:rPr lang="nb-NO" sz="1500" smtClean="0"/>
            </a:br>
            <a:r>
              <a:rPr lang="nb-NO" sz="1500" smtClean="0"/>
              <a:t>- </a:t>
            </a:r>
            <a:r>
              <a:rPr lang="nb-NO" sz="1500" smtClean="0"/>
              <a:t>Akselerometer, Magnetometer, Gyrometer</a:t>
            </a:r>
            <a:r>
              <a:rPr lang="nb-NO" sz="1500" smtClean="0"/>
              <a:t/>
            </a:r>
            <a:br>
              <a:rPr lang="nb-NO" sz="1500" smtClean="0"/>
            </a:br>
            <a:r>
              <a:rPr lang="nb-NO" sz="1500" smtClean="0"/>
              <a:t>- Radiosender og  SD kort for lagring av data</a:t>
            </a:r>
            <a:endParaRPr lang="nb-NO" smtClean="0"/>
          </a:p>
          <a:p>
            <a:pPr>
              <a:lnSpc>
                <a:spcPct val="100000"/>
              </a:lnSpc>
            </a:pPr>
            <a:r>
              <a:rPr lang="nb-NO" sz="2200" smtClean="0"/>
              <a:t>Gruppeprosjekt i klassen (3-5 elever)</a:t>
            </a:r>
          </a:p>
          <a:p>
            <a:pPr>
              <a:lnSpc>
                <a:spcPct val="100000"/>
              </a:lnSpc>
            </a:pPr>
            <a:r>
              <a:rPr lang="nb-NO" sz="2200" smtClean="0"/>
              <a:t>Utstyre med ulike tilleggssensorer</a:t>
            </a:r>
            <a:r>
              <a:rPr lang="nb-NO" smtClean="0"/>
              <a:t/>
            </a:r>
            <a:br>
              <a:rPr lang="nb-NO" smtClean="0"/>
            </a:br>
            <a:r>
              <a:rPr lang="nb-NO" sz="1600" smtClean="0"/>
              <a:t>- GPS</a:t>
            </a:r>
            <a:br>
              <a:rPr lang="nb-NO" sz="1600" smtClean="0"/>
            </a:br>
            <a:r>
              <a:rPr lang="nb-NO" sz="1600" smtClean="0"/>
              <a:t>- Måling av forurensning</a:t>
            </a:r>
            <a:br>
              <a:rPr lang="nb-NO" sz="1600" smtClean="0"/>
            </a:br>
            <a:r>
              <a:rPr lang="nb-NO" sz="1600" smtClean="0"/>
              <a:t>- Stråling</a:t>
            </a:r>
            <a:br>
              <a:rPr lang="nb-NO" sz="1600" smtClean="0"/>
            </a:br>
            <a:r>
              <a:rPr lang="nb-NO" sz="1600" smtClean="0"/>
              <a:t>- Akselerasjon</a:t>
            </a:r>
            <a:br>
              <a:rPr lang="nb-NO" sz="1600" smtClean="0"/>
            </a:br>
            <a:r>
              <a:rPr lang="nb-NO" sz="1600" smtClean="0"/>
              <a:t>- Videokamera</a:t>
            </a:r>
            <a:endParaRPr lang="nb-NO" sz="1400" smtClean="0"/>
          </a:p>
          <a:p>
            <a:pPr>
              <a:lnSpc>
                <a:spcPct val="100000"/>
              </a:lnSpc>
            </a:pPr>
            <a:r>
              <a:rPr lang="nb-NO" sz="2200" smtClean="0"/>
              <a:t>Lokale konkurranser/Nasjonale konkurranser</a:t>
            </a:r>
          </a:p>
          <a:p>
            <a:pPr>
              <a:lnSpc>
                <a:spcPct val="100000"/>
              </a:lnSpc>
            </a:pPr>
            <a:r>
              <a:rPr lang="nb-NO" sz="2200" smtClean="0"/>
              <a:t>Europeisk konkurranse</a:t>
            </a:r>
          </a:p>
          <a:p>
            <a:endParaRPr lang="nb-NO" smtClean="0"/>
          </a:p>
        </p:txBody>
      </p:sp>
      <p:pic>
        <p:nvPicPr>
          <p:cNvPr id="76805" name="Picture 6" descr="M:\Dok_skolelab\Kurs\Kursutvikling\CanSat 2011\Bilder\IMG_5734.JPG"/>
          <p:cNvPicPr>
            <a:picLocks noChangeAspect="1" noChangeArrowheads="1"/>
          </p:cNvPicPr>
          <p:nvPr/>
        </p:nvPicPr>
        <p:blipFill>
          <a:blip r:embed="rId2" cstate="print"/>
          <a:srcRect l="32684" t="14032" r="6123" b="15552"/>
          <a:stretch>
            <a:fillRect/>
          </a:stretch>
        </p:blipFill>
        <p:spPr bwMode="auto">
          <a:xfrm>
            <a:off x="5823857" y="1496106"/>
            <a:ext cx="3140529" cy="2408237"/>
          </a:xfrm>
          <a:prstGeom prst="rect">
            <a:avLst/>
          </a:prstGeom>
          <a:noFill/>
          <a:ln w="9525">
            <a:noFill/>
            <a:miter lim="800000"/>
            <a:headEnd/>
            <a:tailEnd/>
          </a:ln>
        </p:spPr>
      </p:pic>
      <p:pic>
        <p:nvPicPr>
          <p:cNvPr id="7169" name="Picture 1"/>
          <p:cNvPicPr>
            <a:picLocks noChangeAspect="1" noChangeArrowheads="1"/>
          </p:cNvPicPr>
          <p:nvPr/>
        </p:nvPicPr>
        <p:blipFill>
          <a:blip r:embed="rId3"/>
          <a:srcRect/>
          <a:stretch>
            <a:fillRect/>
          </a:stretch>
        </p:blipFill>
        <p:spPr bwMode="auto">
          <a:xfrm>
            <a:off x="5362893" y="4055745"/>
            <a:ext cx="3609975" cy="24447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Flere utgaver av hårdvaren</a:t>
            </a:r>
            <a:endParaRPr lang="nb-NO"/>
          </a:p>
        </p:txBody>
      </p:sp>
      <p:pic>
        <p:nvPicPr>
          <p:cNvPr id="4" name="Picture 5">
            <a:hlinkClick r:id="rId2"/>
          </p:cNvPr>
          <p:cNvPicPr>
            <a:picLocks noChangeAspect="1" noChangeArrowheads="1"/>
          </p:cNvPicPr>
          <p:nvPr/>
        </p:nvPicPr>
        <p:blipFill>
          <a:blip r:embed="rId3" cstate="print"/>
          <a:srcRect/>
          <a:stretch>
            <a:fillRect/>
          </a:stretch>
        </p:blipFill>
        <p:spPr bwMode="auto">
          <a:xfrm>
            <a:off x="5211008" y="1676400"/>
            <a:ext cx="3519773" cy="5029200"/>
          </a:xfrm>
          <a:prstGeom prst="rect">
            <a:avLst/>
          </a:prstGeom>
          <a:noFill/>
          <a:ln w="9525">
            <a:noFill/>
            <a:miter lim="800000"/>
            <a:headEnd/>
            <a:tailEnd/>
          </a:ln>
        </p:spPr>
      </p:pic>
      <p:sp>
        <p:nvSpPr>
          <p:cNvPr id="5" name="TekstSylinder 4"/>
          <p:cNvSpPr txBox="1"/>
          <p:nvPr/>
        </p:nvSpPr>
        <p:spPr>
          <a:xfrm>
            <a:off x="2448560" y="1247140"/>
            <a:ext cx="923651" cy="369332"/>
          </a:xfrm>
          <a:prstGeom prst="rect">
            <a:avLst/>
          </a:prstGeom>
          <a:noFill/>
        </p:spPr>
        <p:txBody>
          <a:bodyPr wrap="none" rtlCol="0">
            <a:spAutoFit/>
          </a:bodyPr>
          <a:lstStyle/>
          <a:p>
            <a:r>
              <a:rPr lang="nb-NO" smtClean="0"/>
              <a:t>Til 2017</a:t>
            </a:r>
            <a:endParaRPr lang="nb-NO"/>
          </a:p>
        </p:txBody>
      </p:sp>
      <p:pic>
        <p:nvPicPr>
          <p:cNvPr id="1026" name="Picture 2" descr="Lenke til Miljø- og romteknologi CanSat - sensorteknikk."/>
          <p:cNvPicPr>
            <a:picLocks noChangeAspect="1" noChangeArrowheads="1"/>
          </p:cNvPicPr>
          <p:nvPr/>
        </p:nvPicPr>
        <p:blipFill>
          <a:blip r:embed="rId4"/>
          <a:srcRect/>
          <a:stretch>
            <a:fillRect/>
          </a:stretch>
        </p:blipFill>
        <p:spPr bwMode="auto">
          <a:xfrm>
            <a:off x="1268095" y="1691957"/>
            <a:ext cx="3486150" cy="4991101"/>
          </a:xfrm>
          <a:prstGeom prst="rect">
            <a:avLst/>
          </a:prstGeom>
          <a:noFill/>
        </p:spPr>
      </p:pic>
      <p:sp>
        <p:nvSpPr>
          <p:cNvPr id="7" name="TekstSylinder 6"/>
          <p:cNvSpPr txBox="1"/>
          <p:nvPr/>
        </p:nvSpPr>
        <p:spPr>
          <a:xfrm>
            <a:off x="6197600" y="1247140"/>
            <a:ext cx="997453" cy="369332"/>
          </a:xfrm>
          <a:prstGeom prst="rect">
            <a:avLst/>
          </a:prstGeom>
          <a:noFill/>
        </p:spPr>
        <p:txBody>
          <a:bodyPr wrap="none" rtlCol="0">
            <a:spAutoFit/>
          </a:bodyPr>
          <a:lstStyle/>
          <a:p>
            <a:r>
              <a:rPr lang="nb-NO" smtClean="0"/>
              <a:t>Fra 2018</a:t>
            </a:r>
            <a:endParaRPr lang="nb-NO"/>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ktangel 4"/>
          <p:cNvSpPr>
            <a:spLocks noChangeArrowheads="1"/>
          </p:cNvSpPr>
          <p:nvPr/>
        </p:nvSpPr>
        <p:spPr bwMode="auto">
          <a:xfrm>
            <a:off x="1" y="0"/>
            <a:ext cx="9144000" cy="6858000"/>
          </a:xfrm>
          <a:prstGeom prst="rect">
            <a:avLst/>
          </a:prstGeom>
          <a:solidFill>
            <a:srgbClr val="FFC000"/>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77827" name="Tittel 1"/>
          <p:cNvSpPr>
            <a:spLocks noGrp="1"/>
          </p:cNvSpPr>
          <p:nvPr>
            <p:ph type="title"/>
          </p:nvPr>
        </p:nvSpPr>
        <p:spPr>
          <a:xfrm>
            <a:off x="1016000" y="2416175"/>
            <a:ext cx="7767638" cy="1141413"/>
          </a:xfrm>
        </p:spPr>
        <p:txBody>
          <a:bodyPr/>
          <a:lstStyle/>
          <a:p>
            <a:pPr algn="ctr">
              <a:lnSpc>
                <a:spcPct val="100000"/>
              </a:lnSpc>
            </a:pPr>
            <a:r>
              <a:rPr lang="nb-NO" smtClean="0"/>
              <a:t>Data logging</a:t>
            </a:r>
            <a:br>
              <a:rPr lang="nb-NO" smtClean="0"/>
            </a:br>
            <a:r>
              <a:rPr lang="nb-NO" sz="2800" smtClean="0"/>
              <a:t>Et ToF-prosjekt</a:t>
            </a:r>
            <a:endParaRPr lang="nb-NO" smtClean="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7"/>
          <p:cNvGrpSpPr>
            <a:grpSpLocks/>
          </p:cNvGrpSpPr>
          <p:nvPr/>
        </p:nvGrpSpPr>
        <p:grpSpPr bwMode="auto">
          <a:xfrm>
            <a:off x="2617788" y="1838325"/>
            <a:ext cx="6351587" cy="4784725"/>
            <a:chOff x="3803515" y="2791838"/>
            <a:chExt cx="5144572" cy="3850913"/>
          </a:xfrm>
        </p:grpSpPr>
        <p:pic>
          <p:nvPicPr>
            <p:cNvPr id="78861" name="Picture 3" descr="M:\Dok_skolelab\Prosjekter\Researchers Night\2012\Bilder\IMG_2381.JPG"/>
            <p:cNvPicPr>
              <a:picLocks noChangeAspect="1" noChangeArrowheads="1"/>
            </p:cNvPicPr>
            <p:nvPr/>
          </p:nvPicPr>
          <p:blipFill>
            <a:blip r:embed="rId3" cstate="print"/>
            <a:srcRect/>
            <a:stretch>
              <a:fillRect/>
            </a:stretch>
          </p:blipFill>
          <p:spPr bwMode="auto">
            <a:xfrm>
              <a:off x="3813243" y="2791838"/>
              <a:ext cx="5134844" cy="3850913"/>
            </a:xfrm>
            <a:prstGeom prst="rect">
              <a:avLst/>
            </a:prstGeom>
            <a:noFill/>
            <a:ln w="9525">
              <a:noFill/>
              <a:miter lim="800000"/>
              <a:headEnd/>
              <a:tailEnd/>
            </a:ln>
          </p:spPr>
        </p:pic>
        <p:sp>
          <p:nvSpPr>
            <p:cNvPr id="7" name="Rektangel 6"/>
            <p:cNvSpPr/>
            <p:nvPr/>
          </p:nvSpPr>
          <p:spPr bwMode="auto">
            <a:xfrm>
              <a:off x="3803515" y="2791838"/>
              <a:ext cx="2441775" cy="1731250"/>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grpSp>
      <p:sp>
        <p:nvSpPr>
          <p:cNvPr id="78851" name="Tittel 1"/>
          <p:cNvSpPr>
            <a:spLocks noGrp="1"/>
          </p:cNvSpPr>
          <p:nvPr>
            <p:ph type="title"/>
          </p:nvPr>
        </p:nvSpPr>
        <p:spPr>
          <a:xfrm>
            <a:off x="704850" y="171450"/>
            <a:ext cx="5915025" cy="1141413"/>
          </a:xfrm>
        </p:spPr>
        <p:txBody>
          <a:bodyPr/>
          <a:lstStyle/>
          <a:p>
            <a:pPr algn="ctr">
              <a:lnSpc>
                <a:spcPct val="100000"/>
              </a:lnSpc>
            </a:pPr>
            <a:r>
              <a:rPr lang="nb-NO" sz="4000" b="1" smtClean="0"/>
              <a:t>Måling av CO2 </a:t>
            </a:r>
            <a:r>
              <a:rPr lang="nb-NO" smtClean="0"/>
              <a:t/>
            </a:r>
            <a:br>
              <a:rPr lang="nb-NO" smtClean="0"/>
            </a:br>
            <a:r>
              <a:rPr lang="nb-NO" sz="2400" smtClean="0"/>
              <a:t>under Researchers Night 2012, NTNU</a:t>
            </a:r>
            <a:endParaRPr lang="nb-NO" smtClean="0"/>
          </a:p>
        </p:txBody>
      </p:sp>
      <p:sp>
        <p:nvSpPr>
          <p:cNvPr id="3" name="Plassholder for innhold 2"/>
          <p:cNvSpPr>
            <a:spLocks noGrp="1"/>
          </p:cNvSpPr>
          <p:nvPr>
            <p:ph sz="half" idx="1"/>
          </p:nvPr>
        </p:nvSpPr>
        <p:spPr>
          <a:xfrm>
            <a:off x="1079500" y="1382485"/>
            <a:ext cx="4259943" cy="4705577"/>
          </a:xfrm>
        </p:spPr>
        <p:txBody>
          <a:bodyPr/>
          <a:lstStyle/>
          <a:p>
            <a:pPr>
              <a:lnSpc>
                <a:spcPct val="100000"/>
              </a:lnSpc>
            </a:pPr>
            <a:r>
              <a:rPr lang="nb-NO" sz="2000" smtClean="0"/>
              <a:t>Innedørs, NTNU</a:t>
            </a:r>
          </a:p>
          <a:p>
            <a:pPr>
              <a:lnSpc>
                <a:spcPct val="100000"/>
              </a:lnSpc>
            </a:pPr>
            <a:r>
              <a:rPr lang="nb-NO" sz="2000" smtClean="0"/>
              <a:t>Helium ballong m/CanSat</a:t>
            </a:r>
          </a:p>
          <a:p>
            <a:pPr>
              <a:lnSpc>
                <a:spcPct val="100000"/>
              </a:lnSpc>
            </a:pPr>
            <a:r>
              <a:rPr lang="nb-NO" sz="2000" smtClean="0"/>
              <a:t>Måling av CO</a:t>
            </a:r>
            <a:r>
              <a:rPr lang="nb-NO" sz="2000" baseline="-25000" smtClean="0"/>
              <a:t>2</a:t>
            </a:r>
          </a:p>
          <a:p>
            <a:pPr>
              <a:lnSpc>
                <a:spcPct val="100000"/>
              </a:lnSpc>
            </a:pPr>
            <a:r>
              <a:rPr lang="nb-NO" sz="2000" smtClean="0"/>
              <a:t>Tera Term (nedlasting av data)</a:t>
            </a:r>
          </a:p>
          <a:p>
            <a:pPr>
              <a:lnSpc>
                <a:spcPct val="100000"/>
              </a:lnSpc>
            </a:pPr>
            <a:r>
              <a:rPr lang="nb-NO" sz="2000" smtClean="0"/>
              <a:t>Live Graph (for live visning)</a:t>
            </a:r>
            <a:endParaRPr lang="nb-NO" sz="2400" smtClean="0"/>
          </a:p>
          <a:p>
            <a:pPr>
              <a:lnSpc>
                <a:spcPct val="100000"/>
              </a:lnSpc>
            </a:pPr>
            <a:endParaRPr lang="nb-NO" sz="2400" smtClean="0"/>
          </a:p>
        </p:txBody>
      </p:sp>
      <p:pic>
        <p:nvPicPr>
          <p:cNvPr id="34820" name="Picture 4" descr="M:\Dok_skolelab\Prosjekter\Researchers Night\2012\Bilder\IMG_2430.JPG"/>
          <p:cNvPicPr>
            <a:picLocks noChangeAspect="1" noChangeArrowheads="1"/>
          </p:cNvPicPr>
          <p:nvPr/>
        </p:nvPicPr>
        <p:blipFill>
          <a:blip r:embed="rId4" cstate="print"/>
          <a:srcRect l="29234" t="10695" r="33759" b="20956"/>
          <a:stretch>
            <a:fillRect/>
          </a:stretch>
        </p:blipFill>
        <p:spPr bwMode="auto">
          <a:xfrm>
            <a:off x="6350000" y="201613"/>
            <a:ext cx="2603500" cy="6413500"/>
          </a:xfrm>
          <a:prstGeom prst="rect">
            <a:avLst/>
          </a:prstGeom>
          <a:noFill/>
          <a:ln w="9525">
            <a:noFill/>
            <a:miter lim="800000"/>
            <a:headEnd/>
            <a:tailEnd/>
          </a:ln>
        </p:spPr>
      </p:pic>
      <p:pic>
        <p:nvPicPr>
          <p:cNvPr id="34821" name="Picture 5" descr="M:\Dok_skolelab\Prosjekter\Researchers Night\2012\Bilder\IMG_2427.JPG"/>
          <p:cNvPicPr>
            <a:picLocks noChangeAspect="1" noChangeArrowheads="1"/>
          </p:cNvPicPr>
          <p:nvPr/>
        </p:nvPicPr>
        <p:blipFill>
          <a:blip r:embed="rId5" cstate="print">
            <a:lum bright="30000" contrast="20000"/>
          </a:blip>
          <a:srcRect l="3802" t="12733" r="8672" b="10748"/>
          <a:stretch>
            <a:fillRect/>
          </a:stretch>
        </p:blipFill>
        <p:spPr bwMode="auto">
          <a:xfrm>
            <a:off x="1445313" y="3267075"/>
            <a:ext cx="5127625" cy="3362325"/>
          </a:xfrm>
          <a:prstGeom prst="rect">
            <a:avLst/>
          </a:prstGeom>
          <a:noFill/>
          <a:ln w="9525">
            <a:noFill/>
            <a:miter lim="800000"/>
            <a:headEnd/>
            <a:tailEnd/>
          </a:ln>
        </p:spPr>
      </p:pic>
      <p:grpSp>
        <p:nvGrpSpPr>
          <p:cNvPr id="4" name="Gruppe 13"/>
          <p:cNvGrpSpPr>
            <a:grpSpLocks/>
          </p:cNvGrpSpPr>
          <p:nvPr/>
        </p:nvGrpSpPr>
        <p:grpSpPr bwMode="auto">
          <a:xfrm>
            <a:off x="807138" y="4065588"/>
            <a:ext cx="706437" cy="2011362"/>
            <a:chOff x="535581" y="4065813"/>
            <a:chExt cx="705936" cy="2011094"/>
          </a:xfrm>
        </p:grpSpPr>
        <p:sp>
          <p:nvSpPr>
            <p:cNvPr id="78858" name="TekstSylinder 10"/>
            <p:cNvSpPr txBox="1">
              <a:spLocks noChangeArrowheads="1"/>
            </p:cNvSpPr>
            <p:nvPr/>
          </p:nvSpPr>
          <p:spPr bwMode="auto">
            <a:xfrm>
              <a:off x="551905" y="5799908"/>
              <a:ext cx="689612" cy="276999"/>
            </a:xfrm>
            <a:prstGeom prst="rect">
              <a:avLst/>
            </a:prstGeom>
            <a:noFill/>
            <a:ln w="9525">
              <a:noFill/>
              <a:miter lim="800000"/>
              <a:headEnd/>
              <a:tailEnd/>
            </a:ln>
          </p:spPr>
          <p:txBody>
            <a:bodyPr wrap="none">
              <a:spAutoFit/>
            </a:bodyPr>
            <a:lstStyle/>
            <a:p>
              <a:r>
                <a:rPr lang="nb-NO" sz="1200">
                  <a:solidFill>
                    <a:srgbClr val="FF0000"/>
                  </a:solidFill>
                </a:rPr>
                <a:t>500ppm</a:t>
              </a:r>
            </a:p>
          </p:txBody>
        </p:sp>
        <p:sp>
          <p:nvSpPr>
            <p:cNvPr id="78859" name="TekstSylinder 11"/>
            <p:cNvSpPr txBox="1">
              <a:spLocks noChangeArrowheads="1"/>
            </p:cNvSpPr>
            <p:nvPr/>
          </p:nvSpPr>
          <p:spPr bwMode="auto">
            <a:xfrm>
              <a:off x="542111" y="4957353"/>
              <a:ext cx="689612" cy="276999"/>
            </a:xfrm>
            <a:prstGeom prst="rect">
              <a:avLst/>
            </a:prstGeom>
            <a:noFill/>
            <a:ln w="9525">
              <a:noFill/>
              <a:miter lim="800000"/>
              <a:headEnd/>
              <a:tailEnd/>
            </a:ln>
          </p:spPr>
          <p:txBody>
            <a:bodyPr wrap="none">
              <a:spAutoFit/>
            </a:bodyPr>
            <a:lstStyle/>
            <a:p>
              <a:r>
                <a:rPr lang="nb-NO" sz="1200">
                  <a:solidFill>
                    <a:srgbClr val="FF0000"/>
                  </a:solidFill>
                </a:rPr>
                <a:t>600ppm</a:t>
              </a:r>
            </a:p>
          </p:txBody>
        </p:sp>
        <p:sp>
          <p:nvSpPr>
            <p:cNvPr id="78860" name="TekstSylinder 12"/>
            <p:cNvSpPr txBox="1">
              <a:spLocks noChangeArrowheads="1"/>
            </p:cNvSpPr>
            <p:nvPr/>
          </p:nvSpPr>
          <p:spPr bwMode="auto">
            <a:xfrm>
              <a:off x="535581" y="4065813"/>
              <a:ext cx="689612" cy="276999"/>
            </a:xfrm>
            <a:prstGeom prst="rect">
              <a:avLst/>
            </a:prstGeom>
            <a:noFill/>
            <a:ln w="9525">
              <a:noFill/>
              <a:miter lim="800000"/>
              <a:headEnd/>
              <a:tailEnd/>
            </a:ln>
          </p:spPr>
          <p:txBody>
            <a:bodyPr wrap="none">
              <a:spAutoFit/>
            </a:bodyPr>
            <a:lstStyle/>
            <a:p>
              <a:r>
                <a:rPr lang="nb-NO" sz="1200">
                  <a:solidFill>
                    <a:srgbClr val="FF0000"/>
                  </a:solidFill>
                </a:rPr>
                <a:t>700ppm</a:t>
              </a:r>
            </a:p>
          </p:txBody>
        </p:sp>
      </p:grpSp>
      <p:sp>
        <p:nvSpPr>
          <p:cNvPr id="15" name="TekstSylinder 14"/>
          <p:cNvSpPr txBox="1">
            <a:spLocks noChangeArrowheads="1"/>
          </p:cNvSpPr>
          <p:nvPr/>
        </p:nvSpPr>
        <p:spPr bwMode="auto">
          <a:xfrm>
            <a:off x="1951725" y="3675063"/>
            <a:ext cx="1303338" cy="461962"/>
          </a:xfrm>
          <a:prstGeom prst="rect">
            <a:avLst/>
          </a:prstGeom>
          <a:noFill/>
          <a:ln w="9525">
            <a:noFill/>
            <a:miter lim="800000"/>
            <a:headEnd/>
            <a:tailEnd/>
          </a:ln>
        </p:spPr>
        <p:txBody>
          <a:bodyPr wrap="none">
            <a:spAutoFit/>
          </a:bodyPr>
          <a:lstStyle/>
          <a:p>
            <a:r>
              <a:rPr lang="nb-NO">
                <a:solidFill>
                  <a:srgbClr val="FF0000"/>
                </a:solidFill>
              </a:rPr>
              <a:t>Pustet på</a:t>
            </a:r>
          </a:p>
        </p:txBody>
      </p:sp>
      <p:cxnSp>
        <p:nvCxnSpPr>
          <p:cNvPr id="17" name="Rett pil 16"/>
          <p:cNvCxnSpPr>
            <a:cxnSpLocks noChangeShapeType="1"/>
          </p:cNvCxnSpPr>
          <p:nvPr/>
        </p:nvCxnSpPr>
        <p:spPr bwMode="auto">
          <a:xfrm flipH="1">
            <a:off x="1786625" y="4202113"/>
            <a:ext cx="668338" cy="534987"/>
          </a:xfrm>
          <a:prstGeom prst="straightConnector1">
            <a:avLst/>
          </a:prstGeom>
          <a:noFill/>
          <a:ln w="9525" algn="ctr">
            <a:solidFill>
              <a:schemeClr val="tx1"/>
            </a:solidFill>
            <a:round/>
            <a:headEnd/>
            <a:tailEnd type="arrow"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childTnLst>
                          </p:cTn>
                        </p:par>
                        <p:par>
                          <p:cTn id="24" fill="hold">
                            <p:stCondLst>
                              <p:cond delay="60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000"/>
                                        <p:tgtEl>
                                          <p:spTgt spid="2"/>
                                        </p:tgtEl>
                                      </p:cBhvr>
                                    </p:animEffect>
                                    <p:set>
                                      <p:cBhvr>
                                        <p:cTn id="32" dur="1" fill="hold">
                                          <p:stCondLst>
                                            <p:cond delay="1999"/>
                                          </p:stCondLst>
                                        </p:cTn>
                                        <p:tgtEl>
                                          <p:spTgt spid="2"/>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4820"/>
                                        </p:tgtEl>
                                        <p:attrNameLst>
                                          <p:attrName>style.visibility</p:attrName>
                                        </p:attrNameLst>
                                      </p:cBhvr>
                                      <p:to>
                                        <p:strVal val="visible"/>
                                      </p:to>
                                    </p:set>
                                    <p:animEffect transition="in" filter="fade">
                                      <p:cBhvr>
                                        <p:cTn id="35" dur="2000"/>
                                        <p:tgtEl>
                                          <p:spTgt spid="348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821"/>
                                        </p:tgtEl>
                                        <p:attrNameLst>
                                          <p:attrName>style.visibility</p:attrName>
                                        </p:attrNameLst>
                                      </p:cBhvr>
                                      <p:to>
                                        <p:strVal val="visible"/>
                                      </p:to>
                                    </p:set>
                                    <p:animEffect transition="in" filter="fade">
                                      <p:cBhvr>
                                        <p:cTn id="40" dur="2000"/>
                                        <p:tgtEl>
                                          <p:spTgt spid="34821"/>
                                        </p:tgtEl>
                                      </p:cBhvr>
                                    </p:animEffect>
                                  </p:childTnLst>
                                </p:cTn>
                              </p:par>
                            </p:childTnLst>
                          </p:cTn>
                        </p:par>
                        <p:par>
                          <p:cTn id="41" fill="hold">
                            <p:stCondLst>
                              <p:cond delay="2000"/>
                            </p:stCondLst>
                            <p:childTnLst>
                              <p:par>
                                <p:cTn id="42" presetID="22" presetClass="entr" presetSubtype="4"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0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4" name="Picture 2" descr="http://static.forskning.no/00/18/12/74/figur1.JPGNone.full.JPG"/>
          <p:cNvPicPr>
            <a:picLocks noChangeAspect="1" noChangeArrowheads="1"/>
          </p:cNvPicPr>
          <p:nvPr/>
        </p:nvPicPr>
        <p:blipFill>
          <a:blip r:embed="rId2" cstate="print"/>
          <a:srcRect/>
          <a:stretch>
            <a:fillRect/>
          </a:stretch>
        </p:blipFill>
        <p:spPr bwMode="auto">
          <a:xfrm>
            <a:off x="1468438" y="592138"/>
            <a:ext cx="6692900" cy="5027612"/>
          </a:xfrm>
          <a:prstGeom prst="rect">
            <a:avLst/>
          </a:prstGeom>
          <a:noFill/>
          <a:ln w="9525">
            <a:noFill/>
            <a:miter lim="800000"/>
            <a:headEnd/>
            <a:tailEnd/>
          </a:ln>
        </p:spPr>
      </p:pic>
      <p:sp>
        <p:nvSpPr>
          <p:cNvPr id="79875" name="TekstSylinder 5"/>
          <p:cNvSpPr txBox="1">
            <a:spLocks noChangeArrowheads="1"/>
          </p:cNvSpPr>
          <p:nvPr/>
        </p:nvSpPr>
        <p:spPr bwMode="auto">
          <a:xfrm>
            <a:off x="1282700" y="5380038"/>
            <a:ext cx="7081838" cy="1477962"/>
          </a:xfrm>
          <a:prstGeom prst="rect">
            <a:avLst/>
          </a:prstGeom>
          <a:noFill/>
          <a:ln w="9525">
            <a:noFill/>
            <a:miter lim="800000"/>
            <a:headEnd/>
            <a:tailEnd/>
          </a:ln>
        </p:spPr>
        <p:txBody>
          <a:bodyPr wrap="none">
            <a:spAutoFit/>
          </a:bodyPr>
          <a:lstStyle/>
          <a:p>
            <a:r>
              <a:rPr lang="nb-NO" sz="1800">
                <a:solidFill>
                  <a:schemeClr val="tx1"/>
                </a:solidFill>
              </a:rPr>
              <a:t>Figur 1. Økning i atmosfærens innhold av CO2 (i ppm) fra </a:t>
            </a:r>
            <a:r>
              <a:rPr lang="nb-NO" sz="1800">
                <a:solidFill>
                  <a:srgbClr val="0000FF"/>
                </a:solidFill>
              </a:rPr>
              <a:t>Mauna Loa, </a:t>
            </a:r>
            <a:r>
              <a:rPr lang="nb-NO" sz="1800">
                <a:solidFill>
                  <a:schemeClr val="tx1"/>
                </a:solidFill>
              </a:rPr>
              <a:t/>
            </a:r>
            <a:br>
              <a:rPr lang="nb-NO" sz="1800">
                <a:solidFill>
                  <a:schemeClr val="tx1"/>
                </a:solidFill>
              </a:rPr>
            </a:br>
            <a:r>
              <a:rPr lang="nb-NO" sz="1800">
                <a:solidFill>
                  <a:srgbClr val="0000FF"/>
                </a:solidFill>
              </a:rPr>
              <a:t>Hawaii (19°N, blå farge) </a:t>
            </a:r>
            <a:r>
              <a:rPr lang="nb-NO" sz="1800">
                <a:solidFill>
                  <a:schemeClr val="tx1"/>
                </a:solidFill>
              </a:rPr>
              <a:t>og </a:t>
            </a:r>
            <a:r>
              <a:rPr lang="nb-NO" sz="1800">
                <a:solidFill>
                  <a:srgbClr val="FF0000"/>
                </a:solidFill>
              </a:rPr>
              <a:t>Baring Head, New Zealand (41°S, rød farge). </a:t>
            </a:r>
            <a:r>
              <a:rPr lang="nb-NO" sz="1800">
                <a:solidFill>
                  <a:schemeClr val="tx1"/>
                </a:solidFill>
              </a:rPr>
              <a:t/>
            </a:r>
            <a:br>
              <a:rPr lang="nb-NO" sz="1800">
                <a:solidFill>
                  <a:schemeClr val="tx1"/>
                </a:solidFill>
              </a:rPr>
            </a:br>
            <a:r>
              <a:rPr lang="nb-NO" sz="1800">
                <a:solidFill>
                  <a:schemeClr val="tx1"/>
                </a:solidFill>
              </a:rPr>
              <a:t>Målinger fra ulike stasjoner rundt om på kloden viser alle samme trend. </a:t>
            </a:r>
            <a:br>
              <a:rPr lang="nb-NO" sz="1800">
                <a:solidFill>
                  <a:schemeClr val="tx1"/>
                </a:solidFill>
              </a:rPr>
            </a:br>
            <a:r>
              <a:rPr lang="nb-NO" sz="1800">
                <a:solidFill>
                  <a:schemeClr val="tx1"/>
                </a:solidFill>
              </a:rPr>
              <a:t>(Keeling og Whorf 2005).</a:t>
            </a:r>
          </a:p>
          <a:p>
            <a:endParaRPr lang="nb-NO" sz="1800">
              <a:solidFill>
                <a:schemeClr val="tx1"/>
              </a:solidFill>
            </a:endParaRPr>
          </a:p>
        </p:txBody>
      </p:sp>
      <p:sp>
        <p:nvSpPr>
          <p:cNvPr id="79876" name="Tittel 1"/>
          <p:cNvSpPr>
            <a:spLocks noGrp="1"/>
          </p:cNvSpPr>
          <p:nvPr>
            <p:ph type="title"/>
          </p:nvPr>
        </p:nvSpPr>
        <p:spPr>
          <a:xfrm>
            <a:off x="1065213" y="252413"/>
            <a:ext cx="7767637" cy="757237"/>
          </a:xfrm>
        </p:spPr>
        <p:txBody>
          <a:bodyPr/>
          <a:lstStyle/>
          <a:p>
            <a:pPr algn="ctr"/>
            <a:r>
              <a:rPr lang="nb-NO" smtClean="0"/>
              <a:t>CO2 - målinger</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tel 1"/>
          <p:cNvSpPr>
            <a:spLocks noGrp="1"/>
          </p:cNvSpPr>
          <p:nvPr>
            <p:ph type="title"/>
          </p:nvPr>
        </p:nvSpPr>
        <p:spPr>
          <a:xfrm>
            <a:off x="1011238" y="361950"/>
            <a:ext cx="7767637" cy="1141413"/>
          </a:xfrm>
        </p:spPr>
        <p:txBody>
          <a:bodyPr/>
          <a:lstStyle/>
          <a:p>
            <a:pPr algn="ctr">
              <a:lnSpc>
                <a:spcPct val="100000"/>
              </a:lnSpc>
            </a:pPr>
            <a:r>
              <a:rPr lang="nb-NO" smtClean="0"/>
              <a:t>CO</a:t>
            </a:r>
            <a:r>
              <a:rPr lang="nb-NO" baseline="-25000" smtClean="0"/>
              <a:t>2</a:t>
            </a:r>
            <a:r>
              <a:rPr lang="nb-NO" smtClean="0"/>
              <a:t> sensor </a:t>
            </a:r>
            <a:r>
              <a:rPr lang="nb-NO" sz="2400" smtClean="0"/>
              <a:t>(111£ + 34£ (frakt))</a:t>
            </a:r>
            <a:r>
              <a:rPr lang="nb-NO" smtClean="0"/>
              <a:t/>
            </a:r>
            <a:br>
              <a:rPr lang="nb-NO" smtClean="0"/>
            </a:br>
            <a:r>
              <a:rPr lang="nb-NO" sz="2400" smtClean="0"/>
              <a:t>NDIR sensor (NonDispersive InfraRead sensor)</a:t>
            </a:r>
          </a:p>
        </p:txBody>
      </p:sp>
      <p:sp>
        <p:nvSpPr>
          <p:cNvPr id="80899" name="Plassholder for innhold 2"/>
          <p:cNvSpPr>
            <a:spLocks noGrp="1"/>
          </p:cNvSpPr>
          <p:nvPr>
            <p:ph idx="1"/>
          </p:nvPr>
        </p:nvSpPr>
        <p:spPr>
          <a:xfrm>
            <a:off x="873125" y="1843088"/>
            <a:ext cx="4122738" cy="4325937"/>
          </a:xfrm>
        </p:spPr>
        <p:txBody>
          <a:bodyPr/>
          <a:lstStyle/>
          <a:p>
            <a:pPr>
              <a:lnSpc>
                <a:spcPct val="100000"/>
              </a:lnSpc>
            </a:pPr>
            <a:r>
              <a:rPr lang="nb-NO" sz="1800" smtClean="0">
                <a:solidFill>
                  <a:srgbClr val="FF0000"/>
                </a:solidFill>
              </a:rPr>
              <a:t>Målerområde 0–2 000 ppm</a:t>
            </a:r>
          </a:p>
          <a:p>
            <a:pPr>
              <a:lnSpc>
                <a:spcPct val="100000"/>
              </a:lnSpc>
            </a:pPr>
            <a:r>
              <a:rPr lang="nb-NO" sz="1800" smtClean="0">
                <a:solidFill>
                  <a:srgbClr val="FF0000"/>
                </a:solidFill>
              </a:rPr>
              <a:t>Nøyaktighet ± 40 ppm</a:t>
            </a:r>
          </a:p>
          <a:p>
            <a:pPr>
              <a:lnSpc>
                <a:spcPct val="100000"/>
              </a:lnSpc>
            </a:pPr>
            <a:r>
              <a:rPr lang="nb-NO" sz="1800" smtClean="0"/>
              <a:t>Linearitet: &lt; 1 % av full skala</a:t>
            </a:r>
          </a:p>
          <a:p>
            <a:pPr>
              <a:lnSpc>
                <a:spcPct val="100000"/>
              </a:lnSpc>
            </a:pPr>
            <a:r>
              <a:rPr lang="nb-NO" sz="1800" smtClean="0"/>
              <a:t>Temperaturområde: -25</a:t>
            </a:r>
            <a:r>
              <a:rPr lang="nb-NO" sz="1800" smtClean="0">
                <a:sym typeface="Symbol" pitchFamily="18" charset="2"/>
              </a:rPr>
              <a:t>C – 55C</a:t>
            </a:r>
            <a:br>
              <a:rPr lang="nb-NO" sz="1800" smtClean="0">
                <a:sym typeface="Symbol" pitchFamily="18" charset="2"/>
              </a:rPr>
            </a:br>
            <a:r>
              <a:rPr lang="nb-NO" sz="1800" smtClean="0">
                <a:sym typeface="Symbol" pitchFamily="18" charset="2"/>
              </a:rPr>
              <a:t>Fuktighetsområde: 0 – 95 % RH</a:t>
            </a:r>
            <a:br>
              <a:rPr lang="nb-NO" sz="1800" smtClean="0">
                <a:sym typeface="Symbol" pitchFamily="18" charset="2"/>
              </a:rPr>
            </a:br>
            <a:r>
              <a:rPr lang="nb-NO" sz="1800" smtClean="0">
                <a:sym typeface="Symbol" pitchFamily="18" charset="2"/>
              </a:rPr>
              <a:t>Gasstrykk  950 mbar – 1050 mbar</a:t>
            </a:r>
          </a:p>
          <a:p>
            <a:pPr>
              <a:lnSpc>
                <a:spcPct val="100000"/>
              </a:lnSpc>
            </a:pPr>
            <a:r>
              <a:rPr lang="nb-NO" sz="1800" smtClean="0">
                <a:solidFill>
                  <a:srgbClr val="FF0000"/>
                </a:solidFill>
              </a:rPr>
              <a:t>Responstid: 9 sek. – 2 min. </a:t>
            </a:r>
          </a:p>
          <a:p>
            <a:pPr>
              <a:lnSpc>
                <a:spcPct val="100000"/>
              </a:lnSpc>
            </a:pPr>
            <a:r>
              <a:rPr lang="nb-NO" sz="1800" smtClean="0"/>
              <a:t>Oppvarmingstid: &lt; 3 min.</a:t>
            </a:r>
          </a:p>
          <a:p>
            <a:pPr>
              <a:lnSpc>
                <a:spcPct val="100000"/>
              </a:lnSpc>
            </a:pPr>
            <a:r>
              <a:rPr lang="nb-NO" sz="1800" smtClean="0"/>
              <a:t>Effektforbruk: 100 mW</a:t>
            </a:r>
          </a:p>
          <a:p>
            <a:pPr>
              <a:lnSpc>
                <a:spcPct val="100000"/>
              </a:lnSpc>
            </a:pPr>
            <a:r>
              <a:rPr lang="nb-NO" sz="1800" smtClean="0"/>
              <a:t>Forskyningsspenning: 3,3 V - 5,5V</a:t>
            </a:r>
          </a:p>
          <a:p>
            <a:pPr>
              <a:lnSpc>
                <a:spcPct val="100000"/>
              </a:lnSpc>
            </a:pPr>
            <a:r>
              <a:rPr lang="nb-NO" sz="1800" smtClean="0"/>
              <a:t>God immunitet til H</a:t>
            </a:r>
            <a:r>
              <a:rPr lang="nb-NO" sz="1800" baseline="-25000" smtClean="0"/>
              <a:t>2</a:t>
            </a:r>
            <a:r>
              <a:rPr lang="nb-NO" sz="1800" smtClean="0"/>
              <a:t>O</a:t>
            </a:r>
          </a:p>
          <a:p>
            <a:pPr>
              <a:lnSpc>
                <a:spcPct val="100000"/>
              </a:lnSpc>
            </a:pPr>
            <a:r>
              <a:rPr lang="nb-NO" sz="1800" smtClean="0"/>
              <a:t>RS232-grensesnitt </a:t>
            </a:r>
            <a:br>
              <a:rPr lang="nb-NO" sz="1800" smtClean="0"/>
            </a:br>
            <a:r>
              <a:rPr lang="nb-NO" sz="1800" smtClean="0"/>
              <a:t>Ev. analogt grensesnitt</a:t>
            </a:r>
          </a:p>
        </p:txBody>
      </p:sp>
      <p:pic>
        <p:nvPicPr>
          <p:cNvPr id="80900" name="Picture 3"/>
          <p:cNvPicPr>
            <a:picLocks noChangeAspect="1" noChangeArrowheads="1"/>
          </p:cNvPicPr>
          <p:nvPr/>
        </p:nvPicPr>
        <p:blipFill>
          <a:blip r:embed="rId2" cstate="print"/>
          <a:srcRect/>
          <a:stretch>
            <a:fillRect/>
          </a:stretch>
        </p:blipFill>
        <p:spPr bwMode="auto">
          <a:xfrm>
            <a:off x="5248275" y="1849438"/>
            <a:ext cx="1739900" cy="1439862"/>
          </a:xfrm>
          <a:prstGeom prst="rect">
            <a:avLst/>
          </a:prstGeom>
          <a:noFill/>
          <a:ln w="9525">
            <a:noFill/>
            <a:miter lim="800000"/>
            <a:headEnd/>
            <a:tailEnd/>
          </a:ln>
        </p:spPr>
      </p:pic>
      <p:pic>
        <p:nvPicPr>
          <p:cNvPr id="80901" name="Picture 4"/>
          <p:cNvPicPr>
            <a:picLocks noChangeAspect="1" noChangeArrowheads="1"/>
          </p:cNvPicPr>
          <p:nvPr/>
        </p:nvPicPr>
        <p:blipFill>
          <a:blip r:embed="rId3" cstate="print"/>
          <a:srcRect/>
          <a:stretch>
            <a:fillRect/>
          </a:stretch>
        </p:blipFill>
        <p:spPr bwMode="auto">
          <a:xfrm>
            <a:off x="7143750" y="1763713"/>
            <a:ext cx="1614488" cy="1498600"/>
          </a:xfrm>
          <a:prstGeom prst="rect">
            <a:avLst/>
          </a:prstGeom>
          <a:noFill/>
          <a:ln w="9525">
            <a:noFill/>
            <a:miter lim="800000"/>
            <a:headEnd/>
            <a:tailEnd/>
          </a:ln>
        </p:spPr>
      </p:pic>
      <p:sp>
        <p:nvSpPr>
          <p:cNvPr id="9" name="TekstSylinder 8"/>
          <p:cNvSpPr txBox="1"/>
          <p:nvPr/>
        </p:nvSpPr>
        <p:spPr>
          <a:xfrm>
            <a:off x="1300843" y="6148388"/>
            <a:ext cx="7611382" cy="369887"/>
          </a:xfrm>
          <a:prstGeom prst="rect">
            <a:avLst/>
          </a:prstGeom>
          <a:noFill/>
        </p:spPr>
        <p:txBody>
          <a:bodyPr wrap="square">
            <a:spAutoFit/>
          </a:bodyPr>
          <a:lstStyle/>
          <a:p>
            <a:pPr>
              <a:defRPr/>
            </a:pPr>
            <a:r>
              <a:rPr lang="nb-NO" sz="1800" kern="0" dirty="0">
                <a:solidFill>
                  <a:srgbClr val="000000"/>
                </a:solidFill>
                <a:latin typeface="Times" pitchFamily="-108" charset="0"/>
              </a:rPr>
              <a:t>Mer info: </a:t>
            </a:r>
            <a:r>
              <a:rPr lang="nb-NO" sz="1800" u="sng" kern="0" dirty="0">
                <a:solidFill>
                  <a:srgbClr val="000000"/>
                </a:solidFill>
                <a:latin typeface="Times" pitchFamily="-108" charset="0"/>
              </a:rPr>
              <a:t>http://www.gassensing.co.uk/technical-downloads.asp</a:t>
            </a:r>
            <a:endParaRPr lang="nb-NO" sz="1800" dirty="0">
              <a:latin typeface="Times" pitchFamily="-108" charset="0"/>
            </a:endParaRPr>
          </a:p>
        </p:txBody>
      </p:sp>
      <p:pic>
        <p:nvPicPr>
          <p:cNvPr id="80903" name="Picture 5"/>
          <p:cNvPicPr>
            <a:picLocks noChangeAspect="1" noChangeArrowheads="1"/>
          </p:cNvPicPr>
          <p:nvPr/>
        </p:nvPicPr>
        <p:blipFill>
          <a:blip r:embed="rId4" cstate="print"/>
          <a:srcRect/>
          <a:stretch>
            <a:fillRect/>
          </a:stretch>
        </p:blipFill>
        <p:spPr bwMode="auto">
          <a:xfrm>
            <a:off x="5845175" y="3548063"/>
            <a:ext cx="2725738" cy="2414587"/>
          </a:xfrm>
          <a:prstGeom prst="rect">
            <a:avLst/>
          </a:prstGeom>
          <a:noFill/>
          <a:ln w="9525">
            <a:noFill/>
            <a:miter lim="800000"/>
            <a:headEnd/>
            <a:tailEnd/>
          </a:ln>
        </p:spPr>
      </p:pic>
      <p:pic>
        <p:nvPicPr>
          <p:cNvPr id="80904" name="Picture 5" descr="http://128.39.102.130/wp-content/files/2010/04/dokikon_20090129130031.jpg"/>
          <p:cNvPicPr>
            <a:picLocks noChangeAspect="1" noChangeArrowheads="1"/>
          </p:cNvPicPr>
          <p:nvPr/>
        </p:nvPicPr>
        <p:blipFill>
          <a:blip r:embed="rId5" cstate="print"/>
          <a:srcRect/>
          <a:stretch>
            <a:fillRect/>
          </a:stretch>
        </p:blipFill>
        <p:spPr bwMode="auto">
          <a:xfrm>
            <a:off x="742950" y="169863"/>
            <a:ext cx="674688" cy="673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65534" y="323624"/>
            <a:ext cx="5888508" cy="1143000"/>
          </a:xfrm>
        </p:spPr>
        <p:txBody>
          <a:bodyPr>
            <a:normAutofit/>
          </a:bodyPr>
          <a:lstStyle/>
          <a:p>
            <a:pPr algn="ctr"/>
            <a:r>
              <a:rPr lang="nb-NO" smtClean="0"/>
              <a:t>Oppdrag 2</a:t>
            </a:r>
            <a:br>
              <a:rPr lang="nb-NO" smtClean="0"/>
            </a:br>
            <a:r>
              <a:rPr lang="nb-NO" sz="2800" smtClean="0"/>
              <a:t>Oppkobling av OLED display</a:t>
            </a:r>
            <a:endParaRPr lang="nb-NO" sz="2800"/>
          </a:p>
        </p:txBody>
      </p:sp>
      <p:sp>
        <p:nvSpPr>
          <p:cNvPr id="3" name="Plassholder for innhold 2"/>
          <p:cNvSpPr>
            <a:spLocks noGrp="1"/>
          </p:cNvSpPr>
          <p:nvPr>
            <p:ph idx="1"/>
          </p:nvPr>
        </p:nvSpPr>
        <p:spPr>
          <a:xfrm>
            <a:off x="1404257" y="1530928"/>
            <a:ext cx="7277100" cy="2791690"/>
          </a:xfrm>
        </p:spPr>
        <p:txBody>
          <a:bodyPr>
            <a:normAutofit/>
          </a:bodyPr>
          <a:lstStyle/>
          <a:p>
            <a:pPr marL="0" indent="0">
              <a:buNone/>
            </a:pPr>
            <a:r>
              <a:rPr lang="nb-NO" b="1" smtClean="0"/>
              <a:t>2.</a:t>
            </a:r>
            <a:r>
              <a:rPr lang="nb-NO" smtClean="0"/>
              <a:t> Oppkobling og programmering av OLED display SSD1306 og visning av temperatur og lufttrykk.</a:t>
            </a:r>
            <a:endParaRPr lang="nb-NO" i="1" smtClean="0"/>
          </a:p>
        </p:txBody>
      </p:sp>
      <p:pic>
        <p:nvPicPr>
          <p:cNvPr id="5" name="Picture 1"/>
          <p:cNvPicPr>
            <a:picLocks noChangeAspect="1" noChangeArrowheads="1"/>
          </p:cNvPicPr>
          <p:nvPr/>
        </p:nvPicPr>
        <p:blipFill>
          <a:blip r:embed="rId2"/>
          <a:srcRect/>
          <a:stretch>
            <a:fillRect/>
          </a:stretch>
        </p:blipFill>
        <p:spPr bwMode="auto">
          <a:xfrm>
            <a:off x="1901825" y="2567441"/>
            <a:ext cx="6188369" cy="35884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65534" y="323624"/>
            <a:ext cx="5888508" cy="1143000"/>
          </a:xfrm>
        </p:spPr>
        <p:txBody>
          <a:bodyPr>
            <a:normAutofit/>
          </a:bodyPr>
          <a:lstStyle/>
          <a:p>
            <a:pPr algn="ctr"/>
            <a:r>
              <a:rPr lang="nb-NO" smtClean="0"/>
              <a:t>Oppdrag 3</a:t>
            </a:r>
            <a:br>
              <a:rPr lang="nb-NO" smtClean="0"/>
            </a:br>
            <a:r>
              <a:rPr lang="nb-NO" sz="2800" smtClean="0"/>
              <a:t>Fra lufttrykk til høyde</a:t>
            </a:r>
            <a:endParaRPr lang="nb-NO" sz="2800"/>
          </a:p>
        </p:txBody>
      </p:sp>
      <p:sp>
        <p:nvSpPr>
          <p:cNvPr id="3" name="Plassholder for innhold 2"/>
          <p:cNvSpPr>
            <a:spLocks noGrp="1"/>
          </p:cNvSpPr>
          <p:nvPr>
            <p:ph idx="1"/>
          </p:nvPr>
        </p:nvSpPr>
        <p:spPr>
          <a:xfrm>
            <a:off x="1404257" y="1530928"/>
            <a:ext cx="7277100" cy="2791690"/>
          </a:xfrm>
        </p:spPr>
        <p:txBody>
          <a:bodyPr>
            <a:normAutofit/>
          </a:bodyPr>
          <a:lstStyle/>
          <a:p>
            <a:pPr marL="0" indent="0">
              <a:buNone/>
            </a:pPr>
            <a:r>
              <a:rPr lang="nb-NO" b="1" smtClean="0"/>
              <a:t>3. </a:t>
            </a:r>
            <a:r>
              <a:rPr lang="nb-NO" smtClean="0"/>
              <a:t>Bruk lufttrykket og bestemt relativ høyde med hjelp av omregningsformelen.</a:t>
            </a:r>
            <a:endParaRPr lang="nb-NO" i="1" smtClean="0"/>
          </a:p>
        </p:txBody>
      </p:sp>
      <p:pic>
        <p:nvPicPr>
          <p:cNvPr id="129026" name="Picture 2"/>
          <p:cNvPicPr>
            <a:picLocks noChangeAspect="1" noChangeArrowheads="1"/>
          </p:cNvPicPr>
          <p:nvPr/>
        </p:nvPicPr>
        <p:blipFill>
          <a:blip r:embed="rId2"/>
          <a:srcRect/>
          <a:stretch>
            <a:fillRect/>
          </a:stretch>
        </p:blipFill>
        <p:spPr bwMode="auto">
          <a:xfrm>
            <a:off x="1619931" y="2717346"/>
            <a:ext cx="6143625" cy="360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65534" y="323624"/>
            <a:ext cx="5888508" cy="1143000"/>
          </a:xfrm>
        </p:spPr>
        <p:txBody>
          <a:bodyPr>
            <a:normAutofit fontScale="90000"/>
          </a:bodyPr>
          <a:lstStyle/>
          <a:p>
            <a:pPr algn="ctr"/>
            <a:r>
              <a:rPr lang="nb-NO" smtClean="0"/>
              <a:t>Oppdrag 4</a:t>
            </a:r>
            <a:br>
              <a:rPr lang="nb-NO" smtClean="0"/>
            </a:br>
            <a:r>
              <a:rPr lang="nb-NO" sz="2800" smtClean="0"/>
              <a:t>Midling av målingen av lufttrykket</a:t>
            </a:r>
            <a:endParaRPr lang="nb-NO" sz="2800"/>
          </a:p>
        </p:txBody>
      </p:sp>
      <p:sp>
        <p:nvSpPr>
          <p:cNvPr id="3" name="Plassholder for innhold 2"/>
          <p:cNvSpPr>
            <a:spLocks noGrp="1"/>
          </p:cNvSpPr>
          <p:nvPr>
            <p:ph idx="1"/>
          </p:nvPr>
        </p:nvSpPr>
        <p:spPr>
          <a:xfrm>
            <a:off x="1404257" y="1530928"/>
            <a:ext cx="7277100" cy="1255815"/>
          </a:xfrm>
        </p:spPr>
        <p:txBody>
          <a:bodyPr>
            <a:normAutofit/>
          </a:bodyPr>
          <a:lstStyle/>
          <a:p>
            <a:pPr marL="0" indent="0">
              <a:buNone/>
            </a:pPr>
            <a:r>
              <a:rPr lang="nb-NO" b="1" smtClean="0"/>
              <a:t>4. </a:t>
            </a:r>
            <a:r>
              <a:rPr lang="nb-NO" smtClean="0"/>
              <a:t>Undersøk variasjonen i trykk og høydemålingen. Utfør en midling av 100 målinger og studer hvordan det endrer variasjonsbredden.</a:t>
            </a:r>
            <a:endParaRPr lang="nb-NO" i="1" smtClean="0"/>
          </a:p>
        </p:txBody>
      </p:sp>
      <p:sp>
        <p:nvSpPr>
          <p:cNvPr id="5" name="Tittel 1"/>
          <p:cNvSpPr txBox="1">
            <a:spLocks/>
          </p:cNvSpPr>
          <p:nvPr/>
        </p:nvSpPr>
        <p:spPr>
          <a:xfrm>
            <a:off x="1976419" y="3681867"/>
            <a:ext cx="5888508" cy="1143000"/>
          </a:xfrm>
          <a:prstGeom prst="rect">
            <a:avLst/>
          </a:prstGeom>
        </p:spPr>
        <p:txBody>
          <a:bodyPr vert="horz" lIns="91440" tIns="45720" rIns="91440" bIns="45720" rtlCol="0" anchor="ctr">
            <a:normAutofit fontScale="97500"/>
          </a:bodyPr>
          <a:lstStyle/>
          <a:p>
            <a:pPr lvl="0" algn="ctr">
              <a:spcBef>
                <a:spcPct val="0"/>
              </a:spcBef>
            </a:pPr>
            <a:r>
              <a:rPr kumimoji="0" lang="nb-NO" sz="3600" b="1" i="0" u="none" strike="noStrike" kern="1200" cap="none" spc="0" normalizeH="0" baseline="0" noProof="0" smtClean="0">
                <a:ln>
                  <a:noFill/>
                </a:ln>
                <a:solidFill>
                  <a:schemeClr val="tx1"/>
                </a:solidFill>
                <a:effectLst/>
                <a:uLnTx/>
                <a:uFillTx/>
                <a:latin typeface="Arial"/>
                <a:ea typeface="+mj-ea"/>
                <a:cs typeface="Arial"/>
              </a:rPr>
              <a:t>Oppdrag 5</a:t>
            </a:r>
            <a:br>
              <a:rPr kumimoji="0" lang="nb-NO" sz="3600" b="1" i="0" u="none" strike="noStrike" kern="1200" cap="none" spc="0" normalizeH="0" baseline="0" noProof="0" smtClean="0">
                <a:ln>
                  <a:noFill/>
                </a:ln>
                <a:solidFill>
                  <a:schemeClr val="tx1"/>
                </a:solidFill>
                <a:effectLst/>
                <a:uLnTx/>
                <a:uFillTx/>
                <a:latin typeface="Arial"/>
                <a:ea typeface="+mj-ea"/>
                <a:cs typeface="Arial"/>
              </a:rPr>
            </a:br>
            <a:r>
              <a:rPr lang="nb-NO" sz="2800" b="1" smtClean="0"/>
              <a:t>Gjør relative målinger av høyde</a:t>
            </a:r>
            <a:endParaRPr kumimoji="0" lang="nb-NO" sz="2800" b="1" i="0" u="none" strike="noStrike" kern="1200" cap="none" spc="0" normalizeH="0" baseline="0" noProof="0">
              <a:ln>
                <a:noFill/>
              </a:ln>
              <a:solidFill>
                <a:schemeClr val="tx1"/>
              </a:solidFill>
              <a:effectLst/>
              <a:uLnTx/>
              <a:uFillTx/>
              <a:latin typeface="Arial"/>
              <a:ea typeface="+mj-ea"/>
              <a:cs typeface="Arial"/>
            </a:endParaRPr>
          </a:p>
        </p:txBody>
      </p:sp>
      <p:sp>
        <p:nvSpPr>
          <p:cNvPr id="6" name="Plassholder for innhold 2"/>
          <p:cNvSpPr txBox="1">
            <a:spLocks/>
          </p:cNvSpPr>
          <p:nvPr/>
        </p:nvSpPr>
        <p:spPr>
          <a:xfrm>
            <a:off x="1415142" y="4889171"/>
            <a:ext cx="7277100" cy="1255815"/>
          </a:xfrm>
          <a:prstGeom prst="rect">
            <a:avLst/>
          </a:prstGeom>
        </p:spPr>
        <p:txBody>
          <a:bodyPr vert="horz" lIns="91440" tIns="45720" rIns="91440" bIns="45720" rtlCol="0">
            <a:normAutofit/>
          </a:bodyPr>
          <a:lstStyle/>
          <a:p>
            <a:pPr lvl="0">
              <a:spcBef>
                <a:spcPct val="20000"/>
              </a:spcBef>
            </a:pPr>
            <a:r>
              <a:rPr kumimoji="0" lang="nb-NO" sz="2400" b="1" i="0" u="none" strike="noStrike" kern="1200" cap="none" spc="0" normalizeH="0" baseline="0" noProof="0" smtClean="0">
                <a:ln>
                  <a:noFill/>
                </a:ln>
                <a:solidFill>
                  <a:schemeClr val="tx1"/>
                </a:solidFill>
                <a:effectLst/>
                <a:uLnTx/>
                <a:uFillTx/>
                <a:latin typeface="Arial"/>
                <a:ea typeface="+mn-ea"/>
                <a:cs typeface="Arial"/>
              </a:rPr>
              <a:t>5.</a:t>
            </a:r>
            <a:r>
              <a:rPr kumimoji="0" lang="nb-NO" sz="2400" b="0" i="0" u="none" strike="noStrike" kern="1200" cap="none" spc="0" normalizeH="0" baseline="0" noProof="0" smtClean="0">
                <a:ln>
                  <a:noFill/>
                </a:ln>
                <a:solidFill>
                  <a:schemeClr val="tx1"/>
                </a:solidFill>
                <a:effectLst/>
                <a:uLnTx/>
                <a:uFillTx/>
                <a:latin typeface="Arial"/>
                <a:ea typeface="+mn-ea"/>
                <a:cs typeface="Arial"/>
              </a:rPr>
              <a:t> </a:t>
            </a:r>
            <a:r>
              <a:rPr lang="nb-NO" sz="2400" smtClean="0"/>
              <a:t>Utfør måleoppdrag og mål relativ høydeforskjell på to steder i nærområdet, f.eks. mellom to eller flere etasjer i skolebygget</a:t>
            </a:r>
            <a:r>
              <a:rPr kumimoji="0" lang="nb-NO" sz="2400" b="0" i="0" u="none" strike="noStrike" kern="1200" cap="none" spc="0" normalizeH="0" baseline="0" noProof="0" smtClean="0">
                <a:ln>
                  <a:noFill/>
                </a:ln>
                <a:solidFill>
                  <a:schemeClr val="tx1"/>
                </a:solidFill>
                <a:effectLst/>
                <a:uLnTx/>
                <a:uFillTx/>
                <a:latin typeface="Arial"/>
                <a:ea typeface="+mn-ea"/>
                <a:cs typeface="Arial"/>
              </a:rPr>
              <a:t>.</a:t>
            </a:r>
            <a:endParaRPr kumimoji="0" lang="nb-NO" sz="2400" b="0" i="1" u="none" strike="noStrike" kern="1200" cap="none" spc="0" normalizeH="0" baseline="0" noProof="0" smtClean="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65534" y="323624"/>
            <a:ext cx="5888508" cy="1143000"/>
          </a:xfrm>
        </p:spPr>
        <p:txBody>
          <a:bodyPr>
            <a:normAutofit/>
          </a:bodyPr>
          <a:lstStyle/>
          <a:p>
            <a:pPr algn="ctr"/>
            <a:r>
              <a:rPr lang="nb-NO" smtClean="0"/>
              <a:t>Oppdrag 6</a:t>
            </a:r>
            <a:br>
              <a:rPr lang="nb-NO" smtClean="0"/>
            </a:br>
            <a:r>
              <a:rPr lang="nb-NO" sz="2400" smtClean="0"/>
              <a:t> Finn absolutt høyde over havet</a:t>
            </a:r>
            <a:endParaRPr lang="nb-NO" sz="2800"/>
          </a:p>
        </p:txBody>
      </p:sp>
      <p:sp>
        <p:nvSpPr>
          <p:cNvPr id="3" name="Plassholder for innhold 2"/>
          <p:cNvSpPr>
            <a:spLocks noGrp="1"/>
          </p:cNvSpPr>
          <p:nvPr>
            <p:ph idx="1"/>
          </p:nvPr>
        </p:nvSpPr>
        <p:spPr>
          <a:xfrm>
            <a:off x="1404257" y="1530928"/>
            <a:ext cx="7277100" cy="1293915"/>
          </a:xfrm>
        </p:spPr>
        <p:txBody>
          <a:bodyPr>
            <a:normAutofit/>
          </a:bodyPr>
          <a:lstStyle/>
          <a:p>
            <a:pPr marL="0" indent="0">
              <a:buNone/>
            </a:pPr>
            <a:r>
              <a:rPr lang="nb-NO" b="1" smtClean="0"/>
              <a:t>6. </a:t>
            </a:r>
            <a:r>
              <a:rPr lang="nb-NO" smtClean="0"/>
              <a:t>Legg lufttrykk fra en kalibrert målestasjon verdiene inn i programmet slik at du får en kalibrert høyde over havet på stedet du befinner deg.</a:t>
            </a:r>
            <a:endParaRPr lang="nb-NO" i="1" smtClean="0"/>
          </a:p>
        </p:txBody>
      </p:sp>
      <p:pic>
        <p:nvPicPr>
          <p:cNvPr id="130050" name="Picture 2"/>
          <p:cNvPicPr>
            <a:picLocks noChangeAspect="1" noChangeArrowheads="1"/>
          </p:cNvPicPr>
          <p:nvPr/>
        </p:nvPicPr>
        <p:blipFill>
          <a:blip r:embed="rId2"/>
          <a:srcRect/>
          <a:stretch>
            <a:fillRect/>
          </a:stretch>
        </p:blipFill>
        <p:spPr bwMode="auto">
          <a:xfrm>
            <a:off x="2407330" y="2822433"/>
            <a:ext cx="4891541" cy="36763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65534" y="323624"/>
            <a:ext cx="5888508" cy="1143000"/>
          </a:xfrm>
        </p:spPr>
        <p:txBody>
          <a:bodyPr>
            <a:normAutofit/>
          </a:bodyPr>
          <a:lstStyle/>
          <a:p>
            <a:pPr algn="ctr"/>
            <a:r>
              <a:rPr lang="nb-NO" smtClean="0"/>
              <a:t>Oppdrag 7</a:t>
            </a:r>
            <a:br>
              <a:rPr lang="nb-NO" smtClean="0"/>
            </a:br>
            <a:r>
              <a:rPr lang="nb-NO" sz="2400" smtClean="0"/>
              <a:t>Koble opp og test ut GPS-mottakeren</a:t>
            </a:r>
            <a:endParaRPr lang="nb-NO" sz="2800"/>
          </a:p>
        </p:txBody>
      </p:sp>
      <p:sp>
        <p:nvSpPr>
          <p:cNvPr id="3" name="Plassholder for innhold 2"/>
          <p:cNvSpPr>
            <a:spLocks noGrp="1"/>
          </p:cNvSpPr>
          <p:nvPr>
            <p:ph idx="1"/>
          </p:nvPr>
        </p:nvSpPr>
        <p:spPr>
          <a:xfrm>
            <a:off x="996043" y="1585350"/>
            <a:ext cx="5067300" cy="2344387"/>
          </a:xfrm>
        </p:spPr>
        <p:txBody>
          <a:bodyPr>
            <a:normAutofit/>
          </a:bodyPr>
          <a:lstStyle/>
          <a:p>
            <a:pPr marL="0" indent="0">
              <a:lnSpc>
                <a:spcPct val="120000"/>
              </a:lnSpc>
              <a:buNone/>
            </a:pPr>
            <a:r>
              <a:rPr lang="nb-NO" b="1" smtClean="0"/>
              <a:t>7. </a:t>
            </a:r>
            <a:r>
              <a:rPr lang="nb-NO" smtClean="0"/>
              <a:t>Koble opp GPS mottakeren og </a:t>
            </a:r>
            <a:br>
              <a:rPr lang="nb-NO" smtClean="0"/>
            </a:br>
            <a:r>
              <a:rPr lang="nb-NO" smtClean="0"/>
              <a:t>les ut lengde- og breddegrader og høyden, og skriv ut på OLED-displayet. Sammenlign høydedata fra barometrisk og GPS målinger.</a:t>
            </a:r>
            <a:endParaRPr lang="nb-NO" i="1" smtClean="0"/>
          </a:p>
        </p:txBody>
      </p:sp>
      <p:pic>
        <p:nvPicPr>
          <p:cNvPr id="131074" name="Picture 2"/>
          <p:cNvPicPr>
            <a:picLocks noChangeAspect="1" noChangeArrowheads="1"/>
          </p:cNvPicPr>
          <p:nvPr/>
        </p:nvPicPr>
        <p:blipFill>
          <a:blip r:embed="rId2"/>
          <a:srcRect/>
          <a:stretch>
            <a:fillRect/>
          </a:stretch>
        </p:blipFill>
        <p:spPr bwMode="auto">
          <a:xfrm>
            <a:off x="6068785" y="1643737"/>
            <a:ext cx="2886764" cy="2714983"/>
          </a:xfrm>
          <a:prstGeom prst="rect">
            <a:avLst/>
          </a:prstGeom>
          <a:noFill/>
          <a:ln w="9525">
            <a:noFill/>
            <a:miter lim="800000"/>
            <a:headEnd/>
            <a:tailEnd/>
          </a:ln>
          <a:effectLst/>
        </p:spPr>
      </p:pic>
      <p:pic>
        <p:nvPicPr>
          <p:cNvPr id="131075" name="Picture 3"/>
          <p:cNvPicPr>
            <a:picLocks noChangeAspect="1" noChangeArrowheads="1"/>
          </p:cNvPicPr>
          <p:nvPr/>
        </p:nvPicPr>
        <p:blipFill>
          <a:blip r:embed="rId3"/>
          <a:srcRect/>
          <a:stretch>
            <a:fillRect/>
          </a:stretch>
        </p:blipFill>
        <p:spPr bwMode="auto">
          <a:xfrm>
            <a:off x="1058863" y="3902529"/>
            <a:ext cx="5427494" cy="283572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65534" y="323624"/>
            <a:ext cx="5888508" cy="1143000"/>
          </a:xfrm>
        </p:spPr>
        <p:txBody>
          <a:bodyPr>
            <a:normAutofit/>
          </a:bodyPr>
          <a:lstStyle/>
          <a:p>
            <a:pPr algn="ctr"/>
            <a:r>
              <a:rPr lang="nb-NO" smtClean="0"/>
              <a:t>Oppdrag 8 - 9</a:t>
            </a:r>
            <a:br>
              <a:rPr lang="nb-NO" smtClean="0"/>
            </a:br>
            <a:r>
              <a:rPr lang="nb-NO" sz="2400" smtClean="0"/>
              <a:t>Lagring av data på SD-kort</a:t>
            </a:r>
            <a:endParaRPr lang="nb-NO" sz="2800"/>
          </a:p>
        </p:txBody>
      </p:sp>
      <p:sp>
        <p:nvSpPr>
          <p:cNvPr id="3" name="Plassholder for innhold 2"/>
          <p:cNvSpPr>
            <a:spLocks noGrp="1"/>
          </p:cNvSpPr>
          <p:nvPr>
            <p:ph idx="1"/>
          </p:nvPr>
        </p:nvSpPr>
        <p:spPr>
          <a:xfrm>
            <a:off x="996043" y="1824843"/>
            <a:ext cx="3717472" cy="2115786"/>
          </a:xfrm>
        </p:spPr>
        <p:txBody>
          <a:bodyPr>
            <a:normAutofit/>
          </a:bodyPr>
          <a:lstStyle/>
          <a:p>
            <a:pPr marL="0" indent="0">
              <a:lnSpc>
                <a:spcPct val="120000"/>
              </a:lnSpc>
              <a:buNone/>
            </a:pPr>
            <a:r>
              <a:rPr lang="nb-NO" b="1" smtClean="0"/>
              <a:t>8.</a:t>
            </a:r>
            <a:r>
              <a:rPr lang="nb-NO" smtClean="0"/>
              <a:t> Lagring av data på </a:t>
            </a:r>
            <a:br>
              <a:rPr lang="nb-NO" smtClean="0"/>
            </a:br>
            <a:r>
              <a:rPr lang="nb-NO" smtClean="0"/>
              <a:t>micro SD-kort</a:t>
            </a:r>
          </a:p>
          <a:p>
            <a:pPr marL="0" indent="0">
              <a:lnSpc>
                <a:spcPct val="120000"/>
              </a:lnSpc>
              <a:buNone/>
            </a:pPr>
            <a:r>
              <a:rPr lang="nb-NO" b="1" smtClean="0"/>
              <a:t>9.</a:t>
            </a:r>
            <a:r>
              <a:rPr lang="nb-NO" smtClean="0"/>
              <a:t> Fjern dupliserte målinger</a:t>
            </a:r>
          </a:p>
        </p:txBody>
      </p:sp>
      <p:pic>
        <p:nvPicPr>
          <p:cNvPr id="132098" name="Picture 2"/>
          <p:cNvPicPr>
            <a:picLocks noChangeAspect="1" noChangeArrowheads="1"/>
          </p:cNvPicPr>
          <p:nvPr/>
        </p:nvPicPr>
        <p:blipFill>
          <a:blip r:embed="rId2"/>
          <a:srcRect l="3096" t="11556" r="1925" b="2629"/>
          <a:stretch>
            <a:fillRect/>
          </a:stretch>
        </p:blipFill>
        <p:spPr bwMode="auto">
          <a:xfrm>
            <a:off x="4953000" y="1534886"/>
            <a:ext cx="4027714" cy="2487385"/>
          </a:xfrm>
          <a:prstGeom prst="rect">
            <a:avLst/>
          </a:prstGeom>
          <a:noFill/>
          <a:ln w="9525">
            <a:noFill/>
            <a:miter lim="800000"/>
            <a:headEnd/>
            <a:tailEnd/>
          </a:ln>
          <a:effectLst/>
        </p:spPr>
      </p:pic>
      <p:pic>
        <p:nvPicPr>
          <p:cNvPr id="132099" name="Picture 3"/>
          <p:cNvPicPr>
            <a:picLocks noChangeAspect="1" noChangeArrowheads="1"/>
          </p:cNvPicPr>
          <p:nvPr/>
        </p:nvPicPr>
        <p:blipFill>
          <a:blip r:embed="rId3"/>
          <a:srcRect/>
          <a:stretch>
            <a:fillRect/>
          </a:stretch>
        </p:blipFill>
        <p:spPr bwMode="auto">
          <a:xfrm>
            <a:off x="1225325" y="3907089"/>
            <a:ext cx="5160644" cy="27059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72243" y="323624"/>
            <a:ext cx="7543800" cy="1143000"/>
          </a:xfrm>
        </p:spPr>
        <p:txBody>
          <a:bodyPr>
            <a:normAutofit fontScale="90000"/>
          </a:bodyPr>
          <a:lstStyle/>
          <a:p>
            <a:pPr algn="ctr"/>
            <a:r>
              <a:rPr lang="nb-NO" smtClean="0"/>
              <a:t>Oppdrag 10</a:t>
            </a:r>
            <a:br>
              <a:rPr lang="nb-NO" smtClean="0"/>
            </a:br>
            <a:r>
              <a:rPr lang="nb-NO" sz="2700" smtClean="0"/>
              <a:t>Samle inn data med GPS-mottakeren og vis i GE</a:t>
            </a:r>
            <a:r>
              <a:rPr lang="nb-NO" smtClean="0"/>
              <a:t/>
            </a:r>
            <a:br>
              <a:rPr lang="nb-NO" smtClean="0"/>
            </a:br>
            <a:endParaRPr lang="nb-NO" sz="2800"/>
          </a:p>
        </p:txBody>
      </p:sp>
      <p:sp>
        <p:nvSpPr>
          <p:cNvPr id="3" name="Plassholder for innhold 2"/>
          <p:cNvSpPr>
            <a:spLocks noGrp="1"/>
          </p:cNvSpPr>
          <p:nvPr>
            <p:ph idx="1"/>
          </p:nvPr>
        </p:nvSpPr>
        <p:spPr>
          <a:xfrm>
            <a:off x="996041" y="1344386"/>
            <a:ext cx="7913915" cy="1072243"/>
          </a:xfrm>
        </p:spPr>
        <p:txBody>
          <a:bodyPr>
            <a:normAutofit/>
          </a:bodyPr>
          <a:lstStyle/>
          <a:p>
            <a:pPr marL="0" indent="0">
              <a:lnSpc>
                <a:spcPct val="120000"/>
              </a:lnSpc>
              <a:buNone/>
            </a:pPr>
            <a:r>
              <a:rPr lang="nb-NO" b="1" smtClean="0"/>
              <a:t>10.</a:t>
            </a:r>
            <a:r>
              <a:rPr lang="nb-NO" smtClean="0"/>
              <a:t> Gå en tur og samle inn lengde- og breddegrad i nærområdet. Bruk KML-kode og vis turen i Google Earth.</a:t>
            </a:r>
          </a:p>
        </p:txBody>
      </p:sp>
      <p:pic>
        <p:nvPicPr>
          <p:cNvPr id="133122" name="Picture 2"/>
          <p:cNvPicPr>
            <a:picLocks noChangeAspect="1" noChangeArrowheads="1"/>
          </p:cNvPicPr>
          <p:nvPr/>
        </p:nvPicPr>
        <p:blipFill>
          <a:blip r:embed="rId2"/>
          <a:srcRect/>
          <a:stretch>
            <a:fillRect/>
          </a:stretch>
        </p:blipFill>
        <p:spPr bwMode="auto">
          <a:xfrm>
            <a:off x="2357209" y="2408691"/>
            <a:ext cx="5224689" cy="393016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72243" y="323624"/>
            <a:ext cx="7543800" cy="1143000"/>
          </a:xfrm>
        </p:spPr>
        <p:txBody>
          <a:bodyPr>
            <a:normAutofit fontScale="90000"/>
          </a:bodyPr>
          <a:lstStyle/>
          <a:p>
            <a:pPr algn="ctr"/>
            <a:r>
              <a:rPr lang="nb-NO" smtClean="0"/>
              <a:t>Oppdrag 11 – 12 </a:t>
            </a:r>
            <a:br>
              <a:rPr lang="nb-NO" smtClean="0"/>
            </a:br>
            <a:r>
              <a:rPr lang="nb-NO" sz="2400" smtClean="0"/>
              <a:t>Plotting av måledata på lokasjon i Circus of Things</a:t>
            </a:r>
            <a:endParaRPr lang="nb-NO" sz="2800"/>
          </a:p>
        </p:txBody>
      </p:sp>
      <p:sp>
        <p:nvSpPr>
          <p:cNvPr id="3" name="Plassholder for innhold 2"/>
          <p:cNvSpPr>
            <a:spLocks noGrp="1"/>
          </p:cNvSpPr>
          <p:nvPr>
            <p:ph idx="1"/>
          </p:nvPr>
        </p:nvSpPr>
        <p:spPr>
          <a:xfrm>
            <a:off x="996041" y="1605643"/>
            <a:ext cx="8060873" cy="2073728"/>
          </a:xfrm>
        </p:spPr>
        <p:txBody>
          <a:bodyPr>
            <a:normAutofit/>
          </a:bodyPr>
          <a:lstStyle/>
          <a:p>
            <a:pPr marL="0" indent="0">
              <a:lnSpc>
                <a:spcPct val="120000"/>
              </a:lnSpc>
              <a:buNone/>
            </a:pPr>
            <a:r>
              <a:rPr lang="nb-NO" b="1" smtClean="0"/>
              <a:t>11.</a:t>
            </a:r>
            <a:r>
              <a:rPr lang="nb-NO" smtClean="0"/>
              <a:t> Koble opp ESP32 mot Circus of Things og knytt målinger opp mot GPS data som  lengde- og breddegrader og høyde</a:t>
            </a:r>
          </a:p>
          <a:p>
            <a:pPr marL="0" indent="0">
              <a:lnSpc>
                <a:spcPct val="120000"/>
              </a:lnSpc>
              <a:buNone/>
            </a:pPr>
            <a:r>
              <a:rPr lang="nb-NO" b="1" smtClean="0"/>
              <a:t>12.</a:t>
            </a:r>
            <a:r>
              <a:rPr lang="nb-NO" smtClean="0"/>
              <a:t> Samle inn data ved hjelp av mobil ruter og vis på CoT</a:t>
            </a:r>
          </a:p>
        </p:txBody>
      </p:sp>
      <p:pic>
        <p:nvPicPr>
          <p:cNvPr id="134146" name="Picture 2"/>
          <p:cNvPicPr>
            <a:picLocks noChangeAspect="1" noChangeArrowheads="1"/>
          </p:cNvPicPr>
          <p:nvPr/>
        </p:nvPicPr>
        <p:blipFill>
          <a:blip r:embed="rId2"/>
          <a:srcRect/>
          <a:stretch>
            <a:fillRect/>
          </a:stretch>
        </p:blipFill>
        <p:spPr bwMode="auto">
          <a:xfrm>
            <a:off x="1047297" y="3731781"/>
            <a:ext cx="7955189" cy="300465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72243" y="323624"/>
            <a:ext cx="7543800" cy="1143000"/>
          </a:xfrm>
        </p:spPr>
        <p:txBody>
          <a:bodyPr>
            <a:normAutofit/>
          </a:bodyPr>
          <a:lstStyle/>
          <a:p>
            <a:pPr algn="ctr"/>
            <a:r>
              <a:rPr lang="nb-NO" smtClean="0"/>
              <a:t>Oppdrag 13 – 14 </a:t>
            </a:r>
            <a:br>
              <a:rPr lang="nb-NO" smtClean="0"/>
            </a:br>
            <a:r>
              <a:rPr lang="nb-NO" sz="2400" smtClean="0"/>
              <a:t>Sett opp RTC-klokka og les av tidspunkt</a:t>
            </a:r>
            <a:endParaRPr lang="nb-NO" sz="2800"/>
          </a:p>
        </p:txBody>
      </p:sp>
      <p:sp>
        <p:nvSpPr>
          <p:cNvPr id="3" name="Plassholder for innhold 2"/>
          <p:cNvSpPr>
            <a:spLocks noGrp="1"/>
          </p:cNvSpPr>
          <p:nvPr>
            <p:ph idx="1"/>
          </p:nvPr>
        </p:nvSpPr>
        <p:spPr>
          <a:xfrm>
            <a:off x="996041" y="1475015"/>
            <a:ext cx="8001002" cy="1850571"/>
          </a:xfrm>
        </p:spPr>
        <p:txBody>
          <a:bodyPr>
            <a:normAutofit lnSpcReduction="10000"/>
          </a:bodyPr>
          <a:lstStyle/>
          <a:p>
            <a:pPr marL="0" indent="0">
              <a:lnSpc>
                <a:spcPct val="120000"/>
              </a:lnSpc>
              <a:buNone/>
            </a:pPr>
            <a:r>
              <a:rPr lang="nb-NO" b="1" smtClean="0"/>
              <a:t>13.</a:t>
            </a:r>
            <a:r>
              <a:rPr lang="nb-NO" smtClean="0"/>
              <a:t> Monter RTC-klokka og lag et program som stiller klokka og leser av nøyaktig tidsangivelse med dato og tid.</a:t>
            </a:r>
          </a:p>
          <a:p>
            <a:pPr marL="0" indent="0">
              <a:lnSpc>
                <a:spcPct val="120000"/>
              </a:lnSpc>
              <a:buNone/>
            </a:pPr>
            <a:r>
              <a:rPr lang="nb-NO" b="1" smtClean="0"/>
              <a:t>14.</a:t>
            </a:r>
            <a:r>
              <a:rPr lang="nb-NO" smtClean="0"/>
              <a:t> Legg inn nøyaktig tidsangivelse i loggefila på OpenLog og i konsollene hos CoT</a:t>
            </a:r>
          </a:p>
        </p:txBody>
      </p:sp>
      <p:pic>
        <p:nvPicPr>
          <p:cNvPr id="135171" name="Picture 3"/>
          <p:cNvPicPr>
            <a:picLocks noChangeAspect="1" noChangeArrowheads="1"/>
          </p:cNvPicPr>
          <p:nvPr/>
        </p:nvPicPr>
        <p:blipFill>
          <a:blip r:embed="rId2"/>
          <a:srcRect/>
          <a:stretch>
            <a:fillRect/>
          </a:stretch>
        </p:blipFill>
        <p:spPr bwMode="auto">
          <a:xfrm>
            <a:off x="2697351" y="3284174"/>
            <a:ext cx="4574267" cy="357382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42228" y="551162"/>
            <a:ext cx="7407404" cy="1143000"/>
          </a:xfrm>
        </p:spPr>
        <p:txBody>
          <a:bodyPr>
            <a:normAutofit/>
          </a:bodyPr>
          <a:lstStyle/>
          <a:p>
            <a:r>
              <a:rPr lang="nb-NO" smtClean="0"/>
              <a:t>Program for kursdagen</a:t>
            </a:r>
            <a:br>
              <a:rPr lang="nb-NO" smtClean="0"/>
            </a:br>
            <a:r>
              <a:rPr lang="nb-NO" sz="2400" smtClean="0"/>
              <a:t>Prosjekt: </a:t>
            </a:r>
            <a:r>
              <a:rPr lang="nb-NO" sz="2400" i="1" smtClean="0"/>
              <a:t>Lag høydemåler – Dag 1 </a:t>
            </a:r>
            <a:endParaRPr lang="nb-NO" i="1"/>
          </a:p>
        </p:txBody>
      </p:sp>
      <p:graphicFrame>
        <p:nvGraphicFramePr>
          <p:cNvPr id="5" name="Tabell 4"/>
          <p:cNvGraphicFramePr>
            <a:graphicFrameLocks noGrp="1"/>
          </p:cNvGraphicFramePr>
          <p:nvPr/>
        </p:nvGraphicFramePr>
        <p:xfrm>
          <a:off x="1213758" y="2083591"/>
          <a:ext cx="7522030" cy="3593306"/>
        </p:xfrm>
        <a:graphic>
          <a:graphicData uri="http://schemas.openxmlformats.org/drawingml/2006/table">
            <a:tbl>
              <a:tblPr/>
              <a:tblGrid>
                <a:gridCol w="2488209"/>
                <a:gridCol w="1857424"/>
                <a:gridCol w="2488209"/>
                <a:gridCol w="688188"/>
              </a:tblGrid>
              <a:tr h="239554">
                <a:tc gridSpan="4">
                  <a:txBody>
                    <a:bodyPr/>
                    <a:lstStyle/>
                    <a:p>
                      <a:pPr algn="ctr">
                        <a:lnSpc>
                          <a:spcPct val="107000"/>
                        </a:lnSpc>
                        <a:spcAft>
                          <a:spcPts val="800"/>
                        </a:spcAft>
                      </a:pPr>
                      <a:r>
                        <a:rPr lang="nb-NO" sz="1400">
                          <a:latin typeface="Calibri"/>
                          <a:ea typeface="Times New Roman"/>
                          <a:cs typeface="Times New Roman"/>
                        </a:rPr>
                        <a:t>Samling 3 – Dag 1</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nb-NO"/>
                    </a:p>
                  </a:txBody>
                  <a:tcPr/>
                </a:tc>
                <a:tc hMerge="1">
                  <a:txBody>
                    <a:bodyPr/>
                    <a:lstStyle/>
                    <a:p>
                      <a:endParaRPr lang="nb-NO"/>
                    </a:p>
                  </a:txBody>
                  <a:tcPr/>
                </a:tc>
                <a:tc hMerge="1">
                  <a:txBody>
                    <a:bodyPr/>
                    <a:lstStyle/>
                    <a:p>
                      <a:endParaRPr lang="nb-NO"/>
                    </a:p>
                  </a:txBody>
                  <a:tcPr/>
                </a:tc>
              </a:tr>
              <a:tr h="479107">
                <a:tc>
                  <a:txBody>
                    <a:bodyPr/>
                    <a:lstStyle/>
                    <a:p>
                      <a:pPr>
                        <a:lnSpc>
                          <a:spcPct val="107000"/>
                        </a:lnSpc>
                        <a:spcAft>
                          <a:spcPts val="800"/>
                        </a:spcAft>
                      </a:pPr>
                      <a:r>
                        <a:rPr lang="nb-NO" sz="1400">
                          <a:solidFill>
                            <a:srgbClr val="000000"/>
                          </a:solidFill>
                          <a:latin typeface="Calibri"/>
                          <a:ea typeface="Times New Roman"/>
                          <a:cs typeface="Times New Roman"/>
                        </a:rPr>
                        <a:t>Tid</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800"/>
                        </a:spcAft>
                      </a:pPr>
                      <a:r>
                        <a:rPr lang="nb-NO" sz="1400">
                          <a:solidFill>
                            <a:srgbClr val="000000"/>
                          </a:solidFill>
                          <a:latin typeface="Calibri"/>
                          <a:ea typeface="Times New Roman"/>
                          <a:cs typeface="Times New Roman"/>
                        </a:rPr>
                        <a:t>Gjennomgående prosjekt</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800"/>
                        </a:spcAft>
                      </a:pPr>
                      <a:r>
                        <a:rPr lang="nb-NO" sz="1400">
                          <a:solidFill>
                            <a:srgbClr val="000000"/>
                          </a:solidFill>
                          <a:latin typeface="Calibri"/>
                          <a:ea typeface="Times New Roman"/>
                          <a:cs typeface="Times New Roman"/>
                        </a:rPr>
                        <a:t>Påfyll teori</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800"/>
                        </a:spcAft>
                      </a:pPr>
                      <a:r>
                        <a:rPr lang="nb-NO" sz="1400">
                          <a:solidFill>
                            <a:srgbClr val="000000"/>
                          </a:solidFill>
                          <a:latin typeface="Calibri"/>
                          <a:ea typeface="Times New Roman"/>
                          <a:cs typeface="Times New Roman"/>
                        </a:rPr>
                        <a:t>Ansv.</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239554">
                <a:tc>
                  <a:txBody>
                    <a:bodyPr/>
                    <a:lstStyle/>
                    <a:p>
                      <a:pPr>
                        <a:lnSpc>
                          <a:spcPct val="107000"/>
                        </a:lnSpc>
                        <a:spcAft>
                          <a:spcPts val="800"/>
                        </a:spcAft>
                      </a:pPr>
                      <a:r>
                        <a:rPr lang="nb-NO" sz="1400">
                          <a:solidFill>
                            <a:srgbClr val="000000"/>
                          </a:solidFill>
                          <a:latin typeface="Calibri"/>
                          <a:ea typeface="Times New Roman"/>
                          <a:cs typeface="Times New Roman"/>
                        </a:rPr>
                        <a:t>09:00 – 09:15</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endParaRPr lang="nb-NO" sz="1400">
                        <a:latin typeface="Calibri"/>
                        <a:ea typeface="Times New Roman"/>
                        <a:cs typeface="Times New Roman"/>
                      </a:endParaRPr>
                    </a:p>
                  </a:txBody>
                  <a:tcPr marL="67428" marR="67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nb-NO" sz="1400">
                          <a:solidFill>
                            <a:srgbClr val="000000"/>
                          </a:solidFill>
                          <a:latin typeface="Calibri"/>
                          <a:ea typeface="Times New Roman"/>
                          <a:cs typeface="Times New Roman"/>
                        </a:rPr>
                        <a:t>Felles intro og velkommen</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nb-NO" sz="1400">
                          <a:solidFill>
                            <a:srgbClr val="000000"/>
                          </a:solidFill>
                          <a:latin typeface="Calibri"/>
                          <a:ea typeface="Times New Roman"/>
                          <a:cs typeface="Times New Roman"/>
                        </a:rPr>
                        <a:t>IES</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r h="479107">
                <a:tc rowSpan="2">
                  <a:txBody>
                    <a:bodyPr/>
                    <a:lstStyle/>
                    <a:p>
                      <a:pPr>
                        <a:lnSpc>
                          <a:spcPct val="107000"/>
                        </a:lnSpc>
                        <a:spcAft>
                          <a:spcPts val="800"/>
                        </a:spcAft>
                      </a:pPr>
                      <a:r>
                        <a:rPr lang="nb-NO" sz="1400">
                          <a:latin typeface="Calibri"/>
                          <a:ea typeface="Times New Roman"/>
                          <a:cs typeface="Times New Roman"/>
                        </a:rPr>
                        <a:t>09:15 – 09:45</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nSpc>
                          <a:spcPct val="107000"/>
                        </a:lnSpc>
                        <a:spcAft>
                          <a:spcPts val="800"/>
                        </a:spcAft>
                      </a:pPr>
                      <a:r>
                        <a:rPr lang="nb-NO" sz="1400">
                          <a:latin typeface="Calibri"/>
                          <a:ea typeface="Times New Roman"/>
                          <a:cs typeface="Times New Roman"/>
                        </a:rPr>
                        <a:t>Lag høydemåler</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1400">
                          <a:latin typeface="Calibri"/>
                          <a:ea typeface="Times New Roman"/>
                          <a:cs typeface="Times New Roman"/>
                        </a:rPr>
                        <a:t>Introduksjon til høydemåleren</a:t>
                      </a:r>
                      <a:br>
                        <a:rPr lang="nb-NO" sz="1400">
                          <a:latin typeface="Calibri"/>
                          <a:ea typeface="Times New Roman"/>
                          <a:cs typeface="Times New Roman"/>
                        </a:rPr>
                      </a:br>
                      <a:r>
                        <a:rPr lang="nb-NO" sz="1400">
                          <a:latin typeface="Calibri"/>
                          <a:ea typeface="Times New Roman"/>
                          <a:cs typeface="Times New Roman"/>
                        </a:rPr>
                        <a:t>Bruk av OLED-display SSD1306</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nSpc>
                          <a:spcPct val="107000"/>
                        </a:lnSpc>
                        <a:spcAft>
                          <a:spcPts val="800"/>
                        </a:spcAft>
                      </a:pPr>
                      <a:endParaRPr lang="nb-NO" sz="1400">
                        <a:latin typeface="Calibri"/>
                        <a:ea typeface="Times New Roman"/>
                        <a:cs typeface="Times New Roman"/>
                      </a:endParaRPr>
                    </a:p>
                  </a:txBody>
                  <a:tcPr marL="67428" marR="674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554">
                <a:tc vMerge="1">
                  <a:txBody>
                    <a:bodyPr/>
                    <a:lstStyle/>
                    <a:p>
                      <a:endParaRPr lang="nb-NO"/>
                    </a:p>
                  </a:txBody>
                  <a:tcPr/>
                </a:tc>
                <a:tc vMerge="1">
                  <a:txBody>
                    <a:bodyPr/>
                    <a:lstStyle/>
                    <a:p>
                      <a:endParaRPr lang="nb-NO"/>
                    </a:p>
                  </a:txBody>
                  <a:tcPr/>
                </a:tc>
                <a:tc>
                  <a:txBody>
                    <a:bodyPr/>
                    <a:lstStyle/>
                    <a:p>
                      <a:pPr>
                        <a:lnSpc>
                          <a:spcPct val="107000"/>
                        </a:lnSpc>
                        <a:spcAft>
                          <a:spcPts val="800"/>
                        </a:spcAft>
                      </a:pPr>
                      <a:endParaRPr lang="nb-NO" sz="1400">
                        <a:latin typeface="Calibri"/>
                        <a:ea typeface="Times New Roman"/>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r>
              <a:tr h="239554">
                <a:tc>
                  <a:txBody>
                    <a:bodyPr/>
                    <a:lstStyle/>
                    <a:p>
                      <a:pPr>
                        <a:lnSpc>
                          <a:spcPct val="107000"/>
                        </a:lnSpc>
                        <a:spcAft>
                          <a:spcPts val="800"/>
                        </a:spcAft>
                      </a:pPr>
                      <a:r>
                        <a:rPr lang="nb-NO" sz="1400" smtClean="0">
                          <a:latin typeface="Calibri"/>
                          <a:ea typeface="Times New Roman"/>
                          <a:cs typeface="Times New Roman"/>
                        </a:rPr>
                        <a:t>11:00 </a:t>
                      </a:r>
                      <a:r>
                        <a:rPr lang="nb-NO" sz="1400">
                          <a:latin typeface="Calibri"/>
                          <a:ea typeface="Times New Roman"/>
                          <a:cs typeface="Times New Roman"/>
                        </a:rPr>
                        <a:t>– </a:t>
                      </a:r>
                      <a:r>
                        <a:rPr lang="nb-NO" sz="1400" smtClean="0">
                          <a:latin typeface="Calibri"/>
                          <a:ea typeface="Times New Roman"/>
                          <a:cs typeface="Times New Roman"/>
                        </a:rPr>
                        <a:t>11:15</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c>
                  <a:txBody>
                    <a:bodyPr/>
                    <a:lstStyle/>
                    <a:p>
                      <a:pPr>
                        <a:lnSpc>
                          <a:spcPct val="107000"/>
                        </a:lnSpc>
                        <a:spcAft>
                          <a:spcPts val="800"/>
                        </a:spcAft>
                      </a:pPr>
                      <a:r>
                        <a:rPr lang="nb-NO" sz="1400">
                          <a:latin typeface="Calibri"/>
                          <a:ea typeface="Times New Roman"/>
                          <a:cs typeface="Times New Roman"/>
                        </a:rPr>
                        <a:t>Omregning fra trykk til høyde</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r>
              <a:tr h="239554">
                <a:tc>
                  <a:txBody>
                    <a:bodyPr/>
                    <a:lstStyle/>
                    <a:p>
                      <a:pPr>
                        <a:lnSpc>
                          <a:spcPct val="107000"/>
                        </a:lnSpc>
                        <a:spcAft>
                          <a:spcPts val="800"/>
                        </a:spcAft>
                      </a:pPr>
                      <a:endParaRPr lang="nb-NO" sz="1400">
                        <a:latin typeface="Calibri"/>
                        <a:ea typeface="Times New Roman"/>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c>
                  <a:txBody>
                    <a:bodyPr/>
                    <a:lstStyle/>
                    <a:p>
                      <a:pPr>
                        <a:lnSpc>
                          <a:spcPct val="107000"/>
                        </a:lnSpc>
                        <a:spcAft>
                          <a:spcPts val="800"/>
                        </a:spcAft>
                      </a:pPr>
                      <a:endParaRPr lang="nb-NO" sz="1400">
                        <a:latin typeface="Calibri"/>
                        <a:ea typeface="Times New Roman"/>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r>
              <a:tr h="239554">
                <a:tc>
                  <a:txBody>
                    <a:bodyPr/>
                    <a:lstStyle/>
                    <a:p>
                      <a:pPr>
                        <a:lnSpc>
                          <a:spcPct val="107000"/>
                        </a:lnSpc>
                        <a:spcAft>
                          <a:spcPts val="800"/>
                        </a:spcAft>
                      </a:pPr>
                      <a:r>
                        <a:rPr lang="nb-NO" sz="1400">
                          <a:solidFill>
                            <a:srgbClr val="000000"/>
                          </a:solidFill>
                          <a:latin typeface="Calibri"/>
                          <a:ea typeface="Times New Roman"/>
                          <a:cs typeface="Times New Roman"/>
                        </a:rPr>
                        <a:t>12:00 – 12:30</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vMerge="1">
                  <a:txBody>
                    <a:bodyPr/>
                    <a:lstStyle/>
                    <a:p>
                      <a:endParaRPr lang="nb-NO"/>
                    </a:p>
                  </a:txBody>
                  <a:tcPr/>
                </a:tc>
                <a:tc>
                  <a:txBody>
                    <a:bodyPr/>
                    <a:lstStyle/>
                    <a:p>
                      <a:pPr>
                        <a:lnSpc>
                          <a:spcPct val="107000"/>
                        </a:lnSpc>
                        <a:spcAft>
                          <a:spcPts val="800"/>
                        </a:spcAft>
                      </a:pPr>
                      <a:r>
                        <a:rPr lang="nb-NO" sz="1400">
                          <a:solidFill>
                            <a:srgbClr val="000000"/>
                          </a:solidFill>
                          <a:latin typeface="Calibri"/>
                          <a:ea typeface="Times New Roman"/>
                          <a:cs typeface="Times New Roman"/>
                        </a:rPr>
                        <a:t>Lunsj</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07000"/>
                        </a:lnSpc>
                        <a:spcAft>
                          <a:spcPts val="800"/>
                        </a:spcAft>
                      </a:pPr>
                      <a:endParaRPr lang="nb-NO" sz="1400">
                        <a:latin typeface="Calibri"/>
                        <a:ea typeface="Times New Roman"/>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479107">
                <a:tc>
                  <a:txBody>
                    <a:bodyPr/>
                    <a:lstStyle/>
                    <a:p>
                      <a:pPr>
                        <a:lnSpc>
                          <a:spcPct val="107000"/>
                        </a:lnSpc>
                        <a:spcAft>
                          <a:spcPts val="800"/>
                        </a:spcAft>
                      </a:pPr>
                      <a:r>
                        <a:rPr lang="nb-NO" sz="1400">
                          <a:latin typeface="Calibri"/>
                          <a:ea typeface="Times New Roman"/>
                          <a:cs typeface="Times New Roman"/>
                        </a:rPr>
                        <a:t>12:30 – 12:45</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c>
                  <a:txBody>
                    <a:bodyPr/>
                    <a:lstStyle/>
                    <a:p>
                      <a:pPr>
                        <a:lnSpc>
                          <a:spcPct val="107000"/>
                        </a:lnSpc>
                        <a:spcAft>
                          <a:spcPts val="800"/>
                        </a:spcAft>
                      </a:pPr>
                      <a:r>
                        <a:rPr lang="nb-NO" sz="1400">
                          <a:latin typeface="Calibri"/>
                          <a:ea typeface="Times New Roman"/>
                          <a:cs typeface="Times New Roman"/>
                        </a:rPr>
                        <a:t>Kalibrering av høydemåler, bruk av norske værstasjoner</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nb-NO" sz="1400">
                        <a:latin typeface="Calibri"/>
                        <a:ea typeface="Times New Roman"/>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554">
                <a:tc>
                  <a:txBody>
                    <a:bodyPr/>
                    <a:lstStyle/>
                    <a:p>
                      <a:pPr>
                        <a:lnSpc>
                          <a:spcPct val="107000"/>
                        </a:lnSpc>
                        <a:spcAft>
                          <a:spcPts val="800"/>
                        </a:spcAft>
                      </a:pPr>
                      <a:endParaRPr lang="nb-NO" sz="1400">
                        <a:latin typeface="Calibri"/>
                        <a:ea typeface="Times New Roman"/>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nb-NO"/>
                    </a:p>
                  </a:txBody>
                  <a:tcPr/>
                </a:tc>
                <a:tc>
                  <a:txBody>
                    <a:bodyPr/>
                    <a:lstStyle/>
                    <a:p>
                      <a:pPr>
                        <a:lnSpc>
                          <a:spcPct val="107000"/>
                        </a:lnSpc>
                        <a:spcAft>
                          <a:spcPts val="800"/>
                        </a:spcAft>
                      </a:pPr>
                      <a:endParaRPr lang="nb-NO" sz="1400">
                        <a:latin typeface="Calibri"/>
                        <a:ea typeface="Times New Roman"/>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endParaRPr lang="nb-NO" sz="1400">
                        <a:latin typeface="Calibri"/>
                        <a:ea typeface="Times New Roman"/>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79107">
                <a:tc>
                  <a:txBody>
                    <a:bodyPr/>
                    <a:lstStyle/>
                    <a:p>
                      <a:pPr>
                        <a:lnSpc>
                          <a:spcPct val="107000"/>
                        </a:lnSpc>
                        <a:spcAft>
                          <a:spcPts val="800"/>
                        </a:spcAft>
                      </a:pPr>
                      <a:r>
                        <a:rPr lang="nb-NO" sz="1400">
                          <a:solidFill>
                            <a:srgbClr val="000000"/>
                          </a:solidFill>
                          <a:latin typeface="Calibri"/>
                          <a:ea typeface="Times New Roman"/>
                          <a:cs typeface="Times New Roman"/>
                        </a:rPr>
                        <a:t>15:30 – 16:00</a:t>
                      </a:r>
                      <a:endParaRPr lang="nb-NO" sz="1400">
                        <a:latin typeface="Calibri"/>
                        <a:ea typeface="Calibri"/>
                        <a:cs typeface="Times New Roman"/>
                      </a:endParaRPr>
                    </a:p>
                  </a:txBody>
                  <a:tcPr marL="67428" marR="6742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nb-NO" sz="1400">
                          <a:solidFill>
                            <a:srgbClr val="000000"/>
                          </a:solidFill>
                          <a:latin typeface="Calibri"/>
                          <a:ea typeface="Times New Roman"/>
                          <a:cs typeface="Times New Roman"/>
                        </a:rPr>
                        <a:t>Ev. felles oppsummering, </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endParaRPr lang="nb-NO" sz="1400">
                        <a:latin typeface="Calibri"/>
                        <a:ea typeface="Times New Roman"/>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nb-NO" sz="1400">
                          <a:solidFill>
                            <a:srgbClr val="000000"/>
                          </a:solidFill>
                          <a:latin typeface="Calibri"/>
                          <a:ea typeface="Times New Roman"/>
                          <a:cs typeface="Times New Roman"/>
                        </a:rPr>
                        <a:t>IES/SL</a:t>
                      </a:r>
                      <a:endParaRPr lang="nb-NO" sz="1400">
                        <a:latin typeface="Calibri"/>
                        <a:ea typeface="Calibri"/>
                        <a:cs typeface="Times New Roman"/>
                      </a:endParaRPr>
                    </a:p>
                  </a:txBody>
                  <a:tcPr marL="67428" marR="67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2"/>
            <a:ext cx="7407404" cy="2457213"/>
          </a:xfrm>
        </p:spPr>
        <p:txBody>
          <a:bodyPr>
            <a:normAutofit fontScale="90000"/>
          </a:bodyPr>
          <a:lstStyle/>
          <a:p>
            <a:pPr algn="ctr"/>
            <a:r>
              <a:rPr lang="nb-NO" smtClean="0"/>
              <a:t>Oppdrag 1</a:t>
            </a:r>
            <a:br>
              <a:rPr lang="nb-NO" smtClean="0"/>
            </a:br>
            <a:r>
              <a:rPr lang="nb-NO" smtClean="0"/>
              <a:t>Oppkobling av BMP280</a:t>
            </a:r>
            <a:br>
              <a:rPr lang="nb-NO" smtClean="0"/>
            </a:br>
            <a:r>
              <a:rPr lang="nb-NO" smtClean="0"/>
              <a:t> </a:t>
            </a:r>
            <a:r>
              <a:rPr lang="nb-NO" smtClean="0">
                <a:solidFill>
                  <a:schemeClr val="bg1"/>
                </a:solidFill>
              </a:rPr>
              <a:t>Oppkobling og programmering av BMP280 og måling av temp. og lufttrykk.</a:t>
            </a:r>
            <a:endParaRPr lang="nb-NO">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Oppkobling</a:t>
            </a:r>
            <a:endParaRPr lang="nb-NO"/>
          </a:p>
        </p:txBody>
      </p:sp>
      <p:pic>
        <p:nvPicPr>
          <p:cNvPr id="4" name="Picture 1"/>
          <p:cNvPicPr>
            <a:picLocks noChangeAspect="1" noChangeArrowheads="1"/>
          </p:cNvPicPr>
          <p:nvPr/>
        </p:nvPicPr>
        <p:blipFill>
          <a:blip r:embed="rId2"/>
          <a:srcRect r="4971"/>
          <a:stretch>
            <a:fillRect/>
          </a:stretch>
        </p:blipFill>
        <p:spPr bwMode="auto">
          <a:xfrm>
            <a:off x="1246172" y="1473877"/>
            <a:ext cx="7534535" cy="48724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BMP280 spesifikasjoner</a:t>
            </a:r>
            <a:endParaRPr lang="nb-NO"/>
          </a:p>
        </p:txBody>
      </p:sp>
      <p:pic>
        <p:nvPicPr>
          <p:cNvPr id="92163" name="Picture 3"/>
          <p:cNvPicPr>
            <a:picLocks noChangeAspect="1" noChangeArrowheads="1"/>
          </p:cNvPicPr>
          <p:nvPr/>
        </p:nvPicPr>
        <p:blipFill>
          <a:blip r:embed="rId2"/>
          <a:srcRect/>
          <a:stretch>
            <a:fillRect/>
          </a:stretch>
        </p:blipFill>
        <p:spPr bwMode="auto">
          <a:xfrm>
            <a:off x="2689860" y="1290639"/>
            <a:ext cx="2128659" cy="1513522"/>
          </a:xfrm>
          <a:prstGeom prst="rect">
            <a:avLst/>
          </a:prstGeom>
          <a:noFill/>
          <a:ln w="9525">
            <a:noFill/>
            <a:miter lim="800000"/>
            <a:headEnd/>
            <a:tailEnd/>
          </a:ln>
          <a:effectLst/>
        </p:spPr>
      </p:pic>
      <p:pic>
        <p:nvPicPr>
          <p:cNvPr id="6" name="Picture 3"/>
          <p:cNvPicPr>
            <a:picLocks noChangeAspect="1" noChangeArrowheads="1"/>
          </p:cNvPicPr>
          <p:nvPr/>
        </p:nvPicPr>
        <p:blipFill>
          <a:blip r:embed="rId3"/>
          <a:srcRect r="49322" b="13738"/>
          <a:stretch>
            <a:fillRect/>
          </a:stretch>
        </p:blipFill>
        <p:spPr bwMode="auto">
          <a:xfrm>
            <a:off x="5151165" y="1266236"/>
            <a:ext cx="1919143" cy="1446484"/>
          </a:xfrm>
          <a:prstGeom prst="rect">
            <a:avLst/>
          </a:prstGeom>
          <a:noFill/>
          <a:ln w="9525">
            <a:noFill/>
            <a:miter lim="800000"/>
            <a:headEnd/>
            <a:tailEnd/>
          </a:ln>
          <a:effectLst/>
        </p:spPr>
      </p:pic>
      <p:sp>
        <p:nvSpPr>
          <p:cNvPr id="7" name="Plassholder for innhold 2"/>
          <p:cNvSpPr>
            <a:spLocks noGrp="1"/>
          </p:cNvSpPr>
          <p:nvPr>
            <p:ph idx="1"/>
          </p:nvPr>
        </p:nvSpPr>
        <p:spPr>
          <a:xfrm>
            <a:off x="1194628" y="3271156"/>
            <a:ext cx="7407404" cy="3464923"/>
          </a:xfrm>
        </p:spPr>
        <p:txBody>
          <a:bodyPr/>
          <a:lstStyle/>
          <a:p>
            <a:pPr>
              <a:tabLst>
                <a:tab pos="3497263" algn="l"/>
              </a:tabLst>
            </a:pPr>
            <a:r>
              <a:rPr lang="nb-NO" smtClean="0"/>
              <a:t>Temperatur	-40 til +85C</a:t>
            </a:r>
            <a:br>
              <a:rPr lang="nb-NO" smtClean="0"/>
            </a:br>
            <a:r>
              <a:rPr lang="nb-NO" smtClean="0"/>
              <a:t>	±1ºC (nøyaktighet)</a:t>
            </a:r>
          </a:p>
          <a:p>
            <a:pPr>
              <a:tabLst>
                <a:tab pos="3497263" algn="l"/>
              </a:tabLst>
            </a:pPr>
            <a:r>
              <a:rPr lang="nb-NO" smtClean="0"/>
              <a:t>Lufttrykk	300 – 1100 mBar (9 000 m)</a:t>
            </a:r>
          </a:p>
          <a:p>
            <a:pPr>
              <a:tabLst>
                <a:tab pos="3497263" algn="l"/>
              </a:tabLst>
            </a:pPr>
            <a:r>
              <a:rPr lang="nb-NO" smtClean="0"/>
              <a:t>Power	3,3V – 0,1µA i dvale</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20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2000"/>
                                        <p:tgtEl>
                                          <p:spTgt spid="7">
                                            <p:txEl>
                                              <p:pRg st="1" end="1"/>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tel 1"/>
          <p:cNvSpPr>
            <a:spLocks noGrp="1"/>
          </p:cNvSpPr>
          <p:nvPr>
            <p:ph type="title"/>
          </p:nvPr>
        </p:nvSpPr>
        <p:spPr>
          <a:xfrm>
            <a:off x="1079500" y="228600"/>
            <a:ext cx="7767638" cy="746125"/>
          </a:xfrm>
        </p:spPr>
        <p:txBody>
          <a:bodyPr/>
          <a:lstStyle/>
          <a:p>
            <a:pPr algn="ctr"/>
            <a:r>
              <a:rPr lang="nb-NO" smtClean="0"/>
              <a:t>Spesifikasjoner for BMP280</a:t>
            </a:r>
          </a:p>
        </p:txBody>
      </p:sp>
      <p:pic>
        <p:nvPicPr>
          <p:cNvPr id="92165" name="Picture 5"/>
          <p:cNvPicPr>
            <a:picLocks noChangeAspect="1" noChangeArrowheads="1"/>
          </p:cNvPicPr>
          <p:nvPr/>
        </p:nvPicPr>
        <p:blipFill>
          <a:blip r:embed="rId2"/>
          <a:srcRect/>
          <a:stretch>
            <a:fillRect/>
          </a:stretch>
        </p:blipFill>
        <p:spPr bwMode="auto">
          <a:xfrm>
            <a:off x="1644650" y="927100"/>
            <a:ext cx="6450013" cy="5672138"/>
          </a:xfrm>
          <a:prstGeom prst="rect">
            <a:avLst/>
          </a:prstGeom>
          <a:noFill/>
          <a:ln w="9525">
            <a:noFill/>
            <a:miter lim="800000"/>
            <a:headEnd/>
            <a:tailEnd/>
          </a:ln>
        </p:spPr>
      </p:pic>
      <p:sp>
        <p:nvSpPr>
          <p:cNvPr id="11" name="TekstSylinder 10"/>
          <p:cNvSpPr txBox="1">
            <a:spLocks noChangeArrowheads="1"/>
          </p:cNvSpPr>
          <p:nvPr/>
        </p:nvSpPr>
        <p:spPr bwMode="auto">
          <a:xfrm>
            <a:off x="7527925" y="2217738"/>
            <a:ext cx="1477963" cy="461962"/>
          </a:xfrm>
          <a:prstGeom prst="rect">
            <a:avLst/>
          </a:prstGeom>
          <a:noFill/>
          <a:ln w="9525">
            <a:noFill/>
            <a:miter lim="800000"/>
            <a:headEnd/>
            <a:tailEnd/>
          </a:ln>
        </p:spPr>
        <p:txBody>
          <a:bodyPr wrap="none">
            <a:spAutoFit/>
          </a:bodyPr>
          <a:lstStyle/>
          <a:p>
            <a:r>
              <a:rPr lang="nb-NO">
                <a:solidFill>
                  <a:srgbClr val="FF0000"/>
                </a:solidFill>
              </a:rPr>
              <a:t>&lt; 9000 m</a:t>
            </a:r>
          </a:p>
        </p:txBody>
      </p:sp>
      <p:sp>
        <p:nvSpPr>
          <p:cNvPr id="12" name="Ellipse 11"/>
          <p:cNvSpPr>
            <a:spLocks noChangeArrowheads="1"/>
          </p:cNvSpPr>
          <p:nvPr/>
        </p:nvSpPr>
        <p:spPr bwMode="auto">
          <a:xfrm>
            <a:off x="4716463" y="3559175"/>
            <a:ext cx="563562" cy="342900"/>
          </a:xfrm>
          <a:prstGeom prst="ellipse">
            <a:avLst/>
          </a:prstGeom>
          <a:noFill/>
          <a:ln w="28575"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
        <p:nvSpPr>
          <p:cNvPr id="14" name="Ellipse 13"/>
          <p:cNvSpPr>
            <a:spLocks noChangeArrowheads="1"/>
          </p:cNvSpPr>
          <p:nvPr/>
        </p:nvSpPr>
        <p:spPr bwMode="auto">
          <a:xfrm>
            <a:off x="4770438" y="5768975"/>
            <a:ext cx="1096962" cy="463550"/>
          </a:xfrm>
          <a:prstGeom prst="ellipse">
            <a:avLst/>
          </a:prstGeom>
          <a:noFill/>
          <a:ln w="28575"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pic>
        <p:nvPicPr>
          <p:cNvPr id="92166" name="Picture 6"/>
          <p:cNvPicPr>
            <a:picLocks noChangeAspect="1" noChangeArrowheads="1"/>
          </p:cNvPicPr>
          <p:nvPr/>
        </p:nvPicPr>
        <p:blipFill>
          <a:blip r:embed="rId3"/>
          <a:srcRect/>
          <a:stretch>
            <a:fillRect/>
          </a:stretch>
        </p:blipFill>
        <p:spPr bwMode="auto">
          <a:xfrm>
            <a:off x="1674813" y="1354138"/>
            <a:ext cx="6403975" cy="4764087"/>
          </a:xfrm>
          <a:prstGeom prst="rect">
            <a:avLst/>
          </a:prstGeom>
          <a:noFill/>
          <a:ln w="9525">
            <a:noFill/>
            <a:miter lim="800000"/>
            <a:headEnd/>
            <a:tailEnd/>
          </a:ln>
        </p:spPr>
      </p:pic>
      <p:sp>
        <p:nvSpPr>
          <p:cNvPr id="15" name="Ellipse 14"/>
          <p:cNvSpPr>
            <a:spLocks noChangeArrowheads="1"/>
          </p:cNvSpPr>
          <p:nvPr/>
        </p:nvSpPr>
        <p:spPr bwMode="auto">
          <a:xfrm>
            <a:off x="4564063" y="1235075"/>
            <a:ext cx="2538412" cy="1295400"/>
          </a:xfrm>
          <a:prstGeom prst="ellipse">
            <a:avLst/>
          </a:prstGeom>
          <a:noFill/>
          <a:ln w="28575"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
        <p:nvSpPr>
          <p:cNvPr id="16" name="Ellipse 15"/>
          <p:cNvSpPr>
            <a:spLocks noChangeArrowheads="1"/>
          </p:cNvSpPr>
          <p:nvPr/>
        </p:nvSpPr>
        <p:spPr bwMode="auto">
          <a:xfrm>
            <a:off x="4518025" y="3687763"/>
            <a:ext cx="2111375" cy="854075"/>
          </a:xfrm>
          <a:prstGeom prst="ellipse">
            <a:avLst/>
          </a:prstGeom>
          <a:noFill/>
          <a:ln w="28575"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
        <p:nvSpPr>
          <p:cNvPr id="10" name="Ellipse 9"/>
          <p:cNvSpPr>
            <a:spLocks noChangeArrowheads="1"/>
          </p:cNvSpPr>
          <p:nvPr/>
        </p:nvSpPr>
        <p:spPr bwMode="auto">
          <a:xfrm>
            <a:off x="4615997" y="2620963"/>
            <a:ext cx="1418981" cy="573994"/>
          </a:xfrm>
          <a:prstGeom prst="ellipse">
            <a:avLst/>
          </a:prstGeom>
          <a:noFill/>
          <a:ln w="28575" algn="ctr">
            <a:solidFill>
              <a:srgbClr val="FF0000"/>
            </a:solidFill>
            <a:round/>
            <a:headEnd/>
            <a:tailEnd/>
          </a:ln>
        </p:spPr>
        <p:txBody>
          <a:bodyPr/>
          <a:lstStyle/>
          <a:p>
            <a:pPr eaLnBrk="0" hangingPunct="0">
              <a:lnSpc>
                <a:spcPct val="81000"/>
              </a:lnSpc>
              <a:buClr>
                <a:srgbClr val="000000"/>
              </a:buClr>
              <a:buSzPct val="100000"/>
              <a:buFont typeface="Times"/>
              <a:buNone/>
            </a:pPr>
            <a:endParaRPr lang="nb-NO"/>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65"/>
                                        </p:tgtEl>
                                        <p:attrNameLst>
                                          <p:attrName>style.visibility</p:attrName>
                                        </p:attrNameLst>
                                      </p:cBhvr>
                                      <p:to>
                                        <p:strVal val="visible"/>
                                      </p:to>
                                    </p:set>
                                    <p:animEffect transition="in" filter="fade">
                                      <p:cBhvr>
                                        <p:cTn id="7" dur="2000"/>
                                        <p:tgtEl>
                                          <p:spTgt spid="921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000"/>
                                        <p:tgtEl>
                                          <p:spTgt spid="92165"/>
                                        </p:tgtEl>
                                      </p:cBhvr>
                                    </p:animEffect>
                                    <p:set>
                                      <p:cBhvr>
                                        <p:cTn id="25" dur="1" fill="hold">
                                          <p:stCondLst>
                                            <p:cond delay="1999"/>
                                          </p:stCondLst>
                                        </p:cTn>
                                        <p:tgtEl>
                                          <p:spTgt spid="92165"/>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000"/>
                                        <p:tgtEl>
                                          <p:spTgt spid="11"/>
                                        </p:tgtEl>
                                      </p:cBhvr>
                                    </p:animEffect>
                                    <p:set>
                                      <p:cBhvr>
                                        <p:cTn id="28" dur="1" fill="hold">
                                          <p:stCondLst>
                                            <p:cond delay="1999"/>
                                          </p:stCondLst>
                                        </p:cTn>
                                        <p:tgtEl>
                                          <p:spTgt spid="11"/>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92166"/>
                                        </p:tgtEl>
                                        <p:attrNameLst>
                                          <p:attrName>style.visibility</p:attrName>
                                        </p:attrNameLst>
                                      </p:cBhvr>
                                      <p:to>
                                        <p:strVal val="visible"/>
                                      </p:to>
                                    </p:set>
                                    <p:animEffect transition="in" filter="fade">
                                      <p:cBhvr>
                                        <p:cTn id="38" dur="2000"/>
                                        <p:tgtEl>
                                          <p:spTgt spid="9216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2000"/>
                                        <p:tgtEl>
                                          <p:spTgt spid="15"/>
                                        </p:tgtEl>
                                      </p:cBhvr>
                                    </p:animEffect>
                                    <p:set>
                                      <p:cBhvr>
                                        <p:cTn id="46" dur="1" fill="hold">
                                          <p:stCondLst>
                                            <p:cond delay="1999"/>
                                          </p:stCondLst>
                                        </p:cTn>
                                        <p:tgtEl>
                                          <p:spTgt spid="15"/>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20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2000"/>
                                        <p:tgtEl>
                                          <p:spTgt spid="16"/>
                                        </p:tgtEl>
                                      </p:cBhvr>
                                    </p:animEffect>
                                    <p:set>
                                      <p:cBhvr>
                                        <p:cTn id="54" dur="1" fill="hold">
                                          <p:stCondLst>
                                            <p:cond delay="1999"/>
                                          </p:stCondLst>
                                        </p:cTn>
                                        <p:tgtEl>
                                          <p:spTgt spid="16"/>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P spid="12" grpId="1" animBg="1"/>
      <p:bldP spid="14" grpId="0" animBg="1"/>
      <p:bldP spid="14" grpId="1" animBg="1"/>
      <p:bldP spid="15" grpId="0" animBg="1"/>
      <p:bldP spid="15" grpId="1" animBg="1"/>
      <p:bldP spid="16" grpId="0" animBg="1"/>
      <p:bldP spid="16" grpId="1"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2"/>
            <a:ext cx="7407404" cy="2457213"/>
          </a:xfrm>
        </p:spPr>
        <p:txBody>
          <a:bodyPr>
            <a:normAutofit fontScale="90000"/>
          </a:bodyPr>
          <a:lstStyle/>
          <a:p>
            <a:pPr algn="ctr"/>
            <a:r>
              <a:rPr lang="nb-NO" smtClean="0"/>
              <a:t>Oppdrag 2</a:t>
            </a:r>
            <a:br>
              <a:rPr lang="nb-NO" smtClean="0"/>
            </a:br>
            <a:r>
              <a:rPr lang="nb-NO" smtClean="0"/>
              <a:t> Oppkobling av OLED display </a:t>
            </a:r>
            <a:br>
              <a:rPr lang="nb-NO" smtClean="0"/>
            </a:br>
            <a:r>
              <a:rPr lang="nb-NO" smtClean="0"/>
              <a:t> </a:t>
            </a:r>
            <a:r>
              <a:rPr lang="nb-NO" smtClean="0">
                <a:solidFill>
                  <a:schemeClr val="bg1"/>
                </a:solidFill>
              </a:rPr>
              <a:t>Oppkobling og programmering av OLED display SSD1306 og visning av temperatur og lufttrykk.</a:t>
            </a:r>
            <a:endParaRPr lang="nb-NO">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Oppkobling av OLED display</a:t>
            </a:r>
            <a:endParaRPr lang="nb-NO"/>
          </a:p>
        </p:txBody>
      </p:sp>
      <p:pic>
        <p:nvPicPr>
          <p:cNvPr id="4" name="Picture 1"/>
          <p:cNvPicPr>
            <a:picLocks noChangeAspect="1" noChangeArrowheads="1"/>
          </p:cNvPicPr>
          <p:nvPr/>
        </p:nvPicPr>
        <p:blipFill>
          <a:blip r:embed="rId2"/>
          <a:srcRect/>
          <a:stretch>
            <a:fillRect/>
          </a:stretch>
        </p:blipFill>
        <p:spPr bwMode="auto">
          <a:xfrm>
            <a:off x="1092054" y="1948542"/>
            <a:ext cx="7687455" cy="4457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5713580" y="124949"/>
            <a:ext cx="3348492" cy="863284"/>
          </a:xfrm>
        </p:spPr>
        <p:txBody>
          <a:bodyPr/>
          <a:lstStyle/>
          <a:p>
            <a:pPr algn="ctr"/>
            <a:r>
              <a:rPr lang="nb-NO" dirty="0" smtClean="0"/>
              <a:t>I</a:t>
            </a:r>
            <a:r>
              <a:rPr lang="nb-NO" baseline="30000" dirty="0" smtClean="0"/>
              <a:t>2</a:t>
            </a:r>
            <a:r>
              <a:rPr lang="nb-NO" dirty="0" smtClean="0"/>
              <a:t>C databuss</a:t>
            </a:r>
            <a:endParaRPr lang="nb-NO" dirty="0"/>
          </a:p>
        </p:txBody>
      </p:sp>
      <p:pic>
        <p:nvPicPr>
          <p:cNvPr id="4" name="Picture 2"/>
          <p:cNvPicPr>
            <a:picLocks noChangeAspect="1" noChangeArrowheads="1"/>
          </p:cNvPicPr>
          <p:nvPr/>
        </p:nvPicPr>
        <p:blipFill>
          <a:blip r:embed="rId2"/>
          <a:srcRect/>
          <a:stretch>
            <a:fillRect/>
          </a:stretch>
        </p:blipFill>
        <p:spPr bwMode="auto">
          <a:xfrm>
            <a:off x="3438460" y="1889859"/>
            <a:ext cx="1271596" cy="1305700"/>
          </a:xfrm>
          <a:prstGeom prst="rect">
            <a:avLst/>
          </a:prstGeom>
          <a:noFill/>
          <a:ln w="9525">
            <a:noFill/>
            <a:miter lim="800000"/>
            <a:headEnd/>
            <a:tailEnd/>
          </a:ln>
          <a:effectLst/>
        </p:spPr>
      </p:pic>
      <p:pic>
        <p:nvPicPr>
          <p:cNvPr id="5" name="Picture 6" descr="Bilderesultat for BMP180">
            <a:hlinkClick r:id="rId3"/>
          </p:cNvPr>
          <p:cNvPicPr>
            <a:picLocks noChangeAspect="1" noChangeArrowheads="1"/>
          </p:cNvPicPr>
          <p:nvPr/>
        </p:nvPicPr>
        <p:blipFill>
          <a:blip r:embed="rId4"/>
          <a:srcRect l="23517" t="17222" r="21845" b="15729"/>
          <a:stretch>
            <a:fillRect/>
          </a:stretch>
        </p:blipFill>
        <p:spPr bwMode="auto">
          <a:xfrm>
            <a:off x="1674804" y="1889859"/>
            <a:ext cx="1024119" cy="1256736"/>
          </a:xfrm>
          <a:prstGeom prst="rect">
            <a:avLst/>
          </a:prstGeom>
          <a:noFill/>
        </p:spPr>
      </p:pic>
      <p:pic>
        <p:nvPicPr>
          <p:cNvPr id="1026" name="Picture 2" descr="kjøpe Mikrokontrollerkort, Uno, A000066, ATmega328"/>
          <p:cNvPicPr>
            <a:picLocks noChangeAspect="1" noChangeArrowheads="1"/>
          </p:cNvPicPr>
          <p:nvPr/>
        </p:nvPicPr>
        <p:blipFill>
          <a:blip r:embed="rId5"/>
          <a:srcRect l="9389" r="9833"/>
          <a:stretch>
            <a:fillRect/>
          </a:stretch>
        </p:blipFill>
        <p:spPr bwMode="auto">
          <a:xfrm rot="10800000">
            <a:off x="5238697" y="1889859"/>
            <a:ext cx="3276603" cy="2271537"/>
          </a:xfrm>
          <a:prstGeom prst="rect">
            <a:avLst/>
          </a:prstGeom>
          <a:noFill/>
        </p:spPr>
      </p:pic>
      <p:grpSp>
        <p:nvGrpSpPr>
          <p:cNvPr id="6" name="Gruppe 18"/>
          <p:cNvGrpSpPr/>
          <p:nvPr/>
        </p:nvGrpSpPr>
        <p:grpSpPr>
          <a:xfrm>
            <a:off x="2555070" y="1679429"/>
            <a:ext cx="3023208" cy="315009"/>
            <a:chOff x="2555070" y="2520069"/>
            <a:chExt cx="3023208" cy="315009"/>
          </a:xfrm>
        </p:grpSpPr>
        <p:sp>
          <p:nvSpPr>
            <p:cNvPr id="7" name="Frihåndsform 6"/>
            <p:cNvSpPr/>
            <p:nvPr/>
          </p:nvSpPr>
          <p:spPr>
            <a:xfrm>
              <a:off x="2555070" y="2520069"/>
              <a:ext cx="1697546" cy="315009"/>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 name="Frihåndsform 7"/>
            <p:cNvSpPr/>
            <p:nvPr/>
          </p:nvSpPr>
          <p:spPr>
            <a:xfrm>
              <a:off x="4243866" y="2524444"/>
              <a:ext cx="1334412" cy="266882"/>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7" name="Gruppe 17"/>
          <p:cNvGrpSpPr/>
          <p:nvPr/>
        </p:nvGrpSpPr>
        <p:grpSpPr>
          <a:xfrm>
            <a:off x="2291832" y="1539426"/>
            <a:ext cx="3155191" cy="507938"/>
            <a:chOff x="2291832" y="2380066"/>
            <a:chExt cx="3155191" cy="507938"/>
          </a:xfrm>
        </p:grpSpPr>
        <p:sp>
          <p:nvSpPr>
            <p:cNvPr id="9" name="Frihåndsform 8"/>
            <p:cNvSpPr/>
            <p:nvPr/>
          </p:nvSpPr>
          <p:spPr>
            <a:xfrm>
              <a:off x="2291832" y="2380066"/>
              <a:ext cx="1848020" cy="507938"/>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0" name="Frihåndsform 9"/>
            <p:cNvSpPr/>
            <p:nvPr/>
          </p:nvSpPr>
          <p:spPr>
            <a:xfrm>
              <a:off x="4112611" y="2391002"/>
              <a:ext cx="1334412" cy="400323"/>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8" name="Gruppe 16"/>
          <p:cNvGrpSpPr/>
          <p:nvPr/>
        </p:nvGrpSpPr>
        <p:grpSpPr>
          <a:xfrm>
            <a:off x="2059950" y="1395046"/>
            <a:ext cx="4270847" cy="652318"/>
            <a:chOff x="2059950" y="2235686"/>
            <a:chExt cx="4270847" cy="652318"/>
          </a:xfrm>
        </p:grpSpPr>
        <p:sp>
          <p:nvSpPr>
            <p:cNvPr id="11" name="Frihåndsform 10"/>
            <p:cNvSpPr/>
            <p:nvPr/>
          </p:nvSpPr>
          <p:spPr>
            <a:xfrm>
              <a:off x="2059950" y="2235686"/>
              <a:ext cx="1820779" cy="652318"/>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2" name="Frihåndsform 11"/>
            <p:cNvSpPr/>
            <p:nvPr/>
          </p:nvSpPr>
          <p:spPr>
            <a:xfrm>
              <a:off x="3880728" y="2257562"/>
              <a:ext cx="2450069" cy="533764"/>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sp>
        <p:nvSpPr>
          <p:cNvPr id="13" name="Frihåndsform 12"/>
          <p:cNvSpPr/>
          <p:nvPr/>
        </p:nvSpPr>
        <p:spPr>
          <a:xfrm>
            <a:off x="1801658" y="1265745"/>
            <a:ext cx="4848524" cy="746193"/>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93714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93714"/>
                </a:ln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5" name="TekstSylinder 14"/>
          <p:cNvSpPr txBox="1"/>
          <p:nvPr/>
        </p:nvSpPr>
        <p:spPr>
          <a:xfrm>
            <a:off x="1674804" y="3195559"/>
            <a:ext cx="1096967" cy="369332"/>
          </a:xfrm>
          <a:prstGeom prst="rect">
            <a:avLst/>
          </a:prstGeom>
          <a:noFill/>
        </p:spPr>
        <p:txBody>
          <a:bodyPr wrap="none" rtlCol="0">
            <a:spAutoFit/>
          </a:bodyPr>
          <a:lstStyle/>
          <a:p>
            <a:r>
              <a:rPr lang="nb-NO" dirty="0" smtClean="0"/>
              <a:t>Adresse 1</a:t>
            </a:r>
            <a:endParaRPr lang="nb-NO" dirty="0"/>
          </a:p>
        </p:txBody>
      </p:sp>
      <p:sp>
        <p:nvSpPr>
          <p:cNvPr id="16" name="TekstSylinder 15"/>
          <p:cNvSpPr txBox="1"/>
          <p:nvPr/>
        </p:nvSpPr>
        <p:spPr>
          <a:xfrm>
            <a:off x="3564127" y="3195559"/>
            <a:ext cx="1096967" cy="646331"/>
          </a:xfrm>
          <a:prstGeom prst="rect">
            <a:avLst/>
          </a:prstGeom>
          <a:noFill/>
        </p:spPr>
        <p:txBody>
          <a:bodyPr wrap="none" rtlCol="0">
            <a:spAutoFit/>
          </a:bodyPr>
          <a:lstStyle/>
          <a:p>
            <a:r>
              <a:rPr lang="nb-NO" smtClean="0"/>
              <a:t>Adresse 2</a:t>
            </a:r>
            <a:br>
              <a:rPr lang="nb-NO" smtClean="0"/>
            </a:br>
            <a:r>
              <a:rPr lang="nb-NO" smtClean="0"/>
              <a:t>0x3C</a:t>
            </a:r>
            <a:endParaRPr lang="nb-NO" dirty="0"/>
          </a:p>
        </p:txBody>
      </p:sp>
      <p:sp>
        <p:nvSpPr>
          <p:cNvPr id="20" name="Bildeforklaring formet som en ellipse 19"/>
          <p:cNvSpPr/>
          <p:nvPr/>
        </p:nvSpPr>
        <p:spPr>
          <a:xfrm>
            <a:off x="4282968" y="528640"/>
            <a:ext cx="865324" cy="503238"/>
          </a:xfrm>
          <a:prstGeom prst="wedgeEllipseCallout">
            <a:avLst>
              <a:gd name="adj1" fmla="val -37145"/>
              <a:gd name="adj2" fmla="val 97866"/>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3,3V</a:t>
            </a:r>
            <a:endParaRPr lang="nb-NO" dirty="0"/>
          </a:p>
        </p:txBody>
      </p:sp>
      <p:sp>
        <p:nvSpPr>
          <p:cNvPr id="22" name="Bildeforklaring formet som en ellipse 21"/>
          <p:cNvSpPr/>
          <p:nvPr/>
        </p:nvSpPr>
        <p:spPr>
          <a:xfrm>
            <a:off x="2127280" y="668049"/>
            <a:ext cx="865324" cy="503238"/>
          </a:xfrm>
          <a:prstGeom prst="wedgeEllipseCallout">
            <a:avLst>
              <a:gd name="adj1" fmla="val -37145"/>
              <a:gd name="adj2" fmla="val 97866"/>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GND</a:t>
            </a:r>
            <a:endParaRPr lang="nb-NO" sz="1600" dirty="0"/>
          </a:p>
        </p:txBody>
      </p:sp>
      <p:sp>
        <p:nvSpPr>
          <p:cNvPr id="23" name="Bildeforklaring formet som en ellipse 22"/>
          <p:cNvSpPr/>
          <p:nvPr/>
        </p:nvSpPr>
        <p:spPr>
          <a:xfrm>
            <a:off x="2758119" y="819566"/>
            <a:ext cx="865324" cy="503238"/>
          </a:xfrm>
          <a:prstGeom prst="wedgeEllipseCallout">
            <a:avLst>
              <a:gd name="adj1" fmla="val -37145"/>
              <a:gd name="adj2" fmla="val 97866"/>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SCL</a:t>
            </a:r>
            <a:endParaRPr lang="nb-NO" sz="1600" dirty="0"/>
          </a:p>
        </p:txBody>
      </p:sp>
      <p:sp>
        <p:nvSpPr>
          <p:cNvPr id="24" name="Bildeforklaring formet som en ellipse 23"/>
          <p:cNvSpPr/>
          <p:nvPr/>
        </p:nvSpPr>
        <p:spPr>
          <a:xfrm>
            <a:off x="5469186" y="979765"/>
            <a:ext cx="865324" cy="503238"/>
          </a:xfrm>
          <a:prstGeom prst="wedgeEllipseCallout">
            <a:avLst>
              <a:gd name="adj1" fmla="val -37145"/>
              <a:gd name="adj2" fmla="val 97866"/>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SDA</a:t>
            </a:r>
            <a:endParaRPr lang="nb-NO" sz="1600" dirty="0"/>
          </a:p>
        </p:txBody>
      </p:sp>
      <p:cxnSp>
        <p:nvCxnSpPr>
          <p:cNvPr id="27" name="Rett linje 26"/>
          <p:cNvCxnSpPr/>
          <p:nvPr/>
        </p:nvCxnSpPr>
        <p:spPr>
          <a:xfrm rot="5400000">
            <a:off x="3653219" y="1627615"/>
            <a:ext cx="727759" cy="2504"/>
          </a:xfrm>
          <a:prstGeom prst="line">
            <a:avLst/>
          </a:prstGeom>
        </p:spPr>
        <p:style>
          <a:lnRef idx="2">
            <a:schemeClr val="accent2"/>
          </a:lnRef>
          <a:fillRef idx="0">
            <a:schemeClr val="accent2"/>
          </a:fillRef>
          <a:effectRef idx="1">
            <a:schemeClr val="accent2"/>
          </a:effectRef>
          <a:fontRef idx="minor">
            <a:schemeClr val="tx1"/>
          </a:fontRef>
        </p:style>
      </p:cxnSp>
      <p:pic>
        <p:nvPicPr>
          <p:cNvPr id="137218" name="Picture 2"/>
          <p:cNvPicPr>
            <a:picLocks noChangeAspect="1" noChangeArrowheads="1"/>
          </p:cNvPicPr>
          <p:nvPr/>
        </p:nvPicPr>
        <p:blipFill>
          <a:blip r:embed="rId6"/>
          <a:srcRect/>
          <a:stretch>
            <a:fillRect/>
          </a:stretch>
        </p:blipFill>
        <p:spPr bwMode="auto">
          <a:xfrm>
            <a:off x="1652707" y="3791895"/>
            <a:ext cx="2970408" cy="2810527"/>
          </a:xfrm>
          <a:prstGeom prst="rect">
            <a:avLst/>
          </a:prstGeom>
          <a:noFill/>
          <a:ln w="9525">
            <a:noFill/>
            <a:miter lim="800000"/>
            <a:headEnd/>
            <a:tailEnd/>
          </a:ln>
          <a:effectLst/>
        </p:spPr>
      </p:pic>
      <p:sp>
        <p:nvSpPr>
          <p:cNvPr id="34" name="Tittel 1"/>
          <p:cNvSpPr txBox="1">
            <a:spLocks/>
          </p:cNvSpPr>
          <p:nvPr/>
        </p:nvSpPr>
        <p:spPr>
          <a:xfrm>
            <a:off x="4867334" y="4963885"/>
            <a:ext cx="3348492" cy="1175658"/>
          </a:xfrm>
          <a:prstGeom prst="rect">
            <a:avLst/>
          </a:prstGeom>
        </p:spPr>
        <p:txBody>
          <a:bodyPr vert="horz" lIns="91440" tIns="45720" rIns="91440" bIns="45720" rtlCol="0" anchor="ctr">
            <a:normAutofit fontScale="85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smtClean="0">
                <a:ln>
                  <a:noFill/>
                </a:ln>
                <a:solidFill>
                  <a:schemeClr val="tx1"/>
                </a:solidFill>
                <a:effectLst/>
                <a:uLnTx/>
                <a:uFillTx/>
                <a:latin typeface="Arial"/>
                <a:ea typeface="+mj-ea"/>
                <a:cs typeface="Arial"/>
              </a:rPr>
              <a:t>Adresse</a:t>
            </a:r>
            <a:r>
              <a:rPr kumimoji="0" lang="nb-NO" sz="3600" b="1" i="0" u="none" strike="noStrike" kern="1200" cap="none" spc="0" normalizeH="0" noProof="0" smtClean="0">
                <a:ln>
                  <a:noFill/>
                </a:ln>
                <a:solidFill>
                  <a:schemeClr val="tx1"/>
                </a:solidFill>
                <a:effectLst/>
                <a:uLnTx/>
                <a:uFillTx/>
                <a:latin typeface="Arial"/>
                <a:ea typeface="+mj-ea"/>
                <a:cs typeface="Arial"/>
              </a:rPr>
              <a:t> display</a:t>
            </a:r>
            <a:br>
              <a:rPr kumimoji="0" lang="nb-NO" sz="3600" b="1" i="0" u="none" strike="noStrike" kern="1200" cap="none" spc="0" normalizeH="0" noProof="0" smtClean="0">
                <a:ln>
                  <a:noFill/>
                </a:ln>
                <a:solidFill>
                  <a:schemeClr val="tx1"/>
                </a:solidFill>
                <a:effectLst/>
                <a:uLnTx/>
                <a:uFillTx/>
                <a:latin typeface="Arial"/>
                <a:ea typeface="+mj-ea"/>
                <a:cs typeface="Arial"/>
              </a:rPr>
            </a:br>
            <a:r>
              <a:rPr kumimoji="0" lang="nb-NO" sz="2400" b="1" i="0" u="none" strike="noStrike" kern="1200" cap="none" spc="0" normalizeH="0" noProof="0" smtClean="0">
                <a:ln>
                  <a:noFill/>
                </a:ln>
                <a:solidFill>
                  <a:schemeClr val="tx1"/>
                </a:solidFill>
                <a:effectLst/>
                <a:uLnTx/>
                <a:uFillTx/>
                <a:latin typeface="Arial"/>
                <a:ea typeface="+mj-ea"/>
                <a:cs typeface="Arial"/>
              </a:rPr>
              <a:t>SSD1306</a:t>
            </a:r>
            <a:br>
              <a:rPr kumimoji="0" lang="nb-NO" sz="2400" b="1" i="0" u="none" strike="noStrike" kern="1200" cap="none" spc="0" normalizeH="0" noProof="0" smtClean="0">
                <a:ln>
                  <a:noFill/>
                </a:ln>
                <a:solidFill>
                  <a:schemeClr val="tx1"/>
                </a:solidFill>
                <a:effectLst/>
                <a:uLnTx/>
                <a:uFillTx/>
                <a:latin typeface="Arial"/>
                <a:ea typeface="+mj-ea"/>
                <a:cs typeface="Arial"/>
              </a:rPr>
            </a:br>
            <a:r>
              <a:rPr kumimoji="0" lang="nb-NO" sz="2400" b="1" i="0" u="none" strike="noStrike" kern="1200" cap="none" spc="0" normalizeH="0" noProof="0" smtClean="0">
                <a:ln>
                  <a:noFill/>
                </a:ln>
                <a:solidFill>
                  <a:schemeClr val="tx1"/>
                </a:solidFill>
                <a:effectLst/>
                <a:uLnTx/>
                <a:uFillTx/>
                <a:latin typeface="Arial"/>
                <a:ea typeface="+mj-ea"/>
                <a:cs typeface="Arial"/>
              </a:rPr>
              <a:t>0x3C</a:t>
            </a:r>
            <a:endParaRPr kumimoji="0" lang="nb-NO" sz="2400" b="1" i="0" u="none" strike="noStrike" kern="1200" cap="none" spc="0" normalizeH="0" baseline="0" noProof="0" dirty="0">
              <a:ln>
                <a:noFill/>
              </a:ln>
              <a:solidFill>
                <a:schemeClr val="tx1"/>
              </a:solidFill>
              <a:effectLst/>
              <a:uLnTx/>
              <a:uFillTx/>
              <a:latin typeface="Arial"/>
              <a:ea typeface="+mj-ea"/>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2000"/>
                                        <p:tgtEl>
                                          <p:spTgt spid="1026"/>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0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0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2000"/>
                                        <p:tgtEl>
                                          <p:spTgt spid="13"/>
                                        </p:tgtEl>
                                      </p:cBhvr>
                                    </p:animEffect>
                                    <p:set>
                                      <p:cBhvr>
                                        <p:cTn id="33" dur="1" fill="hold">
                                          <p:stCondLst>
                                            <p:cond delay="1999"/>
                                          </p:stCondLst>
                                        </p:cTn>
                                        <p:tgtEl>
                                          <p:spTgt spid="13"/>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2000"/>
                                        <p:tgtEl>
                                          <p:spTgt spid="18"/>
                                        </p:tgtEl>
                                      </p:cBhvr>
                                    </p:animEffect>
                                    <p:set>
                                      <p:cBhvr>
                                        <p:cTn id="36" dur="1" fill="hold">
                                          <p:stCondLst>
                                            <p:cond delay="1999"/>
                                          </p:stCondLst>
                                        </p:cTn>
                                        <p:tgtEl>
                                          <p:spTgt spid="1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20"/>
                                        </p:tgtEl>
                                      </p:cBhvr>
                                    </p:animEffect>
                                    <p:set>
                                      <p:cBhvr>
                                        <p:cTn id="39" dur="1" fill="hold">
                                          <p:stCondLst>
                                            <p:cond delay="1999"/>
                                          </p:stCondLst>
                                        </p:cTn>
                                        <p:tgtEl>
                                          <p:spTgt spid="20"/>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22"/>
                                        </p:tgtEl>
                                      </p:cBhvr>
                                    </p:animEffect>
                                    <p:set>
                                      <p:cBhvr>
                                        <p:cTn id="42" dur="1" fill="hold">
                                          <p:stCondLst>
                                            <p:cond delay="1999"/>
                                          </p:stCondLst>
                                        </p:cTn>
                                        <p:tgtEl>
                                          <p:spTgt spid="2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000"/>
                                        <p:tgtEl>
                                          <p:spTgt spid="27"/>
                                        </p:tgtEl>
                                      </p:cBhvr>
                                    </p:animEffect>
                                    <p:set>
                                      <p:cBhvr>
                                        <p:cTn id="45" dur="1" fill="hold">
                                          <p:stCondLst>
                                            <p:cond delay="1999"/>
                                          </p:stCondLst>
                                        </p:cTn>
                                        <p:tgtEl>
                                          <p:spTgt spid="2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2000"/>
                                        <p:tgtEl>
                                          <p:spTgt spid="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20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20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20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20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37218"/>
                                        </p:tgtEl>
                                        <p:attrNameLst>
                                          <p:attrName>style.visibility</p:attrName>
                                        </p:attrNameLst>
                                      </p:cBhvr>
                                      <p:to>
                                        <p:strVal val="visible"/>
                                      </p:to>
                                    </p:set>
                                    <p:animEffect transition="in" filter="fade">
                                      <p:cBhvr>
                                        <p:cTn id="75" dur="2000"/>
                                        <p:tgtEl>
                                          <p:spTgt spid="13721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p:bldP spid="16" grpId="0"/>
      <p:bldP spid="20" grpId="0" animBg="1"/>
      <p:bldP spid="20" grpId="1" animBg="1"/>
      <p:bldP spid="22" grpId="0" animBg="1"/>
      <p:bldP spid="22" grpId="1" animBg="1"/>
      <p:bldP spid="23" grpId="0" animBg="1"/>
      <p:bldP spid="24" grpId="0" animBg="1"/>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13580" y="124949"/>
            <a:ext cx="3348492" cy="863284"/>
          </a:xfrm>
        </p:spPr>
        <p:txBody>
          <a:bodyPr/>
          <a:lstStyle/>
          <a:p>
            <a:pPr algn="ctr"/>
            <a:r>
              <a:rPr lang="nb-NO" dirty="0" smtClean="0"/>
              <a:t>I</a:t>
            </a:r>
            <a:r>
              <a:rPr lang="nb-NO" baseline="30000" dirty="0" smtClean="0"/>
              <a:t>2</a:t>
            </a:r>
            <a:r>
              <a:rPr lang="nb-NO" dirty="0" smtClean="0"/>
              <a:t>C databuss</a:t>
            </a:r>
            <a:endParaRPr lang="nb-NO" dirty="0"/>
          </a:p>
        </p:txBody>
      </p:sp>
      <p:pic>
        <p:nvPicPr>
          <p:cNvPr id="4" name="Picture 2"/>
          <p:cNvPicPr>
            <a:picLocks noChangeAspect="1" noChangeArrowheads="1"/>
          </p:cNvPicPr>
          <p:nvPr/>
        </p:nvPicPr>
        <p:blipFill>
          <a:blip r:embed="rId2"/>
          <a:srcRect/>
          <a:stretch>
            <a:fillRect/>
          </a:stretch>
        </p:blipFill>
        <p:spPr bwMode="auto">
          <a:xfrm>
            <a:off x="3438460" y="1889859"/>
            <a:ext cx="1271596" cy="1305700"/>
          </a:xfrm>
          <a:prstGeom prst="rect">
            <a:avLst/>
          </a:prstGeom>
          <a:noFill/>
          <a:ln w="9525">
            <a:noFill/>
            <a:miter lim="800000"/>
            <a:headEnd/>
            <a:tailEnd/>
          </a:ln>
          <a:effectLst/>
        </p:spPr>
      </p:pic>
      <p:pic>
        <p:nvPicPr>
          <p:cNvPr id="5" name="Picture 6" descr="Bilderesultat for BMP180">
            <a:hlinkClick r:id="rId3"/>
          </p:cNvPr>
          <p:cNvPicPr>
            <a:picLocks noChangeAspect="1" noChangeArrowheads="1"/>
          </p:cNvPicPr>
          <p:nvPr/>
        </p:nvPicPr>
        <p:blipFill>
          <a:blip r:embed="rId4"/>
          <a:srcRect l="23517" t="17222" r="21845" b="15729"/>
          <a:stretch>
            <a:fillRect/>
          </a:stretch>
        </p:blipFill>
        <p:spPr bwMode="auto">
          <a:xfrm>
            <a:off x="1674804" y="1889859"/>
            <a:ext cx="1024119" cy="1256736"/>
          </a:xfrm>
          <a:prstGeom prst="rect">
            <a:avLst/>
          </a:prstGeom>
          <a:noFill/>
        </p:spPr>
      </p:pic>
      <p:grpSp>
        <p:nvGrpSpPr>
          <p:cNvPr id="28" name="Gruppe 27"/>
          <p:cNvGrpSpPr/>
          <p:nvPr/>
        </p:nvGrpSpPr>
        <p:grpSpPr>
          <a:xfrm>
            <a:off x="2555070" y="1679429"/>
            <a:ext cx="3377644" cy="315009"/>
            <a:chOff x="2555070" y="1679429"/>
            <a:chExt cx="3377644" cy="315009"/>
          </a:xfrm>
        </p:grpSpPr>
        <p:sp>
          <p:nvSpPr>
            <p:cNvPr id="7" name="Frihåndsform 6"/>
            <p:cNvSpPr/>
            <p:nvPr/>
          </p:nvSpPr>
          <p:spPr>
            <a:xfrm>
              <a:off x="2555070" y="1679429"/>
              <a:ext cx="1697546" cy="315009"/>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 name="Frihåndsform 7"/>
            <p:cNvSpPr/>
            <p:nvPr/>
          </p:nvSpPr>
          <p:spPr>
            <a:xfrm>
              <a:off x="4243866" y="1683804"/>
              <a:ext cx="1688848" cy="266882"/>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6" name="Gruppe 17"/>
          <p:cNvGrpSpPr/>
          <p:nvPr/>
        </p:nvGrpSpPr>
        <p:grpSpPr>
          <a:xfrm>
            <a:off x="2291832" y="1539426"/>
            <a:ext cx="3155191" cy="507938"/>
            <a:chOff x="2291832" y="2380066"/>
            <a:chExt cx="3155191" cy="507938"/>
          </a:xfrm>
        </p:grpSpPr>
        <p:sp>
          <p:nvSpPr>
            <p:cNvPr id="9" name="Frihåndsform 8"/>
            <p:cNvSpPr/>
            <p:nvPr/>
          </p:nvSpPr>
          <p:spPr>
            <a:xfrm>
              <a:off x="2291832" y="2380066"/>
              <a:ext cx="1848020" cy="507938"/>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0" name="Frihåndsform 9"/>
            <p:cNvSpPr/>
            <p:nvPr/>
          </p:nvSpPr>
          <p:spPr>
            <a:xfrm>
              <a:off x="4112611" y="2391002"/>
              <a:ext cx="1334412" cy="400323"/>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29" name="Gruppe 28"/>
          <p:cNvGrpSpPr/>
          <p:nvPr/>
        </p:nvGrpSpPr>
        <p:grpSpPr>
          <a:xfrm>
            <a:off x="2059950" y="1395046"/>
            <a:ext cx="5385879" cy="652318"/>
            <a:chOff x="2059950" y="1395046"/>
            <a:chExt cx="5385879" cy="652318"/>
          </a:xfrm>
        </p:grpSpPr>
        <p:sp>
          <p:nvSpPr>
            <p:cNvPr id="11" name="Frihåndsform 10"/>
            <p:cNvSpPr/>
            <p:nvPr/>
          </p:nvSpPr>
          <p:spPr>
            <a:xfrm>
              <a:off x="2059950" y="1395046"/>
              <a:ext cx="1820779" cy="652318"/>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2" name="Frihåndsform 11"/>
            <p:cNvSpPr/>
            <p:nvPr/>
          </p:nvSpPr>
          <p:spPr>
            <a:xfrm>
              <a:off x="3880728" y="1416922"/>
              <a:ext cx="3565101" cy="533764"/>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sp>
        <p:nvSpPr>
          <p:cNvPr id="13" name="Frihåndsform 12"/>
          <p:cNvSpPr/>
          <p:nvPr/>
        </p:nvSpPr>
        <p:spPr>
          <a:xfrm>
            <a:off x="1801657" y="1265745"/>
            <a:ext cx="5823785" cy="746193"/>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93714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93714"/>
                </a:ln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5" name="TekstSylinder 14"/>
          <p:cNvSpPr txBox="1"/>
          <p:nvPr/>
        </p:nvSpPr>
        <p:spPr>
          <a:xfrm>
            <a:off x="1674804" y="3195559"/>
            <a:ext cx="1096967" cy="646331"/>
          </a:xfrm>
          <a:prstGeom prst="rect">
            <a:avLst/>
          </a:prstGeom>
          <a:noFill/>
        </p:spPr>
        <p:txBody>
          <a:bodyPr wrap="none" rtlCol="0">
            <a:spAutoFit/>
          </a:bodyPr>
          <a:lstStyle/>
          <a:p>
            <a:pPr algn="ctr"/>
            <a:r>
              <a:rPr lang="nb-NO" smtClean="0"/>
              <a:t>Adresse 1</a:t>
            </a:r>
            <a:br>
              <a:rPr lang="nb-NO" smtClean="0"/>
            </a:br>
            <a:r>
              <a:rPr lang="nb-NO" smtClean="0"/>
              <a:t>0x76</a:t>
            </a:r>
            <a:endParaRPr lang="nb-NO" dirty="0"/>
          </a:p>
        </p:txBody>
      </p:sp>
      <p:sp>
        <p:nvSpPr>
          <p:cNvPr id="16" name="TekstSylinder 15"/>
          <p:cNvSpPr txBox="1"/>
          <p:nvPr/>
        </p:nvSpPr>
        <p:spPr>
          <a:xfrm>
            <a:off x="3564127" y="3195559"/>
            <a:ext cx="1096967" cy="646331"/>
          </a:xfrm>
          <a:prstGeom prst="rect">
            <a:avLst/>
          </a:prstGeom>
          <a:noFill/>
        </p:spPr>
        <p:txBody>
          <a:bodyPr wrap="none" rtlCol="0">
            <a:spAutoFit/>
          </a:bodyPr>
          <a:lstStyle/>
          <a:p>
            <a:pPr algn="ctr"/>
            <a:r>
              <a:rPr lang="nb-NO" smtClean="0"/>
              <a:t>Adresse 2</a:t>
            </a:r>
            <a:br>
              <a:rPr lang="nb-NO" smtClean="0"/>
            </a:br>
            <a:r>
              <a:rPr lang="nb-NO" smtClean="0"/>
              <a:t>0x3C</a:t>
            </a:r>
            <a:endParaRPr lang="nb-NO" dirty="0"/>
          </a:p>
        </p:txBody>
      </p:sp>
      <p:sp>
        <p:nvSpPr>
          <p:cNvPr id="20" name="Bildeforklaring formet som en ellipse 19"/>
          <p:cNvSpPr/>
          <p:nvPr/>
        </p:nvSpPr>
        <p:spPr>
          <a:xfrm>
            <a:off x="4282968" y="528640"/>
            <a:ext cx="865324" cy="503238"/>
          </a:xfrm>
          <a:prstGeom prst="wedgeEllipseCallout">
            <a:avLst>
              <a:gd name="adj1" fmla="val -37145"/>
              <a:gd name="adj2" fmla="val 97866"/>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3,3V</a:t>
            </a:r>
            <a:endParaRPr lang="nb-NO" dirty="0"/>
          </a:p>
        </p:txBody>
      </p:sp>
      <p:sp>
        <p:nvSpPr>
          <p:cNvPr id="22" name="Bildeforklaring formet som en ellipse 21"/>
          <p:cNvSpPr/>
          <p:nvPr/>
        </p:nvSpPr>
        <p:spPr>
          <a:xfrm>
            <a:off x="2127280" y="668049"/>
            <a:ext cx="865324" cy="503238"/>
          </a:xfrm>
          <a:prstGeom prst="wedgeEllipseCallout">
            <a:avLst>
              <a:gd name="adj1" fmla="val -37145"/>
              <a:gd name="adj2" fmla="val 97866"/>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GND</a:t>
            </a:r>
            <a:endParaRPr lang="nb-NO" sz="1600" dirty="0"/>
          </a:p>
        </p:txBody>
      </p:sp>
      <p:sp>
        <p:nvSpPr>
          <p:cNvPr id="23" name="Bildeforklaring formet som en ellipse 22"/>
          <p:cNvSpPr/>
          <p:nvPr/>
        </p:nvSpPr>
        <p:spPr>
          <a:xfrm>
            <a:off x="2758119" y="819566"/>
            <a:ext cx="865324" cy="503238"/>
          </a:xfrm>
          <a:prstGeom prst="wedgeEllipseCallout">
            <a:avLst>
              <a:gd name="adj1" fmla="val -37145"/>
              <a:gd name="adj2" fmla="val 97866"/>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SCL</a:t>
            </a:r>
            <a:endParaRPr lang="nb-NO" sz="1600" dirty="0"/>
          </a:p>
        </p:txBody>
      </p:sp>
      <p:sp>
        <p:nvSpPr>
          <p:cNvPr id="24" name="Bildeforklaring formet som en ellipse 23"/>
          <p:cNvSpPr/>
          <p:nvPr/>
        </p:nvSpPr>
        <p:spPr>
          <a:xfrm>
            <a:off x="5469186" y="979765"/>
            <a:ext cx="865324" cy="503238"/>
          </a:xfrm>
          <a:prstGeom prst="wedgeEllipseCallout">
            <a:avLst>
              <a:gd name="adj1" fmla="val -37145"/>
              <a:gd name="adj2" fmla="val 97866"/>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SDA</a:t>
            </a:r>
            <a:endParaRPr lang="nb-NO" sz="1600" dirty="0"/>
          </a:p>
        </p:txBody>
      </p:sp>
      <p:cxnSp>
        <p:nvCxnSpPr>
          <p:cNvPr id="27" name="Rett linje 26"/>
          <p:cNvCxnSpPr/>
          <p:nvPr/>
        </p:nvCxnSpPr>
        <p:spPr>
          <a:xfrm rot="5400000">
            <a:off x="3653219" y="1627615"/>
            <a:ext cx="727759" cy="2504"/>
          </a:xfrm>
          <a:prstGeom prst="line">
            <a:avLst/>
          </a:prstGeom>
        </p:spPr>
        <p:style>
          <a:lnRef idx="2">
            <a:schemeClr val="accent2"/>
          </a:lnRef>
          <a:fillRef idx="0">
            <a:schemeClr val="accent2"/>
          </a:fillRef>
          <a:effectRef idx="1">
            <a:schemeClr val="accent2"/>
          </a:effectRef>
          <a:fontRef idx="minor">
            <a:schemeClr val="tx1"/>
          </a:fontRef>
        </p:style>
      </p:cxnSp>
      <p:pic>
        <p:nvPicPr>
          <p:cNvPr id="137218" name="Picture 2"/>
          <p:cNvPicPr>
            <a:picLocks noChangeAspect="1" noChangeArrowheads="1"/>
          </p:cNvPicPr>
          <p:nvPr/>
        </p:nvPicPr>
        <p:blipFill>
          <a:blip r:embed="rId5"/>
          <a:srcRect/>
          <a:stretch>
            <a:fillRect/>
          </a:stretch>
        </p:blipFill>
        <p:spPr bwMode="auto">
          <a:xfrm>
            <a:off x="1652707" y="3791895"/>
            <a:ext cx="2970408" cy="2810527"/>
          </a:xfrm>
          <a:prstGeom prst="rect">
            <a:avLst/>
          </a:prstGeom>
          <a:noFill/>
          <a:ln w="9525">
            <a:noFill/>
            <a:miter lim="800000"/>
            <a:headEnd/>
            <a:tailEnd/>
          </a:ln>
          <a:effectLst/>
        </p:spPr>
      </p:pic>
      <p:sp>
        <p:nvSpPr>
          <p:cNvPr id="34" name="Tittel 1"/>
          <p:cNvSpPr txBox="1">
            <a:spLocks/>
          </p:cNvSpPr>
          <p:nvPr/>
        </p:nvSpPr>
        <p:spPr>
          <a:xfrm>
            <a:off x="4867334" y="4963885"/>
            <a:ext cx="3348492" cy="1175658"/>
          </a:xfrm>
          <a:prstGeom prst="rect">
            <a:avLst/>
          </a:prstGeom>
        </p:spPr>
        <p:txBody>
          <a:bodyPr vert="horz" lIns="91440" tIns="45720" rIns="91440" bIns="45720" rtlCol="0" anchor="ctr">
            <a:normAutofit fontScale="85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smtClean="0">
                <a:ln>
                  <a:noFill/>
                </a:ln>
                <a:solidFill>
                  <a:schemeClr val="tx1"/>
                </a:solidFill>
                <a:effectLst/>
                <a:uLnTx/>
                <a:uFillTx/>
                <a:latin typeface="Arial"/>
                <a:ea typeface="+mj-ea"/>
                <a:cs typeface="Arial"/>
              </a:rPr>
              <a:t>Adresse</a:t>
            </a:r>
            <a:r>
              <a:rPr kumimoji="0" lang="nb-NO" sz="3600" b="1" i="0" u="none" strike="noStrike" kern="1200" cap="none" spc="0" normalizeH="0" noProof="0" smtClean="0">
                <a:ln>
                  <a:noFill/>
                </a:ln>
                <a:solidFill>
                  <a:schemeClr val="tx1"/>
                </a:solidFill>
                <a:effectLst/>
                <a:uLnTx/>
                <a:uFillTx/>
                <a:latin typeface="Arial"/>
                <a:ea typeface="+mj-ea"/>
                <a:cs typeface="Arial"/>
              </a:rPr>
              <a:t> display</a:t>
            </a:r>
            <a:br>
              <a:rPr kumimoji="0" lang="nb-NO" sz="3600" b="1" i="0" u="none" strike="noStrike" kern="1200" cap="none" spc="0" normalizeH="0" noProof="0" smtClean="0">
                <a:ln>
                  <a:noFill/>
                </a:ln>
                <a:solidFill>
                  <a:schemeClr val="tx1"/>
                </a:solidFill>
                <a:effectLst/>
                <a:uLnTx/>
                <a:uFillTx/>
                <a:latin typeface="Arial"/>
                <a:ea typeface="+mj-ea"/>
                <a:cs typeface="Arial"/>
              </a:rPr>
            </a:br>
            <a:r>
              <a:rPr kumimoji="0" lang="nb-NO" sz="2400" b="1" i="0" u="none" strike="noStrike" kern="1200" cap="none" spc="0" normalizeH="0" noProof="0" smtClean="0">
                <a:ln>
                  <a:noFill/>
                </a:ln>
                <a:solidFill>
                  <a:schemeClr val="tx1"/>
                </a:solidFill>
                <a:effectLst/>
                <a:uLnTx/>
                <a:uFillTx/>
                <a:latin typeface="Arial"/>
                <a:ea typeface="+mj-ea"/>
                <a:cs typeface="Arial"/>
              </a:rPr>
              <a:t>SSD1306</a:t>
            </a:r>
            <a:br>
              <a:rPr kumimoji="0" lang="nb-NO" sz="2400" b="1" i="0" u="none" strike="noStrike" kern="1200" cap="none" spc="0" normalizeH="0" noProof="0" smtClean="0">
                <a:ln>
                  <a:noFill/>
                </a:ln>
                <a:solidFill>
                  <a:schemeClr val="tx1"/>
                </a:solidFill>
                <a:effectLst/>
                <a:uLnTx/>
                <a:uFillTx/>
                <a:latin typeface="Arial"/>
                <a:ea typeface="+mj-ea"/>
                <a:cs typeface="Arial"/>
              </a:rPr>
            </a:br>
            <a:r>
              <a:rPr kumimoji="0" lang="nb-NO" sz="2400" b="1" i="0" u="none" strike="noStrike" kern="1200" cap="none" spc="0" normalizeH="0" noProof="0" smtClean="0">
                <a:ln>
                  <a:noFill/>
                </a:ln>
                <a:solidFill>
                  <a:schemeClr val="tx1"/>
                </a:solidFill>
                <a:effectLst/>
                <a:uLnTx/>
                <a:uFillTx/>
                <a:latin typeface="Arial"/>
                <a:ea typeface="+mj-ea"/>
                <a:cs typeface="Arial"/>
              </a:rPr>
              <a:t>0x3C</a:t>
            </a:r>
            <a:endParaRPr kumimoji="0" lang="nb-NO" sz="2400" b="1" i="0" u="none" strike="noStrike" kern="1200" cap="none" spc="0" normalizeH="0" baseline="0" noProof="0" dirty="0">
              <a:ln>
                <a:noFill/>
              </a:ln>
              <a:solidFill>
                <a:schemeClr val="tx1"/>
              </a:solidFill>
              <a:effectLst/>
              <a:uLnTx/>
              <a:uFillTx/>
              <a:latin typeface="Arial"/>
              <a:ea typeface="+mj-ea"/>
              <a:cs typeface="Arial"/>
            </a:endParaRPr>
          </a:p>
        </p:txBody>
      </p:sp>
      <p:pic>
        <p:nvPicPr>
          <p:cNvPr id="26" name="Picture 1"/>
          <p:cNvPicPr>
            <a:picLocks noChangeAspect="1" noChangeArrowheads="1"/>
          </p:cNvPicPr>
          <p:nvPr/>
        </p:nvPicPr>
        <p:blipFill>
          <a:blip r:embed="rId6"/>
          <a:srcRect l="2574" t="8547" r="75335" b="16972"/>
          <a:stretch>
            <a:fillRect/>
          </a:stretch>
        </p:blipFill>
        <p:spPr bwMode="auto">
          <a:xfrm rot="16200000">
            <a:off x="5649686" y="1164772"/>
            <a:ext cx="1698172" cy="3320143"/>
          </a:xfrm>
          <a:prstGeom prst="rect">
            <a:avLst/>
          </a:prstGeom>
          <a:noFill/>
          <a:ln w="9525">
            <a:noFill/>
            <a:miter lim="800000"/>
            <a:headEnd/>
            <a:tailEnd/>
          </a:ln>
          <a:effectLst/>
        </p:spPr>
      </p:pic>
      <p:sp>
        <p:nvSpPr>
          <p:cNvPr id="30" name="TekstSylinder 29"/>
          <p:cNvSpPr txBox="1"/>
          <p:nvPr/>
        </p:nvSpPr>
        <p:spPr>
          <a:xfrm>
            <a:off x="5910943" y="1676400"/>
            <a:ext cx="561372" cy="369332"/>
          </a:xfrm>
          <a:prstGeom prst="rect">
            <a:avLst/>
          </a:prstGeom>
          <a:noFill/>
        </p:spPr>
        <p:txBody>
          <a:bodyPr wrap="none" rtlCol="0">
            <a:spAutoFit/>
          </a:bodyPr>
          <a:lstStyle/>
          <a:p>
            <a:r>
              <a:rPr lang="nb-NO" smtClean="0"/>
              <a:t>D21</a:t>
            </a:r>
            <a:endParaRPr lang="nb-NO"/>
          </a:p>
        </p:txBody>
      </p:sp>
      <p:sp>
        <p:nvSpPr>
          <p:cNvPr id="31" name="TekstSylinder 30"/>
          <p:cNvSpPr txBox="1"/>
          <p:nvPr/>
        </p:nvSpPr>
        <p:spPr>
          <a:xfrm>
            <a:off x="4887686" y="1676400"/>
            <a:ext cx="561372" cy="369332"/>
          </a:xfrm>
          <a:prstGeom prst="rect">
            <a:avLst/>
          </a:prstGeom>
          <a:noFill/>
        </p:spPr>
        <p:txBody>
          <a:bodyPr wrap="none" rtlCol="0">
            <a:spAutoFit/>
          </a:bodyPr>
          <a:lstStyle/>
          <a:p>
            <a:r>
              <a:rPr lang="nb-NO" smtClean="0"/>
              <a:t>D22</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0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20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20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0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0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0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2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2000"/>
                                        <p:tgtEl>
                                          <p:spTgt spid="13"/>
                                        </p:tgtEl>
                                      </p:cBhvr>
                                    </p:animEffect>
                                    <p:set>
                                      <p:cBhvr>
                                        <p:cTn id="39" dur="1" fill="hold">
                                          <p:stCondLst>
                                            <p:cond delay="19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20"/>
                                        </p:tgtEl>
                                      </p:cBhvr>
                                    </p:animEffect>
                                    <p:set>
                                      <p:cBhvr>
                                        <p:cTn id="42" dur="1" fill="hold">
                                          <p:stCondLst>
                                            <p:cond delay="1999"/>
                                          </p:stCondLst>
                                        </p:cTn>
                                        <p:tgtEl>
                                          <p:spTgt spid="20"/>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000"/>
                                        <p:tgtEl>
                                          <p:spTgt spid="29"/>
                                        </p:tgtEl>
                                      </p:cBhvr>
                                    </p:animEffect>
                                    <p:set>
                                      <p:cBhvr>
                                        <p:cTn id="45" dur="1" fill="hold">
                                          <p:stCondLst>
                                            <p:cond delay="1999"/>
                                          </p:stCondLst>
                                        </p:cTn>
                                        <p:tgtEl>
                                          <p:spTgt spid="2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22"/>
                                        </p:tgtEl>
                                      </p:cBhvr>
                                    </p:animEffect>
                                    <p:set>
                                      <p:cBhvr>
                                        <p:cTn id="48" dur="1" fill="hold">
                                          <p:stCondLst>
                                            <p:cond delay="1999"/>
                                          </p:stCondLst>
                                        </p:cTn>
                                        <p:tgtEl>
                                          <p:spTgt spid="2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27"/>
                                        </p:tgtEl>
                                      </p:cBhvr>
                                    </p:animEffect>
                                    <p:set>
                                      <p:cBhvr>
                                        <p:cTn id="51" dur="1" fill="hold">
                                          <p:stCondLst>
                                            <p:cond delay="1999"/>
                                          </p:stCondLst>
                                        </p:cTn>
                                        <p:tgtEl>
                                          <p:spTgt spid="2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2000"/>
                                        <p:tgtEl>
                                          <p:spTgt spid="2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20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2000"/>
                                        <p:tgtEl>
                                          <p:spTgt spid="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2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2000"/>
                                        <p:tgtEl>
                                          <p:spTgt spid="15"/>
                                        </p:tgtEl>
                                      </p:cBhvr>
                                    </p:animEffec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20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37218"/>
                                        </p:tgtEl>
                                        <p:attrNameLst>
                                          <p:attrName>style.visibility</p:attrName>
                                        </p:attrNameLst>
                                      </p:cBhvr>
                                      <p:to>
                                        <p:strVal val="visible"/>
                                      </p:to>
                                    </p:set>
                                    <p:animEffect transition="in" filter="fade">
                                      <p:cBhvr>
                                        <p:cTn id="81" dur="2000"/>
                                        <p:tgtEl>
                                          <p:spTgt spid="1372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p:bldP spid="16" grpId="0"/>
      <p:bldP spid="20" grpId="0" animBg="1"/>
      <p:bldP spid="20" grpId="1" animBg="1"/>
      <p:bldP spid="22" grpId="0" animBg="1"/>
      <p:bldP spid="22" grpId="1" animBg="1"/>
      <p:bldP spid="23" grpId="0" animBg="1"/>
      <p:bldP spid="24" grpId="0" animBg="1"/>
      <p:bldP spid="34"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770391"/>
          </a:xfrm>
        </p:spPr>
        <p:txBody>
          <a:bodyPr/>
          <a:lstStyle/>
          <a:p>
            <a:pPr algn="ctr"/>
            <a:r>
              <a:rPr lang="nb-NO" smtClean="0"/>
              <a:t>Pullup motstander</a:t>
            </a:r>
            <a:endParaRPr lang="nb-NO"/>
          </a:p>
        </p:txBody>
      </p:sp>
      <p:sp>
        <p:nvSpPr>
          <p:cNvPr id="3" name="Plassholder for innhold 2"/>
          <p:cNvSpPr>
            <a:spLocks noGrp="1"/>
          </p:cNvSpPr>
          <p:nvPr>
            <p:ph idx="1"/>
          </p:nvPr>
        </p:nvSpPr>
        <p:spPr>
          <a:xfrm>
            <a:off x="849085" y="3173186"/>
            <a:ext cx="3450771" cy="3271157"/>
          </a:xfrm>
        </p:spPr>
        <p:txBody>
          <a:bodyPr>
            <a:normAutofit/>
          </a:bodyPr>
          <a:lstStyle/>
          <a:p>
            <a:r>
              <a:rPr lang="nb-NO" sz="2000" smtClean="0"/>
              <a:t>I</a:t>
            </a:r>
            <a:r>
              <a:rPr lang="nb-NO" sz="2000" baseline="30000" smtClean="0"/>
              <a:t>2</a:t>
            </a:r>
            <a:r>
              <a:rPr lang="nb-NO" sz="2000" smtClean="0"/>
              <a:t>C-bussen er høy når den er inaktiv. Den dras lav når den er aktiv.</a:t>
            </a:r>
          </a:p>
          <a:p>
            <a:r>
              <a:rPr lang="nb-NO" sz="2000" smtClean="0"/>
              <a:t>Med mange kretser på bussen så kan høytnivået</a:t>
            </a:r>
            <a:br>
              <a:rPr lang="nb-NO" sz="2000" smtClean="0"/>
            </a:br>
            <a:r>
              <a:rPr lang="nb-NO" sz="2000" smtClean="0"/>
              <a:t>senkes</a:t>
            </a:r>
          </a:p>
          <a:p>
            <a:r>
              <a:rPr lang="nb-NO" sz="2000" smtClean="0"/>
              <a:t>Pullup motstandene</a:t>
            </a:r>
            <a:br>
              <a:rPr lang="nb-NO" sz="2000" smtClean="0"/>
            </a:br>
            <a:r>
              <a:rPr lang="nb-NO" sz="2000" smtClean="0"/>
              <a:t>sørger for å løfte høytnivået</a:t>
            </a:r>
            <a:endParaRPr lang="nb-NO" sz="2000"/>
          </a:p>
        </p:txBody>
      </p:sp>
      <p:sp>
        <p:nvSpPr>
          <p:cNvPr id="4" name="Frihåndsform 3"/>
          <p:cNvSpPr/>
          <p:nvPr/>
        </p:nvSpPr>
        <p:spPr>
          <a:xfrm>
            <a:off x="4827814" y="4076741"/>
            <a:ext cx="3467100" cy="45719"/>
          </a:xfrm>
          <a:custGeom>
            <a:avLst/>
            <a:gdLst>
              <a:gd name="connsiteX0" fmla="*/ 0 w 3015342"/>
              <a:gd name="connsiteY0" fmla="*/ 21771 h 21771"/>
              <a:gd name="connsiteX1" fmla="*/ 3015342 w 3015342"/>
              <a:gd name="connsiteY1" fmla="*/ 0 h 21771"/>
              <a:gd name="connsiteX2" fmla="*/ 3015342 w 3015342"/>
              <a:gd name="connsiteY2" fmla="*/ 0 h 21771"/>
            </a:gdLst>
            <a:ahLst/>
            <a:cxnLst>
              <a:cxn ang="0">
                <a:pos x="connsiteX0" y="connsiteY0"/>
              </a:cxn>
              <a:cxn ang="0">
                <a:pos x="connsiteX1" y="connsiteY1"/>
              </a:cxn>
              <a:cxn ang="0">
                <a:pos x="connsiteX2" y="connsiteY2"/>
              </a:cxn>
            </a:cxnLst>
            <a:rect l="l" t="t" r="r" b="b"/>
            <a:pathLst>
              <a:path w="3015342" h="21771">
                <a:moveTo>
                  <a:pt x="0" y="21771"/>
                </a:moveTo>
                <a:lnTo>
                  <a:pt x="3015342" y="0"/>
                </a:lnTo>
                <a:lnTo>
                  <a:pt x="3015342"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 name="Frihåndsform 6"/>
          <p:cNvSpPr/>
          <p:nvPr/>
        </p:nvSpPr>
        <p:spPr>
          <a:xfrm>
            <a:off x="6607630" y="2999054"/>
            <a:ext cx="10885" cy="1110343"/>
          </a:xfrm>
          <a:custGeom>
            <a:avLst/>
            <a:gdLst>
              <a:gd name="connsiteX0" fmla="*/ 0 w 10885"/>
              <a:gd name="connsiteY0" fmla="*/ 1110343 h 1110343"/>
              <a:gd name="connsiteX1" fmla="*/ 10885 w 10885"/>
              <a:gd name="connsiteY1" fmla="*/ 0 h 1110343"/>
            </a:gdLst>
            <a:ahLst/>
            <a:cxnLst>
              <a:cxn ang="0">
                <a:pos x="connsiteX0" y="connsiteY0"/>
              </a:cxn>
              <a:cxn ang="0">
                <a:pos x="connsiteX1" y="connsiteY1"/>
              </a:cxn>
            </a:cxnLst>
            <a:rect l="l" t="t" r="r" b="b"/>
            <a:pathLst>
              <a:path w="10885" h="1110343">
                <a:moveTo>
                  <a:pt x="0" y="1110343"/>
                </a:moveTo>
                <a:lnTo>
                  <a:pt x="10885"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 name="Rektangel 4"/>
          <p:cNvSpPr/>
          <p:nvPr/>
        </p:nvSpPr>
        <p:spPr>
          <a:xfrm>
            <a:off x="6504215" y="3331068"/>
            <a:ext cx="217714" cy="4463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TekstSylinder 9"/>
          <p:cNvSpPr txBox="1"/>
          <p:nvPr/>
        </p:nvSpPr>
        <p:spPr>
          <a:xfrm>
            <a:off x="4207328" y="3956997"/>
            <a:ext cx="607859" cy="369332"/>
          </a:xfrm>
          <a:prstGeom prst="rect">
            <a:avLst/>
          </a:prstGeom>
          <a:noFill/>
        </p:spPr>
        <p:txBody>
          <a:bodyPr wrap="none" rtlCol="0">
            <a:spAutoFit/>
          </a:bodyPr>
          <a:lstStyle/>
          <a:p>
            <a:r>
              <a:rPr lang="nb-NO" smtClean="0"/>
              <a:t>3,3V</a:t>
            </a:r>
            <a:endParaRPr lang="nb-NO"/>
          </a:p>
        </p:txBody>
      </p:sp>
      <p:sp>
        <p:nvSpPr>
          <p:cNvPr id="11" name="Frihåndsform 10"/>
          <p:cNvSpPr/>
          <p:nvPr/>
        </p:nvSpPr>
        <p:spPr>
          <a:xfrm>
            <a:off x="4963886" y="5981741"/>
            <a:ext cx="3467100" cy="45719"/>
          </a:xfrm>
          <a:custGeom>
            <a:avLst/>
            <a:gdLst>
              <a:gd name="connsiteX0" fmla="*/ 0 w 3015342"/>
              <a:gd name="connsiteY0" fmla="*/ 21771 h 21771"/>
              <a:gd name="connsiteX1" fmla="*/ 3015342 w 3015342"/>
              <a:gd name="connsiteY1" fmla="*/ 0 h 21771"/>
              <a:gd name="connsiteX2" fmla="*/ 3015342 w 3015342"/>
              <a:gd name="connsiteY2" fmla="*/ 0 h 21771"/>
            </a:gdLst>
            <a:ahLst/>
            <a:cxnLst>
              <a:cxn ang="0">
                <a:pos x="connsiteX0" y="connsiteY0"/>
              </a:cxn>
              <a:cxn ang="0">
                <a:pos x="connsiteX1" y="connsiteY1"/>
              </a:cxn>
              <a:cxn ang="0">
                <a:pos x="connsiteX2" y="connsiteY2"/>
              </a:cxn>
            </a:cxnLst>
            <a:rect l="l" t="t" r="r" b="b"/>
            <a:pathLst>
              <a:path w="3015342" h="21771">
                <a:moveTo>
                  <a:pt x="0" y="21771"/>
                </a:moveTo>
                <a:lnTo>
                  <a:pt x="3015342" y="0"/>
                </a:lnTo>
                <a:lnTo>
                  <a:pt x="3015342"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2" name="TekstSylinder 11"/>
          <p:cNvSpPr txBox="1"/>
          <p:nvPr/>
        </p:nvSpPr>
        <p:spPr>
          <a:xfrm>
            <a:off x="4229099" y="5845668"/>
            <a:ext cx="607859" cy="369332"/>
          </a:xfrm>
          <a:prstGeom prst="rect">
            <a:avLst/>
          </a:prstGeom>
          <a:noFill/>
        </p:spPr>
        <p:txBody>
          <a:bodyPr wrap="none" rtlCol="0">
            <a:spAutoFit/>
          </a:bodyPr>
          <a:lstStyle/>
          <a:p>
            <a:r>
              <a:rPr lang="nb-NO" smtClean="0"/>
              <a:t>0,0V</a:t>
            </a:r>
            <a:endParaRPr lang="nb-NO"/>
          </a:p>
        </p:txBody>
      </p:sp>
      <p:sp>
        <p:nvSpPr>
          <p:cNvPr id="13" name="TekstSylinder 12"/>
          <p:cNvSpPr txBox="1"/>
          <p:nvPr/>
        </p:nvSpPr>
        <p:spPr>
          <a:xfrm>
            <a:off x="8441870" y="5802125"/>
            <a:ext cx="536942" cy="369332"/>
          </a:xfrm>
          <a:prstGeom prst="rect">
            <a:avLst/>
          </a:prstGeom>
          <a:noFill/>
        </p:spPr>
        <p:txBody>
          <a:bodyPr wrap="none" rtlCol="0">
            <a:spAutoFit/>
          </a:bodyPr>
          <a:lstStyle/>
          <a:p>
            <a:r>
              <a:rPr lang="nb-NO" smtClean="0"/>
              <a:t>LAV</a:t>
            </a:r>
            <a:endParaRPr lang="nb-NO"/>
          </a:p>
        </p:txBody>
      </p:sp>
      <p:sp>
        <p:nvSpPr>
          <p:cNvPr id="14" name="TekstSylinder 13"/>
          <p:cNvSpPr txBox="1"/>
          <p:nvPr/>
        </p:nvSpPr>
        <p:spPr>
          <a:xfrm>
            <a:off x="8387442" y="3902568"/>
            <a:ext cx="595035" cy="369332"/>
          </a:xfrm>
          <a:prstGeom prst="rect">
            <a:avLst/>
          </a:prstGeom>
          <a:noFill/>
        </p:spPr>
        <p:txBody>
          <a:bodyPr wrap="none" rtlCol="0">
            <a:spAutoFit/>
          </a:bodyPr>
          <a:lstStyle/>
          <a:p>
            <a:r>
              <a:rPr lang="nb-NO" smtClean="0"/>
              <a:t>HØY</a:t>
            </a:r>
            <a:endParaRPr lang="nb-NO"/>
          </a:p>
        </p:txBody>
      </p:sp>
      <p:sp>
        <p:nvSpPr>
          <p:cNvPr id="15" name="TekstSylinder 14"/>
          <p:cNvSpPr txBox="1"/>
          <p:nvPr/>
        </p:nvSpPr>
        <p:spPr>
          <a:xfrm>
            <a:off x="2427515" y="6302829"/>
            <a:ext cx="4577407" cy="369332"/>
          </a:xfrm>
          <a:prstGeom prst="rect">
            <a:avLst/>
          </a:prstGeom>
          <a:noFill/>
        </p:spPr>
        <p:txBody>
          <a:bodyPr wrap="none" rtlCol="0">
            <a:spAutoFit/>
          </a:bodyPr>
          <a:lstStyle/>
          <a:p>
            <a:r>
              <a:rPr lang="nb-NO" smtClean="0">
                <a:hlinkClick r:id="rId2"/>
              </a:rPr>
              <a:t>https://rheingoldheavy.com/i2c-pull-resistors/</a:t>
            </a:r>
            <a:r>
              <a:rPr lang="nb-NO" smtClean="0"/>
              <a:t> </a:t>
            </a:r>
            <a:endParaRPr lang="nb-NO"/>
          </a:p>
        </p:txBody>
      </p:sp>
      <p:sp>
        <p:nvSpPr>
          <p:cNvPr id="16" name="Frihåndsform 15"/>
          <p:cNvSpPr/>
          <p:nvPr/>
        </p:nvSpPr>
        <p:spPr>
          <a:xfrm>
            <a:off x="4876800" y="5018354"/>
            <a:ext cx="3456214" cy="27214"/>
          </a:xfrm>
          <a:custGeom>
            <a:avLst/>
            <a:gdLst>
              <a:gd name="connsiteX0" fmla="*/ 0 w 3456214"/>
              <a:gd name="connsiteY0" fmla="*/ 27214 h 27214"/>
              <a:gd name="connsiteX1" fmla="*/ 3456214 w 3456214"/>
              <a:gd name="connsiteY1" fmla="*/ 0 h 27214"/>
            </a:gdLst>
            <a:ahLst/>
            <a:cxnLst>
              <a:cxn ang="0">
                <a:pos x="connsiteX0" y="connsiteY0"/>
              </a:cxn>
              <a:cxn ang="0">
                <a:pos x="connsiteX1" y="connsiteY1"/>
              </a:cxn>
            </a:cxnLst>
            <a:rect l="l" t="t" r="r" b="b"/>
            <a:pathLst>
              <a:path w="3456214" h="27214">
                <a:moveTo>
                  <a:pt x="0" y="27214"/>
                </a:moveTo>
                <a:lnTo>
                  <a:pt x="3456214" y="0"/>
                </a:lnTo>
              </a:path>
            </a:pathLst>
          </a:custGeom>
          <a:ln w="9525">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pic>
        <p:nvPicPr>
          <p:cNvPr id="110594" name="Picture 2" descr="Standard 7-bit address transfer message."/>
          <p:cNvPicPr>
            <a:picLocks noChangeAspect="1" noChangeArrowheads="1"/>
          </p:cNvPicPr>
          <p:nvPr/>
        </p:nvPicPr>
        <p:blipFill>
          <a:blip r:embed="rId3"/>
          <a:srcRect/>
          <a:stretch>
            <a:fillRect/>
          </a:stretch>
        </p:blipFill>
        <p:spPr bwMode="auto">
          <a:xfrm>
            <a:off x="1015546" y="1201511"/>
            <a:ext cx="7804814" cy="1743075"/>
          </a:xfrm>
          <a:prstGeom prst="rect">
            <a:avLst/>
          </a:prstGeom>
          <a:noFill/>
        </p:spPr>
      </p:pic>
      <p:sp>
        <p:nvSpPr>
          <p:cNvPr id="20" name="Frihåndsform 19"/>
          <p:cNvSpPr/>
          <p:nvPr/>
        </p:nvSpPr>
        <p:spPr>
          <a:xfrm>
            <a:off x="4822371" y="4065814"/>
            <a:ext cx="3429000" cy="65315"/>
          </a:xfrm>
          <a:custGeom>
            <a:avLst/>
            <a:gdLst>
              <a:gd name="connsiteX0" fmla="*/ 0 w 3429000"/>
              <a:gd name="connsiteY0" fmla="*/ 65315 h 65315"/>
              <a:gd name="connsiteX1" fmla="*/ 3429000 w 3429000"/>
              <a:gd name="connsiteY1" fmla="*/ 32657 h 65315"/>
              <a:gd name="connsiteX2" fmla="*/ 3429000 w 3429000"/>
              <a:gd name="connsiteY2" fmla="*/ 32657 h 65315"/>
              <a:gd name="connsiteX3" fmla="*/ 3412672 w 3429000"/>
              <a:gd name="connsiteY3" fmla="*/ 0 h 65315"/>
            </a:gdLst>
            <a:ahLst/>
            <a:cxnLst>
              <a:cxn ang="0">
                <a:pos x="connsiteX0" y="connsiteY0"/>
              </a:cxn>
              <a:cxn ang="0">
                <a:pos x="connsiteX1" y="connsiteY1"/>
              </a:cxn>
              <a:cxn ang="0">
                <a:pos x="connsiteX2" y="connsiteY2"/>
              </a:cxn>
              <a:cxn ang="0">
                <a:pos x="connsiteX3" y="connsiteY3"/>
              </a:cxn>
            </a:cxnLst>
            <a:rect l="l" t="t" r="r" b="b"/>
            <a:pathLst>
              <a:path w="3429000" h="65315">
                <a:moveTo>
                  <a:pt x="0" y="65315"/>
                </a:moveTo>
                <a:lnTo>
                  <a:pt x="3429000" y="32657"/>
                </a:lnTo>
                <a:lnTo>
                  <a:pt x="3429000" y="32657"/>
                </a:lnTo>
                <a:lnTo>
                  <a:pt x="3412672"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21" name="TekstSylinder 20"/>
          <p:cNvSpPr txBox="1"/>
          <p:nvPr/>
        </p:nvSpPr>
        <p:spPr>
          <a:xfrm>
            <a:off x="6819900" y="3347357"/>
            <a:ext cx="734496" cy="369332"/>
          </a:xfrm>
          <a:prstGeom prst="rect">
            <a:avLst/>
          </a:prstGeom>
          <a:noFill/>
        </p:spPr>
        <p:txBody>
          <a:bodyPr wrap="none" rtlCol="0">
            <a:spAutoFit/>
          </a:bodyPr>
          <a:lstStyle/>
          <a:p>
            <a:r>
              <a:rPr lang="nb-NO" smtClean="0"/>
              <a:t>4,7k</a:t>
            </a:r>
            <a:r>
              <a:rPr lang="el-GR" smtClean="0"/>
              <a:t>Ω</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fade">
                                      <p:cBhvr>
                                        <p:cTn id="7" dur="2000"/>
                                        <p:tgtEl>
                                          <p:spTgt spid="110594"/>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3" nodeType="clickEffect">
                                  <p:stCondLst>
                                    <p:cond delay="0"/>
                                  </p:stCondLst>
                                  <p:childTnLst>
                                    <p:animMotion origin="layout" path="M -4.72222E-6 4.81481E-6 L 0.00122 0.09375 " pathEditMode="relative" rAng="0" ptsTypes="AA">
                                      <p:cBhvr>
                                        <p:cTn id="37" dur="2000" fill="hold"/>
                                        <p:tgtEl>
                                          <p:spTgt spid="4"/>
                                        </p:tgtEl>
                                        <p:attrNameLst>
                                          <p:attrName>ppt_x</p:attrName>
                                          <p:attrName>ppt_y</p:attrName>
                                        </p:attrNameLst>
                                      </p:cBhvr>
                                      <p:rCtr x="1" y="47"/>
                                    </p:animMotion>
                                  </p:childTnLst>
                                </p:cTn>
                              </p:par>
                              <p:par>
                                <p:cTn id="38" presetID="10" presetClass="entr" presetSubtype="0" fill="hold" nodeType="with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fade">
                                      <p:cBhvr>
                                        <p:cTn id="40" dur="2000"/>
                                        <p:tgtEl>
                                          <p:spTgt spid="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4" nodeType="clickEffect">
                                  <p:stCondLst>
                                    <p:cond delay="0"/>
                                  </p:stCondLst>
                                  <p:childTnLst>
                                    <p:animEffect transition="out" filter="fade">
                                      <p:cBhvr>
                                        <p:cTn id="44" dur="2000"/>
                                        <p:tgtEl>
                                          <p:spTgt spid="4"/>
                                        </p:tgtEl>
                                      </p:cBhvr>
                                    </p:animEffect>
                                    <p:set>
                                      <p:cBhvr>
                                        <p:cTn id="45" dur="1" fill="hold">
                                          <p:stCondLst>
                                            <p:cond delay="1999"/>
                                          </p:stCondLst>
                                        </p:cTn>
                                        <p:tgtEl>
                                          <p:spTgt spid="4"/>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0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Effect transition="in" filter="fade">
                                      <p:cBhvr>
                                        <p:cTn id="51" dur="2000"/>
                                        <p:tgtEl>
                                          <p:spTgt spid="3">
                                            <p:txEl>
                                              <p:pRg st="2" end="2"/>
                                            </p:txEl>
                                          </p:spTgt>
                                        </p:tgtEl>
                                      </p:cBhvr>
                                    </p:animEffect>
                                  </p:childTnLst>
                                </p:cTn>
                              </p:par>
                              <p:par>
                                <p:cTn id="52" presetID="10" presetClass="entr" presetSubtype="0" fill="hold" grpId="2"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2000"/>
                                        <p:tgtEl>
                                          <p:spTgt spid="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20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2000"/>
                                        <p:tgtEl>
                                          <p:spTgt spid="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0"/>
                                        <p:tgtEl>
                                          <p:spTgt spid="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2" animBg="1"/>
      <p:bldP spid="4" grpId="3" animBg="1"/>
      <p:bldP spid="4" grpId="4" animBg="1"/>
      <p:bldP spid="7" grpId="0" animBg="1"/>
      <p:bldP spid="5" grpId="0" animBg="1"/>
      <p:bldP spid="10" grpId="0"/>
      <p:bldP spid="11" grpId="0" animBg="1"/>
      <p:bldP spid="12" grpId="0"/>
      <p:bldP spid="13" grpId="0"/>
      <p:bldP spid="14" grpId="0"/>
      <p:bldP spid="15" grpId="0"/>
      <p:bldP spid="16" grpId="0" animBg="1"/>
      <p:bldP spid="20"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Pullup motstander</a:t>
            </a:r>
            <a:br>
              <a:rPr lang="nb-NO" smtClean="0"/>
            </a:br>
            <a:r>
              <a:rPr lang="nb-NO" sz="2000" b="0" smtClean="0">
                <a:hlinkClick r:id="rId2"/>
              </a:rPr>
              <a:t>https://learn.sparkfun.com/tutorials/i2c/all</a:t>
            </a:r>
            <a:r>
              <a:rPr lang="nb-NO" sz="2000" b="0" smtClean="0"/>
              <a:t> </a:t>
            </a:r>
            <a:endParaRPr lang="nb-NO" b="0"/>
          </a:p>
        </p:txBody>
      </p:sp>
      <p:pic>
        <p:nvPicPr>
          <p:cNvPr id="112642" name="Picture 2"/>
          <p:cNvPicPr>
            <a:picLocks noChangeAspect="1" noChangeArrowheads="1"/>
          </p:cNvPicPr>
          <p:nvPr/>
        </p:nvPicPr>
        <p:blipFill>
          <a:blip r:embed="rId3"/>
          <a:srcRect/>
          <a:stretch>
            <a:fillRect/>
          </a:stretch>
        </p:blipFill>
        <p:spPr bwMode="auto">
          <a:xfrm>
            <a:off x="913117" y="1544638"/>
            <a:ext cx="8099068" cy="45513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29528" y="364291"/>
            <a:ext cx="7407404" cy="1143000"/>
          </a:xfrm>
        </p:spPr>
        <p:txBody>
          <a:bodyPr>
            <a:normAutofit/>
          </a:bodyPr>
          <a:lstStyle/>
          <a:p>
            <a:r>
              <a:rPr lang="nb-NO" smtClean="0"/>
              <a:t>Program for kursdagen</a:t>
            </a:r>
            <a:br>
              <a:rPr lang="nb-NO" smtClean="0"/>
            </a:br>
            <a:r>
              <a:rPr lang="nb-NO" sz="2400" smtClean="0"/>
              <a:t>Prosjekt: </a:t>
            </a:r>
            <a:r>
              <a:rPr lang="nb-NO" sz="2400" i="1" smtClean="0"/>
              <a:t>GPS– Dag 2 </a:t>
            </a:r>
            <a:endParaRPr lang="nb-NO" i="1"/>
          </a:p>
        </p:txBody>
      </p:sp>
      <p:graphicFrame>
        <p:nvGraphicFramePr>
          <p:cNvPr id="5" name="Tabell 4"/>
          <p:cNvGraphicFramePr>
            <a:graphicFrameLocks noGrp="1"/>
          </p:cNvGraphicFramePr>
          <p:nvPr/>
        </p:nvGraphicFramePr>
        <p:xfrm>
          <a:off x="1109264" y="1779596"/>
          <a:ext cx="7717257" cy="4889834"/>
        </p:xfrm>
        <a:graphic>
          <a:graphicData uri="http://schemas.openxmlformats.org/drawingml/2006/table">
            <a:tbl>
              <a:tblPr/>
              <a:tblGrid>
                <a:gridCol w="2552788"/>
                <a:gridCol w="1905631"/>
                <a:gridCol w="2552788"/>
                <a:gridCol w="706050"/>
              </a:tblGrid>
              <a:tr h="239441">
                <a:tc gridSpan="4">
                  <a:txBody>
                    <a:bodyPr/>
                    <a:lstStyle/>
                    <a:p>
                      <a:pPr algn="ctr"/>
                      <a:r>
                        <a:rPr lang="nb-NO" sz="1600">
                          <a:latin typeface="Calibri"/>
                          <a:ea typeface="Times New Roman"/>
                          <a:cs typeface="Times New Roman"/>
                        </a:rPr>
                        <a:t>Samling 3 – Dag 2</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nb-NO"/>
                    </a:p>
                  </a:txBody>
                  <a:tcPr/>
                </a:tc>
                <a:tc hMerge="1">
                  <a:txBody>
                    <a:bodyPr/>
                    <a:lstStyle/>
                    <a:p>
                      <a:endParaRPr lang="nb-NO"/>
                    </a:p>
                  </a:txBody>
                  <a:tcPr/>
                </a:tc>
                <a:tc hMerge="1">
                  <a:txBody>
                    <a:bodyPr/>
                    <a:lstStyle/>
                    <a:p>
                      <a:endParaRPr lang="nb-NO"/>
                    </a:p>
                  </a:txBody>
                  <a:tcPr/>
                </a:tc>
              </a:tr>
              <a:tr h="478883">
                <a:tc>
                  <a:txBody>
                    <a:bodyPr/>
                    <a:lstStyle/>
                    <a:p>
                      <a:r>
                        <a:rPr lang="nb-NO" sz="1600">
                          <a:solidFill>
                            <a:srgbClr val="000000"/>
                          </a:solidFill>
                          <a:latin typeface="Calibri"/>
                          <a:ea typeface="Times New Roman"/>
                          <a:cs typeface="Times New Roman"/>
                        </a:rPr>
                        <a:t>Tid</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r>
                        <a:rPr lang="nb-NO" sz="1600">
                          <a:solidFill>
                            <a:srgbClr val="000000"/>
                          </a:solidFill>
                          <a:latin typeface="Calibri"/>
                          <a:ea typeface="Times New Roman"/>
                          <a:cs typeface="Times New Roman"/>
                        </a:rPr>
                        <a:t>Gjennomgående prosjekt</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r>
                        <a:rPr lang="nb-NO" sz="1600">
                          <a:solidFill>
                            <a:srgbClr val="000000"/>
                          </a:solidFill>
                          <a:latin typeface="Calibri"/>
                          <a:ea typeface="Times New Roman"/>
                          <a:cs typeface="Times New Roman"/>
                        </a:rPr>
                        <a:t>Påfyll teori</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r>
                        <a:rPr lang="nb-NO" sz="1600">
                          <a:solidFill>
                            <a:srgbClr val="000000"/>
                          </a:solidFill>
                          <a:latin typeface="Calibri"/>
                          <a:ea typeface="Times New Roman"/>
                          <a:cs typeface="Times New Roman"/>
                        </a:rPr>
                        <a:t>Ansv.</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239441">
                <a:tc>
                  <a:txBody>
                    <a:bodyPr/>
                    <a:lstStyle/>
                    <a:p>
                      <a:r>
                        <a:rPr lang="nb-NO" sz="1600">
                          <a:solidFill>
                            <a:srgbClr val="000000"/>
                          </a:solidFill>
                          <a:latin typeface="Calibri"/>
                          <a:ea typeface="Times New Roman"/>
                          <a:cs typeface="Times New Roman"/>
                        </a:rPr>
                        <a:t>09:00 – 08:45</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endParaRPr lang="nb-NO" sz="1600">
                        <a:latin typeface="Calibri"/>
                        <a:ea typeface="Times New Roman"/>
                        <a:cs typeface="Times New Roman"/>
                      </a:endParaRPr>
                    </a:p>
                  </a:txBody>
                  <a:tcPr marL="85361" marR="85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r>
                        <a:rPr lang="nb-NO" sz="1600">
                          <a:solidFill>
                            <a:srgbClr val="000000"/>
                          </a:solidFill>
                          <a:latin typeface="Calibri"/>
                          <a:ea typeface="Times New Roman"/>
                          <a:cs typeface="Times New Roman"/>
                        </a:rPr>
                        <a:t>Felles intro og velkommen</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r>
                        <a:rPr lang="nb-NO" sz="1600">
                          <a:solidFill>
                            <a:srgbClr val="000000"/>
                          </a:solidFill>
                          <a:latin typeface="Calibri"/>
                          <a:ea typeface="Times New Roman"/>
                          <a:cs typeface="Times New Roman"/>
                        </a:rPr>
                        <a:t>IES</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r h="256874">
                <a:tc>
                  <a:txBody>
                    <a:bodyPr/>
                    <a:lstStyle/>
                    <a:p>
                      <a:r>
                        <a:rPr lang="nb-NO" sz="1600">
                          <a:latin typeface="Calibri"/>
                          <a:ea typeface="Times New Roman"/>
                          <a:cs typeface="Times New Roman"/>
                        </a:rPr>
                        <a:t>08:45 – 09:15</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r>
                        <a:rPr lang="nb-NO" sz="1600">
                          <a:latin typeface="Calibri"/>
                          <a:ea typeface="Times New Roman"/>
                          <a:cs typeface="Times New Roman"/>
                        </a:rPr>
                        <a:t>GPS og datalagring, visualisering i Google Earth</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1600">
                          <a:latin typeface="Calibri"/>
                          <a:ea typeface="Times New Roman"/>
                          <a:cs typeface="Times New Roman"/>
                        </a:rPr>
                        <a:t>Kort presentasjon om GPS</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r>
                        <a:rPr lang="nb-NO" sz="1600">
                          <a:latin typeface="Calibri"/>
                          <a:ea typeface="Times New Roman"/>
                          <a:cs typeface="Times New Roman"/>
                        </a:rPr>
                        <a:t>SL</a:t>
                      </a:r>
                    </a:p>
                  </a:txBody>
                  <a:tcPr marL="85361" marR="85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441">
                <a:tc rowSpan="4">
                  <a:txBody>
                    <a:bodyPr/>
                    <a:lstStyle/>
                    <a:p>
                      <a:r>
                        <a:rPr lang="nb-NO" sz="1600">
                          <a:latin typeface="Calibri"/>
                          <a:ea typeface="Times New Roman"/>
                          <a:cs typeface="Times New Roman"/>
                        </a:rPr>
                        <a:t>09:15 – 12:00</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r>
              <a:tr h="478883">
                <a:tc vMerge="1">
                  <a:txBody>
                    <a:bodyPr/>
                    <a:lstStyle/>
                    <a:p>
                      <a:endParaRPr lang="nb-NO"/>
                    </a:p>
                  </a:txBody>
                  <a:tcPr/>
                </a:tc>
                <a:tc vMerge="1">
                  <a:txBody>
                    <a:bodyPr/>
                    <a:lstStyle/>
                    <a:p>
                      <a:endParaRPr lang="nb-NO"/>
                    </a:p>
                  </a:txBody>
                  <a:tcPr/>
                </a:tc>
                <a:tc>
                  <a:txBody>
                    <a:bodyPr/>
                    <a:lstStyle/>
                    <a:p>
                      <a:r>
                        <a:rPr lang="nb-NO" sz="1600">
                          <a:latin typeface="Calibri"/>
                          <a:ea typeface="Times New Roman"/>
                          <a:cs typeface="Times New Roman"/>
                        </a:rPr>
                        <a:t>Lagring av data på SD-kort. Bruk av Openlog</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r>
              <a:tr h="239441">
                <a:tc vMerge="1">
                  <a:txBody>
                    <a:bodyPr/>
                    <a:lstStyle/>
                    <a:p>
                      <a:endParaRPr lang="nb-NO"/>
                    </a:p>
                  </a:txBody>
                  <a:tcPr/>
                </a:tc>
                <a:tc vMerge="1">
                  <a:txBody>
                    <a:bodyPr/>
                    <a:lstStyle/>
                    <a:p>
                      <a:endParaRPr lang="nb-NO"/>
                    </a:p>
                  </a:txBody>
                  <a:tcPr/>
                </a:tc>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r>
              <a:tr h="718324">
                <a:tc vMerge="1">
                  <a:txBody>
                    <a:bodyPr/>
                    <a:lstStyle/>
                    <a:p>
                      <a:endParaRPr lang="nb-NO"/>
                    </a:p>
                  </a:txBody>
                  <a:tcPr/>
                </a:tc>
                <a:tc vMerge="1">
                  <a:txBody>
                    <a:bodyPr/>
                    <a:lstStyle/>
                    <a:p>
                      <a:endParaRPr lang="nb-NO"/>
                    </a:p>
                  </a:txBody>
                  <a:tcPr/>
                </a:tc>
                <a:tc>
                  <a:txBody>
                    <a:bodyPr/>
                    <a:lstStyle/>
                    <a:p>
                      <a:r>
                        <a:rPr lang="nb-NO" sz="1600">
                          <a:latin typeface="Calibri"/>
                          <a:ea typeface="Times New Roman"/>
                          <a:cs typeface="Times New Roman"/>
                        </a:rPr>
                        <a:t>Presentasjon av data i Google Earth med KML-koding</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r>
              <a:tr h="239441">
                <a:tc>
                  <a:txBody>
                    <a:bodyPr/>
                    <a:lstStyle/>
                    <a:p>
                      <a:r>
                        <a:rPr lang="nb-NO" sz="1600">
                          <a:solidFill>
                            <a:srgbClr val="000000"/>
                          </a:solidFill>
                          <a:latin typeface="Calibri"/>
                          <a:ea typeface="Times New Roman"/>
                          <a:cs typeface="Times New Roman"/>
                        </a:rPr>
                        <a:t>12:00 – 12:30</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r>
                        <a:rPr lang="nb-NO" sz="1600">
                          <a:solidFill>
                            <a:srgbClr val="000000"/>
                          </a:solidFill>
                          <a:latin typeface="Calibri"/>
                          <a:ea typeface="Times New Roman"/>
                          <a:cs typeface="Times New Roman"/>
                        </a:rPr>
                        <a:t>Lunsj</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478883">
                <a:tc>
                  <a:txBody>
                    <a:bodyPr/>
                    <a:lstStyle/>
                    <a:p>
                      <a:r>
                        <a:rPr lang="nb-NO" sz="1600">
                          <a:latin typeface="Calibri"/>
                          <a:ea typeface="Times New Roman"/>
                          <a:cs typeface="Times New Roman"/>
                        </a:rPr>
                        <a:t>12:30 – 13:00</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r>
                        <a:rPr lang="nb-NO" sz="1600">
                          <a:latin typeface="Calibri"/>
                          <a:ea typeface="Times New Roman"/>
                          <a:cs typeface="Times New Roman"/>
                        </a:rPr>
                        <a:t>Oppkobling til CoT og plotting av målinger i CoT’s kartdatabase. Bruk av RTC</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1600">
                          <a:latin typeface="Calibri"/>
                          <a:ea typeface="Times New Roman"/>
                          <a:cs typeface="Times New Roman"/>
                        </a:rPr>
                        <a:t>Registrering av målinger på kart hos CoT</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r>
                        <a:rPr lang="nb-NO" sz="1600">
                          <a:latin typeface="Calibri"/>
                          <a:ea typeface="Times New Roman"/>
                          <a:cs typeface="Times New Roman"/>
                        </a:rPr>
                        <a:t>SL</a:t>
                      </a:r>
                    </a:p>
                  </a:txBody>
                  <a:tcPr marL="85361" marR="85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441">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r>
              <a:tr h="239441">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c>
                  <a:txBody>
                    <a:bodyPr/>
                    <a:lstStyle/>
                    <a:p>
                      <a:r>
                        <a:rPr lang="nb-NO" sz="1600">
                          <a:latin typeface="Calibri"/>
                          <a:ea typeface="Times New Roman"/>
                          <a:cs typeface="Times New Roman"/>
                        </a:rPr>
                        <a:t>Bruk av RTC (Real time clock)</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r>
              <a:tr h="239441">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nb-NO"/>
                    </a:p>
                  </a:txBody>
                  <a:tcPr/>
                </a:tc>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nb-NO"/>
                    </a:p>
                  </a:txBody>
                  <a:tcPr/>
                </a:tc>
              </a:tr>
              <a:tr h="478883">
                <a:tc>
                  <a:txBody>
                    <a:bodyPr/>
                    <a:lstStyle/>
                    <a:p>
                      <a:r>
                        <a:rPr lang="nb-NO" sz="1600">
                          <a:solidFill>
                            <a:srgbClr val="000000"/>
                          </a:solidFill>
                          <a:latin typeface="Calibri"/>
                          <a:ea typeface="Times New Roman"/>
                          <a:cs typeface="Times New Roman"/>
                        </a:rPr>
                        <a:t>15:30</a:t>
                      </a:r>
                      <a:endParaRPr lang="nb-NO" sz="1600">
                        <a:latin typeface="Calibri"/>
                        <a:ea typeface="Times New Roman"/>
                        <a:cs typeface="Times New Roman"/>
                      </a:endParaRPr>
                    </a:p>
                  </a:txBody>
                  <a:tcPr marL="85361" marR="8536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r>
                        <a:rPr lang="nb-NO" sz="1600">
                          <a:solidFill>
                            <a:srgbClr val="000000"/>
                          </a:solidFill>
                          <a:latin typeface="Calibri"/>
                          <a:ea typeface="Times New Roman"/>
                          <a:cs typeface="Times New Roman"/>
                        </a:rPr>
                        <a:t>Ev. felles oppsummering, </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r>
                        <a:rPr lang="nb-NO" sz="1600">
                          <a:solidFill>
                            <a:srgbClr val="000000"/>
                          </a:solidFill>
                          <a:latin typeface="Calibri"/>
                          <a:ea typeface="Times New Roman"/>
                          <a:cs typeface="Times New Roman"/>
                        </a:rPr>
                        <a:t>IES/SL</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Spesielt bibliotek for ESP32</a:t>
            </a:r>
            <a:endParaRPr lang="nb-NO"/>
          </a:p>
        </p:txBody>
      </p:sp>
      <p:pic>
        <p:nvPicPr>
          <p:cNvPr id="138242" name="Picture 2"/>
          <p:cNvPicPr>
            <a:picLocks noChangeAspect="1" noChangeArrowheads="1"/>
          </p:cNvPicPr>
          <p:nvPr/>
        </p:nvPicPr>
        <p:blipFill>
          <a:blip r:embed="rId2"/>
          <a:srcRect/>
          <a:stretch>
            <a:fillRect/>
          </a:stretch>
        </p:blipFill>
        <p:spPr bwMode="auto">
          <a:xfrm>
            <a:off x="1195723" y="2118751"/>
            <a:ext cx="7379570" cy="31575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883981"/>
          </a:xfrm>
        </p:spPr>
        <p:txBody>
          <a:bodyPr/>
          <a:lstStyle/>
          <a:p>
            <a:pPr algn="ctr"/>
            <a:r>
              <a:rPr lang="nb-NO" smtClean="0"/>
              <a:t>Display - SSD1306       </a:t>
            </a:r>
            <a:endParaRPr lang="nb-NO"/>
          </a:p>
        </p:txBody>
      </p:sp>
      <p:pic>
        <p:nvPicPr>
          <p:cNvPr id="139267" name="Picture 3"/>
          <p:cNvPicPr>
            <a:picLocks noChangeAspect="1" noChangeArrowheads="1"/>
          </p:cNvPicPr>
          <p:nvPr/>
        </p:nvPicPr>
        <p:blipFill>
          <a:blip r:embed="rId2"/>
          <a:srcRect/>
          <a:stretch>
            <a:fillRect/>
          </a:stretch>
        </p:blipFill>
        <p:spPr bwMode="auto">
          <a:xfrm>
            <a:off x="1116151" y="1119946"/>
            <a:ext cx="7647592" cy="2343841"/>
          </a:xfrm>
          <a:prstGeom prst="rect">
            <a:avLst/>
          </a:prstGeom>
          <a:noFill/>
          <a:ln w="9525">
            <a:noFill/>
            <a:miter lim="800000"/>
            <a:headEnd/>
            <a:tailEnd/>
          </a:ln>
          <a:effectLst/>
        </p:spPr>
      </p:pic>
      <p:pic>
        <p:nvPicPr>
          <p:cNvPr id="139268" name="Picture 4"/>
          <p:cNvPicPr>
            <a:picLocks noChangeAspect="1" noChangeArrowheads="1"/>
          </p:cNvPicPr>
          <p:nvPr/>
        </p:nvPicPr>
        <p:blipFill>
          <a:blip r:embed="rId3"/>
          <a:srcRect/>
          <a:stretch>
            <a:fillRect/>
          </a:stretch>
        </p:blipFill>
        <p:spPr bwMode="auto">
          <a:xfrm>
            <a:off x="884463" y="3773500"/>
            <a:ext cx="2626178" cy="386203"/>
          </a:xfrm>
          <a:prstGeom prst="rect">
            <a:avLst/>
          </a:prstGeom>
          <a:noFill/>
          <a:ln w="9525">
            <a:noFill/>
            <a:miter lim="800000"/>
            <a:headEnd/>
            <a:tailEnd/>
          </a:ln>
          <a:effectLst/>
        </p:spPr>
      </p:pic>
      <p:pic>
        <p:nvPicPr>
          <p:cNvPr id="139269" name="Picture 5"/>
          <p:cNvPicPr>
            <a:picLocks noChangeAspect="1" noChangeArrowheads="1"/>
          </p:cNvPicPr>
          <p:nvPr/>
        </p:nvPicPr>
        <p:blipFill>
          <a:blip r:embed="rId4"/>
          <a:srcRect/>
          <a:stretch>
            <a:fillRect/>
          </a:stretch>
        </p:blipFill>
        <p:spPr bwMode="auto">
          <a:xfrm>
            <a:off x="887183" y="4287716"/>
            <a:ext cx="4724400" cy="395368"/>
          </a:xfrm>
          <a:prstGeom prst="rect">
            <a:avLst/>
          </a:prstGeom>
          <a:noFill/>
          <a:ln w="9525">
            <a:noFill/>
            <a:miter lim="800000"/>
            <a:headEnd/>
            <a:tailEnd/>
          </a:ln>
          <a:effectLst/>
        </p:spPr>
      </p:pic>
      <p:pic>
        <p:nvPicPr>
          <p:cNvPr id="139270" name="Picture 6"/>
          <p:cNvPicPr>
            <a:picLocks noChangeAspect="1" noChangeArrowheads="1"/>
          </p:cNvPicPr>
          <p:nvPr/>
        </p:nvPicPr>
        <p:blipFill>
          <a:blip r:embed="rId5"/>
          <a:srcRect r="651"/>
          <a:stretch>
            <a:fillRect/>
          </a:stretch>
        </p:blipFill>
        <p:spPr bwMode="auto">
          <a:xfrm>
            <a:off x="953179" y="4829406"/>
            <a:ext cx="8190821" cy="559026"/>
          </a:xfrm>
          <a:prstGeom prst="rect">
            <a:avLst/>
          </a:prstGeom>
          <a:noFill/>
          <a:ln w="9525">
            <a:noFill/>
            <a:miter lim="800000"/>
            <a:headEnd/>
            <a:tailEnd/>
          </a:ln>
          <a:effectLst/>
        </p:spPr>
      </p:pic>
      <p:pic>
        <p:nvPicPr>
          <p:cNvPr id="139271" name="Picture 7"/>
          <p:cNvPicPr>
            <a:picLocks noChangeAspect="1" noChangeArrowheads="1"/>
          </p:cNvPicPr>
          <p:nvPr/>
        </p:nvPicPr>
        <p:blipFill>
          <a:blip r:embed="rId6"/>
          <a:srcRect/>
          <a:stretch>
            <a:fillRect/>
          </a:stretch>
        </p:blipFill>
        <p:spPr bwMode="auto">
          <a:xfrm>
            <a:off x="964743" y="5563966"/>
            <a:ext cx="2377168" cy="3734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9267"/>
                                        </p:tgtEl>
                                        <p:attrNameLst>
                                          <p:attrName>style.visibility</p:attrName>
                                        </p:attrNameLst>
                                      </p:cBhvr>
                                      <p:to>
                                        <p:strVal val="visible"/>
                                      </p:to>
                                    </p:set>
                                    <p:animEffect transition="in" filter="fade">
                                      <p:cBhvr>
                                        <p:cTn id="7" dur="2000"/>
                                        <p:tgtEl>
                                          <p:spTgt spid="139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268"/>
                                        </p:tgtEl>
                                        <p:attrNameLst>
                                          <p:attrName>style.visibility</p:attrName>
                                        </p:attrNameLst>
                                      </p:cBhvr>
                                      <p:to>
                                        <p:strVal val="visible"/>
                                      </p:to>
                                    </p:set>
                                    <p:animEffect transition="in" filter="fade">
                                      <p:cBhvr>
                                        <p:cTn id="12" dur="2000"/>
                                        <p:tgtEl>
                                          <p:spTgt spid="1392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269"/>
                                        </p:tgtEl>
                                        <p:attrNameLst>
                                          <p:attrName>style.visibility</p:attrName>
                                        </p:attrNameLst>
                                      </p:cBhvr>
                                      <p:to>
                                        <p:strVal val="visible"/>
                                      </p:to>
                                    </p:set>
                                    <p:animEffect transition="in" filter="fade">
                                      <p:cBhvr>
                                        <p:cTn id="17" dur="2000"/>
                                        <p:tgtEl>
                                          <p:spTgt spid="1392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9270"/>
                                        </p:tgtEl>
                                        <p:attrNameLst>
                                          <p:attrName>style.visibility</p:attrName>
                                        </p:attrNameLst>
                                      </p:cBhvr>
                                      <p:to>
                                        <p:strVal val="visible"/>
                                      </p:to>
                                    </p:set>
                                    <p:animEffect transition="in" filter="fade">
                                      <p:cBhvr>
                                        <p:cTn id="22" dur="2000"/>
                                        <p:tgtEl>
                                          <p:spTgt spid="1392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9271"/>
                                        </p:tgtEl>
                                        <p:attrNameLst>
                                          <p:attrName>style.visibility</p:attrName>
                                        </p:attrNameLst>
                                      </p:cBhvr>
                                      <p:to>
                                        <p:strVal val="visible"/>
                                      </p:to>
                                    </p:set>
                                    <p:animEffect transition="in" filter="fade">
                                      <p:cBhvr>
                                        <p:cTn id="27" dur="2000"/>
                                        <p:tgtEl>
                                          <p:spTgt spid="139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946978" y="1420823"/>
            <a:ext cx="7407404" cy="1614008"/>
          </a:xfrm>
        </p:spPr>
        <p:txBody>
          <a:bodyPr>
            <a:normAutofit/>
          </a:bodyPr>
          <a:lstStyle/>
          <a:p>
            <a:pPr algn="ctr"/>
            <a:r>
              <a:rPr lang="nb-NO" smtClean="0"/>
              <a:t>Oppdrag 3</a:t>
            </a:r>
            <a:br>
              <a:rPr lang="nb-NO" smtClean="0"/>
            </a:br>
            <a:r>
              <a:rPr lang="nb-NO" smtClean="0"/>
              <a:t> Fra lufttrykk til høyde</a:t>
            </a:r>
            <a:endParaRPr lang="nb-NO"/>
          </a:p>
        </p:txBody>
      </p:sp>
      <p:sp>
        <p:nvSpPr>
          <p:cNvPr id="5" name="Tittel 1"/>
          <p:cNvSpPr txBox="1">
            <a:spLocks/>
          </p:cNvSpPr>
          <p:nvPr/>
        </p:nvSpPr>
        <p:spPr>
          <a:xfrm>
            <a:off x="791028" y="3287723"/>
            <a:ext cx="7738432" cy="2166020"/>
          </a:xfrm>
          <a:prstGeom prst="rect">
            <a:avLst/>
          </a:prstGeom>
        </p:spPr>
        <p:txBody>
          <a:bodyPr vert="horz" lIns="91440" tIns="45720" rIns="91440" bIns="45720" rtlCol="0" anchor="ctr">
            <a:normAutofit/>
          </a:bodyPr>
          <a:lstStyle/>
          <a:p>
            <a:r>
              <a:rPr lang="nb-NO" sz="4000" b="1" smtClean="0">
                <a:solidFill>
                  <a:schemeClr val="bg1"/>
                </a:solidFill>
              </a:rPr>
              <a:t>Oppdrag 3:</a:t>
            </a:r>
            <a:r>
              <a:rPr lang="nb-NO" sz="4200" b="1" smtClean="0">
                <a:solidFill>
                  <a:schemeClr val="bg1"/>
                </a:solidFill>
              </a:rPr>
              <a:t> </a:t>
            </a:r>
            <a:r>
              <a:rPr lang="nb-NO" sz="4000" smtClean="0">
                <a:solidFill>
                  <a:schemeClr val="bg1"/>
                </a:solidFill>
              </a:rPr>
              <a:t>Bruk lufttrykket og bestemt relativ høyde med hjelp av omregningsformelen.</a:t>
            </a:r>
            <a:endParaRPr lang="nb-NO" sz="4000" i="1" smtClean="0">
              <a:solidFill>
                <a:schemeClr val="bg1"/>
              </a:solidFill>
            </a:endParaRPr>
          </a:p>
          <a:p>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tel 1"/>
          <p:cNvSpPr>
            <a:spLocks noGrp="1"/>
          </p:cNvSpPr>
          <p:nvPr>
            <p:ph type="title"/>
          </p:nvPr>
        </p:nvSpPr>
        <p:spPr>
          <a:xfrm>
            <a:off x="1079500" y="266700"/>
            <a:ext cx="7767638" cy="719138"/>
          </a:xfrm>
        </p:spPr>
        <p:txBody>
          <a:bodyPr>
            <a:normAutofit fontScale="90000"/>
          </a:bodyPr>
          <a:lstStyle/>
          <a:p>
            <a:pPr algn="ctr"/>
            <a:r>
              <a:rPr lang="en-GB" sz="3200" smtClean="0"/>
              <a:t>Trykk som funksjon av høyde over havet</a:t>
            </a:r>
          </a:p>
        </p:txBody>
      </p:sp>
      <p:pic>
        <p:nvPicPr>
          <p:cNvPr id="41987" name="Picture 2"/>
          <p:cNvPicPr>
            <a:picLocks noChangeAspect="1" noChangeArrowheads="1"/>
          </p:cNvPicPr>
          <p:nvPr/>
        </p:nvPicPr>
        <p:blipFill>
          <a:blip r:embed="rId2"/>
          <a:srcRect/>
          <a:stretch>
            <a:fillRect/>
          </a:stretch>
        </p:blipFill>
        <p:spPr bwMode="auto">
          <a:xfrm>
            <a:off x="969963" y="3201988"/>
            <a:ext cx="7908925" cy="3376612"/>
          </a:xfrm>
          <a:prstGeom prst="rect">
            <a:avLst/>
          </a:prstGeom>
          <a:noFill/>
          <a:ln w="9525">
            <a:noFill/>
            <a:miter lim="800000"/>
            <a:headEnd/>
            <a:tailEnd/>
          </a:ln>
        </p:spPr>
      </p:pic>
      <p:pic>
        <p:nvPicPr>
          <p:cNvPr id="41988" name="Picture 3"/>
          <p:cNvPicPr>
            <a:picLocks noChangeAspect="1" noChangeArrowheads="1"/>
          </p:cNvPicPr>
          <p:nvPr/>
        </p:nvPicPr>
        <p:blipFill>
          <a:blip r:embed="rId3"/>
          <a:srcRect/>
          <a:stretch>
            <a:fillRect/>
          </a:stretch>
        </p:blipFill>
        <p:spPr bwMode="auto">
          <a:xfrm>
            <a:off x="1054100" y="1384300"/>
            <a:ext cx="2714625" cy="1143000"/>
          </a:xfrm>
          <a:prstGeom prst="rect">
            <a:avLst/>
          </a:prstGeom>
          <a:noFill/>
          <a:ln w="9525">
            <a:noFill/>
            <a:miter lim="800000"/>
            <a:headEnd/>
            <a:tailEnd/>
          </a:ln>
        </p:spPr>
      </p:pic>
      <p:pic>
        <p:nvPicPr>
          <p:cNvPr id="41989" name="Picture 4"/>
          <p:cNvPicPr>
            <a:picLocks noChangeAspect="1" noChangeArrowheads="1"/>
          </p:cNvPicPr>
          <p:nvPr/>
        </p:nvPicPr>
        <p:blipFill>
          <a:blip r:embed="rId4"/>
          <a:srcRect/>
          <a:stretch>
            <a:fillRect/>
          </a:stretch>
        </p:blipFill>
        <p:spPr bwMode="auto">
          <a:xfrm>
            <a:off x="4265613" y="1012825"/>
            <a:ext cx="4248150" cy="1981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Bruk av matematiske operatorer</a:t>
            </a:r>
            <a:endParaRPr lang="nb-NO"/>
          </a:p>
        </p:txBody>
      </p:sp>
      <p:pic>
        <p:nvPicPr>
          <p:cNvPr id="136194" name="Picture 2"/>
          <p:cNvPicPr>
            <a:picLocks noChangeAspect="1" noChangeArrowheads="1"/>
          </p:cNvPicPr>
          <p:nvPr/>
        </p:nvPicPr>
        <p:blipFill>
          <a:blip r:embed="rId2"/>
          <a:srcRect/>
          <a:stretch>
            <a:fillRect/>
          </a:stretch>
        </p:blipFill>
        <p:spPr bwMode="auto">
          <a:xfrm>
            <a:off x="1293229" y="2644314"/>
            <a:ext cx="7850771" cy="2096415"/>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3530600" y="1808842"/>
            <a:ext cx="4481285" cy="18868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946978" y="1420823"/>
            <a:ext cx="7407404" cy="1614008"/>
          </a:xfrm>
        </p:spPr>
        <p:txBody>
          <a:bodyPr>
            <a:normAutofit fontScale="90000"/>
          </a:bodyPr>
          <a:lstStyle/>
          <a:p>
            <a:pPr algn="ctr"/>
            <a:r>
              <a:rPr lang="nb-NO" smtClean="0"/>
              <a:t>Oppdrag 4</a:t>
            </a:r>
            <a:br>
              <a:rPr lang="nb-NO" smtClean="0"/>
            </a:br>
            <a:r>
              <a:rPr lang="nb-NO" smtClean="0"/>
              <a:t> Midling av målingen av lufttrykket</a:t>
            </a:r>
            <a:endParaRPr lang="nb-NO"/>
          </a:p>
        </p:txBody>
      </p:sp>
      <p:sp>
        <p:nvSpPr>
          <p:cNvPr id="5" name="Tittel 1"/>
          <p:cNvSpPr txBox="1">
            <a:spLocks/>
          </p:cNvSpPr>
          <p:nvPr/>
        </p:nvSpPr>
        <p:spPr>
          <a:xfrm>
            <a:off x="326572" y="2940909"/>
            <a:ext cx="8545285" cy="2664116"/>
          </a:xfrm>
          <a:prstGeom prst="rect">
            <a:avLst/>
          </a:prstGeom>
        </p:spPr>
        <p:txBody>
          <a:bodyPr vert="horz" lIns="91440" tIns="45720" rIns="91440" bIns="45720" rtlCol="0" anchor="ctr">
            <a:normAutofit/>
          </a:bodyPr>
          <a:lstStyle/>
          <a:p>
            <a:r>
              <a:rPr lang="nb-NO" sz="4000" b="1" smtClean="0">
                <a:solidFill>
                  <a:schemeClr val="bg1"/>
                </a:solidFill>
              </a:rPr>
              <a:t>Oppdrag 4:</a:t>
            </a:r>
            <a:r>
              <a:rPr lang="nb-NO" sz="4000" smtClean="0"/>
              <a:t> </a:t>
            </a:r>
            <a:r>
              <a:rPr lang="nb-NO" sz="4000" smtClean="0">
                <a:solidFill>
                  <a:schemeClr val="bg1"/>
                </a:solidFill>
              </a:rPr>
              <a:t>Undersøk variasjonen i trykk og høydemålingen. Utfør en midling av 100 målinger og studer hvordan det endrer variasjonsbredden.</a:t>
            </a:r>
            <a:endParaRPr lang="nb-NO" sz="4000" b="1" i="1" smtClean="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tel 1"/>
          <p:cNvSpPr>
            <a:spLocks noGrp="1"/>
          </p:cNvSpPr>
          <p:nvPr>
            <p:ph type="title"/>
          </p:nvPr>
        </p:nvSpPr>
        <p:spPr>
          <a:xfrm>
            <a:off x="1079500" y="379413"/>
            <a:ext cx="7767638" cy="809625"/>
          </a:xfrm>
        </p:spPr>
        <p:txBody>
          <a:bodyPr/>
          <a:lstStyle/>
          <a:p>
            <a:pPr algn="ctr"/>
            <a:r>
              <a:rPr lang="nb-NO" smtClean="0"/>
              <a:t>Egenskaper ved sensorer</a:t>
            </a:r>
          </a:p>
        </p:txBody>
      </p:sp>
      <p:sp>
        <p:nvSpPr>
          <p:cNvPr id="3" name="Plassholder for innhold 2"/>
          <p:cNvSpPr>
            <a:spLocks noGrp="1"/>
          </p:cNvSpPr>
          <p:nvPr>
            <p:ph idx="1"/>
          </p:nvPr>
        </p:nvSpPr>
        <p:spPr>
          <a:xfrm>
            <a:off x="1079500" y="1162050"/>
            <a:ext cx="7767638" cy="3005138"/>
          </a:xfrm>
        </p:spPr>
        <p:txBody>
          <a:bodyPr/>
          <a:lstStyle/>
          <a:p>
            <a:pPr>
              <a:lnSpc>
                <a:spcPct val="100000"/>
              </a:lnSpc>
            </a:pPr>
            <a:r>
              <a:rPr lang="nb-NO" sz="2400" b="1" smtClean="0"/>
              <a:t>Måleområde</a:t>
            </a:r>
            <a:r>
              <a:rPr lang="nb-NO" smtClean="0"/>
              <a:t/>
            </a:r>
            <a:br>
              <a:rPr lang="nb-NO" smtClean="0"/>
            </a:br>
            <a:r>
              <a:rPr lang="nb-NO" sz="1800" smtClean="0"/>
              <a:t>(Eks. øvre og nedre temperatur)</a:t>
            </a:r>
          </a:p>
          <a:p>
            <a:pPr>
              <a:lnSpc>
                <a:spcPct val="100000"/>
              </a:lnSpc>
            </a:pPr>
            <a:r>
              <a:rPr lang="nb-NO" sz="2400" b="1" smtClean="0"/>
              <a:t>Oppløslighet</a:t>
            </a:r>
            <a:r>
              <a:rPr lang="nb-NO" sz="1800" smtClean="0"/>
              <a:t/>
            </a:r>
            <a:br>
              <a:rPr lang="nb-NO" sz="1800" smtClean="0"/>
            </a:br>
            <a:r>
              <a:rPr lang="nb-NO" sz="1800" smtClean="0"/>
              <a:t>(Eks. minste temp. forskjell som kan måles (% av fullt utslag))</a:t>
            </a:r>
          </a:p>
          <a:p>
            <a:pPr>
              <a:lnSpc>
                <a:spcPct val="100000"/>
              </a:lnSpc>
            </a:pPr>
            <a:r>
              <a:rPr lang="nb-NO" sz="2400" b="1" smtClean="0"/>
              <a:t>Nøyaktighet og presisjon</a:t>
            </a:r>
            <a:br>
              <a:rPr lang="nb-NO" sz="2400" b="1" smtClean="0"/>
            </a:br>
            <a:r>
              <a:rPr lang="nb-NO" sz="1800" smtClean="0"/>
              <a:t>- Tilfeldig feil og systematiske feil</a:t>
            </a:r>
            <a:br>
              <a:rPr lang="nb-NO" sz="1800" smtClean="0"/>
            </a:br>
            <a:r>
              <a:rPr lang="nb-NO" sz="1800" smtClean="0"/>
              <a:t>- Absolutt, +/- 0,5 </a:t>
            </a:r>
            <a:r>
              <a:rPr lang="nb-NO" sz="1800" smtClean="0">
                <a:latin typeface="Times New Roman" pitchFamily="18" charset="0"/>
                <a:cs typeface="Times New Roman" pitchFamily="18" charset="0"/>
              </a:rPr>
              <a:t>º</a:t>
            </a:r>
            <a:r>
              <a:rPr lang="nb-NO" sz="1800" smtClean="0"/>
              <a:t>C eller 0.5 % av fullt utslag</a:t>
            </a:r>
          </a:p>
        </p:txBody>
      </p:sp>
      <p:grpSp>
        <p:nvGrpSpPr>
          <p:cNvPr id="2" name="Gruppe 9"/>
          <p:cNvGrpSpPr>
            <a:grpSpLocks/>
          </p:cNvGrpSpPr>
          <p:nvPr/>
        </p:nvGrpSpPr>
        <p:grpSpPr bwMode="auto">
          <a:xfrm>
            <a:off x="1460500" y="4202113"/>
            <a:ext cx="6978650" cy="2382837"/>
            <a:chOff x="1539469" y="3744803"/>
            <a:chExt cx="6977516" cy="2382383"/>
          </a:xfrm>
        </p:grpSpPr>
        <p:pic>
          <p:nvPicPr>
            <p:cNvPr id="23558" name="Picture 6"/>
            <p:cNvPicPr>
              <a:picLocks noChangeAspect="1" noChangeArrowheads="1"/>
            </p:cNvPicPr>
            <p:nvPr/>
          </p:nvPicPr>
          <p:blipFill>
            <a:blip r:embed="rId2"/>
            <a:srcRect/>
            <a:stretch>
              <a:fillRect/>
            </a:stretch>
          </p:blipFill>
          <p:spPr bwMode="auto">
            <a:xfrm>
              <a:off x="1539469" y="3744803"/>
              <a:ext cx="6977516" cy="2338543"/>
            </a:xfrm>
            <a:prstGeom prst="rect">
              <a:avLst/>
            </a:prstGeom>
            <a:noFill/>
            <a:ln w="9525">
              <a:noFill/>
              <a:miter lim="800000"/>
              <a:headEnd/>
              <a:tailEnd/>
            </a:ln>
          </p:spPr>
        </p:pic>
        <p:sp>
          <p:nvSpPr>
            <p:cNvPr id="23559" name="TekstSylinder 11"/>
            <p:cNvSpPr txBox="1">
              <a:spLocks noChangeArrowheads="1"/>
            </p:cNvSpPr>
            <p:nvPr/>
          </p:nvSpPr>
          <p:spPr bwMode="auto">
            <a:xfrm>
              <a:off x="2024743" y="5603966"/>
              <a:ext cx="1447832" cy="523220"/>
            </a:xfrm>
            <a:prstGeom prst="rect">
              <a:avLst/>
            </a:prstGeom>
            <a:solidFill>
              <a:schemeClr val="bg1"/>
            </a:solidFill>
            <a:ln w="9525">
              <a:noFill/>
              <a:miter lim="800000"/>
              <a:headEnd/>
              <a:tailEnd/>
            </a:ln>
          </p:spPr>
          <p:txBody>
            <a:bodyPr wrap="none">
              <a:spAutoFit/>
            </a:bodyPr>
            <a:lstStyle/>
            <a:p>
              <a:r>
                <a:rPr lang="nb-NO" sz="1400">
                  <a:solidFill>
                    <a:schemeClr val="tx1"/>
                  </a:solidFill>
                </a:rPr>
                <a:t>Lav presisjon,</a:t>
              </a:r>
              <a:br>
                <a:rPr lang="nb-NO" sz="1400">
                  <a:solidFill>
                    <a:schemeClr val="tx1"/>
                  </a:solidFill>
                </a:rPr>
              </a:br>
              <a:r>
                <a:rPr lang="nb-NO" sz="1400">
                  <a:solidFill>
                    <a:schemeClr val="tx1"/>
                  </a:solidFill>
                </a:rPr>
                <a:t>Lav nøyaktighet</a:t>
              </a:r>
            </a:p>
          </p:txBody>
        </p:sp>
        <p:sp>
          <p:nvSpPr>
            <p:cNvPr id="23560" name="TekstSylinder 12"/>
            <p:cNvSpPr txBox="1">
              <a:spLocks noChangeArrowheads="1"/>
            </p:cNvSpPr>
            <p:nvPr/>
          </p:nvSpPr>
          <p:spPr bwMode="auto">
            <a:xfrm>
              <a:off x="4415246" y="5590903"/>
              <a:ext cx="1447832" cy="523220"/>
            </a:xfrm>
            <a:prstGeom prst="rect">
              <a:avLst/>
            </a:prstGeom>
            <a:solidFill>
              <a:schemeClr val="bg1"/>
            </a:solidFill>
            <a:ln w="9525">
              <a:noFill/>
              <a:miter lim="800000"/>
              <a:headEnd/>
              <a:tailEnd/>
            </a:ln>
          </p:spPr>
          <p:txBody>
            <a:bodyPr wrap="none">
              <a:spAutoFit/>
            </a:bodyPr>
            <a:lstStyle/>
            <a:p>
              <a:r>
                <a:rPr lang="nb-NO" sz="1400">
                  <a:solidFill>
                    <a:schemeClr val="tx1"/>
                  </a:solidFill>
                </a:rPr>
                <a:t>Høy presisjon,</a:t>
              </a:r>
              <a:br>
                <a:rPr lang="nb-NO" sz="1400">
                  <a:solidFill>
                    <a:schemeClr val="tx1"/>
                  </a:solidFill>
                </a:rPr>
              </a:br>
              <a:r>
                <a:rPr lang="nb-NO" sz="1400">
                  <a:solidFill>
                    <a:schemeClr val="tx1"/>
                  </a:solidFill>
                </a:rPr>
                <a:t>Lav nøyaktighet</a:t>
              </a:r>
            </a:p>
          </p:txBody>
        </p:sp>
        <p:sp>
          <p:nvSpPr>
            <p:cNvPr id="23561" name="TekstSylinder 13"/>
            <p:cNvSpPr txBox="1">
              <a:spLocks noChangeArrowheads="1"/>
            </p:cNvSpPr>
            <p:nvPr/>
          </p:nvSpPr>
          <p:spPr bwMode="auto">
            <a:xfrm>
              <a:off x="6714309" y="5577840"/>
              <a:ext cx="1487908" cy="523220"/>
            </a:xfrm>
            <a:prstGeom prst="rect">
              <a:avLst/>
            </a:prstGeom>
            <a:solidFill>
              <a:schemeClr val="bg1"/>
            </a:solidFill>
            <a:ln w="9525">
              <a:noFill/>
              <a:miter lim="800000"/>
              <a:headEnd/>
              <a:tailEnd/>
            </a:ln>
          </p:spPr>
          <p:txBody>
            <a:bodyPr wrap="none">
              <a:spAutoFit/>
            </a:bodyPr>
            <a:lstStyle/>
            <a:p>
              <a:r>
                <a:rPr lang="nb-NO" sz="1400">
                  <a:solidFill>
                    <a:schemeClr val="tx1"/>
                  </a:solidFill>
                </a:rPr>
                <a:t>Høy presisjon,</a:t>
              </a:r>
              <a:br>
                <a:rPr lang="nb-NO" sz="1400">
                  <a:solidFill>
                    <a:schemeClr val="tx1"/>
                  </a:solidFill>
                </a:rPr>
              </a:br>
              <a:r>
                <a:rPr lang="nb-NO" sz="1400">
                  <a:solidFill>
                    <a:schemeClr val="tx1"/>
                  </a:solidFill>
                </a:rPr>
                <a:t>Høy nøyaktighet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Midling av trykkmålingen</a:t>
            </a:r>
            <a:endParaRPr lang="nb-NO"/>
          </a:p>
        </p:txBody>
      </p:sp>
      <p:sp>
        <p:nvSpPr>
          <p:cNvPr id="3" name="Plassholder for innhold 2"/>
          <p:cNvSpPr>
            <a:spLocks noGrp="1"/>
          </p:cNvSpPr>
          <p:nvPr>
            <p:ph idx="1"/>
          </p:nvPr>
        </p:nvSpPr>
        <p:spPr>
          <a:xfrm>
            <a:off x="1194628" y="1627414"/>
            <a:ext cx="7407404" cy="1747157"/>
          </a:xfrm>
        </p:spPr>
        <p:txBody>
          <a:bodyPr/>
          <a:lstStyle/>
          <a:p>
            <a:r>
              <a:rPr lang="nb-NO" smtClean="0"/>
              <a:t>Bruk gjerne en for-loop</a:t>
            </a:r>
          </a:p>
          <a:p>
            <a:r>
              <a:rPr lang="nb-NO" smtClean="0"/>
              <a:t>Akkumuler over et stort antall målinger</a:t>
            </a:r>
          </a:p>
          <a:p>
            <a:r>
              <a:rPr lang="nb-NO" smtClean="0"/>
              <a:t>Bruk float, da de akumulerte tallene kan bli store </a:t>
            </a:r>
            <a:endParaRPr lang="nb-NO"/>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Løsningsforslag</a:t>
            </a:r>
            <a:endParaRPr lang="nb-NO"/>
          </a:p>
        </p:txBody>
      </p:sp>
      <p:pic>
        <p:nvPicPr>
          <p:cNvPr id="1026" name="Picture 2"/>
          <p:cNvPicPr>
            <a:picLocks noChangeAspect="1" noChangeArrowheads="1"/>
          </p:cNvPicPr>
          <p:nvPr/>
        </p:nvPicPr>
        <p:blipFill>
          <a:blip r:embed="rId2"/>
          <a:srcRect/>
          <a:stretch>
            <a:fillRect/>
          </a:stretch>
        </p:blipFill>
        <p:spPr bwMode="auto">
          <a:xfrm>
            <a:off x="1311729" y="1319968"/>
            <a:ext cx="7273899" cy="51515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Ønskeliste fra samling 2</a:t>
            </a:r>
            <a:endParaRPr lang="nb-NO"/>
          </a:p>
        </p:txBody>
      </p:sp>
      <p:sp>
        <p:nvSpPr>
          <p:cNvPr id="3" name="Plassholder for innhold 2"/>
          <p:cNvSpPr>
            <a:spLocks noGrp="1"/>
          </p:cNvSpPr>
          <p:nvPr>
            <p:ph idx="1"/>
          </p:nvPr>
        </p:nvSpPr>
        <p:spPr/>
        <p:txBody>
          <a:bodyPr/>
          <a:lstStyle/>
          <a:p>
            <a:r>
              <a:rPr lang="nb-NO" smtClean="0"/>
              <a:t>Node-Red</a:t>
            </a:r>
          </a:p>
          <a:p>
            <a:r>
              <a:rPr lang="nb-NO" smtClean="0"/>
              <a:t>MQTT</a:t>
            </a:r>
          </a:p>
          <a:p>
            <a:r>
              <a:rPr lang="nb-NO" smtClean="0"/>
              <a:t>OPC UA</a:t>
            </a:r>
          </a:p>
          <a:p>
            <a:r>
              <a:rPr lang="nb-NO" b="1" smtClean="0">
                <a:solidFill>
                  <a:srgbClr val="FF0000"/>
                </a:solidFill>
              </a:rPr>
              <a:t>RTC</a:t>
            </a:r>
          </a:p>
          <a:p>
            <a:r>
              <a:rPr lang="nb-NO" smtClean="0"/>
              <a:t>NEO-pixler</a:t>
            </a:r>
          </a:p>
          <a:p>
            <a:r>
              <a:rPr lang="nb-NO" b="1" smtClean="0">
                <a:solidFill>
                  <a:srgbClr val="FF0000"/>
                </a:solidFill>
              </a:rPr>
              <a:t>GPS</a:t>
            </a:r>
          </a:p>
          <a:p>
            <a:r>
              <a:rPr lang="nb-NO" smtClean="0"/>
              <a:t>Styring av store effekter</a:t>
            </a:r>
          </a:p>
          <a:p>
            <a:r>
              <a:rPr lang="nb-NO" b="1" smtClean="0">
                <a:solidFill>
                  <a:srgbClr val="FF0000"/>
                </a:solidFill>
              </a:rPr>
              <a:t>Bruk av dvale</a:t>
            </a:r>
          </a:p>
          <a:p>
            <a:r>
              <a:rPr lang="nb-NO" smtClean="0"/>
              <a:t>ADC med stor nøyaktighet</a:t>
            </a:r>
          </a:p>
          <a:p>
            <a:r>
              <a:rPr lang="nb-NO" smtClean="0"/>
              <a:t>Radiokommunikasjon, LoRa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946978" y="1420823"/>
            <a:ext cx="7407404" cy="1614008"/>
          </a:xfrm>
        </p:spPr>
        <p:txBody>
          <a:bodyPr>
            <a:normAutofit/>
          </a:bodyPr>
          <a:lstStyle/>
          <a:p>
            <a:pPr lvl="0" algn="ctr"/>
            <a:r>
              <a:rPr lang="nb-NO" smtClean="0"/>
              <a:t>Oppdrag 5</a:t>
            </a:r>
            <a:br>
              <a:rPr lang="nb-NO" smtClean="0"/>
            </a:br>
            <a:r>
              <a:rPr lang="nb-NO" smtClean="0"/>
              <a:t>Gjør relative målinger av høyde</a:t>
            </a:r>
            <a:endParaRPr lang="nb-NO"/>
          </a:p>
        </p:txBody>
      </p:sp>
      <p:sp>
        <p:nvSpPr>
          <p:cNvPr id="5" name="Tittel 1"/>
          <p:cNvSpPr txBox="1">
            <a:spLocks/>
          </p:cNvSpPr>
          <p:nvPr/>
        </p:nvSpPr>
        <p:spPr>
          <a:xfrm>
            <a:off x="774700" y="3173185"/>
            <a:ext cx="7738432" cy="2745015"/>
          </a:xfrm>
          <a:prstGeom prst="rect">
            <a:avLst/>
          </a:prstGeom>
        </p:spPr>
        <p:txBody>
          <a:bodyPr vert="horz" lIns="91440" tIns="45720" rIns="91440" bIns="45720" rtlCol="0" anchor="ctr">
            <a:normAutofit/>
          </a:bodyPr>
          <a:lstStyle/>
          <a:p>
            <a:r>
              <a:rPr lang="nb-NO" sz="4000" b="1" smtClean="0">
                <a:solidFill>
                  <a:schemeClr val="bg1"/>
                </a:solidFill>
              </a:rPr>
              <a:t>Oppdrag 5: </a:t>
            </a:r>
            <a:r>
              <a:rPr lang="nb-NO" sz="4000" smtClean="0">
                <a:solidFill>
                  <a:schemeClr val="bg1"/>
                </a:solidFill>
              </a:rPr>
              <a:t>Utfør måleoppdrag og mål relativ høydeforskjell på to steder i nærområdet, f.eks. mellom to eller flere etasjer i skolebygget</a:t>
            </a:r>
            <a:r>
              <a:rPr lang="nb-NO" sz="4000" smtClean="0">
                <a:solidFill>
                  <a:schemeClr val="bg1"/>
                </a:solidFill>
                <a:latin typeface="Arial"/>
                <a:cs typeface="Arial"/>
              </a:rPr>
              <a:t>.</a:t>
            </a:r>
            <a:endParaRPr lang="nb-NO" sz="4000" b="1" i="1" smtClean="0">
              <a:solidFill>
                <a:schemeClr val="bg1"/>
              </a:solidFill>
            </a:endParaRPr>
          </a:p>
          <a:p>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Oppdrag</a:t>
            </a:r>
            <a:endParaRPr lang="nb-NO" dirty="0"/>
          </a:p>
        </p:txBody>
      </p:sp>
      <p:pic>
        <p:nvPicPr>
          <p:cNvPr id="3074" name="Picture 2"/>
          <p:cNvPicPr>
            <a:picLocks noChangeAspect="1" noChangeArrowheads="1"/>
          </p:cNvPicPr>
          <p:nvPr/>
        </p:nvPicPr>
        <p:blipFill>
          <a:blip r:embed="rId2"/>
          <a:srcRect/>
          <a:stretch>
            <a:fillRect/>
          </a:stretch>
        </p:blipFill>
        <p:spPr bwMode="auto">
          <a:xfrm>
            <a:off x="1083501" y="1345715"/>
            <a:ext cx="7764633" cy="4360140"/>
          </a:xfrm>
          <a:prstGeom prst="rect">
            <a:avLst/>
          </a:prstGeom>
          <a:noFill/>
          <a:ln w="9525">
            <a:noFill/>
            <a:miter lim="800000"/>
            <a:headEnd/>
            <a:tailEnd/>
          </a:ln>
          <a:effectLst/>
        </p:spPr>
      </p:pic>
      <p:sp>
        <p:nvSpPr>
          <p:cNvPr id="7" name="TekstSylinder 6"/>
          <p:cNvSpPr txBox="1"/>
          <p:nvPr/>
        </p:nvSpPr>
        <p:spPr>
          <a:xfrm>
            <a:off x="823470" y="6261004"/>
            <a:ext cx="8309519" cy="461665"/>
          </a:xfrm>
          <a:prstGeom prst="rect">
            <a:avLst/>
          </a:prstGeom>
          <a:noFill/>
        </p:spPr>
        <p:txBody>
          <a:bodyPr wrap="none" rtlCol="0">
            <a:spAutoFit/>
          </a:bodyPr>
          <a:lstStyle/>
          <a:p>
            <a:r>
              <a:rPr lang="nb-NO" sz="2400" dirty="0" smtClean="0"/>
              <a:t>Hvor høyt er det fra nederste gulv til </a:t>
            </a:r>
            <a:r>
              <a:rPr lang="nb-NO" sz="2400" smtClean="0"/>
              <a:t>høyeste tak </a:t>
            </a:r>
            <a:r>
              <a:rPr lang="nb-NO" sz="2400" dirty="0" smtClean="0"/>
              <a:t>i trappegangen?</a:t>
            </a:r>
            <a:endParaRPr lang="nb-NO" sz="2400" dirty="0"/>
          </a:p>
        </p:txBody>
      </p:sp>
      <p:pic>
        <p:nvPicPr>
          <p:cNvPr id="3076" name="Picture 4" descr="F:\DCIM\101CASIO\CIMG0524.JPG"/>
          <p:cNvPicPr>
            <a:picLocks noChangeAspect="1" noChangeArrowheads="1"/>
          </p:cNvPicPr>
          <p:nvPr/>
        </p:nvPicPr>
        <p:blipFill>
          <a:blip r:embed="rId3"/>
          <a:srcRect/>
          <a:stretch>
            <a:fillRect/>
          </a:stretch>
        </p:blipFill>
        <p:spPr bwMode="auto">
          <a:xfrm rot="16200000">
            <a:off x="2603806" y="1922681"/>
            <a:ext cx="4958082" cy="37185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074"/>
                                        </p:tgtEl>
                                      </p:cBhvr>
                                    </p:animEffect>
                                    <p:set>
                                      <p:cBhvr>
                                        <p:cTn id="7" dur="1" fill="hold">
                                          <p:stCondLst>
                                            <p:cond delay="1999"/>
                                          </p:stCondLst>
                                        </p:cTn>
                                        <p:tgtEl>
                                          <p:spTgt spid="307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273050" y="1420823"/>
            <a:ext cx="8081332" cy="1614008"/>
          </a:xfrm>
        </p:spPr>
        <p:txBody>
          <a:bodyPr>
            <a:normAutofit fontScale="90000"/>
          </a:bodyPr>
          <a:lstStyle/>
          <a:p>
            <a:pPr algn="ctr"/>
            <a:r>
              <a:rPr lang="nb-NO" smtClean="0"/>
              <a:t>Oppdrag 6</a:t>
            </a:r>
            <a:br>
              <a:rPr lang="nb-NO" smtClean="0"/>
            </a:br>
            <a:r>
              <a:rPr lang="nb-NO" smtClean="0"/>
              <a:t>Kalibrering</a:t>
            </a:r>
            <a:br>
              <a:rPr lang="nb-NO" smtClean="0"/>
            </a:br>
            <a:r>
              <a:rPr lang="nb-NO" smtClean="0"/>
              <a:t>Finn absolutt høyde over havet</a:t>
            </a:r>
            <a:endParaRPr lang="nb-NO"/>
          </a:p>
        </p:txBody>
      </p:sp>
      <p:sp>
        <p:nvSpPr>
          <p:cNvPr id="5" name="Tittel 1"/>
          <p:cNvSpPr txBox="1">
            <a:spLocks/>
          </p:cNvSpPr>
          <p:nvPr/>
        </p:nvSpPr>
        <p:spPr>
          <a:xfrm>
            <a:off x="505279" y="3315609"/>
            <a:ext cx="7986082" cy="2530020"/>
          </a:xfrm>
          <a:prstGeom prst="rect">
            <a:avLst/>
          </a:prstGeom>
        </p:spPr>
        <p:txBody>
          <a:bodyPr vert="horz" lIns="91440" tIns="45720" rIns="91440" bIns="45720" rtlCol="0" anchor="ctr">
            <a:normAutofit/>
          </a:bodyPr>
          <a:lstStyle/>
          <a:p>
            <a:r>
              <a:rPr lang="nb-NO" sz="3600" b="1" smtClean="0">
                <a:solidFill>
                  <a:schemeClr val="bg1"/>
                </a:solidFill>
              </a:rPr>
              <a:t>Oppdrag 6: </a:t>
            </a:r>
            <a:r>
              <a:rPr lang="nb-NO" sz="3600" smtClean="0">
                <a:solidFill>
                  <a:schemeClr val="bg1"/>
                </a:solidFill>
              </a:rPr>
              <a:t>Legg lufttrykk fra en kalibrert målestasjon verdiene inn i programmet slik at du får en kalibrert høyde over havet på stedet du befinner deg.</a:t>
            </a:r>
            <a:endParaRPr lang="nb-NO" sz="3600" b="1" i="1" smtClean="0">
              <a:solidFill>
                <a:schemeClr val="bg1"/>
              </a:solidFill>
            </a:endParaRPr>
          </a:p>
          <a:p>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tel 1"/>
          <p:cNvSpPr>
            <a:spLocks noGrp="1"/>
          </p:cNvSpPr>
          <p:nvPr>
            <p:ph type="title"/>
          </p:nvPr>
        </p:nvSpPr>
        <p:spPr>
          <a:xfrm>
            <a:off x="1079500" y="539750"/>
            <a:ext cx="7767638" cy="766763"/>
          </a:xfrm>
        </p:spPr>
        <p:txBody>
          <a:bodyPr/>
          <a:lstStyle/>
          <a:p>
            <a:pPr algn="ctr"/>
            <a:r>
              <a:rPr lang="nb-NO" dirty="0" smtClean="0"/>
              <a:t>Det er viktig å kalibrere</a:t>
            </a:r>
          </a:p>
        </p:txBody>
      </p:sp>
      <p:pic>
        <p:nvPicPr>
          <p:cNvPr id="108546" name="Picture 2" descr="http://www.sparkfun.com/tutorial/Barometric/Pressure-Altitude.PNG"/>
          <p:cNvPicPr>
            <a:picLocks noChangeAspect="1" noChangeArrowheads="1"/>
          </p:cNvPicPr>
          <p:nvPr/>
        </p:nvPicPr>
        <p:blipFill>
          <a:blip r:embed="rId2"/>
          <a:srcRect/>
          <a:stretch>
            <a:fillRect/>
          </a:stretch>
        </p:blipFill>
        <p:spPr bwMode="auto">
          <a:xfrm>
            <a:off x="931863" y="1325563"/>
            <a:ext cx="7856537" cy="5329237"/>
          </a:xfrm>
          <a:prstGeom prst="rect">
            <a:avLst/>
          </a:prstGeom>
          <a:noFill/>
          <a:ln w="9525">
            <a:noFill/>
            <a:miter lim="800000"/>
            <a:headEnd/>
            <a:tailEnd/>
          </a:ln>
        </p:spPr>
      </p:pic>
      <p:grpSp>
        <p:nvGrpSpPr>
          <p:cNvPr id="2" name="Gruppe 22"/>
          <p:cNvGrpSpPr>
            <a:grpSpLocks/>
          </p:cNvGrpSpPr>
          <p:nvPr/>
        </p:nvGrpSpPr>
        <p:grpSpPr bwMode="auto">
          <a:xfrm>
            <a:off x="7332663" y="4784725"/>
            <a:ext cx="1306512" cy="514350"/>
            <a:chOff x="6528072" y="4784104"/>
            <a:chExt cx="1306768" cy="515166"/>
          </a:xfrm>
        </p:grpSpPr>
        <p:cxnSp>
          <p:nvCxnSpPr>
            <p:cNvPr id="43018" name="Rett linje 9"/>
            <p:cNvCxnSpPr>
              <a:cxnSpLocks noChangeShapeType="1"/>
            </p:cNvCxnSpPr>
            <p:nvPr/>
          </p:nvCxnSpPr>
          <p:spPr bwMode="auto">
            <a:xfrm flipV="1">
              <a:off x="6816436" y="4897225"/>
              <a:ext cx="602459" cy="7286"/>
            </a:xfrm>
            <a:prstGeom prst="line">
              <a:avLst/>
            </a:prstGeom>
            <a:noFill/>
            <a:ln w="28575" algn="ctr">
              <a:solidFill>
                <a:srgbClr val="FA062F"/>
              </a:solidFill>
              <a:round/>
              <a:headEnd/>
              <a:tailEnd/>
            </a:ln>
          </p:spPr>
        </p:cxnSp>
        <p:cxnSp>
          <p:nvCxnSpPr>
            <p:cNvPr id="43019" name="Rett linje 12"/>
            <p:cNvCxnSpPr>
              <a:cxnSpLocks noChangeShapeType="1"/>
            </p:cNvCxnSpPr>
            <p:nvPr/>
          </p:nvCxnSpPr>
          <p:spPr bwMode="auto">
            <a:xfrm>
              <a:off x="6801439" y="4784104"/>
              <a:ext cx="3122" cy="244057"/>
            </a:xfrm>
            <a:prstGeom prst="line">
              <a:avLst/>
            </a:prstGeom>
            <a:noFill/>
            <a:ln w="28575" algn="ctr">
              <a:solidFill>
                <a:srgbClr val="FA062F"/>
              </a:solidFill>
              <a:round/>
              <a:headEnd/>
              <a:tailEnd/>
            </a:ln>
          </p:spPr>
        </p:cxnSp>
        <p:cxnSp>
          <p:nvCxnSpPr>
            <p:cNvPr id="43020" name="Rett linje 18"/>
            <p:cNvCxnSpPr>
              <a:cxnSpLocks noChangeShapeType="1"/>
            </p:cNvCxnSpPr>
            <p:nvPr/>
          </p:nvCxnSpPr>
          <p:spPr bwMode="auto">
            <a:xfrm>
              <a:off x="7414181" y="4784104"/>
              <a:ext cx="3122" cy="244057"/>
            </a:xfrm>
            <a:prstGeom prst="line">
              <a:avLst/>
            </a:prstGeom>
            <a:noFill/>
            <a:ln w="28575" algn="ctr">
              <a:solidFill>
                <a:srgbClr val="FA062F"/>
              </a:solidFill>
              <a:round/>
              <a:headEnd/>
              <a:tailEnd/>
            </a:ln>
          </p:spPr>
        </p:cxnSp>
        <p:sp>
          <p:nvSpPr>
            <p:cNvPr id="43021" name="TekstSylinder 21"/>
            <p:cNvSpPr txBox="1">
              <a:spLocks noChangeArrowheads="1"/>
            </p:cNvSpPr>
            <p:nvPr/>
          </p:nvSpPr>
          <p:spPr bwMode="auto">
            <a:xfrm>
              <a:off x="6528072" y="4991493"/>
              <a:ext cx="1306768" cy="307777"/>
            </a:xfrm>
            <a:prstGeom prst="rect">
              <a:avLst/>
            </a:prstGeom>
            <a:noFill/>
            <a:ln w="9525">
              <a:noFill/>
              <a:miter lim="800000"/>
              <a:headEnd/>
              <a:tailEnd/>
            </a:ln>
          </p:spPr>
          <p:txBody>
            <a:bodyPr wrap="none">
              <a:spAutoFit/>
            </a:bodyPr>
            <a:lstStyle/>
            <a:p>
              <a:r>
                <a:rPr lang="nb-NO" sz="1400">
                  <a:solidFill>
                    <a:schemeClr val="tx1"/>
                  </a:solidFill>
                </a:rPr>
                <a:t>980 – 1050 hPa</a:t>
              </a:r>
            </a:p>
          </p:txBody>
        </p:sp>
      </p:grpSp>
      <p:sp>
        <p:nvSpPr>
          <p:cNvPr id="24" name="Frihåndsform 23"/>
          <p:cNvSpPr>
            <a:spLocks/>
          </p:cNvSpPr>
          <p:nvPr/>
        </p:nvSpPr>
        <p:spPr bwMode="auto">
          <a:xfrm>
            <a:off x="2395538" y="1498600"/>
            <a:ext cx="6156325" cy="3513138"/>
          </a:xfrm>
          <a:custGeom>
            <a:avLst/>
            <a:gdLst>
              <a:gd name="T0" fmla="*/ 6171168 w 6155266"/>
              <a:gd name="T1" fmla="*/ 3505747 h 3513667"/>
              <a:gd name="T2" fmla="*/ 5780704 w 6155266"/>
              <a:gd name="T3" fmla="*/ 3370581 h 3513667"/>
              <a:gd name="T4" fmla="*/ 5330807 w 6155266"/>
              <a:gd name="T5" fmla="*/ 3193190 h 3513667"/>
              <a:gd name="T6" fmla="*/ 4982775 w 6155266"/>
              <a:gd name="T7" fmla="*/ 3041131 h 3513667"/>
              <a:gd name="T8" fmla="*/ 4592300 w 6155266"/>
              <a:gd name="T9" fmla="*/ 2880623 h 3513667"/>
              <a:gd name="T10" fmla="*/ 4218800 w 6155266"/>
              <a:gd name="T11" fmla="*/ 2737021 h 3513667"/>
              <a:gd name="T12" fmla="*/ 3802877 w 6155266"/>
              <a:gd name="T13" fmla="*/ 2542728 h 3513667"/>
              <a:gd name="T14" fmla="*/ 3369961 w 6155266"/>
              <a:gd name="T15" fmla="*/ 2331538 h 3513667"/>
              <a:gd name="T16" fmla="*/ 3004950 w 6155266"/>
              <a:gd name="T17" fmla="*/ 2145690 h 3513667"/>
              <a:gd name="T18" fmla="*/ 2614483 w 6155266"/>
              <a:gd name="T19" fmla="*/ 1934503 h 3513667"/>
              <a:gd name="T20" fmla="*/ 2190048 w 6155266"/>
              <a:gd name="T21" fmla="*/ 1672625 h 3513667"/>
              <a:gd name="T22" fmla="*/ 1799580 w 6155266"/>
              <a:gd name="T23" fmla="*/ 1436094 h 3513667"/>
              <a:gd name="T24" fmla="*/ 1493989 w 6155266"/>
              <a:gd name="T25" fmla="*/ 1233355 h 3513667"/>
              <a:gd name="T26" fmla="*/ 1120496 w 6155266"/>
              <a:gd name="T27" fmla="*/ 979922 h 3513667"/>
              <a:gd name="T28" fmla="*/ 840373 w 6155266"/>
              <a:gd name="T29" fmla="*/ 760290 h 3513667"/>
              <a:gd name="T30" fmla="*/ 526298 w 6155266"/>
              <a:gd name="T31" fmla="*/ 498408 h 3513667"/>
              <a:gd name="T32" fmla="*/ 314076 w 6155266"/>
              <a:gd name="T33" fmla="*/ 304110 h 3513667"/>
              <a:gd name="T34" fmla="*/ 178265 w 6155266"/>
              <a:gd name="T35" fmla="*/ 177395 h 3513667"/>
              <a:gd name="T36" fmla="*/ 0 w 6155266"/>
              <a:gd name="T37" fmla="*/ 0 h 35136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55266"/>
              <a:gd name="T58" fmla="*/ 0 h 3513667"/>
              <a:gd name="T59" fmla="*/ 6155266 w 6155266"/>
              <a:gd name="T60" fmla="*/ 3513667 h 35136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55266" h="3513667">
                <a:moveTo>
                  <a:pt x="6155266" y="3513667"/>
                </a:moveTo>
                <a:lnTo>
                  <a:pt x="5765800" y="3378200"/>
                </a:lnTo>
                <a:lnTo>
                  <a:pt x="5317066" y="3200400"/>
                </a:lnTo>
                <a:lnTo>
                  <a:pt x="4969933" y="3048000"/>
                </a:lnTo>
                <a:lnTo>
                  <a:pt x="4580466" y="2887133"/>
                </a:lnTo>
                <a:lnTo>
                  <a:pt x="4207933" y="2743200"/>
                </a:lnTo>
                <a:lnTo>
                  <a:pt x="3793066" y="2548467"/>
                </a:lnTo>
                <a:lnTo>
                  <a:pt x="3361266" y="2336800"/>
                </a:lnTo>
                <a:lnTo>
                  <a:pt x="2997200" y="2150533"/>
                </a:lnTo>
                <a:lnTo>
                  <a:pt x="2607733" y="1938867"/>
                </a:lnTo>
                <a:lnTo>
                  <a:pt x="2184400" y="1676400"/>
                </a:lnTo>
                <a:lnTo>
                  <a:pt x="1794933" y="1439333"/>
                </a:lnTo>
                <a:lnTo>
                  <a:pt x="1490133" y="1236133"/>
                </a:lnTo>
                <a:lnTo>
                  <a:pt x="1117600" y="982133"/>
                </a:lnTo>
                <a:lnTo>
                  <a:pt x="838200" y="762000"/>
                </a:lnTo>
                <a:lnTo>
                  <a:pt x="524933" y="499533"/>
                </a:lnTo>
                <a:lnTo>
                  <a:pt x="313266" y="304800"/>
                </a:lnTo>
                <a:lnTo>
                  <a:pt x="177800" y="177800"/>
                </a:lnTo>
                <a:lnTo>
                  <a:pt x="0" y="0"/>
                </a:lnTo>
              </a:path>
            </a:pathLst>
          </a:custGeom>
          <a:noFill/>
          <a:ln w="9525" algn="ctr">
            <a:solidFill>
              <a:srgbClr val="FA062F"/>
            </a:solidFill>
            <a:round/>
            <a:headEnd/>
            <a:tailEnd/>
          </a:ln>
        </p:spPr>
        <p:txBody>
          <a:bodyPr/>
          <a:lstStyle/>
          <a:p>
            <a:endParaRPr lang="nb-NO"/>
          </a:p>
        </p:txBody>
      </p:sp>
      <p:sp>
        <p:nvSpPr>
          <p:cNvPr id="25" name="Frihåndsform 24"/>
          <p:cNvSpPr>
            <a:spLocks/>
          </p:cNvSpPr>
          <p:nvPr/>
        </p:nvSpPr>
        <p:spPr bwMode="auto">
          <a:xfrm>
            <a:off x="2395538" y="1752600"/>
            <a:ext cx="6156325" cy="3513138"/>
          </a:xfrm>
          <a:custGeom>
            <a:avLst/>
            <a:gdLst>
              <a:gd name="T0" fmla="*/ 6171168 w 6155266"/>
              <a:gd name="T1" fmla="*/ 3505747 h 3513667"/>
              <a:gd name="T2" fmla="*/ 5780704 w 6155266"/>
              <a:gd name="T3" fmla="*/ 3370581 h 3513667"/>
              <a:gd name="T4" fmla="*/ 5330807 w 6155266"/>
              <a:gd name="T5" fmla="*/ 3193190 h 3513667"/>
              <a:gd name="T6" fmla="*/ 4982775 w 6155266"/>
              <a:gd name="T7" fmla="*/ 3041131 h 3513667"/>
              <a:gd name="T8" fmla="*/ 4592300 w 6155266"/>
              <a:gd name="T9" fmla="*/ 2880623 h 3513667"/>
              <a:gd name="T10" fmla="*/ 4218800 w 6155266"/>
              <a:gd name="T11" fmla="*/ 2737021 h 3513667"/>
              <a:gd name="T12" fmla="*/ 3802877 w 6155266"/>
              <a:gd name="T13" fmla="*/ 2542728 h 3513667"/>
              <a:gd name="T14" fmla="*/ 3369961 w 6155266"/>
              <a:gd name="T15" fmla="*/ 2331538 h 3513667"/>
              <a:gd name="T16" fmla="*/ 3004950 w 6155266"/>
              <a:gd name="T17" fmla="*/ 2145690 h 3513667"/>
              <a:gd name="T18" fmla="*/ 2614483 w 6155266"/>
              <a:gd name="T19" fmla="*/ 1934503 h 3513667"/>
              <a:gd name="T20" fmla="*/ 2190048 w 6155266"/>
              <a:gd name="T21" fmla="*/ 1672625 h 3513667"/>
              <a:gd name="T22" fmla="*/ 1799580 w 6155266"/>
              <a:gd name="T23" fmla="*/ 1436094 h 3513667"/>
              <a:gd name="T24" fmla="*/ 1493989 w 6155266"/>
              <a:gd name="T25" fmla="*/ 1233355 h 3513667"/>
              <a:gd name="T26" fmla="*/ 1120496 w 6155266"/>
              <a:gd name="T27" fmla="*/ 979922 h 3513667"/>
              <a:gd name="T28" fmla="*/ 840373 w 6155266"/>
              <a:gd name="T29" fmla="*/ 760290 h 3513667"/>
              <a:gd name="T30" fmla="*/ 526298 w 6155266"/>
              <a:gd name="T31" fmla="*/ 498408 h 3513667"/>
              <a:gd name="T32" fmla="*/ 314076 w 6155266"/>
              <a:gd name="T33" fmla="*/ 304110 h 3513667"/>
              <a:gd name="T34" fmla="*/ 178265 w 6155266"/>
              <a:gd name="T35" fmla="*/ 177395 h 3513667"/>
              <a:gd name="T36" fmla="*/ 0 w 6155266"/>
              <a:gd name="T37" fmla="*/ 0 h 35136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55266"/>
              <a:gd name="T58" fmla="*/ 0 h 3513667"/>
              <a:gd name="T59" fmla="*/ 6155266 w 6155266"/>
              <a:gd name="T60" fmla="*/ 3513667 h 35136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55266" h="3513667">
                <a:moveTo>
                  <a:pt x="6155266" y="3513667"/>
                </a:moveTo>
                <a:lnTo>
                  <a:pt x="5765800" y="3378200"/>
                </a:lnTo>
                <a:lnTo>
                  <a:pt x="5317066" y="3200400"/>
                </a:lnTo>
                <a:lnTo>
                  <a:pt x="4969933" y="3048000"/>
                </a:lnTo>
                <a:lnTo>
                  <a:pt x="4580466" y="2887133"/>
                </a:lnTo>
                <a:lnTo>
                  <a:pt x="4207933" y="2743200"/>
                </a:lnTo>
                <a:lnTo>
                  <a:pt x="3793066" y="2548467"/>
                </a:lnTo>
                <a:lnTo>
                  <a:pt x="3361266" y="2336800"/>
                </a:lnTo>
                <a:lnTo>
                  <a:pt x="2997200" y="2150533"/>
                </a:lnTo>
                <a:lnTo>
                  <a:pt x="2607733" y="1938867"/>
                </a:lnTo>
                <a:lnTo>
                  <a:pt x="2184400" y="1676400"/>
                </a:lnTo>
                <a:lnTo>
                  <a:pt x="1794933" y="1439333"/>
                </a:lnTo>
                <a:lnTo>
                  <a:pt x="1490133" y="1236133"/>
                </a:lnTo>
                <a:lnTo>
                  <a:pt x="1117600" y="982133"/>
                </a:lnTo>
                <a:lnTo>
                  <a:pt x="838200" y="762000"/>
                </a:lnTo>
                <a:lnTo>
                  <a:pt x="524933" y="499533"/>
                </a:lnTo>
                <a:lnTo>
                  <a:pt x="313266" y="304800"/>
                </a:lnTo>
                <a:lnTo>
                  <a:pt x="177800" y="177800"/>
                </a:lnTo>
                <a:lnTo>
                  <a:pt x="0" y="0"/>
                </a:lnTo>
              </a:path>
            </a:pathLst>
          </a:custGeom>
          <a:noFill/>
          <a:ln w="9525" algn="ctr">
            <a:solidFill>
              <a:srgbClr val="FA062F"/>
            </a:solidFill>
            <a:round/>
            <a:headEnd/>
            <a:tailEnd/>
          </a:ln>
        </p:spPr>
        <p:txBody>
          <a:bodyPr/>
          <a:lstStyle/>
          <a:p>
            <a:endParaRPr lang="nb-NO"/>
          </a:p>
        </p:txBody>
      </p:sp>
      <p:sp>
        <p:nvSpPr>
          <p:cNvPr id="26" name="TekstSylinder 25"/>
          <p:cNvSpPr txBox="1">
            <a:spLocks noChangeArrowheads="1"/>
          </p:cNvSpPr>
          <p:nvPr/>
        </p:nvSpPr>
        <p:spPr bwMode="auto">
          <a:xfrm>
            <a:off x="6611938" y="4843463"/>
            <a:ext cx="742950" cy="307975"/>
          </a:xfrm>
          <a:prstGeom prst="rect">
            <a:avLst/>
          </a:prstGeom>
          <a:noFill/>
          <a:ln w="9525">
            <a:noFill/>
            <a:miter lim="800000"/>
            <a:headEnd/>
            <a:tailEnd/>
          </a:ln>
        </p:spPr>
        <p:txBody>
          <a:bodyPr wrap="none">
            <a:spAutoFit/>
          </a:bodyPr>
          <a:lstStyle/>
          <a:p>
            <a:r>
              <a:rPr lang="nb-NO" sz="1400">
                <a:solidFill>
                  <a:schemeClr val="tx1"/>
                </a:solidFill>
              </a:rPr>
              <a:t>7-800m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fade">
                                      <p:cBhvr>
                                        <p:cTn id="7" dur="2000"/>
                                        <p:tgtEl>
                                          <p:spTgt spid="1085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2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Kalibrering</a:t>
            </a:r>
            <a:br>
              <a:rPr lang="nb-NO" dirty="0" smtClean="0"/>
            </a:br>
            <a:r>
              <a:rPr lang="nb-NO" sz="2000" dirty="0" smtClean="0">
                <a:solidFill>
                  <a:srgbClr val="0000FF"/>
                </a:solidFill>
              </a:rPr>
              <a:t>http://www.xgeo.no/index.html?p=klima</a:t>
            </a:r>
            <a:endParaRPr lang="nb-NO" dirty="0">
              <a:solidFill>
                <a:srgbClr val="0000FF"/>
              </a:solidFill>
            </a:endParaRPr>
          </a:p>
        </p:txBody>
      </p:sp>
      <p:pic>
        <p:nvPicPr>
          <p:cNvPr id="2050" name="Picture 2"/>
          <p:cNvPicPr>
            <a:picLocks noChangeAspect="1" noChangeArrowheads="1"/>
          </p:cNvPicPr>
          <p:nvPr/>
        </p:nvPicPr>
        <p:blipFill>
          <a:blip r:embed="rId2"/>
          <a:srcRect/>
          <a:stretch>
            <a:fillRect/>
          </a:stretch>
        </p:blipFill>
        <p:spPr bwMode="auto">
          <a:xfrm>
            <a:off x="1001721" y="1649679"/>
            <a:ext cx="8017921" cy="3813523"/>
          </a:xfrm>
          <a:prstGeom prst="rect">
            <a:avLst/>
          </a:prstGeom>
          <a:noFill/>
          <a:ln w="9525">
            <a:noFill/>
            <a:miter lim="800000"/>
            <a:headEnd/>
            <a:tailEnd/>
          </a:ln>
          <a:effectLst/>
        </p:spPr>
      </p:pic>
      <p:sp>
        <p:nvSpPr>
          <p:cNvPr id="8" name="Pil høyre 7"/>
          <p:cNvSpPr/>
          <p:nvPr/>
        </p:nvSpPr>
        <p:spPr>
          <a:xfrm rot="13953583">
            <a:off x="6503214" y="2289656"/>
            <a:ext cx="1009498" cy="8705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051" name="Picture 3"/>
          <p:cNvPicPr>
            <a:picLocks noChangeAspect="1" noChangeArrowheads="1"/>
          </p:cNvPicPr>
          <p:nvPr/>
        </p:nvPicPr>
        <p:blipFill>
          <a:blip r:embed="rId3"/>
          <a:srcRect/>
          <a:stretch>
            <a:fillRect/>
          </a:stretch>
        </p:blipFill>
        <p:spPr bwMode="auto">
          <a:xfrm>
            <a:off x="1806042" y="1417638"/>
            <a:ext cx="6088356" cy="5338288"/>
          </a:xfrm>
          <a:prstGeom prst="rect">
            <a:avLst/>
          </a:prstGeom>
          <a:noFill/>
          <a:ln w="9525">
            <a:noFill/>
            <a:miter lim="800000"/>
            <a:headEnd/>
            <a:tailEnd/>
          </a:ln>
          <a:effectLst/>
        </p:spPr>
      </p:pic>
      <p:sp>
        <p:nvSpPr>
          <p:cNvPr id="11" name="TekstSylinder 10"/>
          <p:cNvSpPr txBox="1"/>
          <p:nvPr/>
        </p:nvSpPr>
        <p:spPr>
          <a:xfrm>
            <a:off x="6049671" y="5093870"/>
            <a:ext cx="827471" cy="369332"/>
          </a:xfrm>
          <a:prstGeom prst="rect">
            <a:avLst/>
          </a:prstGeom>
          <a:noFill/>
        </p:spPr>
        <p:txBody>
          <a:bodyPr wrap="none" rtlCol="0">
            <a:spAutoFit/>
          </a:bodyPr>
          <a:lstStyle/>
          <a:p>
            <a:r>
              <a:rPr lang="nb-NO" dirty="0" smtClean="0"/>
              <a:t>982,90</a:t>
            </a:r>
            <a:endParaRPr lang="nb-NO" dirty="0"/>
          </a:p>
        </p:txBody>
      </p:sp>
      <p:pic>
        <p:nvPicPr>
          <p:cNvPr id="5123" name="Picture 3"/>
          <p:cNvPicPr>
            <a:picLocks noChangeAspect="1" noChangeArrowheads="1"/>
          </p:cNvPicPr>
          <p:nvPr/>
        </p:nvPicPr>
        <p:blipFill>
          <a:blip r:embed="rId4"/>
          <a:srcRect/>
          <a:stretch>
            <a:fillRect/>
          </a:stretch>
        </p:blipFill>
        <p:spPr bwMode="auto">
          <a:xfrm>
            <a:off x="936300" y="1649679"/>
            <a:ext cx="8083341" cy="3646221"/>
          </a:xfrm>
          <a:prstGeom prst="rect">
            <a:avLst/>
          </a:prstGeom>
          <a:noFill/>
          <a:ln w="9525">
            <a:noFill/>
            <a:miter lim="800000"/>
            <a:headEnd/>
            <a:tailEnd/>
          </a:ln>
          <a:effectLst/>
        </p:spPr>
      </p:pic>
      <p:pic>
        <p:nvPicPr>
          <p:cNvPr id="5122" name="Picture 2"/>
          <p:cNvPicPr>
            <a:picLocks noChangeAspect="1" noChangeArrowheads="1"/>
          </p:cNvPicPr>
          <p:nvPr/>
        </p:nvPicPr>
        <p:blipFill>
          <a:blip r:embed="rId5"/>
          <a:srcRect/>
          <a:stretch>
            <a:fillRect/>
          </a:stretch>
        </p:blipFill>
        <p:spPr bwMode="auto">
          <a:xfrm>
            <a:off x="1439607" y="2240435"/>
            <a:ext cx="7162425" cy="4438735"/>
          </a:xfrm>
          <a:prstGeom prst="rect">
            <a:avLst/>
          </a:prstGeom>
          <a:noFill/>
          <a:ln w="9525">
            <a:noFill/>
            <a:miter lim="800000"/>
            <a:headEnd/>
            <a:tailEnd/>
          </a:ln>
          <a:effectLst/>
        </p:spPr>
      </p:pic>
      <p:sp>
        <p:nvSpPr>
          <p:cNvPr id="12" name="TekstSylinder 11"/>
          <p:cNvSpPr txBox="1"/>
          <p:nvPr/>
        </p:nvSpPr>
        <p:spPr>
          <a:xfrm>
            <a:off x="7246668" y="3390281"/>
            <a:ext cx="827471" cy="369332"/>
          </a:xfrm>
          <a:prstGeom prst="rect">
            <a:avLst/>
          </a:prstGeom>
          <a:noFill/>
        </p:spPr>
        <p:txBody>
          <a:bodyPr wrap="none" rtlCol="0">
            <a:spAutoFit/>
          </a:bodyPr>
          <a:lstStyle/>
          <a:p>
            <a:r>
              <a:rPr lang="nb-NO" smtClean="0"/>
              <a:t>979,70</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p:cTn id="17" dur="500" fill="hold"/>
                                        <p:tgtEl>
                                          <p:spTgt spid="2051"/>
                                        </p:tgtEl>
                                        <p:attrNameLst>
                                          <p:attrName>ppt_w</p:attrName>
                                        </p:attrNameLst>
                                      </p:cBhvr>
                                      <p:tavLst>
                                        <p:tav tm="0">
                                          <p:val>
                                            <p:fltVal val="0"/>
                                          </p:val>
                                        </p:tav>
                                        <p:tav tm="100000">
                                          <p:val>
                                            <p:strVal val="#ppt_w"/>
                                          </p:val>
                                        </p:tav>
                                      </p:tavLst>
                                    </p:anim>
                                    <p:anim calcmode="lin" valueType="num">
                                      <p:cBhvr>
                                        <p:cTn id="18" dur="500" fill="hold"/>
                                        <p:tgtEl>
                                          <p:spTgt spid="2051"/>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3"/>
                                        </p:tgtEl>
                                        <p:attrNameLst>
                                          <p:attrName>style.visibility</p:attrName>
                                        </p:attrNameLst>
                                      </p:cBhvr>
                                      <p:to>
                                        <p:strVal val="visible"/>
                                      </p:to>
                                    </p:set>
                                    <p:animEffect transition="in" filter="fade">
                                      <p:cBhvr>
                                        <p:cTn id="27" dur="2000"/>
                                        <p:tgtEl>
                                          <p:spTgt spid="5123"/>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122"/>
                                        </p:tgtEl>
                                        <p:attrNameLst>
                                          <p:attrName>style.visibility</p:attrName>
                                        </p:attrNameLst>
                                      </p:cBhvr>
                                      <p:to>
                                        <p:strVal val="visible"/>
                                      </p:to>
                                    </p:set>
                                    <p:animEffect transition="in" filter="fade">
                                      <p:cBhvr>
                                        <p:cTn id="36"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a:stretch>
            <a:fillRect/>
          </a:stretch>
        </p:blipFill>
        <p:spPr bwMode="auto">
          <a:xfrm>
            <a:off x="1186542" y="1682494"/>
            <a:ext cx="7546735" cy="4676902"/>
          </a:xfrm>
          <a:prstGeom prst="rect">
            <a:avLst/>
          </a:prstGeom>
          <a:noFill/>
          <a:ln w="9525">
            <a:noFill/>
            <a:miter lim="800000"/>
            <a:headEnd/>
            <a:tailEnd/>
          </a:ln>
          <a:effectLst/>
        </p:spPr>
      </p:pic>
      <p:sp>
        <p:nvSpPr>
          <p:cNvPr id="2" name="Tittel 1"/>
          <p:cNvSpPr>
            <a:spLocks noGrp="1"/>
          </p:cNvSpPr>
          <p:nvPr>
            <p:ph type="title"/>
          </p:nvPr>
        </p:nvSpPr>
        <p:spPr>
          <a:xfrm>
            <a:off x="943200" y="274638"/>
            <a:ext cx="8006400" cy="1143000"/>
          </a:xfrm>
        </p:spPr>
        <p:txBody>
          <a:bodyPr>
            <a:normAutofit fontScale="90000"/>
          </a:bodyPr>
          <a:lstStyle/>
          <a:p>
            <a:pPr algn="ctr"/>
            <a:r>
              <a:rPr lang="nb-NO" dirty="0" smtClean="0"/>
              <a:t>Kalibrering</a:t>
            </a:r>
            <a:br>
              <a:rPr lang="nb-NO" dirty="0" smtClean="0"/>
            </a:br>
            <a:r>
              <a:rPr lang="nb-NO" sz="2200" dirty="0" smtClean="0"/>
              <a:t>Finne trykk, temperatur og høyde på en nærliggende målestasjon</a:t>
            </a:r>
            <a:endParaRPr lang="nb-NO" dirty="0"/>
          </a:p>
        </p:txBody>
      </p:sp>
      <p:sp>
        <p:nvSpPr>
          <p:cNvPr id="5" name="Ellipse 4"/>
          <p:cNvSpPr/>
          <p:nvPr/>
        </p:nvSpPr>
        <p:spPr>
          <a:xfrm>
            <a:off x="1463185" y="2789091"/>
            <a:ext cx="367200" cy="367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Ellipse 5"/>
          <p:cNvSpPr/>
          <p:nvPr/>
        </p:nvSpPr>
        <p:spPr>
          <a:xfrm>
            <a:off x="7250400" y="3543789"/>
            <a:ext cx="367200" cy="367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ekstSylinder 6"/>
          <p:cNvSpPr txBox="1"/>
          <p:nvPr/>
        </p:nvSpPr>
        <p:spPr>
          <a:xfrm>
            <a:off x="1830385" y="3156291"/>
            <a:ext cx="540533" cy="584775"/>
          </a:xfrm>
          <a:prstGeom prst="rect">
            <a:avLst/>
          </a:prstGeom>
          <a:noFill/>
        </p:spPr>
        <p:txBody>
          <a:bodyPr wrap="none" rtlCol="0">
            <a:spAutoFit/>
          </a:bodyPr>
          <a:lstStyle/>
          <a:p>
            <a:r>
              <a:rPr lang="nb-NO" sz="3200" dirty="0" smtClean="0"/>
              <a:t>h</a:t>
            </a:r>
            <a:r>
              <a:rPr lang="nb-NO" sz="3200" baseline="-25000" dirty="0" smtClean="0"/>
              <a:t>1</a:t>
            </a:r>
            <a:endParaRPr lang="nb-NO" sz="3200" baseline="-25000" dirty="0"/>
          </a:p>
        </p:txBody>
      </p:sp>
      <p:sp>
        <p:nvSpPr>
          <p:cNvPr id="8" name="TekstSylinder 7"/>
          <p:cNvSpPr txBox="1"/>
          <p:nvPr/>
        </p:nvSpPr>
        <p:spPr>
          <a:xfrm>
            <a:off x="7711200" y="3448678"/>
            <a:ext cx="540533" cy="584775"/>
          </a:xfrm>
          <a:prstGeom prst="rect">
            <a:avLst/>
          </a:prstGeom>
          <a:noFill/>
        </p:spPr>
        <p:txBody>
          <a:bodyPr wrap="none" rtlCol="0">
            <a:spAutoFit/>
          </a:bodyPr>
          <a:lstStyle/>
          <a:p>
            <a:r>
              <a:rPr lang="nb-NO" sz="3200" dirty="0" smtClean="0"/>
              <a:t>p</a:t>
            </a:r>
            <a:r>
              <a:rPr lang="nb-NO" sz="3200" baseline="-25000" dirty="0" smtClean="0"/>
              <a:t>1</a:t>
            </a:r>
            <a:endParaRPr lang="nb-NO" sz="32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19746"/>
            <a:ext cx="7407404" cy="778329"/>
          </a:xfrm>
        </p:spPr>
        <p:txBody>
          <a:bodyPr>
            <a:normAutofit fontScale="90000"/>
          </a:bodyPr>
          <a:lstStyle/>
          <a:p>
            <a:pPr algn="ctr"/>
            <a:r>
              <a:rPr lang="nb-NO" smtClean="0"/>
              <a:t>Sammenlign nærliggende stasjoner</a:t>
            </a:r>
            <a:br>
              <a:rPr lang="nb-NO" smtClean="0"/>
            </a:br>
            <a:r>
              <a:rPr lang="nb-NO" sz="2000" smtClean="0"/>
              <a:t>29.02.20</a:t>
            </a:r>
            <a:endParaRPr lang="nb-NO"/>
          </a:p>
        </p:txBody>
      </p:sp>
      <p:pic>
        <p:nvPicPr>
          <p:cNvPr id="6146" name="Picture 2"/>
          <p:cNvPicPr>
            <a:picLocks noChangeAspect="1" noChangeArrowheads="1"/>
          </p:cNvPicPr>
          <p:nvPr/>
        </p:nvPicPr>
        <p:blipFill>
          <a:blip r:embed="rId2"/>
          <a:srcRect/>
          <a:stretch>
            <a:fillRect/>
          </a:stretch>
        </p:blipFill>
        <p:spPr bwMode="auto">
          <a:xfrm>
            <a:off x="1118293" y="903257"/>
            <a:ext cx="3880910" cy="3022515"/>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5076927" y="898075"/>
            <a:ext cx="3864115" cy="3022515"/>
          </a:xfrm>
          <a:prstGeom prst="rect">
            <a:avLst/>
          </a:prstGeom>
          <a:noFill/>
          <a:ln w="9525">
            <a:noFill/>
            <a:miter lim="800000"/>
            <a:headEnd/>
            <a:tailEnd/>
          </a:ln>
          <a:effectLst/>
        </p:spPr>
      </p:pic>
      <p:sp>
        <p:nvSpPr>
          <p:cNvPr id="6" name="TekstSylinder 5"/>
          <p:cNvSpPr txBox="1"/>
          <p:nvPr/>
        </p:nvSpPr>
        <p:spPr>
          <a:xfrm>
            <a:off x="4018142" y="1575981"/>
            <a:ext cx="790782" cy="498091"/>
          </a:xfrm>
          <a:prstGeom prst="rect">
            <a:avLst/>
          </a:prstGeom>
          <a:noFill/>
        </p:spPr>
        <p:txBody>
          <a:bodyPr wrap="none" rtlCol="0">
            <a:spAutoFit/>
          </a:bodyPr>
          <a:lstStyle/>
          <a:p>
            <a:r>
              <a:rPr lang="nb-NO" sz="1400" smtClean="0"/>
              <a:t>979,70</a:t>
            </a:r>
          </a:p>
          <a:p>
            <a:r>
              <a:rPr lang="nb-NO" sz="1400" smtClean="0"/>
              <a:t>127 moh</a:t>
            </a:r>
            <a:endParaRPr lang="nb-NO" sz="1400" dirty="0"/>
          </a:p>
        </p:txBody>
      </p:sp>
      <p:sp>
        <p:nvSpPr>
          <p:cNvPr id="7" name="TekstSylinder 6"/>
          <p:cNvSpPr txBox="1"/>
          <p:nvPr/>
        </p:nvSpPr>
        <p:spPr>
          <a:xfrm>
            <a:off x="7961230" y="1673758"/>
            <a:ext cx="703799" cy="498091"/>
          </a:xfrm>
          <a:prstGeom prst="rect">
            <a:avLst/>
          </a:prstGeom>
          <a:noFill/>
        </p:spPr>
        <p:txBody>
          <a:bodyPr wrap="none" rtlCol="0">
            <a:spAutoFit/>
          </a:bodyPr>
          <a:lstStyle/>
          <a:p>
            <a:r>
              <a:rPr lang="nb-NO" sz="1400" smtClean="0"/>
              <a:t>994,30</a:t>
            </a:r>
          </a:p>
          <a:p>
            <a:r>
              <a:rPr lang="nb-NO" sz="1400" smtClean="0"/>
              <a:t>12 moh</a:t>
            </a:r>
            <a:endParaRPr lang="nb-NO" sz="1400" dirty="0"/>
          </a:p>
        </p:txBody>
      </p:sp>
      <p:pic>
        <p:nvPicPr>
          <p:cNvPr id="6148" name="Picture 4"/>
          <p:cNvPicPr>
            <a:picLocks noChangeAspect="1" noChangeArrowheads="1"/>
          </p:cNvPicPr>
          <p:nvPr/>
        </p:nvPicPr>
        <p:blipFill>
          <a:blip r:embed="rId4"/>
          <a:srcRect b="6010"/>
          <a:stretch>
            <a:fillRect/>
          </a:stretch>
        </p:blipFill>
        <p:spPr bwMode="auto">
          <a:xfrm>
            <a:off x="3195863" y="3960113"/>
            <a:ext cx="3696608" cy="2723716"/>
          </a:xfrm>
          <a:prstGeom prst="rect">
            <a:avLst/>
          </a:prstGeom>
          <a:noFill/>
          <a:ln w="9525">
            <a:noFill/>
            <a:miter lim="800000"/>
            <a:headEnd/>
            <a:tailEnd/>
          </a:ln>
          <a:effectLst/>
        </p:spPr>
      </p:pic>
      <p:sp>
        <p:nvSpPr>
          <p:cNvPr id="14" name="TekstSylinder 13"/>
          <p:cNvSpPr txBox="1"/>
          <p:nvPr/>
        </p:nvSpPr>
        <p:spPr>
          <a:xfrm>
            <a:off x="6007244" y="4629080"/>
            <a:ext cx="739305" cy="523220"/>
          </a:xfrm>
          <a:prstGeom prst="rect">
            <a:avLst/>
          </a:prstGeom>
          <a:noFill/>
        </p:spPr>
        <p:txBody>
          <a:bodyPr wrap="none" rtlCol="0">
            <a:spAutoFit/>
          </a:bodyPr>
          <a:lstStyle/>
          <a:p>
            <a:r>
              <a:rPr lang="nb-NO" sz="1400" smtClean="0"/>
              <a:t>993,50</a:t>
            </a:r>
          </a:p>
          <a:p>
            <a:r>
              <a:rPr lang="nb-NO" sz="1400" smtClean="0"/>
              <a:t>10 moh</a:t>
            </a:r>
            <a:endParaRPr lang="nb-NO" sz="1400" dirty="0"/>
          </a:p>
        </p:txBody>
      </p:sp>
      <p:sp>
        <p:nvSpPr>
          <p:cNvPr id="15" name="TekstSylinder 14"/>
          <p:cNvSpPr txBox="1"/>
          <p:nvPr/>
        </p:nvSpPr>
        <p:spPr>
          <a:xfrm>
            <a:off x="7092043" y="4414157"/>
            <a:ext cx="1987147" cy="369332"/>
          </a:xfrm>
          <a:prstGeom prst="rect">
            <a:avLst/>
          </a:prstGeom>
          <a:noFill/>
        </p:spPr>
        <p:txBody>
          <a:bodyPr wrap="none" rtlCol="0">
            <a:spAutoFit/>
          </a:bodyPr>
          <a:lstStyle/>
          <a:p>
            <a:r>
              <a:rPr lang="nb-NO" smtClean="0"/>
              <a:t>Ca. 12hPa pr. 100m</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fade">
                                      <p:cBhvr>
                                        <p:cTn id="15" dur="2000"/>
                                        <p:tgtEl>
                                          <p:spTgt spid="61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fade">
                                      <p:cBhvr>
                                        <p:cTn id="23" dur="2000"/>
                                        <p:tgtEl>
                                          <p:spTgt spid="61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608772"/>
            <a:ext cx="7407404" cy="1143000"/>
          </a:xfrm>
        </p:spPr>
        <p:txBody>
          <a:bodyPr/>
          <a:lstStyle/>
          <a:p>
            <a:pPr algn="ctr"/>
            <a:r>
              <a:rPr lang="nb-NO" dirty="0" smtClean="0"/>
              <a:t>Sett verdiene inn i programmet</a:t>
            </a:r>
            <a:endParaRPr lang="nb-NO" dirty="0"/>
          </a:p>
        </p:txBody>
      </p:sp>
      <p:pic>
        <p:nvPicPr>
          <p:cNvPr id="29699" name="Picture 3"/>
          <p:cNvPicPr>
            <a:picLocks noChangeAspect="1" noChangeArrowheads="1"/>
          </p:cNvPicPr>
          <p:nvPr/>
        </p:nvPicPr>
        <p:blipFill>
          <a:blip r:embed="rId2"/>
          <a:srcRect/>
          <a:stretch>
            <a:fillRect/>
          </a:stretch>
        </p:blipFill>
        <p:spPr bwMode="auto">
          <a:xfrm>
            <a:off x="930070" y="1848609"/>
            <a:ext cx="8137478" cy="2524125"/>
          </a:xfrm>
          <a:prstGeom prst="rect">
            <a:avLst/>
          </a:prstGeom>
          <a:noFill/>
          <a:ln w="9525">
            <a:noFill/>
            <a:miter lim="800000"/>
            <a:headEnd/>
            <a:tailEnd/>
          </a:ln>
          <a:effectLst/>
        </p:spPr>
      </p:pic>
      <p:sp>
        <p:nvSpPr>
          <p:cNvPr id="6" name="Ellipse 5"/>
          <p:cNvSpPr/>
          <p:nvPr/>
        </p:nvSpPr>
        <p:spPr>
          <a:xfrm>
            <a:off x="1418497" y="2239129"/>
            <a:ext cx="1207476" cy="82062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fade">
                                      <p:cBhvr>
                                        <p:cTn id="7" dur="2000"/>
                                        <p:tgtEl>
                                          <p:spTgt spid="296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273050" y="1014423"/>
            <a:ext cx="8081332" cy="1614008"/>
          </a:xfrm>
        </p:spPr>
        <p:txBody>
          <a:bodyPr>
            <a:normAutofit fontScale="90000"/>
          </a:bodyPr>
          <a:lstStyle/>
          <a:p>
            <a:pPr algn="ctr"/>
            <a:r>
              <a:rPr lang="nb-NO" smtClean="0"/>
              <a:t>Oppdrag 7</a:t>
            </a:r>
            <a:br>
              <a:rPr lang="nb-NO" smtClean="0"/>
            </a:br>
            <a:r>
              <a:rPr lang="nb-NO" smtClean="0"/>
              <a:t>Koble opp og test ut GPS-mottakeren</a:t>
            </a:r>
            <a:endParaRPr lang="nb-NO"/>
          </a:p>
        </p:txBody>
      </p:sp>
      <p:sp>
        <p:nvSpPr>
          <p:cNvPr id="5" name="Tittel 1"/>
          <p:cNvSpPr txBox="1">
            <a:spLocks/>
          </p:cNvSpPr>
          <p:nvPr/>
        </p:nvSpPr>
        <p:spPr>
          <a:xfrm>
            <a:off x="527050" y="2901951"/>
            <a:ext cx="7986082" cy="3016250"/>
          </a:xfrm>
          <a:prstGeom prst="rect">
            <a:avLst/>
          </a:prstGeom>
        </p:spPr>
        <p:txBody>
          <a:bodyPr vert="horz" lIns="91440" tIns="45720" rIns="91440" bIns="45720" rtlCol="0" anchor="ctr">
            <a:normAutofit/>
          </a:bodyPr>
          <a:lstStyle/>
          <a:p>
            <a:r>
              <a:rPr lang="nb-NO" sz="3600" b="1" smtClean="0">
                <a:solidFill>
                  <a:schemeClr val="bg1"/>
                </a:solidFill>
              </a:rPr>
              <a:t>Oppdrag 7</a:t>
            </a:r>
            <a:r>
              <a:rPr lang="nb-NO" sz="3600" smtClean="0"/>
              <a:t> </a:t>
            </a:r>
            <a:r>
              <a:rPr lang="nb-NO" sz="3600" smtClean="0">
                <a:solidFill>
                  <a:schemeClr val="bg1"/>
                </a:solidFill>
              </a:rPr>
              <a:t>Koble opp GPS mottakeren og </a:t>
            </a:r>
            <a:br>
              <a:rPr lang="nb-NO" sz="3600" smtClean="0">
                <a:solidFill>
                  <a:schemeClr val="bg1"/>
                </a:solidFill>
              </a:rPr>
            </a:br>
            <a:r>
              <a:rPr lang="nb-NO" sz="3600" smtClean="0">
                <a:solidFill>
                  <a:schemeClr val="bg1"/>
                </a:solidFill>
              </a:rPr>
              <a:t>les ut lengde- og breddegrader og høyden, og skriv ut på OLED-displayet. Sammenlign barometrisk høyde og høyde målt med GPS.</a:t>
            </a:r>
            <a:endParaRPr lang="nb-NO" sz="3600" b="1" i="1" smtClean="0">
              <a:solidFill>
                <a:schemeClr val="bg1"/>
              </a:solidFill>
            </a:endParaRPr>
          </a:p>
          <a:p>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944562"/>
          </a:xfrm>
        </p:spPr>
        <p:txBody>
          <a:bodyPr>
            <a:normAutofit/>
          </a:bodyPr>
          <a:lstStyle/>
          <a:p>
            <a:r>
              <a:rPr lang="nb-NO" i="1" smtClean="0"/>
              <a:t>Elektroniske kretser og nettverk</a:t>
            </a:r>
            <a:endParaRPr lang="nb-NO"/>
          </a:p>
        </p:txBody>
      </p:sp>
      <p:sp>
        <p:nvSpPr>
          <p:cNvPr id="3" name="Plassholder for innhold 2"/>
          <p:cNvSpPr>
            <a:spLocks noGrp="1"/>
          </p:cNvSpPr>
          <p:nvPr>
            <p:ph idx="1"/>
          </p:nvPr>
        </p:nvSpPr>
        <p:spPr>
          <a:xfrm>
            <a:off x="1194628" y="1600200"/>
            <a:ext cx="7407404" cy="4965700"/>
          </a:xfrm>
        </p:spPr>
        <p:txBody>
          <a:bodyPr>
            <a:normAutofit fontScale="92500" lnSpcReduction="10000"/>
          </a:bodyPr>
          <a:lstStyle/>
          <a:p>
            <a:pPr>
              <a:buNone/>
            </a:pPr>
            <a:r>
              <a:rPr lang="nb-NO" smtClean="0"/>
              <a:t>Elevene skal kunne ...</a:t>
            </a:r>
          </a:p>
          <a:p>
            <a:pPr>
              <a:spcBef>
                <a:spcPts val="1200"/>
              </a:spcBef>
            </a:pPr>
            <a:r>
              <a:rPr lang="nb-NO" i="1" smtClean="0"/>
              <a:t>bygge og programmere et </a:t>
            </a:r>
            <a:r>
              <a:rPr lang="nb-NO" i="1" smtClean="0">
                <a:solidFill>
                  <a:srgbClr val="FF0000"/>
                </a:solidFill>
              </a:rPr>
              <a:t>selvvalgt produkt som består av mikrokontroller, analoge kretser, relevante sensorer og aktuatorer </a:t>
            </a:r>
            <a:r>
              <a:rPr lang="nb-NO" i="1" smtClean="0"/>
              <a:t>for å oppnå ønsket virkemåte</a:t>
            </a:r>
          </a:p>
          <a:p>
            <a:pPr>
              <a:spcBef>
                <a:spcPts val="1200"/>
              </a:spcBef>
            </a:pPr>
            <a:r>
              <a:rPr lang="nb-NO" i="1" smtClean="0">
                <a:solidFill>
                  <a:srgbClr val="FF0000"/>
                </a:solidFill>
              </a:rPr>
              <a:t>koble sammen ulike datateknologiske enheter til et system</a:t>
            </a:r>
            <a:r>
              <a:rPr lang="nb-NO" i="1" smtClean="0"/>
              <a:t>, konfigurere aktuelle komponenter ved hjelp av programvare og opprette kommunikasjon mellom enhetene for å oppnå ønsket virkemåte</a:t>
            </a:r>
          </a:p>
          <a:p>
            <a:pPr>
              <a:spcBef>
                <a:spcPts val="1200"/>
              </a:spcBef>
            </a:pPr>
            <a:r>
              <a:rPr lang="nb-NO" i="1" smtClean="0">
                <a:solidFill>
                  <a:srgbClr val="FF0000"/>
                </a:solidFill>
              </a:rPr>
              <a:t>montere og konfigurere et mindre datanettverk med internettilkobling</a:t>
            </a:r>
            <a:r>
              <a:rPr lang="nb-NO" i="1" smtClean="0"/>
              <a:t>, utføre relevante målinger og gjøre rede for enkle tiltak for å sikre nettverket</a:t>
            </a:r>
          </a:p>
          <a:p>
            <a:pPr>
              <a:spcBef>
                <a:spcPts val="1200"/>
              </a:spcBef>
            </a:pPr>
            <a:r>
              <a:rPr lang="nb-NO" i="1" smtClean="0"/>
              <a:t>velge og </a:t>
            </a:r>
            <a:r>
              <a:rPr lang="nb-NO" i="1" smtClean="0">
                <a:solidFill>
                  <a:srgbClr val="FF0000"/>
                </a:solidFill>
              </a:rPr>
              <a:t>bruke egnede instrumenter og programvare for å utføre målinger og feilsøking</a:t>
            </a:r>
            <a:r>
              <a:rPr lang="nb-NO" i="1" smtClean="0"/>
              <a:t>, og vurdere måleresultatet opp mot forventede verdier</a:t>
            </a:r>
          </a:p>
          <a:p>
            <a:endParaRPr lang="nb-NO"/>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GPS – Global Positioning System</a:t>
            </a:r>
            <a:endParaRPr lang="nb-NO"/>
          </a:p>
        </p:txBody>
      </p:sp>
      <p:sp>
        <p:nvSpPr>
          <p:cNvPr id="3" name="Plassholder for innhold 2"/>
          <p:cNvSpPr>
            <a:spLocks noGrp="1"/>
          </p:cNvSpPr>
          <p:nvPr>
            <p:ph idx="1"/>
          </p:nvPr>
        </p:nvSpPr>
        <p:spPr>
          <a:xfrm>
            <a:off x="865414" y="1600200"/>
            <a:ext cx="3167743" cy="4525963"/>
          </a:xfrm>
        </p:spPr>
        <p:txBody>
          <a:bodyPr>
            <a:normAutofit/>
          </a:bodyPr>
          <a:lstStyle/>
          <a:p>
            <a:r>
              <a:rPr lang="nb-NO" sz="1800" smtClean="0"/>
              <a:t>Startet utvikling i 1973</a:t>
            </a:r>
          </a:p>
          <a:p>
            <a:r>
              <a:rPr lang="nb-NO" sz="1800" smtClean="0"/>
              <a:t>Første oppskyting 78</a:t>
            </a:r>
          </a:p>
          <a:p>
            <a:r>
              <a:rPr lang="nb-NO" sz="1800" smtClean="0"/>
              <a:t>Åpnet februar 1993,</a:t>
            </a:r>
            <a:br>
              <a:rPr lang="nb-NO" sz="1800" smtClean="0"/>
            </a:br>
            <a:r>
              <a:rPr lang="nb-NO" sz="1800" smtClean="0"/>
              <a:t>24 aktive</a:t>
            </a:r>
          </a:p>
          <a:p>
            <a:r>
              <a:rPr lang="nb-NO" sz="1800" smtClean="0"/>
              <a:t>33 satelitter, </a:t>
            </a:r>
            <a:br>
              <a:rPr lang="nb-NO" sz="1800" smtClean="0"/>
            </a:br>
            <a:r>
              <a:rPr lang="nb-NO" sz="1800" smtClean="0"/>
              <a:t>31 aktive i 6 MEO plan</a:t>
            </a:r>
            <a:br>
              <a:rPr lang="nb-NO" sz="1800" smtClean="0"/>
            </a:br>
            <a:r>
              <a:rPr lang="nb-NO" sz="1800" smtClean="0"/>
              <a:t>ca. 20 000 km</a:t>
            </a:r>
          </a:p>
          <a:p>
            <a:r>
              <a:rPr lang="nb-NO" sz="1800" smtClean="0"/>
              <a:t>Omløpstid 11 t 50 min.</a:t>
            </a:r>
          </a:p>
        </p:txBody>
      </p:sp>
      <p:pic>
        <p:nvPicPr>
          <p:cNvPr id="2050" name="Picture 2"/>
          <p:cNvPicPr>
            <a:picLocks noChangeAspect="1" noChangeArrowheads="1"/>
          </p:cNvPicPr>
          <p:nvPr/>
        </p:nvPicPr>
        <p:blipFill>
          <a:blip r:embed="rId2"/>
          <a:srcRect/>
          <a:stretch>
            <a:fillRect/>
          </a:stretch>
        </p:blipFill>
        <p:spPr bwMode="auto">
          <a:xfrm>
            <a:off x="3913666" y="1369559"/>
            <a:ext cx="4962274" cy="4998583"/>
          </a:xfrm>
          <a:prstGeom prst="rect">
            <a:avLst/>
          </a:prstGeom>
          <a:noFill/>
          <a:ln w="9525">
            <a:noFill/>
            <a:miter lim="800000"/>
            <a:headEnd/>
            <a:tailEnd/>
          </a:ln>
          <a:effectLst/>
        </p:spPr>
      </p:pic>
      <p:pic>
        <p:nvPicPr>
          <p:cNvPr id="6" name="Picture 2"/>
          <p:cNvPicPr>
            <a:picLocks noChangeAspect="1" noChangeArrowheads="1"/>
          </p:cNvPicPr>
          <p:nvPr/>
        </p:nvPicPr>
        <p:blipFill>
          <a:blip r:embed="rId2"/>
          <a:srcRect/>
          <a:stretch>
            <a:fillRect/>
          </a:stretch>
        </p:blipFill>
        <p:spPr bwMode="auto">
          <a:xfrm>
            <a:off x="1970316" y="250603"/>
            <a:ext cx="6105525" cy="615019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2000"/>
                                        <p:tgtEl>
                                          <p:spTgt spid="2050"/>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000"/>
                                        <p:tgtEl>
                                          <p:spTgt spid="3">
                                            <p:txEl>
                                              <p:pRg st="4" end="4"/>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GPS – Global Positioning System</a:t>
            </a:r>
            <a:endParaRPr lang="nb-NO"/>
          </a:p>
        </p:txBody>
      </p:sp>
      <p:sp>
        <p:nvSpPr>
          <p:cNvPr id="3" name="Plassholder for innhold 2"/>
          <p:cNvSpPr>
            <a:spLocks noGrp="1"/>
          </p:cNvSpPr>
          <p:nvPr>
            <p:ph idx="1"/>
          </p:nvPr>
        </p:nvSpPr>
        <p:spPr>
          <a:xfrm>
            <a:off x="1012372" y="1600200"/>
            <a:ext cx="3820886" cy="4525963"/>
          </a:xfrm>
        </p:spPr>
        <p:txBody>
          <a:bodyPr/>
          <a:lstStyle/>
          <a:p>
            <a:r>
              <a:rPr lang="nb-NO" smtClean="0"/>
              <a:t>6 – 10 satellitter synlig samtidig</a:t>
            </a:r>
          </a:p>
          <a:p>
            <a:r>
              <a:rPr lang="nb-NO" smtClean="0"/>
              <a:t>Basert på tidsmåling av signaler fra minst 4 sat.</a:t>
            </a:r>
          </a:p>
          <a:p>
            <a:r>
              <a:rPr lang="nb-NO" smtClean="0"/>
              <a:t>Tidsnøyaktighet 100ns</a:t>
            </a:r>
          </a:p>
          <a:p>
            <a:r>
              <a:rPr lang="nb-NO" smtClean="0"/>
              <a:t>Nøyaktighet 0,3 – 5 m</a:t>
            </a:r>
          </a:p>
          <a:p>
            <a:endParaRPr lang="nb-NO"/>
          </a:p>
        </p:txBody>
      </p:sp>
      <p:pic>
        <p:nvPicPr>
          <p:cNvPr id="4" name="Picture 4" descr="https://upload.wikimedia.org/wikipedia/commons/2/27/GPS24goldenSML.gif">
            <a:hlinkClick r:id="rId2"/>
          </p:cNvPr>
          <p:cNvPicPr>
            <a:picLocks noChangeAspect="1" noChangeArrowheads="1" noCrop="1"/>
          </p:cNvPicPr>
          <p:nvPr/>
        </p:nvPicPr>
        <p:blipFill>
          <a:blip r:embed="rId3"/>
          <a:srcRect/>
          <a:stretch>
            <a:fillRect/>
          </a:stretch>
        </p:blipFill>
        <p:spPr bwMode="auto">
          <a:xfrm>
            <a:off x="5023302" y="1635350"/>
            <a:ext cx="3854431" cy="420483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Oppkobling av GPS</a:t>
            </a:r>
            <a:endParaRPr lang="nb-NO"/>
          </a:p>
        </p:txBody>
      </p:sp>
      <p:sp>
        <p:nvSpPr>
          <p:cNvPr id="3" name="Plassholder for innhold 2"/>
          <p:cNvSpPr>
            <a:spLocks noGrp="1"/>
          </p:cNvSpPr>
          <p:nvPr>
            <p:ph idx="1"/>
          </p:nvPr>
        </p:nvSpPr>
        <p:spPr>
          <a:xfrm>
            <a:off x="1210957" y="5138057"/>
            <a:ext cx="7407404" cy="1314677"/>
          </a:xfrm>
        </p:spPr>
        <p:txBody>
          <a:bodyPr>
            <a:normAutofit lnSpcReduction="10000"/>
          </a:bodyPr>
          <a:lstStyle/>
          <a:p>
            <a:pPr>
              <a:buNone/>
            </a:pPr>
            <a:r>
              <a:rPr lang="nb-NO" smtClean="0"/>
              <a:t>Biblioteker:</a:t>
            </a:r>
          </a:p>
          <a:p>
            <a:r>
              <a:rPr lang="nb-NO" smtClean="0"/>
              <a:t>SoftwareSerial.h (for ESP)</a:t>
            </a:r>
          </a:p>
          <a:p>
            <a:r>
              <a:rPr lang="nb-NO" smtClean="0"/>
              <a:t>TinyGPS++.h</a:t>
            </a:r>
            <a:endParaRPr lang="nb-NO"/>
          </a:p>
        </p:txBody>
      </p:sp>
      <p:pic>
        <p:nvPicPr>
          <p:cNvPr id="4" name="Picture 3"/>
          <p:cNvPicPr>
            <a:picLocks noChangeAspect="1" noChangeArrowheads="1"/>
          </p:cNvPicPr>
          <p:nvPr/>
        </p:nvPicPr>
        <p:blipFill>
          <a:blip r:embed="rId2"/>
          <a:srcRect/>
          <a:stretch>
            <a:fillRect/>
          </a:stretch>
        </p:blipFill>
        <p:spPr bwMode="auto">
          <a:xfrm>
            <a:off x="1356116" y="1213757"/>
            <a:ext cx="7417229" cy="38753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835705"/>
          </a:xfrm>
        </p:spPr>
        <p:txBody>
          <a:bodyPr/>
          <a:lstStyle/>
          <a:p>
            <a:pPr algn="ctr"/>
            <a:r>
              <a:rPr lang="nb-NO" smtClean="0"/>
              <a:t>Les av GPS-koordinater</a:t>
            </a:r>
            <a:endParaRPr lang="nb-NO"/>
          </a:p>
        </p:txBody>
      </p:sp>
      <p:sp>
        <p:nvSpPr>
          <p:cNvPr id="3" name="Plassholder for innhold 2"/>
          <p:cNvSpPr>
            <a:spLocks noGrp="1"/>
          </p:cNvSpPr>
          <p:nvPr>
            <p:ph idx="1"/>
          </p:nvPr>
        </p:nvSpPr>
        <p:spPr>
          <a:xfrm>
            <a:off x="1083129" y="1006929"/>
            <a:ext cx="7859485" cy="1186544"/>
          </a:xfrm>
        </p:spPr>
        <p:txBody>
          <a:bodyPr/>
          <a:lstStyle/>
          <a:p>
            <a:r>
              <a:rPr lang="nb-NO" smtClean="0"/>
              <a:t>Les av stedkoordinater fra GPS-motakeren</a:t>
            </a:r>
          </a:p>
          <a:p>
            <a:r>
              <a:rPr lang="nb-NO" smtClean="0"/>
              <a:t>Skriv breddegrad, lengdegrad, høyde til monitoren</a:t>
            </a:r>
          </a:p>
          <a:p>
            <a:endParaRPr lang="nb-NO"/>
          </a:p>
        </p:txBody>
      </p:sp>
      <p:sp>
        <p:nvSpPr>
          <p:cNvPr id="4" name="Tittel 1"/>
          <p:cNvSpPr txBox="1">
            <a:spLocks/>
          </p:cNvSpPr>
          <p:nvPr/>
        </p:nvSpPr>
        <p:spPr>
          <a:xfrm>
            <a:off x="1194627" y="2141539"/>
            <a:ext cx="7407404" cy="88469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200" b="1" i="0" u="none" strike="noStrike" kern="1200" cap="none" spc="0" normalizeH="0" baseline="0" noProof="0" smtClean="0">
                <a:ln>
                  <a:noFill/>
                </a:ln>
                <a:solidFill>
                  <a:schemeClr val="tx1"/>
                </a:solidFill>
                <a:effectLst/>
                <a:uLnTx/>
                <a:uFillTx/>
                <a:latin typeface="Arial"/>
                <a:ea typeface="+mj-ea"/>
                <a:cs typeface="Arial"/>
              </a:rPr>
              <a:t>Plotte posisjon i Google Earth</a:t>
            </a:r>
            <a:br>
              <a:rPr kumimoji="0" lang="nb-NO" sz="3200" b="1" i="0" u="none" strike="noStrike" kern="1200" cap="none" spc="0" normalizeH="0" baseline="0" noProof="0" smtClean="0">
                <a:ln>
                  <a:noFill/>
                </a:ln>
                <a:solidFill>
                  <a:schemeClr val="tx1"/>
                </a:solidFill>
                <a:effectLst/>
                <a:uLnTx/>
                <a:uFillTx/>
                <a:latin typeface="Arial"/>
                <a:ea typeface="+mj-ea"/>
                <a:cs typeface="Arial"/>
              </a:rPr>
            </a:br>
            <a:r>
              <a:rPr kumimoji="0" lang="nb-NO" b="1" i="0" u="none" strike="noStrike" kern="1200" cap="none" spc="0" normalizeH="0" baseline="0" noProof="0" smtClean="0">
                <a:ln>
                  <a:noFill/>
                </a:ln>
                <a:solidFill>
                  <a:schemeClr val="tx1"/>
                </a:solidFill>
                <a:effectLst/>
                <a:uLnTx/>
                <a:uFillTx/>
                <a:latin typeface="Arial"/>
                <a:ea typeface="+mj-ea"/>
                <a:cs typeface="Arial"/>
              </a:rPr>
              <a:t> </a:t>
            </a:r>
            <a:r>
              <a:rPr kumimoji="0" lang="nb-NO" b="1" i="0" u="none" strike="noStrike" kern="1200" cap="none" spc="0" normalizeH="0" baseline="0" noProof="0" smtClean="0">
                <a:ln>
                  <a:noFill/>
                </a:ln>
                <a:solidFill>
                  <a:schemeClr val="tx1"/>
                </a:solidFill>
                <a:effectLst/>
                <a:uLnTx/>
                <a:uFillTx/>
                <a:latin typeface="Arial"/>
                <a:ea typeface="+mj-ea"/>
                <a:cs typeface="Arial"/>
                <a:hlinkClick r:id="rId2"/>
              </a:rPr>
              <a:t>https://earth.google.com/</a:t>
            </a:r>
            <a:r>
              <a:rPr kumimoji="0" lang="nb-NO" b="1" i="0" u="none" strike="noStrike" kern="1200" cap="none" spc="0" normalizeH="0" baseline="0" noProof="0" smtClean="0">
                <a:ln>
                  <a:noFill/>
                </a:ln>
                <a:solidFill>
                  <a:schemeClr val="tx1"/>
                </a:solidFill>
                <a:effectLst/>
                <a:uLnTx/>
                <a:uFillTx/>
                <a:latin typeface="Arial"/>
                <a:ea typeface="+mj-ea"/>
                <a:cs typeface="Arial"/>
              </a:rPr>
              <a:t> </a:t>
            </a:r>
            <a:endParaRPr kumimoji="0" lang="nb-NO" b="1" i="0" u="none" strike="noStrike" kern="1200" cap="none" spc="0" normalizeH="0" baseline="0" noProof="0">
              <a:ln>
                <a:noFill/>
              </a:ln>
              <a:solidFill>
                <a:schemeClr val="tx1"/>
              </a:solidFill>
              <a:effectLst/>
              <a:uLnTx/>
              <a:uFillTx/>
              <a:latin typeface="Arial"/>
              <a:ea typeface="+mj-ea"/>
              <a:cs typeface="Arial"/>
            </a:endParaRPr>
          </a:p>
        </p:txBody>
      </p:sp>
      <p:pic>
        <p:nvPicPr>
          <p:cNvPr id="5" name="Picture 2"/>
          <p:cNvPicPr>
            <a:picLocks noChangeAspect="1" noChangeArrowheads="1"/>
          </p:cNvPicPr>
          <p:nvPr/>
        </p:nvPicPr>
        <p:blipFill>
          <a:blip r:embed="rId3"/>
          <a:srcRect/>
          <a:stretch>
            <a:fillRect/>
          </a:stretch>
        </p:blipFill>
        <p:spPr bwMode="auto">
          <a:xfrm>
            <a:off x="1207408" y="3233237"/>
            <a:ext cx="7620908" cy="3482894"/>
          </a:xfrm>
          <a:prstGeom prst="rect">
            <a:avLst/>
          </a:prstGeom>
          <a:noFill/>
          <a:ln w="9525">
            <a:noFill/>
            <a:miter lim="800000"/>
            <a:headEnd/>
            <a:tailEnd/>
          </a:ln>
          <a:effectLst/>
        </p:spPr>
      </p:pic>
      <p:sp>
        <p:nvSpPr>
          <p:cNvPr id="6" name="Rektangel 5"/>
          <p:cNvSpPr/>
          <p:nvPr/>
        </p:nvSpPr>
        <p:spPr>
          <a:xfrm>
            <a:off x="1480457" y="3548743"/>
            <a:ext cx="2356757" cy="337457"/>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559360"/>
            <a:ext cx="8229600" cy="680103"/>
          </a:xfrm>
        </p:spPr>
        <p:txBody>
          <a:bodyPr/>
          <a:lstStyle/>
          <a:p>
            <a:pPr algn="ctr"/>
            <a:r>
              <a:rPr lang="nb-NO" dirty="0" smtClean="0"/>
              <a:t>Kode for innhenting av data</a:t>
            </a:r>
            <a:endParaRPr lang="nb-NO" dirty="0"/>
          </a:p>
        </p:txBody>
      </p:sp>
      <p:pic>
        <p:nvPicPr>
          <p:cNvPr id="142338" name="Picture 2"/>
          <p:cNvPicPr>
            <a:picLocks noChangeAspect="1" noChangeArrowheads="1"/>
          </p:cNvPicPr>
          <p:nvPr/>
        </p:nvPicPr>
        <p:blipFill>
          <a:blip r:embed="rId2"/>
          <a:srcRect r="54092"/>
          <a:stretch>
            <a:fillRect/>
          </a:stretch>
        </p:blipFill>
        <p:spPr bwMode="auto">
          <a:xfrm>
            <a:off x="1253089" y="1245062"/>
            <a:ext cx="7482333" cy="3918604"/>
          </a:xfrm>
          <a:prstGeom prst="rect">
            <a:avLst/>
          </a:prstGeom>
          <a:noFill/>
          <a:ln w="9525">
            <a:noFill/>
            <a:miter lim="800000"/>
            <a:headEnd/>
            <a:tailEnd/>
          </a:ln>
          <a:effectLst/>
        </p:spPr>
      </p:pic>
      <p:pic>
        <p:nvPicPr>
          <p:cNvPr id="142339" name="Picture 3"/>
          <p:cNvPicPr>
            <a:picLocks noChangeAspect="1" noChangeArrowheads="1"/>
          </p:cNvPicPr>
          <p:nvPr/>
        </p:nvPicPr>
        <p:blipFill>
          <a:blip r:embed="rId3"/>
          <a:srcRect r="46127"/>
          <a:stretch>
            <a:fillRect/>
          </a:stretch>
        </p:blipFill>
        <p:spPr bwMode="auto">
          <a:xfrm>
            <a:off x="1256102" y="5142926"/>
            <a:ext cx="7887897" cy="1575220"/>
          </a:xfrm>
          <a:prstGeom prst="rect">
            <a:avLst/>
          </a:prstGeom>
          <a:noFill/>
          <a:ln w="9525">
            <a:noFill/>
            <a:miter lim="800000"/>
            <a:headEnd/>
            <a:tailEnd/>
          </a:ln>
          <a:effectLst/>
        </p:spPr>
      </p:pic>
      <p:sp>
        <p:nvSpPr>
          <p:cNvPr id="5" name="Rektangel 4"/>
          <p:cNvSpPr/>
          <p:nvPr/>
        </p:nvSpPr>
        <p:spPr>
          <a:xfrm>
            <a:off x="1899557" y="3167743"/>
            <a:ext cx="6961414" cy="83275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339"/>
                                        </p:tgtEl>
                                        <p:attrNameLst>
                                          <p:attrName>style.visibility</p:attrName>
                                        </p:attrNameLst>
                                      </p:cBhvr>
                                      <p:to>
                                        <p:strVal val="visible"/>
                                      </p:to>
                                    </p:set>
                                    <p:animEffect transition="in" filter="fade">
                                      <p:cBhvr>
                                        <p:cTn id="12" dur="2000"/>
                                        <p:tgtEl>
                                          <p:spTgt spid="142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457200" y="307104"/>
            <a:ext cx="8229600" cy="680103"/>
          </a:xfrm>
        </p:spPr>
        <p:txBody>
          <a:bodyPr/>
          <a:lstStyle/>
          <a:p>
            <a:pPr algn="ctr"/>
            <a:r>
              <a:rPr lang="nb-NO" dirty="0" smtClean="0"/>
              <a:t>Kode for innhenting av data</a:t>
            </a:r>
            <a:endParaRPr lang="nb-NO" dirty="0"/>
          </a:p>
        </p:txBody>
      </p:sp>
      <p:pic>
        <p:nvPicPr>
          <p:cNvPr id="143362" name="Picture 2"/>
          <p:cNvPicPr>
            <a:picLocks noChangeAspect="1" noChangeArrowheads="1"/>
          </p:cNvPicPr>
          <p:nvPr/>
        </p:nvPicPr>
        <p:blipFill>
          <a:blip r:embed="rId2"/>
          <a:srcRect/>
          <a:stretch>
            <a:fillRect/>
          </a:stretch>
        </p:blipFill>
        <p:spPr bwMode="auto">
          <a:xfrm>
            <a:off x="1556106" y="1134147"/>
            <a:ext cx="4181475" cy="1276350"/>
          </a:xfrm>
          <a:prstGeom prst="rect">
            <a:avLst/>
          </a:prstGeom>
          <a:noFill/>
          <a:ln w="9525">
            <a:noFill/>
            <a:miter lim="800000"/>
            <a:headEnd/>
            <a:tailEnd/>
          </a:ln>
          <a:effectLst/>
        </p:spPr>
      </p:pic>
      <p:pic>
        <p:nvPicPr>
          <p:cNvPr id="143363" name="Picture 3"/>
          <p:cNvPicPr>
            <a:picLocks noChangeAspect="1" noChangeArrowheads="1"/>
          </p:cNvPicPr>
          <p:nvPr/>
        </p:nvPicPr>
        <p:blipFill>
          <a:blip r:embed="rId3"/>
          <a:srcRect/>
          <a:stretch>
            <a:fillRect/>
          </a:stretch>
        </p:blipFill>
        <p:spPr bwMode="auto">
          <a:xfrm>
            <a:off x="1515403" y="3300004"/>
            <a:ext cx="5467350" cy="1714500"/>
          </a:xfrm>
          <a:prstGeom prst="rect">
            <a:avLst/>
          </a:prstGeom>
          <a:noFill/>
          <a:ln w="9525">
            <a:noFill/>
            <a:miter lim="800000"/>
            <a:headEnd/>
            <a:tailEnd/>
          </a:ln>
          <a:effectLst/>
        </p:spPr>
      </p:pic>
      <p:sp>
        <p:nvSpPr>
          <p:cNvPr id="6" name="TekstSylinder 5"/>
          <p:cNvSpPr txBox="1"/>
          <p:nvPr/>
        </p:nvSpPr>
        <p:spPr>
          <a:xfrm>
            <a:off x="1447797" y="2661559"/>
            <a:ext cx="7179129" cy="461665"/>
          </a:xfrm>
          <a:prstGeom prst="rect">
            <a:avLst/>
          </a:prstGeom>
          <a:noFill/>
        </p:spPr>
        <p:txBody>
          <a:bodyPr wrap="square" rtlCol="0">
            <a:spAutoFit/>
          </a:bodyPr>
          <a:lstStyle/>
          <a:p>
            <a:r>
              <a:rPr lang="nb-NO" sz="2400" smtClean="0"/>
              <a:t>I setup()-funksjonen:</a:t>
            </a:r>
            <a:endParaRPr lang="nb-NO" sz="2400"/>
          </a:p>
        </p:txBody>
      </p:sp>
      <p:sp>
        <p:nvSpPr>
          <p:cNvPr id="7" name="Rektangel 6"/>
          <p:cNvSpPr/>
          <p:nvPr/>
        </p:nvSpPr>
        <p:spPr>
          <a:xfrm>
            <a:off x="1665514" y="3733799"/>
            <a:ext cx="3782786" cy="42998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3363"/>
                                        </p:tgtEl>
                                        <p:attrNameLst>
                                          <p:attrName>style.visibility</p:attrName>
                                        </p:attrNameLst>
                                      </p:cBhvr>
                                      <p:to>
                                        <p:strVal val="visible"/>
                                      </p:to>
                                    </p:set>
                                    <p:animEffect transition="in" filter="fade">
                                      <p:cBhvr>
                                        <p:cTn id="10" dur="2000"/>
                                        <p:tgtEl>
                                          <p:spTgt spid="143363"/>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1290917" y="107539"/>
            <a:ext cx="7530353" cy="680103"/>
          </a:xfrm>
        </p:spPr>
        <p:txBody>
          <a:bodyPr>
            <a:normAutofit fontScale="90000"/>
          </a:bodyPr>
          <a:lstStyle/>
          <a:p>
            <a:pPr algn="ctr"/>
            <a:r>
              <a:rPr lang="nb-NO" dirty="0" smtClean="0"/>
              <a:t>Kode for innhenting </a:t>
            </a:r>
            <a:r>
              <a:rPr lang="nb-NO" smtClean="0"/>
              <a:t>av data</a:t>
            </a:r>
            <a:br>
              <a:rPr lang="nb-NO" smtClean="0"/>
            </a:br>
            <a:r>
              <a:rPr lang="nb-NO" sz="2200" b="0" smtClean="0"/>
              <a:t>arduiniana.org/libraries/tinygpsplus/</a:t>
            </a:r>
            <a:endParaRPr lang="nb-NO" sz="2200" b="0" dirty="0"/>
          </a:p>
        </p:txBody>
      </p:sp>
      <p:pic>
        <p:nvPicPr>
          <p:cNvPr id="144386" name="Picture 2"/>
          <p:cNvPicPr>
            <a:picLocks noChangeAspect="1" noChangeArrowheads="1"/>
          </p:cNvPicPr>
          <p:nvPr/>
        </p:nvPicPr>
        <p:blipFill>
          <a:blip r:embed="rId2"/>
          <a:srcRect/>
          <a:stretch>
            <a:fillRect/>
          </a:stretch>
        </p:blipFill>
        <p:spPr bwMode="auto">
          <a:xfrm>
            <a:off x="1509457" y="1050471"/>
            <a:ext cx="6341888" cy="57381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273050" y="1014423"/>
            <a:ext cx="8081332" cy="1614008"/>
          </a:xfrm>
        </p:spPr>
        <p:txBody>
          <a:bodyPr>
            <a:normAutofit/>
          </a:bodyPr>
          <a:lstStyle/>
          <a:p>
            <a:pPr algn="ctr"/>
            <a:r>
              <a:rPr lang="nb-NO" smtClean="0"/>
              <a:t>Oppdrag 8 – 9 </a:t>
            </a:r>
            <a:br>
              <a:rPr lang="nb-NO" smtClean="0"/>
            </a:br>
            <a:r>
              <a:rPr lang="nb-NO" smtClean="0"/>
              <a:t>Lagring av data på SD-kort</a:t>
            </a:r>
            <a:endParaRPr lang="nb-NO"/>
          </a:p>
        </p:txBody>
      </p:sp>
      <p:sp>
        <p:nvSpPr>
          <p:cNvPr id="5" name="Tittel 1"/>
          <p:cNvSpPr txBox="1">
            <a:spLocks/>
          </p:cNvSpPr>
          <p:nvPr/>
        </p:nvSpPr>
        <p:spPr>
          <a:xfrm>
            <a:off x="1296296" y="2901951"/>
            <a:ext cx="7216836" cy="3016250"/>
          </a:xfrm>
          <a:prstGeom prst="rect">
            <a:avLst/>
          </a:prstGeom>
        </p:spPr>
        <p:txBody>
          <a:bodyPr vert="horz" lIns="91440" tIns="45720" rIns="91440" bIns="45720" rtlCol="0" anchor="t">
            <a:normAutofit/>
          </a:bodyPr>
          <a:lstStyle/>
          <a:p>
            <a:pPr>
              <a:lnSpc>
                <a:spcPct val="120000"/>
              </a:lnSpc>
            </a:pPr>
            <a:r>
              <a:rPr lang="nb-NO" sz="3600" b="1" smtClean="0">
                <a:solidFill>
                  <a:schemeClr val="bg1"/>
                </a:solidFill>
              </a:rPr>
              <a:t>Oppdrag 8 – 9: </a:t>
            </a:r>
            <a:br>
              <a:rPr lang="nb-NO" sz="3600" b="1" smtClean="0">
                <a:solidFill>
                  <a:schemeClr val="bg1"/>
                </a:solidFill>
              </a:rPr>
            </a:br>
            <a:r>
              <a:rPr lang="nb-NO" sz="3600" smtClean="0">
                <a:solidFill>
                  <a:schemeClr val="bg1"/>
                </a:solidFill>
              </a:rPr>
              <a:t>Lagring av data på micro SD-kort og fjerning av dupliserte målinger</a:t>
            </a:r>
            <a:r>
              <a:rPr lang="nb-NO" sz="3600" b="1" smtClean="0">
                <a:solidFill>
                  <a:schemeClr val="bg1"/>
                </a:solidFill>
              </a:rPr>
              <a:t>  </a:t>
            </a:r>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Oppkobling av SD-kort terminal</a:t>
            </a:r>
            <a:endParaRPr lang="nb-NO"/>
          </a:p>
        </p:txBody>
      </p:sp>
      <p:sp>
        <p:nvSpPr>
          <p:cNvPr id="3" name="Plassholder for innhold 2"/>
          <p:cNvSpPr>
            <a:spLocks noGrp="1"/>
          </p:cNvSpPr>
          <p:nvPr>
            <p:ph idx="1"/>
          </p:nvPr>
        </p:nvSpPr>
        <p:spPr>
          <a:xfrm>
            <a:off x="1194628" y="5148943"/>
            <a:ext cx="7407404" cy="1306286"/>
          </a:xfrm>
        </p:spPr>
        <p:txBody>
          <a:bodyPr>
            <a:normAutofit lnSpcReduction="10000"/>
          </a:bodyPr>
          <a:lstStyle/>
          <a:p>
            <a:r>
              <a:rPr lang="nb-NO" smtClean="0"/>
              <a:t>Supplyspenning 3,3 V</a:t>
            </a:r>
          </a:p>
          <a:p>
            <a:r>
              <a:rPr lang="nb-NO" smtClean="0"/>
              <a:t>#include &lt;HardwireSerial.h&gt;</a:t>
            </a:r>
          </a:p>
          <a:p>
            <a:r>
              <a:rPr lang="nb-NO" smtClean="0"/>
              <a:t>En ledning for skriving til terminal (TX2 </a:t>
            </a:r>
            <a:r>
              <a:rPr lang="nb-NO" smtClean="0">
                <a:sym typeface="Wingdings" pitchFamily="2" charset="2"/>
              </a:rPr>
              <a:t> RXI)</a:t>
            </a:r>
            <a:r>
              <a:rPr lang="nb-NO" smtClean="0"/>
              <a:t>)</a:t>
            </a:r>
            <a:endParaRPr lang="nb-NO"/>
          </a:p>
        </p:txBody>
      </p:sp>
      <p:pic>
        <p:nvPicPr>
          <p:cNvPr id="4" name="Picture 3"/>
          <p:cNvPicPr>
            <a:picLocks noChangeAspect="1" noChangeArrowheads="1"/>
          </p:cNvPicPr>
          <p:nvPr/>
        </p:nvPicPr>
        <p:blipFill>
          <a:blip r:embed="rId2"/>
          <a:srcRect/>
          <a:stretch>
            <a:fillRect/>
          </a:stretch>
        </p:blipFill>
        <p:spPr bwMode="auto">
          <a:xfrm>
            <a:off x="1443038" y="1464129"/>
            <a:ext cx="7141579" cy="37446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Arbeidets gang</a:t>
            </a:r>
            <a:endParaRPr lang="nb-NO"/>
          </a:p>
        </p:txBody>
      </p:sp>
      <p:sp>
        <p:nvSpPr>
          <p:cNvPr id="3" name="Plassholder for innhold 2"/>
          <p:cNvSpPr>
            <a:spLocks noGrp="1"/>
          </p:cNvSpPr>
          <p:nvPr>
            <p:ph idx="1"/>
          </p:nvPr>
        </p:nvSpPr>
        <p:spPr/>
        <p:txBody>
          <a:bodyPr>
            <a:normAutofit/>
          </a:bodyPr>
          <a:lstStyle/>
          <a:p>
            <a:r>
              <a:rPr lang="nb-NO" smtClean="0"/>
              <a:t>Bruk arbeidsheftet, der står det meste. Spør om noe er uklart.</a:t>
            </a:r>
          </a:p>
          <a:p>
            <a:r>
              <a:rPr lang="nb-NO" smtClean="0"/>
              <a:t>Det er </a:t>
            </a:r>
            <a:r>
              <a:rPr lang="nb-NO" b="1" u="sng" smtClean="0"/>
              <a:t>ikke</a:t>
            </a:r>
            <a:r>
              <a:rPr lang="nb-NO" smtClean="0"/>
              <a:t> noe poeng i å komme gjennom alle oppdragene</a:t>
            </a:r>
          </a:p>
          <a:p>
            <a:r>
              <a:rPr lang="nb-NO" smtClean="0"/>
              <a:t>Arbeid i eget tempo under veiledning, det er viktig at dere spør dersom dere sitter fast</a:t>
            </a:r>
          </a:p>
          <a:p>
            <a:r>
              <a:rPr lang="nb-NO" smtClean="0"/>
              <a:t>Bruk ev. tomannsrom med veileder om ønskelig</a:t>
            </a:r>
          </a:p>
          <a:p>
            <a:r>
              <a:rPr lang="nb-NO" smtClean="0"/>
              <a:t>Gjennomgang av løsningsforslag, introduksjon av nytt tema</a:t>
            </a:r>
          </a:p>
          <a:p>
            <a:r>
              <a:rPr lang="nb-NO" smtClean="0"/>
              <a:t>Alle presentasjonene ligger på BlackBoard</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Skriving til OpenLog</a:t>
            </a:r>
            <a:endParaRPr lang="nb-NO"/>
          </a:p>
        </p:txBody>
      </p:sp>
      <p:sp>
        <p:nvSpPr>
          <p:cNvPr id="3" name="Plassholder for innhold 2"/>
          <p:cNvSpPr>
            <a:spLocks noGrp="1"/>
          </p:cNvSpPr>
          <p:nvPr>
            <p:ph idx="1"/>
          </p:nvPr>
        </p:nvSpPr>
        <p:spPr/>
        <p:txBody>
          <a:bodyPr/>
          <a:lstStyle/>
          <a:p>
            <a:r>
              <a:rPr lang="nb-NO" smtClean="0"/>
              <a:t>Har definert et objekt: </a:t>
            </a:r>
            <a:br>
              <a:rPr lang="nb-NO" smtClean="0"/>
            </a:br>
            <a:r>
              <a:rPr lang="nb-NO" sz="2200" smtClean="0">
                <a:latin typeface="Courier New" pitchFamily="49" charset="0"/>
                <a:cs typeface="Courier New" pitchFamily="49" charset="0"/>
              </a:rPr>
              <a:t>HardwareSerial ol(1);</a:t>
            </a:r>
          </a:p>
          <a:p>
            <a:r>
              <a:rPr lang="nb-NO" smtClean="0"/>
              <a:t>Skriver i samme format som Serial.print:</a:t>
            </a:r>
          </a:p>
          <a:p>
            <a:endParaRPr lang="nb-NO" smtClean="0"/>
          </a:p>
          <a:p>
            <a:endParaRPr lang="nb-NO" smtClean="0"/>
          </a:p>
          <a:p>
            <a:endParaRPr lang="nb-NO" smtClean="0"/>
          </a:p>
          <a:p>
            <a:endParaRPr lang="nb-NO" smtClean="0"/>
          </a:p>
          <a:p>
            <a:r>
              <a:rPr lang="nb-NO" smtClean="0"/>
              <a:t>Opprettes ny fil hver gang strømmen slås på</a:t>
            </a:r>
            <a:br>
              <a:rPr lang="nb-NO" smtClean="0"/>
            </a:br>
            <a:r>
              <a:rPr lang="nb-NO" smtClean="0"/>
              <a:t>Filene nummereres fortløpende Log00001 - </a:t>
            </a:r>
          </a:p>
        </p:txBody>
      </p:sp>
      <p:pic>
        <p:nvPicPr>
          <p:cNvPr id="141315" name="Picture 3"/>
          <p:cNvPicPr>
            <a:picLocks noChangeAspect="1" noChangeArrowheads="1"/>
          </p:cNvPicPr>
          <p:nvPr/>
        </p:nvPicPr>
        <p:blipFill>
          <a:blip r:embed="rId2"/>
          <a:srcRect/>
          <a:stretch>
            <a:fillRect/>
          </a:stretch>
        </p:blipFill>
        <p:spPr bwMode="auto">
          <a:xfrm>
            <a:off x="1601769" y="2772934"/>
            <a:ext cx="4212740" cy="1890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HardwareSerial eller SoftwareSerial</a:t>
            </a:r>
            <a:br>
              <a:rPr lang="nb-NO" smtClean="0"/>
            </a:br>
            <a:r>
              <a:rPr lang="nb-NO" sz="2200" smtClean="0"/>
              <a:t>UART - Universal asynchronous receiver-transmitter </a:t>
            </a:r>
            <a:endParaRPr lang="nb-NO"/>
          </a:p>
        </p:txBody>
      </p:sp>
      <p:sp>
        <p:nvSpPr>
          <p:cNvPr id="3" name="Plassholder for innhold 2"/>
          <p:cNvSpPr>
            <a:spLocks noGrp="1"/>
          </p:cNvSpPr>
          <p:nvPr>
            <p:ph idx="1"/>
          </p:nvPr>
        </p:nvSpPr>
        <p:spPr>
          <a:xfrm>
            <a:off x="1194628" y="1600200"/>
            <a:ext cx="3700101" cy="4525963"/>
          </a:xfrm>
        </p:spPr>
        <p:txBody>
          <a:bodyPr/>
          <a:lstStyle/>
          <a:p>
            <a:pPr>
              <a:buNone/>
            </a:pPr>
            <a:r>
              <a:rPr lang="nb-NO" b="1" smtClean="0"/>
              <a:t>HardwareSerial:</a:t>
            </a:r>
          </a:p>
          <a:p>
            <a:r>
              <a:rPr lang="nb-NO" smtClean="0"/>
              <a:t>Bruker dedikert hårdware</a:t>
            </a:r>
          </a:p>
          <a:p>
            <a:r>
              <a:rPr lang="nb-NO" smtClean="0"/>
              <a:t>Er raskere fordi den opererer på egen hånd, bruker ikke prosessortid</a:t>
            </a:r>
          </a:p>
          <a:p>
            <a:r>
              <a:rPr lang="nb-NO" smtClean="0"/>
              <a:t>Anvende standard biblioteker som Serial.print</a:t>
            </a:r>
            <a:endParaRPr lang="nb-NO"/>
          </a:p>
        </p:txBody>
      </p:sp>
      <p:sp>
        <p:nvSpPr>
          <p:cNvPr id="4" name="Plassholder for innhold 2"/>
          <p:cNvSpPr txBox="1">
            <a:spLocks/>
          </p:cNvSpPr>
          <p:nvPr/>
        </p:nvSpPr>
        <p:spPr>
          <a:xfrm>
            <a:off x="5056624" y="1594821"/>
            <a:ext cx="3700101" cy="492969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nb-NO" sz="2400" b="1" i="0" u="none" strike="noStrike" kern="1200" cap="none" spc="0" normalizeH="0" baseline="0" noProof="0" smtClean="0">
                <a:ln>
                  <a:noFill/>
                </a:ln>
                <a:solidFill>
                  <a:schemeClr val="tx1"/>
                </a:solidFill>
                <a:effectLst/>
                <a:uLnTx/>
                <a:uFillTx/>
                <a:latin typeface="Arial"/>
                <a:ea typeface="+mn-ea"/>
                <a:cs typeface="Arial"/>
              </a:rPr>
              <a:t>SoftwareSerial:</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400" b="0" i="0" u="none" strike="noStrike" kern="1200" cap="none" spc="0" normalizeH="0" baseline="0" noProof="0" smtClean="0">
                <a:ln>
                  <a:noFill/>
                </a:ln>
                <a:solidFill>
                  <a:schemeClr val="tx1"/>
                </a:solidFill>
                <a:effectLst/>
                <a:uLnTx/>
                <a:uFillTx/>
                <a:latin typeface="Arial"/>
                <a:ea typeface="+mn-ea"/>
                <a:cs typeface="Arial"/>
              </a:rPr>
              <a:t>Bruker standard IO-port og imiterer en serieport (UART)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400" b="0" i="0" u="none" strike="noStrike" kern="1200" cap="none" spc="0" normalizeH="0" baseline="0" noProof="0" smtClean="0">
                <a:ln>
                  <a:noFill/>
                </a:ln>
                <a:solidFill>
                  <a:schemeClr val="tx1"/>
                </a:solidFill>
                <a:effectLst/>
                <a:uLnTx/>
                <a:uFillTx/>
                <a:latin typeface="Arial"/>
                <a:ea typeface="+mn-ea"/>
                <a:cs typeface="Arial"/>
              </a:rPr>
              <a:t>Forsinker utførelsen av programmet siden den krever</a:t>
            </a:r>
            <a:r>
              <a:rPr kumimoji="0" lang="nb-NO" sz="2400" b="0" i="0" u="none" strike="noStrike" kern="1200" cap="none" spc="0" normalizeH="0" noProof="0" smtClean="0">
                <a:ln>
                  <a:noFill/>
                </a:ln>
                <a:solidFill>
                  <a:schemeClr val="tx1"/>
                </a:solidFill>
                <a:effectLst/>
                <a:uLnTx/>
                <a:uFillTx/>
                <a:latin typeface="Arial"/>
                <a:ea typeface="+mn-ea"/>
                <a:cs typeface="Arial"/>
              </a:rPr>
              <a:t> prosessor tid</a:t>
            </a:r>
            <a:r>
              <a:rPr lang="nb-NO" sz="2400" smtClean="0">
                <a:latin typeface="Arial"/>
                <a:cs typeface="Arial"/>
              </a:rPr>
              <a:t>.</a:t>
            </a:r>
            <a:r>
              <a:rPr kumimoji="0" lang="nb-NO" sz="2400" b="0" i="0" u="none" strike="noStrike" kern="1200" cap="none" spc="0" normalizeH="0" baseline="0" noProof="0" smtClean="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z="2400" smtClean="0">
                <a:latin typeface="Arial"/>
                <a:cs typeface="Arial"/>
              </a:rPr>
              <a:t>Kan være ustabil ved høyere hastigheter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400" b="0" i="0" u="none" strike="noStrike" kern="1200" cap="none" spc="0" normalizeH="0" baseline="0" noProof="0" smtClean="0">
                <a:ln>
                  <a:noFill/>
                </a:ln>
                <a:solidFill>
                  <a:schemeClr val="tx1"/>
                </a:solidFill>
                <a:effectLst/>
                <a:uLnTx/>
                <a:uFillTx/>
                <a:latin typeface="Arial"/>
                <a:ea typeface="+mn-ea"/>
                <a:cs typeface="Arial"/>
              </a:rPr>
              <a:t>Vi</a:t>
            </a:r>
            <a:r>
              <a:rPr lang="nb-NO" sz="2400" baseline="0" smtClean="0">
                <a:latin typeface="Arial"/>
                <a:cs typeface="Arial"/>
              </a:rPr>
              <a:t>l</a:t>
            </a:r>
            <a:r>
              <a:rPr lang="nb-NO" sz="2400" smtClean="0">
                <a:latin typeface="Arial"/>
                <a:cs typeface="Arial"/>
              </a:rPr>
              <a:t> avbrytes ved interrupt og gi kommunikasjonsfeil</a:t>
            </a:r>
            <a:endParaRPr kumimoji="0" lang="nb-NO" sz="2400" b="0" i="0" u="none" strike="noStrike" kern="1200" cap="none" spc="0" normalizeH="0" baseline="0" noProof="0">
              <a:ln>
                <a:noFill/>
              </a:ln>
              <a:solidFill>
                <a:schemeClr val="tx1"/>
              </a:solidFill>
              <a:effectLst/>
              <a:uLnTx/>
              <a:uFillTx/>
              <a:latin typeface="Arial"/>
              <a:ea typeface="+mn-ea"/>
              <a:cs typeface="Arial"/>
            </a:endParaRPr>
          </a:p>
        </p:txBody>
      </p:sp>
      <p:sp>
        <p:nvSpPr>
          <p:cNvPr id="5" name="TekstSylinder 4"/>
          <p:cNvSpPr txBox="1"/>
          <p:nvPr/>
        </p:nvSpPr>
        <p:spPr>
          <a:xfrm>
            <a:off x="2291379" y="6402607"/>
            <a:ext cx="5102231" cy="369332"/>
          </a:xfrm>
          <a:prstGeom prst="rect">
            <a:avLst/>
          </a:prstGeom>
          <a:noFill/>
        </p:spPr>
        <p:txBody>
          <a:bodyPr wrap="none" rtlCol="0">
            <a:spAutoFit/>
          </a:bodyPr>
          <a:lstStyle/>
          <a:p>
            <a:r>
              <a:rPr lang="nb-NO" smtClean="0">
                <a:hlinkClick r:id="rId2"/>
              </a:rPr>
              <a:t>https://www.tutorialfor.com/questions-133285.htm</a:t>
            </a:r>
            <a:r>
              <a:rPr lang="nb-NO" smtClean="0"/>
              <a:t> </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HardwareSerial</a:t>
            </a:r>
            <a:br>
              <a:rPr lang="nb-NO" smtClean="0"/>
            </a:br>
            <a:r>
              <a:rPr lang="nb-NO" sz="2200" smtClean="0"/>
              <a:t>UART - Universal asynchronous receiver-transmitter </a:t>
            </a:r>
            <a:endParaRPr lang="nb-NO"/>
          </a:p>
        </p:txBody>
      </p:sp>
      <p:sp>
        <p:nvSpPr>
          <p:cNvPr id="5" name="TekstSylinder 4"/>
          <p:cNvSpPr txBox="1"/>
          <p:nvPr/>
        </p:nvSpPr>
        <p:spPr>
          <a:xfrm>
            <a:off x="1382589" y="6335289"/>
            <a:ext cx="7294048" cy="369332"/>
          </a:xfrm>
          <a:prstGeom prst="rect">
            <a:avLst/>
          </a:prstGeom>
          <a:noFill/>
        </p:spPr>
        <p:txBody>
          <a:bodyPr wrap="none" rtlCol="0">
            <a:spAutoFit/>
          </a:bodyPr>
          <a:lstStyle/>
          <a:p>
            <a:r>
              <a:rPr lang="nb-NO" smtClean="0">
                <a:hlinkClick r:id="rId2"/>
              </a:rPr>
              <a:t>https://en.wikipedia.org/wiki/Universal_asynchronous_receiver-transmitter</a:t>
            </a:r>
            <a:r>
              <a:rPr lang="nb-NO" smtClean="0"/>
              <a:t> </a:t>
            </a:r>
            <a:endParaRPr lang="nb-NO"/>
          </a:p>
        </p:txBody>
      </p:sp>
      <p:pic>
        <p:nvPicPr>
          <p:cNvPr id="175106" name="Picture 2" descr="https://upload.wikimedia.org/wikipedia/commons/thumb/c/c2/UART_block_diagram.svg/1920px-UART_block_diagram.svg.png"/>
          <p:cNvPicPr>
            <a:picLocks noChangeAspect="1" noChangeArrowheads="1"/>
          </p:cNvPicPr>
          <p:nvPr/>
        </p:nvPicPr>
        <p:blipFill>
          <a:blip r:embed="rId3"/>
          <a:srcRect/>
          <a:stretch>
            <a:fillRect/>
          </a:stretch>
        </p:blipFill>
        <p:spPr bwMode="auto">
          <a:xfrm>
            <a:off x="1631328" y="1421477"/>
            <a:ext cx="6233198" cy="46684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371742"/>
            <a:ext cx="7407404" cy="1143000"/>
          </a:xfrm>
        </p:spPr>
        <p:txBody>
          <a:bodyPr/>
          <a:lstStyle/>
          <a:p>
            <a:pPr algn="ctr"/>
            <a:r>
              <a:rPr lang="nb-NO" smtClean="0"/>
              <a:t>UART</a:t>
            </a:r>
            <a:endParaRPr lang="nb-NO"/>
          </a:p>
        </p:txBody>
      </p:sp>
      <p:pic>
        <p:nvPicPr>
          <p:cNvPr id="177154" name="Picture 2" descr="Image"/>
          <p:cNvPicPr>
            <a:picLocks noChangeAspect="1" noChangeArrowheads="1"/>
          </p:cNvPicPr>
          <p:nvPr/>
        </p:nvPicPr>
        <p:blipFill>
          <a:blip r:embed="rId2"/>
          <a:srcRect/>
          <a:stretch>
            <a:fillRect/>
          </a:stretch>
        </p:blipFill>
        <p:spPr bwMode="auto">
          <a:xfrm>
            <a:off x="943661" y="1170077"/>
            <a:ext cx="8200339" cy="4872666"/>
          </a:xfrm>
          <a:prstGeom prst="rect">
            <a:avLst/>
          </a:prstGeom>
          <a:noFill/>
        </p:spPr>
      </p:pic>
      <p:sp>
        <p:nvSpPr>
          <p:cNvPr id="5" name="Rektangel 4"/>
          <p:cNvSpPr/>
          <p:nvPr/>
        </p:nvSpPr>
        <p:spPr>
          <a:xfrm>
            <a:off x="6116321" y="2993156"/>
            <a:ext cx="1153160" cy="38364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Rektangel 5"/>
          <p:cNvSpPr/>
          <p:nvPr/>
        </p:nvSpPr>
        <p:spPr>
          <a:xfrm>
            <a:off x="6116321" y="4131516"/>
            <a:ext cx="1153160" cy="38364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7154"/>
                                        </p:tgtEl>
                                        <p:attrNameLst>
                                          <p:attrName>style.visibility</p:attrName>
                                        </p:attrNameLst>
                                      </p:cBhvr>
                                      <p:to>
                                        <p:strVal val="visible"/>
                                      </p:to>
                                    </p:set>
                                    <p:animEffect transition="in" filter="fade">
                                      <p:cBhvr>
                                        <p:cTn id="7" dur="2000"/>
                                        <p:tgtEl>
                                          <p:spTgt spid="17715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Forenkelt oppkobling til Arduino</a:t>
            </a:r>
            <a:endParaRPr lang="nb-NO"/>
          </a:p>
        </p:txBody>
      </p:sp>
      <p:sp>
        <p:nvSpPr>
          <p:cNvPr id="3" name="Plassholder for innhold 2"/>
          <p:cNvSpPr>
            <a:spLocks noGrp="1"/>
          </p:cNvSpPr>
          <p:nvPr>
            <p:ph idx="1"/>
          </p:nvPr>
        </p:nvSpPr>
        <p:spPr>
          <a:xfrm>
            <a:off x="1194628" y="5133925"/>
            <a:ext cx="7729916" cy="1116597"/>
          </a:xfrm>
        </p:spPr>
        <p:txBody>
          <a:bodyPr>
            <a:normAutofit/>
          </a:bodyPr>
          <a:lstStyle/>
          <a:p>
            <a:r>
              <a:rPr lang="nb-NO" smtClean="0"/>
              <a:t>Serial.print (); og Serial.println();</a:t>
            </a:r>
          </a:p>
          <a:p>
            <a:r>
              <a:rPr lang="nb-NO" smtClean="0"/>
              <a:t>Skriver det samme til file på SD-kort som til monitor</a:t>
            </a:r>
            <a:endParaRPr lang="nb-NO"/>
          </a:p>
        </p:txBody>
      </p:sp>
      <p:pic>
        <p:nvPicPr>
          <p:cNvPr id="176130" name="Picture 2"/>
          <p:cNvPicPr>
            <a:picLocks noChangeAspect="1" noChangeArrowheads="1"/>
          </p:cNvPicPr>
          <p:nvPr/>
        </p:nvPicPr>
        <p:blipFill>
          <a:blip r:embed="rId2"/>
          <a:srcRect/>
          <a:stretch>
            <a:fillRect/>
          </a:stretch>
        </p:blipFill>
        <p:spPr bwMode="auto">
          <a:xfrm>
            <a:off x="1613523" y="1547764"/>
            <a:ext cx="6958275" cy="3382495"/>
          </a:xfrm>
          <a:prstGeom prst="rect">
            <a:avLst/>
          </a:prstGeom>
          <a:noFill/>
          <a:ln w="9525">
            <a:noFill/>
            <a:miter lim="800000"/>
            <a:headEnd/>
            <a:tailEnd/>
          </a:ln>
          <a:effectLst/>
        </p:spPr>
      </p:pic>
      <p:sp>
        <p:nvSpPr>
          <p:cNvPr id="5" name="Frihåndsform 4"/>
          <p:cNvSpPr/>
          <p:nvPr/>
        </p:nvSpPr>
        <p:spPr>
          <a:xfrm>
            <a:off x="3053080" y="3464560"/>
            <a:ext cx="1579880" cy="911860"/>
          </a:xfrm>
          <a:custGeom>
            <a:avLst/>
            <a:gdLst>
              <a:gd name="connsiteX0" fmla="*/ 0 w 2245360"/>
              <a:gd name="connsiteY0" fmla="*/ 5080 h 911860"/>
              <a:gd name="connsiteX1" fmla="*/ 1170940 w 2245360"/>
              <a:gd name="connsiteY1" fmla="*/ 0 h 911860"/>
              <a:gd name="connsiteX2" fmla="*/ 1176020 w 2245360"/>
              <a:gd name="connsiteY2" fmla="*/ 909320 h 911860"/>
              <a:gd name="connsiteX3" fmla="*/ 2245360 w 2245360"/>
              <a:gd name="connsiteY3" fmla="*/ 911860 h 911860"/>
              <a:gd name="connsiteX0" fmla="*/ 0 w 2245360"/>
              <a:gd name="connsiteY0" fmla="*/ 5080 h 911860"/>
              <a:gd name="connsiteX1" fmla="*/ 1170940 w 2245360"/>
              <a:gd name="connsiteY1" fmla="*/ 0 h 911860"/>
              <a:gd name="connsiteX2" fmla="*/ 1176020 w 2245360"/>
              <a:gd name="connsiteY2" fmla="*/ 909320 h 911860"/>
              <a:gd name="connsiteX3" fmla="*/ 2245360 w 2245360"/>
              <a:gd name="connsiteY3" fmla="*/ 911860 h 911860"/>
              <a:gd name="connsiteX0" fmla="*/ 0 w 2245360"/>
              <a:gd name="connsiteY0" fmla="*/ 5080 h 911860"/>
              <a:gd name="connsiteX1" fmla="*/ 1170940 w 2245360"/>
              <a:gd name="connsiteY1" fmla="*/ 0 h 911860"/>
              <a:gd name="connsiteX2" fmla="*/ 1176020 w 2245360"/>
              <a:gd name="connsiteY2" fmla="*/ 909320 h 911860"/>
              <a:gd name="connsiteX3" fmla="*/ 2245360 w 2245360"/>
              <a:gd name="connsiteY3" fmla="*/ 911860 h 911860"/>
              <a:gd name="connsiteX0" fmla="*/ 0 w 1579880"/>
              <a:gd name="connsiteY0" fmla="*/ 5080 h 911860"/>
              <a:gd name="connsiteX1" fmla="*/ 1170940 w 1579880"/>
              <a:gd name="connsiteY1" fmla="*/ 0 h 911860"/>
              <a:gd name="connsiteX2" fmla="*/ 1176020 w 1579880"/>
              <a:gd name="connsiteY2" fmla="*/ 909320 h 911860"/>
              <a:gd name="connsiteX3" fmla="*/ 1579880 w 1579880"/>
              <a:gd name="connsiteY3" fmla="*/ 911860 h 911860"/>
            </a:gdLst>
            <a:ahLst/>
            <a:cxnLst>
              <a:cxn ang="0">
                <a:pos x="connsiteX0" y="connsiteY0"/>
              </a:cxn>
              <a:cxn ang="0">
                <a:pos x="connsiteX1" y="connsiteY1"/>
              </a:cxn>
              <a:cxn ang="0">
                <a:pos x="connsiteX2" y="connsiteY2"/>
              </a:cxn>
              <a:cxn ang="0">
                <a:pos x="connsiteX3" y="connsiteY3"/>
              </a:cxn>
            </a:cxnLst>
            <a:rect l="l" t="t" r="r" b="b"/>
            <a:pathLst>
              <a:path w="1579880" h="911860">
                <a:moveTo>
                  <a:pt x="0" y="5080"/>
                </a:moveTo>
                <a:lnTo>
                  <a:pt x="1170940" y="0"/>
                </a:lnTo>
                <a:cubicBezTo>
                  <a:pt x="1172633" y="303107"/>
                  <a:pt x="1174327" y="606213"/>
                  <a:pt x="1176020" y="909320"/>
                </a:cubicBezTo>
                <a:lnTo>
                  <a:pt x="1579880" y="911860"/>
                </a:lnTo>
              </a:path>
            </a:pathLst>
          </a:custGeom>
          <a:ln w="101600" cap="rnd">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 name="Frihåndsform 5"/>
          <p:cNvSpPr/>
          <p:nvPr/>
        </p:nvSpPr>
        <p:spPr>
          <a:xfrm>
            <a:off x="4986020" y="4381500"/>
            <a:ext cx="304800" cy="2540"/>
          </a:xfrm>
          <a:custGeom>
            <a:avLst/>
            <a:gdLst>
              <a:gd name="connsiteX0" fmla="*/ 304800 w 304800"/>
              <a:gd name="connsiteY0" fmla="*/ 2540 h 2540"/>
              <a:gd name="connsiteX1" fmla="*/ 0 w 304800"/>
              <a:gd name="connsiteY1" fmla="*/ 0 h 2540"/>
            </a:gdLst>
            <a:ahLst/>
            <a:cxnLst>
              <a:cxn ang="0">
                <a:pos x="connsiteX0" y="connsiteY0"/>
              </a:cxn>
              <a:cxn ang="0">
                <a:pos x="connsiteX1" y="connsiteY1"/>
              </a:cxn>
            </a:cxnLst>
            <a:rect l="l" t="t" r="r" b="b"/>
            <a:pathLst>
              <a:path w="304800" h="2540">
                <a:moveTo>
                  <a:pt x="304800" y="2540"/>
                </a:moveTo>
                <a:lnTo>
                  <a:pt x="0" y="0"/>
                </a:lnTo>
              </a:path>
            </a:pathLst>
          </a:custGeom>
          <a:ln w="101600" cap="rnd">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 name="Frihåndsform 6"/>
          <p:cNvSpPr/>
          <p:nvPr/>
        </p:nvSpPr>
        <p:spPr>
          <a:xfrm>
            <a:off x="4625340" y="4189431"/>
            <a:ext cx="358346" cy="180715"/>
          </a:xfrm>
          <a:custGeom>
            <a:avLst/>
            <a:gdLst>
              <a:gd name="connsiteX0" fmla="*/ 0 w 330200"/>
              <a:gd name="connsiteY0" fmla="*/ 160020 h 172720"/>
              <a:gd name="connsiteX1" fmla="*/ 2540 w 330200"/>
              <a:gd name="connsiteY1" fmla="*/ 0 h 172720"/>
              <a:gd name="connsiteX2" fmla="*/ 330200 w 330200"/>
              <a:gd name="connsiteY2" fmla="*/ 10160 h 172720"/>
              <a:gd name="connsiteX3" fmla="*/ 325120 w 330200"/>
              <a:gd name="connsiteY3" fmla="*/ 172720 h 172720"/>
              <a:gd name="connsiteX0" fmla="*/ 0 w 330200"/>
              <a:gd name="connsiteY0" fmla="*/ 149860 h 162560"/>
              <a:gd name="connsiteX1" fmla="*/ 2540 w 330200"/>
              <a:gd name="connsiteY1" fmla="*/ 109 h 162560"/>
              <a:gd name="connsiteX2" fmla="*/ 330200 w 330200"/>
              <a:gd name="connsiteY2" fmla="*/ 0 h 162560"/>
              <a:gd name="connsiteX3" fmla="*/ 325120 w 330200"/>
              <a:gd name="connsiteY3" fmla="*/ 162560 h 162560"/>
              <a:gd name="connsiteX0" fmla="*/ 0 w 330200"/>
              <a:gd name="connsiteY0" fmla="*/ 149861 h 162560"/>
              <a:gd name="connsiteX1" fmla="*/ 2540 w 330200"/>
              <a:gd name="connsiteY1" fmla="*/ 109 h 162560"/>
              <a:gd name="connsiteX2" fmla="*/ 330200 w 330200"/>
              <a:gd name="connsiteY2" fmla="*/ 0 h 162560"/>
              <a:gd name="connsiteX3" fmla="*/ 325120 w 330200"/>
              <a:gd name="connsiteY3" fmla="*/ 162560 h 162560"/>
              <a:gd name="connsiteX0" fmla="*/ 0 w 336537"/>
              <a:gd name="connsiteY0" fmla="*/ 149861 h 162560"/>
              <a:gd name="connsiteX1" fmla="*/ 2540 w 336537"/>
              <a:gd name="connsiteY1" fmla="*/ 109 h 162560"/>
              <a:gd name="connsiteX2" fmla="*/ 330200 w 336537"/>
              <a:gd name="connsiteY2" fmla="*/ 0 h 162560"/>
              <a:gd name="connsiteX3" fmla="*/ 336537 w 336537"/>
              <a:gd name="connsiteY3" fmla="*/ 162560 h 162560"/>
              <a:gd name="connsiteX0" fmla="*/ 0 w 420843"/>
              <a:gd name="connsiteY0" fmla="*/ 149861 h 149861"/>
              <a:gd name="connsiteX1" fmla="*/ 2540 w 420843"/>
              <a:gd name="connsiteY1" fmla="*/ 109 h 149861"/>
              <a:gd name="connsiteX2" fmla="*/ 330200 w 420843"/>
              <a:gd name="connsiteY2" fmla="*/ 0 h 149861"/>
              <a:gd name="connsiteX3" fmla="*/ 420843 w 420843"/>
              <a:gd name="connsiteY3" fmla="*/ 121486 h 149861"/>
              <a:gd name="connsiteX0" fmla="*/ 0 w 330390"/>
              <a:gd name="connsiteY0" fmla="*/ 149861 h 149861"/>
              <a:gd name="connsiteX1" fmla="*/ 2540 w 330390"/>
              <a:gd name="connsiteY1" fmla="*/ 109 h 149861"/>
              <a:gd name="connsiteX2" fmla="*/ 330200 w 330390"/>
              <a:gd name="connsiteY2" fmla="*/ 0 h 149861"/>
              <a:gd name="connsiteX3" fmla="*/ 330390 w 330390"/>
              <a:gd name="connsiteY3" fmla="*/ 149131 h 149861"/>
            </a:gdLst>
            <a:ahLst/>
            <a:cxnLst>
              <a:cxn ang="0">
                <a:pos x="connsiteX0" y="connsiteY0"/>
              </a:cxn>
              <a:cxn ang="0">
                <a:pos x="connsiteX1" y="connsiteY1"/>
              </a:cxn>
              <a:cxn ang="0">
                <a:pos x="connsiteX2" y="connsiteY2"/>
              </a:cxn>
              <a:cxn ang="0">
                <a:pos x="connsiteX3" y="connsiteY3"/>
              </a:cxn>
            </a:cxnLst>
            <a:rect l="l" t="t" r="r" b="b"/>
            <a:pathLst>
              <a:path w="330390" h="149861">
                <a:moveTo>
                  <a:pt x="0" y="149861"/>
                </a:moveTo>
                <a:cubicBezTo>
                  <a:pt x="847" y="96521"/>
                  <a:pt x="1693" y="53449"/>
                  <a:pt x="2540" y="109"/>
                </a:cubicBezTo>
                <a:lnTo>
                  <a:pt x="330200" y="0"/>
                </a:lnTo>
                <a:cubicBezTo>
                  <a:pt x="330263" y="49710"/>
                  <a:pt x="330327" y="99421"/>
                  <a:pt x="330390" y="14913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 name="TekstSylinder 7"/>
          <p:cNvSpPr txBox="1"/>
          <p:nvPr/>
        </p:nvSpPr>
        <p:spPr>
          <a:xfrm>
            <a:off x="5449828" y="4564686"/>
            <a:ext cx="386131" cy="369332"/>
          </a:xfrm>
          <a:prstGeom prst="rect">
            <a:avLst/>
          </a:prstGeom>
          <a:noFill/>
        </p:spPr>
        <p:txBody>
          <a:bodyPr wrap="none" rtlCol="0">
            <a:spAutoFit/>
          </a:bodyPr>
          <a:lstStyle/>
          <a:p>
            <a:r>
              <a:rPr lang="nb-NO" smtClean="0"/>
              <a:t>Tx</a:t>
            </a:r>
            <a:endParaRPr lang="nb-NO"/>
          </a:p>
        </p:txBody>
      </p:sp>
      <p:sp>
        <p:nvSpPr>
          <p:cNvPr id="9" name="TekstSylinder 8"/>
          <p:cNvSpPr txBox="1"/>
          <p:nvPr/>
        </p:nvSpPr>
        <p:spPr>
          <a:xfrm>
            <a:off x="3130910" y="3679551"/>
            <a:ext cx="409086" cy="369332"/>
          </a:xfrm>
          <a:prstGeom prst="rect">
            <a:avLst/>
          </a:prstGeom>
          <a:noFill/>
        </p:spPr>
        <p:txBody>
          <a:bodyPr wrap="none" rtlCol="0">
            <a:spAutoFit/>
          </a:bodyPr>
          <a:lstStyle/>
          <a:p>
            <a:r>
              <a:rPr lang="nb-NO" smtClean="0"/>
              <a:t>Rx</a:t>
            </a:r>
            <a:endParaRPr lang="nb-NO"/>
          </a:p>
        </p:txBody>
      </p:sp>
      <p:sp>
        <p:nvSpPr>
          <p:cNvPr id="10" name="TekstSylinder 9"/>
          <p:cNvSpPr txBox="1"/>
          <p:nvPr/>
        </p:nvSpPr>
        <p:spPr>
          <a:xfrm>
            <a:off x="4206248" y="3343055"/>
            <a:ext cx="386131" cy="369332"/>
          </a:xfrm>
          <a:prstGeom prst="rect">
            <a:avLst/>
          </a:prstGeom>
          <a:noFill/>
        </p:spPr>
        <p:txBody>
          <a:bodyPr wrap="none" rtlCol="0">
            <a:spAutoFit/>
          </a:bodyPr>
          <a:lstStyle/>
          <a:p>
            <a:r>
              <a:rPr lang="nb-NO" smtClean="0"/>
              <a:t>Tx</a:t>
            </a:r>
            <a:endParaRPr lang="nb-NO"/>
          </a:p>
        </p:txBody>
      </p:sp>
      <p:sp>
        <p:nvSpPr>
          <p:cNvPr id="11" name="TekstSylinder 10"/>
          <p:cNvSpPr txBox="1"/>
          <p:nvPr/>
        </p:nvSpPr>
        <p:spPr>
          <a:xfrm>
            <a:off x="3101653" y="2911459"/>
            <a:ext cx="1120820" cy="369332"/>
          </a:xfrm>
          <a:prstGeom prst="rect">
            <a:avLst/>
          </a:prstGeom>
          <a:noFill/>
        </p:spPr>
        <p:txBody>
          <a:bodyPr wrap="none" rtlCol="0">
            <a:spAutoFit/>
          </a:bodyPr>
          <a:lstStyle/>
          <a:p>
            <a:r>
              <a:rPr lang="nb-NO" smtClean="0"/>
              <a:t>3,3 – 5,0V</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fade">
                                      <p:cBhvr>
                                        <p:cTn id="7" dur="2000"/>
                                        <p:tgtEl>
                                          <p:spTgt spid="17613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2000"/>
                                        <p:tgtEl>
                                          <p:spTgt spid="3">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2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childTnLst>
                                </p:cTn>
                              </p:par>
                            </p:childTnLst>
                          </p:cTn>
                        </p:par>
                        <p:par>
                          <p:cTn id="32" fill="hold">
                            <p:stCondLst>
                              <p:cond delay="2000"/>
                            </p:stCondLst>
                            <p:childTnLst>
                              <p:par>
                                <p:cTn id="33" presetID="7" presetClass="entr" presetSubtype="1"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1000" fill="hold"/>
                                        <p:tgtEl>
                                          <p:spTgt spid="7"/>
                                        </p:tgtEl>
                                        <p:attrNameLst>
                                          <p:attrName>ppt_x</p:attrName>
                                        </p:attrNameLst>
                                      </p:cBhvr>
                                      <p:tavLst>
                                        <p:tav tm="0">
                                          <p:val>
                                            <p:strVal val="#ppt_x"/>
                                          </p:val>
                                        </p:tav>
                                        <p:tav tm="100000">
                                          <p:val>
                                            <p:strVal val="#ppt_x"/>
                                          </p:val>
                                        </p:tav>
                                      </p:tavLst>
                                    </p:anim>
                                    <p:anim calcmode="lin" valueType="num">
                                      <p:cBhvr additive="base">
                                        <p:cTn id="36" dur="1000" fill="hold"/>
                                        <p:tgtEl>
                                          <p:spTgt spid="7"/>
                                        </p:tgtEl>
                                        <p:attrNameLst>
                                          <p:attrName>ppt_y</p:attrName>
                                        </p:attrNameLst>
                                      </p:cBhvr>
                                      <p:tavLst>
                                        <p:tav tm="0">
                                          <p:val>
                                            <p:strVal val="0-#ppt_h/2"/>
                                          </p:val>
                                        </p:tav>
                                        <p:tav tm="100000">
                                          <p:val>
                                            <p:strVal val="#ppt_y"/>
                                          </p:val>
                                        </p:tav>
                                      </p:tavLst>
                                    </p:anim>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8" grpId="0"/>
      <p:bldP spid="9" grpId="0"/>
      <p:bldP spid="10"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Oppdrag 9</a:t>
            </a:r>
            <a:br>
              <a:rPr lang="nb-NO" smtClean="0"/>
            </a:br>
            <a:r>
              <a:rPr lang="nb-NO" sz="2800" smtClean="0"/>
              <a:t>Fjerne like målinger</a:t>
            </a:r>
            <a:endParaRPr lang="nb-NO" sz="2800"/>
          </a:p>
        </p:txBody>
      </p:sp>
      <p:sp>
        <p:nvSpPr>
          <p:cNvPr id="3" name="Plassholder for innhold 2"/>
          <p:cNvSpPr>
            <a:spLocks noGrp="1"/>
          </p:cNvSpPr>
          <p:nvPr>
            <p:ph idx="1"/>
          </p:nvPr>
        </p:nvSpPr>
        <p:spPr/>
        <p:txBody>
          <a:bodyPr/>
          <a:lstStyle/>
          <a:p>
            <a:r>
              <a:rPr lang="nb-NO" smtClean="0"/>
              <a:t>Det kan se ut til at flere etterfølgende målinger er like. Skyldes sannsynligvis at ny verdi  ikke blir  lest, dermed sendes gammel verdi på nytt.</a:t>
            </a:r>
          </a:p>
          <a:p>
            <a:r>
              <a:rPr lang="nb-NO" smtClean="0"/>
              <a:t>Lag en programvare som luker ut påfølgende målinger hvor både bredde og lengdegrader er like før de skrives til file.  </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29528" y="364291"/>
            <a:ext cx="7407404" cy="1143000"/>
          </a:xfrm>
        </p:spPr>
        <p:txBody>
          <a:bodyPr>
            <a:normAutofit/>
          </a:bodyPr>
          <a:lstStyle/>
          <a:p>
            <a:r>
              <a:rPr lang="nb-NO" smtClean="0"/>
              <a:t>Program for kursdagen</a:t>
            </a:r>
            <a:br>
              <a:rPr lang="nb-NO" smtClean="0"/>
            </a:br>
            <a:r>
              <a:rPr lang="nb-NO" sz="2400" smtClean="0"/>
              <a:t>Prosjekt: </a:t>
            </a:r>
            <a:r>
              <a:rPr lang="nb-NO" sz="2400" i="1" smtClean="0"/>
              <a:t>GPS – Dag 2 </a:t>
            </a:r>
            <a:endParaRPr lang="nb-NO" i="1"/>
          </a:p>
        </p:txBody>
      </p:sp>
      <p:graphicFrame>
        <p:nvGraphicFramePr>
          <p:cNvPr id="5" name="Tabell 4"/>
          <p:cNvGraphicFramePr>
            <a:graphicFrameLocks noGrp="1"/>
          </p:cNvGraphicFramePr>
          <p:nvPr/>
        </p:nvGraphicFramePr>
        <p:xfrm>
          <a:off x="1087492" y="1393154"/>
          <a:ext cx="7717257" cy="4472069"/>
        </p:xfrm>
        <a:graphic>
          <a:graphicData uri="http://schemas.openxmlformats.org/drawingml/2006/table">
            <a:tbl>
              <a:tblPr/>
              <a:tblGrid>
                <a:gridCol w="2552788"/>
                <a:gridCol w="1905631"/>
                <a:gridCol w="2552788"/>
                <a:gridCol w="706050"/>
              </a:tblGrid>
              <a:tr h="239441">
                <a:tc gridSpan="4">
                  <a:txBody>
                    <a:bodyPr/>
                    <a:lstStyle/>
                    <a:p>
                      <a:pPr algn="ctr"/>
                      <a:r>
                        <a:rPr lang="nb-NO" sz="1600">
                          <a:latin typeface="Calibri"/>
                          <a:ea typeface="Times New Roman"/>
                          <a:cs typeface="Times New Roman"/>
                        </a:rPr>
                        <a:t>Samling 3 – Dag 2</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nb-NO"/>
                    </a:p>
                  </a:txBody>
                  <a:tcPr/>
                </a:tc>
                <a:tc hMerge="1">
                  <a:txBody>
                    <a:bodyPr/>
                    <a:lstStyle/>
                    <a:p>
                      <a:endParaRPr lang="nb-NO"/>
                    </a:p>
                  </a:txBody>
                  <a:tcPr/>
                </a:tc>
                <a:tc hMerge="1">
                  <a:txBody>
                    <a:bodyPr/>
                    <a:lstStyle/>
                    <a:p>
                      <a:endParaRPr lang="nb-NO"/>
                    </a:p>
                  </a:txBody>
                  <a:tcPr/>
                </a:tc>
              </a:tr>
              <a:tr h="478883">
                <a:tc>
                  <a:txBody>
                    <a:bodyPr/>
                    <a:lstStyle/>
                    <a:p>
                      <a:r>
                        <a:rPr lang="nb-NO" sz="1600">
                          <a:solidFill>
                            <a:srgbClr val="000000"/>
                          </a:solidFill>
                          <a:latin typeface="Calibri"/>
                          <a:ea typeface="Times New Roman"/>
                          <a:cs typeface="Times New Roman"/>
                        </a:rPr>
                        <a:t>Tid</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r>
                        <a:rPr lang="nb-NO" sz="1600">
                          <a:solidFill>
                            <a:srgbClr val="000000"/>
                          </a:solidFill>
                          <a:latin typeface="Calibri"/>
                          <a:ea typeface="Times New Roman"/>
                          <a:cs typeface="Times New Roman"/>
                        </a:rPr>
                        <a:t>Gjennomgående prosjekt</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r>
                        <a:rPr lang="nb-NO" sz="1600">
                          <a:solidFill>
                            <a:srgbClr val="000000"/>
                          </a:solidFill>
                          <a:latin typeface="Calibri"/>
                          <a:ea typeface="Times New Roman"/>
                          <a:cs typeface="Times New Roman"/>
                        </a:rPr>
                        <a:t>Påfyll teori</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r>
                        <a:rPr lang="nb-NO" sz="1600">
                          <a:solidFill>
                            <a:srgbClr val="000000"/>
                          </a:solidFill>
                          <a:latin typeface="Calibri"/>
                          <a:ea typeface="Times New Roman"/>
                          <a:cs typeface="Times New Roman"/>
                        </a:rPr>
                        <a:t>Ansv.</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r h="239441">
                <a:tc>
                  <a:txBody>
                    <a:bodyPr/>
                    <a:lstStyle/>
                    <a:p>
                      <a:r>
                        <a:rPr lang="nb-NO" sz="1600">
                          <a:solidFill>
                            <a:srgbClr val="000000"/>
                          </a:solidFill>
                          <a:latin typeface="Calibri"/>
                          <a:ea typeface="Times New Roman"/>
                          <a:cs typeface="Times New Roman"/>
                        </a:rPr>
                        <a:t>09:00 – </a:t>
                      </a:r>
                      <a:r>
                        <a:rPr lang="nb-NO" sz="1600" smtClean="0">
                          <a:solidFill>
                            <a:srgbClr val="000000"/>
                          </a:solidFill>
                          <a:latin typeface="Calibri"/>
                          <a:ea typeface="Times New Roman"/>
                          <a:cs typeface="Times New Roman"/>
                        </a:rPr>
                        <a:t>09:15</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endParaRPr lang="nb-NO" sz="1600">
                        <a:latin typeface="Calibri"/>
                        <a:ea typeface="Times New Roman"/>
                        <a:cs typeface="Times New Roman"/>
                      </a:endParaRPr>
                    </a:p>
                  </a:txBody>
                  <a:tcPr marL="85361" marR="85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r>
                        <a:rPr lang="nb-NO" sz="1600">
                          <a:solidFill>
                            <a:srgbClr val="000000"/>
                          </a:solidFill>
                          <a:latin typeface="Calibri"/>
                          <a:ea typeface="Times New Roman"/>
                          <a:cs typeface="Times New Roman"/>
                        </a:rPr>
                        <a:t>Felles intro og velkommen</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r>
                        <a:rPr lang="nb-NO" sz="1600">
                          <a:solidFill>
                            <a:srgbClr val="000000"/>
                          </a:solidFill>
                          <a:latin typeface="Calibri"/>
                          <a:ea typeface="Times New Roman"/>
                          <a:cs typeface="Times New Roman"/>
                        </a:rPr>
                        <a:t>IES</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r h="256874">
                <a:tc>
                  <a:txBody>
                    <a:bodyPr/>
                    <a:lstStyle/>
                    <a:p>
                      <a:r>
                        <a:rPr lang="nb-NO" sz="1600" smtClean="0">
                          <a:latin typeface="Calibri"/>
                          <a:ea typeface="Times New Roman"/>
                          <a:cs typeface="Times New Roman"/>
                        </a:rPr>
                        <a:t>09:15 </a:t>
                      </a:r>
                      <a:r>
                        <a:rPr lang="nb-NO" sz="1600">
                          <a:latin typeface="Calibri"/>
                          <a:ea typeface="Times New Roman"/>
                          <a:cs typeface="Times New Roman"/>
                        </a:rPr>
                        <a:t>– </a:t>
                      </a:r>
                      <a:r>
                        <a:rPr lang="nb-NO" sz="1600" smtClean="0">
                          <a:latin typeface="Calibri"/>
                          <a:ea typeface="Times New Roman"/>
                          <a:cs typeface="Times New Roman"/>
                        </a:rPr>
                        <a:t>09:30</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r>
                        <a:rPr lang="nb-NO" sz="1600">
                          <a:latin typeface="Calibri"/>
                          <a:ea typeface="Times New Roman"/>
                          <a:cs typeface="Times New Roman"/>
                        </a:rPr>
                        <a:t>GPS og datalagring, visualisering i Google Earth</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1600" smtClean="0">
                          <a:latin typeface="Calibri"/>
                          <a:ea typeface="Times New Roman"/>
                          <a:cs typeface="Times New Roman"/>
                        </a:rPr>
                        <a:t>I2C-buss Pullup motstander</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r>
                        <a:rPr lang="nb-NO" sz="1600">
                          <a:latin typeface="Calibri"/>
                          <a:ea typeface="Times New Roman"/>
                          <a:cs typeface="Times New Roman"/>
                        </a:rPr>
                        <a:t>SL</a:t>
                      </a:r>
                    </a:p>
                  </a:txBody>
                  <a:tcPr marL="85361" marR="85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8324">
                <a:tc rowSpan="2">
                  <a:txBody>
                    <a:bodyPr/>
                    <a:lstStyle/>
                    <a:p>
                      <a:r>
                        <a:rPr lang="nb-NO" sz="1600" smtClean="0">
                          <a:latin typeface="Calibri"/>
                          <a:ea typeface="Times New Roman"/>
                          <a:cs typeface="Times New Roman"/>
                        </a:rPr>
                        <a:t>09:30 </a:t>
                      </a:r>
                      <a:r>
                        <a:rPr lang="nb-NO" sz="1600">
                          <a:latin typeface="Calibri"/>
                          <a:ea typeface="Times New Roman"/>
                          <a:cs typeface="Times New Roman"/>
                        </a:rPr>
                        <a:t>– 12:00</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1600" smtClean="0">
                          <a:latin typeface="+mn-lt"/>
                          <a:ea typeface="Times New Roman"/>
                          <a:cs typeface="Times New Roman"/>
                        </a:rPr>
                        <a:t>Presentasjon av data i Google Earth med KML-koding</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r>
              <a:tr h="557595">
                <a:tc vMerge="1">
                  <a:txBody>
                    <a:bodyPr/>
                    <a:lstStyle/>
                    <a:p>
                      <a:endParaRPr lang="nb-NO"/>
                    </a:p>
                  </a:txBody>
                  <a:tcPr/>
                </a:tc>
                <a:tc vMerge="1">
                  <a:txBody>
                    <a:bodyPr/>
                    <a:lstStyle/>
                    <a:p>
                      <a:endParaRPr lang="nb-NO"/>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1600" smtClean="0">
                          <a:latin typeface="+mn-lt"/>
                          <a:ea typeface="Times New Roman"/>
                          <a:cs typeface="Times New Roman"/>
                        </a:rPr>
                        <a:t>Registrering av målinger på kart hos CoT</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r>
              <a:tr h="239441">
                <a:tc>
                  <a:txBody>
                    <a:bodyPr/>
                    <a:lstStyle/>
                    <a:p>
                      <a:r>
                        <a:rPr lang="nb-NO" sz="1600">
                          <a:solidFill>
                            <a:srgbClr val="000000"/>
                          </a:solidFill>
                          <a:latin typeface="Calibri"/>
                          <a:ea typeface="Times New Roman"/>
                          <a:cs typeface="Times New Roman"/>
                        </a:rPr>
                        <a:t>12:00 – 12:30</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r>
                        <a:rPr lang="nb-NO" sz="1600">
                          <a:solidFill>
                            <a:srgbClr val="000000"/>
                          </a:solidFill>
                          <a:latin typeface="Calibri"/>
                          <a:ea typeface="Times New Roman"/>
                          <a:cs typeface="Times New Roman"/>
                        </a:rPr>
                        <a:t>Lunsj</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478883">
                <a:tc>
                  <a:txBody>
                    <a:bodyPr/>
                    <a:lstStyle/>
                    <a:p>
                      <a:r>
                        <a:rPr lang="nb-NO" sz="1600">
                          <a:latin typeface="Calibri"/>
                          <a:ea typeface="Times New Roman"/>
                          <a:cs typeface="Times New Roman"/>
                        </a:rPr>
                        <a:t>12:30 – 13:00</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r>
                        <a:rPr lang="nb-NO" sz="1600">
                          <a:latin typeface="Calibri"/>
                          <a:ea typeface="Times New Roman"/>
                          <a:cs typeface="Times New Roman"/>
                        </a:rPr>
                        <a:t>Oppkobling til CoT og plotting av målinger i CoT’s kartdatabase. Bruk av RTC</a:t>
                      </a: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1600" smtClean="0">
                          <a:latin typeface="+mn-lt"/>
                          <a:ea typeface="Times New Roman"/>
                          <a:cs typeface="Times New Roman"/>
                        </a:rPr>
                        <a:t>Bruk av RTC (Real time clock)</a:t>
                      </a:r>
                    </a:p>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r>
                        <a:rPr lang="nb-NO" sz="1600">
                          <a:latin typeface="Calibri"/>
                          <a:ea typeface="Times New Roman"/>
                          <a:cs typeface="Times New Roman"/>
                        </a:rPr>
                        <a:t>SL</a:t>
                      </a:r>
                    </a:p>
                  </a:txBody>
                  <a:tcPr marL="85361" marR="853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441">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c rowSpan="2">
                  <a:txBody>
                    <a:bodyPr/>
                    <a:lstStyle/>
                    <a:p>
                      <a:r>
                        <a:rPr lang="nb-NO" sz="1600" smtClean="0">
                          <a:latin typeface="Calibri"/>
                          <a:ea typeface="Times New Roman"/>
                          <a:cs typeface="Times New Roman"/>
                        </a:rPr>
                        <a:t>Presentasjon av CanSat?</a:t>
                      </a:r>
                      <a:endParaRPr lang="nb-NO" sz="1600">
                        <a:latin typeface="Calibri"/>
                        <a:ea typeface="Times New Roman"/>
                        <a:cs typeface="Times New Roman"/>
                      </a:endParaRPr>
                    </a:p>
                    <a:p>
                      <a:r>
                        <a:rPr lang="nb-NO" sz="1600" smtClean="0">
                          <a:latin typeface="Calibri"/>
                          <a:ea typeface="Times New Roman"/>
                          <a:cs typeface="Times New Roman"/>
                        </a:rPr>
                        <a:t>Sensorer på CanSat</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r>
              <a:tr h="239441">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c vMerge="1">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nb-NO"/>
                    </a:p>
                  </a:txBody>
                  <a:tcPr/>
                </a:tc>
              </a:tr>
              <a:tr h="239441">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nb-NO"/>
                    </a:p>
                  </a:txBody>
                  <a:tcPr/>
                </a:tc>
                <a:tc>
                  <a:txBody>
                    <a:bodyPr/>
                    <a:lstStyle/>
                    <a:p>
                      <a:r>
                        <a:rPr lang="nb-NO" sz="1600" smtClean="0">
                          <a:latin typeface="Calibri"/>
                          <a:ea typeface="Times New Roman"/>
                          <a:cs typeface="Times New Roman"/>
                        </a:rPr>
                        <a:t>Veiledning prosjekt</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nb-NO"/>
                    </a:p>
                  </a:txBody>
                  <a:tcPr/>
                </a:tc>
              </a:tr>
              <a:tr h="478883">
                <a:tc>
                  <a:txBody>
                    <a:bodyPr/>
                    <a:lstStyle/>
                    <a:p>
                      <a:r>
                        <a:rPr lang="nb-NO" sz="1600">
                          <a:solidFill>
                            <a:srgbClr val="000000"/>
                          </a:solidFill>
                          <a:latin typeface="Calibri"/>
                          <a:ea typeface="Times New Roman"/>
                          <a:cs typeface="Times New Roman"/>
                        </a:rPr>
                        <a:t>15:30</a:t>
                      </a:r>
                      <a:endParaRPr lang="nb-NO" sz="1600">
                        <a:latin typeface="Calibri"/>
                        <a:ea typeface="Times New Roman"/>
                        <a:cs typeface="Times New Roman"/>
                      </a:endParaRPr>
                    </a:p>
                  </a:txBody>
                  <a:tcPr marL="85361" marR="8536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r>
                        <a:rPr lang="nb-NO" sz="1600">
                          <a:solidFill>
                            <a:srgbClr val="000000"/>
                          </a:solidFill>
                          <a:latin typeface="Calibri"/>
                          <a:ea typeface="Times New Roman"/>
                          <a:cs typeface="Times New Roman"/>
                        </a:rPr>
                        <a:t>Ev. felles oppsummering, </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r>
                        <a:rPr lang="nb-NO" sz="1600">
                          <a:solidFill>
                            <a:srgbClr val="000000"/>
                          </a:solidFill>
                          <a:latin typeface="Calibri"/>
                          <a:ea typeface="Times New Roman"/>
                          <a:cs typeface="Times New Roman"/>
                        </a:rPr>
                        <a:t>IES/SL</a:t>
                      </a:r>
                      <a:endParaRPr lang="nb-NO" sz="1600">
                        <a:latin typeface="Calibri"/>
                        <a:ea typeface="Times New Roman"/>
                        <a:cs typeface="Times New Roman"/>
                      </a:endParaRPr>
                    </a:p>
                  </a:txBody>
                  <a:tcPr marL="85361" marR="853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13580" y="124949"/>
            <a:ext cx="3348492" cy="863284"/>
          </a:xfrm>
        </p:spPr>
        <p:txBody>
          <a:bodyPr/>
          <a:lstStyle/>
          <a:p>
            <a:pPr algn="ctr"/>
            <a:r>
              <a:rPr lang="nb-NO" dirty="0" smtClean="0"/>
              <a:t>I</a:t>
            </a:r>
            <a:r>
              <a:rPr lang="nb-NO" baseline="30000" dirty="0" smtClean="0"/>
              <a:t>2</a:t>
            </a:r>
            <a:r>
              <a:rPr lang="nb-NO" dirty="0" smtClean="0"/>
              <a:t>C databuss</a:t>
            </a:r>
            <a:endParaRPr lang="nb-NO" dirty="0"/>
          </a:p>
        </p:txBody>
      </p:sp>
      <p:pic>
        <p:nvPicPr>
          <p:cNvPr id="4" name="Picture 2"/>
          <p:cNvPicPr>
            <a:picLocks noChangeAspect="1" noChangeArrowheads="1"/>
          </p:cNvPicPr>
          <p:nvPr/>
        </p:nvPicPr>
        <p:blipFill>
          <a:blip r:embed="rId2"/>
          <a:srcRect/>
          <a:stretch>
            <a:fillRect/>
          </a:stretch>
        </p:blipFill>
        <p:spPr bwMode="auto">
          <a:xfrm>
            <a:off x="3438460" y="1889859"/>
            <a:ext cx="1271596" cy="1305700"/>
          </a:xfrm>
          <a:prstGeom prst="rect">
            <a:avLst/>
          </a:prstGeom>
          <a:noFill/>
          <a:ln w="9525">
            <a:noFill/>
            <a:miter lim="800000"/>
            <a:headEnd/>
            <a:tailEnd/>
          </a:ln>
          <a:effectLst/>
        </p:spPr>
      </p:pic>
      <p:pic>
        <p:nvPicPr>
          <p:cNvPr id="5" name="Picture 6" descr="Bilderesultat for BMP180">
            <a:hlinkClick r:id="rId3"/>
          </p:cNvPr>
          <p:cNvPicPr>
            <a:picLocks noChangeAspect="1" noChangeArrowheads="1"/>
          </p:cNvPicPr>
          <p:nvPr/>
        </p:nvPicPr>
        <p:blipFill>
          <a:blip r:embed="rId4"/>
          <a:srcRect l="23517" t="17222" r="21845" b="15729"/>
          <a:stretch>
            <a:fillRect/>
          </a:stretch>
        </p:blipFill>
        <p:spPr bwMode="auto">
          <a:xfrm>
            <a:off x="1674804" y="1889859"/>
            <a:ext cx="1024119" cy="1256736"/>
          </a:xfrm>
          <a:prstGeom prst="rect">
            <a:avLst/>
          </a:prstGeom>
          <a:noFill/>
        </p:spPr>
      </p:pic>
      <p:grpSp>
        <p:nvGrpSpPr>
          <p:cNvPr id="3" name="Gruppe 27"/>
          <p:cNvGrpSpPr/>
          <p:nvPr/>
        </p:nvGrpSpPr>
        <p:grpSpPr>
          <a:xfrm>
            <a:off x="2555070" y="1679429"/>
            <a:ext cx="3377644" cy="315009"/>
            <a:chOff x="2555070" y="1679429"/>
            <a:chExt cx="3377644" cy="315009"/>
          </a:xfrm>
        </p:grpSpPr>
        <p:sp>
          <p:nvSpPr>
            <p:cNvPr id="7" name="Frihåndsform 6"/>
            <p:cNvSpPr/>
            <p:nvPr/>
          </p:nvSpPr>
          <p:spPr>
            <a:xfrm>
              <a:off x="2555070" y="1679429"/>
              <a:ext cx="1697546" cy="315009"/>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 name="Frihåndsform 7"/>
            <p:cNvSpPr/>
            <p:nvPr/>
          </p:nvSpPr>
          <p:spPr>
            <a:xfrm>
              <a:off x="4243866" y="1683804"/>
              <a:ext cx="1688848" cy="266882"/>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6" name="Gruppe 17"/>
          <p:cNvGrpSpPr/>
          <p:nvPr/>
        </p:nvGrpSpPr>
        <p:grpSpPr>
          <a:xfrm>
            <a:off x="2291832" y="1539426"/>
            <a:ext cx="3155191" cy="507938"/>
            <a:chOff x="2291832" y="2380066"/>
            <a:chExt cx="3155191" cy="507938"/>
          </a:xfrm>
        </p:grpSpPr>
        <p:sp>
          <p:nvSpPr>
            <p:cNvPr id="9" name="Frihåndsform 8"/>
            <p:cNvSpPr/>
            <p:nvPr/>
          </p:nvSpPr>
          <p:spPr>
            <a:xfrm>
              <a:off x="2291832" y="2380066"/>
              <a:ext cx="1848020" cy="507938"/>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0" name="Frihåndsform 9"/>
            <p:cNvSpPr/>
            <p:nvPr/>
          </p:nvSpPr>
          <p:spPr>
            <a:xfrm>
              <a:off x="4112611" y="2391002"/>
              <a:ext cx="1334412" cy="400323"/>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4" name="Gruppe 28"/>
          <p:cNvGrpSpPr/>
          <p:nvPr/>
        </p:nvGrpSpPr>
        <p:grpSpPr>
          <a:xfrm>
            <a:off x="2059950" y="1395046"/>
            <a:ext cx="5385879" cy="652318"/>
            <a:chOff x="2059950" y="1395046"/>
            <a:chExt cx="5385879" cy="652318"/>
          </a:xfrm>
        </p:grpSpPr>
        <p:sp>
          <p:nvSpPr>
            <p:cNvPr id="11" name="Frihåndsform 10"/>
            <p:cNvSpPr/>
            <p:nvPr/>
          </p:nvSpPr>
          <p:spPr>
            <a:xfrm>
              <a:off x="2059950" y="1395046"/>
              <a:ext cx="1820779" cy="652318"/>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2" name="Frihåndsform 11"/>
            <p:cNvSpPr/>
            <p:nvPr/>
          </p:nvSpPr>
          <p:spPr>
            <a:xfrm>
              <a:off x="3880728" y="1416922"/>
              <a:ext cx="3565101" cy="533764"/>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sp>
        <p:nvSpPr>
          <p:cNvPr id="13" name="Frihåndsform 12"/>
          <p:cNvSpPr/>
          <p:nvPr/>
        </p:nvSpPr>
        <p:spPr>
          <a:xfrm>
            <a:off x="1801657" y="1265745"/>
            <a:ext cx="5823785" cy="746193"/>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93714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93714"/>
                </a:ln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5" name="TekstSylinder 14"/>
          <p:cNvSpPr txBox="1"/>
          <p:nvPr/>
        </p:nvSpPr>
        <p:spPr>
          <a:xfrm>
            <a:off x="1674804" y="3195559"/>
            <a:ext cx="1096967" cy="646331"/>
          </a:xfrm>
          <a:prstGeom prst="rect">
            <a:avLst/>
          </a:prstGeom>
          <a:noFill/>
        </p:spPr>
        <p:txBody>
          <a:bodyPr wrap="none" rtlCol="0">
            <a:spAutoFit/>
          </a:bodyPr>
          <a:lstStyle/>
          <a:p>
            <a:pPr algn="ctr"/>
            <a:r>
              <a:rPr lang="nb-NO" smtClean="0"/>
              <a:t>Adresse 1</a:t>
            </a:r>
            <a:br>
              <a:rPr lang="nb-NO" smtClean="0"/>
            </a:br>
            <a:r>
              <a:rPr lang="nb-NO" smtClean="0"/>
              <a:t>0x76</a:t>
            </a:r>
            <a:endParaRPr lang="nb-NO" dirty="0"/>
          </a:p>
        </p:txBody>
      </p:sp>
      <p:sp>
        <p:nvSpPr>
          <p:cNvPr id="16" name="TekstSylinder 15"/>
          <p:cNvSpPr txBox="1"/>
          <p:nvPr/>
        </p:nvSpPr>
        <p:spPr>
          <a:xfrm>
            <a:off x="3564127" y="3195559"/>
            <a:ext cx="1096967" cy="646331"/>
          </a:xfrm>
          <a:prstGeom prst="rect">
            <a:avLst/>
          </a:prstGeom>
          <a:noFill/>
        </p:spPr>
        <p:txBody>
          <a:bodyPr wrap="none" rtlCol="0">
            <a:spAutoFit/>
          </a:bodyPr>
          <a:lstStyle/>
          <a:p>
            <a:pPr algn="ctr"/>
            <a:r>
              <a:rPr lang="nb-NO" smtClean="0"/>
              <a:t>Adresse 2</a:t>
            </a:r>
            <a:br>
              <a:rPr lang="nb-NO" smtClean="0"/>
            </a:br>
            <a:r>
              <a:rPr lang="nb-NO" smtClean="0"/>
              <a:t>0x3C</a:t>
            </a:r>
            <a:endParaRPr lang="nb-NO" dirty="0"/>
          </a:p>
        </p:txBody>
      </p:sp>
      <p:sp>
        <p:nvSpPr>
          <p:cNvPr id="20" name="Bildeforklaring formet som en ellipse 19"/>
          <p:cNvSpPr/>
          <p:nvPr/>
        </p:nvSpPr>
        <p:spPr>
          <a:xfrm>
            <a:off x="4282968" y="528640"/>
            <a:ext cx="865324" cy="503238"/>
          </a:xfrm>
          <a:prstGeom prst="wedgeEllipseCallout">
            <a:avLst>
              <a:gd name="adj1" fmla="val -37145"/>
              <a:gd name="adj2" fmla="val 97866"/>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3,3V</a:t>
            </a:r>
            <a:endParaRPr lang="nb-NO" dirty="0"/>
          </a:p>
        </p:txBody>
      </p:sp>
      <p:sp>
        <p:nvSpPr>
          <p:cNvPr id="22" name="Bildeforklaring formet som en ellipse 21"/>
          <p:cNvSpPr/>
          <p:nvPr/>
        </p:nvSpPr>
        <p:spPr>
          <a:xfrm>
            <a:off x="2127280" y="668049"/>
            <a:ext cx="865324" cy="503238"/>
          </a:xfrm>
          <a:prstGeom prst="wedgeEllipseCallout">
            <a:avLst>
              <a:gd name="adj1" fmla="val -37145"/>
              <a:gd name="adj2" fmla="val 97866"/>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GND</a:t>
            </a:r>
            <a:endParaRPr lang="nb-NO" sz="1600" dirty="0"/>
          </a:p>
        </p:txBody>
      </p:sp>
      <p:sp>
        <p:nvSpPr>
          <p:cNvPr id="23" name="Bildeforklaring formet som en ellipse 22"/>
          <p:cNvSpPr/>
          <p:nvPr/>
        </p:nvSpPr>
        <p:spPr>
          <a:xfrm>
            <a:off x="2758119" y="819566"/>
            <a:ext cx="865324" cy="503238"/>
          </a:xfrm>
          <a:prstGeom prst="wedgeEllipseCallout">
            <a:avLst>
              <a:gd name="adj1" fmla="val -37145"/>
              <a:gd name="adj2" fmla="val 97866"/>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SCL</a:t>
            </a:r>
            <a:endParaRPr lang="nb-NO" sz="1600" dirty="0"/>
          </a:p>
        </p:txBody>
      </p:sp>
      <p:sp>
        <p:nvSpPr>
          <p:cNvPr id="24" name="Bildeforklaring formet som en ellipse 23"/>
          <p:cNvSpPr/>
          <p:nvPr/>
        </p:nvSpPr>
        <p:spPr>
          <a:xfrm>
            <a:off x="5469186" y="979765"/>
            <a:ext cx="865324" cy="503238"/>
          </a:xfrm>
          <a:prstGeom prst="wedgeEllipseCallout">
            <a:avLst>
              <a:gd name="adj1" fmla="val -37145"/>
              <a:gd name="adj2" fmla="val 97866"/>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SDA</a:t>
            </a:r>
            <a:endParaRPr lang="nb-NO" sz="1600" dirty="0"/>
          </a:p>
        </p:txBody>
      </p:sp>
      <p:cxnSp>
        <p:nvCxnSpPr>
          <p:cNvPr id="27" name="Rett linje 26"/>
          <p:cNvCxnSpPr/>
          <p:nvPr/>
        </p:nvCxnSpPr>
        <p:spPr>
          <a:xfrm rot="5400000">
            <a:off x="3653219" y="1627615"/>
            <a:ext cx="727759" cy="2504"/>
          </a:xfrm>
          <a:prstGeom prst="line">
            <a:avLst/>
          </a:prstGeom>
        </p:spPr>
        <p:style>
          <a:lnRef idx="2">
            <a:schemeClr val="accent2"/>
          </a:lnRef>
          <a:fillRef idx="0">
            <a:schemeClr val="accent2"/>
          </a:fillRef>
          <a:effectRef idx="1">
            <a:schemeClr val="accent2"/>
          </a:effectRef>
          <a:fontRef idx="minor">
            <a:schemeClr val="tx1"/>
          </a:fontRef>
        </p:style>
      </p:cxnSp>
      <p:pic>
        <p:nvPicPr>
          <p:cNvPr id="137218" name="Picture 2"/>
          <p:cNvPicPr>
            <a:picLocks noChangeAspect="1" noChangeArrowheads="1"/>
          </p:cNvPicPr>
          <p:nvPr/>
        </p:nvPicPr>
        <p:blipFill>
          <a:blip r:embed="rId5"/>
          <a:srcRect/>
          <a:stretch>
            <a:fillRect/>
          </a:stretch>
        </p:blipFill>
        <p:spPr bwMode="auto">
          <a:xfrm>
            <a:off x="1652707" y="3791895"/>
            <a:ext cx="2970408" cy="2810527"/>
          </a:xfrm>
          <a:prstGeom prst="rect">
            <a:avLst/>
          </a:prstGeom>
          <a:noFill/>
          <a:ln w="9525">
            <a:noFill/>
            <a:miter lim="800000"/>
            <a:headEnd/>
            <a:tailEnd/>
          </a:ln>
          <a:effectLst/>
        </p:spPr>
      </p:pic>
      <p:sp>
        <p:nvSpPr>
          <p:cNvPr id="34" name="Tittel 1"/>
          <p:cNvSpPr txBox="1">
            <a:spLocks/>
          </p:cNvSpPr>
          <p:nvPr/>
        </p:nvSpPr>
        <p:spPr>
          <a:xfrm>
            <a:off x="4867334" y="4963885"/>
            <a:ext cx="3348492" cy="1175658"/>
          </a:xfrm>
          <a:prstGeom prst="rect">
            <a:avLst/>
          </a:prstGeom>
        </p:spPr>
        <p:txBody>
          <a:bodyPr vert="horz" lIns="91440" tIns="45720" rIns="91440" bIns="45720" rtlCol="0" anchor="ctr">
            <a:normAutofit fontScale="85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smtClean="0">
                <a:ln>
                  <a:noFill/>
                </a:ln>
                <a:solidFill>
                  <a:schemeClr val="tx1"/>
                </a:solidFill>
                <a:effectLst/>
                <a:uLnTx/>
                <a:uFillTx/>
                <a:latin typeface="Arial"/>
                <a:ea typeface="+mj-ea"/>
                <a:cs typeface="Arial"/>
              </a:rPr>
              <a:t>Adresse</a:t>
            </a:r>
            <a:r>
              <a:rPr kumimoji="0" lang="nb-NO" sz="3600" b="1" i="0" u="none" strike="noStrike" kern="1200" cap="none" spc="0" normalizeH="0" noProof="0" smtClean="0">
                <a:ln>
                  <a:noFill/>
                </a:ln>
                <a:solidFill>
                  <a:schemeClr val="tx1"/>
                </a:solidFill>
                <a:effectLst/>
                <a:uLnTx/>
                <a:uFillTx/>
                <a:latin typeface="Arial"/>
                <a:ea typeface="+mj-ea"/>
                <a:cs typeface="Arial"/>
              </a:rPr>
              <a:t> display</a:t>
            </a:r>
            <a:br>
              <a:rPr kumimoji="0" lang="nb-NO" sz="3600" b="1" i="0" u="none" strike="noStrike" kern="1200" cap="none" spc="0" normalizeH="0" noProof="0" smtClean="0">
                <a:ln>
                  <a:noFill/>
                </a:ln>
                <a:solidFill>
                  <a:schemeClr val="tx1"/>
                </a:solidFill>
                <a:effectLst/>
                <a:uLnTx/>
                <a:uFillTx/>
                <a:latin typeface="Arial"/>
                <a:ea typeface="+mj-ea"/>
                <a:cs typeface="Arial"/>
              </a:rPr>
            </a:br>
            <a:r>
              <a:rPr kumimoji="0" lang="nb-NO" sz="2400" b="1" i="0" u="none" strike="noStrike" kern="1200" cap="none" spc="0" normalizeH="0" noProof="0" smtClean="0">
                <a:ln>
                  <a:noFill/>
                </a:ln>
                <a:solidFill>
                  <a:schemeClr val="tx1"/>
                </a:solidFill>
                <a:effectLst/>
                <a:uLnTx/>
                <a:uFillTx/>
                <a:latin typeface="Arial"/>
                <a:ea typeface="+mj-ea"/>
                <a:cs typeface="Arial"/>
              </a:rPr>
              <a:t>SSD1306</a:t>
            </a:r>
            <a:br>
              <a:rPr kumimoji="0" lang="nb-NO" sz="2400" b="1" i="0" u="none" strike="noStrike" kern="1200" cap="none" spc="0" normalizeH="0" noProof="0" smtClean="0">
                <a:ln>
                  <a:noFill/>
                </a:ln>
                <a:solidFill>
                  <a:schemeClr val="tx1"/>
                </a:solidFill>
                <a:effectLst/>
                <a:uLnTx/>
                <a:uFillTx/>
                <a:latin typeface="Arial"/>
                <a:ea typeface="+mj-ea"/>
                <a:cs typeface="Arial"/>
              </a:rPr>
            </a:br>
            <a:r>
              <a:rPr kumimoji="0" lang="nb-NO" sz="2400" b="1" i="0" u="none" strike="noStrike" kern="1200" cap="none" spc="0" normalizeH="0" noProof="0" smtClean="0">
                <a:ln>
                  <a:noFill/>
                </a:ln>
                <a:solidFill>
                  <a:schemeClr val="tx1"/>
                </a:solidFill>
                <a:effectLst/>
                <a:uLnTx/>
                <a:uFillTx/>
                <a:latin typeface="Arial"/>
                <a:ea typeface="+mj-ea"/>
                <a:cs typeface="Arial"/>
              </a:rPr>
              <a:t>0x3C</a:t>
            </a:r>
            <a:endParaRPr kumimoji="0" lang="nb-NO" sz="2400" b="1" i="0" u="none" strike="noStrike" kern="1200" cap="none" spc="0" normalizeH="0" baseline="0" noProof="0" dirty="0">
              <a:ln>
                <a:noFill/>
              </a:ln>
              <a:solidFill>
                <a:schemeClr val="tx1"/>
              </a:solidFill>
              <a:effectLst/>
              <a:uLnTx/>
              <a:uFillTx/>
              <a:latin typeface="Arial"/>
              <a:ea typeface="+mj-ea"/>
              <a:cs typeface="Arial"/>
            </a:endParaRPr>
          </a:p>
        </p:txBody>
      </p:sp>
      <p:pic>
        <p:nvPicPr>
          <p:cNvPr id="26" name="Picture 1"/>
          <p:cNvPicPr>
            <a:picLocks noChangeAspect="1" noChangeArrowheads="1"/>
          </p:cNvPicPr>
          <p:nvPr/>
        </p:nvPicPr>
        <p:blipFill>
          <a:blip r:embed="rId6"/>
          <a:srcRect l="2574" t="8547" r="75335" b="16972"/>
          <a:stretch>
            <a:fillRect/>
          </a:stretch>
        </p:blipFill>
        <p:spPr bwMode="auto">
          <a:xfrm rot="16200000">
            <a:off x="5649686" y="1164772"/>
            <a:ext cx="1698172" cy="3320143"/>
          </a:xfrm>
          <a:prstGeom prst="rect">
            <a:avLst/>
          </a:prstGeom>
          <a:noFill/>
          <a:ln w="9525">
            <a:noFill/>
            <a:miter lim="800000"/>
            <a:headEnd/>
            <a:tailEnd/>
          </a:ln>
          <a:effectLst/>
        </p:spPr>
      </p:pic>
      <p:sp>
        <p:nvSpPr>
          <p:cNvPr id="30" name="TekstSylinder 29"/>
          <p:cNvSpPr txBox="1"/>
          <p:nvPr/>
        </p:nvSpPr>
        <p:spPr>
          <a:xfrm>
            <a:off x="5910943" y="1676400"/>
            <a:ext cx="561372" cy="369332"/>
          </a:xfrm>
          <a:prstGeom prst="rect">
            <a:avLst/>
          </a:prstGeom>
          <a:noFill/>
        </p:spPr>
        <p:txBody>
          <a:bodyPr wrap="none" rtlCol="0">
            <a:spAutoFit/>
          </a:bodyPr>
          <a:lstStyle/>
          <a:p>
            <a:r>
              <a:rPr lang="nb-NO" smtClean="0"/>
              <a:t>D21</a:t>
            </a:r>
            <a:endParaRPr lang="nb-NO"/>
          </a:p>
        </p:txBody>
      </p:sp>
      <p:sp>
        <p:nvSpPr>
          <p:cNvPr id="31" name="TekstSylinder 30"/>
          <p:cNvSpPr txBox="1"/>
          <p:nvPr/>
        </p:nvSpPr>
        <p:spPr>
          <a:xfrm>
            <a:off x="4887686" y="1676400"/>
            <a:ext cx="561372" cy="369332"/>
          </a:xfrm>
          <a:prstGeom prst="rect">
            <a:avLst/>
          </a:prstGeom>
          <a:noFill/>
        </p:spPr>
        <p:txBody>
          <a:bodyPr wrap="none" rtlCol="0">
            <a:spAutoFit/>
          </a:bodyPr>
          <a:lstStyle/>
          <a:p>
            <a:r>
              <a:rPr lang="nb-NO" smtClean="0"/>
              <a:t>D22</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0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20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20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0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0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2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2000"/>
                                        <p:tgtEl>
                                          <p:spTgt spid="13"/>
                                        </p:tgtEl>
                                      </p:cBhvr>
                                    </p:animEffect>
                                    <p:set>
                                      <p:cBhvr>
                                        <p:cTn id="39" dur="1" fill="hold">
                                          <p:stCondLst>
                                            <p:cond delay="19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20"/>
                                        </p:tgtEl>
                                      </p:cBhvr>
                                    </p:animEffect>
                                    <p:set>
                                      <p:cBhvr>
                                        <p:cTn id="42" dur="1" fill="hold">
                                          <p:stCondLst>
                                            <p:cond delay="1999"/>
                                          </p:stCondLst>
                                        </p:cTn>
                                        <p:tgtEl>
                                          <p:spTgt spid="20"/>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000"/>
                                        <p:tgtEl>
                                          <p:spTgt spid="14"/>
                                        </p:tgtEl>
                                      </p:cBhvr>
                                    </p:animEffect>
                                    <p:set>
                                      <p:cBhvr>
                                        <p:cTn id="45" dur="1" fill="hold">
                                          <p:stCondLst>
                                            <p:cond delay="1999"/>
                                          </p:stCondLst>
                                        </p:cTn>
                                        <p:tgtEl>
                                          <p:spTgt spid="1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22"/>
                                        </p:tgtEl>
                                      </p:cBhvr>
                                    </p:animEffect>
                                    <p:set>
                                      <p:cBhvr>
                                        <p:cTn id="48" dur="1" fill="hold">
                                          <p:stCondLst>
                                            <p:cond delay="1999"/>
                                          </p:stCondLst>
                                        </p:cTn>
                                        <p:tgtEl>
                                          <p:spTgt spid="2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27"/>
                                        </p:tgtEl>
                                      </p:cBhvr>
                                    </p:animEffect>
                                    <p:set>
                                      <p:cBhvr>
                                        <p:cTn id="51" dur="1" fill="hold">
                                          <p:stCondLst>
                                            <p:cond delay="1999"/>
                                          </p:stCondLst>
                                        </p:cTn>
                                        <p:tgtEl>
                                          <p:spTgt spid="2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2000"/>
                                        <p:tgtEl>
                                          <p:spTgt spid="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20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2000"/>
                                        <p:tgtEl>
                                          <p:spTgt spid="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2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2000"/>
                                        <p:tgtEl>
                                          <p:spTgt spid="15"/>
                                        </p:tgtEl>
                                      </p:cBhvr>
                                    </p:animEffec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20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37218"/>
                                        </p:tgtEl>
                                        <p:attrNameLst>
                                          <p:attrName>style.visibility</p:attrName>
                                        </p:attrNameLst>
                                      </p:cBhvr>
                                      <p:to>
                                        <p:strVal val="visible"/>
                                      </p:to>
                                    </p:set>
                                    <p:animEffect transition="in" filter="fade">
                                      <p:cBhvr>
                                        <p:cTn id="81" dur="2000"/>
                                        <p:tgtEl>
                                          <p:spTgt spid="1372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p:bldP spid="16" grpId="0"/>
      <p:bldP spid="20" grpId="0" animBg="1"/>
      <p:bldP spid="20" grpId="1" animBg="1"/>
      <p:bldP spid="22" grpId="0" animBg="1"/>
      <p:bldP spid="22" grpId="1" animBg="1"/>
      <p:bldP spid="23" grpId="0" animBg="1"/>
      <p:bldP spid="24" grpId="0" animBg="1"/>
      <p:bldP spid="34" grpId="0"/>
      <p:bldP spid="30" grpId="0"/>
      <p:bldP spid="3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770391"/>
          </a:xfrm>
        </p:spPr>
        <p:txBody>
          <a:bodyPr/>
          <a:lstStyle/>
          <a:p>
            <a:pPr algn="ctr"/>
            <a:r>
              <a:rPr lang="nb-NO" smtClean="0"/>
              <a:t>Pullup motstander</a:t>
            </a:r>
            <a:endParaRPr lang="nb-NO"/>
          </a:p>
        </p:txBody>
      </p:sp>
      <p:sp>
        <p:nvSpPr>
          <p:cNvPr id="3" name="Plassholder for innhold 2"/>
          <p:cNvSpPr>
            <a:spLocks noGrp="1"/>
          </p:cNvSpPr>
          <p:nvPr>
            <p:ph idx="1"/>
          </p:nvPr>
        </p:nvSpPr>
        <p:spPr>
          <a:xfrm>
            <a:off x="849085" y="3173186"/>
            <a:ext cx="3450771" cy="3271157"/>
          </a:xfrm>
        </p:spPr>
        <p:txBody>
          <a:bodyPr>
            <a:normAutofit/>
          </a:bodyPr>
          <a:lstStyle/>
          <a:p>
            <a:r>
              <a:rPr lang="nb-NO" sz="2000" smtClean="0"/>
              <a:t>I</a:t>
            </a:r>
            <a:r>
              <a:rPr lang="nb-NO" sz="2000" baseline="30000" smtClean="0"/>
              <a:t>2</a:t>
            </a:r>
            <a:r>
              <a:rPr lang="nb-NO" sz="2000" smtClean="0"/>
              <a:t>C-bussen er høy når den er inaktiv. Den dras lav når den er aktiv.</a:t>
            </a:r>
          </a:p>
          <a:p>
            <a:r>
              <a:rPr lang="nb-NO" sz="2000" smtClean="0"/>
              <a:t>Med mange kretser på bussen så kan høytnivået</a:t>
            </a:r>
            <a:br>
              <a:rPr lang="nb-NO" sz="2000" smtClean="0"/>
            </a:br>
            <a:r>
              <a:rPr lang="nb-NO" sz="2000" smtClean="0"/>
              <a:t>senkes</a:t>
            </a:r>
          </a:p>
          <a:p>
            <a:r>
              <a:rPr lang="nb-NO" sz="2000" smtClean="0"/>
              <a:t>Pullup motstandene</a:t>
            </a:r>
            <a:br>
              <a:rPr lang="nb-NO" sz="2000" smtClean="0"/>
            </a:br>
            <a:r>
              <a:rPr lang="nb-NO" sz="2000" smtClean="0"/>
              <a:t>sørger for å løfte høytnivået</a:t>
            </a:r>
            <a:endParaRPr lang="nb-NO" sz="2000"/>
          </a:p>
        </p:txBody>
      </p:sp>
      <p:sp>
        <p:nvSpPr>
          <p:cNvPr id="4" name="Frihåndsform 3"/>
          <p:cNvSpPr/>
          <p:nvPr/>
        </p:nvSpPr>
        <p:spPr>
          <a:xfrm>
            <a:off x="4827814" y="4076741"/>
            <a:ext cx="3467100" cy="45719"/>
          </a:xfrm>
          <a:custGeom>
            <a:avLst/>
            <a:gdLst>
              <a:gd name="connsiteX0" fmla="*/ 0 w 3015342"/>
              <a:gd name="connsiteY0" fmla="*/ 21771 h 21771"/>
              <a:gd name="connsiteX1" fmla="*/ 3015342 w 3015342"/>
              <a:gd name="connsiteY1" fmla="*/ 0 h 21771"/>
              <a:gd name="connsiteX2" fmla="*/ 3015342 w 3015342"/>
              <a:gd name="connsiteY2" fmla="*/ 0 h 21771"/>
            </a:gdLst>
            <a:ahLst/>
            <a:cxnLst>
              <a:cxn ang="0">
                <a:pos x="connsiteX0" y="connsiteY0"/>
              </a:cxn>
              <a:cxn ang="0">
                <a:pos x="connsiteX1" y="connsiteY1"/>
              </a:cxn>
              <a:cxn ang="0">
                <a:pos x="connsiteX2" y="connsiteY2"/>
              </a:cxn>
            </a:cxnLst>
            <a:rect l="l" t="t" r="r" b="b"/>
            <a:pathLst>
              <a:path w="3015342" h="21771">
                <a:moveTo>
                  <a:pt x="0" y="21771"/>
                </a:moveTo>
                <a:lnTo>
                  <a:pt x="3015342" y="0"/>
                </a:lnTo>
                <a:lnTo>
                  <a:pt x="3015342"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 name="Frihåndsform 6"/>
          <p:cNvSpPr/>
          <p:nvPr/>
        </p:nvSpPr>
        <p:spPr>
          <a:xfrm>
            <a:off x="6607630" y="2999054"/>
            <a:ext cx="10885" cy="1110343"/>
          </a:xfrm>
          <a:custGeom>
            <a:avLst/>
            <a:gdLst>
              <a:gd name="connsiteX0" fmla="*/ 0 w 10885"/>
              <a:gd name="connsiteY0" fmla="*/ 1110343 h 1110343"/>
              <a:gd name="connsiteX1" fmla="*/ 10885 w 10885"/>
              <a:gd name="connsiteY1" fmla="*/ 0 h 1110343"/>
            </a:gdLst>
            <a:ahLst/>
            <a:cxnLst>
              <a:cxn ang="0">
                <a:pos x="connsiteX0" y="connsiteY0"/>
              </a:cxn>
              <a:cxn ang="0">
                <a:pos x="connsiteX1" y="connsiteY1"/>
              </a:cxn>
            </a:cxnLst>
            <a:rect l="l" t="t" r="r" b="b"/>
            <a:pathLst>
              <a:path w="10885" h="1110343">
                <a:moveTo>
                  <a:pt x="0" y="1110343"/>
                </a:moveTo>
                <a:lnTo>
                  <a:pt x="10885"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 name="Rektangel 4"/>
          <p:cNvSpPr/>
          <p:nvPr/>
        </p:nvSpPr>
        <p:spPr>
          <a:xfrm>
            <a:off x="6504215" y="3331068"/>
            <a:ext cx="217714" cy="4463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TekstSylinder 9"/>
          <p:cNvSpPr txBox="1"/>
          <p:nvPr/>
        </p:nvSpPr>
        <p:spPr>
          <a:xfrm>
            <a:off x="4207328" y="3956997"/>
            <a:ext cx="607859" cy="369332"/>
          </a:xfrm>
          <a:prstGeom prst="rect">
            <a:avLst/>
          </a:prstGeom>
          <a:noFill/>
        </p:spPr>
        <p:txBody>
          <a:bodyPr wrap="none" rtlCol="0">
            <a:spAutoFit/>
          </a:bodyPr>
          <a:lstStyle/>
          <a:p>
            <a:r>
              <a:rPr lang="nb-NO" smtClean="0"/>
              <a:t>3,3V</a:t>
            </a:r>
            <a:endParaRPr lang="nb-NO"/>
          </a:p>
        </p:txBody>
      </p:sp>
      <p:sp>
        <p:nvSpPr>
          <p:cNvPr id="11" name="Frihåndsform 10"/>
          <p:cNvSpPr/>
          <p:nvPr/>
        </p:nvSpPr>
        <p:spPr>
          <a:xfrm>
            <a:off x="4963886" y="5981741"/>
            <a:ext cx="3467100" cy="45719"/>
          </a:xfrm>
          <a:custGeom>
            <a:avLst/>
            <a:gdLst>
              <a:gd name="connsiteX0" fmla="*/ 0 w 3015342"/>
              <a:gd name="connsiteY0" fmla="*/ 21771 h 21771"/>
              <a:gd name="connsiteX1" fmla="*/ 3015342 w 3015342"/>
              <a:gd name="connsiteY1" fmla="*/ 0 h 21771"/>
              <a:gd name="connsiteX2" fmla="*/ 3015342 w 3015342"/>
              <a:gd name="connsiteY2" fmla="*/ 0 h 21771"/>
            </a:gdLst>
            <a:ahLst/>
            <a:cxnLst>
              <a:cxn ang="0">
                <a:pos x="connsiteX0" y="connsiteY0"/>
              </a:cxn>
              <a:cxn ang="0">
                <a:pos x="connsiteX1" y="connsiteY1"/>
              </a:cxn>
              <a:cxn ang="0">
                <a:pos x="connsiteX2" y="connsiteY2"/>
              </a:cxn>
            </a:cxnLst>
            <a:rect l="l" t="t" r="r" b="b"/>
            <a:pathLst>
              <a:path w="3015342" h="21771">
                <a:moveTo>
                  <a:pt x="0" y="21771"/>
                </a:moveTo>
                <a:lnTo>
                  <a:pt x="3015342" y="0"/>
                </a:lnTo>
                <a:lnTo>
                  <a:pt x="3015342"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2" name="TekstSylinder 11"/>
          <p:cNvSpPr txBox="1"/>
          <p:nvPr/>
        </p:nvSpPr>
        <p:spPr>
          <a:xfrm>
            <a:off x="4229099" y="5845668"/>
            <a:ext cx="607859" cy="369332"/>
          </a:xfrm>
          <a:prstGeom prst="rect">
            <a:avLst/>
          </a:prstGeom>
          <a:noFill/>
        </p:spPr>
        <p:txBody>
          <a:bodyPr wrap="none" rtlCol="0">
            <a:spAutoFit/>
          </a:bodyPr>
          <a:lstStyle/>
          <a:p>
            <a:r>
              <a:rPr lang="nb-NO" smtClean="0"/>
              <a:t>0,0V</a:t>
            </a:r>
            <a:endParaRPr lang="nb-NO"/>
          </a:p>
        </p:txBody>
      </p:sp>
      <p:sp>
        <p:nvSpPr>
          <p:cNvPr id="13" name="TekstSylinder 12"/>
          <p:cNvSpPr txBox="1"/>
          <p:nvPr/>
        </p:nvSpPr>
        <p:spPr>
          <a:xfrm>
            <a:off x="8441870" y="5802125"/>
            <a:ext cx="536942" cy="369332"/>
          </a:xfrm>
          <a:prstGeom prst="rect">
            <a:avLst/>
          </a:prstGeom>
          <a:noFill/>
        </p:spPr>
        <p:txBody>
          <a:bodyPr wrap="none" rtlCol="0">
            <a:spAutoFit/>
          </a:bodyPr>
          <a:lstStyle/>
          <a:p>
            <a:r>
              <a:rPr lang="nb-NO" smtClean="0"/>
              <a:t>LAV</a:t>
            </a:r>
            <a:endParaRPr lang="nb-NO"/>
          </a:p>
        </p:txBody>
      </p:sp>
      <p:sp>
        <p:nvSpPr>
          <p:cNvPr id="14" name="TekstSylinder 13"/>
          <p:cNvSpPr txBox="1"/>
          <p:nvPr/>
        </p:nvSpPr>
        <p:spPr>
          <a:xfrm>
            <a:off x="8387442" y="3902568"/>
            <a:ext cx="595035" cy="369332"/>
          </a:xfrm>
          <a:prstGeom prst="rect">
            <a:avLst/>
          </a:prstGeom>
          <a:noFill/>
        </p:spPr>
        <p:txBody>
          <a:bodyPr wrap="none" rtlCol="0">
            <a:spAutoFit/>
          </a:bodyPr>
          <a:lstStyle/>
          <a:p>
            <a:r>
              <a:rPr lang="nb-NO" smtClean="0"/>
              <a:t>HØY</a:t>
            </a:r>
            <a:endParaRPr lang="nb-NO"/>
          </a:p>
        </p:txBody>
      </p:sp>
      <p:sp>
        <p:nvSpPr>
          <p:cNvPr id="15" name="TekstSylinder 14"/>
          <p:cNvSpPr txBox="1"/>
          <p:nvPr/>
        </p:nvSpPr>
        <p:spPr>
          <a:xfrm>
            <a:off x="2427515" y="6302829"/>
            <a:ext cx="4577407" cy="369332"/>
          </a:xfrm>
          <a:prstGeom prst="rect">
            <a:avLst/>
          </a:prstGeom>
          <a:noFill/>
        </p:spPr>
        <p:txBody>
          <a:bodyPr wrap="none" rtlCol="0">
            <a:spAutoFit/>
          </a:bodyPr>
          <a:lstStyle/>
          <a:p>
            <a:r>
              <a:rPr lang="nb-NO" smtClean="0">
                <a:hlinkClick r:id="rId2"/>
              </a:rPr>
              <a:t>https://rheingoldheavy.com/i2c-pull-resistors/</a:t>
            </a:r>
            <a:r>
              <a:rPr lang="nb-NO" smtClean="0"/>
              <a:t> </a:t>
            </a:r>
            <a:endParaRPr lang="nb-NO"/>
          </a:p>
        </p:txBody>
      </p:sp>
      <p:sp>
        <p:nvSpPr>
          <p:cNvPr id="16" name="Frihåndsform 15"/>
          <p:cNvSpPr/>
          <p:nvPr/>
        </p:nvSpPr>
        <p:spPr>
          <a:xfrm>
            <a:off x="4876800" y="5018354"/>
            <a:ext cx="3456214" cy="27214"/>
          </a:xfrm>
          <a:custGeom>
            <a:avLst/>
            <a:gdLst>
              <a:gd name="connsiteX0" fmla="*/ 0 w 3456214"/>
              <a:gd name="connsiteY0" fmla="*/ 27214 h 27214"/>
              <a:gd name="connsiteX1" fmla="*/ 3456214 w 3456214"/>
              <a:gd name="connsiteY1" fmla="*/ 0 h 27214"/>
            </a:gdLst>
            <a:ahLst/>
            <a:cxnLst>
              <a:cxn ang="0">
                <a:pos x="connsiteX0" y="connsiteY0"/>
              </a:cxn>
              <a:cxn ang="0">
                <a:pos x="connsiteX1" y="connsiteY1"/>
              </a:cxn>
            </a:cxnLst>
            <a:rect l="l" t="t" r="r" b="b"/>
            <a:pathLst>
              <a:path w="3456214" h="27214">
                <a:moveTo>
                  <a:pt x="0" y="27214"/>
                </a:moveTo>
                <a:lnTo>
                  <a:pt x="3456214" y="0"/>
                </a:lnTo>
              </a:path>
            </a:pathLst>
          </a:custGeom>
          <a:ln w="9525">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pic>
        <p:nvPicPr>
          <p:cNvPr id="110594" name="Picture 2" descr="Standard 7-bit address transfer message."/>
          <p:cNvPicPr>
            <a:picLocks noChangeAspect="1" noChangeArrowheads="1"/>
          </p:cNvPicPr>
          <p:nvPr/>
        </p:nvPicPr>
        <p:blipFill>
          <a:blip r:embed="rId3"/>
          <a:srcRect/>
          <a:stretch>
            <a:fillRect/>
          </a:stretch>
        </p:blipFill>
        <p:spPr bwMode="auto">
          <a:xfrm>
            <a:off x="1015546" y="1201511"/>
            <a:ext cx="7804814" cy="1743075"/>
          </a:xfrm>
          <a:prstGeom prst="rect">
            <a:avLst/>
          </a:prstGeom>
          <a:noFill/>
        </p:spPr>
      </p:pic>
      <p:sp>
        <p:nvSpPr>
          <p:cNvPr id="20" name="Frihåndsform 19"/>
          <p:cNvSpPr/>
          <p:nvPr/>
        </p:nvSpPr>
        <p:spPr>
          <a:xfrm>
            <a:off x="4822371" y="4065814"/>
            <a:ext cx="3429000" cy="65315"/>
          </a:xfrm>
          <a:custGeom>
            <a:avLst/>
            <a:gdLst>
              <a:gd name="connsiteX0" fmla="*/ 0 w 3429000"/>
              <a:gd name="connsiteY0" fmla="*/ 65315 h 65315"/>
              <a:gd name="connsiteX1" fmla="*/ 3429000 w 3429000"/>
              <a:gd name="connsiteY1" fmla="*/ 32657 h 65315"/>
              <a:gd name="connsiteX2" fmla="*/ 3429000 w 3429000"/>
              <a:gd name="connsiteY2" fmla="*/ 32657 h 65315"/>
              <a:gd name="connsiteX3" fmla="*/ 3412672 w 3429000"/>
              <a:gd name="connsiteY3" fmla="*/ 0 h 65315"/>
            </a:gdLst>
            <a:ahLst/>
            <a:cxnLst>
              <a:cxn ang="0">
                <a:pos x="connsiteX0" y="connsiteY0"/>
              </a:cxn>
              <a:cxn ang="0">
                <a:pos x="connsiteX1" y="connsiteY1"/>
              </a:cxn>
              <a:cxn ang="0">
                <a:pos x="connsiteX2" y="connsiteY2"/>
              </a:cxn>
              <a:cxn ang="0">
                <a:pos x="connsiteX3" y="connsiteY3"/>
              </a:cxn>
            </a:cxnLst>
            <a:rect l="l" t="t" r="r" b="b"/>
            <a:pathLst>
              <a:path w="3429000" h="65315">
                <a:moveTo>
                  <a:pt x="0" y="65315"/>
                </a:moveTo>
                <a:lnTo>
                  <a:pt x="3429000" y="32657"/>
                </a:lnTo>
                <a:lnTo>
                  <a:pt x="3429000" y="32657"/>
                </a:lnTo>
                <a:lnTo>
                  <a:pt x="3412672"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21" name="TekstSylinder 20"/>
          <p:cNvSpPr txBox="1"/>
          <p:nvPr/>
        </p:nvSpPr>
        <p:spPr>
          <a:xfrm>
            <a:off x="6819900" y="3347357"/>
            <a:ext cx="734496" cy="369332"/>
          </a:xfrm>
          <a:prstGeom prst="rect">
            <a:avLst/>
          </a:prstGeom>
          <a:noFill/>
        </p:spPr>
        <p:txBody>
          <a:bodyPr wrap="none" rtlCol="0">
            <a:spAutoFit/>
          </a:bodyPr>
          <a:lstStyle/>
          <a:p>
            <a:r>
              <a:rPr lang="nb-NO" smtClean="0"/>
              <a:t>4,7k</a:t>
            </a:r>
            <a:r>
              <a:rPr lang="el-GR" smtClean="0"/>
              <a:t>Ω</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fade">
                                      <p:cBhvr>
                                        <p:cTn id="7" dur="2000"/>
                                        <p:tgtEl>
                                          <p:spTgt spid="110594"/>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2" nodeType="clickEffect">
                                  <p:stCondLst>
                                    <p:cond delay="0"/>
                                  </p:stCondLst>
                                  <p:childTnLst>
                                    <p:animMotion origin="layout" path="M -4.72222E-6 4.81481E-6 L 0.00122 0.09375 " pathEditMode="relative" rAng="0" ptsTypes="AA">
                                      <p:cBhvr>
                                        <p:cTn id="37" dur="2000" fill="hold"/>
                                        <p:tgtEl>
                                          <p:spTgt spid="4"/>
                                        </p:tgtEl>
                                        <p:attrNameLst>
                                          <p:attrName>ppt_x</p:attrName>
                                          <p:attrName>ppt_y</p:attrName>
                                        </p:attrNameLst>
                                      </p:cBhvr>
                                      <p:rCtr x="1" y="47"/>
                                    </p:animMotion>
                                  </p:childTnLst>
                                </p:cTn>
                              </p:par>
                              <p:par>
                                <p:cTn id="38" presetID="10" presetClass="entr" presetSubtype="0" fill="hold" nodeType="with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fade">
                                      <p:cBhvr>
                                        <p:cTn id="40" dur="2000"/>
                                        <p:tgtEl>
                                          <p:spTgt spid="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3" nodeType="clickEffect">
                                  <p:stCondLst>
                                    <p:cond delay="0"/>
                                  </p:stCondLst>
                                  <p:childTnLst>
                                    <p:animEffect transition="out" filter="fade">
                                      <p:cBhvr>
                                        <p:cTn id="44" dur="2000"/>
                                        <p:tgtEl>
                                          <p:spTgt spid="4"/>
                                        </p:tgtEl>
                                      </p:cBhvr>
                                    </p:animEffect>
                                    <p:set>
                                      <p:cBhvr>
                                        <p:cTn id="45" dur="1" fill="hold">
                                          <p:stCondLst>
                                            <p:cond delay="1999"/>
                                          </p:stCondLst>
                                        </p:cTn>
                                        <p:tgtEl>
                                          <p:spTgt spid="4"/>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0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Effect transition="in" filter="fade">
                                      <p:cBhvr>
                                        <p:cTn id="51" dur="2000"/>
                                        <p:tgtEl>
                                          <p:spTgt spid="3">
                                            <p:txEl>
                                              <p:pRg st="2" end="2"/>
                                            </p:txEl>
                                          </p:spTgt>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2000"/>
                                        <p:tgtEl>
                                          <p:spTgt spid="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20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2000"/>
                                        <p:tgtEl>
                                          <p:spTgt spid="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0"/>
                                        <p:tgtEl>
                                          <p:spTgt spid="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7" grpId="0" animBg="1"/>
      <p:bldP spid="5" grpId="0" animBg="1"/>
      <p:bldP spid="10" grpId="0"/>
      <p:bldP spid="11" grpId="0" animBg="1"/>
      <p:bldP spid="12" grpId="0"/>
      <p:bldP spid="13" grpId="0"/>
      <p:bldP spid="14" grpId="0"/>
      <p:bldP spid="15" grpId="0"/>
      <p:bldP spid="16" grpId="0" animBg="1"/>
      <p:bldP spid="20"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Lag adgangskontroll</a:t>
            </a:r>
            <a:endParaRPr lang="nb-NO"/>
          </a:p>
        </p:txBody>
      </p:sp>
      <p:sp>
        <p:nvSpPr>
          <p:cNvPr id="3" name="Plassholder for innhold 2"/>
          <p:cNvSpPr>
            <a:spLocks noGrp="1"/>
          </p:cNvSpPr>
          <p:nvPr>
            <p:ph idx="1"/>
          </p:nvPr>
        </p:nvSpPr>
        <p:spPr>
          <a:xfrm>
            <a:off x="1018310" y="1600200"/>
            <a:ext cx="2258290" cy="4525963"/>
          </a:xfrm>
        </p:spPr>
        <p:txBody>
          <a:bodyPr>
            <a:normAutofit/>
          </a:bodyPr>
          <a:lstStyle/>
          <a:p>
            <a:r>
              <a:rPr lang="nb-NO" sz="2000" smtClean="0"/>
              <a:t>ESP32</a:t>
            </a:r>
            <a:br>
              <a:rPr lang="nb-NO" sz="2000" smtClean="0"/>
            </a:br>
            <a:r>
              <a:rPr lang="nb-NO" sz="1400" smtClean="0"/>
              <a:t>Mikrokontroller</a:t>
            </a:r>
            <a:endParaRPr lang="nb-NO" sz="2000" smtClean="0"/>
          </a:p>
          <a:p>
            <a:r>
              <a:rPr lang="nb-NO" sz="2000" smtClean="0"/>
              <a:t>Koblingsbrett</a:t>
            </a:r>
          </a:p>
          <a:p>
            <a:r>
              <a:rPr lang="nb-NO" sz="2000" smtClean="0"/>
              <a:t>BMP280</a:t>
            </a:r>
            <a:br>
              <a:rPr lang="nb-NO" sz="2000" smtClean="0"/>
            </a:br>
            <a:r>
              <a:rPr lang="nb-NO" sz="1400" smtClean="0"/>
              <a:t>Lufttrykk og temp</a:t>
            </a:r>
            <a:endParaRPr lang="nb-NO" sz="2000" smtClean="0"/>
          </a:p>
          <a:p>
            <a:r>
              <a:rPr lang="nb-NO" sz="2000" smtClean="0"/>
              <a:t>SSD1306</a:t>
            </a:r>
            <a:br>
              <a:rPr lang="nb-NO" sz="2000" smtClean="0"/>
            </a:br>
            <a:r>
              <a:rPr lang="nb-NO" sz="1400" smtClean="0"/>
              <a:t>OLED display </a:t>
            </a:r>
            <a:endParaRPr lang="nb-NO" sz="2000" smtClean="0"/>
          </a:p>
          <a:p>
            <a:r>
              <a:rPr lang="nb-NO" sz="2000" smtClean="0"/>
              <a:t>OpenLog</a:t>
            </a:r>
            <a:br>
              <a:rPr lang="nb-NO" sz="2000" smtClean="0"/>
            </a:br>
            <a:r>
              <a:rPr lang="nb-NO" sz="1400" smtClean="0"/>
              <a:t>SD-kort holder</a:t>
            </a:r>
            <a:endParaRPr lang="nb-NO" sz="2000" smtClean="0"/>
          </a:p>
          <a:p>
            <a:r>
              <a:rPr lang="nb-NO" sz="2000" smtClean="0"/>
              <a:t>NEO 6M</a:t>
            </a:r>
            <a:br>
              <a:rPr lang="nb-NO" sz="2000" smtClean="0"/>
            </a:br>
            <a:r>
              <a:rPr lang="nb-NO" sz="1400" smtClean="0"/>
              <a:t>GPS-mottaker</a:t>
            </a:r>
            <a:endParaRPr lang="nb-NO" sz="2000" smtClean="0"/>
          </a:p>
          <a:p>
            <a:r>
              <a:rPr lang="nb-NO" sz="2000" smtClean="0"/>
              <a:t>DS1307</a:t>
            </a:r>
            <a:br>
              <a:rPr lang="nb-NO" sz="2000" smtClean="0"/>
            </a:br>
            <a:r>
              <a:rPr lang="nb-NO" sz="1400" smtClean="0"/>
              <a:t>Real Time Clock</a:t>
            </a:r>
            <a:endParaRPr lang="nb-NO" sz="2000"/>
          </a:p>
        </p:txBody>
      </p:sp>
      <p:pic>
        <p:nvPicPr>
          <p:cNvPr id="1027" name="Picture 3" descr="D:\Backup PC233 05.08.06\PC233\Artikler Hefter-bøker m.m\Yrkesfaglærerkurs\Bilder\CIMG0189.JPG"/>
          <p:cNvPicPr>
            <a:picLocks noChangeAspect="1" noChangeArrowheads="1"/>
          </p:cNvPicPr>
          <p:nvPr/>
        </p:nvPicPr>
        <p:blipFill>
          <a:blip r:embed="rId2"/>
          <a:srcRect l="18786" t="12500" r="7706" b="6676"/>
          <a:stretch>
            <a:fillRect/>
          </a:stretch>
        </p:blipFill>
        <p:spPr bwMode="auto">
          <a:xfrm>
            <a:off x="3315132" y="1565564"/>
            <a:ext cx="5468649" cy="4509654"/>
          </a:xfrm>
          <a:prstGeom prst="rect">
            <a:avLst/>
          </a:prstGeom>
          <a:noFill/>
        </p:spPr>
      </p:pic>
      <p:sp>
        <p:nvSpPr>
          <p:cNvPr id="6" name="TekstSylinder 5"/>
          <p:cNvSpPr txBox="1"/>
          <p:nvPr/>
        </p:nvSpPr>
        <p:spPr>
          <a:xfrm>
            <a:off x="6283037" y="5181599"/>
            <a:ext cx="952697" cy="461665"/>
          </a:xfrm>
          <a:prstGeom prst="rect">
            <a:avLst/>
          </a:prstGeom>
          <a:noFill/>
        </p:spPr>
        <p:txBody>
          <a:bodyPr wrap="none" rtlCol="0">
            <a:spAutoFit/>
          </a:bodyPr>
          <a:lstStyle/>
          <a:p>
            <a:r>
              <a:rPr lang="nb-NO" sz="2400" b="1" smtClean="0"/>
              <a:t>ESP32</a:t>
            </a:r>
            <a:endParaRPr lang="nb-NO" sz="2400" b="1"/>
          </a:p>
        </p:txBody>
      </p:sp>
      <p:sp>
        <p:nvSpPr>
          <p:cNvPr id="8" name="TekstSylinder 7"/>
          <p:cNvSpPr txBox="1"/>
          <p:nvPr/>
        </p:nvSpPr>
        <p:spPr>
          <a:xfrm>
            <a:off x="7322127" y="4544290"/>
            <a:ext cx="1357936" cy="830997"/>
          </a:xfrm>
          <a:prstGeom prst="rect">
            <a:avLst/>
          </a:prstGeom>
          <a:noFill/>
        </p:spPr>
        <p:txBody>
          <a:bodyPr wrap="none" rtlCol="0">
            <a:spAutoFit/>
          </a:bodyPr>
          <a:lstStyle/>
          <a:p>
            <a:r>
              <a:rPr lang="nb-NO" sz="2400" b="1" smtClean="0"/>
              <a:t>Koblings-</a:t>
            </a:r>
          </a:p>
          <a:p>
            <a:r>
              <a:rPr lang="nb-NO" sz="2400" b="1" smtClean="0"/>
              <a:t>brett</a:t>
            </a:r>
            <a:endParaRPr lang="nb-NO" sz="2400" b="1"/>
          </a:p>
        </p:txBody>
      </p:sp>
      <p:sp>
        <p:nvSpPr>
          <p:cNvPr id="15" name="Frihåndsform 14"/>
          <p:cNvSpPr/>
          <p:nvPr/>
        </p:nvSpPr>
        <p:spPr>
          <a:xfrm>
            <a:off x="4920341" y="3494314"/>
            <a:ext cx="2503715" cy="1839686"/>
          </a:xfrm>
          <a:custGeom>
            <a:avLst/>
            <a:gdLst>
              <a:gd name="connsiteX0" fmla="*/ 0 w 2438400"/>
              <a:gd name="connsiteY0" fmla="*/ 816429 h 1839686"/>
              <a:gd name="connsiteX1" fmla="*/ 778329 w 2438400"/>
              <a:gd name="connsiteY1" fmla="*/ 1839686 h 1839686"/>
              <a:gd name="connsiteX2" fmla="*/ 2438400 w 2438400"/>
              <a:gd name="connsiteY2" fmla="*/ 827315 h 1839686"/>
              <a:gd name="connsiteX3" fmla="*/ 1562100 w 2438400"/>
              <a:gd name="connsiteY3" fmla="*/ 0 h 1839686"/>
              <a:gd name="connsiteX4" fmla="*/ 0 w 2438400"/>
              <a:gd name="connsiteY4" fmla="*/ 816429 h 1839686"/>
              <a:gd name="connsiteX0" fmla="*/ 0 w 2503715"/>
              <a:gd name="connsiteY0" fmla="*/ 707572 h 1839686"/>
              <a:gd name="connsiteX1" fmla="*/ 843644 w 2503715"/>
              <a:gd name="connsiteY1" fmla="*/ 1839686 h 1839686"/>
              <a:gd name="connsiteX2" fmla="*/ 2503715 w 2503715"/>
              <a:gd name="connsiteY2" fmla="*/ 827315 h 1839686"/>
              <a:gd name="connsiteX3" fmla="*/ 1627415 w 2503715"/>
              <a:gd name="connsiteY3" fmla="*/ 0 h 1839686"/>
              <a:gd name="connsiteX4" fmla="*/ 0 w 2503715"/>
              <a:gd name="connsiteY4" fmla="*/ 707572 h 1839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715" h="1839686">
                <a:moveTo>
                  <a:pt x="0" y="707572"/>
                </a:moveTo>
                <a:lnTo>
                  <a:pt x="843644" y="1839686"/>
                </a:lnTo>
                <a:lnTo>
                  <a:pt x="2503715" y="827315"/>
                </a:lnTo>
                <a:lnTo>
                  <a:pt x="1627415" y="0"/>
                </a:lnTo>
                <a:lnTo>
                  <a:pt x="0" y="707572"/>
                </a:lnTo>
                <a:close/>
              </a:path>
            </a:pathLst>
          </a:cu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0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Pullup motstander</a:t>
            </a:r>
            <a:br>
              <a:rPr lang="nb-NO" smtClean="0"/>
            </a:br>
            <a:r>
              <a:rPr lang="nb-NO" sz="2000" b="0" smtClean="0">
                <a:hlinkClick r:id="rId2"/>
              </a:rPr>
              <a:t>https://learn.sparkfun.com/tutorials/i2c/all</a:t>
            </a:r>
            <a:r>
              <a:rPr lang="nb-NO" sz="2000" b="0" smtClean="0"/>
              <a:t> </a:t>
            </a:r>
            <a:endParaRPr lang="nb-NO" b="0"/>
          </a:p>
        </p:txBody>
      </p:sp>
      <p:pic>
        <p:nvPicPr>
          <p:cNvPr id="112642" name="Picture 2"/>
          <p:cNvPicPr>
            <a:picLocks noChangeAspect="1" noChangeArrowheads="1"/>
          </p:cNvPicPr>
          <p:nvPr/>
        </p:nvPicPr>
        <p:blipFill>
          <a:blip r:embed="rId3"/>
          <a:srcRect/>
          <a:stretch>
            <a:fillRect/>
          </a:stretch>
        </p:blipFill>
        <p:spPr bwMode="auto">
          <a:xfrm>
            <a:off x="913117" y="1544638"/>
            <a:ext cx="8099068" cy="45513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273050" y="1014423"/>
            <a:ext cx="8081332" cy="1614008"/>
          </a:xfrm>
        </p:spPr>
        <p:txBody>
          <a:bodyPr>
            <a:normAutofit fontScale="90000"/>
          </a:bodyPr>
          <a:lstStyle/>
          <a:p>
            <a:pPr algn="ctr"/>
            <a:r>
              <a:rPr lang="nb-NO" smtClean="0"/>
              <a:t>Oppdrag 10</a:t>
            </a:r>
            <a:br>
              <a:rPr lang="nb-NO" smtClean="0"/>
            </a:br>
            <a:r>
              <a:rPr lang="nb-NO" smtClean="0"/>
              <a:t>Samle inn data med GPS-mottakeren og vis i Google Earth</a:t>
            </a:r>
            <a:br>
              <a:rPr lang="nb-NO" smtClean="0"/>
            </a:br>
            <a:endParaRPr lang="nb-NO"/>
          </a:p>
        </p:txBody>
      </p:sp>
      <p:sp>
        <p:nvSpPr>
          <p:cNvPr id="5" name="Tittel 1"/>
          <p:cNvSpPr txBox="1">
            <a:spLocks/>
          </p:cNvSpPr>
          <p:nvPr/>
        </p:nvSpPr>
        <p:spPr>
          <a:xfrm>
            <a:off x="527050" y="2901951"/>
            <a:ext cx="7986082" cy="3016250"/>
          </a:xfrm>
          <a:prstGeom prst="rect">
            <a:avLst/>
          </a:prstGeom>
        </p:spPr>
        <p:txBody>
          <a:bodyPr vert="horz" lIns="91440" tIns="45720" rIns="91440" bIns="45720" rtlCol="0" anchor="t">
            <a:normAutofit/>
          </a:bodyPr>
          <a:lstStyle/>
          <a:p>
            <a:r>
              <a:rPr lang="nb-NO" sz="3600" b="1" smtClean="0">
                <a:solidFill>
                  <a:schemeClr val="bg1"/>
                </a:solidFill>
              </a:rPr>
              <a:t>Oppdrag 10: </a:t>
            </a:r>
            <a:r>
              <a:rPr lang="nb-NO" sz="3600" smtClean="0">
                <a:solidFill>
                  <a:schemeClr val="bg1"/>
                </a:solidFill>
              </a:rPr>
              <a:t>Gå en tur og samle inn lengde- og breddegrader i nærområdet. Bruk KML-kode og vis turen i Google Earth.</a:t>
            </a:r>
          </a:p>
          <a:p>
            <a:endParaRPr lang="nb-NO" sz="3600" b="1" i="1" smtClean="0">
              <a:solidFill>
                <a:schemeClr val="bg1"/>
              </a:solidFill>
            </a:endParaRPr>
          </a:p>
          <a:p>
            <a:endParaRPr lang="nb-NO" sz="3600" b="1" i="1" smtClean="0">
              <a:solidFill>
                <a:schemeClr val="bg1"/>
              </a:solidFill>
            </a:endParaRPr>
          </a:p>
          <a:p>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ilderesultat for laptop ultra samsung">
            <a:hlinkClick r:id="rId2"/>
          </p:cNvPr>
          <p:cNvPicPr>
            <a:picLocks noChangeAspect="1" noChangeArrowheads="1"/>
          </p:cNvPicPr>
          <p:nvPr/>
        </p:nvPicPr>
        <p:blipFill>
          <a:blip r:embed="rId3"/>
          <a:srcRect/>
          <a:stretch>
            <a:fillRect/>
          </a:stretch>
        </p:blipFill>
        <p:spPr bwMode="auto">
          <a:xfrm>
            <a:off x="5810250" y="2938011"/>
            <a:ext cx="3333750" cy="2457451"/>
          </a:xfrm>
          <a:prstGeom prst="rect">
            <a:avLst/>
          </a:prstGeom>
          <a:noFill/>
        </p:spPr>
      </p:pic>
      <p:sp>
        <p:nvSpPr>
          <p:cNvPr id="16" name="Frihåndsform 15"/>
          <p:cNvSpPr/>
          <p:nvPr/>
        </p:nvSpPr>
        <p:spPr>
          <a:xfrm>
            <a:off x="5723068" y="3083094"/>
            <a:ext cx="715384" cy="1462012"/>
          </a:xfrm>
          <a:custGeom>
            <a:avLst/>
            <a:gdLst>
              <a:gd name="connsiteX0" fmla="*/ 0 w 2057400"/>
              <a:gd name="connsiteY0" fmla="*/ 0 h 438150"/>
              <a:gd name="connsiteX1" fmla="*/ 9525 w 2057400"/>
              <a:gd name="connsiteY1" fmla="*/ 438150 h 438150"/>
              <a:gd name="connsiteX2" fmla="*/ 2057400 w 2057400"/>
              <a:gd name="connsiteY2" fmla="*/ 438150 h 438150"/>
            </a:gdLst>
            <a:ahLst/>
            <a:cxnLst>
              <a:cxn ang="0">
                <a:pos x="connsiteX0" y="connsiteY0"/>
              </a:cxn>
              <a:cxn ang="0">
                <a:pos x="connsiteX1" y="connsiteY1"/>
              </a:cxn>
              <a:cxn ang="0">
                <a:pos x="connsiteX2" y="connsiteY2"/>
              </a:cxn>
            </a:cxnLst>
            <a:rect l="l" t="t" r="r" b="b"/>
            <a:pathLst>
              <a:path w="2057400" h="438150">
                <a:moveTo>
                  <a:pt x="0" y="0"/>
                </a:moveTo>
                <a:lnTo>
                  <a:pt x="9525" y="438150"/>
                </a:lnTo>
                <a:lnTo>
                  <a:pt x="2057400" y="438150"/>
                </a:lnTo>
              </a:path>
            </a:pathLst>
          </a:cu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2" name="Tittel 1"/>
          <p:cNvSpPr>
            <a:spLocks noGrp="1"/>
          </p:cNvSpPr>
          <p:nvPr>
            <p:ph type="title"/>
          </p:nvPr>
        </p:nvSpPr>
        <p:spPr>
          <a:xfrm>
            <a:off x="1124717" y="452139"/>
            <a:ext cx="7407404" cy="1143000"/>
          </a:xfrm>
        </p:spPr>
        <p:txBody>
          <a:bodyPr/>
          <a:lstStyle/>
          <a:p>
            <a:pPr algn="ctr"/>
            <a:r>
              <a:rPr lang="nb-NO" dirty="0" smtClean="0"/>
              <a:t>Installasjon av biblioteker</a:t>
            </a:r>
            <a:endParaRPr lang="nb-NO" dirty="0"/>
          </a:p>
        </p:txBody>
      </p:sp>
      <p:sp>
        <p:nvSpPr>
          <p:cNvPr id="4" name="Rektangel 3"/>
          <p:cNvSpPr/>
          <p:nvPr/>
        </p:nvSpPr>
        <p:spPr>
          <a:xfrm>
            <a:off x="1038687" y="2233363"/>
            <a:ext cx="1556084" cy="1155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GPS</a:t>
            </a:r>
            <a:endParaRPr lang="nb-NO" dirty="0"/>
          </a:p>
        </p:txBody>
      </p:sp>
      <p:sp>
        <p:nvSpPr>
          <p:cNvPr id="5" name="Rektangel 4"/>
          <p:cNvSpPr/>
          <p:nvPr/>
        </p:nvSpPr>
        <p:spPr>
          <a:xfrm>
            <a:off x="3050468" y="2201279"/>
            <a:ext cx="1556084" cy="1155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SD-kort</a:t>
            </a:r>
            <a:endParaRPr lang="nb-NO" dirty="0"/>
          </a:p>
        </p:txBody>
      </p:sp>
      <p:sp>
        <p:nvSpPr>
          <p:cNvPr id="6" name="Rektangel 5"/>
          <p:cNvSpPr/>
          <p:nvPr/>
        </p:nvSpPr>
        <p:spPr>
          <a:xfrm>
            <a:off x="5055732" y="2169195"/>
            <a:ext cx="1556084" cy="1155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mtClean="0"/>
              <a:t>ESP32</a:t>
            </a:r>
            <a:endParaRPr lang="nb-NO" dirty="0"/>
          </a:p>
        </p:txBody>
      </p:sp>
      <p:cxnSp>
        <p:nvCxnSpPr>
          <p:cNvPr id="14" name="Rett pil 13"/>
          <p:cNvCxnSpPr/>
          <p:nvPr/>
        </p:nvCxnSpPr>
        <p:spPr>
          <a:xfrm flipH="1">
            <a:off x="4581987" y="3092619"/>
            <a:ext cx="4762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kstSylinder 16"/>
          <p:cNvSpPr txBox="1"/>
          <p:nvPr/>
        </p:nvSpPr>
        <p:spPr>
          <a:xfrm>
            <a:off x="2918259" y="1312596"/>
            <a:ext cx="1868781" cy="461665"/>
          </a:xfrm>
          <a:prstGeom prst="rect">
            <a:avLst/>
          </a:prstGeom>
          <a:noFill/>
        </p:spPr>
        <p:txBody>
          <a:bodyPr wrap="none" rtlCol="0">
            <a:spAutoFit/>
          </a:bodyPr>
          <a:lstStyle/>
          <a:p>
            <a:pPr algn="ctr"/>
            <a:r>
              <a:rPr lang="nb-NO" sz="1200" dirty="0" smtClean="0"/>
              <a:t>9600 baud</a:t>
            </a:r>
            <a:br>
              <a:rPr lang="nb-NO" sz="1200" dirty="0" smtClean="0"/>
            </a:br>
            <a:r>
              <a:rPr lang="nb-NO" sz="1200" dirty="0" smtClean="0"/>
              <a:t>Bibliotek: </a:t>
            </a:r>
            <a:r>
              <a:rPr lang="nb-NO" sz="1200" dirty="0" err="1" smtClean="0"/>
              <a:t>SoftwareSerial.h</a:t>
            </a:r>
            <a:r>
              <a:rPr lang="nb-NO" sz="1200" dirty="0" smtClean="0"/>
              <a:t> </a:t>
            </a:r>
            <a:endParaRPr lang="nb-NO" sz="1200" dirty="0"/>
          </a:p>
        </p:txBody>
      </p:sp>
      <p:sp>
        <p:nvSpPr>
          <p:cNvPr id="19" name="TekstSylinder 18"/>
          <p:cNvSpPr txBox="1"/>
          <p:nvPr/>
        </p:nvSpPr>
        <p:spPr>
          <a:xfrm>
            <a:off x="1079793" y="1916696"/>
            <a:ext cx="1623971" cy="276999"/>
          </a:xfrm>
          <a:prstGeom prst="rect">
            <a:avLst/>
          </a:prstGeom>
          <a:noFill/>
        </p:spPr>
        <p:txBody>
          <a:bodyPr wrap="none" rtlCol="0">
            <a:spAutoFit/>
          </a:bodyPr>
          <a:lstStyle/>
          <a:p>
            <a:pPr algn="ctr"/>
            <a:r>
              <a:rPr lang="nb-NO" sz="1200" dirty="0" smtClean="0"/>
              <a:t>Bibliotek</a:t>
            </a:r>
            <a:r>
              <a:rPr lang="nb-NO" sz="1200" smtClean="0"/>
              <a:t>: TinyGPS++.</a:t>
            </a:r>
            <a:r>
              <a:rPr lang="nb-NO" sz="1200" dirty="0" err="1" smtClean="0"/>
              <a:t>h</a:t>
            </a:r>
            <a:r>
              <a:rPr lang="nb-NO" sz="1200" dirty="0" smtClean="0"/>
              <a:t> </a:t>
            </a:r>
            <a:endParaRPr lang="nb-NO" sz="1200" dirty="0"/>
          </a:p>
        </p:txBody>
      </p:sp>
      <p:sp>
        <p:nvSpPr>
          <p:cNvPr id="20" name="TekstSylinder 19"/>
          <p:cNvSpPr txBox="1"/>
          <p:nvPr/>
        </p:nvSpPr>
        <p:spPr>
          <a:xfrm>
            <a:off x="5714170" y="3395705"/>
            <a:ext cx="1288302" cy="461665"/>
          </a:xfrm>
          <a:prstGeom prst="rect">
            <a:avLst/>
          </a:prstGeom>
          <a:noFill/>
        </p:spPr>
        <p:txBody>
          <a:bodyPr wrap="none" rtlCol="0">
            <a:spAutoFit/>
          </a:bodyPr>
          <a:lstStyle/>
          <a:p>
            <a:pPr algn="ctr"/>
            <a:r>
              <a:rPr lang="nb-NO" sz="1200" dirty="0" smtClean="0"/>
              <a:t>9600 baud</a:t>
            </a:r>
            <a:br>
              <a:rPr lang="nb-NO" sz="1200" dirty="0" smtClean="0"/>
            </a:br>
            <a:r>
              <a:rPr lang="nb-NO" sz="1200" dirty="0" smtClean="0"/>
              <a:t>Standardbibliotek</a:t>
            </a:r>
            <a:endParaRPr lang="nb-NO" sz="1200" dirty="0"/>
          </a:p>
        </p:txBody>
      </p:sp>
      <p:sp>
        <p:nvSpPr>
          <p:cNvPr id="18" name="Frihåndsform 17"/>
          <p:cNvSpPr/>
          <p:nvPr/>
        </p:nvSpPr>
        <p:spPr>
          <a:xfrm>
            <a:off x="2593989" y="1776611"/>
            <a:ext cx="2464248" cy="696883"/>
          </a:xfrm>
          <a:custGeom>
            <a:avLst/>
            <a:gdLst>
              <a:gd name="connsiteX0" fmla="*/ 2457450 w 2457450"/>
              <a:gd name="connsiteY0" fmla="*/ 647700 h 647700"/>
              <a:gd name="connsiteX1" fmla="*/ 2238375 w 2457450"/>
              <a:gd name="connsiteY1" fmla="*/ 647700 h 647700"/>
              <a:gd name="connsiteX2" fmla="*/ 2238375 w 2457450"/>
              <a:gd name="connsiteY2" fmla="*/ 0 h 647700"/>
              <a:gd name="connsiteX3" fmla="*/ 228600 w 2457450"/>
              <a:gd name="connsiteY3" fmla="*/ 0 h 647700"/>
              <a:gd name="connsiteX4" fmla="*/ 228600 w 2457450"/>
              <a:gd name="connsiteY4" fmla="*/ 600075 h 647700"/>
              <a:gd name="connsiteX5" fmla="*/ 0 w 2457450"/>
              <a:gd name="connsiteY5" fmla="*/ 600075 h 647700"/>
              <a:gd name="connsiteX6" fmla="*/ 0 w 2457450"/>
              <a:gd name="connsiteY6" fmla="*/ 590550 h 647700"/>
              <a:gd name="connsiteX0" fmla="*/ 2457450 w 2457450"/>
              <a:gd name="connsiteY0" fmla="*/ 647700 h 817616"/>
              <a:gd name="connsiteX1" fmla="*/ 2238375 w 2457450"/>
              <a:gd name="connsiteY1" fmla="*/ 647700 h 817616"/>
              <a:gd name="connsiteX2" fmla="*/ 2238375 w 2457450"/>
              <a:gd name="connsiteY2" fmla="*/ 0 h 817616"/>
              <a:gd name="connsiteX3" fmla="*/ 228600 w 2457450"/>
              <a:gd name="connsiteY3" fmla="*/ 0 h 817616"/>
              <a:gd name="connsiteX4" fmla="*/ 228600 w 2457450"/>
              <a:gd name="connsiteY4" fmla="*/ 600075 h 817616"/>
              <a:gd name="connsiteX5" fmla="*/ 0 w 2457450"/>
              <a:gd name="connsiteY5" fmla="*/ 600075 h 817616"/>
              <a:gd name="connsiteX6" fmla="*/ 88985 w 2457450"/>
              <a:gd name="connsiteY6" fmla="*/ 817616 h 817616"/>
              <a:gd name="connsiteX0" fmla="*/ 2457450 w 2457450"/>
              <a:gd name="connsiteY0" fmla="*/ 647700 h 647700"/>
              <a:gd name="connsiteX1" fmla="*/ 2238375 w 2457450"/>
              <a:gd name="connsiteY1" fmla="*/ 647700 h 647700"/>
              <a:gd name="connsiteX2" fmla="*/ 2238375 w 2457450"/>
              <a:gd name="connsiteY2" fmla="*/ 0 h 647700"/>
              <a:gd name="connsiteX3" fmla="*/ 228600 w 2457450"/>
              <a:gd name="connsiteY3" fmla="*/ 0 h 647700"/>
              <a:gd name="connsiteX4" fmla="*/ 228600 w 2457450"/>
              <a:gd name="connsiteY4" fmla="*/ 600075 h 647700"/>
              <a:gd name="connsiteX5" fmla="*/ 0 w 2457450"/>
              <a:gd name="connsiteY5" fmla="*/ 600075 h 647700"/>
              <a:gd name="connsiteX0" fmla="*/ 2457450 w 2457450"/>
              <a:gd name="connsiteY0" fmla="*/ 647700 h 647700"/>
              <a:gd name="connsiteX1" fmla="*/ 2238375 w 2457450"/>
              <a:gd name="connsiteY1" fmla="*/ 647700 h 647700"/>
              <a:gd name="connsiteX2" fmla="*/ 2238375 w 2457450"/>
              <a:gd name="connsiteY2" fmla="*/ 0 h 647700"/>
              <a:gd name="connsiteX3" fmla="*/ 228600 w 2457450"/>
              <a:gd name="connsiteY3" fmla="*/ 0 h 647700"/>
              <a:gd name="connsiteX4" fmla="*/ 225201 w 2457450"/>
              <a:gd name="connsiteY4" fmla="*/ 640866 h 647700"/>
              <a:gd name="connsiteX5" fmla="*/ 0 w 2457450"/>
              <a:gd name="connsiteY5" fmla="*/ 600075 h 647700"/>
              <a:gd name="connsiteX0" fmla="*/ 2562827 w 2562827"/>
              <a:gd name="connsiteY0" fmla="*/ 647700 h 647700"/>
              <a:gd name="connsiteX1" fmla="*/ 2343752 w 2562827"/>
              <a:gd name="connsiteY1" fmla="*/ 647700 h 647700"/>
              <a:gd name="connsiteX2" fmla="*/ 2343752 w 2562827"/>
              <a:gd name="connsiteY2" fmla="*/ 0 h 647700"/>
              <a:gd name="connsiteX3" fmla="*/ 333977 w 2562827"/>
              <a:gd name="connsiteY3" fmla="*/ 0 h 647700"/>
              <a:gd name="connsiteX4" fmla="*/ 330578 w 2562827"/>
              <a:gd name="connsiteY4" fmla="*/ 640866 h 647700"/>
              <a:gd name="connsiteX5" fmla="*/ 0 w 2562827"/>
              <a:gd name="connsiteY5" fmla="*/ 613672 h 647700"/>
              <a:gd name="connsiteX0" fmla="*/ 2471047 w 2471047"/>
              <a:gd name="connsiteY0" fmla="*/ 647700 h 651064"/>
              <a:gd name="connsiteX1" fmla="*/ 2251972 w 2471047"/>
              <a:gd name="connsiteY1" fmla="*/ 647700 h 651064"/>
              <a:gd name="connsiteX2" fmla="*/ 2251972 w 2471047"/>
              <a:gd name="connsiteY2" fmla="*/ 0 h 651064"/>
              <a:gd name="connsiteX3" fmla="*/ 242197 w 2471047"/>
              <a:gd name="connsiteY3" fmla="*/ 0 h 651064"/>
              <a:gd name="connsiteX4" fmla="*/ 238798 w 2471047"/>
              <a:gd name="connsiteY4" fmla="*/ 640866 h 651064"/>
              <a:gd name="connsiteX5" fmla="*/ 0 w 2471047"/>
              <a:gd name="connsiteY5" fmla="*/ 651064 h 651064"/>
              <a:gd name="connsiteX0" fmla="*/ 2464248 w 2464248"/>
              <a:gd name="connsiteY0" fmla="*/ 647700 h 647700"/>
              <a:gd name="connsiteX1" fmla="*/ 2245173 w 2464248"/>
              <a:gd name="connsiteY1" fmla="*/ 647700 h 647700"/>
              <a:gd name="connsiteX2" fmla="*/ 2245173 w 2464248"/>
              <a:gd name="connsiteY2" fmla="*/ 0 h 647700"/>
              <a:gd name="connsiteX3" fmla="*/ 235398 w 2464248"/>
              <a:gd name="connsiteY3" fmla="*/ 0 h 647700"/>
              <a:gd name="connsiteX4" fmla="*/ 231999 w 2464248"/>
              <a:gd name="connsiteY4" fmla="*/ 640866 h 647700"/>
              <a:gd name="connsiteX5" fmla="*/ 0 w 2464248"/>
              <a:gd name="connsiteY5" fmla="*/ 637467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248" h="647700">
                <a:moveTo>
                  <a:pt x="2464248" y="647700"/>
                </a:moveTo>
                <a:lnTo>
                  <a:pt x="2245173" y="647700"/>
                </a:lnTo>
                <a:lnTo>
                  <a:pt x="2245173" y="0"/>
                </a:lnTo>
                <a:lnTo>
                  <a:pt x="235398" y="0"/>
                </a:lnTo>
                <a:lnTo>
                  <a:pt x="231999" y="640866"/>
                </a:lnTo>
                <a:lnTo>
                  <a:pt x="0" y="637467"/>
                </a:lnTo>
              </a:path>
            </a:pathLst>
          </a:custGeom>
          <a:ln>
            <a:headEnd type="arrow"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pic>
        <p:nvPicPr>
          <p:cNvPr id="22" name="Picture 3"/>
          <p:cNvPicPr>
            <a:picLocks noChangeAspect="1" noChangeArrowheads="1"/>
          </p:cNvPicPr>
          <p:nvPr/>
        </p:nvPicPr>
        <p:blipFill>
          <a:blip r:embed="rId4"/>
          <a:srcRect/>
          <a:stretch>
            <a:fillRect/>
          </a:stretch>
        </p:blipFill>
        <p:spPr bwMode="auto">
          <a:xfrm>
            <a:off x="1488825" y="4768483"/>
            <a:ext cx="3180005" cy="1427052"/>
          </a:xfrm>
          <a:prstGeom prst="rect">
            <a:avLst/>
          </a:prstGeom>
          <a:noFill/>
          <a:ln w="9525">
            <a:noFill/>
            <a:miter lim="800000"/>
            <a:headEnd/>
            <a:tailEnd/>
          </a:ln>
          <a:effectLst/>
        </p:spPr>
      </p:pic>
      <p:sp>
        <p:nvSpPr>
          <p:cNvPr id="23" name="TekstSylinder 22"/>
          <p:cNvSpPr txBox="1"/>
          <p:nvPr/>
        </p:nvSpPr>
        <p:spPr>
          <a:xfrm>
            <a:off x="1441536" y="4335337"/>
            <a:ext cx="3025252" cy="400110"/>
          </a:xfrm>
          <a:prstGeom prst="rect">
            <a:avLst/>
          </a:prstGeom>
          <a:noFill/>
        </p:spPr>
        <p:txBody>
          <a:bodyPr wrap="none" rtlCol="0">
            <a:spAutoFit/>
          </a:bodyPr>
          <a:lstStyle/>
          <a:p>
            <a:r>
              <a:rPr lang="nb-NO" sz="2000" b="1" smtClean="0"/>
              <a:t>Format skriving til SD-kort:</a:t>
            </a:r>
            <a:endParaRPr lang="nb-NO" sz="2000" b="1"/>
          </a:p>
        </p:txBody>
      </p:sp>
      <p:sp>
        <p:nvSpPr>
          <p:cNvPr id="24" name="TekstSylinder 23"/>
          <p:cNvSpPr txBox="1"/>
          <p:nvPr/>
        </p:nvSpPr>
        <p:spPr>
          <a:xfrm>
            <a:off x="3842339" y="3427978"/>
            <a:ext cx="1765676" cy="461665"/>
          </a:xfrm>
          <a:prstGeom prst="rect">
            <a:avLst/>
          </a:prstGeom>
          <a:noFill/>
        </p:spPr>
        <p:txBody>
          <a:bodyPr wrap="none" rtlCol="0">
            <a:spAutoFit/>
          </a:bodyPr>
          <a:lstStyle/>
          <a:p>
            <a:pPr algn="ctr"/>
            <a:r>
              <a:rPr lang="nb-NO" sz="1200" smtClean="0"/>
              <a:t>115200 </a:t>
            </a:r>
            <a:r>
              <a:rPr lang="nb-NO" sz="1200" dirty="0" smtClean="0"/>
              <a:t>baud</a:t>
            </a:r>
            <a:r>
              <a:rPr lang="nb-NO" sz="1200" smtClean="0"/>
              <a:t/>
            </a:r>
            <a:br>
              <a:rPr lang="nb-NO" sz="1200" smtClean="0"/>
            </a:br>
            <a:r>
              <a:rPr lang="nb-NO" sz="1200" smtClean="0"/>
              <a:t>Bibliotek: HardwareSerial</a:t>
            </a:r>
            <a:endParaRPr lang="nb-NO"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Eksempler på data</a:t>
            </a:r>
            <a:endParaRPr lang="nb-NO" dirty="0"/>
          </a:p>
        </p:txBody>
      </p:sp>
      <p:pic>
        <p:nvPicPr>
          <p:cNvPr id="27650" name="Picture 2"/>
          <p:cNvPicPr>
            <a:picLocks noChangeAspect="1" noChangeArrowheads="1"/>
          </p:cNvPicPr>
          <p:nvPr/>
        </p:nvPicPr>
        <p:blipFill>
          <a:blip r:embed="rId2"/>
          <a:srcRect/>
          <a:stretch>
            <a:fillRect/>
          </a:stretch>
        </p:blipFill>
        <p:spPr bwMode="auto">
          <a:xfrm>
            <a:off x="2522482" y="1953445"/>
            <a:ext cx="3673365" cy="4068166"/>
          </a:xfrm>
          <a:prstGeom prst="rect">
            <a:avLst/>
          </a:prstGeom>
          <a:noFill/>
          <a:ln w="9525">
            <a:noFill/>
            <a:miter lim="800000"/>
            <a:headEnd/>
            <a:tailEnd/>
          </a:ln>
        </p:spPr>
      </p:pic>
      <p:sp>
        <p:nvSpPr>
          <p:cNvPr id="5" name="TekstSylinder 4"/>
          <p:cNvSpPr txBox="1"/>
          <p:nvPr/>
        </p:nvSpPr>
        <p:spPr>
          <a:xfrm>
            <a:off x="2569777" y="1521370"/>
            <a:ext cx="1280672" cy="369332"/>
          </a:xfrm>
          <a:prstGeom prst="rect">
            <a:avLst/>
          </a:prstGeom>
          <a:noFill/>
        </p:spPr>
        <p:txBody>
          <a:bodyPr wrap="none" rtlCol="0">
            <a:spAutoFit/>
          </a:bodyPr>
          <a:lstStyle/>
          <a:p>
            <a:r>
              <a:rPr lang="nb-NO" dirty="0" smtClean="0"/>
              <a:t>Lengdegrad</a:t>
            </a:r>
            <a:endParaRPr lang="nb-NO" dirty="0"/>
          </a:p>
        </p:txBody>
      </p:sp>
      <p:sp>
        <p:nvSpPr>
          <p:cNvPr id="6" name="TekstSylinder 5"/>
          <p:cNvSpPr txBox="1"/>
          <p:nvPr/>
        </p:nvSpPr>
        <p:spPr>
          <a:xfrm>
            <a:off x="3894081" y="1521370"/>
            <a:ext cx="1278170" cy="369332"/>
          </a:xfrm>
          <a:prstGeom prst="rect">
            <a:avLst/>
          </a:prstGeom>
          <a:noFill/>
        </p:spPr>
        <p:txBody>
          <a:bodyPr wrap="none" rtlCol="0">
            <a:spAutoFit/>
          </a:bodyPr>
          <a:lstStyle/>
          <a:p>
            <a:r>
              <a:rPr lang="nb-NO" dirty="0" smtClean="0"/>
              <a:t>Breddegrad</a:t>
            </a:r>
            <a:endParaRPr lang="nb-NO" dirty="0"/>
          </a:p>
        </p:txBody>
      </p:sp>
      <p:sp>
        <p:nvSpPr>
          <p:cNvPr id="7" name="TekstSylinder 6"/>
          <p:cNvSpPr txBox="1"/>
          <p:nvPr/>
        </p:nvSpPr>
        <p:spPr>
          <a:xfrm>
            <a:off x="5265681" y="1521370"/>
            <a:ext cx="788293" cy="369332"/>
          </a:xfrm>
          <a:prstGeom prst="rect">
            <a:avLst/>
          </a:prstGeom>
          <a:noFill/>
        </p:spPr>
        <p:txBody>
          <a:bodyPr wrap="none" rtlCol="0">
            <a:spAutoFit/>
          </a:bodyPr>
          <a:lstStyle/>
          <a:p>
            <a:r>
              <a:rPr lang="nb-NO" dirty="0" smtClean="0"/>
              <a:t>Høyde</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wipe(up)">
                                      <p:cBhvr>
                                        <p:cTn id="17"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76763" y="274638"/>
            <a:ext cx="4146330" cy="1350962"/>
          </a:xfrm>
        </p:spPr>
        <p:txBody>
          <a:bodyPr>
            <a:normAutofit fontScale="90000"/>
          </a:bodyPr>
          <a:lstStyle/>
          <a:p>
            <a:pPr algn="ctr"/>
            <a:r>
              <a:rPr lang="nb-NO" dirty="0" smtClean="0"/>
              <a:t>Visning av </a:t>
            </a:r>
            <a:r>
              <a:rPr lang="nb-NO" dirty="0" err="1" smtClean="0"/>
              <a:t>GPS-data</a:t>
            </a:r>
            <a:r>
              <a:rPr lang="nb-NO" dirty="0" smtClean="0"/>
              <a:t/>
            </a:r>
            <a:br>
              <a:rPr lang="nb-NO" dirty="0" smtClean="0"/>
            </a:br>
            <a:r>
              <a:rPr lang="nb-NO" dirty="0" smtClean="0"/>
              <a:t>Bruk av </a:t>
            </a:r>
            <a:r>
              <a:rPr lang="nb-NO" dirty="0" err="1" smtClean="0"/>
              <a:t>kml-filer</a:t>
            </a:r>
            <a:r>
              <a:rPr lang="nb-NO" dirty="0" smtClean="0"/>
              <a:t/>
            </a:r>
            <a:br>
              <a:rPr lang="nb-NO" dirty="0" smtClean="0"/>
            </a:br>
            <a:r>
              <a:rPr lang="nb-NO" sz="2000" b="0" dirty="0" smtClean="0"/>
              <a:t>(</a:t>
            </a:r>
            <a:r>
              <a:rPr lang="nb-NO" sz="2000" b="0" dirty="0" err="1" smtClean="0"/>
              <a:t>Keyhole</a:t>
            </a:r>
            <a:r>
              <a:rPr lang="nb-NO" sz="2000" b="0" dirty="0" smtClean="0"/>
              <a:t> </a:t>
            </a:r>
            <a:r>
              <a:rPr lang="nb-NO" sz="2000" b="0" dirty="0" err="1" smtClean="0"/>
              <a:t>Markup</a:t>
            </a:r>
            <a:r>
              <a:rPr lang="nb-NO" sz="2000" b="0" dirty="0" smtClean="0"/>
              <a:t> </a:t>
            </a:r>
            <a:r>
              <a:rPr lang="nb-NO" sz="2000" b="0" dirty="0" err="1" smtClean="0"/>
              <a:t>Language</a:t>
            </a:r>
            <a:r>
              <a:rPr lang="nb-NO" sz="2000" b="0" dirty="0" smtClean="0"/>
              <a:t>)</a:t>
            </a:r>
            <a:endParaRPr lang="nb-NO" b="0" dirty="0"/>
          </a:p>
        </p:txBody>
      </p:sp>
      <p:sp>
        <p:nvSpPr>
          <p:cNvPr id="3" name="Plassholder for innhold 2"/>
          <p:cNvSpPr>
            <a:spLocks noGrp="1"/>
          </p:cNvSpPr>
          <p:nvPr>
            <p:ph idx="1"/>
          </p:nvPr>
        </p:nvSpPr>
        <p:spPr>
          <a:xfrm>
            <a:off x="5138143" y="722132"/>
            <a:ext cx="3773714" cy="5458507"/>
          </a:xfrm>
        </p:spPr>
        <p:txBody>
          <a:bodyPr>
            <a:normAutofit/>
          </a:bodyPr>
          <a:lstStyle/>
          <a:p>
            <a:pPr marL="0" indent="0">
              <a:buNone/>
            </a:pPr>
            <a:r>
              <a:rPr lang="nb-NO" sz="800" dirty="0" smtClean="0"/>
              <a:t>&lt;?</a:t>
            </a:r>
            <a:r>
              <a:rPr lang="nb-NO" sz="800" dirty="0" err="1" smtClean="0"/>
              <a:t>xml</a:t>
            </a:r>
            <a:r>
              <a:rPr lang="nb-NO" sz="800" dirty="0" smtClean="0"/>
              <a:t> version="1.0" encoding="UTF-8"?&gt;</a:t>
            </a:r>
          </a:p>
          <a:p>
            <a:pPr marL="0" indent="0">
              <a:buNone/>
            </a:pPr>
            <a:r>
              <a:rPr lang="nb-NO" sz="800" dirty="0" smtClean="0"/>
              <a:t>&lt;</a:t>
            </a:r>
            <a:r>
              <a:rPr lang="nb-NO" sz="800" dirty="0" err="1" smtClean="0"/>
              <a:t>kml</a:t>
            </a:r>
            <a:r>
              <a:rPr lang="nb-NO" sz="800" dirty="0" smtClean="0"/>
              <a:t> xmlns="http://www.opengis.net/kml/2.2"&gt;</a:t>
            </a:r>
          </a:p>
          <a:p>
            <a:pPr marL="0" indent="0">
              <a:buNone/>
            </a:pPr>
            <a:r>
              <a:rPr lang="nb-NO" sz="800" dirty="0" smtClean="0"/>
              <a:t>  &lt;</a:t>
            </a:r>
            <a:r>
              <a:rPr lang="nb-NO" sz="800" dirty="0" err="1" smtClean="0"/>
              <a:t>Document</a:t>
            </a:r>
            <a:r>
              <a:rPr lang="nb-NO" sz="800" dirty="0" smtClean="0"/>
              <a:t>&gt;</a:t>
            </a:r>
          </a:p>
          <a:p>
            <a:pPr marL="0" indent="0">
              <a:buNone/>
            </a:pPr>
            <a:r>
              <a:rPr lang="nb-NO" sz="800" dirty="0" smtClean="0"/>
              <a:t>    &lt;</a:t>
            </a:r>
            <a:r>
              <a:rPr lang="nb-NO" sz="800" dirty="0" err="1" smtClean="0"/>
              <a:t>name&gt;Paths&lt;/name</a:t>
            </a:r>
            <a:r>
              <a:rPr lang="nb-NO" sz="800" dirty="0" smtClean="0"/>
              <a:t>&gt;</a:t>
            </a:r>
          </a:p>
          <a:p>
            <a:pPr marL="0" indent="0">
              <a:buNone/>
            </a:pPr>
            <a:r>
              <a:rPr lang="nb-NO" sz="800" dirty="0" smtClean="0"/>
              <a:t>    &lt;</a:t>
            </a:r>
            <a:r>
              <a:rPr lang="nb-NO" sz="800" dirty="0" err="1" smtClean="0"/>
              <a:t>description&gt;Examples</a:t>
            </a:r>
            <a:r>
              <a:rPr lang="nb-NO" sz="800" dirty="0" smtClean="0"/>
              <a:t> </a:t>
            </a:r>
            <a:r>
              <a:rPr lang="nb-NO" sz="800" dirty="0" err="1" smtClean="0"/>
              <a:t>of</a:t>
            </a:r>
            <a:r>
              <a:rPr lang="nb-NO" sz="800" dirty="0" smtClean="0"/>
              <a:t> </a:t>
            </a:r>
            <a:r>
              <a:rPr lang="nb-NO" sz="800" dirty="0" err="1" smtClean="0"/>
              <a:t>paths</a:t>
            </a:r>
            <a:r>
              <a:rPr lang="nb-NO" sz="800" dirty="0" smtClean="0"/>
              <a:t>. Note </a:t>
            </a:r>
            <a:r>
              <a:rPr lang="nb-NO" sz="800" dirty="0" err="1" smtClean="0"/>
              <a:t>that</a:t>
            </a:r>
            <a:r>
              <a:rPr lang="nb-NO" sz="800" dirty="0" smtClean="0"/>
              <a:t> </a:t>
            </a:r>
            <a:r>
              <a:rPr lang="nb-NO" sz="800" dirty="0" err="1" smtClean="0"/>
              <a:t>the</a:t>
            </a:r>
            <a:r>
              <a:rPr lang="nb-NO" sz="800" dirty="0" smtClean="0"/>
              <a:t> </a:t>
            </a:r>
            <a:r>
              <a:rPr lang="nb-NO" sz="800" dirty="0" err="1" smtClean="0"/>
              <a:t>tessellate</a:t>
            </a:r>
            <a:r>
              <a:rPr lang="nb-NO" sz="800" dirty="0" smtClean="0"/>
              <a:t> </a:t>
            </a:r>
            <a:r>
              <a:rPr lang="nb-NO" sz="800" dirty="0" err="1" smtClean="0"/>
              <a:t>tag</a:t>
            </a:r>
            <a:r>
              <a:rPr lang="nb-NO" sz="800" dirty="0" smtClean="0"/>
              <a:t> is by </a:t>
            </a:r>
            <a:r>
              <a:rPr lang="nb-NO" sz="800" dirty="0" err="1" smtClean="0"/>
              <a:t>default</a:t>
            </a:r>
            <a:endParaRPr lang="nb-NO" sz="800" dirty="0" smtClean="0"/>
          </a:p>
          <a:p>
            <a:pPr marL="0" indent="0">
              <a:buNone/>
            </a:pPr>
            <a:r>
              <a:rPr lang="nb-NO" sz="800" dirty="0" smtClean="0"/>
              <a:t>      </a:t>
            </a:r>
            <a:r>
              <a:rPr lang="nb-NO" sz="800" dirty="0" err="1" smtClean="0"/>
              <a:t>set</a:t>
            </a:r>
            <a:r>
              <a:rPr lang="nb-NO" sz="800" dirty="0" smtClean="0"/>
              <a:t> to 0. </a:t>
            </a:r>
            <a:r>
              <a:rPr lang="nb-NO" sz="800" dirty="0" err="1" smtClean="0"/>
              <a:t>If</a:t>
            </a:r>
            <a:r>
              <a:rPr lang="nb-NO" sz="800" dirty="0" smtClean="0"/>
              <a:t> </a:t>
            </a:r>
            <a:r>
              <a:rPr lang="nb-NO" sz="800" dirty="0" err="1" smtClean="0"/>
              <a:t>you</a:t>
            </a:r>
            <a:r>
              <a:rPr lang="nb-NO" sz="800" dirty="0" smtClean="0"/>
              <a:t> </a:t>
            </a:r>
            <a:r>
              <a:rPr lang="nb-NO" sz="800" dirty="0" err="1" smtClean="0"/>
              <a:t>want</a:t>
            </a:r>
            <a:r>
              <a:rPr lang="nb-NO" sz="800" dirty="0" smtClean="0"/>
              <a:t> to </a:t>
            </a:r>
            <a:r>
              <a:rPr lang="nb-NO" sz="800" dirty="0" err="1" smtClean="0"/>
              <a:t>create</a:t>
            </a:r>
            <a:r>
              <a:rPr lang="nb-NO" sz="800" dirty="0" smtClean="0"/>
              <a:t> </a:t>
            </a:r>
            <a:r>
              <a:rPr lang="nb-NO" sz="800" dirty="0" err="1" smtClean="0"/>
              <a:t>tessellated</a:t>
            </a:r>
            <a:r>
              <a:rPr lang="nb-NO" sz="800" dirty="0" smtClean="0"/>
              <a:t> lines, </a:t>
            </a:r>
            <a:r>
              <a:rPr lang="nb-NO" sz="800" dirty="0" err="1" smtClean="0"/>
              <a:t>they</a:t>
            </a:r>
            <a:r>
              <a:rPr lang="nb-NO" sz="800" dirty="0" smtClean="0"/>
              <a:t> must be </a:t>
            </a:r>
            <a:r>
              <a:rPr lang="nb-NO" sz="800" dirty="0" err="1" smtClean="0"/>
              <a:t>authored</a:t>
            </a:r>
            <a:endParaRPr lang="nb-NO" sz="800" dirty="0" smtClean="0"/>
          </a:p>
          <a:p>
            <a:pPr marL="0" indent="0">
              <a:buNone/>
            </a:pPr>
            <a:r>
              <a:rPr lang="nb-NO" sz="800" dirty="0" smtClean="0"/>
              <a:t>      (or </a:t>
            </a:r>
            <a:r>
              <a:rPr lang="nb-NO" sz="800" dirty="0" err="1" smtClean="0"/>
              <a:t>edited</a:t>
            </a:r>
            <a:r>
              <a:rPr lang="nb-NO" sz="800" dirty="0" smtClean="0"/>
              <a:t>) </a:t>
            </a:r>
            <a:r>
              <a:rPr lang="nb-NO" sz="800" dirty="0" err="1" smtClean="0"/>
              <a:t>directly</a:t>
            </a:r>
            <a:r>
              <a:rPr lang="nb-NO" sz="800" dirty="0" smtClean="0"/>
              <a:t> in </a:t>
            </a:r>
            <a:r>
              <a:rPr lang="nb-NO" sz="800" dirty="0" err="1" smtClean="0"/>
              <a:t>KML.&lt;/description</a:t>
            </a:r>
            <a:r>
              <a:rPr lang="nb-NO" sz="800" dirty="0" smtClean="0"/>
              <a:t>&gt;</a:t>
            </a:r>
          </a:p>
          <a:p>
            <a:pPr marL="0" indent="0">
              <a:buNone/>
            </a:pPr>
            <a:r>
              <a:rPr lang="nb-NO" sz="800" dirty="0" smtClean="0"/>
              <a:t>    &lt;</a:t>
            </a:r>
            <a:r>
              <a:rPr lang="nb-NO" sz="800" dirty="0" err="1" smtClean="0"/>
              <a:t>Style</a:t>
            </a:r>
            <a:r>
              <a:rPr lang="nb-NO" sz="800" dirty="0" smtClean="0"/>
              <a:t> </a:t>
            </a:r>
            <a:r>
              <a:rPr lang="nb-NO" sz="800" dirty="0" err="1" smtClean="0"/>
              <a:t>id="yellowLineGreenPoly</a:t>
            </a:r>
            <a:r>
              <a:rPr lang="nb-NO" sz="800" dirty="0" smtClean="0"/>
              <a:t>"&gt;</a:t>
            </a:r>
          </a:p>
          <a:p>
            <a:pPr marL="0" indent="0">
              <a:buNone/>
            </a:pPr>
            <a:r>
              <a:rPr lang="nb-NO" sz="800" dirty="0" smtClean="0"/>
              <a:t>      &lt;</a:t>
            </a:r>
            <a:r>
              <a:rPr lang="nb-NO" sz="800" dirty="0" err="1" smtClean="0"/>
              <a:t>LineStyle</a:t>
            </a:r>
            <a:r>
              <a:rPr lang="nb-NO" sz="800" dirty="0" smtClean="0"/>
              <a:t>&gt;</a:t>
            </a:r>
          </a:p>
          <a:p>
            <a:pPr marL="0" indent="0">
              <a:buNone/>
            </a:pPr>
            <a:r>
              <a:rPr lang="nb-NO" sz="800" dirty="0" smtClean="0"/>
              <a:t>        &lt;color&gt;7f00ffff&lt;/color&gt;</a:t>
            </a:r>
          </a:p>
          <a:p>
            <a:pPr marL="0" indent="0">
              <a:buNone/>
            </a:pPr>
            <a:r>
              <a:rPr lang="nb-NO" sz="800" dirty="0" smtClean="0"/>
              <a:t>        &lt;width&gt;4&lt;/width&gt;</a:t>
            </a:r>
          </a:p>
          <a:p>
            <a:pPr marL="0" indent="0">
              <a:buNone/>
            </a:pPr>
            <a:r>
              <a:rPr lang="nb-NO" sz="800" dirty="0" smtClean="0"/>
              <a:t>      &lt;/</a:t>
            </a:r>
            <a:r>
              <a:rPr lang="nb-NO" sz="800" dirty="0" err="1" smtClean="0"/>
              <a:t>LineStyle</a:t>
            </a:r>
            <a:r>
              <a:rPr lang="nb-NO" sz="800" dirty="0" smtClean="0"/>
              <a:t>&gt;</a:t>
            </a:r>
          </a:p>
          <a:p>
            <a:pPr marL="0" indent="0">
              <a:buNone/>
            </a:pPr>
            <a:r>
              <a:rPr lang="nb-NO" sz="800" dirty="0" smtClean="0"/>
              <a:t>      &lt;</a:t>
            </a:r>
            <a:r>
              <a:rPr lang="nb-NO" sz="800" dirty="0" err="1" smtClean="0"/>
              <a:t>PolyStyle</a:t>
            </a:r>
            <a:r>
              <a:rPr lang="nb-NO" sz="800" dirty="0" smtClean="0"/>
              <a:t>&gt;</a:t>
            </a:r>
          </a:p>
          <a:p>
            <a:pPr marL="0" indent="0">
              <a:buNone/>
            </a:pPr>
            <a:r>
              <a:rPr lang="nb-NO" sz="800" dirty="0" smtClean="0"/>
              <a:t>        &lt;color&gt;7f00ff00&lt;/color&gt;</a:t>
            </a:r>
          </a:p>
          <a:p>
            <a:pPr marL="0" indent="0">
              <a:buNone/>
            </a:pPr>
            <a:r>
              <a:rPr lang="nb-NO" sz="800" dirty="0" smtClean="0"/>
              <a:t>      &lt;/</a:t>
            </a:r>
            <a:r>
              <a:rPr lang="nb-NO" sz="800" dirty="0" err="1" smtClean="0"/>
              <a:t>PolyStyle</a:t>
            </a:r>
            <a:r>
              <a:rPr lang="nb-NO" sz="800" dirty="0" smtClean="0"/>
              <a:t>&gt;</a:t>
            </a:r>
          </a:p>
          <a:p>
            <a:pPr marL="0" indent="0">
              <a:buNone/>
            </a:pPr>
            <a:r>
              <a:rPr lang="nb-NO" sz="800" dirty="0" smtClean="0"/>
              <a:t>    &lt;/</a:t>
            </a:r>
            <a:r>
              <a:rPr lang="nb-NO" sz="800" dirty="0" err="1" smtClean="0"/>
              <a:t>Style</a:t>
            </a:r>
            <a:r>
              <a:rPr lang="nb-NO" sz="800" dirty="0" smtClean="0"/>
              <a:t>&gt;</a:t>
            </a:r>
          </a:p>
          <a:p>
            <a:pPr marL="0" indent="0">
              <a:buNone/>
            </a:pPr>
            <a:r>
              <a:rPr lang="nb-NO" sz="800" dirty="0" smtClean="0"/>
              <a:t>    &lt;</a:t>
            </a:r>
            <a:r>
              <a:rPr lang="nb-NO" sz="800" dirty="0" err="1" smtClean="0"/>
              <a:t>Placemark</a:t>
            </a:r>
            <a:r>
              <a:rPr lang="nb-NO" sz="800" dirty="0" smtClean="0"/>
              <a:t>&gt;</a:t>
            </a:r>
          </a:p>
          <a:p>
            <a:pPr marL="0" indent="0">
              <a:buNone/>
            </a:pPr>
            <a:r>
              <a:rPr lang="nb-NO" sz="800" dirty="0" smtClean="0"/>
              <a:t>      &lt;</a:t>
            </a:r>
            <a:r>
              <a:rPr lang="nb-NO" sz="800" dirty="0" err="1" smtClean="0"/>
              <a:t>name&gt;Absolute</a:t>
            </a:r>
            <a:r>
              <a:rPr lang="nb-NO" sz="800" dirty="0" smtClean="0"/>
              <a:t> </a:t>
            </a:r>
            <a:r>
              <a:rPr lang="nb-NO" sz="800" dirty="0" err="1" smtClean="0"/>
              <a:t>Extruded&lt;/name</a:t>
            </a:r>
            <a:r>
              <a:rPr lang="nb-NO" sz="800" dirty="0" smtClean="0"/>
              <a:t>&gt;</a:t>
            </a:r>
          </a:p>
          <a:p>
            <a:pPr marL="0" indent="0">
              <a:buNone/>
            </a:pPr>
            <a:r>
              <a:rPr lang="nb-NO" sz="800" dirty="0" smtClean="0"/>
              <a:t>      &lt;</a:t>
            </a:r>
            <a:r>
              <a:rPr lang="nb-NO" sz="800" dirty="0" err="1" smtClean="0"/>
              <a:t>description&gt;Transparent</a:t>
            </a:r>
            <a:r>
              <a:rPr lang="nb-NO" sz="800" dirty="0" smtClean="0"/>
              <a:t> </a:t>
            </a:r>
            <a:r>
              <a:rPr lang="nb-NO" sz="800" dirty="0" err="1" smtClean="0"/>
              <a:t>green</a:t>
            </a:r>
            <a:r>
              <a:rPr lang="nb-NO" sz="800" dirty="0" smtClean="0"/>
              <a:t> </a:t>
            </a:r>
            <a:r>
              <a:rPr lang="nb-NO" sz="800" dirty="0" err="1" smtClean="0"/>
              <a:t>wall</a:t>
            </a:r>
            <a:r>
              <a:rPr lang="nb-NO" sz="800" dirty="0" smtClean="0"/>
              <a:t> </a:t>
            </a:r>
            <a:r>
              <a:rPr lang="nb-NO" sz="800" dirty="0" err="1" smtClean="0"/>
              <a:t>with</a:t>
            </a:r>
            <a:r>
              <a:rPr lang="nb-NO" sz="800" dirty="0" smtClean="0"/>
              <a:t> </a:t>
            </a:r>
            <a:r>
              <a:rPr lang="nb-NO" sz="800" dirty="0" err="1" smtClean="0"/>
              <a:t>yellow</a:t>
            </a:r>
            <a:r>
              <a:rPr lang="nb-NO" sz="800" dirty="0" smtClean="0"/>
              <a:t> </a:t>
            </a:r>
            <a:r>
              <a:rPr lang="nb-NO" sz="800" dirty="0" err="1" smtClean="0"/>
              <a:t>outlines&lt;/description</a:t>
            </a:r>
            <a:r>
              <a:rPr lang="nb-NO" sz="800" dirty="0" smtClean="0"/>
              <a:t>&gt;</a:t>
            </a:r>
          </a:p>
          <a:p>
            <a:pPr marL="0" indent="0">
              <a:buNone/>
            </a:pPr>
            <a:r>
              <a:rPr lang="nb-NO" sz="800" dirty="0" smtClean="0"/>
              <a:t>      &lt;</a:t>
            </a:r>
            <a:r>
              <a:rPr lang="nb-NO" sz="800" dirty="0" err="1" smtClean="0"/>
              <a:t>styleUrl&gt;#yellowLineGreenPoly&lt;/styleUrl</a:t>
            </a:r>
            <a:r>
              <a:rPr lang="nb-NO" sz="800" dirty="0" smtClean="0"/>
              <a:t>&gt;</a:t>
            </a:r>
          </a:p>
          <a:p>
            <a:pPr marL="0" indent="0">
              <a:buNone/>
            </a:pPr>
            <a:r>
              <a:rPr lang="nb-NO" sz="800" dirty="0" smtClean="0"/>
              <a:t>      &lt;</a:t>
            </a:r>
            <a:r>
              <a:rPr lang="nb-NO" sz="800" dirty="0" err="1" smtClean="0"/>
              <a:t>LineString</a:t>
            </a:r>
            <a:r>
              <a:rPr lang="nb-NO" sz="800" dirty="0" smtClean="0"/>
              <a:t>&gt;</a:t>
            </a:r>
          </a:p>
          <a:p>
            <a:pPr marL="0" indent="0">
              <a:buNone/>
            </a:pPr>
            <a:r>
              <a:rPr lang="nb-NO" sz="800" dirty="0" smtClean="0"/>
              <a:t>        &lt;extrude&gt;0&lt;/extrude&gt;</a:t>
            </a:r>
          </a:p>
          <a:p>
            <a:pPr marL="0" indent="0">
              <a:buNone/>
            </a:pPr>
            <a:r>
              <a:rPr lang="nb-NO" sz="800" dirty="0" smtClean="0"/>
              <a:t>        &lt;tessellate&gt;0&lt;/tessellate&gt;</a:t>
            </a:r>
          </a:p>
          <a:p>
            <a:pPr marL="0" indent="0">
              <a:buNone/>
            </a:pPr>
            <a:r>
              <a:rPr lang="nb-NO" sz="800" dirty="0" smtClean="0"/>
              <a:t>        &lt;</a:t>
            </a:r>
            <a:r>
              <a:rPr lang="nb-NO" sz="800" dirty="0" err="1" smtClean="0"/>
              <a:t>altitudeMode&gt;clampToGround&lt;/altitudeMode</a:t>
            </a:r>
            <a:r>
              <a:rPr lang="nb-NO" sz="800" dirty="0" smtClean="0"/>
              <a:t>&gt;</a:t>
            </a:r>
          </a:p>
          <a:p>
            <a:pPr marL="0" indent="0">
              <a:buNone/>
            </a:pPr>
            <a:r>
              <a:rPr lang="nb-NO" sz="800" dirty="0" smtClean="0"/>
              <a:t>        &lt;</a:t>
            </a:r>
            <a:r>
              <a:rPr lang="nb-NO" sz="800" dirty="0" err="1" smtClean="0"/>
              <a:t>coordinates</a:t>
            </a:r>
            <a:r>
              <a:rPr lang="nb-NO" sz="800" dirty="0" smtClean="0"/>
              <a:t>&gt; </a:t>
            </a:r>
          </a:p>
          <a:p>
            <a:pPr marL="0" indent="0">
              <a:buNone/>
              <a:tabLst>
                <a:tab pos="358775" algn="l"/>
              </a:tabLst>
            </a:pPr>
            <a:r>
              <a:rPr lang="nb-NO" sz="800" dirty="0" smtClean="0"/>
              <a:t>	10.454133,63.426452,97.90</a:t>
            </a:r>
            <a:br>
              <a:rPr lang="nb-NO" sz="800" dirty="0" smtClean="0"/>
            </a:br>
            <a:r>
              <a:rPr lang="nb-NO" sz="800" dirty="0" smtClean="0"/>
              <a:t>	10.454084,63.426464,94.80</a:t>
            </a:r>
            <a:br>
              <a:rPr lang="nb-NO" sz="800" dirty="0" smtClean="0"/>
            </a:br>
            <a:r>
              <a:rPr lang="nb-NO" sz="800" dirty="0" smtClean="0"/>
              <a:t>	10.453765,63.426052,69.90</a:t>
            </a:r>
            <a:br>
              <a:rPr lang="nb-NO" sz="800" dirty="0" smtClean="0"/>
            </a:br>
            <a:r>
              <a:rPr lang="nb-NO" sz="800" dirty="0" smtClean="0"/>
              <a:t>	10.453771,63.426052,69.30</a:t>
            </a:r>
            <a:br>
              <a:rPr lang="nb-NO" sz="800" dirty="0" smtClean="0"/>
            </a:br>
            <a:r>
              <a:rPr lang="nb-NO" sz="800" dirty="0" smtClean="0"/>
              <a:t>	10.453765,63.426055,69.40</a:t>
            </a:r>
            <a:br>
              <a:rPr lang="nb-NO" sz="800" dirty="0" smtClean="0"/>
            </a:br>
            <a:r>
              <a:rPr lang="nb-NO" sz="800" dirty="0" smtClean="0"/>
              <a:t>	10.453797,63.426067,69.10</a:t>
            </a:r>
            <a:br>
              <a:rPr lang="nb-NO" sz="800" dirty="0" smtClean="0"/>
            </a:br>
            <a:r>
              <a:rPr lang="nb-NO" sz="800" dirty="0" smtClean="0"/>
              <a:t>	10.453830,63.426074,68.80</a:t>
            </a:r>
            <a:br>
              <a:rPr lang="nb-NO" sz="800" dirty="0" smtClean="0"/>
            </a:br>
            <a:r>
              <a:rPr lang="nb-NO" sz="800" dirty="0" smtClean="0"/>
              <a:t>	10.453826,63.426074,68.90 </a:t>
            </a:r>
          </a:p>
          <a:p>
            <a:pPr marL="0" indent="0">
              <a:buNone/>
              <a:tabLst>
                <a:tab pos="1346200" algn="l"/>
              </a:tabLst>
            </a:pPr>
            <a:r>
              <a:rPr lang="nb-NO" sz="800" dirty="0" smtClean="0"/>
              <a:t>        &lt;/</a:t>
            </a:r>
            <a:r>
              <a:rPr lang="nb-NO" sz="800" dirty="0" err="1" smtClean="0"/>
              <a:t>coordinates</a:t>
            </a:r>
            <a:r>
              <a:rPr lang="nb-NO" sz="800" dirty="0" smtClean="0"/>
              <a:t>&gt;</a:t>
            </a:r>
          </a:p>
          <a:p>
            <a:pPr marL="0" indent="0">
              <a:buNone/>
            </a:pPr>
            <a:r>
              <a:rPr lang="nb-NO" sz="800" dirty="0" smtClean="0"/>
              <a:t>      &lt;/</a:t>
            </a:r>
            <a:r>
              <a:rPr lang="nb-NO" sz="800" dirty="0" err="1" smtClean="0"/>
              <a:t>LineString</a:t>
            </a:r>
            <a:r>
              <a:rPr lang="nb-NO" sz="800" dirty="0" smtClean="0"/>
              <a:t>&gt;</a:t>
            </a:r>
          </a:p>
          <a:p>
            <a:pPr marL="0" indent="0">
              <a:buNone/>
            </a:pPr>
            <a:r>
              <a:rPr lang="nb-NO" sz="800" dirty="0" smtClean="0"/>
              <a:t>    &lt;/</a:t>
            </a:r>
            <a:r>
              <a:rPr lang="nb-NO" sz="800" dirty="0" err="1" smtClean="0"/>
              <a:t>Placemark</a:t>
            </a:r>
            <a:r>
              <a:rPr lang="nb-NO" sz="800" dirty="0" smtClean="0"/>
              <a:t>&gt;</a:t>
            </a:r>
          </a:p>
          <a:p>
            <a:pPr marL="0" indent="0">
              <a:buNone/>
            </a:pPr>
            <a:r>
              <a:rPr lang="nb-NO" sz="800" dirty="0" smtClean="0"/>
              <a:t>  &lt;/</a:t>
            </a:r>
            <a:r>
              <a:rPr lang="nb-NO" sz="800" dirty="0" err="1" smtClean="0"/>
              <a:t>Document</a:t>
            </a:r>
            <a:r>
              <a:rPr lang="nb-NO" sz="800" dirty="0" smtClean="0"/>
              <a:t>&gt;</a:t>
            </a:r>
          </a:p>
          <a:p>
            <a:pPr marL="0" indent="0">
              <a:buNone/>
            </a:pPr>
            <a:r>
              <a:rPr lang="nb-NO" sz="800" dirty="0" smtClean="0"/>
              <a:t>&lt;/</a:t>
            </a:r>
            <a:r>
              <a:rPr lang="nb-NO" sz="800" dirty="0" err="1" smtClean="0"/>
              <a:t>kml</a:t>
            </a:r>
            <a:r>
              <a:rPr lang="nb-NO" sz="800" dirty="0" smtClean="0"/>
              <a:t>&gt;</a:t>
            </a:r>
            <a:endParaRPr lang="nb-NO" sz="800" dirty="0"/>
          </a:p>
        </p:txBody>
      </p:sp>
      <p:sp>
        <p:nvSpPr>
          <p:cNvPr id="5" name="Plassholder for innhold 2"/>
          <p:cNvSpPr txBox="1">
            <a:spLocks/>
          </p:cNvSpPr>
          <p:nvPr/>
        </p:nvSpPr>
        <p:spPr>
          <a:xfrm>
            <a:off x="1021975" y="1770743"/>
            <a:ext cx="3974952" cy="4471535"/>
          </a:xfrm>
          <a:prstGeom prst="rect">
            <a:avLst/>
          </a:prstGeom>
        </p:spPr>
        <p:txBody>
          <a:bodyPr vert="horz" lIns="91440" tIns="45720" rIns="91440" bIns="45720" rtlCol="0">
            <a:normAutofit/>
          </a:bodyPr>
          <a:lstStyle/>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lang="nb-NO" dirty="0" smtClean="0">
                <a:latin typeface="Arial"/>
                <a:cs typeface="Arial"/>
              </a:rPr>
              <a:t>Åpne en teksteditor f.eks. </a:t>
            </a:r>
            <a:r>
              <a:rPr lang="nb-NO" dirty="0" err="1" smtClean="0">
                <a:latin typeface="Arial"/>
                <a:cs typeface="Arial"/>
              </a:rPr>
              <a:t>NotePad</a:t>
            </a:r>
            <a:r>
              <a:rPr lang="nb-NO" dirty="0" smtClean="0">
                <a:latin typeface="Arial"/>
                <a:cs typeface="Arial"/>
              </a:rPr>
              <a:t>++</a:t>
            </a:r>
          </a:p>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nb-NO" b="0" i="0" u="none" strike="noStrike" kern="1200" cap="none" spc="0" normalizeH="0" baseline="0" noProof="0" dirty="0" smtClean="0">
                <a:ln>
                  <a:noFill/>
                </a:ln>
                <a:solidFill>
                  <a:schemeClr val="tx1"/>
                </a:solidFill>
                <a:effectLst/>
                <a:uLnTx/>
                <a:uFillTx/>
                <a:latin typeface="Arial"/>
                <a:ea typeface="+mn-ea"/>
                <a:cs typeface="Arial"/>
              </a:rPr>
              <a:t>Hent inn </a:t>
            </a:r>
            <a:r>
              <a:rPr kumimoji="0" lang="nb-NO" b="0" i="0" u="none" strike="noStrike" kern="1200" cap="none" spc="0" normalizeH="0" baseline="0" noProof="0" dirty="0" err="1" smtClean="0">
                <a:ln>
                  <a:noFill/>
                </a:ln>
                <a:solidFill>
                  <a:schemeClr val="tx1"/>
                </a:solidFill>
                <a:effectLst/>
                <a:uLnTx/>
                <a:uFillTx/>
                <a:latin typeface="Arial"/>
                <a:ea typeface="+mn-ea"/>
                <a:cs typeface="Arial"/>
              </a:rPr>
              <a:t>kml-filmalen</a:t>
            </a:r>
            <a:endParaRPr kumimoji="0" lang="nb-NO" b="0" i="0" u="none" strike="noStrike" kern="1200" cap="none" spc="0" normalizeH="0" baseline="0" noProof="0" dirty="0" smtClean="0">
              <a:ln>
                <a:noFill/>
              </a:ln>
              <a:solidFill>
                <a:schemeClr val="tx1"/>
              </a:solidFill>
              <a:effectLst/>
              <a:uLnTx/>
              <a:uFillTx/>
              <a:latin typeface="Arial"/>
              <a:ea typeface="+mn-ea"/>
              <a:cs typeface="Arial"/>
            </a:endParaRPr>
          </a:p>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lang="nb-NO" dirty="0" smtClean="0">
                <a:latin typeface="Arial"/>
                <a:cs typeface="Arial"/>
              </a:rPr>
              <a:t>Kopier inn data fra SD-kortet</a:t>
            </a:r>
            <a:br>
              <a:rPr lang="nb-NO" dirty="0" smtClean="0">
                <a:latin typeface="Arial"/>
                <a:cs typeface="Arial"/>
              </a:rPr>
            </a:br>
            <a:r>
              <a:rPr lang="nb-NO" dirty="0" smtClean="0">
                <a:latin typeface="Arial"/>
                <a:cs typeface="Arial"/>
              </a:rPr>
              <a:t>på angitt plass</a:t>
            </a:r>
          </a:p>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nb-NO" b="0" i="1" u="none" strike="noStrike" kern="1200" cap="none" spc="0" normalizeH="0" baseline="0" noProof="0" dirty="0" err="1" smtClean="0">
                <a:ln>
                  <a:noFill/>
                </a:ln>
                <a:solidFill>
                  <a:schemeClr val="tx1"/>
                </a:solidFill>
                <a:effectLst/>
                <a:uLnTx/>
                <a:uFillTx/>
                <a:latin typeface="Arial"/>
                <a:ea typeface="+mn-ea"/>
                <a:cs typeface="Arial"/>
              </a:rPr>
              <a:t>Lengdegrad,breddegrad,høyde</a:t>
            </a:r>
            <a:r>
              <a:rPr kumimoji="0" lang="nb-NO" b="0" i="1" u="none" strike="noStrike" kern="1200" cap="none" spc="0" normalizeH="0" baseline="0" noProof="0" dirty="0" smtClean="0">
                <a:ln>
                  <a:noFill/>
                </a:ln>
                <a:solidFill>
                  <a:schemeClr val="tx1"/>
                </a:solidFill>
                <a:effectLst/>
                <a:uLnTx/>
                <a:uFillTx/>
                <a:latin typeface="Arial"/>
                <a:ea typeface="+mn-ea"/>
                <a:cs typeface="Arial"/>
              </a:rPr>
              <a:t/>
            </a:r>
            <a:br>
              <a:rPr kumimoji="0" lang="nb-NO" b="0" i="1" u="none" strike="noStrike" kern="1200" cap="none" spc="0" normalizeH="0" baseline="0" noProof="0" dirty="0" smtClean="0">
                <a:ln>
                  <a:noFill/>
                </a:ln>
                <a:solidFill>
                  <a:schemeClr val="tx1"/>
                </a:solidFill>
                <a:effectLst/>
                <a:uLnTx/>
                <a:uFillTx/>
                <a:latin typeface="Arial"/>
                <a:ea typeface="+mn-ea"/>
                <a:cs typeface="Arial"/>
              </a:rPr>
            </a:br>
            <a:r>
              <a:rPr lang="nb-NO" dirty="0" smtClean="0">
                <a:latin typeface="Arial"/>
                <a:cs typeface="Arial"/>
              </a:rPr>
              <a:t>… uten mellomrom etter ”,”</a:t>
            </a:r>
          </a:p>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lang="nb-NO" dirty="0" smtClean="0">
                <a:latin typeface="Arial"/>
                <a:cs typeface="Arial"/>
              </a:rPr>
              <a:t>Lagre under eget filnavn som ender på .</a:t>
            </a:r>
            <a:r>
              <a:rPr lang="nb-NO" dirty="0" err="1" smtClean="0">
                <a:latin typeface="Arial"/>
                <a:cs typeface="Arial"/>
              </a:rPr>
              <a:t>kml</a:t>
            </a:r>
            <a:endParaRPr lang="nb-NO" dirty="0" smtClean="0">
              <a:latin typeface="Arial"/>
              <a:cs typeface="Arial"/>
            </a:endParaRPr>
          </a:p>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lang="nb-NO" dirty="0" smtClean="0">
                <a:latin typeface="Arial"/>
                <a:cs typeface="Arial"/>
              </a:rPr>
              <a:t>Åpne filen i </a:t>
            </a:r>
            <a:r>
              <a:rPr lang="nb-NO" dirty="0" err="1" smtClean="0">
                <a:latin typeface="Arial"/>
                <a:cs typeface="Arial"/>
              </a:rPr>
              <a:t>Google</a:t>
            </a:r>
            <a:r>
              <a:rPr lang="nb-NO" dirty="0" smtClean="0">
                <a:latin typeface="Arial"/>
                <a:cs typeface="Arial"/>
              </a:rPr>
              <a:t> </a:t>
            </a:r>
            <a:r>
              <a:rPr lang="nb-NO" dirty="0" err="1" smtClean="0">
                <a:latin typeface="Arial"/>
                <a:cs typeface="Arial"/>
              </a:rPr>
              <a:t>Earth</a:t>
            </a:r>
            <a:r>
              <a:rPr lang="nb-NO" dirty="0" smtClean="0">
                <a:latin typeface="Arial"/>
                <a:cs typeface="Arial"/>
              </a:rPr>
              <a:t> eller bare klikk på filnavnet</a:t>
            </a:r>
          </a:p>
          <a:p>
            <a:pPr marL="363538" marR="0" lvl="0" indent="-363538" algn="l" defTabSz="457200" rtl="0" eaLnBrk="1" fontAlgn="auto" latinLnBrk="0" hangingPunct="1">
              <a:lnSpc>
                <a:spcPct val="100000"/>
              </a:lnSpc>
              <a:spcBef>
                <a:spcPct val="20000"/>
              </a:spcBef>
              <a:spcAft>
                <a:spcPts val="0"/>
              </a:spcAft>
              <a:buClrTx/>
              <a:buSzTx/>
              <a:buFont typeface="Arial" pitchFamily="34" charset="0"/>
              <a:buChar char="•"/>
              <a:tabLst/>
              <a:defRPr/>
            </a:pPr>
            <a:endParaRPr kumimoji="0" lang="nb-NO" b="0" i="0" u="none" strike="noStrike" kern="1200" cap="none" spc="0" normalizeH="0" baseline="0" noProof="0" dirty="0">
              <a:ln>
                <a:noFill/>
              </a:ln>
              <a:solidFill>
                <a:schemeClr val="tx1"/>
              </a:solidFill>
              <a:effectLst/>
              <a:uLnTx/>
              <a:uFillTx/>
              <a:latin typeface="Arial"/>
              <a:ea typeface="+mn-ea"/>
              <a:cs typeface="Arial"/>
            </a:endParaRPr>
          </a:p>
        </p:txBody>
      </p:sp>
      <p:sp>
        <p:nvSpPr>
          <p:cNvPr id="6" name="Rektangel 5"/>
          <p:cNvSpPr/>
          <p:nvPr/>
        </p:nvSpPr>
        <p:spPr>
          <a:xfrm>
            <a:off x="5539019" y="4399644"/>
            <a:ext cx="1436914" cy="1030515"/>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fade">
                                      <p:cBhvr>
                                        <p:cTn id="46" dur="500"/>
                                        <p:tgtEl>
                                          <p:spTgt spid="3">
                                            <p:txEl>
                                              <p:pRg st="12" end="1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fade">
                                      <p:cBhvr>
                                        <p:cTn id="49" dur="500"/>
                                        <p:tgtEl>
                                          <p:spTgt spid="3">
                                            <p:txEl>
                                              <p:pRg st="13" end="13"/>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fade">
                                      <p:cBhvr>
                                        <p:cTn id="52" dur="500"/>
                                        <p:tgtEl>
                                          <p:spTgt spid="3">
                                            <p:txEl>
                                              <p:pRg st="14" end="14"/>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animEffect transition="in" filter="fade">
                                      <p:cBhvr>
                                        <p:cTn id="55" dur="500"/>
                                        <p:tgtEl>
                                          <p:spTgt spid="3">
                                            <p:txEl>
                                              <p:pRg st="15" end="15"/>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6" end="16"/>
                                            </p:txEl>
                                          </p:spTgt>
                                        </p:tgtEl>
                                        <p:attrNameLst>
                                          <p:attrName>style.visibility</p:attrName>
                                        </p:attrNameLst>
                                      </p:cBhvr>
                                      <p:to>
                                        <p:strVal val="visible"/>
                                      </p:to>
                                    </p:set>
                                    <p:animEffect transition="in" filter="fade">
                                      <p:cBhvr>
                                        <p:cTn id="58" dur="500"/>
                                        <p:tgtEl>
                                          <p:spTgt spid="3">
                                            <p:txEl>
                                              <p:pRg st="16" end="16"/>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xEl>
                                              <p:pRg st="17" end="17"/>
                                            </p:txEl>
                                          </p:spTgt>
                                        </p:tgtEl>
                                        <p:attrNameLst>
                                          <p:attrName>style.visibility</p:attrName>
                                        </p:attrNameLst>
                                      </p:cBhvr>
                                      <p:to>
                                        <p:strVal val="visible"/>
                                      </p:to>
                                    </p:set>
                                    <p:animEffect transition="in" filter="fade">
                                      <p:cBhvr>
                                        <p:cTn id="61" dur="500"/>
                                        <p:tgtEl>
                                          <p:spTgt spid="3">
                                            <p:txEl>
                                              <p:pRg st="17" end="17"/>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
                                            <p:txEl>
                                              <p:pRg st="18" end="18"/>
                                            </p:txEl>
                                          </p:spTgt>
                                        </p:tgtEl>
                                        <p:attrNameLst>
                                          <p:attrName>style.visibility</p:attrName>
                                        </p:attrNameLst>
                                      </p:cBhvr>
                                      <p:to>
                                        <p:strVal val="visible"/>
                                      </p:to>
                                    </p:set>
                                    <p:animEffect transition="in" filter="fade">
                                      <p:cBhvr>
                                        <p:cTn id="64" dur="500"/>
                                        <p:tgtEl>
                                          <p:spTgt spid="3">
                                            <p:txEl>
                                              <p:pRg st="18" end="18"/>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
                                            <p:txEl>
                                              <p:pRg st="19" end="19"/>
                                            </p:txEl>
                                          </p:spTgt>
                                        </p:tgtEl>
                                        <p:attrNameLst>
                                          <p:attrName>style.visibility</p:attrName>
                                        </p:attrNameLst>
                                      </p:cBhvr>
                                      <p:to>
                                        <p:strVal val="visible"/>
                                      </p:to>
                                    </p:set>
                                    <p:animEffect transition="in" filter="fade">
                                      <p:cBhvr>
                                        <p:cTn id="67" dur="500"/>
                                        <p:tgtEl>
                                          <p:spTgt spid="3">
                                            <p:txEl>
                                              <p:pRg st="19" end="19"/>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
                                            <p:txEl>
                                              <p:pRg st="20" end="20"/>
                                            </p:txEl>
                                          </p:spTgt>
                                        </p:tgtEl>
                                        <p:attrNameLst>
                                          <p:attrName>style.visibility</p:attrName>
                                        </p:attrNameLst>
                                      </p:cBhvr>
                                      <p:to>
                                        <p:strVal val="visible"/>
                                      </p:to>
                                    </p:set>
                                    <p:animEffect transition="in" filter="fade">
                                      <p:cBhvr>
                                        <p:cTn id="70" dur="500"/>
                                        <p:tgtEl>
                                          <p:spTgt spid="3">
                                            <p:txEl>
                                              <p:pRg st="20" end="2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
                                            <p:txEl>
                                              <p:pRg st="21" end="21"/>
                                            </p:txEl>
                                          </p:spTgt>
                                        </p:tgtEl>
                                        <p:attrNameLst>
                                          <p:attrName>style.visibility</p:attrName>
                                        </p:attrNameLst>
                                      </p:cBhvr>
                                      <p:to>
                                        <p:strVal val="visible"/>
                                      </p:to>
                                    </p:set>
                                    <p:animEffect transition="in" filter="fade">
                                      <p:cBhvr>
                                        <p:cTn id="73" dur="500"/>
                                        <p:tgtEl>
                                          <p:spTgt spid="3">
                                            <p:txEl>
                                              <p:pRg st="21" end="21"/>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
                                            <p:txEl>
                                              <p:pRg st="22" end="22"/>
                                            </p:txEl>
                                          </p:spTgt>
                                        </p:tgtEl>
                                        <p:attrNameLst>
                                          <p:attrName>style.visibility</p:attrName>
                                        </p:attrNameLst>
                                      </p:cBhvr>
                                      <p:to>
                                        <p:strVal val="visible"/>
                                      </p:to>
                                    </p:set>
                                    <p:animEffect transition="in" filter="fade">
                                      <p:cBhvr>
                                        <p:cTn id="76" dur="500"/>
                                        <p:tgtEl>
                                          <p:spTgt spid="3">
                                            <p:txEl>
                                              <p:pRg st="22" end="22"/>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
                                            <p:txEl>
                                              <p:pRg st="23" end="23"/>
                                            </p:txEl>
                                          </p:spTgt>
                                        </p:tgtEl>
                                        <p:attrNameLst>
                                          <p:attrName>style.visibility</p:attrName>
                                        </p:attrNameLst>
                                      </p:cBhvr>
                                      <p:to>
                                        <p:strVal val="visible"/>
                                      </p:to>
                                    </p:set>
                                    <p:animEffect transition="in" filter="fade">
                                      <p:cBhvr>
                                        <p:cTn id="79" dur="500"/>
                                        <p:tgtEl>
                                          <p:spTgt spid="3">
                                            <p:txEl>
                                              <p:pRg st="23" end="23"/>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
                                            <p:txEl>
                                              <p:pRg st="24" end="24"/>
                                            </p:txEl>
                                          </p:spTgt>
                                        </p:tgtEl>
                                        <p:attrNameLst>
                                          <p:attrName>style.visibility</p:attrName>
                                        </p:attrNameLst>
                                      </p:cBhvr>
                                      <p:to>
                                        <p:strVal val="visible"/>
                                      </p:to>
                                    </p:set>
                                    <p:animEffect transition="in" filter="fade">
                                      <p:cBhvr>
                                        <p:cTn id="82" dur="500"/>
                                        <p:tgtEl>
                                          <p:spTgt spid="3">
                                            <p:txEl>
                                              <p:pRg st="24" end="24"/>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
                                            <p:txEl>
                                              <p:pRg st="25" end="25"/>
                                            </p:txEl>
                                          </p:spTgt>
                                        </p:tgtEl>
                                        <p:attrNameLst>
                                          <p:attrName>style.visibility</p:attrName>
                                        </p:attrNameLst>
                                      </p:cBhvr>
                                      <p:to>
                                        <p:strVal val="visible"/>
                                      </p:to>
                                    </p:set>
                                    <p:animEffect transition="in" filter="fade">
                                      <p:cBhvr>
                                        <p:cTn id="85" dur="500"/>
                                        <p:tgtEl>
                                          <p:spTgt spid="3">
                                            <p:txEl>
                                              <p:pRg st="25" end="25"/>
                                            </p:tx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
                                            <p:txEl>
                                              <p:pRg st="26" end="26"/>
                                            </p:txEl>
                                          </p:spTgt>
                                        </p:tgtEl>
                                        <p:attrNameLst>
                                          <p:attrName>style.visibility</p:attrName>
                                        </p:attrNameLst>
                                      </p:cBhvr>
                                      <p:to>
                                        <p:strVal val="visible"/>
                                      </p:to>
                                    </p:set>
                                    <p:animEffect transition="in" filter="fade">
                                      <p:cBhvr>
                                        <p:cTn id="88" dur="500"/>
                                        <p:tgtEl>
                                          <p:spTgt spid="3">
                                            <p:txEl>
                                              <p:pRg st="26" end="26"/>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27" end="27"/>
                                            </p:txEl>
                                          </p:spTgt>
                                        </p:tgtEl>
                                        <p:attrNameLst>
                                          <p:attrName>style.visibility</p:attrName>
                                        </p:attrNameLst>
                                      </p:cBhvr>
                                      <p:to>
                                        <p:strVal val="visible"/>
                                      </p:to>
                                    </p:set>
                                    <p:animEffect transition="in" filter="fade">
                                      <p:cBhvr>
                                        <p:cTn id="91" dur="500"/>
                                        <p:tgtEl>
                                          <p:spTgt spid="3">
                                            <p:txEl>
                                              <p:pRg st="27" end="27"/>
                                            </p:tx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
                                            <p:txEl>
                                              <p:pRg st="28" end="28"/>
                                            </p:txEl>
                                          </p:spTgt>
                                        </p:tgtEl>
                                        <p:attrNameLst>
                                          <p:attrName>style.visibility</p:attrName>
                                        </p:attrNameLst>
                                      </p:cBhvr>
                                      <p:to>
                                        <p:strVal val="visible"/>
                                      </p:to>
                                    </p:set>
                                    <p:animEffect transition="in" filter="fade">
                                      <p:cBhvr>
                                        <p:cTn id="94" dur="500"/>
                                        <p:tgtEl>
                                          <p:spTgt spid="3">
                                            <p:txEl>
                                              <p:pRg st="28" end="28"/>
                                            </p:tx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
                                            <p:txEl>
                                              <p:pRg st="29" end="29"/>
                                            </p:txEl>
                                          </p:spTgt>
                                        </p:tgtEl>
                                        <p:attrNameLst>
                                          <p:attrName>style.visibility</p:attrName>
                                        </p:attrNameLst>
                                      </p:cBhvr>
                                      <p:to>
                                        <p:strVal val="visible"/>
                                      </p:to>
                                    </p:set>
                                    <p:animEffect transition="in" filter="fade">
                                      <p:cBhvr>
                                        <p:cTn id="97" dur="500"/>
                                        <p:tgtEl>
                                          <p:spTgt spid="3">
                                            <p:txEl>
                                              <p:pRg st="29" end="29"/>
                                            </p:txEl>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
                                            <p:txEl>
                                              <p:pRg st="30" end="30"/>
                                            </p:txEl>
                                          </p:spTgt>
                                        </p:tgtEl>
                                        <p:attrNameLst>
                                          <p:attrName>style.visibility</p:attrName>
                                        </p:attrNameLst>
                                      </p:cBhvr>
                                      <p:to>
                                        <p:strVal val="visible"/>
                                      </p:to>
                                    </p:set>
                                    <p:animEffect transition="in" filter="fade">
                                      <p:cBhvr>
                                        <p:cTn id="100" dur="500"/>
                                        <p:tgtEl>
                                          <p:spTgt spid="3">
                                            <p:txEl>
                                              <p:pRg st="30" end="30"/>
                                            </p:txEl>
                                          </p:spTgt>
                                        </p:tgtEl>
                                      </p:cBhvr>
                                    </p:animEffec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491899" y="0"/>
            <a:ext cx="6516914" cy="754743"/>
          </a:xfrm>
        </p:spPr>
        <p:txBody>
          <a:bodyPr/>
          <a:lstStyle/>
          <a:p>
            <a:pPr algn="ctr"/>
            <a:r>
              <a:rPr lang="nb-NO" dirty="0" smtClean="0"/>
              <a:t>Visning i </a:t>
            </a:r>
            <a:r>
              <a:rPr lang="nb-NO" dirty="0" err="1" smtClean="0"/>
              <a:t>Google</a:t>
            </a:r>
            <a:r>
              <a:rPr lang="nb-NO" dirty="0" smtClean="0"/>
              <a:t> </a:t>
            </a:r>
            <a:r>
              <a:rPr lang="nb-NO" dirty="0" err="1" smtClean="0"/>
              <a:t>Earth</a:t>
            </a:r>
            <a:endParaRPr lang="nb-NO" dirty="0"/>
          </a:p>
        </p:txBody>
      </p:sp>
      <p:sp>
        <p:nvSpPr>
          <p:cNvPr id="5" name="Avrundet rektangel 4">
            <a:hlinkClick r:id="rId2" action="ppaction://hlinkfile"/>
          </p:cNvPr>
          <p:cNvSpPr/>
          <p:nvPr/>
        </p:nvSpPr>
        <p:spPr>
          <a:xfrm>
            <a:off x="4238172" y="2830286"/>
            <a:ext cx="870857" cy="7692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8674" name="Picture 2"/>
          <p:cNvPicPr>
            <a:picLocks noChangeAspect="1" noChangeArrowheads="1"/>
          </p:cNvPicPr>
          <p:nvPr/>
        </p:nvPicPr>
        <p:blipFill>
          <a:blip r:embed="rId3"/>
          <a:srcRect/>
          <a:stretch>
            <a:fillRect/>
          </a:stretch>
        </p:blipFill>
        <p:spPr bwMode="auto">
          <a:xfrm>
            <a:off x="1163030" y="790721"/>
            <a:ext cx="7720466" cy="589634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Videre bearbeiding av data</a:t>
            </a:r>
            <a:endParaRPr lang="nb-NO" dirty="0"/>
          </a:p>
        </p:txBody>
      </p:sp>
      <p:sp>
        <p:nvSpPr>
          <p:cNvPr id="3" name="Plassholder for innhold 2"/>
          <p:cNvSpPr>
            <a:spLocks noGrp="1"/>
          </p:cNvSpPr>
          <p:nvPr>
            <p:ph idx="1"/>
          </p:nvPr>
        </p:nvSpPr>
        <p:spPr>
          <a:xfrm>
            <a:off x="4747973" y="1600200"/>
            <a:ext cx="4245429" cy="2318657"/>
          </a:xfrm>
        </p:spPr>
        <p:txBody>
          <a:bodyPr/>
          <a:lstStyle/>
          <a:p>
            <a:r>
              <a:rPr lang="nb-NO" dirty="0" smtClean="0"/>
              <a:t>Beregning av:</a:t>
            </a:r>
          </a:p>
          <a:p>
            <a:r>
              <a:rPr lang="nb-NO" dirty="0" smtClean="0"/>
              <a:t>… totallende av turen</a:t>
            </a:r>
          </a:p>
          <a:p>
            <a:r>
              <a:rPr lang="nb-NO" dirty="0" smtClean="0"/>
              <a:t>... gjennomsnittlig hastighet</a:t>
            </a:r>
          </a:p>
          <a:p>
            <a:r>
              <a:rPr lang="nb-NO" dirty="0" smtClean="0"/>
              <a:t>… siling av avvikende data</a:t>
            </a:r>
          </a:p>
          <a:p>
            <a:r>
              <a:rPr lang="nb-NO" dirty="0" smtClean="0"/>
              <a:t>…</a:t>
            </a:r>
          </a:p>
          <a:p>
            <a:endParaRPr lang="nb-NO" dirty="0"/>
          </a:p>
        </p:txBody>
      </p:sp>
      <p:pic>
        <p:nvPicPr>
          <p:cNvPr id="29698" name="Picture 2"/>
          <p:cNvPicPr>
            <a:picLocks noChangeAspect="1" noChangeArrowheads="1"/>
          </p:cNvPicPr>
          <p:nvPr/>
        </p:nvPicPr>
        <p:blipFill>
          <a:blip r:embed="rId2"/>
          <a:srcRect/>
          <a:stretch>
            <a:fillRect/>
          </a:stretch>
        </p:blipFill>
        <p:spPr bwMode="auto">
          <a:xfrm>
            <a:off x="5645637" y="4166052"/>
            <a:ext cx="2261136" cy="2133147"/>
          </a:xfrm>
          <a:prstGeom prst="rect">
            <a:avLst/>
          </a:prstGeom>
          <a:noFill/>
          <a:ln w="9525">
            <a:noFill/>
            <a:miter lim="800000"/>
            <a:headEnd/>
            <a:tailEnd/>
          </a:ln>
        </p:spPr>
      </p:pic>
      <p:grpSp>
        <p:nvGrpSpPr>
          <p:cNvPr id="4" name="Gruppe 10"/>
          <p:cNvGrpSpPr/>
          <p:nvPr/>
        </p:nvGrpSpPr>
        <p:grpSpPr>
          <a:xfrm>
            <a:off x="1580842" y="1364345"/>
            <a:ext cx="2892122" cy="4637765"/>
            <a:chOff x="198439" y="1364345"/>
            <a:chExt cx="2892122" cy="4637765"/>
          </a:xfrm>
        </p:grpSpPr>
        <p:grpSp>
          <p:nvGrpSpPr>
            <p:cNvPr id="5" name="Gruppe 8"/>
            <p:cNvGrpSpPr/>
            <p:nvPr/>
          </p:nvGrpSpPr>
          <p:grpSpPr>
            <a:xfrm>
              <a:off x="198439" y="1615168"/>
              <a:ext cx="2447925" cy="4386942"/>
              <a:chOff x="198439" y="1615168"/>
              <a:chExt cx="2447925" cy="4386942"/>
            </a:xfrm>
          </p:grpSpPr>
          <p:pic>
            <p:nvPicPr>
              <p:cNvPr id="29700" name="Picture 4"/>
              <p:cNvPicPr>
                <a:picLocks noChangeAspect="1" noChangeArrowheads="1"/>
              </p:cNvPicPr>
              <p:nvPr/>
            </p:nvPicPr>
            <p:blipFill>
              <a:blip r:embed="rId3"/>
              <a:srcRect/>
              <a:stretch>
                <a:fillRect/>
              </a:stretch>
            </p:blipFill>
            <p:spPr bwMode="auto">
              <a:xfrm>
                <a:off x="198439" y="1615168"/>
                <a:ext cx="2447925" cy="3105150"/>
              </a:xfrm>
              <a:prstGeom prst="rect">
                <a:avLst/>
              </a:prstGeom>
              <a:noFill/>
              <a:ln w="9525">
                <a:noFill/>
                <a:miter lim="800000"/>
                <a:headEnd/>
                <a:tailEnd/>
              </a:ln>
            </p:spPr>
          </p:pic>
          <p:pic>
            <p:nvPicPr>
              <p:cNvPr id="29701" name="Picture 5"/>
              <p:cNvPicPr>
                <a:picLocks noChangeAspect="1" noChangeArrowheads="1"/>
              </p:cNvPicPr>
              <p:nvPr/>
            </p:nvPicPr>
            <p:blipFill>
              <a:blip r:embed="rId4"/>
              <a:srcRect/>
              <a:stretch>
                <a:fillRect/>
              </a:stretch>
            </p:blipFill>
            <p:spPr bwMode="auto">
              <a:xfrm>
                <a:off x="296409" y="4687660"/>
                <a:ext cx="1990725" cy="1314450"/>
              </a:xfrm>
              <a:prstGeom prst="rect">
                <a:avLst/>
              </a:prstGeom>
              <a:noFill/>
              <a:ln w="9525">
                <a:noFill/>
                <a:miter lim="800000"/>
                <a:headEnd/>
                <a:tailEnd/>
              </a:ln>
            </p:spPr>
          </p:pic>
        </p:grpSp>
        <p:sp>
          <p:nvSpPr>
            <p:cNvPr id="10" name="TekstSylinder 9"/>
            <p:cNvSpPr txBox="1"/>
            <p:nvPr/>
          </p:nvSpPr>
          <p:spPr>
            <a:xfrm>
              <a:off x="304798" y="1364345"/>
              <a:ext cx="2785763" cy="369332"/>
            </a:xfrm>
            <a:prstGeom prst="rect">
              <a:avLst/>
            </a:prstGeom>
            <a:noFill/>
          </p:spPr>
          <p:txBody>
            <a:bodyPr wrap="none" rtlCol="0">
              <a:spAutoFit/>
            </a:bodyPr>
            <a:lstStyle/>
            <a:p>
              <a:r>
                <a:rPr lang="nb-NO" dirty="0" err="1" smtClean="0"/>
                <a:t>Ekvirektangulær</a:t>
              </a:r>
              <a:r>
                <a:rPr lang="nb-NO" dirty="0" smtClean="0"/>
                <a:t> tilnærming</a:t>
              </a:r>
              <a:endParaRPr lang="nb-NO"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698"/>
                                        </p:tgtEl>
                                        <p:attrNameLst>
                                          <p:attrName>style.visibility</p:attrName>
                                        </p:attrNameLst>
                                      </p:cBhvr>
                                      <p:to>
                                        <p:strVal val="visible"/>
                                      </p:to>
                                    </p:set>
                                    <p:animEffect transition="in" filter="fade">
                                      <p:cBhvr>
                                        <p:cTn id="24" dur="2000"/>
                                        <p:tgtEl>
                                          <p:spTgt spid="29698"/>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273050" y="1014423"/>
            <a:ext cx="8081332" cy="1614008"/>
          </a:xfrm>
        </p:spPr>
        <p:txBody>
          <a:bodyPr>
            <a:normAutofit fontScale="90000"/>
          </a:bodyPr>
          <a:lstStyle/>
          <a:p>
            <a:pPr algn="ctr"/>
            <a:r>
              <a:rPr lang="nb-NO" smtClean="0"/>
              <a:t>Oppdrag 11 – 12 </a:t>
            </a:r>
            <a:br>
              <a:rPr lang="nb-NO" smtClean="0"/>
            </a:br>
            <a:r>
              <a:rPr lang="nb-NO" smtClean="0"/>
              <a:t>Plotting av måledata på lokasjon </a:t>
            </a:r>
            <a:br>
              <a:rPr lang="nb-NO" smtClean="0"/>
            </a:br>
            <a:r>
              <a:rPr lang="nb-NO" smtClean="0"/>
              <a:t>i Circus of Things</a:t>
            </a:r>
            <a:endParaRPr lang="nb-NO"/>
          </a:p>
        </p:txBody>
      </p:sp>
      <p:sp>
        <p:nvSpPr>
          <p:cNvPr id="5" name="Tittel 1"/>
          <p:cNvSpPr txBox="1">
            <a:spLocks/>
          </p:cNvSpPr>
          <p:nvPr/>
        </p:nvSpPr>
        <p:spPr>
          <a:xfrm>
            <a:off x="527050" y="2937409"/>
            <a:ext cx="7986082" cy="3476090"/>
          </a:xfrm>
          <a:prstGeom prst="rect">
            <a:avLst/>
          </a:prstGeom>
        </p:spPr>
        <p:txBody>
          <a:bodyPr vert="horz" lIns="91440" tIns="45720" rIns="91440" bIns="45720" rtlCol="0" anchor="t">
            <a:normAutofit/>
          </a:bodyPr>
          <a:lstStyle/>
          <a:p>
            <a:pPr>
              <a:lnSpc>
                <a:spcPct val="120000"/>
              </a:lnSpc>
            </a:pPr>
            <a:r>
              <a:rPr lang="nb-NO" sz="3600" b="1" smtClean="0">
                <a:solidFill>
                  <a:schemeClr val="bg1"/>
                </a:solidFill>
              </a:rPr>
              <a:t>Oppdrag 11 </a:t>
            </a:r>
            <a:r>
              <a:rPr lang="nb-NO" sz="3600" smtClean="0">
                <a:solidFill>
                  <a:schemeClr val="bg1"/>
                </a:solidFill>
              </a:rPr>
              <a:t>Koble opp ESP32 mot Circus of Things og knytt målinger opp mot GPS posisjoner. Kan samle inn data ved hjelp av mobiltelefonruter og vis på CoT.</a:t>
            </a:r>
          </a:p>
          <a:p>
            <a:endParaRPr lang="nb-NO" sz="3600" b="1" i="1" smtClean="0">
              <a:solidFill>
                <a:schemeClr val="bg1"/>
              </a:solidFill>
            </a:endParaRPr>
          </a:p>
          <a:p>
            <a:endParaRPr lang="nb-NO" sz="3600" b="1" i="1" smtClean="0">
              <a:solidFill>
                <a:schemeClr val="bg1"/>
              </a:solidFill>
            </a:endParaRPr>
          </a:p>
          <a:p>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Knytte målinger til lokaliteter</a:t>
            </a:r>
            <a:endParaRPr lang="nb-NO"/>
          </a:p>
        </p:txBody>
      </p:sp>
      <p:sp>
        <p:nvSpPr>
          <p:cNvPr id="3" name="Plassholder for innhold 2"/>
          <p:cNvSpPr>
            <a:spLocks noGrp="1"/>
          </p:cNvSpPr>
          <p:nvPr>
            <p:ph idx="1"/>
          </p:nvPr>
        </p:nvSpPr>
        <p:spPr>
          <a:xfrm>
            <a:off x="1194628" y="5777713"/>
            <a:ext cx="7407404" cy="962952"/>
          </a:xfrm>
        </p:spPr>
        <p:txBody>
          <a:bodyPr>
            <a:normAutofit fontScale="92500"/>
          </a:bodyPr>
          <a:lstStyle/>
          <a:p>
            <a:r>
              <a:rPr lang="nb-NO" smtClean="0"/>
              <a:t>F.eks. Knytte støvmålinger til punkter langs veinettet</a:t>
            </a:r>
          </a:p>
          <a:p>
            <a:r>
              <a:rPr lang="nb-NO" smtClean="0"/>
              <a:t>…  </a:t>
            </a:r>
            <a:endParaRPr lang="nb-NO"/>
          </a:p>
        </p:txBody>
      </p:sp>
      <p:pic>
        <p:nvPicPr>
          <p:cNvPr id="178178" name="Picture 2"/>
          <p:cNvPicPr>
            <a:picLocks noChangeAspect="1" noChangeArrowheads="1"/>
          </p:cNvPicPr>
          <p:nvPr/>
        </p:nvPicPr>
        <p:blipFill>
          <a:blip r:embed="rId2"/>
          <a:srcRect/>
          <a:stretch>
            <a:fillRect/>
          </a:stretch>
        </p:blipFill>
        <p:spPr bwMode="auto">
          <a:xfrm>
            <a:off x="1197496" y="1612717"/>
            <a:ext cx="7800975" cy="3114675"/>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l="28839" t="26423" r="8611" b="5509"/>
          <a:stretch>
            <a:fillRect/>
          </a:stretch>
        </p:blipFill>
        <p:spPr bwMode="auto">
          <a:xfrm>
            <a:off x="1122169" y="1804524"/>
            <a:ext cx="7811438" cy="3394025"/>
          </a:xfrm>
          <a:prstGeom prst="rect">
            <a:avLst/>
          </a:prstGeom>
          <a:noFill/>
          <a:ln w="9525">
            <a:noFill/>
            <a:miter lim="800000"/>
            <a:headEnd/>
            <a:tailEnd/>
          </a:ln>
          <a:effectLst/>
        </p:spPr>
      </p:pic>
      <p:sp>
        <p:nvSpPr>
          <p:cNvPr id="6" name="Rektangel 5"/>
          <p:cNvSpPr/>
          <p:nvPr/>
        </p:nvSpPr>
        <p:spPr>
          <a:xfrm>
            <a:off x="3738520" y="3329941"/>
            <a:ext cx="2555600" cy="86868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2000"/>
                                        <p:tgtEl>
                                          <p:spTgt spid="3">
                                            <p:txEl>
                                              <p:pRg st="0" end="0"/>
                                            </p:txEl>
                                          </p:spTgt>
                                        </p:tgtEl>
                                      </p:cBhvr>
                                    </p:animEffect>
                                  </p:childTnLst>
                                </p:cTn>
                              </p:par>
                            </p:childTnLst>
                          </p:cTn>
                        </p:par>
                        <p:par>
                          <p:cTn id="17" fill="hold">
                            <p:stCondLst>
                              <p:cond delay="4500"/>
                            </p:stCondLst>
                            <p:childTnLst>
                              <p:par>
                                <p:cTn id="18" presetID="10"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Lag adgangskontroll</a:t>
            </a:r>
            <a:endParaRPr lang="nb-NO"/>
          </a:p>
        </p:txBody>
      </p:sp>
      <p:sp>
        <p:nvSpPr>
          <p:cNvPr id="3" name="Plassholder for innhold 2"/>
          <p:cNvSpPr>
            <a:spLocks noGrp="1"/>
          </p:cNvSpPr>
          <p:nvPr>
            <p:ph idx="1"/>
          </p:nvPr>
        </p:nvSpPr>
        <p:spPr>
          <a:xfrm>
            <a:off x="1018310" y="1600200"/>
            <a:ext cx="2258290" cy="4525963"/>
          </a:xfrm>
        </p:spPr>
        <p:txBody>
          <a:bodyPr>
            <a:normAutofit/>
          </a:bodyPr>
          <a:lstStyle/>
          <a:p>
            <a:r>
              <a:rPr lang="nb-NO" sz="2000" smtClean="0"/>
              <a:t>ESP32</a:t>
            </a:r>
            <a:br>
              <a:rPr lang="nb-NO" sz="2000" smtClean="0"/>
            </a:br>
            <a:r>
              <a:rPr lang="nb-NO" sz="1400" smtClean="0"/>
              <a:t>Mikrokontroller</a:t>
            </a:r>
            <a:endParaRPr lang="nb-NO" sz="2000" smtClean="0"/>
          </a:p>
          <a:p>
            <a:r>
              <a:rPr lang="nb-NO" sz="2000" smtClean="0"/>
              <a:t>Koblingsbrett</a:t>
            </a:r>
          </a:p>
          <a:p>
            <a:r>
              <a:rPr lang="nb-NO" sz="2000" smtClean="0"/>
              <a:t>BMP280</a:t>
            </a:r>
            <a:br>
              <a:rPr lang="nb-NO" sz="2000" smtClean="0"/>
            </a:br>
            <a:r>
              <a:rPr lang="nb-NO" sz="1400" smtClean="0"/>
              <a:t>Lufttrykk og temp</a:t>
            </a:r>
            <a:endParaRPr lang="nb-NO" sz="2000" smtClean="0"/>
          </a:p>
          <a:p>
            <a:r>
              <a:rPr lang="nb-NO" sz="2000" smtClean="0"/>
              <a:t>SSD1306</a:t>
            </a:r>
            <a:br>
              <a:rPr lang="nb-NO" sz="2000" smtClean="0"/>
            </a:br>
            <a:r>
              <a:rPr lang="nb-NO" sz="1400" smtClean="0"/>
              <a:t>OLED display </a:t>
            </a:r>
            <a:endParaRPr lang="nb-NO" sz="2000" smtClean="0"/>
          </a:p>
          <a:p>
            <a:r>
              <a:rPr lang="nb-NO" sz="2000" smtClean="0"/>
              <a:t>OpenLog</a:t>
            </a:r>
            <a:br>
              <a:rPr lang="nb-NO" sz="2000" smtClean="0"/>
            </a:br>
            <a:r>
              <a:rPr lang="nb-NO" sz="1400" smtClean="0"/>
              <a:t>SD-kort holder</a:t>
            </a:r>
            <a:endParaRPr lang="nb-NO" sz="2000" smtClean="0"/>
          </a:p>
          <a:p>
            <a:r>
              <a:rPr lang="nb-NO" sz="2000" smtClean="0"/>
              <a:t>NEO 6M</a:t>
            </a:r>
            <a:br>
              <a:rPr lang="nb-NO" sz="2000" smtClean="0"/>
            </a:br>
            <a:r>
              <a:rPr lang="nb-NO" sz="1400" smtClean="0"/>
              <a:t>GPS-mottaker</a:t>
            </a:r>
            <a:endParaRPr lang="nb-NO" sz="2000" smtClean="0"/>
          </a:p>
          <a:p>
            <a:r>
              <a:rPr lang="nb-NO" sz="2000" smtClean="0"/>
              <a:t>DS1307</a:t>
            </a:r>
            <a:br>
              <a:rPr lang="nb-NO" sz="2000" smtClean="0"/>
            </a:br>
            <a:r>
              <a:rPr lang="nb-NO" sz="1400" smtClean="0"/>
              <a:t>Real Time Clock</a:t>
            </a:r>
            <a:endParaRPr lang="nb-NO" sz="2000"/>
          </a:p>
        </p:txBody>
      </p:sp>
      <p:pic>
        <p:nvPicPr>
          <p:cNvPr id="7170" name="Picture 2" descr="F:\DCIM\103CASIO\CIMG0478.JPG"/>
          <p:cNvPicPr>
            <a:picLocks noChangeAspect="1" noChangeArrowheads="1"/>
          </p:cNvPicPr>
          <p:nvPr/>
        </p:nvPicPr>
        <p:blipFill>
          <a:blip r:embed="rId2">
            <a:lum bright="10000" contrast="10000"/>
          </a:blip>
          <a:srcRect l="8482" t="19531" r="10826" b="8817"/>
          <a:stretch>
            <a:fillRect/>
          </a:stretch>
        </p:blipFill>
        <p:spPr bwMode="auto">
          <a:xfrm>
            <a:off x="3135086" y="1807029"/>
            <a:ext cx="5246914" cy="3494314"/>
          </a:xfrm>
          <a:prstGeom prst="rect">
            <a:avLst/>
          </a:prstGeom>
          <a:ln>
            <a:noFill/>
          </a:ln>
          <a:effectLst>
            <a:outerShdw blurRad="292100" dist="139700" dir="2700000" algn="tl" rotWithShape="0">
              <a:srgbClr val="333333">
                <a:alpha val="65000"/>
              </a:srgbClr>
            </a:outerShdw>
          </a:effectLst>
        </p:spPr>
      </p:pic>
      <p:sp>
        <p:nvSpPr>
          <p:cNvPr id="11" name="TekstSylinder 10"/>
          <p:cNvSpPr txBox="1"/>
          <p:nvPr/>
        </p:nvSpPr>
        <p:spPr>
          <a:xfrm>
            <a:off x="7772400" y="1932214"/>
            <a:ext cx="554960" cy="369332"/>
          </a:xfrm>
          <a:prstGeom prst="rect">
            <a:avLst/>
          </a:prstGeom>
          <a:noFill/>
        </p:spPr>
        <p:txBody>
          <a:bodyPr wrap="none" rtlCol="0">
            <a:spAutoFit/>
          </a:bodyPr>
          <a:lstStyle/>
          <a:p>
            <a:r>
              <a:rPr lang="nb-NO" smtClean="0"/>
              <a:t>GPS</a:t>
            </a:r>
            <a:endParaRPr lang="nb-NO"/>
          </a:p>
        </p:txBody>
      </p:sp>
      <p:sp>
        <p:nvSpPr>
          <p:cNvPr id="12" name="TekstSylinder 11"/>
          <p:cNvSpPr txBox="1"/>
          <p:nvPr/>
        </p:nvSpPr>
        <p:spPr>
          <a:xfrm>
            <a:off x="7364196" y="4109354"/>
            <a:ext cx="855234" cy="369332"/>
          </a:xfrm>
          <a:prstGeom prst="rect">
            <a:avLst/>
          </a:prstGeom>
          <a:noFill/>
        </p:spPr>
        <p:txBody>
          <a:bodyPr wrap="none" rtlCol="0">
            <a:spAutoFit/>
          </a:bodyPr>
          <a:lstStyle/>
          <a:p>
            <a:r>
              <a:rPr lang="nb-NO" smtClean="0">
                <a:solidFill>
                  <a:schemeClr val="bg1"/>
                </a:solidFill>
              </a:rPr>
              <a:t>Display</a:t>
            </a:r>
            <a:endParaRPr lang="nb-NO">
              <a:solidFill>
                <a:schemeClr val="bg1"/>
              </a:solidFill>
            </a:endParaRPr>
          </a:p>
        </p:txBody>
      </p:sp>
      <p:sp>
        <p:nvSpPr>
          <p:cNvPr id="13" name="TekstSylinder 12"/>
          <p:cNvSpPr txBox="1"/>
          <p:nvPr/>
        </p:nvSpPr>
        <p:spPr>
          <a:xfrm>
            <a:off x="7053943" y="4909457"/>
            <a:ext cx="1404744" cy="369332"/>
          </a:xfrm>
          <a:prstGeom prst="rect">
            <a:avLst/>
          </a:prstGeom>
          <a:noFill/>
        </p:spPr>
        <p:txBody>
          <a:bodyPr wrap="none" rtlCol="0">
            <a:spAutoFit/>
          </a:bodyPr>
          <a:lstStyle/>
          <a:p>
            <a:r>
              <a:rPr lang="nb-NO" smtClean="0">
                <a:solidFill>
                  <a:schemeClr val="bg1"/>
                </a:solidFill>
              </a:rPr>
              <a:t>GPS-antenne</a:t>
            </a:r>
            <a:endParaRPr lang="nb-NO">
              <a:solidFill>
                <a:schemeClr val="bg1"/>
              </a:solidFill>
            </a:endParaRPr>
          </a:p>
        </p:txBody>
      </p:sp>
      <p:sp>
        <p:nvSpPr>
          <p:cNvPr id="14" name="TekstSylinder 13"/>
          <p:cNvSpPr txBox="1"/>
          <p:nvPr/>
        </p:nvSpPr>
        <p:spPr>
          <a:xfrm>
            <a:off x="4642757" y="1812471"/>
            <a:ext cx="538353" cy="369332"/>
          </a:xfrm>
          <a:prstGeom prst="rect">
            <a:avLst/>
          </a:prstGeom>
          <a:noFill/>
        </p:spPr>
        <p:txBody>
          <a:bodyPr wrap="none" rtlCol="0">
            <a:spAutoFit/>
          </a:bodyPr>
          <a:lstStyle/>
          <a:p>
            <a:r>
              <a:rPr lang="nb-NO" smtClean="0">
                <a:solidFill>
                  <a:schemeClr val="bg1"/>
                </a:solidFill>
              </a:rPr>
              <a:t>RTC</a:t>
            </a:r>
            <a:endParaRPr lang="nb-NO">
              <a:solidFill>
                <a:schemeClr val="bg1"/>
              </a:solidFill>
            </a:endParaRPr>
          </a:p>
        </p:txBody>
      </p:sp>
      <p:sp>
        <p:nvSpPr>
          <p:cNvPr id="16" name="TekstSylinder 15"/>
          <p:cNvSpPr txBox="1"/>
          <p:nvPr/>
        </p:nvSpPr>
        <p:spPr>
          <a:xfrm>
            <a:off x="6008914" y="2198914"/>
            <a:ext cx="1024639" cy="369332"/>
          </a:xfrm>
          <a:prstGeom prst="rect">
            <a:avLst/>
          </a:prstGeom>
          <a:noFill/>
        </p:spPr>
        <p:txBody>
          <a:bodyPr wrap="none" rtlCol="0">
            <a:spAutoFit/>
          </a:bodyPr>
          <a:lstStyle/>
          <a:p>
            <a:r>
              <a:rPr lang="nb-NO" smtClean="0">
                <a:solidFill>
                  <a:schemeClr val="bg1"/>
                </a:solidFill>
              </a:rPr>
              <a:t>OpenLog</a:t>
            </a:r>
            <a:endParaRPr lang="nb-NO">
              <a:solidFill>
                <a:schemeClr val="bg1"/>
              </a:solidFill>
            </a:endParaRPr>
          </a:p>
        </p:txBody>
      </p:sp>
      <p:sp>
        <p:nvSpPr>
          <p:cNvPr id="17" name="TekstSylinder 16"/>
          <p:cNvSpPr txBox="1"/>
          <p:nvPr/>
        </p:nvSpPr>
        <p:spPr>
          <a:xfrm>
            <a:off x="5143505" y="2182586"/>
            <a:ext cx="753091" cy="369332"/>
          </a:xfrm>
          <a:prstGeom prst="rect">
            <a:avLst/>
          </a:prstGeom>
          <a:noFill/>
        </p:spPr>
        <p:txBody>
          <a:bodyPr wrap="none" rtlCol="0">
            <a:spAutoFit/>
          </a:bodyPr>
          <a:lstStyle/>
          <a:p>
            <a:r>
              <a:rPr lang="nb-NO" smtClean="0">
                <a:solidFill>
                  <a:schemeClr val="bg1"/>
                </a:solidFill>
              </a:rPr>
              <a:t>ESP32</a:t>
            </a:r>
            <a:endParaRPr lang="nb-NO">
              <a:solidFill>
                <a:schemeClr val="bg1"/>
              </a:solidFill>
            </a:endParaRPr>
          </a:p>
        </p:txBody>
      </p:sp>
      <p:sp>
        <p:nvSpPr>
          <p:cNvPr id="18" name="TekstSylinder 17"/>
          <p:cNvSpPr txBox="1"/>
          <p:nvPr/>
        </p:nvSpPr>
        <p:spPr>
          <a:xfrm>
            <a:off x="5900060" y="3820883"/>
            <a:ext cx="976549" cy="369332"/>
          </a:xfrm>
          <a:prstGeom prst="rect">
            <a:avLst/>
          </a:prstGeom>
          <a:noFill/>
        </p:spPr>
        <p:txBody>
          <a:bodyPr wrap="none" rtlCol="0">
            <a:spAutoFit/>
          </a:bodyPr>
          <a:lstStyle/>
          <a:p>
            <a:r>
              <a:rPr lang="nb-NO" smtClean="0">
                <a:solidFill>
                  <a:schemeClr val="bg1"/>
                </a:solidFill>
              </a:rPr>
              <a:t>BMP280</a:t>
            </a:r>
            <a:endParaRPr lang="nb-NO">
              <a:solidFill>
                <a:schemeClr val="bg1"/>
              </a:solidFill>
            </a:endParaRPr>
          </a:p>
        </p:txBody>
      </p:sp>
      <p:sp>
        <p:nvSpPr>
          <p:cNvPr id="19" name="TekstSylinder 18"/>
          <p:cNvSpPr txBox="1"/>
          <p:nvPr/>
        </p:nvSpPr>
        <p:spPr>
          <a:xfrm>
            <a:off x="3075225" y="3940626"/>
            <a:ext cx="918521" cy="646331"/>
          </a:xfrm>
          <a:prstGeom prst="rect">
            <a:avLst/>
          </a:prstGeom>
          <a:noFill/>
        </p:spPr>
        <p:txBody>
          <a:bodyPr wrap="none" rtlCol="0">
            <a:spAutoFit/>
          </a:bodyPr>
          <a:lstStyle/>
          <a:p>
            <a:r>
              <a:rPr lang="nb-NO" smtClean="0"/>
              <a:t>SD-kort</a:t>
            </a:r>
          </a:p>
          <a:p>
            <a:r>
              <a:rPr lang="nb-NO" smtClean="0"/>
              <a:t>adapter</a:t>
            </a:r>
            <a:endParaRPr lang="nb-NO"/>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Legge inn ny versjon av biblioteket</a:t>
            </a:r>
            <a:endParaRPr lang="nb-NO"/>
          </a:p>
        </p:txBody>
      </p:sp>
      <p:pic>
        <p:nvPicPr>
          <p:cNvPr id="179202" name="Picture 2"/>
          <p:cNvPicPr>
            <a:picLocks noChangeAspect="1" noChangeArrowheads="1"/>
          </p:cNvPicPr>
          <p:nvPr/>
        </p:nvPicPr>
        <p:blipFill>
          <a:blip r:embed="rId2"/>
          <a:srcRect/>
          <a:stretch>
            <a:fillRect/>
          </a:stretch>
        </p:blipFill>
        <p:spPr bwMode="auto">
          <a:xfrm>
            <a:off x="918891" y="1491507"/>
            <a:ext cx="8051367" cy="1213592"/>
          </a:xfrm>
          <a:prstGeom prst="rect">
            <a:avLst/>
          </a:prstGeom>
          <a:noFill/>
          <a:ln w="9525">
            <a:noFill/>
            <a:miter lim="800000"/>
            <a:headEnd/>
            <a:tailEnd/>
          </a:ln>
          <a:effectLst/>
        </p:spPr>
      </p:pic>
      <p:pic>
        <p:nvPicPr>
          <p:cNvPr id="179203" name="Picture 3"/>
          <p:cNvPicPr>
            <a:picLocks noChangeAspect="1" noChangeArrowheads="1"/>
          </p:cNvPicPr>
          <p:nvPr/>
        </p:nvPicPr>
        <p:blipFill>
          <a:blip r:embed="rId3"/>
          <a:srcRect/>
          <a:stretch>
            <a:fillRect/>
          </a:stretch>
        </p:blipFill>
        <p:spPr bwMode="auto">
          <a:xfrm>
            <a:off x="1284968" y="3042557"/>
            <a:ext cx="3155950" cy="228600"/>
          </a:xfrm>
          <a:prstGeom prst="rect">
            <a:avLst/>
          </a:prstGeom>
          <a:noFill/>
          <a:ln w="9525">
            <a:noFill/>
            <a:miter lim="800000"/>
            <a:headEnd/>
            <a:tailEnd/>
          </a:ln>
          <a:effectLst/>
        </p:spPr>
      </p:pic>
      <p:pic>
        <p:nvPicPr>
          <p:cNvPr id="179204" name="Picture 4"/>
          <p:cNvPicPr>
            <a:picLocks noChangeAspect="1" noChangeArrowheads="1"/>
          </p:cNvPicPr>
          <p:nvPr/>
        </p:nvPicPr>
        <p:blipFill>
          <a:blip r:embed="rId4"/>
          <a:srcRect/>
          <a:stretch>
            <a:fillRect/>
          </a:stretch>
        </p:blipFill>
        <p:spPr bwMode="auto">
          <a:xfrm>
            <a:off x="1241199" y="3526970"/>
            <a:ext cx="7445375" cy="1600200"/>
          </a:xfrm>
          <a:prstGeom prst="rect">
            <a:avLst/>
          </a:prstGeom>
          <a:noFill/>
          <a:ln w="9525">
            <a:noFill/>
            <a:miter lim="800000"/>
            <a:headEnd/>
            <a:tailEnd/>
          </a:ln>
          <a:effectLst/>
        </p:spPr>
      </p:pic>
      <p:pic>
        <p:nvPicPr>
          <p:cNvPr id="179205" name="Picture 5"/>
          <p:cNvPicPr>
            <a:picLocks noChangeAspect="1" noChangeArrowheads="1"/>
          </p:cNvPicPr>
          <p:nvPr/>
        </p:nvPicPr>
        <p:blipFill>
          <a:blip r:embed="rId5"/>
          <a:srcRect/>
          <a:stretch>
            <a:fillRect/>
          </a:stretch>
        </p:blipFill>
        <p:spPr bwMode="auto">
          <a:xfrm>
            <a:off x="1223056" y="5291592"/>
            <a:ext cx="7013575" cy="727075"/>
          </a:xfrm>
          <a:prstGeom prst="rect">
            <a:avLst/>
          </a:prstGeom>
          <a:noFill/>
          <a:ln w="9525">
            <a:noFill/>
            <a:miter lim="800000"/>
            <a:headEnd/>
            <a:tailEnd/>
          </a:ln>
          <a:effectLst/>
        </p:spPr>
      </p:pic>
      <p:pic>
        <p:nvPicPr>
          <p:cNvPr id="179206" name="Picture 6"/>
          <p:cNvPicPr>
            <a:picLocks noChangeAspect="1" noChangeArrowheads="1"/>
          </p:cNvPicPr>
          <p:nvPr/>
        </p:nvPicPr>
        <p:blipFill>
          <a:blip r:embed="rId6"/>
          <a:srcRect/>
          <a:stretch>
            <a:fillRect/>
          </a:stretch>
        </p:blipFill>
        <p:spPr bwMode="auto">
          <a:xfrm>
            <a:off x="1235302" y="6056993"/>
            <a:ext cx="5661025" cy="317500"/>
          </a:xfrm>
          <a:prstGeom prst="rect">
            <a:avLst/>
          </a:prstGeom>
          <a:noFill/>
          <a:ln w="9525">
            <a:noFill/>
            <a:miter lim="800000"/>
            <a:headEnd/>
            <a:tailEnd/>
          </a:ln>
          <a:effectLst/>
        </p:spPr>
      </p:pic>
      <p:pic>
        <p:nvPicPr>
          <p:cNvPr id="179207" name="Picture 7"/>
          <p:cNvPicPr>
            <a:picLocks noChangeAspect="1" noChangeArrowheads="1"/>
          </p:cNvPicPr>
          <p:nvPr/>
        </p:nvPicPr>
        <p:blipFill>
          <a:blip r:embed="rId7"/>
          <a:srcRect/>
          <a:stretch>
            <a:fillRect/>
          </a:stretch>
        </p:blipFill>
        <p:spPr bwMode="auto">
          <a:xfrm>
            <a:off x="1240064" y="6419396"/>
            <a:ext cx="6032500" cy="3111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202"/>
                                        </p:tgtEl>
                                        <p:attrNameLst>
                                          <p:attrName>style.visibility</p:attrName>
                                        </p:attrNameLst>
                                      </p:cBhvr>
                                      <p:to>
                                        <p:strVal val="visible"/>
                                      </p:to>
                                    </p:set>
                                    <p:animEffect transition="in" filter="fade">
                                      <p:cBhvr>
                                        <p:cTn id="7" dur="2000"/>
                                        <p:tgtEl>
                                          <p:spTgt spid="1792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203"/>
                                        </p:tgtEl>
                                        <p:attrNameLst>
                                          <p:attrName>style.visibility</p:attrName>
                                        </p:attrNameLst>
                                      </p:cBhvr>
                                      <p:to>
                                        <p:strVal val="visible"/>
                                      </p:to>
                                    </p:set>
                                    <p:animEffect transition="in" filter="fade">
                                      <p:cBhvr>
                                        <p:cTn id="12" dur="2000"/>
                                        <p:tgtEl>
                                          <p:spTgt spid="179203"/>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79204"/>
                                        </p:tgtEl>
                                        <p:attrNameLst>
                                          <p:attrName>style.visibility</p:attrName>
                                        </p:attrNameLst>
                                      </p:cBhvr>
                                      <p:to>
                                        <p:strVal val="visible"/>
                                      </p:to>
                                    </p:set>
                                    <p:animEffect transition="in" filter="fade">
                                      <p:cBhvr>
                                        <p:cTn id="16" dur="2000"/>
                                        <p:tgtEl>
                                          <p:spTgt spid="179204"/>
                                        </p:tgtEl>
                                      </p:cBhvr>
                                    </p:animEffect>
                                  </p:childTnLst>
                                </p:cTn>
                              </p:par>
                              <p:par>
                                <p:cTn id="17" presetID="10" presetClass="entr" presetSubtype="0" fill="hold" nodeType="withEffect">
                                  <p:stCondLst>
                                    <p:cond delay="0"/>
                                  </p:stCondLst>
                                  <p:childTnLst>
                                    <p:set>
                                      <p:cBhvr>
                                        <p:cTn id="18" dur="1" fill="hold">
                                          <p:stCondLst>
                                            <p:cond delay="0"/>
                                          </p:stCondLst>
                                        </p:cTn>
                                        <p:tgtEl>
                                          <p:spTgt spid="179205"/>
                                        </p:tgtEl>
                                        <p:attrNameLst>
                                          <p:attrName>style.visibility</p:attrName>
                                        </p:attrNameLst>
                                      </p:cBhvr>
                                      <p:to>
                                        <p:strVal val="visible"/>
                                      </p:to>
                                    </p:set>
                                    <p:animEffect transition="in" filter="fade">
                                      <p:cBhvr>
                                        <p:cTn id="19" dur="2000"/>
                                        <p:tgtEl>
                                          <p:spTgt spid="179205"/>
                                        </p:tgtEl>
                                      </p:cBhvr>
                                    </p:animEffect>
                                  </p:childTnLst>
                                </p:cTn>
                              </p:par>
                              <p:par>
                                <p:cTn id="20" presetID="10" presetClass="entr" presetSubtype="0" fill="hold" nodeType="withEffect">
                                  <p:stCondLst>
                                    <p:cond delay="0"/>
                                  </p:stCondLst>
                                  <p:childTnLst>
                                    <p:set>
                                      <p:cBhvr>
                                        <p:cTn id="21" dur="1" fill="hold">
                                          <p:stCondLst>
                                            <p:cond delay="0"/>
                                          </p:stCondLst>
                                        </p:cTn>
                                        <p:tgtEl>
                                          <p:spTgt spid="179206"/>
                                        </p:tgtEl>
                                        <p:attrNameLst>
                                          <p:attrName>style.visibility</p:attrName>
                                        </p:attrNameLst>
                                      </p:cBhvr>
                                      <p:to>
                                        <p:strVal val="visible"/>
                                      </p:to>
                                    </p:set>
                                    <p:animEffect transition="in" filter="fade">
                                      <p:cBhvr>
                                        <p:cTn id="22" dur="2000"/>
                                        <p:tgtEl>
                                          <p:spTgt spid="179206"/>
                                        </p:tgtEl>
                                      </p:cBhvr>
                                    </p:animEffect>
                                  </p:childTnLst>
                                </p:cTn>
                              </p:par>
                              <p:par>
                                <p:cTn id="23" presetID="10" presetClass="entr" presetSubtype="0" fill="hold" nodeType="withEffect">
                                  <p:stCondLst>
                                    <p:cond delay="0"/>
                                  </p:stCondLst>
                                  <p:childTnLst>
                                    <p:set>
                                      <p:cBhvr>
                                        <p:cTn id="24" dur="1" fill="hold">
                                          <p:stCondLst>
                                            <p:cond delay="0"/>
                                          </p:stCondLst>
                                        </p:cTn>
                                        <p:tgtEl>
                                          <p:spTgt spid="179207"/>
                                        </p:tgtEl>
                                        <p:attrNameLst>
                                          <p:attrName>style.visibility</p:attrName>
                                        </p:attrNameLst>
                                      </p:cBhvr>
                                      <p:to>
                                        <p:strVal val="visible"/>
                                      </p:to>
                                    </p:set>
                                    <p:animEffect transition="in" filter="fade">
                                      <p:cBhvr>
                                        <p:cTn id="25" dur="2000"/>
                                        <p:tgtEl>
                                          <p:spTgt spid="17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1178299" y="549728"/>
            <a:ext cx="7407404" cy="797605"/>
          </a:xfrm>
        </p:spPr>
        <p:txBody>
          <a:bodyPr>
            <a:normAutofit/>
          </a:bodyPr>
          <a:lstStyle/>
          <a:p>
            <a:pPr algn="ctr"/>
            <a:r>
              <a:rPr lang="nb-NO" smtClean="0"/>
              <a:t>Knytter sammen sted og måling</a:t>
            </a:r>
            <a:endParaRPr lang="nb-NO"/>
          </a:p>
        </p:txBody>
      </p:sp>
      <p:pic>
        <p:nvPicPr>
          <p:cNvPr id="180226" name="Picture 2"/>
          <p:cNvPicPr>
            <a:picLocks noChangeAspect="1" noChangeArrowheads="1"/>
          </p:cNvPicPr>
          <p:nvPr/>
        </p:nvPicPr>
        <p:blipFill>
          <a:blip r:embed="rId2"/>
          <a:srcRect/>
          <a:stretch>
            <a:fillRect/>
          </a:stretch>
        </p:blipFill>
        <p:spPr bwMode="auto">
          <a:xfrm>
            <a:off x="973604" y="1625375"/>
            <a:ext cx="8170396" cy="1460726"/>
          </a:xfrm>
          <a:prstGeom prst="rect">
            <a:avLst/>
          </a:prstGeom>
          <a:noFill/>
          <a:ln w="9525">
            <a:noFill/>
            <a:miter lim="800000"/>
            <a:headEnd/>
            <a:tailEnd/>
          </a:ln>
          <a:effectLst/>
        </p:spPr>
      </p:pic>
      <p:pic>
        <p:nvPicPr>
          <p:cNvPr id="180227" name="Picture 3"/>
          <p:cNvPicPr>
            <a:picLocks noChangeAspect="1" noChangeArrowheads="1"/>
          </p:cNvPicPr>
          <p:nvPr/>
        </p:nvPicPr>
        <p:blipFill>
          <a:blip r:embed="rId3"/>
          <a:srcRect/>
          <a:stretch>
            <a:fillRect/>
          </a:stretch>
        </p:blipFill>
        <p:spPr bwMode="auto">
          <a:xfrm>
            <a:off x="921884" y="3731078"/>
            <a:ext cx="8130795" cy="2125436"/>
          </a:xfrm>
          <a:prstGeom prst="rect">
            <a:avLst/>
          </a:prstGeom>
          <a:noFill/>
          <a:ln w="9525">
            <a:noFill/>
            <a:miter lim="800000"/>
            <a:headEnd/>
            <a:tailEnd/>
          </a:ln>
          <a:effectLst/>
        </p:spPr>
      </p:pic>
      <p:sp>
        <p:nvSpPr>
          <p:cNvPr id="7" name="Pil ned 6"/>
          <p:cNvSpPr/>
          <p:nvPr/>
        </p:nvSpPr>
        <p:spPr>
          <a:xfrm rot="5400000">
            <a:off x="2275114" y="4648200"/>
            <a:ext cx="653143" cy="7565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Pil ned 7"/>
          <p:cNvSpPr/>
          <p:nvPr/>
        </p:nvSpPr>
        <p:spPr>
          <a:xfrm rot="10800000">
            <a:off x="8490857" y="4577442"/>
            <a:ext cx="653143" cy="7565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0226"/>
                                        </p:tgtEl>
                                        <p:attrNameLst>
                                          <p:attrName>style.visibility</p:attrName>
                                        </p:attrNameLst>
                                      </p:cBhvr>
                                      <p:to>
                                        <p:strVal val="visible"/>
                                      </p:to>
                                    </p:set>
                                    <p:animEffect transition="in" filter="fade">
                                      <p:cBhvr>
                                        <p:cTn id="7" dur="2000"/>
                                        <p:tgtEl>
                                          <p:spTgt spid="18022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180227"/>
                                        </p:tgtEl>
                                        <p:attrNameLst>
                                          <p:attrName>style.visibility</p:attrName>
                                        </p:attrNameLst>
                                      </p:cBhvr>
                                      <p:to>
                                        <p:strVal val="visible"/>
                                      </p:to>
                                    </p:set>
                                    <p:anim calcmode="lin" valueType="num">
                                      <p:cBhvr additive="base">
                                        <p:cTn id="12" dur="1000" fill="hold"/>
                                        <p:tgtEl>
                                          <p:spTgt spid="180227"/>
                                        </p:tgtEl>
                                        <p:attrNameLst>
                                          <p:attrName>ppt_x</p:attrName>
                                        </p:attrNameLst>
                                      </p:cBhvr>
                                      <p:tavLst>
                                        <p:tav tm="0">
                                          <p:val>
                                            <p:strVal val="#ppt_x"/>
                                          </p:val>
                                        </p:tav>
                                        <p:tav tm="100000">
                                          <p:val>
                                            <p:strVal val="#ppt_x"/>
                                          </p:val>
                                        </p:tav>
                                      </p:tavLst>
                                    </p:anim>
                                    <p:anim calcmode="lin" valueType="num">
                                      <p:cBhvr additive="base">
                                        <p:cTn id="13" dur="1000" fill="hold"/>
                                        <p:tgtEl>
                                          <p:spTgt spid="1802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194627" y="4316186"/>
            <a:ext cx="3801915" cy="2275114"/>
          </a:xfrm>
        </p:spPr>
        <p:txBody>
          <a:bodyPr/>
          <a:lstStyle/>
          <a:p>
            <a:r>
              <a:rPr lang="nb-NO" smtClean="0"/>
              <a:t>Måleunøyaktighet gjør at målinger som burde vært i ro spres utover.</a:t>
            </a:r>
            <a:endParaRPr lang="nb-NO"/>
          </a:p>
        </p:txBody>
      </p:sp>
      <p:sp>
        <p:nvSpPr>
          <p:cNvPr id="4" name="Tittel 1"/>
          <p:cNvSpPr txBox="1">
            <a:spLocks/>
          </p:cNvSpPr>
          <p:nvPr/>
        </p:nvSpPr>
        <p:spPr>
          <a:xfrm>
            <a:off x="1178299" y="0"/>
            <a:ext cx="7407404" cy="79760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smtClean="0">
                <a:ln>
                  <a:noFill/>
                </a:ln>
                <a:solidFill>
                  <a:schemeClr val="tx1"/>
                </a:solidFill>
                <a:effectLst/>
                <a:uLnTx/>
                <a:uFillTx/>
                <a:latin typeface="Arial"/>
                <a:ea typeface="+mj-ea"/>
                <a:cs typeface="Arial"/>
              </a:rPr>
              <a:t>Knytter sammen sted og måling</a:t>
            </a:r>
            <a:endParaRPr kumimoji="0" lang="nb-NO" sz="3600" b="1" i="0" u="none" strike="noStrike" kern="1200" cap="none" spc="0" normalizeH="0" baseline="0" noProof="0">
              <a:ln>
                <a:noFill/>
              </a:ln>
              <a:solidFill>
                <a:schemeClr val="tx1"/>
              </a:solidFill>
              <a:effectLst/>
              <a:uLnTx/>
              <a:uFillTx/>
              <a:latin typeface="Arial"/>
              <a:ea typeface="+mj-ea"/>
              <a:cs typeface="Arial"/>
            </a:endParaRPr>
          </a:p>
        </p:txBody>
      </p:sp>
      <p:pic>
        <p:nvPicPr>
          <p:cNvPr id="5" name="Picture 4"/>
          <p:cNvPicPr>
            <a:picLocks noChangeAspect="1" noChangeArrowheads="1"/>
          </p:cNvPicPr>
          <p:nvPr/>
        </p:nvPicPr>
        <p:blipFill>
          <a:blip r:embed="rId2"/>
          <a:srcRect/>
          <a:stretch>
            <a:fillRect/>
          </a:stretch>
        </p:blipFill>
        <p:spPr bwMode="auto">
          <a:xfrm>
            <a:off x="946150" y="1036411"/>
            <a:ext cx="8197850" cy="3054350"/>
          </a:xfrm>
          <a:prstGeom prst="rect">
            <a:avLst/>
          </a:prstGeom>
          <a:noFill/>
          <a:ln w="9525">
            <a:noFill/>
            <a:miter lim="800000"/>
            <a:headEnd/>
            <a:tailEnd/>
          </a:ln>
          <a:effectLst/>
        </p:spPr>
      </p:pic>
      <p:pic>
        <p:nvPicPr>
          <p:cNvPr id="181250" name="Picture 2"/>
          <p:cNvPicPr>
            <a:picLocks noChangeAspect="1" noChangeArrowheads="1"/>
          </p:cNvPicPr>
          <p:nvPr/>
        </p:nvPicPr>
        <p:blipFill>
          <a:blip r:embed="rId3"/>
          <a:srcRect/>
          <a:stretch>
            <a:fillRect/>
          </a:stretch>
        </p:blipFill>
        <p:spPr bwMode="auto">
          <a:xfrm>
            <a:off x="5938837" y="4220481"/>
            <a:ext cx="3025779" cy="229461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1250"/>
                                        </p:tgtEl>
                                        <p:attrNameLst>
                                          <p:attrName>style.visibility</p:attrName>
                                        </p:attrNameLst>
                                      </p:cBhvr>
                                      <p:to>
                                        <p:strVal val="visible"/>
                                      </p:to>
                                    </p:set>
                                    <p:animEffect transition="in" filter="fade">
                                      <p:cBhvr>
                                        <p:cTn id="11" dur="2000"/>
                                        <p:tgtEl>
                                          <p:spTgt spid="181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194628" y="5540828"/>
            <a:ext cx="7407404" cy="936172"/>
          </a:xfrm>
        </p:spPr>
        <p:txBody>
          <a:bodyPr>
            <a:normAutofit/>
          </a:bodyPr>
          <a:lstStyle/>
          <a:p>
            <a:r>
              <a:rPr lang="nb-NO" smtClean="0"/>
              <a:t>Bruk mobiltelefonen som mobil ruter for å legge data direkte til CoT</a:t>
            </a:r>
            <a:endParaRPr lang="nb-NO"/>
          </a:p>
        </p:txBody>
      </p:sp>
      <p:pic>
        <p:nvPicPr>
          <p:cNvPr id="182274" name="Picture 2"/>
          <p:cNvPicPr>
            <a:picLocks noChangeAspect="1" noChangeArrowheads="1"/>
          </p:cNvPicPr>
          <p:nvPr/>
        </p:nvPicPr>
        <p:blipFill>
          <a:blip r:embed="rId2"/>
          <a:srcRect/>
          <a:stretch>
            <a:fillRect/>
          </a:stretch>
        </p:blipFill>
        <p:spPr bwMode="auto">
          <a:xfrm>
            <a:off x="1148443" y="1666030"/>
            <a:ext cx="7946030" cy="3608100"/>
          </a:xfrm>
          <a:prstGeom prst="rect">
            <a:avLst/>
          </a:prstGeom>
          <a:noFill/>
          <a:ln w="9525">
            <a:noFill/>
            <a:miter lim="800000"/>
            <a:headEnd/>
            <a:tailEnd/>
          </a:ln>
          <a:effectLst/>
        </p:spPr>
      </p:pic>
      <p:sp>
        <p:nvSpPr>
          <p:cNvPr id="5" name="Tittel 1"/>
          <p:cNvSpPr txBox="1">
            <a:spLocks/>
          </p:cNvSpPr>
          <p:nvPr/>
        </p:nvSpPr>
        <p:spPr>
          <a:xfrm>
            <a:off x="1172857" y="359229"/>
            <a:ext cx="7407404" cy="79760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smtClean="0">
                <a:ln>
                  <a:noFill/>
                </a:ln>
                <a:solidFill>
                  <a:schemeClr val="tx1"/>
                </a:solidFill>
                <a:effectLst/>
                <a:uLnTx/>
                <a:uFillTx/>
                <a:latin typeface="Arial"/>
                <a:ea typeface="+mj-ea"/>
                <a:cs typeface="Arial"/>
              </a:rPr>
              <a:t>Knytter sammen sted og måling</a:t>
            </a:r>
            <a:endParaRPr kumimoji="0" lang="nb-NO" sz="3600" b="1" i="0" u="none" strike="noStrike" kern="1200" cap="none" spc="0" normalizeH="0" baseline="0" noProof="0">
              <a:ln>
                <a:noFill/>
              </a:ln>
              <a:solidFill>
                <a:schemeClr val="tx1"/>
              </a:solidFill>
              <a:effectLst/>
              <a:uLnTx/>
              <a:uFillTx/>
              <a:latin typeface="Arial"/>
              <a:ea typeface="+mj-ea"/>
              <a:cs typeface="Aria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273050" y="1014423"/>
            <a:ext cx="8081332" cy="1614008"/>
          </a:xfrm>
        </p:spPr>
        <p:txBody>
          <a:bodyPr>
            <a:normAutofit fontScale="90000"/>
          </a:bodyPr>
          <a:lstStyle/>
          <a:p>
            <a:pPr algn="ctr"/>
            <a:r>
              <a:rPr lang="nb-NO" smtClean="0"/>
              <a:t>Oppdrag 13 – 14 </a:t>
            </a:r>
            <a:br>
              <a:rPr lang="nb-NO" smtClean="0"/>
            </a:br>
            <a:r>
              <a:rPr lang="nb-NO" smtClean="0"/>
              <a:t> Sett opp RTC-klokka og les av tidspunkt</a:t>
            </a:r>
            <a:endParaRPr lang="nb-NO"/>
          </a:p>
        </p:txBody>
      </p:sp>
      <p:sp>
        <p:nvSpPr>
          <p:cNvPr id="5" name="Tittel 1"/>
          <p:cNvSpPr txBox="1">
            <a:spLocks/>
          </p:cNvSpPr>
          <p:nvPr/>
        </p:nvSpPr>
        <p:spPr>
          <a:xfrm>
            <a:off x="527050" y="2527300"/>
            <a:ext cx="7986082" cy="3886199"/>
          </a:xfrm>
          <a:prstGeom prst="rect">
            <a:avLst/>
          </a:prstGeom>
        </p:spPr>
        <p:txBody>
          <a:bodyPr vert="horz" lIns="91440" tIns="45720" rIns="91440" bIns="45720" rtlCol="0" anchor="t">
            <a:normAutofit/>
          </a:bodyPr>
          <a:lstStyle/>
          <a:p>
            <a:endParaRPr lang="nb-NO" sz="3600" b="1" i="1" smtClean="0">
              <a:solidFill>
                <a:schemeClr val="bg1"/>
              </a:solidFill>
            </a:endParaRPr>
          </a:p>
          <a:p>
            <a:endParaRPr lang="nb-NO" sz="3600" b="1" i="1" smtClean="0">
              <a:solidFill>
                <a:schemeClr val="bg1"/>
              </a:solidFill>
            </a:endParaRPr>
          </a:p>
        </p:txBody>
      </p:sp>
      <p:sp>
        <p:nvSpPr>
          <p:cNvPr id="6" name="Tittel 1"/>
          <p:cNvSpPr txBox="1">
            <a:spLocks/>
          </p:cNvSpPr>
          <p:nvPr/>
        </p:nvSpPr>
        <p:spPr>
          <a:xfrm>
            <a:off x="679450" y="2679700"/>
            <a:ext cx="7986082" cy="3886199"/>
          </a:xfrm>
          <a:prstGeom prst="rect">
            <a:avLst/>
          </a:prstGeom>
        </p:spPr>
        <p:txBody>
          <a:bodyPr vert="horz" lIns="91440" tIns="45720" rIns="91440" bIns="45720" rtlCol="0" anchor="t">
            <a:normAutofit/>
          </a:bodyPr>
          <a:lstStyle/>
          <a:p>
            <a:pPr>
              <a:lnSpc>
                <a:spcPct val="120000"/>
              </a:lnSpc>
            </a:pPr>
            <a:r>
              <a:rPr lang="nb-NO" sz="3600" b="1" smtClean="0">
                <a:solidFill>
                  <a:schemeClr val="bg1"/>
                </a:solidFill>
              </a:rPr>
              <a:t>Oppdrag 13 – 14 </a:t>
            </a:r>
            <a:r>
              <a:rPr lang="nb-NO" sz="3600" smtClean="0">
                <a:solidFill>
                  <a:schemeClr val="bg1"/>
                </a:solidFill>
              </a:rPr>
              <a:t>Monter RTC-klokka og lag et program som stiller klokka og leser av nøyaktig tidsangivelse med dato og tid.</a:t>
            </a:r>
          </a:p>
          <a:p>
            <a:pPr>
              <a:lnSpc>
                <a:spcPct val="120000"/>
              </a:lnSpc>
            </a:pPr>
            <a:r>
              <a:rPr lang="nb-NO" sz="3600" smtClean="0">
                <a:solidFill>
                  <a:schemeClr val="bg1"/>
                </a:solidFill>
              </a:rPr>
              <a:t>Legg inn nøyaktig tidsangivelse i loggfila på OpenLog og i konsollene hos CoT.</a:t>
            </a:r>
            <a:endParaRPr lang="nb-NO" sz="3600" b="1" i="1" smtClean="0">
              <a:solidFill>
                <a:schemeClr val="bg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DS1307 – Adafruit Breakout board</a:t>
            </a:r>
            <a:endParaRPr lang="nb-NO"/>
          </a:p>
        </p:txBody>
      </p:sp>
      <p:sp>
        <p:nvSpPr>
          <p:cNvPr id="3" name="Plassholder for innhold 2"/>
          <p:cNvSpPr>
            <a:spLocks noGrp="1"/>
          </p:cNvSpPr>
          <p:nvPr>
            <p:ph idx="1"/>
          </p:nvPr>
        </p:nvSpPr>
        <p:spPr>
          <a:xfrm>
            <a:off x="1194627" y="1289958"/>
            <a:ext cx="3965201" cy="4836206"/>
          </a:xfrm>
        </p:spPr>
        <p:txBody>
          <a:bodyPr/>
          <a:lstStyle/>
          <a:p>
            <a:r>
              <a:rPr lang="nb-NO" smtClean="0"/>
              <a:t>Klokke og kalender som tar hensyn til skuddår</a:t>
            </a:r>
          </a:p>
          <a:p>
            <a:r>
              <a:rPr lang="nb-NO" smtClean="0"/>
              <a:t>Må stilles, holder tiden</a:t>
            </a:r>
          </a:p>
          <a:p>
            <a:r>
              <a:rPr lang="nb-NO" smtClean="0"/>
              <a:t>Batteri varighet ca. 5 år</a:t>
            </a:r>
          </a:p>
          <a:p>
            <a:r>
              <a:rPr lang="nb-NO" smtClean="0"/>
              <a:t>Helst 5.0V, 0.5µA batteri</a:t>
            </a:r>
          </a:p>
          <a:p>
            <a:r>
              <a:rPr lang="nb-NO" smtClean="0"/>
              <a:t>Eget bibliotek for bruk med ESP32</a:t>
            </a:r>
          </a:p>
          <a:p>
            <a:r>
              <a:rPr lang="nb-NO" smtClean="0"/>
              <a:t>SQW – gir 1Hz, 1KHz, 4kHz og 8kHz</a:t>
            </a:r>
          </a:p>
          <a:p>
            <a:r>
              <a:rPr lang="nb-NO" smtClean="0"/>
              <a:t>Billig ca. 65,0 + MVA hos ELFA</a:t>
            </a:r>
            <a:endParaRPr lang="nb-NO"/>
          </a:p>
        </p:txBody>
      </p:sp>
      <p:pic>
        <p:nvPicPr>
          <p:cNvPr id="4" name="Picture 3"/>
          <p:cNvPicPr>
            <a:picLocks noChangeAspect="1" noChangeArrowheads="1"/>
          </p:cNvPicPr>
          <p:nvPr/>
        </p:nvPicPr>
        <p:blipFill>
          <a:blip r:embed="rId2"/>
          <a:srcRect l="50522" b="29555"/>
          <a:stretch>
            <a:fillRect/>
          </a:stretch>
        </p:blipFill>
        <p:spPr bwMode="auto">
          <a:xfrm>
            <a:off x="5655128" y="3713137"/>
            <a:ext cx="2288779" cy="2660450"/>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a:srcRect/>
          <a:stretch>
            <a:fillRect/>
          </a:stretch>
        </p:blipFill>
        <p:spPr bwMode="auto">
          <a:xfrm>
            <a:off x="5278663" y="1289504"/>
            <a:ext cx="2868138" cy="2270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Oppkobling</a:t>
            </a:r>
            <a:endParaRPr lang="nb-NO"/>
          </a:p>
        </p:txBody>
      </p:sp>
      <p:sp>
        <p:nvSpPr>
          <p:cNvPr id="3" name="Plassholder for innhold 2"/>
          <p:cNvSpPr>
            <a:spLocks noGrp="1"/>
          </p:cNvSpPr>
          <p:nvPr>
            <p:ph idx="1"/>
          </p:nvPr>
        </p:nvSpPr>
        <p:spPr>
          <a:xfrm>
            <a:off x="919843" y="1300843"/>
            <a:ext cx="2743200" cy="4825320"/>
          </a:xfrm>
        </p:spPr>
        <p:txBody>
          <a:bodyPr/>
          <a:lstStyle/>
          <a:p>
            <a:pPr marL="0" indent="0">
              <a:buNone/>
            </a:pPr>
            <a:r>
              <a:rPr lang="nb-NO" smtClean="0"/>
              <a:t>RTC fungerer uten batteri, men vil glemme data når spenningen slås av.</a:t>
            </a:r>
            <a:endParaRPr lang="nb-NO"/>
          </a:p>
        </p:txBody>
      </p:sp>
      <p:pic>
        <p:nvPicPr>
          <p:cNvPr id="4" name="Picture 3"/>
          <p:cNvPicPr>
            <a:picLocks noChangeAspect="1" noChangeArrowheads="1"/>
          </p:cNvPicPr>
          <p:nvPr/>
        </p:nvPicPr>
        <p:blipFill>
          <a:blip r:embed="rId2"/>
          <a:srcRect/>
          <a:stretch>
            <a:fillRect/>
          </a:stretch>
        </p:blipFill>
        <p:spPr bwMode="auto">
          <a:xfrm>
            <a:off x="3697991" y="1357402"/>
            <a:ext cx="5215188" cy="4074570"/>
          </a:xfrm>
          <a:prstGeom prst="rect">
            <a:avLst/>
          </a:prstGeom>
          <a:noFill/>
          <a:ln w="9525">
            <a:noFill/>
            <a:miter lim="800000"/>
            <a:headEnd/>
            <a:tailEnd/>
          </a:ln>
          <a:effectLst/>
        </p:spPr>
      </p:pic>
      <p:sp>
        <p:nvSpPr>
          <p:cNvPr id="5" name="TekstSylinder 4"/>
          <p:cNvSpPr txBox="1"/>
          <p:nvPr/>
        </p:nvSpPr>
        <p:spPr>
          <a:xfrm>
            <a:off x="5012871" y="4120243"/>
            <a:ext cx="734817" cy="523220"/>
          </a:xfrm>
          <a:prstGeom prst="rect">
            <a:avLst/>
          </a:prstGeom>
          <a:noFill/>
        </p:spPr>
        <p:txBody>
          <a:bodyPr wrap="none" rtlCol="0">
            <a:spAutoFit/>
          </a:bodyPr>
          <a:lstStyle/>
          <a:p>
            <a:r>
              <a:rPr lang="nb-NO" sz="2800" smtClean="0"/>
              <a:t>RTC</a:t>
            </a:r>
            <a:endParaRPr lang="nb-NO" sz="2800"/>
          </a:p>
        </p:txBody>
      </p:sp>
      <p:pic>
        <p:nvPicPr>
          <p:cNvPr id="183298" name="Picture 2"/>
          <p:cNvPicPr>
            <a:picLocks noChangeAspect="1" noChangeArrowheads="1"/>
          </p:cNvPicPr>
          <p:nvPr/>
        </p:nvPicPr>
        <p:blipFill>
          <a:blip r:embed="rId3"/>
          <a:srcRect/>
          <a:stretch>
            <a:fillRect/>
          </a:stretch>
        </p:blipFill>
        <p:spPr bwMode="auto">
          <a:xfrm>
            <a:off x="1233260" y="3883685"/>
            <a:ext cx="2647498" cy="1686173"/>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a:srcRect/>
          <a:stretch>
            <a:fillRect/>
          </a:stretch>
        </p:blipFill>
        <p:spPr bwMode="auto">
          <a:xfrm flipH="1" flipV="1">
            <a:off x="1191485" y="5687786"/>
            <a:ext cx="7538921" cy="1104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2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3298"/>
                                        </p:tgtEl>
                                        <p:attrNameLst>
                                          <p:attrName>style.visibility</p:attrName>
                                        </p:attrNameLst>
                                      </p:cBhvr>
                                      <p:to>
                                        <p:strVal val="visible"/>
                                      </p:to>
                                    </p:set>
                                    <p:animEffect transition="in" filter="fade">
                                      <p:cBhvr>
                                        <p:cTn id="23" dur="2000"/>
                                        <p:tgtEl>
                                          <p:spTgt spid="183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51942"/>
            <a:ext cx="7407404" cy="917356"/>
          </a:xfrm>
        </p:spPr>
        <p:txBody>
          <a:bodyPr/>
          <a:lstStyle/>
          <a:p>
            <a:pPr algn="ctr"/>
            <a:r>
              <a:rPr lang="nb-NO" smtClean="0"/>
              <a:t>Pullup motstander</a:t>
            </a:r>
            <a:endParaRPr lang="nb-NO"/>
          </a:p>
        </p:txBody>
      </p:sp>
      <p:pic>
        <p:nvPicPr>
          <p:cNvPr id="184322" name="Picture 2"/>
          <p:cNvPicPr>
            <a:picLocks noChangeAspect="1" noChangeArrowheads="1"/>
          </p:cNvPicPr>
          <p:nvPr/>
        </p:nvPicPr>
        <p:blipFill>
          <a:blip r:embed="rId2"/>
          <a:srcRect/>
          <a:stretch>
            <a:fillRect/>
          </a:stretch>
        </p:blipFill>
        <p:spPr bwMode="auto">
          <a:xfrm>
            <a:off x="4118180" y="671487"/>
            <a:ext cx="4737802" cy="3089501"/>
          </a:xfrm>
          <a:prstGeom prst="rect">
            <a:avLst/>
          </a:prstGeom>
          <a:noFill/>
          <a:ln w="9525">
            <a:noFill/>
            <a:miter lim="800000"/>
            <a:headEnd/>
            <a:tailEnd/>
          </a:ln>
          <a:effectLst/>
        </p:spPr>
      </p:pic>
      <p:pic>
        <p:nvPicPr>
          <p:cNvPr id="184323" name="Picture 3"/>
          <p:cNvPicPr>
            <a:picLocks noChangeAspect="1" noChangeArrowheads="1"/>
          </p:cNvPicPr>
          <p:nvPr/>
        </p:nvPicPr>
        <p:blipFill>
          <a:blip r:embed="rId3"/>
          <a:srcRect/>
          <a:stretch>
            <a:fillRect/>
          </a:stretch>
        </p:blipFill>
        <p:spPr bwMode="auto">
          <a:xfrm>
            <a:off x="1003754" y="1160436"/>
            <a:ext cx="3130550" cy="2555875"/>
          </a:xfrm>
          <a:prstGeom prst="rect">
            <a:avLst/>
          </a:prstGeom>
          <a:noFill/>
          <a:ln w="9525">
            <a:noFill/>
            <a:miter lim="800000"/>
            <a:headEnd/>
            <a:tailEnd/>
          </a:ln>
          <a:effectLst/>
        </p:spPr>
      </p:pic>
      <p:pic>
        <p:nvPicPr>
          <p:cNvPr id="6" name="Picture 3"/>
          <p:cNvPicPr>
            <a:picLocks noGrp="1" noChangeAspect="1" noChangeArrowheads="1"/>
          </p:cNvPicPr>
          <p:nvPr>
            <p:ph idx="1"/>
          </p:nvPr>
        </p:nvPicPr>
        <p:blipFill>
          <a:blip r:embed="rId4"/>
          <a:srcRect l="-6118" t="23417" r="-2234" b="21941"/>
          <a:stretch>
            <a:fillRect/>
          </a:stretch>
        </p:blipFill>
        <p:spPr bwMode="auto">
          <a:xfrm>
            <a:off x="1034143" y="3782786"/>
            <a:ext cx="7625443" cy="3004457"/>
          </a:xfrm>
          <a:prstGeom prst="rect">
            <a:avLst/>
          </a:prstGeom>
          <a:noFill/>
          <a:ln w="9525">
            <a:noFill/>
            <a:miter lim="800000"/>
            <a:headEnd/>
            <a:tailEnd/>
          </a:ln>
          <a:effectLst/>
        </p:spPr>
      </p:pic>
      <p:sp>
        <p:nvSpPr>
          <p:cNvPr id="7" name="Avrundet rektangel 6"/>
          <p:cNvSpPr/>
          <p:nvPr/>
        </p:nvSpPr>
        <p:spPr>
          <a:xfrm>
            <a:off x="5829300" y="4087586"/>
            <a:ext cx="598714" cy="110490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4322"/>
                                        </p:tgtEl>
                                        <p:attrNameLst>
                                          <p:attrName>style.visibility</p:attrName>
                                        </p:attrNameLst>
                                      </p:cBhvr>
                                      <p:to>
                                        <p:strVal val="visible"/>
                                      </p:to>
                                    </p:set>
                                    <p:animEffect transition="in" filter="fade">
                                      <p:cBhvr>
                                        <p:cTn id="7" dur="2000"/>
                                        <p:tgtEl>
                                          <p:spTgt spid="1843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23"/>
                                        </p:tgtEl>
                                        <p:attrNameLst>
                                          <p:attrName>style.visibility</p:attrName>
                                        </p:attrNameLst>
                                      </p:cBhvr>
                                      <p:to>
                                        <p:strVal val="visible"/>
                                      </p:to>
                                    </p:set>
                                    <p:animEffect transition="in" filter="fade">
                                      <p:cBhvr>
                                        <p:cTn id="12" dur="2000"/>
                                        <p:tgtEl>
                                          <p:spTgt spid="1843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Programmet</a:t>
            </a:r>
            <a:endParaRPr lang="nb-NO"/>
          </a:p>
        </p:txBody>
      </p:sp>
      <p:pic>
        <p:nvPicPr>
          <p:cNvPr id="2050" name="Picture 2"/>
          <p:cNvPicPr>
            <a:picLocks noChangeAspect="1" noChangeArrowheads="1"/>
          </p:cNvPicPr>
          <p:nvPr/>
        </p:nvPicPr>
        <p:blipFill>
          <a:blip r:embed="rId2"/>
          <a:srcRect/>
          <a:stretch>
            <a:fillRect/>
          </a:stretch>
        </p:blipFill>
        <p:spPr bwMode="auto">
          <a:xfrm>
            <a:off x="1136877" y="1206274"/>
            <a:ext cx="7772222" cy="796697"/>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1396783" y="2086657"/>
            <a:ext cx="3071812" cy="317774"/>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1446447" y="2396899"/>
            <a:ext cx="2134961" cy="368312"/>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1381807" y="3121480"/>
            <a:ext cx="5906180" cy="1490758"/>
          </a:xfrm>
          <a:prstGeom prst="rect">
            <a:avLst/>
          </a:prstGeom>
          <a:noFill/>
          <a:ln w="9525">
            <a:noFill/>
            <a:miter lim="800000"/>
            <a:headEnd/>
            <a:tailEnd/>
          </a:ln>
          <a:effectLst/>
        </p:spPr>
      </p:pic>
      <p:sp>
        <p:nvSpPr>
          <p:cNvPr id="8" name="TekstSylinder 7"/>
          <p:cNvSpPr txBox="1"/>
          <p:nvPr/>
        </p:nvSpPr>
        <p:spPr>
          <a:xfrm>
            <a:off x="1115786" y="2775857"/>
            <a:ext cx="927370" cy="338554"/>
          </a:xfrm>
          <a:prstGeom prst="rect">
            <a:avLst/>
          </a:prstGeom>
          <a:noFill/>
        </p:spPr>
        <p:txBody>
          <a:bodyPr wrap="none" rtlCol="0">
            <a:spAutoFit/>
          </a:bodyPr>
          <a:lstStyle/>
          <a:p>
            <a:r>
              <a:rPr lang="nb-NO" sz="1600" smtClean="0"/>
              <a:t>I setup():</a:t>
            </a:r>
            <a:endParaRPr lang="nb-NO" sz="1600"/>
          </a:p>
        </p:txBody>
      </p:sp>
      <p:pic>
        <p:nvPicPr>
          <p:cNvPr id="2054" name="Picture 6"/>
          <p:cNvPicPr>
            <a:picLocks noChangeAspect="1" noChangeArrowheads="1"/>
          </p:cNvPicPr>
          <p:nvPr/>
        </p:nvPicPr>
        <p:blipFill>
          <a:blip r:embed="rId6"/>
          <a:srcRect/>
          <a:stretch>
            <a:fillRect/>
          </a:stretch>
        </p:blipFill>
        <p:spPr bwMode="auto">
          <a:xfrm>
            <a:off x="1427389" y="4748166"/>
            <a:ext cx="6023882" cy="148934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2000"/>
                                        <p:tgtEl>
                                          <p:spTgt spid="2051"/>
                                        </p:tgtEl>
                                      </p:cBhvr>
                                    </p:animEffect>
                                  </p:childTnLst>
                                </p:cTn>
                              </p:par>
                              <p:par>
                                <p:cTn id="12" presetID="10" presetClass="entr" presetSubtype="0"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20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20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1159992" y="131618"/>
            <a:ext cx="7407404" cy="775855"/>
          </a:xfrm>
        </p:spPr>
        <p:txBody>
          <a:bodyPr/>
          <a:lstStyle/>
          <a:p>
            <a:pPr algn="ctr"/>
            <a:r>
              <a:rPr lang="nb-NO" smtClean="0"/>
              <a:t>Oppdraget</a:t>
            </a:r>
            <a:endParaRPr lang="nb-NO"/>
          </a:p>
        </p:txBody>
      </p:sp>
      <p:sp>
        <p:nvSpPr>
          <p:cNvPr id="3" name="Plassholder for innhold 2"/>
          <p:cNvSpPr>
            <a:spLocks noGrp="1"/>
          </p:cNvSpPr>
          <p:nvPr>
            <p:ph idx="1"/>
          </p:nvPr>
        </p:nvSpPr>
        <p:spPr>
          <a:xfrm>
            <a:off x="1194628" y="983674"/>
            <a:ext cx="7407404" cy="5354782"/>
          </a:xfrm>
        </p:spPr>
        <p:txBody>
          <a:bodyPr>
            <a:normAutofit lnSpcReduction="10000"/>
          </a:bodyPr>
          <a:lstStyle/>
          <a:p>
            <a:pPr marL="0" indent="0" algn="just">
              <a:buNone/>
            </a:pPr>
            <a:r>
              <a:rPr lang="nb-NO" i="1" smtClean="0"/>
              <a:t>Det skal lages en </a:t>
            </a:r>
            <a:r>
              <a:rPr lang="nb-NO" b="1" i="1" smtClean="0">
                <a:solidFill>
                  <a:srgbClr val="FF0000"/>
                </a:solidFill>
              </a:rPr>
              <a:t>barometrisk høydemåler </a:t>
            </a:r>
            <a:r>
              <a:rPr lang="nb-NO" i="1" smtClean="0"/>
              <a:t>som måler lufttrykk og temperatur og regner om til relativ høyde som </a:t>
            </a:r>
            <a:r>
              <a:rPr lang="nb-NO" b="1" i="1" smtClean="0">
                <a:solidFill>
                  <a:srgbClr val="FF0000"/>
                </a:solidFill>
              </a:rPr>
              <a:t>vises på et display</a:t>
            </a:r>
            <a:r>
              <a:rPr lang="nb-NO" i="1" smtClean="0"/>
              <a:t>. </a:t>
            </a:r>
            <a:r>
              <a:rPr lang="nb-NO" b="1" i="1" smtClean="0">
                <a:solidFill>
                  <a:srgbClr val="FF0000"/>
                </a:solidFill>
              </a:rPr>
              <a:t>Instrumentet skal kalibreres </a:t>
            </a:r>
            <a:r>
              <a:rPr lang="nb-NO" i="1" smtClean="0"/>
              <a:t>slik at den også kan vise absolutt høyde over havet. Høydemålerens nøyaktighet bestemmes ved å konsultere kartdata og gjøre fysiske målinger på stedet. Måledataene </a:t>
            </a:r>
            <a:r>
              <a:rPr lang="nb-NO" b="1" i="1" smtClean="0">
                <a:solidFill>
                  <a:srgbClr val="FF0000"/>
                </a:solidFill>
              </a:rPr>
              <a:t>lagres på et micro SD-kort </a:t>
            </a:r>
            <a:r>
              <a:rPr lang="nb-NO" i="1" smtClean="0"/>
              <a:t>for ev. senere etterbehandling. Måleinstrumentet utstyres med en </a:t>
            </a:r>
            <a:r>
              <a:rPr lang="nb-NO" b="1" i="1" smtClean="0">
                <a:solidFill>
                  <a:srgbClr val="FF0000"/>
                </a:solidFill>
              </a:rPr>
              <a:t>GPS-mottaker</a:t>
            </a:r>
            <a:r>
              <a:rPr lang="nb-NO" i="1" smtClean="0"/>
              <a:t> for å måle lengde- og breddegrader til målingene. Dessuten ønsker vi å sammenligne vår barometriske høydemåler med høydemåleren til GPS-mottakeren. En </a:t>
            </a:r>
            <a:r>
              <a:rPr lang="nb-NO" b="1" i="1" smtClean="0">
                <a:solidFill>
                  <a:srgbClr val="FF0000"/>
                </a:solidFill>
              </a:rPr>
              <a:t>RTC-klokke tidsstempler </a:t>
            </a:r>
            <a:r>
              <a:rPr lang="nb-NO" i="1" smtClean="0"/>
              <a:t>målingene våre. Til sist vil vi koble instrumentet opp til CoT hvor vi ønsker å </a:t>
            </a:r>
            <a:r>
              <a:rPr lang="nb-NO" b="1" i="1" smtClean="0">
                <a:solidFill>
                  <a:srgbClr val="FF0000"/>
                </a:solidFill>
              </a:rPr>
              <a:t>plotte målingene inn på kartet</a:t>
            </a:r>
            <a:r>
              <a:rPr lang="nb-NO" i="1" smtClean="0"/>
              <a:t>.</a:t>
            </a:r>
          </a:p>
          <a:p>
            <a:endParaRPr lang="nb-NO"/>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Programmet</a:t>
            </a:r>
            <a:endParaRPr lang="nb-NO"/>
          </a:p>
        </p:txBody>
      </p:sp>
      <p:pic>
        <p:nvPicPr>
          <p:cNvPr id="3074" name="Picture 2"/>
          <p:cNvPicPr>
            <a:picLocks noChangeAspect="1" noChangeArrowheads="1"/>
          </p:cNvPicPr>
          <p:nvPr/>
        </p:nvPicPr>
        <p:blipFill>
          <a:blip r:embed="rId2"/>
          <a:srcRect/>
          <a:stretch>
            <a:fillRect/>
          </a:stretch>
        </p:blipFill>
        <p:spPr bwMode="auto">
          <a:xfrm>
            <a:off x="1595439" y="1633856"/>
            <a:ext cx="4941432" cy="53599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1305606" y="2345192"/>
            <a:ext cx="7571613" cy="1464808"/>
          </a:xfrm>
          <a:prstGeom prst="rect">
            <a:avLst/>
          </a:prstGeom>
          <a:noFill/>
          <a:ln w="9525">
            <a:noFill/>
            <a:miter lim="800000"/>
            <a:headEnd/>
            <a:tailEnd/>
          </a:ln>
          <a:effectLst/>
        </p:spPr>
      </p:pic>
      <p:sp>
        <p:nvSpPr>
          <p:cNvPr id="11" name="TekstSylinder 10"/>
          <p:cNvSpPr txBox="1"/>
          <p:nvPr/>
        </p:nvSpPr>
        <p:spPr>
          <a:xfrm>
            <a:off x="1366158" y="4136572"/>
            <a:ext cx="4847866" cy="369332"/>
          </a:xfrm>
          <a:prstGeom prst="rect">
            <a:avLst/>
          </a:prstGeom>
          <a:noFill/>
        </p:spPr>
        <p:txBody>
          <a:bodyPr wrap="none" rtlCol="0">
            <a:spAutoFit/>
          </a:bodyPr>
          <a:lstStyle/>
          <a:p>
            <a:r>
              <a:rPr lang="nb-NO" smtClean="0"/>
              <a:t>&amp;</a:t>
            </a:r>
            <a:r>
              <a:rPr lang="nb-NO" smtClean="0">
                <a:latin typeface="Courier New" pitchFamily="49" charset="0"/>
                <a:cs typeface="Courier New" pitchFamily="49" charset="0"/>
              </a:rPr>
              <a:t>hour</a:t>
            </a:r>
            <a:r>
              <a:rPr lang="nb-NO" smtClean="0"/>
              <a:t> – angir adressen til variabelen </a:t>
            </a:r>
            <a:r>
              <a:rPr lang="nb-NO" smtClean="0">
                <a:latin typeface="Courier New" pitchFamily="49" charset="0"/>
                <a:cs typeface="Courier New" pitchFamily="49" charset="0"/>
              </a:rPr>
              <a:t>hour </a:t>
            </a:r>
            <a:r>
              <a:rPr lang="nb-NO" smtClean="0">
                <a:cs typeface="Courier New" pitchFamily="49" charset="0"/>
              </a:rPr>
              <a:t>osv.</a:t>
            </a:r>
            <a:endParaRPr lang="nb-NO">
              <a:cs typeface="Courier New"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20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DS3234 – med Alarm </a:t>
            </a:r>
            <a:r>
              <a:rPr lang="nb-NO" sz="1800" smtClean="0"/>
              <a:t>https://learn.sparkfun.com/tutorials/deadon-rtc-breakout-hookup-guide</a:t>
            </a:r>
            <a:endParaRPr lang="nb-NO"/>
          </a:p>
        </p:txBody>
      </p:sp>
      <p:sp>
        <p:nvSpPr>
          <p:cNvPr id="3" name="Plassholder for innhold 2"/>
          <p:cNvSpPr>
            <a:spLocks noGrp="1"/>
          </p:cNvSpPr>
          <p:nvPr>
            <p:ph idx="1"/>
          </p:nvPr>
        </p:nvSpPr>
        <p:spPr>
          <a:xfrm>
            <a:off x="1194628" y="3624944"/>
            <a:ext cx="7407404" cy="3156856"/>
          </a:xfrm>
        </p:spPr>
        <p:txBody>
          <a:bodyPr/>
          <a:lstStyle/>
          <a:p>
            <a:r>
              <a:rPr lang="nb-NO" smtClean="0"/>
              <a:t>2,0 V – 5,5 V</a:t>
            </a:r>
          </a:p>
          <a:p>
            <a:r>
              <a:rPr lang="nb-NO" smtClean="0"/>
              <a:t>Typ. 120 µA og typ. 2 µA med batteridrift, ca. 2,7 år</a:t>
            </a:r>
          </a:p>
          <a:p>
            <a:r>
              <a:rPr lang="nb-NO" smtClean="0"/>
              <a:t>SPI-buss</a:t>
            </a:r>
          </a:p>
          <a:p>
            <a:r>
              <a:rPr lang="nb-NO" smtClean="0"/>
              <a:t>Alarm 1 kan settes til et sekunds nøyaktighet</a:t>
            </a:r>
          </a:p>
          <a:p>
            <a:r>
              <a:rPr lang="nb-NO" smtClean="0"/>
              <a:t>Alarm 2 kan settes til et minuts nøyaktighet</a:t>
            </a:r>
          </a:p>
          <a:p>
            <a:r>
              <a:rPr lang="nb-NO" smtClean="0"/>
              <a:t>Output SQW – Legges lav når alarm går  </a:t>
            </a:r>
          </a:p>
          <a:p>
            <a:endParaRPr lang="nb-NO"/>
          </a:p>
        </p:txBody>
      </p:sp>
      <p:grpSp>
        <p:nvGrpSpPr>
          <p:cNvPr id="7" name="Gruppe 6"/>
          <p:cNvGrpSpPr/>
          <p:nvPr/>
        </p:nvGrpSpPr>
        <p:grpSpPr>
          <a:xfrm>
            <a:off x="2870654" y="1317170"/>
            <a:ext cx="4052661" cy="1966686"/>
            <a:chOff x="2598511" y="1382485"/>
            <a:chExt cx="4052661" cy="1966686"/>
          </a:xfrm>
        </p:grpSpPr>
        <p:pic>
          <p:nvPicPr>
            <p:cNvPr id="4099" name="Picture 3"/>
            <p:cNvPicPr>
              <a:picLocks noChangeAspect="1" noChangeArrowheads="1"/>
            </p:cNvPicPr>
            <p:nvPr/>
          </p:nvPicPr>
          <p:blipFill>
            <a:blip r:embed="rId2"/>
            <a:srcRect/>
            <a:stretch>
              <a:fillRect/>
            </a:stretch>
          </p:blipFill>
          <p:spPr bwMode="auto">
            <a:xfrm>
              <a:off x="2598511" y="1382485"/>
              <a:ext cx="1994871" cy="1966686"/>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a:off x="4711474" y="1382487"/>
              <a:ext cx="1939698" cy="195352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239509"/>
            <a:ext cx="7407404" cy="1657576"/>
          </a:xfrm>
        </p:spPr>
        <p:txBody>
          <a:bodyPr/>
          <a:lstStyle/>
          <a:p>
            <a:pPr algn="ctr"/>
            <a:r>
              <a:rPr lang="nb-NO" smtClean="0"/>
              <a:t>ESP32 i dvale</a:t>
            </a:r>
            <a:br>
              <a:rPr lang="nb-NO" smtClean="0"/>
            </a:br>
            <a:r>
              <a:rPr lang="nb-NO" smtClean="0"/>
              <a:t>Utdypende kommentarer</a:t>
            </a:r>
            <a:endParaRPr lang="nb-NO"/>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a:srcRect/>
          <a:stretch>
            <a:fillRect/>
          </a:stretch>
        </p:blipFill>
        <p:spPr bwMode="auto">
          <a:xfrm>
            <a:off x="1314450" y="851990"/>
            <a:ext cx="7194550" cy="4012109"/>
          </a:xfrm>
          <a:prstGeom prst="rect">
            <a:avLst/>
          </a:prstGeom>
          <a:noFill/>
          <a:ln w="9525">
            <a:noFill/>
            <a:miter lim="800000"/>
            <a:headEnd/>
            <a:tailEnd/>
          </a:ln>
          <a:effectLst/>
        </p:spPr>
      </p:pic>
      <p:sp>
        <p:nvSpPr>
          <p:cNvPr id="2" name="Tittel 1"/>
          <p:cNvSpPr>
            <a:spLocks noGrp="1"/>
          </p:cNvSpPr>
          <p:nvPr>
            <p:ph type="title"/>
          </p:nvPr>
        </p:nvSpPr>
        <p:spPr>
          <a:xfrm>
            <a:off x="1207328" y="109538"/>
            <a:ext cx="7407404" cy="760412"/>
          </a:xfrm>
        </p:spPr>
        <p:txBody>
          <a:bodyPr/>
          <a:lstStyle/>
          <a:p>
            <a:pPr algn="ctr"/>
            <a:r>
              <a:rPr lang="nb-NO" smtClean="0"/>
              <a:t>ESP32 - Deep sleep</a:t>
            </a:r>
            <a:endParaRPr lang="nb-NO"/>
          </a:p>
        </p:txBody>
      </p:sp>
      <p:sp>
        <p:nvSpPr>
          <p:cNvPr id="3" name="Plassholder for innhold 2"/>
          <p:cNvSpPr>
            <a:spLocks noGrp="1"/>
          </p:cNvSpPr>
          <p:nvPr>
            <p:ph idx="1"/>
          </p:nvPr>
        </p:nvSpPr>
        <p:spPr>
          <a:xfrm>
            <a:off x="1194628" y="5048250"/>
            <a:ext cx="7407404" cy="1492250"/>
          </a:xfrm>
        </p:spPr>
        <p:txBody>
          <a:bodyPr>
            <a:normAutofit/>
          </a:bodyPr>
          <a:lstStyle/>
          <a:p>
            <a:r>
              <a:rPr lang="nb-NO" smtClean="0"/>
              <a:t>ULP er aktiv og kan registrere aktivitet på portene</a:t>
            </a:r>
          </a:p>
          <a:p>
            <a:r>
              <a:rPr lang="nb-NO" smtClean="0"/>
              <a:t>RTC er aktiv, med sitt langsomme lager</a:t>
            </a:r>
            <a:br>
              <a:rPr lang="nb-NO" smtClean="0"/>
            </a:br>
            <a:r>
              <a:rPr lang="nb-NO" smtClean="0"/>
              <a:t>Kan ta vare på viktige data</a:t>
            </a:r>
            <a:endParaRPr lang="nb-NO"/>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Etablering av betingelsene for dvalen</a:t>
            </a:r>
            <a:br>
              <a:rPr lang="nb-NO" smtClean="0"/>
            </a:br>
            <a:r>
              <a:rPr lang="nb-NO" sz="2700" smtClean="0"/>
              <a:t>Tre alternativer:</a:t>
            </a:r>
            <a:endParaRPr lang="nb-NO"/>
          </a:p>
        </p:txBody>
      </p:sp>
      <p:sp>
        <p:nvSpPr>
          <p:cNvPr id="3" name="Plassholder for innhold 2"/>
          <p:cNvSpPr>
            <a:spLocks noGrp="1"/>
          </p:cNvSpPr>
          <p:nvPr>
            <p:ph idx="1"/>
          </p:nvPr>
        </p:nvSpPr>
        <p:spPr/>
        <p:txBody>
          <a:bodyPr/>
          <a:lstStyle/>
          <a:p>
            <a:r>
              <a:rPr lang="nb-NO" b="1" smtClean="0"/>
              <a:t>Timer</a:t>
            </a:r>
            <a:br>
              <a:rPr lang="nb-NO" b="1" smtClean="0"/>
            </a:br>
            <a:r>
              <a:rPr lang="nb-NO" sz="1800" i="1" smtClean="0"/>
              <a:t>Mikrokontrolleren går ut av dvale etter en viss tid. Dette er gunstig dersom det skal samles inn data med jevne mellomrom.</a:t>
            </a:r>
            <a:endParaRPr lang="nb-NO" i="1" smtClean="0"/>
          </a:p>
          <a:p>
            <a:r>
              <a:rPr lang="nb-NO" b="1" smtClean="0"/>
              <a:t>Touch pad</a:t>
            </a:r>
            <a:br>
              <a:rPr lang="nb-NO" b="1" smtClean="0"/>
            </a:br>
            <a:r>
              <a:rPr lang="nb-NO" sz="1800" i="1" smtClean="0"/>
              <a:t>Følgende porter for ESP32 har evnen til fungere som Touch pad, dvs. at portene reagerer på berøring: 0, 2, 4, 12–15, 27, 32 og 33</a:t>
            </a:r>
            <a:endParaRPr lang="nb-NO" i="1" smtClean="0"/>
          </a:p>
          <a:p>
            <a:r>
              <a:rPr lang="nb-NO" b="1" smtClean="0"/>
              <a:t>Ekstern vekking</a:t>
            </a:r>
            <a:br>
              <a:rPr lang="nb-NO" b="1" smtClean="0"/>
            </a:br>
            <a:r>
              <a:rPr lang="nb-NO" sz="1800" i="1" smtClean="0"/>
              <a:t>Denne fungerer slik at kretsen vekkes ved at en eller flere porter blir lagt lav eller høy, etter hvordan det er spesifisert.</a:t>
            </a:r>
            <a:endParaRPr lang="nb-NO" i="1" smtClean="0"/>
          </a:p>
          <a:p>
            <a:pPr>
              <a:buNone/>
            </a:pPr>
            <a:endParaRPr lang="nb-NO"/>
          </a:p>
        </p:txBody>
      </p:sp>
      <p:grpSp>
        <p:nvGrpSpPr>
          <p:cNvPr id="4" name="Gruppe 3"/>
          <p:cNvGrpSpPr/>
          <p:nvPr/>
        </p:nvGrpSpPr>
        <p:grpSpPr>
          <a:xfrm>
            <a:off x="3023054" y="4845567"/>
            <a:ext cx="3339389" cy="1620548"/>
            <a:chOff x="2598511" y="1382485"/>
            <a:chExt cx="4052661" cy="1966686"/>
          </a:xfrm>
        </p:grpSpPr>
        <p:pic>
          <p:nvPicPr>
            <p:cNvPr id="5" name="Picture 3"/>
            <p:cNvPicPr>
              <a:picLocks noChangeAspect="1" noChangeArrowheads="1"/>
            </p:cNvPicPr>
            <p:nvPr/>
          </p:nvPicPr>
          <p:blipFill>
            <a:blip r:embed="rId2"/>
            <a:srcRect/>
            <a:stretch>
              <a:fillRect/>
            </a:stretch>
          </p:blipFill>
          <p:spPr bwMode="auto">
            <a:xfrm>
              <a:off x="2598511" y="1382485"/>
              <a:ext cx="1994871" cy="1966686"/>
            </a:xfrm>
            <a:prstGeom prst="rect">
              <a:avLst/>
            </a:prstGeom>
            <a:noFill/>
            <a:ln w="9525">
              <a:noFill/>
              <a:miter lim="800000"/>
              <a:headEnd/>
              <a:tailEnd/>
            </a:ln>
            <a:effectLst/>
          </p:spPr>
        </p:pic>
        <p:pic>
          <p:nvPicPr>
            <p:cNvPr id="6" name="Picture 4"/>
            <p:cNvPicPr>
              <a:picLocks noChangeAspect="1" noChangeArrowheads="1"/>
            </p:cNvPicPr>
            <p:nvPr/>
          </p:nvPicPr>
          <p:blipFill>
            <a:blip r:embed="rId3"/>
            <a:srcRect/>
            <a:stretch>
              <a:fillRect/>
            </a:stretch>
          </p:blipFill>
          <p:spPr bwMode="auto">
            <a:xfrm>
              <a:off x="4711474" y="1382487"/>
              <a:ext cx="1939698" cy="1953520"/>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Vekking ved bruk av </a:t>
            </a:r>
            <a:r>
              <a:rPr lang="nb-NO" i="1" smtClean="0"/>
              <a:t>Timer</a:t>
            </a:r>
            <a:endParaRPr lang="nb-NO" i="1"/>
          </a:p>
        </p:txBody>
      </p:sp>
      <p:sp>
        <p:nvSpPr>
          <p:cNvPr id="3" name="Plassholder for innhold 2"/>
          <p:cNvSpPr>
            <a:spLocks noGrp="1"/>
          </p:cNvSpPr>
          <p:nvPr>
            <p:ph idx="1"/>
          </p:nvPr>
        </p:nvSpPr>
        <p:spPr>
          <a:xfrm>
            <a:off x="1194628" y="1466850"/>
            <a:ext cx="7777922" cy="4659313"/>
          </a:xfrm>
        </p:spPr>
        <p:txBody>
          <a:bodyPr/>
          <a:lstStyle/>
          <a:p>
            <a:r>
              <a:rPr lang="nb-NO" smtClean="0"/>
              <a:t>I void setup()-funksjonen:</a:t>
            </a:r>
          </a:p>
          <a:p>
            <a:pPr marL="361950" lvl="1" indent="0">
              <a:buNone/>
            </a:pPr>
            <a:r>
              <a:rPr lang="nb-NO" smtClean="0"/>
              <a:t>esp_sleep_enable_timer_wakeup(&lt;spesifiseres i </a:t>
            </a:r>
            <a:r>
              <a:rPr lang="el-GR" smtClean="0"/>
              <a:t>μ</a:t>
            </a:r>
            <a:r>
              <a:rPr lang="nb-NO" smtClean="0"/>
              <a:t>sekunder&gt;);</a:t>
            </a:r>
          </a:p>
          <a:p>
            <a:pPr marL="361950" lvl="1" indent="0">
              <a:buNone/>
            </a:pPr>
            <a:endParaRPr lang="nb-NO" smtClean="0"/>
          </a:p>
          <a:p>
            <a:r>
              <a:rPr lang="nb-NO" smtClean="0"/>
              <a:t>I void loop()-funksjonen</a:t>
            </a:r>
          </a:p>
          <a:p>
            <a:pPr marL="361950" lvl="1" indent="0">
              <a:buNone/>
            </a:pPr>
            <a:r>
              <a:rPr lang="nb-NO" smtClean="0"/>
              <a:t>esp_deep_sleep_start();</a:t>
            </a:r>
          </a:p>
          <a:p>
            <a:endParaRPr lang="nb-NO"/>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Vekking ved bruk av </a:t>
            </a:r>
            <a:r>
              <a:rPr lang="nb-NO" i="1" smtClean="0"/>
              <a:t>Touch pad</a:t>
            </a:r>
            <a:endParaRPr lang="nb-NO" i="1"/>
          </a:p>
        </p:txBody>
      </p:sp>
      <p:sp>
        <p:nvSpPr>
          <p:cNvPr id="3" name="Plassholder for innhold 2"/>
          <p:cNvSpPr>
            <a:spLocks noGrp="1"/>
          </p:cNvSpPr>
          <p:nvPr>
            <p:ph idx="1"/>
          </p:nvPr>
        </p:nvSpPr>
        <p:spPr>
          <a:xfrm>
            <a:off x="1194628" y="1466850"/>
            <a:ext cx="7777922" cy="4659313"/>
          </a:xfrm>
        </p:spPr>
        <p:txBody>
          <a:bodyPr/>
          <a:lstStyle/>
          <a:p>
            <a:pPr>
              <a:buNone/>
            </a:pPr>
            <a:r>
              <a:rPr lang="nb-NO" sz="2000" b="1" smtClean="0"/>
              <a:t>I void setup()-funksjonen:</a:t>
            </a:r>
          </a:p>
          <a:p>
            <a:pPr>
              <a:buNone/>
            </a:pPr>
            <a:r>
              <a:rPr lang="nb-NO" sz="2000" smtClean="0"/>
              <a:t>	</a:t>
            </a:r>
            <a:r>
              <a:rPr lang="nb-NO" sz="1600" smtClean="0">
                <a:latin typeface="Courier New" pitchFamily="49" charset="0"/>
                <a:cs typeface="Courier New" pitchFamily="49" charset="0"/>
              </a:rPr>
              <a:t>touchAttachInterrupt(&lt;pinne nr.&gt;, callback, &lt;terskelnivå&gt;);</a:t>
            </a:r>
          </a:p>
          <a:p>
            <a:pPr>
              <a:buNone/>
            </a:pPr>
            <a:r>
              <a:rPr lang="nb-NO" sz="1600" smtClean="0">
                <a:latin typeface="Courier New" pitchFamily="49" charset="0"/>
                <a:cs typeface="Courier New" pitchFamily="49" charset="0"/>
              </a:rPr>
              <a:t>	esp_sleep_enable_touchpad_wakeup();</a:t>
            </a:r>
          </a:p>
          <a:p>
            <a:pPr>
              <a:buNone/>
            </a:pPr>
            <a:r>
              <a:rPr lang="nb-NO" sz="2000" b="1" smtClean="0"/>
              <a:t>Callback funksjon:</a:t>
            </a:r>
          </a:p>
          <a:p>
            <a:pPr>
              <a:buNone/>
            </a:pPr>
            <a:r>
              <a:rPr lang="nb-NO" sz="2000" smtClean="0"/>
              <a:t>	</a:t>
            </a:r>
            <a:r>
              <a:rPr lang="nb-NO" sz="1600" smtClean="0">
                <a:latin typeface="Courier New" pitchFamily="49" charset="0"/>
                <a:cs typeface="Courier New" pitchFamily="49" charset="0"/>
              </a:rPr>
              <a:t>void callback()</a:t>
            </a:r>
            <a:br>
              <a:rPr lang="nb-NO" sz="1600" smtClean="0">
                <a:latin typeface="Courier New" pitchFamily="49" charset="0"/>
                <a:cs typeface="Courier New" pitchFamily="49" charset="0"/>
              </a:rPr>
            </a:br>
            <a:r>
              <a:rPr lang="nb-NO" sz="1600" smtClean="0">
                <a:latin typeface="Courier New" pitchFamily="49" charset="0"/>
                <a:cs typeface="Courier New" pitchFamily="49" charset="0"/>
              </a:rPr>
              <a:t>    {</a:t>
            </a:r>
            <a:br>
              <a:rPr lang="nb-NO" sz="1600" smtClean="0">
                <a:latin typeface="Courier New" pitchFamily="49" charset="0"/>
                <a:cs typeface="Courier New" pitchFamily="49" charset="0"/>
              </a:rPr>
            </a:br>
            <a:r>
              <a:rPr lang="nb-NO" sz="1600" smtClean="0">
                <a:latin typeface="Courier New" pitchFamily="49" charset="0"/>
                <a:cs typeface="Courier New" pitchFamily="49" charset="0"/>
              </a:rPr>
              <a:t>    // Definer hva som skal gjøres ved oppstart</a:t>
            </a:r>
            <a:br>
              <a:rPr lang="nb-NO" sz="1600" smtClean="0">
                <a:latin typeface="Courier New" pitchFamily="49" charset="0"/>
                <a:cs typeface="Courier New" pitchFamily="49" charset="0"/>
              </a:rPr>
            </a:br>
            <a:r>
              <a:rPr lang="nb-NO" sz="1600" smtClean="0">
                <a:latin typeface="Courier New" pitchFamily="49" charset="0"/>
                <a:cs typeface="Courier New" pitchFamily="49" charset="0"/>
              </a:rPr>
              <a:t>    }</a:t>
            </a:r>
            <a:endParaRPr lang="nb-NO" sz="2000" smtClean="0">
              <a:latin typeface="Courier New" pitchFamily="49" charset="0"/>
              <a:cs typeface="Courier New" pitchFamily="49" charset="0"/>
            </a:endParaRPr>
          </a:p>
          <a:p>
            <a:pPr>
              <a:buNone/>
            </a:pPr>
            <a:r>
              <a:rPr lang="nb-NO" sz="2000" b="1" smtClean="0"/>
              <a:t>Terskelnivå:</a:t>
            </a:r>
            <a:endParaRPr lang="nb-NO" sz="1800" b="1" smtClean="0"/>
          </a:p>
          <a:p>
            <a:r>
              <a:rPr lang="nb-NO" sz="1800" smtClean="0"/>
              <a:t>Setter følsomheten</a:t>
            </a:r>
          </a:p>
          <a:p>
            <a:pPr>
              <a:buNone/>
            </a:pPr>
            <a:r>
              <a:rPr lang="nb-NO" sz="2000" b="1" smtClean="0"/>
              <a:t>I void loop()-funksjonen:</a:t>
            </a:r>
          </a:p>
          <a:p>
            <a:pPr>
              <a:buNone/>
            </a:pPr>
            <a:r>
              <a:rPr lang="nb-NO" sz="2000" smtClean="0"/>
              <a:t>	</a:t>
            </a:r>
            <a:r>
              <a:rPr lang="nb-NO" sz="1600" smtClean="0">
                <a:latin typeface="Courier New" pitchFamily="49" charset="0"/>
                <a:cs typeface="Courier New" pitchFamily="49" charset="0"/>
              </a:rPr>
              <a:t>esp_deep_sleep_start();</a:t>
            </a:r>
            <a:endParaRPr lang="nb-NO" sz="2000" smtClean="0">
              <a:latin typeface="Courier New" pitchFamily="49" charset="0"/>
              <a:cs typeface="Courier New" pitchFamily="49" charset="0"/>
            </a:endParaRPr>
          </a:p>
          <a:p>
            <a:pPr>
              <a:buNone/>
            </a:pPr>
            <a:endParaRPr lang="nb-NO" sz="200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372429" cy="650648"/>
          </a:xfrm>
        </p:spPr>
        <p:txBody>
          <a:bodyPr>
            <a:normAutofit/>
          </a:bodyPr>
          <a:lstStyle/>
          <a:p>
            <a:pPr algn="ctr"/>
            <a:r>
              <a:rPr lang="nb-NO" smtClean="0"/>
              <a:t>Bruk av </a:t>
            </a:r>
            <a:r>
              <a:rPr lang="nb-NO" i="1" smtClean="0"/>
              <a:t>Ekstern vekking</a:t>
            </a:r>
            <a:endParaRPr lang="nb-NO" i="1"/>
          </a:p>
        </p:txBody>
      </p:sp>
      <p:sp>
        <p:nvSpPr>
          <p:cNvPr id="3" name="Plassholder for innhold 2"/>
          <p:cNvSpPr>
            <a:spLocks noGrp="1"/>
          </p:cNvSpPr>
          <p:nvPr>
            <p:ph idx="1"/>
          </p:nvPr>
        </p:nvSpPr>
        <p:spPr>
          <a:xfrm>
            <a:off x="1194628" y="1186544"/>
            <a:ext cx="7777922" cy="5671456"/>
          </a:xfrm>
        </p:spPr>
        <p:txBody>
          <a:bodyPr>
            <a:normAutofit/>
          </a:bodyPr>
          <a:lstStyle/>
          <a:p>
            <a:pPr>
              <a:buNone/>
            </a:pPr>
            <a:r>
              <a:rPr lang="nb-NO" sz="2000" b="1" smtClean="0"/>
              <a:t>Vekking ved å legge en eller flere porter </a:t>
            </a:r>
            <a:r>
              <a:rPr lang="nb-NO" sz="2000" b="1" i="1" smtClean="0"/>
              <a:t>høy</a:t>
            </a:r>
            <a:r>
              <a:rPr lang="nb-NO" sz="2000" b="1" smtClean="0"/>
              <a:t> eller </a:t>
            </a:r>
            <a:r>
              <a:rPr lang="nb-NO" sz="2000" b="1" i="1" smtClean="0"/>
              <a:t>lav</a:t>
            </a:r>
          </a:p>
          <a:p>
            <a:r>
              <a:rPr lang="nb-NO" sz="1800" smtClean="0"/>
              <a:t>Følgende porter kan brukes:</a:t>
            </a:r>
            <a:r>
              <a:rPr lang="nb-NO" sz="1800" b="1" i="1" smtClean="0"/>
              <a:t> </a:t>
            </a:r>
            <a:r>
              <a:rPr lang="nb-NO" sz="1800" smtClean="0"/>
              <a:t>0, 2, 4, 12–15, 25–27, 32 og 33</a:t>
            </a:r>
            <a:endParaRPr lang="nb-NO" sz="1800" b="1" i="1" smtClean="0"/>
          </a:p>
          <a:p>
            <a:pPr>
              <a:buNone/>
            </a:pPr>
            <a:r>
              <a:rPr lang="nb-NO" sz="2000" b="1" smtClean="0"/>
              <a:t>I void setup()-funksjonen ved vekking av en port:</a:t>
            </a:r>
          </a:p>
          <a:p>
            <a:pPr>
              <a:buNone/>
            </a:pPr>
            <a:r>
              <a:rPr lang="nb-NO" sz="2000" smtClean="0"/>
              <a:t>	</a:t>
            </a:r>
            <a:r>
              <a:rPr lang="nb-NO" sz="1600" smtClean="0">
                <a:latin typeface="Courier New" pitchFamily="49" charset="0"/>
                <a:cs typeface="Courier New" pitchFamily="49" charset="0"/>
              </a:rPr>
              <a:t>esp_sleep_enable_ext0_wakeup(GPIO_PIN, LOGIC_LEVEL);</a:t>
            </a:r>
          </a:p>
          <a:p>
            <a:pPr>
              <a:buNone/>
            </a:pPr>
            <a:r>
              <a:rPr lang="nb-NO" sz="2000" b="1" smtClean="0"/>
              <a:t>I void setup()-funksjonen ved vekking av flere porter :</a:t>
            </a:r>
          </a:p>
          <a:p>
            <a:pPr>
              <a:buNone/>
            </a:pPr>
            <a:r>
              <a:rPr lang="nb-NO" sz="2000" smtClean="0"/>
              <a:t>	</a:t>
            </a:r>
            <a:r>
              <a:rPr lang="nb-NO" sz="1600" smtClean="0">
                <a:latin typeface="Courier New" pitchFamily="49" charset="0"/>
                <a:cs typeface="Courier New" pitchFamily="49" charset="0"/>
              </a:rPr>
              <a:t>esp_sleep_enable_ext1_wakeup(BUTTON_PIN_MASK, LOGIC_LEVEL);</a:t>
            </a:r>
            <a:endParaRPr lang="nb-NO" sz="2000" smtClean="0">
              <a:latin typeface="Courier New" pitchFamily="49" charset="0"/>
              <a:cs typeface="Courier New" pitchFamily="49" charset="0"/>
            </a:endParaRPr>
          </a:p>
          <a:p>
            <a:pPr>
              <a:buNone/>
            </a:pPr>
            <a:r>
              <a:rPr lang="nb-NO" sz="2000" b="1" smtClean="0"/>
              <a:t>Maske:</a:t>
            </a:r>
            <a:endParaRPr lang="nb-NO" sz="1800" b="1" smtClean="0"/>
          </a:p>
          <a:p>
            <a:r>
              <a:rPr lang="nb-NO" sz="1800" smtClean="0"/>
              <a:t>Definer maske før setup():</a:t>
            </a:r>
          </a:p>
          <a:p>
            <a:pPr>
              <a:buNone/>
            </a:pPr>
            <a:r>
              <a:rPr lang="nb-NO" sz="1800" smtClean="0">
                <a:latin typeface="Courier New" pitchFamily="49" charset="0"/>
                <a:cs typeface="Courier New" pitchFamily="49" charset="0"/>
              </a:rPr>
              <a:t>	#define BUTTON_PIN_MASK 0x300000000</a:t>
            </a:r>
          </a:p>
          <a:p>
            <a:pPr>
              <a:buNone/>
            </a:pPr>
            <a:endParaRPr lang="nb-NO" sz="1800" smtClean="0">
              <a:latin typeface="Courier New" pitchFamily="49" charset="0"/>
              <a:cs typeface="Courier New" pitchFamily="49" charset="0"/>
            </a:endParaRPr>
          </a:p>
          <a:p>
            <a:pPr>
              <a:buNone/>
            </a:pPr>
            <a:endParaRPr lang="nb-NO" sz="1800" smtClean="0">
              <a:latin typeface="Courier New" pitchFamily="49" charset="0"/>
              <a:cs typeface="Courier New" pitchFamily="49" charset="0"/>
            </a:endParaRPr>
          </a:p>
          <a:p>
            <a:pPr>
              <a:buNone/>
            </a:pPr>
            <a:endParaRPr lang="nb-NO" sz="1800" smtClean="0">
              <a:latin typeface="Courier New" pitchFamily="49" charset="0"/>
              <a:cs typeface="Courier New" pitchFamily="49" charset="0"/>
            </a:endParaRPr>
          </a:p>
          <a:p>
            <a:pPr>
              <a:buNone/>
            </a:pPr>
            <a:endParaRPr lang="nb-NO" sz="1800" smtClean="0">
              <a:latin typeface="Courier New" pitchFamily="49" charset="0"/>
              <a:cs typeface="Courier New" pitchFamily="49" charset="0"/>
            </a:endParaRPr>
          </a:p>
          <a:p>
            <a:pPr>
              <a:buNone/>
            </a:pPr>
            <a:endParaRPr lang="nb-NO" sz="1800" smtClean="0"/>
          </a:p>
          <a:p>
            <a:pPr>
              <a:buNone/>
            </a:pPr>
            <a:r>
              <a:rPr lang="nb-NO" sz="2000" b="1" smtClean="0"/>
              <a:t>I void loop()-funksjonen:</a:t>
            </a:r>
          </a:p>
          <a:p>
            <a:pPr>
              <a:buNone/>
            </a:pPr>
            <a:r>
              <a:rPr lang="nb-NO" sz="2000" smtClean="0"/>
              <a:t>	</a:t>
            </a:r>
            <a:r>
              <a:rPr lang="nb-NO" sz="1600" smtClean="0">
                <a:latin typeface="Courier New" pitchFamily="49" charset="0"/>
                <a:cs typeface="Courier New" pitchFamily="49" charset="0"/>
              </a:rPr>
              <a:t>esp_deep_sleep_start();</a:t>
            </a:r>
            <a:endParaRPr lang="nb-NO" sz="2000" smtClean="0">
              <a:latin typeface="Courier New" pitchFamily="49" charset="0"/>
              <a:cs typeface="Courier New" pitchFamily="49" charset="0"/>
            </a:endParaRPr>
          </a:p>
          <a:p>
            <a:pPr>
              <a:buNone/>
            </a:pPr>
            <a:endParaRPr lang="nb-NO" sz="2000"/>
          </a:p>
        </p:txBody>
      </p:sp>
      <p:pic>
        <p:nvPicPr>
          <p:cNvPr id="6146" name="Picture 2"/>
          <p:cNvPicPr>
            <a:picLocks noChangeAspect="1" noChangeArrowheads="1"/>
          </p:cNvPicPr>
          <p:nvPr/>
        </p:nvPicPr>
        <p:blipFill>
          <a:blip r:embed="rId2"/>
          <a:srcRect/>
          <a:stretch>
            <a:fillRect/>
          </a:stretch>
        </p:blipFill>
        <p:spPr bwMode="auto">
          <a:xfrm>
            <a:off x="1276124" y="4498749"/>
            <a:ext cx="6966787" cy="153737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6146"/>
                                        </p:tgtEl>
                                        <p:attrNameLst>
                                          <p:attrName>style.visibility</p:attrName>
                                        </p:attrNameLst>
                                      </p:cBhvr>
                                      <p:to>
                                        <p:strVal val="visible"/>
                                      </p:to>
                                    </p:set>
                                    <p:animEffect transition="in" filter="fade">
                                      <p:cBhvr>
                                        <p:cTn id="41" dur="2000"/>
                                        <p:tgtEl>
                                          <p:spTgt spid="614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animEffect transition="in" filter="fade">
                                      <p:cBhvr>
                                        <p:cTn id="46" dur="2000"/>
                                        <p:tgtEl>
                                          <p:spTgt spid="3">
                                            <p:txEl>
                                              <p:pRg st="14" end="1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animEffect transition="in" filter="fade">
                                      <p:cBhvr>
                                        <p:cTn id="49" dur="20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10956" y="391886"/>
            <a:ext cx="7407404" cy="726848"/>
          </a:xfrm>
        </p:spPr>
        <p:txBody>
          <a:bodyPr/>
          <a:lstStyle/>
          <a:p>
            <a:pPr algn="ctr"/>
            <a:r>
              <a:rPr lang="nb-NO" smtClean="0"/>
              <a:t>Gå inn i andre </a:t>
            </a:r>
            <a:r>
              <a:rPr lang="nb-NO" i="1" smtClean="0"/>
              <a:t>Sleep modes</a:t>
            </a:r>
            <a:endParaRPr lang="nb-NO" i="1"/>
          </a:p>
        </p:txBody>
      </p:sp>
      <p:sp>
        <p:nvSpPr>
          <p:cNvPr id="3" name="Plassholder for innhold 2"/>
          <p:cNvSpPr>
            <a:spLocks noGrp="1"/>
          </p:cNvSpPr>
          <p:nvPr>
            <p:ph idx="1"/>
          </p:nvPr>
        </p:nvSpPr>
        <p:spPr>
          <a:xfrm>
            <a:off x="1194627" y="1295400"/>
            <a:ext cx="7867729" cy="5715000"/>
          </a:xfrm>
        </p:spPr>
        <p:txBody>
          <a:bodyPr>
            <a:normAutofit/>
          </a:bodyPr>
          <a:lstStyle/>
          <a:p>
            <a:pPr>
              <a:spcBef>
                <a:spcPts val="1200"/>
              </a:spcBef>
            </a:pPr>
            <a:r>
              <a:rPr lang="nb-NO" smtClean="0"/>
              <a:t>Start ”Modem sleep”</a:t>
            </a:r>
          </a:p>
          <a:p>
            <a:pPr>
              <a:spcBef>
                <a:spcPts val="0"/>
              </a:spcBef>
              <a:buNone/>
            </a:pPr>
            <a:r>
              <a:rPr lang="nb-NO" sz="1800" smtClean="0">
                <a:latin typeface="Courier New" pitchFamily="49" charset="0"/>
                <a:cs typeface="Courier New" pitchFamily="49" charset="0"/>
              </a:rPr>
              <a:t>	esp_bluedroid_disable();</a:t>
            </a:r>
            <a:br>
              <a:rPr lang="nb-NO" sz="1800" smtClean="0">
                <a:latin typeface="Courier New" pitchFamily="49" charset="0"/>
                <a:cs typeface="Courier New" pitchFamily="49" charset="0"/>
              </a:rPr>
            </a:br>
            <a:r>
              <a:rPr lang="nb-NO" sz="1800" smtClean="0">
                <a:latin typeface="Courier New" pitchFamily="49" charset="0"/>
                <a:cs typeface="Courier New" pitchFamily="49" charset="0"/>
              </a:rPr>
              <a:t>esp_bt_controller_disable();</a:t>
            </a:r>
            <a:br>
              <a:rPr lang="nb-NO" sz="1800" smtClean="0">
                <a:latin typeface="Courier New" pitchFamily="49" charset="0"/>
                <a:cs typeface="Courier New" pitchFamily="49" charset="0"/>
              </a:rPr>
            </a:br>
            <a:r>
              <a:rPr lang="nb-NO" sz="1800" smtClean="0">
                <a:latin typeface="Courier New" pitchFamily="49" charset="0"/>
                <a:cs typeface="Courier New" pitchFamily="49" charset="0"/>
              </a:rPr>
              <a:t>esp_wifi_stop();</a:t>
            </a:r>
          </a:p>
          <a:p>
            <a:pPr>
              <a:spcBef>
                <a:spcPts val="1200"/>
              </a:spcBef>
            </a:pPr>
            <a:r>
              <a:rPr lang="nb-NO" smtClean="0"/>
              <a:t>Start ”Light sleep”</a:t>
            </a:r>
          </a:p>
          <a:p>
            <a:pPr>
              <a:spcBef>
                <a:spcPts val="0"/>
              </a:spcBef>
              <a:buNone/>
            </a:pPr>
            <a:r>
              <a:rPr lang="nb-NO" sz="1800" smtClean="0">
                <a:latin typeface="Courier New" pitchFamily="49" charset="0"/>
                <a:cs typeface="Courier New" pitchFamily="49" charset="0"/>
              </a:rPr>
              <a:t>	esp_light_sleep_start();</a:t>
            </a:r>
            <a:endParaRPr lang="nb-NO" smtClean="0">
              <a:latin typeface="Courier New" pitchFamily="49" charset="0"/>
              <a:cs typeface="Courier New" pitchFamily="49" charset="0"/>
            </a:endParaRPr>
          </a:p>
          <a:p>
            <a:pPr>
              <a:spcBef>
                <a:spcPts val="1200"/>
              </a:spcBef>
            </a:pPr>
            <a:r>
              <a:rPr lang="nb-NO" smtClean="0"/>
              <a:t>Start ”deep sleep”</a:t>
            </a:r>
            <a:br>
              <a:rPr lang="nb-NO" smtClean="0"/>
            </a:br>
            <a:r>
              <a:rPr lang="nb-NO" sz="1800" smtClean="0">
                <a:latin typeface="Courier New" pitchFamily="49" charset="0"/>
                <a:cs typeface="Courier New" pitchFamily="49" charset="0"/>
              </a:rPr>
              <a:t>esp_deep_sleep_start();</a:t>
            </a:r>
            <a:endParaRPr lang="nb-NO" smtClean="0">
              <a:latin typeface="Courier New" pitchFamily="49" charset="0"/>
              <a:cs typeface="Courier New" pitchFamily="49" charset="0"/>
            </a:endParaRPr>
          </a:p>
          <a:p>
            <a:pPr>
              <a:spcBef>
                <a:spcPts val="1200"/>
              </a:spcBef>
            </a:pPr>
            <a:r>
              <a:rPr lang="nb-NO" smtClean="0"/>
              <a:t>Start ”Hibernation”</a:t>
            </a:r>
            <a:br>
              <a:rPr lang="nb-NO" smtClean="0"/>
            </a:br>
            <a:r>
              <a:rPr lang="nb-NO" sz="800" smtClean="0">
                <a:latin typeface="Courier New" pitchFamily="49" charset="0"/>
                <a:cs typeface="Courier New" pitchFamily="49" charset="0"/>
                <a:hlinkClick r:id="rId2"/>
              </a:rPr>
              <a:t>https://ksummersill.medium.com/hibernate-the-esp32-with-dht22-while-pushing-payload-data-to-aws-895b60c5774b</a:t>
            </a:r>
            <a:r>
              <a:rPr lang="nb-NO" sz="800" smtClean="0">
                <a:latin typeface="Courier New" pitchFamily="49" charset="0"/>
                <a:cs typeface="Courier New" pitchFamily="49" charset="0"/>
              </a:rPr>
              <a:t> </a:t>
            </a:r>
            <a:endParaRPr lang="nb-NO" smtClean="0"/>
          </a:p>
          <a:p>
            <a:pPr>
              <a:buNone/>
            </a:pPr>
            <a:r>
              <a:rPr lang="nb-NO" sz="1200" smtClean="0"/>
              <a:t>	</a:t>
            </a:r>
            <a:r>
              <a:rPr lang="nb-NO" sz="1400" smtClean="0">
                <a:latin typeface="Courier New" pitchFamily="49" charset="0"/>
                <a:cs typeface="Courier New" pitchFamily="49" charset="0"/>
              </a:rPr>
              <a:t>esp_sleep_pd_config(ESP_PD_DOMAIN_MAX, ESP_PD_OPTION_OFF);</a:t>
            </a:r>
            <a:br>
              <a:rPr lang="nb-NO" sz="1400" smtClean="0">
                <a:latin typeface="Courier New" pitchFamily="49" charset="0"/>
                <a:cs typeface="Courier New" pitchFamily="49" charset="0"/>
              </a:rPr>
            </a:br>
            <a:r>
              <a:rPr lang="nb-NO" sz="1400" smtClean="0">
                <a:latin typeface="Courier New" pitchFamily="49" charset="0"/>
                <a:cs typeface="Courier New" pitchFamily="49" charset="0"/>
              </a:rPr>
              <a:t>esp_sleep_pd_config(ESP_PD_DOMAIN_RTC_PERIPH, ESP_PD_OPTION_OFF);</a:t>
            </a:r>
            <a:br>
              <a:rPr lang="nb-NO" sz="1400" smtClean="0">
                <a:latin typeface="Courier New" pitchFamily="49" charset="0"/>
                <a:cs typeface="Courier New" pitchFamily="49" charset="0"/>
              </a:rPr>
            </a:br>
            <a:r>
              <a:rPr lang="nb-NO" sz="1400" smtClean="0">
                <a:latin typeface="Courier New" pitchFamily="49" charset="0"/>
                <a:cs typeface="Courier New" pitchFamily="49" charset="0"/>
              </a:rPr>
              <a:t>esp_sleep_pd_config(ESP_PD_DOMAIN_RTC_SLOW_MEM, ESP_PD_OPTION_OFF);</a:t>
            </a:r>
            <a:br>
              <a:rPr lang="nb-NO" sz="1400" smtClean="0">
                <a:latin typeface="Courier New" pitchFamily="49" charset="0"/>
                <a:cs typeface="Courier New" pitchFamily="49" charset="0"/>
              </a:rPr>
            </a:br>
            <a:r>
              <a:rPr lang="nb-NO" sz="1400" smtClean="0">
                <a:latin typeface="Courier New" pitchFamily="49" charset="0"/>
                <a:cs typeface="Courier New" pitchFamily="49" charset="0"/>
              </a:rPr>
              <a:t>esp_sleep_pd_config(ESP_PD_DOMAIN_RTC_FAST_MEM, ESP_PD_OPTION_OFF);</a:t>
            </a:r>
            <a:br>
              <a:rPr lang="nb-NO" sz="1400" smtClean="0">
                <a:latin typeface="Courier New" pitchFamily="49" charset="0"/>
                <a:cs typeface="Courier New" pitchFamily="49" charset="0"/>
              </a:rPr>
            </a:br>
            <a:r>
              <a:rPr lang="nb-NO" sz="1400" smtClean="0">
                <a:latin typeface="Courier New" pitchFamily="49" charset="0"/>
                <a:cs typeface="Courier New" pitchFamily="49" charset="0"/>
              </a:rPr>
              <a:t>esp_deep_sleep_start();</a:t>
            </a:r>
            <a:endParaRPr lang="nb-NO" sz="1400">
              <a:latin typeface="Courier New" pitchFamily="49" charset="0"/>
              <a:cs typeface="Courier New" pitchFamily="49" charset="0"/>
            </a:endParaRPr>
          </a:p>
        </p:txBody>
      </p:sp>
      <p:sp>
        <p:nvSpPr>
          <p:cNvPr id="4" name="TekstSylinder 3"/>
          <p:cNvSpPr txBox="1"/>
          <p:nvPr/>
        </p:nvSpPr>
        <p:spPr>
          <a:xfrm>
            <a:off x="1110343" y="6455229"/>
            <a:ext cx="7593682" cy="307777"/>
          </a:xfrm>
          <a:prstGeom prst="rect">
            <a:avLst/>
          </a:prstGeom>
          <a:noFill/>
        </p:spPr>
        <p:txBody>
          <a:bodyPr wrap="none" rtlCol="0">
            <a:spAutoFit/>
          </a:bodyPr>
          <a:lstStyle/>
          <a:p>
            <a:r>
              <a:rPr lang="nb-NO" sz="1400" smtClean="0">
                <a:hlinkClick r:id="rId3"/>
              </a:rPr>
              <a:t>https://docs.espressif.com/projects/esp-idf/en/latest/esp32/api-reference/system/sleep_modes.html</a:t>
            </a:r>
            <a:r>
              <a:rPr lang="nb-NO" sz="1400" smtClean="0"/>
              <a:t> </a:t>
            </a:r>
            <a:endParaRPr lang="nb-NO"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6" name="Tittel 1"/>
          <p:cNvSpPr>
            <a:spLocks noGrp="1"/>
          </p:cNvSpPr>
          <p:nvPr>
            <p:ph type="title"/>
          </p:nvPr>
        </p:nvSpPr>
        <p:spPr>
          <a:xfrm>
            <a:off x="1194628" y="2239973"/>
            <a:ext cx="7407404" cy="1614008"/>
          </a:xfrm>
        </p:spPr>
        <p:txBody>
          <a:bodyPr>
            <a:normAutofit/>
          </a:bodyPr>
          <a:lstStyle/>
          <a:p>
            <a:pPr algn="ctr"/>
            <a:r>
              <a:rPr lang="nb-NO" smtClean="0"/>
              <a:t>Arbeid på egen hånd</a:t>
            </a:r>
            <a:endParaRPr lang="nb-NO"/>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33580</TotalTime>
  <Words>2430</Words>
  <Application>Microsoft Office PowerPoint</Application>
  <PresentationFormat>Skjermfremvisning (4:3)</PresentationFormat>
  <Paragraphs>533</Paragraphs>
  <Slides>107</Slides>
  <Notes>3</Notes>
  <HiddenSlides>4</HiddenSlides>
  <MMClips>0</MMClips>
  <ScaleCrop>false</ScaleCrop>
  <HeadingPairs>
    <vt:vector size="4" baseType="variant">
      <vt:variant>
        <vt:lpstr>Tema</vt:lpstr>
      </vt:variant>
      <vt:variant>
        <vt:i4>1</vt:i4>
      </vt:variant>
      <vt:variant>
        <vt:lpstr>Lysbildetitler</vt:lpstr>
      </vt:variant>
      <vt:variant>
        <vt:i4>107</vt:i4>
      </vt:variant>
    </vt:vector>
  </HeadingPairs>
  <TitlesOfParts>
    <vt:vector size="108" baseType="lpstr">
      <vt:lpstr>Office-tema</vt:lpstr>
      <vt:lpstr>Samling 3, 4. – 6. mars Grunnkurs Programmering Arduino og ESP32 for yrkesfag</vt:lpstr>
      <vt:lpstr>Program for kursdagen Prosjekt: Lag høydemåler – Dag 1 </vt:lpstr>
      <vt:lpstr>Program for kursdagen Prosjekt: GPS– Dag 2 </vt:lpstr>
      <vt:lpstr>Ønskeliste fra samling 2</vt:lpstr>
      <vt:lpstr>Elektroniske kretser og nettverk</vt:lpstr>
      <vt:lpstr>Arbeidets gang</vt:lpstr>
      <vt:lpstr>Lag adgangskontroll</vt:lpstr>
      <vt:lpstr>Lag adgangskontroll</vt:lpstr>
      <vt:lpstr>Oppdraget</vt:lpstr>
      <vt:lpstr>Oppdrag 1 Oppkobling av BMP280</vt:lpstr>
      <vt:lpstr>Oppdrag 2 Oppkobling av OLED display</vt:lpstr>
      <vt:lpstr>Oppdrag 3 Fra lufttrykk til høyde</vt:lpstr>
      <vt:lpstr>Oppdrag 4 Midling av målingen av lufttrykket</vt:lpstr>
      <vt:lpstr>Oppdrag 6  Finn absolutt høyde over havet</vt:lpstr>
      <vt:lpstr>Oppdrag 7 Koble opp og test ut GPS-mottakeren</vt:lpstr>
      <vt:lpstr>Oppdrag 8 - 9 Lagring av data på SD-kort</vt:lpstr>
      <vt:lpstr>Oppdrag 10 Samle inn data med GPS-mottakeren og vis i GE </vt:lpstr>
      <vt:lpstr>Oppdrag 11 – 12  Plotting av måledata på lokasjon i Circus of Things</vt:lpstr>
      <vt:lpstr>Oppdrag 13 – 14  Sett opp RTC-klokka og les av tidspunkt</vt:lpstr>
      <vt:lpstr>Oppdrag 1 Oppkobling av BMP280  Oppkobling og programmering av BMP280 og måling av temp. og lufttrykk.</vt:lpstr>
      <vt:lpstr>Oppkobling</vt:lpstr>
      <vt:lpstr>BMP280 spesifikasjoner</vt:lpstr>
      <vt:lpstr>Spesifikasjoner for BMP280</vt:lpstr>
      <vt:lpstr>Oppdrag 2  Oppkobling av OLED display   Oppkobling og programmering av OLED display SSD1306 og visning av temperatur og lufttrykk.</vt:lpstr>
      <vt:lpstr>Oppkobling av OLED display</vt:lpstr>
      <vt:lpstr>I2C databuss</vt:lpstr>
      <vt:lpstr>I2C databuss</vt:lpstr>
      <vt:lpstr>Pullup motstander</vt:lpstr>
      <vt:lpstr>Pullup motstander https://learn.sparkfun.com/tutorials/i2c/all </vt:lpstr>
      <vt:lpstr>Spesielt bibliotek for ESP32</vt:lpstr>
      <vt:lpstr>Display - SSD1306       </vt:lpstr>
      <vt:lpstr>Oppdrag 3  Fra lufttrykk til høyde</vt:lpstr>
      <vt:lpstr>Trykk som funksjon av høyde over havet</vt:lpstr>
      <vt:lpstr>Bruk av matematiske operatorer</vt:lpstr>
      <vt:lpstr>Oppdrag 4  Midling av målingen av lufttrykket</vt:lpstr>
      <vt:lpstr>Egenskaper ved sensorer</vt:lpstr>
      <vt:lpstr>Midling av trykkmålingen</vt:lpstr>
      <vt:lpstr>Arbeid på egen hånd</vt:lpstr>
      <vt:lpstr>Løsningsforslag</vt:lpstr>
      <vt:lpstr>Oppdrag 5 Gjør relative målinger av høyde</vt:lpstr>
      <vt:lpstr>Oppdrag</vt:lpstr>
      <vt:lpstr>Oppdrag 6 Kalibrering Finn absolutt høyde over havet</vt:lpstr>
      <vt:lpstr>Det er viktig å kalibrere</vt:lpstr>
      <vt:lpstr>Kalibrering http://www.xgeo.no/index.html?p=klima</vt:lpstr>
      <vt:lpstr>Kalibrering Finne trykk, temperatur og høyde på en nærliggende målestasjon</vt:lpstr>
      <vt:lpstr>Sammenlign nærliggende stasjoner 29.02.20</vt:lpstr>
      <vt:lpstr>Sett verdiene inn i programmet</vt:lpstr>
      <vt:lpstr>Arbeid på egen hånd</vt:lpstr>
      <vt:lpstr>Oppdrag 7 Koble opp og test ut GPS-mottakeren</vt:lpstr>
      <vt:lpstr>GPS – Global Positioning System</vt:lpstr>
      <vt:lpstr>GPS – Global Positioning System</vt:lpstr>
      <vt:lpstr>Oppkobling av GPS</vt:lpstr>
      <vt:lpstr>Les av GPS-koordinater</vt:lpstr>
      <vt:lpstr>Kode for innhenting av data</vt:lpstr>
      <vt:lpstr>Kode for innhenting av data</vt:lpstr>
      <vt:lpstr>Kode for innhenting av data arduiniana.org/libraries/tinygpsplus/</vt:lpstr>
      <vt:lpstr>Arbeid på egen hånd</vt:lpstr>
      <vt:lpstr>Oppdrag 8 – 9  Lagring av data på SD-kort</vt:lpstr>
      <vt:lpstr>Oppkobling av SD-kort terminal</vt:lpstr>
      <vt:lpstr>Skriving til OpenLog</vt:lpstr>
      <vt:lpstr>HardwareSerial eller SoftwareSerial UART - Universal asynchronous receiver-transmitter </vt:lpstr>
      <vt:lpstr>HardwareSerial UART - Universal asynchronous receiver-transmitter </vt:lpstr>
      <vt:lpstr>UART</vt:lpstr>
      <vt:lpstr>Forenkelt oppkobling til Arduino</vt:lpstr>
      <vt:lpstr>Oppdrag 9 Fjerne like målinger</vt:lpstr>
      <vt:lpstr>Arbeid på egen hånd</vt:lpstr>
      <vt:lpstr>Program for kursdagen Prosjekt: GPS – Dag 2 </vt:lpstr>
      <vt:lpstr>I2C databuss</vt:lpstr>
      <vt:lpstr>Pullup motstander</vt:lpstr>
      <vt:lpstr>Pullup motstander https://learn.sparkfun.com/tutorials/i2c/all </vt:lpstr>
      <vt:lpstr>Oppdrag 10 Samle inn data med GPS-mottakeren og vis i Google Earth </vt:lpstr>
      <vt:lpstr>Installasjon av biblioteker</vt:lpstr>
      <vt:lpstr>Eksempler på data</vt:lpstr>
      <vt:lpstr>Visning av GPS-data Bruk av kml-filer (Keyhole Markup Language)</vt:lpstr>
      <vt:lpstr>Visning i Google Earth</vt:lpstr>
      <vt:lpstr>Videre bearbeiding av data</vt:lpstr>
      <vt:lpstr>Arbeid på egen hånd</vt:lpstr>
      <vt:lpstr>Oppdrag 11 – 12  Plotting av måledata på lokasjon  i Circus of Things</vt:lpstr>
      <vt:lpstr>Knytte målinger til lokaliteter</vt:lpstr>
      <vt:lpstr>Legge inn ny versjon av biblioteket</vt:lpstr>
      <vt:lpstr>Knytter sammen sted og måling</vt:lpstr>
      <vt:lpstr>Lysbilde 82</vt:lpstr>
      <vt:lpstr>Lysbilde 83</vt:lpstr>
      <vt:lpstr>Arbeid på egen hånd</vt:lpstr>
      <vt:lpstr>Oppdrag 13 – 14   Sett opp RTC-klokka og les av tidspunkt</vt:lpstr>
      <vt:lpstr>DS1307 – Adafruit Breakout board</vt:lpstr>
      <vt:lpstr>Oppkobling</vt:lpstr>
      <vt:lpstr>Pullup motstander</vt:lpstr>
      <vt:lpstr>Programmet</vt:lpstr>
      <vt:lpstr>Programmet</vt:lpstr>
      <vt:lpstr>DS3234 – med Alarm https://learn.sparkfun.com/tutorials/deadon-rtc-breakout-hookup-guide</vt:lpstr>
      <vt:lpstr>ESP32 i dvale Utdypende kommentarer</vt:lpstr>
      <vt:lpstr>ESP32 - Deep sleep</vt:lpstr>
      <vt:lpstr>Etablering av betingelsene for dvalen Tre alternativer:</vt:lpstr>
      <vt:lpstr>Vekking ved bruk av Timer</vt:lpstr>
      <vt:lpstr>Vekking ved bruk av Touch pad</vt:lpstr>
      <vt:lpstr>Bruk av Ekstern vekking</vt:lpstr>
      <vt:lpstr>Gå inn i andre Sleep modes</vt:lpstr>
      <vt:lpstr>Arbeid på egen hånd</vt:lpstr>
      <vt:lpstr>CanSat Et Elev-prosjekt</vt:lpstr>
      <vt:lpstr>Hva er CanSat?</vt:lpstr>
      <vt:lpstr>CanSat - konseptet</vt:lpstr>
      <vt:lpstr>Flere utgaver av hårdvaren</vt:lpstr>
      <vt:lpstr>Data logging Et ToF-prosjekt</vt:lpstr>
      <vt:lpstr>Måling av CO2  under Researchers Night 2012, NTNU</vt:lpstr>
      <vt:lpstr>CO2 - målinger</vt:lpstr>
      <vt:lpstr>CO2 sensor (111£ + 34£ (frakt)) NDIR sensor (NonDispersive InfraRead sensor)</vt:lpstr>
    </vt:vector>
  </TitlesOfParts>
  <Company>NTNU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Nikro</cp:lastModifiedBy>
  <cp:revision>175</cp:revision>
  <dcterms:created xsi:type="dcterms:W3CDTF">2013-06-10T16:56:09Z</dcterms:created>
  <dcterms:modified xsi:type="dcterms:W3CDTF">2021-05-05T14:17:21Z</dcterms:modified>
</cp:coreProperties>
</file>