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2"/>
  </p:notesMasterIdLst>
  <p:sldIdLst>
    <p:sldId id="354" r:id="rId2"/>
    <p:sldId id="383" r:id="rId3"/>
    <p:sldId id="392" r:id="rId4"/>
    <p:sldId id="384" r:id="rId5"/>
    <p:sldId id="465" r:id="rId6"/>
    <p:sldId id="385" r:id="rId7"/>
    <p:sldId id="386" r:id="rId8"/>
    <p:sldId id="387" r:id="rId9"/>
    <p:sldId id="468" r:id="rId10"/>
    <p:sldId id="388" r:id="rId11"/>
    <p:sldId id="389" r:id="rId12"/>
    <p:sldId id="391" r:id="rId13"/>
    <p:sldId id="390" r:id="rId14"/>
    <p:sldId id="393" r:id="rId15"/>
    <p:sldId id="394" r:id="rId16"/>
    <p:sldId id="395" r:id="rId17"/>
    <p:sldId id="466" r:id="rId18"/>
    <p:sldId id="396" r:id="rId19"/>
    <p:sldId id="397" r:id="rId20"/>
    <p:sldId id="398" r:id="rId21"/>
    <p:sldId id="399" r:id="rId22"/>
    <p:sldId id="401" r:id="rId23"/>
    <p:sldId id="400" r:id="rId24"/>
    <p:sldId id="402" r:id="rId25"/>
    <p:sldId id="403" r:id="rId26"/>
    <p:sldId id="404" r:id="rId27"/>
    <p:sldId id="405" r:id="rId28"/>
    <p:sldId id="407" r:id="rId29"/>
    <p:sldId id="408" r:id="rId30"/>
    <p:sldId id="409" r:id="rId31"/>
    <p:sldId id="406" r:id="rId32"/>
    <p:sldId id="460" r:id="rId33"/>
    <p:sldId id="461" r:id="rId34"/>
    <p:sldId id="462" r:id="rId35"/>
    <p:sldId id="463" r:id="rId36"/>
    <p:sldId id="464" r:id="rId37"/>
    <p:sldId id="410" r:id="rId38"/>
    <p:sldId id="411" r:id="rId39"/>
    <p:sldId id="412" r:id="rId40"/>
    <p:sldId id="413" r:id="rId41"/>
    <p:sldId id="414" r:id="rId42"/>
    <p:sldId id="415" r:id="rId43"/>
    <p:sldId id="416" r:id="rId44"/>
    <p:sldId id="417" r:id="rId45"/>
    <p:sldId id="418" r:id="rId46"/>
    <p:sldId id="419" r:id="rId47"/>
    <p:sldId id="426" r:id="rId48"/>
    <p:sldId id="424" r:id="rId49"/>
    <p:sldId id="425" r:id="rId50"/>
    <p:sldId id="427" r:id="rId51"/>
    <p:sldId id="431" r:id="rId52"/>
    <p:sldId id="428" r:id="rId53"/>
    <p:sldId id="429" r:id="rId54"/>
    <p:sldId id="430" r:id="rId55"/>
    <p:sldId id="432" r:id="rId56"/>
    <p:sldId id="437" r:id="rId57"/>
    <p:sldId id="434" r:id="rId58"/>
    <p:sldId id="435" r:id="rId59"/>
    <p:sldId id="436" r:id="rId60"/>
    <p:sldId id="438" r:id="rId61"/>
    <p:sldId id="439" r:id="rId62"/>
    <p:sldId id="467" r:id="rId63"/>
    <p:sldId id="440" r:id="rId64"/>
    <p:sldId id="441" r:id="rId65"/>
    <p:sldId id="442" r:id="rId66"/>
    <p:sldId id="443" r:id="rId67"/>
    <p:sldId id="444" r:id="rId68"/>
    <p:sldId id="445" r:id="rId69"/>
    <p:sldId id="447" r:id="rId70"/>
    <p:sldId id="446" r:id="rId71"/>
    <p:sldId id="448" r:id="rId72"/>
    <p:sldId id="449" r:id="rId73"/>
    <p:sldId id="450" r:id="rId74"/>
    <p:sldId id="451" r:id="rId75"/>
    <p:sldId id="452" r:id="rId76"/>
    <p:sldId id="453" r:id="rId77"/>
    <p:sldId id="455" r:id="rId78"/>
    <p:sldId id="456" r:id="rId79"/>
    <p:sldId id="457" r:id="rId80"/>
    <p:sldId id="458" r:id="rId81"/>
  </p:sldIdLst>
  <p:sldSz cx="9144000" cy="6858000" type="screen4x3"/>
  <p:notesSz cx="6858000" cy="9144000"/>
  <p:defaultTextStyle>
    <a:defPPr>
      <a:defRPr lang="nb-NO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D3475"/>
    <a:srgbClr val="BBAC76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9908" autoAdjust="0"/>
    <p:restoredTop sz="97925" autoAdjust="0"/>
  </p:normalViewPr>
  <p:slideViewPr>
    <p:cSldViewPr snapToGrid="0">
      <p:cViewPr>
        <p:scale>
          <a:sx n="90" d="100"/>
          <a:sy n="90" d="100"/>
        </p:scale>
        <p:origin x="58" y="53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48394A-ECA7-40E7-B53A-2F03A8026B4D}" type="datetimeFigureOut">
              <a:rPr lang="nb-NO" smtClean="0"/>
              <a:pPr/>
              <a:t>23.03.2021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E4FD85-A5B2-4EB9-AEDA-67CB1B05C715}" type="slidenum">
              <a:rPr lang="nb-NO" smtClean="0"/>
              <a:pPr/>
              <a:t>‹#›</a:t>
            </a:fld>
            <a:endParaRPr lang="nb-N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b-NO" smtClean="0"/>
              <a:t>Vi ønsker å gjøre målinger en</a:t>
            </a:r>
            <a:r>
              <a:rPr lang="nb-NO" baseline="0" smtClean="0"/>
              <a:t> gang i minuttet og vil ta vare på den akkumulerte tiden</a:t>
            </a:r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E4FD85-A5B2-4EB9-AEDA-67CB1B05C715}" type="slidenum">
              <a:rPr lang="nb-NO" smtClean="0"/>
              <a:pPr/>
              <a:t>78</a:t>
            </a:fld>
            <a:endParaRPr lang="nb-NO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114753" y="2677415"/>
            <a:ext cx="7772400" cy="901094"/>
          </a:xfrm>
        </p:spPr>
        <p:txBody>
          <a:bodyPr anchor="t" anchorCtr="0"/>
          <a:lstStyle/>
          <a:p>
            <a:r>
              <a:rPr lang="nb-NO" dirty="0" smtClean="0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114753" y="3645154"/>
            <a:ext cx="77724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dirty="0" smtClean="0"/>
              <a:t>Klikk for å redigere undertittelstil i malen</a:t>
            </a:r>
            <a:endParaRPr lang="nb-NO" dirty="0"/>
          </a:p>
        </p:txBody>
      </p:sp>
    </p:spTree>
    <p:extLst>
      <p:ext uri="{BB962C8B-B14F-4D97-AF65-F5344CB8AC3E}">
        <p14:creationId xmlns="" xmlns:p14="http://schemas.microsoft.com/office/powerpoint/2010/main" val="10001595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</p:spTree>
    <p:extLst>
      <p:ext uri="{BB962C8B-B14F-4D97-AF65-F5344CB8AC3E}">
        <p14:creationId xmlns="" xmlns:p14="http://schemas.microsoft.com/office/powerpoint/2010/main" val="19838506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1017750" y="274638"/>
            <a:ext cx="5459249" cy="5851525"/>
          </a:xfrm>
        </p:spPr>
        <p:txBody>
          <a:bodyPr vert="eaVert"/>
          <a:lstStyle/>
          <a:p>
            <a:pPr lvl="0"/>
            <a:r>
              <a:rPr lang="nb-NO" dirty="0" smtClean="0"/>
              <a:t>Klikk for å redigere tekststiler i malen</a:t>
            </a:r>
          </a:p>
          <a:p>
            <a:pPr lvl="1"/>
            <a:r>
              <a:rPr lang="nb-NO" dirty="0" smtClean="0"/>
              <a:t>Andre nivå</a:t>
            </a:r>
          </a:p>
          <a:p>
            <a:pPr lvl="2"/>
            <a:r>
              <a:rPr lang="nb-NO" dirty="0" smtClean="0"/>
              <a:t>Tredje nivå</a:t>
            </a:r>
          </a:p>
          <a:p>
            <a:pPr lvl="3"/>
            <a:r>
              <a:rPr lang="nb-NO" dirty="0" smtClean="0"/>
              <a:t>Fjerde nivå</a:t>
            </a:r>
          </a:p>
          <a:p>
            <a:pPr lvl="4"/>
            <a:r>
              <a:rPr lang="nb-NO" dirty="0" smtClean="0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="" xmlns:p14="http://schemas.microsoft.com/office/powerpoint/2010/main" val="30318319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7" name="Plassholder for lysbildenummer 5"/>
          <p:cNvSpPr txBox="1">
            <a:spLocks/>
          </p:cNvSpPr>
          <p:nvPr userDrawn="1"/>
        </p:nvSpPr>
        <p:spPr>
          <a:xfrm>
            <a:off x="-1" y="6421247"/>
            <a:ext cx="862779" cy="365125"/>
          </a:xfrm>
          <a:prstGeom prst="rect">
            <a:avLst/>
          </a:prstGeom>
        </p:spPr>
        <p:txBody>
          <a:bodyPr/>
          <a:lstStyle>
            <a:defPPr>
              <a:defRPr lang="nb-NO"/>
            </a:defPPr>
            <a:lvl1pPr marL="0" algn="l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1853A39-49B3-554A-AE82-85611CEBD8E3}" type="slidenum">
              <a:rPr lang="nb-NO" b="1" i="0" smtClean="0">
                <a:latin typeface="Arial"/>
                <a:cs typeface="Arial"/>
              </a:rPr>
              <a:pPr algn="ctr"/>
              <a:t>‹#›</a:t>
            </a:fld>
            <a:endParaRPr lang="nb-NO" b="1" i="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600198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035765" y="4406900"/>
            <a:ext cx="7458948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 dirty="0" smtClean="0"/>
              <a:t>Klikk for å redigere tittelstil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035765" y="2906713"/>
            <a:ext cx="7458948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dirty="0" smtClean="0"/>
              <a:t>Klikk for å redigere tekststiler i malen</a:t>
            </a:r>
          </a:p>
        </p:txBody>
      </p:sp>
    </p:spTree>
    <p:extLst>
      <p:ext uri="{BB962C8B-B14F-4D97-AF65-F5344CB8AC3E}">
        <p14:creationId xmlns="" xmlns:p14="http://schemas.microsoft.com/office/powerpoint/2010/main" val="29824604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095551" y="274638"/>
            <a:ext cx="7407404" cy="1143000"/>
          </a:xfrm>
        </p:spPr>
        <p:txBody>
          <a:bodyPr/>
          <a:lstStyle/>
          <a:p>
            <a:r>
              <a:rPr lang="nb-NO" dirty="0" smtClean="0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1114711" y="1600200"/>
            <a:ext cx="366784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5305711" y="1600200"/>
            <a:ext cx="367394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dirty="0" smtClean="0"/>
              <a:t>Klikk for å redigere tekststiler i malen</a:t>
            </a:r>
          </a:p>
          <a:p>
            <a:pPr lvl="1"/>
            <a:r>
              <a:rPr lang="nb-NO" dirty="0" smtClean="0"/>
              <a:t>Andre nivå</a:t>
            </a:r>
          </a:p>
          <a:p>
            <a:pPr lvl="2"/>
            <a:r>
              <a:rPr lang="nb-NO" dirty="0" smtClean="0"/>
              <a:t>Tredje nivå</a:t>
            </a:r>
          </a:p>
          <a:p>
            <a:pPr lvl="3"/>
            <a:r>
              <a:rPr lang="nb-NO" dirty="0" smtClean="0"/>
              <a:t>Fjerde nivå</a:t>
            </a:r>
          </a:p>
          <a:p>
            <a:pPr lvl="4"/>
            <a:r>
              <a:rPr lang="nb-NO" dirty="0" smtClean="0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="" xmlns:p14="http://schemas.microsoft.com/office/powerpoint/2010/main" val="13729142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059523" y="274638"/>
            <a:ext cx="740740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069676" y="1535113"/>
            <a:ext cx="376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1069676" y="2174875"/>
            <a:ext cx="376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dirty="0" smtClean="0"/>
              <a:t>Klikk for å redigere tekststiler i malen</a:t>
            </a:r>
          </a:p>
          <a:p>
            <a:pPr lvl="1"/>
            <a:r>
              <a:rPr lang="nb-NO" dirty="0" smtClean="0"/>
              <a:t>Andre nivå</a:t>
            </a:r>
          </a:p>
          <a:p>
            <a:pPr lvl="2"/>
            <a:r>
              <a:rPr lang="nb-NO" dirty="0" smtClean="0"/>
              <a:t>Tredje nivå</a:t>
            </a:r>
          </a:p>
          <a:p>
            <a:pPr lvl="3"/>
            <a:r>
              <a:rPr lang="nb-NO" dirty="0" smtClean="0"/>
              <a:t>Fjerde nivå</a:t>
            </a:r>
          </a:p>
          <a:p>
            <a:pPr lvl="4"/>
            <a:r>
              <a:rPr lang="nb-NO" dirty="0" smtClean="0"/>
              <a:t>Femte nivå</a:t>
            </a:r>
            <a:endParaRPr lang="nb-NO" dirty="0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5257502" y="1535113"/>
            <a:ext cx="38122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5257501" y="2174875"/>
            <a:ext cx="3812219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</p:spTree>
    <p:extLst>
      <p:ext uri="{BB962C8B-B14F-4D97-AF65-F5344CB8AC3E}">
        <p14:creationId xmlns="" xmlns:p14="http://schemas.microsoft.com/office/powerpoint/2010/main" val="7022366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</p:spTree>
    <p:extLst>
      <p:ext uri="{BB962C8B-B14F-4D97-AF65-F5344CB8AC3E}">
        <p14:creationId xmlns="" xmlns:p14="http://schemas.microsoft.com/office/powerpoint/2010/main" val="31722496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16497185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02464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142491" y="273050"/>
            <a:ext cx="476508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024641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</p:spTree>
    <p:extLst>
      <p:ext uri="{BB962C8B-B14F-4D97-AF65-F5344CB8AC3E}">
        <p14:creationId xmlns="" xmlns:p14="http://schemas.microsoft.com/office/powerpoint/2010/main" val="15964862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</p:spTree>
    <p:extLst>
      <p:ext uri="{BB962C8B-B14F-4D97-AF65-F5344CB8AC3E}">
        <p14:creationId xmlns="" xmlns:p14="http://schemas.microsoft.com/office/powerpoint/2010/main" val="35322368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1194628" y="274638"/>
            <a:ext cx="740740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dirty="0" smtClean="0"/>
              <a:t>Klikk for å redigere tittelstil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194628" y="1600200"/>
            <a:ext cx="740740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 smtClean="0"/>
              <a:t>Klikk for å redigere tekststiler i malen</a:t>
            </a:r>
          </a:p>
          <a:p>
            <a:pPr lvl="1"/>
            <a:r>
              <a:rPr lang="nb-NO" dirty="0" smtClean="0"/>
              <a:t>Andre nivå</a:t>
            </a:r>
          </a:p>
          <a:p>
            <a:pPr lvl="2"/>
            <a:r>
              <a:rPr lang="nb-NO" dirty="0" smtClean="0"/>
              <a:t>Tredje nivå</a:t>
            </a:r>
          </a:p>
          <a:p>
            <a:pPr lvl="3"/>
            <a:r>
              <a:rPr lang="nb-NO" dirty="0" smtClean="0"/>
              <a:t>Fjerde nivå</a:t>
            </a:r>
          </a:p>
          <a:p>
            <a:pPr lvl="4"/>
            <a:r>
              <a:rPr lang="nb-NO" dirty="0" smtClean="0"/>
              <a:t>Femte nivå</a:t>
            </a:r>
            <a:endParaRPr lang="nb-NO" dirty="0"/>
          </a:p>
        </p:txBody>
      </p:sp>
      <p:pic>
        <p:nvPicPr>
          <p:cNvPr id="6" name="Bilde 5" descr="stripe.jp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6029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777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600" b="1" i="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4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../../../../../../../Arduino/Kurs/YFL-kurs/Etterutdanning%202020/Dag%203/Oppdrag-1/Oppdrag-1.ino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://www.circusofthings.com/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://www.circusofthings.com/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emf"/><Relationship Id="rId4" Type="http://schemas.openxmlformats.org/officeDocument/2006/relationships/image" Target="../media/image32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../../../../../../../Arduino/Kurs/YFL-kurs/Etterutdanning%202020/Dag%203/Oppdrag-2/Oppdrag-2.ino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no/url?sa=i&amp;rct=j&amp;q=&amp;esrc=s&amp;source=images&amp;cd=&amp;cad=rja&amp;uact=8&amp;ved=2ahUKEwjFrcfZ0tLZAhUDECwKHfWaCBwQjRx6BAgAEAY&amp;url=https://www.banggood.com/BMP180-Digital-Barometric-Pressure-Sensor-Module-Board-p-930690.html&amp;psig=AOvVaw2xib9QBtMU4uN-WGM5aMxC&amp;ust=1520252013252014" TargetMode="Externa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hyperlink" Target="https://playground.arduino.cc/Main/I2cScanner/" TargetMode="Externa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hyperlink" Target="../../../../../../../Arduino/Kurs/YFL-kurs/Etterutdanning%202020/Dag%203/Oppdrag-3/Oppdrag-3.ino" TargetMode="Externa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hyperlink" Target="../../../../../../../Arduino/Kurs/YFL-kurs/Etterutdanning%202020/Dag%203/Oppdrag-4" TargetMode="Externa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hyperlink" Target="../../../../../../../Arduino/Kurs/YFL-kurs/Etterutdanning%202020/Dag%203/Oppdrag-5/Oppdrag-5.ino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hyperlink" Target="http://www.circusofthings.com/" TargetMode="Externa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hyperlink" Target="../../../../../../../Arduino/Kurs/YFL-kurs/Etterutdanning%202020/Dag%203/Oppdrag-6/Oppdrag-6.ino" TargetMode="Externa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hyperlink" Target="../../../../../../../Arduino/Kurs/YFL-kurs/Etterutdanning%202020/Dag%203/Oppdrag-7/Oppdrag-7.ino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hyperlink" Target="../../../../../../../Arduino/Kurs/YFL-kurs/Etterutdanning%202020/Dag%203/Oppdrag-8/Oppdrag-8.ino" TargetMode="Externa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hyperlink" Target="http://www.circusofthings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hyperlink" Target="../../../../../../../Arduino/Kurs/YFL-kurs/Etterutdanning%202020/Dag%203/Oppdrag-10" TargetMode="Externa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hyperlink" Target="../../../../../../../Arduino/Kurs/YFL-kurs/Etterutdanning%202020/Dag%203/Oppdrag-11/Oppdrag-11.ino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087582" y="908050"/>
            <a:ext cx="7201944" cy="1641731"/>
          </a:xfrm>
        </p:spPr>
        <p:txBody>
          <a:bodyPr>
            <a:normAutofit fontScale="90000"/>
          </a:bodyPr>
          <a:lstStyle/>
          <a:p>
            <a:r>
              <a:rPr lang="nb-NO" smtClean="0"/>
              <a:t>Samling 2, 23. – 25. mars</a:t>
            </a:r>
            <a:br>
              <a:rPr lang="nb-NO" smtClean="0"/>
            </a:br>
            <a:r>
              <a:rPr lang="nb-NO" smtClean="0"/>
              <a:t>Wi-Fi programmering ESP32 for yrkesfag – Dag 3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087582" y="2549782"/>
            <a:ext cx="7201944" cy="1942125"/>
          </a:xfrm>
        </p:spPr>
        <p:txBody>
          <a:bodyPr>
            <a:normAutofit/>
          </a:bodyPr>
          <a:lstStyle/>
          <a:p>
            <a:r>
              <a:rPr lang="nb-NO" sz="2400" smtClean="0"/>
              <a:t>Av</a:t>
            </a:r>
          </a:p>
          <a:p>
            <a:r>
              <a:rPr lang="nb-NO" smtClean="0"/>
              <a:t>Nils Kr. Rossing</a:t>
            </a:r>
            <a:br>
              <a:rPr lang="nb-NO" smtClean="0"/>
            </a:br>
            <a:r>
              <a:rPr lang="nb-NO" smtClean="0"/>
              <a:t>Skolelaboratoriet</a:t>
            </a:r>
            <a:endParaRPr lang="nb-NO" sz="2400" dirty="0"/>
          </a:p>
        </p:txBody>
      </p:sp>
      <p:pic>
        <p:nvPicPr>
          <p:cNvPr id="4" name="Bilde 3" descr="tekst_b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5867" y="269447"/>
            <a:ext cx="234696" cy="308457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43102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b-NO" sz="2400" smtClean="0"/>
              <a:t>Fjernstyring og overvåking av lokal sensornode</a:t>
            </a:r>
            <a:br>
              <a:rPr lang="nb-NO" sz="2400" smtClean="0"/>
            </a:br>
            <a:r>
              <a:rPr lang="nb-NO" sz="3200" smtClean="0"/>
              <a:t>Skriv programmet </a:t>
            </a:r>
            <a:r>
              <a:rPr lang="nb-NO" sz="3200" smtClean="0"/>
              <a:t>i ESP32</a:t>
            </a:r>
            <a:endParaRPr lang="nb-NO" sz="3200"/>
          </a:p>
        </p:txBody>
      </p:sp>
      <p:sp>
        <p:nvSpPr>
          <p:cNvPr id="4" name="TekstSylinder 3"/>
          <p:cNvSpPr txBox="1"/>
          <p:nvPr/>
        </p:nvSpPr>
        <p:spPr>
          <a:xfrm>
            <a:off x="1435100" y="1504950"/>
            <a:ext cx="71072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nb-NO" sz="2000" b="1" smtClean="0"/>
              <a:t>5.  Programmering av sensornoden ESP32 slik at signalene når fram til riktig konsoll.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51624" y="1954213"/>
            <a:ext cx="1660525" cy="179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kstSylinder 6"/>
          <p:cNvSpPr txBox="1"/>
          <p:nvPr/>
        </p:nvSpPr>
        <p:spPr>
          <a:xfrm>
            <a:off x="1454151" y="2330450"/>
            <a:ext cx="40132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1" indent="-342900"/>
            <a:r>
              <a:rPr lang="nb-NO" sz="2000" b="1" smtClean="0"/>
              <a:t>6.  Hent og installer biblioteket</a:t>
            </a:r>
            <a:br>
              <a:rPr lang="nb-NO" sz="2000" b="1" smtClean="0"/>
            </a:br>
            <a:r>
              <a:rPr lang="nb-NO" smtClean="0"/>
              <a:t>#include &lt;CircusESP32Lib.h&gt;</a:t>
            </a:r>
            <a:endParaRPr lang="nb-NO" sz="2000" b="1" smtClean="0"/>
          </a:p>
        </p:txBody>
      </p:sp>
      <p:sp>
        <p:nvSpPr>
          <p:cNvPr id="8" name="TekstSylinder 7"/>
          <p:cNvSpPr txBox="1"/>
          <p:nvPr/>
        </p:nvSpPr>
        <p:spPr>
          <a:xfrm>
            <a:off x="1435100" y="3124200"/>
            <a:ext cx="48894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nb-NO" sz="2000" b="1" smtClean="0"/>
              <a:t>7.  Definer variabler som holder informasjon om oppkobling til CoT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28800" y="3829050"/>
            <a:ext cx="7256732" cy="85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22450" y="5478463"/>
            <a:ext cx="7051358" cy="439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kstSylinder 11"/>
          <p:cNvSpPr txBox="1"/>
          <p:nvPr/>
        </p:nvSpPr>
        <p:spPr>
          <a:xfrm>
            <a:off x="1428750" y="4699000"/>
            <a:ext cx="48894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nb-NO" sz="2000" b="1" smtClean="0"/>
              <a:t>8.  Definer variabler som holder nøkkelkodene til signalkonsollene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b-NO" sz="2400" smtClean="0"/>
              <a:t>Fjernstyring og overvåking av lokal sensornode</a:t>
            </a:r>
            <a:br>
              <a:rPr lang="nb-NO" sz="2400" smtClean="0"/>
            </a:br>
            <a:r>
              <a:rPr lang="nb-NO" sz="3200" smtClean="0"/>
              <a:t>Oversikt over programmet</a:t>
            </a:r>
            <a:endParaRPr lang="nb-NO" sz="3200"/>
          </a:p>
        </p:txBody>
      </p:sp>
      <p:sp>
        <p:nvSpPr>
          <p:cNvPr id="4" name="TekstSylinder 3"/>
          <p:cNvSpPr txBox="1"/>
          <p:nvPr/>
        </p:nvSpPr>
        <p:spPr>
          <a:xfrm>
            <a:off x="1435100" y="1504950"/>
            <a:ext cx="71072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2" indent="-342900"/>
            <a:r>
              <a:rPr lang="nb-NO" sz="2000" b="1" smtClean="0"/>
              <a:t>9.   </a:t>
            </a:r>
            <a:r>
              <a:rPr lang="nb-NO" b="1" smtClean="0"/>
              <a:t>Opprett et objekt </a:t>
            </a:r>
            <a:r>
              <a:rPr lang="nb-NO" sz="1600" smtClean="0"/>
              <a:t>circusESP32() </a:t>
            </a:r>
            <a:r>
              <a:rPr lang="nb-NO" smtClean="0"/>
              <a:t>av typen </a:t>
            </a:r>
            <a:r>
              <a:rPr lang="nb-NO" sz="1600" smtClean="0"/>
              <a:t>CircusESP32Lib</a:t>
            </a:r>
            <a:endParaRPr lang="nb-NO" sz="2000" b="1" smtClean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10424" y="2328863"/>
            <a:ext cx="1660525" cy="179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35174" y="1831974"/>
            <a:ext cx="6410341" cy="390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kstSylinder 10"/>
          <p:cNvSpPr txBox="1"/>
          <p:nvPr/>
        </p:nvSpPr>
        <p:spPr>
          <a:xfrm>
            <a:off x="1409700" y="2470150"/>
            <a:ext cx="71072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2" indent="-342900"/>
            <a:r>
              <a:rPr lang="nb-NO" sz="2000" b="1" smtClean="0"/>
              <a:t>10.   </a:t>
            </a:r>
            <a:r>
              <a:rPr lang="nb-NO" b="1" smtClean="0"/>
              <a:t>Initialiser kommunikasjon </a:t>
            </a:r>
            <a:r>
              <a:rPr lang="nb-NO" smtClean="0"/>
              <a:t>med Wi-Fi til ruter</a:t>
            </a:r>
            <a:endParaRPr lang="nb-NO" sz="2000" b="1" smtClean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/>
          <a:srcRect t="16714" r="55082"/>
          <a:stretch>
            <a:fillRect/>
          </a:stretch>
        </p:blipFill>
        <p:spPr bwMode="auto">
          <a:xfrm>
            <a:off x="1878013" y="2863850"/>
            <a:ext cx="3925887" cy="340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TekstSylinder 13"/>
          <p:cNvSpPr txBox="1"/>
          <p:nvPr/>
        </p:nvSpPr>
        <p:spPr>
          <a:xfrm>
            <a:off x="1435100" y="3384550"/>
            <a:ext cx="71072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2" indent="-342900"/>
            <a:r>
              <a:rPr lang="nb-NO" sz="2000" b="1" smtClean="0"/>
              <a:t>11.   </a:t>
            </a:r>
            <a:r>
              <a:rPr lang="nb-NO" b="1" smtClean="0"/>
              <a:t>Les data mottatt fra panelet hos CoT</a:t>
            </a:r>
            <a:endParaRPr lang="nb-NO" sz="2000" b="1" smtClean="0"/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06600" y="3728530"/>
            <a:ext cx="4489450" cy="382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481263" y="4102100"/>
            <a:ext cx="6255703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" name="TekstSylinder 20"/>
          <p:cNvSpPr txBox="1"/>
          <p:nvPr/>
        </p:nvSpPr>
        <p:spPr>
          <a:xfrm>
            <a:off x="1517650" y="5346700"/>
            <a:ext cx="71072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2" indent="-342900"/>
            <a:r>
              <a:rPr lang="nb-NO" sz="2000" b="1" smtClean="0"/>
              <a:t>13.   </a:t>
            </a:r>
            <a:r>
              <a:rPr lang="nb-NO" b="1" smtClean="0"/>
              <a:t>Skriv data for å sende til panelet hos CoT</a:t>
            </a:r>
            <a:endParaRPr lang="nb-NO" sz="2000" b="1" smtClean="0"/>
          </a:p>
        </p:txBody>
      </p:sp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054225" y="5859463"/>
            <a:ext cx="6810476" cy="852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" name="TekstSylinder 22"/>
          <p:cNvSpPr txBox="1"/>
          <p:nvPr/>
        </p:nvSpPr>
        <p:spPr>
          <a:xfrm>
            <a:off x="1498600" y="4572000"/>
            <a:ext cx="29336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2" indent="-342900"/>
            <a:r>
              <a:rPr lang="nb-NO" sz="2000" b="1" smtClean="0"/>
              <a:t>12.   </a:t>
            </a:r>
            <a:r>
              <a:rPr lang="nb-NO" b="1" smtClean="0"/>
              <a:t>Les </a:t>
            </a:r>
            <a:r>
              <a:rPr lang="nb-NO" b="1" smtClean="0"/>
              <a:t>av sensor:</a:t>
            </a:r>
            <a:endParaRPr lang="nb-NO" sz="2000" b="1" smtClean="0"/>
          </a:p>
        </p:txBody>
      </p:sp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035175" y="4973639"/>
            <a:ext cx="5699125" cy="323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14" grpId="0"/>
      <p:bldP spid="21" grpId="0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194628" y="2239973"/>
            <a:ext cx="7407404" cy="1614008"/>
          </a:xfrm>
        </p:spPr>
        <p:txBody>
          <a:bodyPr>
            <a:normAutofit/>
          </a:bodyPr>
          <a:lstStyle/>
          <a:p>
            <a:pPr algn="ctr"/>
            <a:r>
              <a:rPr lang="nb-NO" smtClean="0"/>
              <a:t>Oppdragene</a:t>
            </a:r>
            <a:endParaRPr lang="nb-NO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smtClean="0"/>
              <a:t>Totaloppdraget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194628" y="1272540"/>
            <a:ext cx="7705532" cy="5585460"/>
          </a:xfrm>
        </p:spPr>
        <p:txBody>
          <a:bodyPr>
            <a:normAutofit/>
          </a:bodyPr>
          <a:lstStyle/>
          <a:p>
            <a:r>
              <a:rPr lang="nb-NO" b="1" smtClean="0"/>
              <a:t>Oppdraget: </a:t>
            </a:r>
            <a:r>
              <a:rPr lang="nb-NO" sz="2200" i="1" smtClean="0"/>
              <a:t>Det går et rykte om at konferansesal A, som nylig har fått installert elektronisk adgangskontroll, har dårlig luftkvalitet. Vi ønsker å </a:t>
            </a:r>
            <a:r>
              <a:rPr lang="nb-NO" sz="2200" b="1" i="1" smtClean="0"/>
              <a:t>overvåke temperatur (og luftfuktighet). </a:t>
            </a:r>
          </a:p>
          <a:p>
            <a:r>
              <a:rPr lang="nb-NO" sz="2200" i="1" smtClean="0"/>
              <a:t>Vi ønsker at måleresultatene skal være tilgjengelig over nett slik at vi kan kontrollere tilstanden med jevne mellomrom </a:t>
            </a:r>
            <a:r>
              <a:rPr lang="nb-NO" sz="2200" b="1" i="1" smtClean="0"/>
              <a:t>fra en kontroll- og overvåknings-sentral</a:t>
            </a:r>
            <a:r>
              <a:rPr lang="nb-NO" sz="2200" i="1" smtClean="0"/>
              <a:t>. </a:t>
            </a:r>
          </a:p>
          <a:p>
            <a:r>
              <a:rPr lang="nb-NO" sz="2200" i="1" smtClean="0"/>
              <a:t>Vi ønsker også å ha mulighet til å studere hvordan temperaturen (og luftfuktigheten) i rommet </a:t>
            </a:r>
            <a:r>
              <a:rPr lang="nb-NO" sz="2200" b="1" i="1" smtClean="0"/>
              <a:t>utvikler seg over tid. </a:t>
            </a:r>
          </a:p>
          <a:p>
            <a:r>
              <a:rPr lang="nb-NO" sz="2200" i="1" smtClean="0"/>
              <a:t>Dessuten vil vi ha anledning til </a:t>
            </a:r>
            <a:r>
              <a:rPr lang="nb-NO" sz="2200" b="1" i="1" smtClean="0"/>
              <a:t>automatisk å slå på ventilasjonsanlegget når temperaturen overskrider en terskelverdi </a:t>
            </a:r>
            <a:r>
              <a:rPr lang="nb-NO" sz="2200" i="1" smtClean="0"/>
              <a:t>satt ved sentralen.</a:t>
            </a:r>
          </a:p>
          <a:p>
            <a:r>
              <a:rPr lang="nb-NO" b="1" i="1" smtClean="0"/>
              <a:t>Låsing og åpning av rommet </a:t>
            </a:r>
            <a:r>
              <a:rPr lang="nb-NO" i="1" smtClean="0"/>
              <a:t>skal kunne fjernstyres fra sentralen.</a:t>
            </a:r>
          </a:p>
          <a:p>
            <a:endParaRPr lang="nb-NO" sz="2200" i="1" smtClean="0"/>
          </a:p>
          <a:p>
            <a:endParaRPr lang="nb-NO" i="1" smtClean="0"/>
          </a:p>
          <a:p>
            <a:endParaRPr lang="nb-NO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167414" y="0"/>
            <a:ext cx="7407404" cy="596219"/>
          </a:xfrm>
        </p:spPr>
        <p:txBody>
          <a:bodyPr>
            <a:normAutofit fontScale="90000"/>
          </a:bodyPr>
          <a:lstStyle/>
          <a:p>
            <a:pPr algn="ctr"/>
            <a:r>
              <a:rPr lang="nb-NO" smtClean="0"/>
              <a:t>Oppdeling i moduler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194628" y="713014"/>
            <a:ext cx="7407404" cy="5981700"/>
          </a:xfrm>
        </p:spPr>
        <p:txBody>
          <a:bodyPr>
            <a:normAutofit fontScale="92500"/>
          </a:bodyPr>
          <a:lstStyle/>
          <a:p>
            <a:pPr>
              <a:spcBef>
                <a:spcPts val="1200"/>
              </a:spcBef>
              <a:buNone/>
            </a:pPr>
            <a:r>
              <a:rPr lang="nb-NO" b="1" smtClean="0">
                <a:solidFill>
                  <a:srgbClr val="FF0000"/>
                </a:solidFill>
              </a:rPr>
              <a:t>1:</a:t>
            </a:r>
            <a:r>
              <a:rPr lang="nb-NO" b="1" i="1" smtClean="0">
                <a:solidFill>
                  <a:srgbClr val="FF0000"/>
                </a:solidFill>
              </a:rPr>
              <a:t>   Koble opp viftereleet, og slå releet av og på.</a:t>
            </a:r>
          </a:p>
          <a:p>
            <a:pPr>
              <a:spcBef>
                <a:spcPts val="1200"/>
              </a:spcBef>
              <a:buNone/>
            </a:pPr>
            <a:r>
              <a:rPr lang="nb-NO" b="1" smtClean="0">
                <a:solidFill>
                  <a:srgbClr val="FF0000"/>
                </a:solidFill>
              </a:rPr>
              <a:t>2:</a:t>
            </a:r>
            <a:r>
              <a:rPr lang="nb-NO" b="1" i="1" smtClean="0">
                <a:solidFill>
                  <a:srgbClr val="FF0000"/>
                </a:solidFill>
              </a:rPr>
              <a:t>   Fjernstyre viftereleet fra CoT.</a:t>
            </a:r>
          </a:p>
          <a:p>
            <a:pPr>
              <a:spcBef>
                <a:spcPts val="1200"/>
              </a:spcBef>
              <a:buNone/>
            </a:pPr>
            <a:r>
              <a:rPr lang="nb-NO" b="1" smtClean="0">
                <a:solidFill>
                  <a:srgbClr val="FF0000"/>
                </a:solidFill>
              </a:rPr>
              <a:t>3:</a:t>
            </a:r>
            <a:r>
              <a:rPr lang="nb-NO" b="1" i="1" smtClean="0">
                <a:solidFill>
                  <a:srgbClr val="FF0000"/>
                </a:solidFill>
              </a:rPr>
              <a:t>   Les av temperatur og lufttrykk hos BME/P280.</a:t>
            </a:r>
          </a:p>
          <a:p>
            <a:pPr>
              <a:spcBef>
                <a:spcPts val="1200"/>
              </a:spcBef>
              <a:buNone/>
            </a:pPr>
            <a:r>
              <a:rPr lang="nb-NO" b="1" smtClean="0">
                <a:solidFill>
                  <a:srgbClr val="FF0000"/>
                </a:solidFill>
              </a:rPr>
              <a:t>4:</a:t>
            </a:r>
            <a:r>
              <a:rPr lang="nb-NO" b="1" i="1" smtClean="0">
                <a:solidFill>
                  <a:srgbClr val="FF0000"/>
                </a:solidFill>
              </a:rPr>
              <a:t>   Presentere resultatene på paneler hos CoT.</a:t>
            </a:r>
          </a:p>
          <a:p>
            <a:pPr>
              <a:spcBef>
                <a:spcPts val="1200"/>
              </a:spcBef>
              <a:buNone/>
            </a:pPr>
            <a:r>
              <a:rPr lang="nb-NO" b="1" smtClean="0"/>
              <a:t>5:</a:t>
            </a:r>
            <a:r>
              <a:rPr lang="nb-NO" b="1" i="1" smtClean="0"/>
              <a:t>   Styre releet og presenter sensorverdier hos CoT.</a:t>
            </a:r>
          </a:p>
          <a:p>
            <a:pPr>
              <a:spcBef>
                <a:spcPts val="1200"/>
              </a:spcBef>
              <a:buNone/>
            </a:pPr>
            <a:r>
              <a:rPr lang="nb-NO" b="1" smtClean="0"/>
              <a:t>6:   </a:t>
            </a:r>
            <a:r>
              <a:rPr lang="nb-NO" b="1" i="1" smtClean="0"/>
              <a:t>Sett bommen i en vilkårlig vinkel fra CoT.</a:t>
            </a:r>
          </a:p>
          <a:p>
            <a:pPr>
              <a:spcBef>
                <a:spcPts val="1200"/>
              </a:spcBef>
              <a:buNone/>
            </a:pPr>
            <a:r>
              <a:rPr lang="nb-NO" b="1" smtClean="0"/>
              <a:t>7:   </a:t>
            </a:r>
            <a:r>
              <a:rPr lang="nb-NO" b="1" i="1" smtClean="0"/>
              <a:t>Bygg opp programmet ved hjelp av funksjoner.</a:t>
            </a:r>
          </a:p>
          <a:p>
            <a:pPr>
              <a:spcBef>
                <a:spcPts val="1200"/>
              </a:spcBef>
              <a:buNone/>
            </a:pPr>
            <a:r>
              <a:rPr lang="nb-NO" b="1" smtClean="0"/>
              <a:t>8:</a:t>
            </a:r>
            <a:r>
              <a:rPr lang="nb-NO" b="1" i="1" smtClean="0"/>
              <a:t>   Skriv temperaturen til 7-segment displayet.</a:t>
            </a:r>
          </a:p>
          <a:p>
            <a:pPr>
              <a:spcBef>
                <a:spcPts val="1200"/>
              </a:spcBef>
              <a:buNone/>
            </a:pPr>
            <a:r>
              <a:rPr lang="nb-NO" b="1" smtClean="0"/>
              <a:t>9:</a:t>
            </a:r>
            <a:r>
              <a:rPr lang="nb-NO" b="1" i="1" smtClean="0"/>
              <a:t>   Vis temperaturendring over tid. </a:t>
            </a:r>
          </a:p>
          <a:p>
            <a:pPr>
              <a:spcBef>
                <a:spcPts val="1200"/>
              </a:spcBef>
              <a:buNone/>
            </a:pPr>
            <a:r>
              <a:rPr lang="nb-NO" b="1" smtClean="0"/>
              <a:t>10</a:t>
            </a:r>
            <a:r>
              <a:rPr lang="nb-NO" b="1" i="1" smtClean="0"/>
              <a:t>: Lag et konsoll så vifta kan settes i on, off og auto.</a:t>
            </a:r>
          </a:p>
          <a:p>
            <a:pPr>
              <a:spcBef>
                <a:spcPts val="1200"/>
              </a:spcBef>
              <a:buNone/>
            </a:pPr>
            <a:r>
              <a:rPr lang="nb-NO" b="1" smtClean="0"/>
              <a:t>11: </a:t>
            </a:r>
            <a:r>
              <a:rPr lang="nb-NO" b="1" i="1" smtClean="0"/>
              <a:t>Legg ESP32 i dvale mellom hver måling.</a:t>
            </a:r>
          </a:p>
          <a:p>
            <a:pPr>
              <a:spcBef>
                <a:spcPts val="1200"/>
              </a:spcBef>
              <a:buNone/>
            </a:pPr>
            <a:r>
              <a:rPr lang="nb-NO" b="1" smtClean="0"/>
              <a:t>12: </a:t>
            </a:r>
            <a:r>
              <a:rPr lang="nb-NO" b="1" i="1" smtClean="0"/>
              <a:t>Opprett direkte kontakt mellom to ESP32</a:t>
            </a:r>
            <a:r>
              <a:rPr lang="nb-NO" smtClean="0"/>
              <a:t>. </a:t>
            </a:r>
          </a:p>
          <a:p>
            <a:endParaRPr lang="nb-NO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061278" y="976323"/>
            <a:ext cx="7407404" cy="2012940"/>
          </a:xfrm>
        </p:spPr>
        <p:txBody>
          <a:bodyPr>
            <a:normAutofit/>
          </a:bodyPr>
          <a:lstStyle/>
          <a:p>
            <a:pPr algn="ctr"/>
            <a:r>
              <a:rPr lang="nb-NO" smtClean="0"/>
              <a:t>Oppdrag 1</a:t>
            </a:r>
            <a:br>
              <a:rPr lang="nb-NO" smtClean="0"/>
            </a:br>
            <a:r>
              <a:rPr lang="nb-NO" i="1" smtClean="0"/>
              <a:t> Koble opp viftereleet, og slå releet av og på</a:t>
            </a:r>
            <a:endParaRPr lang="nb-NO"/>
          </a:p>
        </p:txBody>
      </p:sp>
      <p:sp>
        <p:nvSpPr>
          <p:cNvPr id="5" name="Tittel 1"/>
          <p:cNvSpPr txBox="1">
            <a:spLocks/>
          </p:cNvSpPr>
          <p:nvPr/>
        </p:nvSpPr>
        <p:spPr>
          <a:xfrm>
            <a:off x="1105728" y="3287723"/>
            <a:ext cx="7407404" cy="20129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sz="3600" b="1" smtClean="0">
                <a:solidFill>
                  <a:schemeClr val="bg1"/>
                </a:solidFill>
              </a:rPr>
              <a:t>Oppdrag 1:</a:t>
            </a:r>
            <a:r>
              <a:rPr lang="nb-NO" sz="3600" b="1" i="1" smtClean="0">
                <a:solidFill>
                  <a:schemeClr val="bg1"/>
                </a:solidFill>
              </a:rPr>
              <a:t> Koble opp viftereleet og skriv et lite program som slår releet av og på.</a:t>
            </a:r>
          </a:p>
          <a:p>
            <a:endParaRPr lang="nb-NO" sz="3600" b="1" i="1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smtClean="0"/>
              <a:t>Oppkobling</a:t>
            </a:r>
            <a:endParaRPr lang="nb-NO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33473" y="1507896"/>
            <a:ext cx="5686173" cy="3994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6200000">
            <a:off x="4956856" y="2729594"/>
            <a:ext cx="5946775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smtClean="0"/>
              <a:t>To typer releer</a:t>
            </a:r>
            <a:endParaRPr lang="nb-NO"/>
          </a:p>
        </p:txBody>
      </p:sp>
      <p:pic>
        <p:nvPicPr>
          <p:cNvPr id="73730" name="Picture 2" descr="1-Kanals Halv-leder Relé - SSR G3MB-202P 5V med Resistiv Sikring for  Arduino - 240V 2A Output - Solid State Rela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56025" y="1446212"/>
            <a:ext cx="4829175" cy="4543426"/>
          </a:xfrm>
          <a:prstGeom prst="rect">
            <a:avLst/>
          </a:prstGeom>
          <a:noFill/>
        </p:spPr>
      </p:pic>
      <p:sp>
        <p:nvSpPr>
          <p:cNvPr id="5" name="TekstSylinder 4"/>
          <p:cNvSpPr txBox="1"/>
          <p:nvPr/>
        </p:nvSpPr>
        <p:spPr>
          <a:xfrm>
            <a:off x="7715250" y="3155950"/>
            <a:ext cx="1008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mtClean="0"/>
              <a:t>DC+ (5V)</a:t>
            </a:r>
            <a:endParaRPr lang="nb-NO"/>
          </a:p>
        </p:txBody>
      </p:sp>
      <p:sp>
        <p:nvSpPr>
          <p:cNvPr id="6" name="TekstSylinder 5"/>
          <p:cNvSpPr txBox="1"/>
          <p:nvPr/>
        </p:nvSpPr>
        <p:spPr>
          <a:xfrm>
            <a:off x="7461250" y="2832100"/>
            <a:ext cx="1152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mtClean="0"/>
              <a:t>DC- (GND)</a:t>
            </a:r>
            <a:endParaRPr lang="nb-NO"/>
          </a:p>
        </p:txBody>
      </p:sp>
      <p:sp>
        <p:nvSpPr>
          <p:cNvPr id="7" name="TekstSylinder 6"/>
          <p:cNvSpPr txBox="1"/>
          <p:nvPr/>
        </p:nvSpPr>
        <p:spPr>
          <a:xfrm>
            <a:off x="7207250" y="2463800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mtClean="0"/>
              <a:t>CH1</a:t>
            </a:r>
            <a:endParaRPr lang="nb-NO"/>
          </a:p>
        </p:txBody>
      </p:sp>
      <p:sp>
        <p:nvSpPr>
          <p:cNvPr id="73732" name="AutoShape 4" descr="https://imgaz3.staticbg.com/thumb/other_items/oaupload/banggood/images/D4/FA/9e97e4ce-b981-4947-86ff-0c41f468e859.JPG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73734" name="AutoShape 6" descr="https://imgaz3.staticbg.com/thumb/other_items/oaupload/banggood/images/D4/FA/9e97e4ce-b981-4947-86ff-0c41f468e859.JPG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pic>
        <p:nvPicPr>
          <p:cNvPr id="73735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6200000">
            <a:off x="247650" y="2719387"/>
            <a:ext cx="4286250" cy="150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kstSylinder 10"/>
          <p:cNvSpPr txBox="1"/>
          <p:nvPr/>
        </p:nvSpPr>
        <p:spPr>
          <a:xfrm rot="16200000">
            <a:off x="1626905" y="5988050"/>
            <a:ext cx="942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mtClean="0"/>
              <a:t>Vcc (5V)</a:t>
            </a:r>
            <a:endParaRPr lang="nb-NO"/>
          </a:p>
        </p:txBody>
      </p:sp>
      <p:sp>
        <p:nvSpPr>
          <p:cNvPr id="12" name="TekstSylinder 11"/>
          <p:cNvSpPr txBox="1"/>
          <p:nvPr/>
        </p:nvSpPr>
        <p:spPr>
          <a:xfrm rot="16200000">
            <a:off x="2041013" y="5827943"/>
            <a:ext cx="622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mtClean="0"/>
              <a:t>GND</a:t>
            </a:r>
            <a:endParaRPr lang="nb-NO"/>
          </a:p>
        </p:txBody>
      </p:sp>
      <p:sp>
        <p:nvSpPr>
          <p:cNvPr id="13" name="TekstSylinder 12"/>
          <p:cNvSpPr txBox="1"/>
          <p:nvPr/>
        </p:nvSpPr>
        <p:spPr>
          <a:xfrm rot="16200000">
            <a:off x="2365979" y="5712527"/>
            <a:ext cx="391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mtClean="0"/>
              <a:t>IN</a:t>
            </a:r>
            <a:endParaRPr lang="nb-NO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Tittel 1"/>
          <p:cNvSpPr>
            <a:spLocks noGrp="1"/>
          </p:cNvSpPr>
          <p:nvPr>
            <p:ph type="title"/>
          </p:nvPr>
        </p:nvSpPr>
        <p:spPr>
          <a:xfrm>
            <a:off x="1194628" y="2239973"/>
            <a:ext cx="7407404" cy="1614008"/>
          </a:xfrm>
        </p:spPr>
        <p:txBody>
          <a:bodyPr>
            <a:normAutofit/>
          </a:bodyPr>
          <a:lstStyle/>
          <a:p>
            <a:pPr algn="ctr"/>
            <a:r>
              <a:rPr lang="nb-NO" smtClean="0"/>
              <a:t>Arbeid på egen hånd</a:t>
            </a:r>
            <a:endParaRPr lang="nb-NO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smtClean="0"/>
              <a:t>Gjennomgang av programmet</a:t>
            </a:r>
            <a:endParaRPr lang="nb-NO"/>
          </a:p>
        </p:txBody>
      </p:sp>
      <p:pic>
        <p:nvPicPr>
          <p:cNvPr id="9218" name="Picture 2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98814" y="1475467"/>
            <a:ext cx="7061568" cy="4930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061278" y="716262"/>
            <a:ext cx="7407404" cy="1143000"/>
          </a:xfrm>
        </p:spPr>
        <p:txBody>
          <a:bodyPr>
            <a:normAutofit/>
          </a:bodyPr>
          <a:lstStyle/>
          <a:p>
            <a:r>
              <a:rPr lang="nb-NO" smtClean="0"/>
              <a:t>Program for kursdagen</a:t>
            </a:r>
            <a:br>
              <a:rPr lang="nb-NO" smtClean="0"/>
            </a:br>
            <a:r>
              <a:rPr lang="nb-NO" sz="2400" smtClean="0"/>
              <a:t>Prosjekt: </a:t>
            </a:r>
            <a:r>
              <a:rPr lang="nb-NO" sz="2400" i="1" smtClean="0"/>
              <a:t>Wi-Fi programmering ESP32</a:t>
            </a:r>
            <a:endParaRPr lang="nb-NO" i="1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62050" y="2155980"/>
            <a:ext cx="7730308" cy="2885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061278" y="976323"/>
            <a:ext cx="7407404" cy="2012940"/>
          </a:xfrm>
        </p:spPr>
        <p:txBody>
          <a:bodyPr>
            <a:normAutofit/>
          </a:bodyPr>
          <a:lstStyle/>
          <a:p>
            <a:pPr algn="ctr"/>
            <a:r>
              <a:rPr lang="nb-NO" smtClean="0"/>
              <a:t>Oppdrag 2</a:t>
            </a:r>
            <a:br>
              <a:rPr lang="nb-NO" smtClean="0"/>
            </a:br>
            <a:r>
              <a:rPr lang="nb-NO" i="1" smtClean="0"/>
              <a:t> Styr viftereleet fra CoT</a:t>
            </a:r>
            <a:endParaRPr lang="nb-NO"/>
          </a:p>
        </p:txBody>
      </p:sp>
      <p:sp>
        <p:nvSpPr>
          <p:cNvPr id="5" name="Tittel 1"/>
          <p:cNvSpPr txBox="1">
            <a:spLocks/>
          </p:cNvSpPr>
          <p:nvPr/>
        </p:nvSpPr>
        <p:spPr>
          <a:xfrm>
            <a:off x="1105728" y="3287723"/>
            <a:ext cx="7407404" cy="20129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sz="3600" b="1" smtClean="0">
                <a:solidFill>
                  <a:schemeClr val="bg1"/>
                </a:solidFill>
              </a:rPr>
              <a:t>Oppdrag 2:</a:t>
            </a:r>
            <a:r>
              <a:rPr lang="nb-NO" sz="3600" b="1" i="1" smtClean="0">
                <a:solidFill>
                  <a:schemeClr val="bg1"/>
                </a:solidFill>
              </a:rPr>
              <a:t> Slå releet av og på via Internett ved hjelp av nettressursen Circus of Things</a:t>
            </a:r>
          </a:p>
          <a:p>
            <a:endParaRPr lang="nb-NO" sz="3600" b="1" i="1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b-NO" smtClean="0"/>
              <a:t>Opprett konto på CoT</a:t>
            </a:r>
            <a:br>
              <a:rPr lang="nb-NO" smtClean="0"/>
            </a:br>
            <a:r>
              <a:rPr lang="nb-NO" sz="2000" b="0" smtClean="0">
                <a:hlinkClick r:id="rId2"/>
              </a:rPr>
              <a:t>www.circusofthings.com</a:t>
            </a:r>
            <a:r>
              <a:rPr lang="nb-NO" sz="2000" b="0" smtClean="0"/>
              <a:t> </a:t>
            </a:r>
            <a:endParaRPr lang="nb-NO" sz="2000" b="0"/>
          </a:p>
        </p:txBody>
      </p:sp>
      <p:pic>
        <p:nvPicPr>
          <p:cNvPr id="10242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12371" y="1605059"/>
            <a:ext cx="7948141" cy="3647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b-NO" smtClean="0"/>
              <a:t>Opprett konto på CoT</a:t>
            </a:r>
            <a:br>
              <a:rPr lang="nb-NO" smtClean="0"/>
            </a:br>
            <a:r>
              <a:rPr lang="nb-NO" sz="2000" b="0" smtClean="0">
                <a:hlinkClick r:id="rId2"/>
              </a:rPr>
              <a:t>www.circusofthings.com</a:t>
            </a:r>
            <a:r>
              <a:rPr lang="nb-NO" sz="2000" b="0" smtClean="0"/>
              <a:t> </a:t>
            </a:r>
            <a:endParaRPr lang="nb-NO" sz="2000" b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07166" y="1964645"/>
            <a:ext cx="8150962" cy="3472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161971" y="78695"/>
            <a:ext cx="7407404" cy="677862"/>
          </a:xfrm>
        </p:spPr>
        <p:txBody>
          <a:bodyPr/>
          <a:lstStyle/>
          <a:p>
            <a:pPr algn="ctr"/>
            <a:r>
              <a:rPr lang="nb-NO" smtClean="0"/>
              <a:t>Opprette et </a:t>
            </a:r>
            <a:r>
              <a:rPr lang="nb-NO" smtClean="0"/>
              <a:t>”</a:t>
            </a:r>
            <a:r>
              <a:rPr lang="nb-NO" smtClean="0"/>
              <a:t>signal”</a:t>
            </a:r>
            <a:endParaRPr lang="nb-NO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38608" y="957944"/>
            <a:ext cx="7969324" cy="1399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ktangel 5"/>
          <p:cNvSpPr/>
          <p:nvPr/>
        </p:nvSpPr>
        <p:spPr>
          <a:xfrm>
            <a:off x="4234545" y="827314"/>
            <a:ext cx="794657" cy="48985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87425" y="2824843"/>
            <a:ext cx="8000284" cy="2999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Pil høyre 7"/>
          <p:cNvSpPr/>
          <p:nvPr/>
        </p:nvSpPr>
        <p:spPr>
          <a:xfrm rot="11763924">
            <a:off x="8207828" y="3706584"/>
            <a:ext cx="604157" cy="473529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Pil høyre 8"/>
          <p:cNvSpPr/>
          <p:nvPr/>
        </p:nvSpPr>
        <p:spPr>
          <a:xfrm rot="16200000">
            <a:off x="903514" y="1845127"/>
            <a:ext cx="604157" cy="473529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Pil høyre 9"/>
          <p:cNvSpPr/>
          <p:nvPr/>
        </p:nvSpPr>
        <p:spPr>
          <a:xfrm rot="18312802">
            <a:off x="4337958" y="4327070"/>
            <a:ext cx="604157" cy="473529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Pil høyre 10"/>
          <p:cNvSpPr/>
          <p:nvPr/>
        </p:nvSpPr>
        <p:spPr>
          <a:xfrm rot="16200000">
            <a:off x="5573486" y="5834741"/>
            <a:ext cx="604157" cy="473529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" name="Pil høyre 11"/>
          <p:cNvSpPr/>
          <p:nvPr/>
        </p:nvSpPr>
        <p:spPr>
          <a:xfrm rot="18446966">
            <a:off x="7532913" y="4337955"/>
            <a:ext cx="604157" cy="473529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smtClean="0"/>
              <a:t>Lag et panel med et konsoll</a:t>
            </a:r>
            <a:endParaRPr lang="nb-NO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3626" y="1480458"/>
            <a:ext cx="7906204" cy="2946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Pil høyre 4"/>
          <p:cNvSpPr/>
          <p:nvPr/>
        </p:nvSpPr>
        <p:spPr>
          <a:xfrm rot="16200000">
            <a:off x="5176158" y="1763484"/>
            <a:ext cx="604157" cy="473529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Pil høyre 5"/>
          <p:cNvSpPr/>
          <p:nvPr/>
        </p:nvSpPr>
        <p:spPr>
          <a:xfrm rot="18395692">
            <a:off x="6972300" y="3521526"/>
            <a:ext cx="604157" cy="473529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86303" y="4710113"/>
            <a:ext cx="4422976" cy="1521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9082" y="4707845"/>
            <a:ext cx="1644982" cy="1507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Pil høyre 8"/>
          <p:cNvSpPr/>
          <p:nvPr/>
        </p:nvSpPr>
        <p:spPr>
          <a:xfrm rot="9882126">
            <a:off x="2046516" y="5796638"/>
            <a:ext cx="604157" cy="473529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Pil høyre 9"/>
          <p:cNvSpPr/>
          <p:nvPr/>
        </p:nvSpPr>
        <p:spPr>
          <a:xfrm rot="14014581">
            <a:off x="6482444" y="5279565"/>
            <a:ext cx="604157" cy="473529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49336" y="1583192"/>
            <a:ext cx="3954236" cy="2239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2493" y="4339091"/>
            <a:ext cx="2192336" cy="1739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ittel 1"/>
          <p:cNvSpPr>
            <a:spLocks noGrp="1"/>
          </p:cNvSpPr>
          <p:nvPr>
            <p:ph type="title"/>
          </p:nvPr>
        </p:nvSpPr>
        <p:spPr>
          <a:xfrm>
            <a:off x="1194628" y="274638"/>
            <a:ext cx="7407404" cy="1143000"/>
          </a:xfrm>
        </p:spPr>
        <p:txBody>
          <a:bodyPr/>
          <a:lstStyle/>
          <a:p>
            <a:pPr algn="ctr"/>
            <a:r>
              <a:rPr lang="nb-NO" smtClean="0"/>
              <a:t>Lag et panel med et konsoll</a:t>
            </a:r>
            <a:endParaRPr lang="nb-NO"/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52575" y="4256315"/>
            <a:ext cx="2607354" cy="1802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91239" y="4424536"/>
            <a:ext cx="2900361" cy="1606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smtClean="0"/>
              <a:t>Skriv programmet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232728" y="5246914"/>
            <a:ext cx="7407404" cy="963386"/>
          </a:xfrm>
        </p:spPr>
        <p:txBody>
          <a:bodyPr>
            <a:normAutofit/>
          </a:bodyPr>
          <a:lstStyle/>
          <a:p>
            <a:r>
              <a:rPr lang="nb-NO" smtClean="0"/>
              <a:t>Last ned biblioteket og installer på vanlig måte</a:t>
            </a:r>
            <a:br>
              <a:rPr lang="nb-NO" smtClean="0"/>
            </a:br>
            <a:r>
              <a:rPr lang="nb-NO" smtClean="0"/>
              <a:t>Se hefte side 81.</a:t>
            </a:r>
            <a:endParaRPr lang="nb-NO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51140" y="1459010"/>
            <a:ext cx="8035017" cy="102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56141" y="2693081"/>
            <a:ext cx="7928303" cy="2221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Pil høyre 5"/>
          <p:cNvSpPr/>
          <p:nvPr/>
        </p:nvSpPr>
        <p:spPr>
          <a:xfrm rot="18395692">
            <a:off x="5377542" y="2411183"/>
            <a:ext cx="604157" cy="473529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9715" y="1285266"/>
            <a:ext cx="8001000" cy="1368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smtClean="0"/>
              <a:t>Hent ”token”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314371" y="6117772"/>
            <a:ext cx="7407404" cy="429986"/>
          </a:xfrm>
        </p:spPr>
        <p:txBody>
          <a:bodyPr>
            <a:normAutofit lnSpcReduction="10000"/>
          </a:bodyPr>
          <a:lstStyle/>
          <a:p>
            <a:r>
              <a:rPr lang="nb-NO" smtClean="0"/>
              <a:t>Kopier ”token” inn i programmet</a:t>
            </a:r>
            <a:endParaRPr lang="nb-NO"/>
          </a:p>
        </p:txBody>
      </p:sp>
      <p:sp>
        <p:nvSpPr>
          <p:cNvPr id="6" name="Pil høyre 5"/>
          <p:cNvSpPr/>
          <p:nvPr/>
        </p:nvSpPr>
        <p:spPr>
          <a:xfrm rot="2989392">
            <a:off x="7832271" y="805540"/>
            <a:ext cx="604157" cy="473529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18653" y="1680709"/>
            <a:ext cx="1267505" cy="1429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Pil høyre 8"/>
          <p:cNvSpPr/>
          <p:nvPr/>
        </p:nvSpPr>
        <p:spPr>
          <a:xfrm>
            <a:off x="7151914" y="2313211"/>
            <a:ext cx="604157" cy="473529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94934" y="3282724"/>
            <a:ext cx="7832449" cy="2677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animBg="1"/>
      <p:bldP spid="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Tittel 1"/>
          <p:cNvSpPr>
            <a:spLocks noGrp="1"/>
          </p:cNvSpPr>
          <p:nvPr>
            <p:ph type="title"/>
          </p:nvPr>
        </p:nvSpPr>
        <p:spPr>
          <a:xfrm>
            <a:off x="1194628" y="2239973"/>
            <a:ext cx="7407404" cy="1614008"/>
          </a:xfrm>
        </p:spPr>
        <p:txBody>
          <a:bodyPr>
            <a:normAutofit/>
          </a:bodyPr>
          <a:lstStyle/>
          <a:p>
            <a:pPr algn="ctr"/>
            <a:r>
              <a:rPr lang="nb-NO" smtClean="0"/>
              <a:t>Arbeid på egen hånd</a:t>
            </a:r>
            <a:endParaRPr lang="nb-NO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smtClean="0"/>
              <a:t>Gjennomgang av programmet</a:t>
            </a:r>
            <a:endParaRPr lang="nb-NO"/>
          </a:p>
        </p:txBody>
      </p:sp>
      <p:pic>
        <p:nvPicPr>
          <p:cNvPr id="16386" name="Picture 2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1214" y="1588180"/>
            <a:ext cx="6973582" cy="4892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194628" y="2239973"/>
            <a:ext cx="7407404" cy="1614008"/>
          </a:xfrm>
        </p:spPr>
        <p:txBody>
          <a:bodyPr>
            <a:normAutofit/>
          </a:bodyPr>
          <a:lstStyle/>
          <a:p>
            <a:pPr algn="ctr"/>
            <a:r>
              <a:rPr lang="nb-NO" smtClean="0"/>
              <a:t>ESP32</a:t>
            </a:r>
            <a:br>
              <a:rPr lang="nb-NO" smtClean="0"/>
            </a:br>
            <a:r>
              <a:rPr lang="nb-NO" smtClean="0"/>
              <a:t>Wi-Fi og Bluetooth</a:t>
            </a:r>
            <a:endParaRPr lang="nb-NO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061278" y="976323"/>
            <a:ext cx="7407404" cy="2012940"/>
          </a:xfrm>
        </p:spPr>
        <p:txBody>
          <a:bodyPr>
            <a:normAutofit/>
          </a:bodyPr>
          <a:lstStyle/>
          <a:p>
            <a:pPr algn="ctr"/>
            <a:r>
              <a:rPr lang="nb-NO" smtClean="0"/>
              <a:t>Oppdrag 3</a:t>
            </a:r>
            <a:br>
              <a:rPr lang="nb-NO" smtClean="0"/>
            </a:br>
            <a:r>
              <a:rPr lang="nb-NO" i="1" smtClean="0"/>
              <a:t> Koble opp BMP/E280</a:t>
            </a:r>
            <a:endParaRPr lang="nb-NO"/>
          </a:p>
        </p:txBody>
      </p:sp>
      <p:sp>
        <p:nvSpPr>
          <p:cNvPr id="5" name="Tittel 1"/>
          <p:cNvSpPr txBox="1">
            <a:spLocks/>
          </p:cNvSpPr>
          <p:nvPr/>
        </p:nvSpPr>
        <p:spPr>
          <a:xfrm>
            <a:off x="1105728" y="3287722"/>
            <a:ext cx="7407404" cy="28953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sz="3600" b="1" smtClean="0">
                <a:solidFill>
                  <a:schemeClr val="bg1"/>
                </a:solidFill>
              </a:rPr>
              <a:t>Oppdrag 3:</a:t>
            </a:r>
            <a:r>
              <a:rPr lang="nb-NO" sz="3600" b="1" i="1" smtClean="0">
                <a:solidFill>
                  <a:schemeClr val="bg1"/>
                </a:solidFill>
              </a:rPr>
              <a:t> Koble opp BME280 (ev. BMP280) og skriv ut måleverdiene for luftfuktighet (bare for BME280), temperatur og lufttrykk til monitoren i IDE (Arduino editoren).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194628" y="176666"/>
            <a:ext cx="7407404" cy="835705"/>
          </a:xfrm>
        </p:spPr>
        <p:txBody>
          <a:bodyPr/>
          <a:lstStyle/>
          <a:p>
            <a:pPr algn="ctr"/>
            <a:r>
              <a:rPr lang="nb-NO" smtClean="0"/>
              <a:t>Koble opp BMP/E280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205514" y="6025242"/>
            <a:ext cx="7407404" cy="574449"/>
          </a:xfrm>
        </p:spPr>
        <p:txBody>
          <a:bodyPr/>
          <a:lstStyle/>
          <a:p>
            <a:r>
              <a:rPr lang="nb-NO" smtClean="0"/>
              <a:t>Vi har måttet bytte ut BME280 med BMP280</a:t>
            </a:r>
            <a:endParaRPr lang="nb-NO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/>
          <a:srcRect l="1450"/>
          <a:stretch>
            <a:fillRect/>
          </a:stretch>
        </p:blipFill>
        <p:spPr bwMode="auto">
          <a:xfrm>
            <a:off x="941614" y="926189"/>
            <a:ext cx="7767443" cy="3575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47106" y="4474256"/>
            <a:ext cx="3367994" cy="1491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/>
          <a:srcRect r="49774" b="14979"/>
          <a:stretch>
            <a:fillRect/>
          </a:stretch>
        </p:blipFill>
        <p:spPr bwMode="auto">
          <a:xfrm rot="16200000">
            <a:off x="7909474" y="2863214"/>
            <a:ext cx="1175800" cy="88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kstSylinder 6"/>
          <p:cNvSpPr txBox="1"/>
          <p:nvPr/>
        </p:nvSpPr>
        <p:spPr>
          <a:xfrm>
            <a:off x="7658103" y="2715985"/>
            <a:ext cx="533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smtClean="0"/>
              <a:t>Vcc</a:t>
            </a:r>
          </a:p>
          <a:p>
            <a:r>
              <a:rPr lang="nb-NO" sz="1200" smtClean="0"/>
              <a:t>GND</a:t>
            </a:r>
          </a:p>
          <a:p>
            <a:r>
              <a:rPr lang="nb-NO" sz="1200" smtClean="0"/>
              <a:t>SCL</a:t>
            </a:r>
          </a:p>
          <a:p>
            <a:r>
              <a:rPr lang="nb-NO" sz="1200" smtClean="0"/>
              <a:t>SDA</a:t>
            </a:r>
            <a:endParaRPr lang="nb-NO" sz="12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 smtClean="0"/>
              <a:t>I</a:t>
            </a:r>
            <a:r>
              <a:rPr lang="nb-NO" baseline="30000" dirty="0" smtClean="0"/>
              <a:t>2</a:t>
            </a:r>
            <a:r>
              <a:rPr lang="nb-NO" dirty="0" smtClean="0"/>
              <a:t>C databuss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194628" y="5276850"/>
            <a:ext cx="7407404" cy="849313"/>
          </a:xfrm>
        </p:spPr>
        <p:txBody>
          <a:bodyPr/>
          <a:lstStyle/>
          <a:p>
            <a:r>
              <a:rPr lang="nb-NO" dirty="0" smtClean="0"/>
              <a:t>Bruk av ferdige moduler gir store muligheter, og skjuler kompleksitet (”Black </a:t>
            </a:r>
            <a:r>
              <a:rPr lang="nb-NO" dirty="0" err="1" smtClean="0"/>
              <a:t>box</a:t>
            </a:r>
            <a:r>
              <a:rPr lang="nb-NO" dirty="0" smtClean="0"/>
              <a:t>”)</a:t>
            </a:r>
            <a:endParaRPr lang="nb-NO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38460" y="2730499"/>
            <a:ext cx="1271596" cy="130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6" descr="Bilderesultat for BMP180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 l="23517" t="17222" r="21845" b="15729"/>
          <a:stretch>
            <a:fillRect/>
          </a:stretch>
        </p:blipFill>
        <p:spPr bwMode="auto">
          <a:xfrm>
            <a:off x="1674804" y="2730499"/>
            <a:ext cx="1024119" cy="1256736"/>
          </a:xfrm>
          <a:prstGeom prst="rect">
            <a:avLst/>
          </a:prstGeom>
          <a:noFill/>
        </p:spPr>
      </p:pic>
      <p:pic>
        <p:nvPicPr>
          <p:cNvPr id="1026" name="Picture 2" descr="kjøpe Mikrokontrollerkort, Uno, A000066, ATmega328"/>
          <p:cNvPicPr>
            <a:picLocks noChangeAspect="1" noChangeArrowheads="1"/>
          </p:cNvPicPr>
          <p:nvPr/>
        </p:nvPicPr>
        <p:blipFill>
          <a:blip r:embed="rId5"/>
          <a:srcRect l="9389" r="9833"/>
          <a:stretch>
            <a:fillRect/>
          </a:stretch>
        </p:blipFill>
        <p:spPr bwMode="auto">
          <a:xfrm rot="10800000">
            <a:off x="5238697" y="2730499"/>
            <a:ext cx="3276603" cy="2271537"/>
          </a:xfrm>
          <a:prstGeom prst="rect">
            <a:avLst/>
          </a:prstGeom>
          <a:noFill/>
        </p:spPr>
      </p:pic>
      <p:grpSp>
        <p:nvGrpSpPr>
          <p:cNvPr id="6" name="Gruppe 18"/>
          <p:cNvGrpSpPr/>
          <p:nvPr/>
        </p:nvGrpSpPr>
        <p:grpSpPr>
          <a:xfrm>
            <a:off x="2555070" y="2520069"/>
            <a:ext cx="3023208" cy="315009"/>
            <a:chOff x="2555070" y="2520069"/>
            <a:chExt cx="3023208" cy="315009"/>
          </a:xfrm>
        </p:grpSpPr>
        <p:sp>
          <p:nvSpPr>
            <p:cNvPr id="7" name="Frihåndsform 6"/>
            <p:cNvSpPr/>
            <p:nvPr/>
          </p:nvSpPr>
          <p:spPr>
            <a:xfrm>
              <a:off x="2555070" y="2520069"/>
              <a:ext cx="1697546" cy="315009"/>
            </a:xfrm>
            <a:custGeom>
              <a:avLst/>
              <a:gdLst>
                <a:gd name="connsiteX0" fmla="*/ 4375 w 1697546"/>
                <a:gd name="connsiteY0" fmla="*/ 315009 h 315009"/>
                <a:gd name="connsiteX1" fmla="*/ 0 w 1697546"/>
                <a:gd name="connsiteY1" fmla="*/ 0 h 315009"/>
                <a:gd name="connsiteX2" fmla="*/ 1697546 w 1697546"/>
                <a:gd name="connsiteY2" fmla="*/ 8750 h 315009"/>
                <a:gd name="connsiteX3" fmla="*/ 1697546 w 1697546"/>
                <a:gd name="connsiteY3" fmla="*/ 262507 h 315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97546" h="315009">
                  <a:moveTo>
                    <a:pt x="4375" y="315009"/>
                  </a:moveTo>
                  <a:cubicBezTo>
                    <a:pt x="2917" y="210006"/>
                    <a:pt x="1458" y="105003"/>
                    <a:pt x="0" y="0"/>
                  </a:cubicBezTo>
                  <a:lnTo>
                    <a:pt x="1697546" y="8750"/>
                  </a:lnTo>
                  <a:lnTo>
                    <a:pt x="1697546" y="262507"/>
                  </a:lnTo>
                </a:path>
              </a:pathLst>
            </a:custGeom>
            <a:ln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8" name="Frihåndsform 7"/>
            <p:cNvSpPr/>
            <p:nvPr/>
          </p:nvSpPr>
          <p:spPr>
            <a:xfrm>
              <a:off x="4243866" y="2524444"/>
              <a:ext cx="1334412" cy="266882"/>
            </a:xfrm>
            <a:custGeom>
              <a:avLst/>
              <a:gdLst>
                <a:gd name="connsiteX0" fmla="*/ 0 w 1334412"/>
                <a:gd name="connsiteY0" fmla="*/ 0 h 266882"/>
                <a:gd name="connsiteX1" fmla="*/ 1334412 w 1334412"/>
                <a:gd name="connsiteY1" fmla="*/ 4375 h 266882"/>
                <a:gd name="connsiteX2" fmla="*/ 1334412 w 1334412"/>
                <a:gd name="connsiteY2" fmla="*/ 266882 h 266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34412" h="266882">
                  <a:moveTo>
                    <a:pt x="0" y="0"/>
                  </a:moveTo>
                  <a:lnTo>
                    <a:pt x="1334412" y="4375"/>
                  </a:lnTo>
                  <a:lnTo>
                    <a:pt x="1334412" y="266882"/>
                  </a:lnTo>
                </a:path>
              </a:pathLst>
            </a:custGeom>
            <a:ln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</p:grpSp>
      <p:grpSp>
        <p:nvGrpSpPr>
          <p:cNvPr id="17" name="Gruppe 17"/>
          <p:cNvGrpSpPr/>
          <p:nvPr/>
        </p:nvGrpSpPr>
        <p:grpSpPr>
          <a:xfrm>
            <a:off x="2291832" y="2380066"/>
            <a:ext cx="3155191" cy="507938"/>
            <a:chOff x="2291832" y="2380066"/>
            <a:chExt cx="3155191" cy="507938"/>
          </a:xfrm>
        </p:grpSpPr>
        <p:sp>
          <p:nvSpPr>
            <p:cNvPr id="9" name="Frihåndsform 8"/>
            <p:cNvSpPr/>
            <p:nvPr/>
          </p:nvSpPr>
          <p:spPr>
            <a:xfrm>
              <a:off x="2291832" y="2380066"/>
              <a:ext cx="1820779" cy="507938"/>
            </a:xfrm>
            <a:custGeom>
              <a:avLst/>
              <a:gdLst>
                <a:gd name="connsiteX0" fmla="*/ 4375 w 1697546"/>
                <a:gd name="connsiteY0" fmla="*/ 315009 h 315009"/>
                <a:gd name="connsiteX1" fmla="*/ 0 w 1697546"/>
                <a:gd name="connsiteY1" fmla="*/ 0 h 315009"/>
                <a:gd name="connsiteX2" fmla="*/ 1697546 w 1697546"/>
                <a:gd name="connsiteY2" fmla="*/ 8750 h 315009"/>
                <a:gd name="connsiteX3" fmla="*/ 1697546 w 1697546"/>
                <a:gd name="connsiteY3" fmla="*/ 262507 h 315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97546" h="315009">
                  <a:moveTo>
                    <a:pt x="4375" y="315009"/>
                  </a:moveTo>
                  <a:cubicBezTo>
                    <a:pt x="2917" y="210006"/>
                    <a:pt x="1458" y="105003"/>
                    <a:pt x="0" y="0"/>
                  </a:cubicBezTo>
                  <a:lnTo>
                    <a:pt x="1697546" y="8750"/>
                  </a:lnTo>
                  <a:lnTo>
                    <a:pt x="1697546" y="262507"/>
                  </a:lnTo>
                </a:path>
              </a:pathLst>
            </a:custGeom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0" name="Frihåndsform 9"/>
            <p:cNvSpPr/>
            <p:nvPr/>
          </p:nvSpPr>
          <p:spPr>
            <a:xfrm>
              <a:off x="4112611" y="2391002"/>
              <a:ext cx="1334412" cy="400323"/>
            </a:xfrm>
            <a:custGeom>
              <a:avLst/>
              <a:gdLst>
                <a:gd name="connsiteX0" fmla="*/ 0 w 1334412"/>
                <a:gd name="connsiteY0" fmla="*/ 0 h 266882"/>
                <a:gd name="connsiteX1" fmla="*/ 1334412 w 1334412"/>
                <a:gd name="connsiteY1" fmla="*/ 4375 h 266882"/>
                <a:gd name="connsiteX2" fmla="*/ 1334412 w 1334412"/>
                <a:gd name="connsiteY2" fmla="*/ 266882 h 266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34412" h="266882">
                  <a:moveTo>
                    <a:pt x="0" y="0"/>
                  </a:moveTo>
                  <a:lnTo>
                    <a:pt x="1334412" y="4375"/>
                  </a:lnTo>
                  <a:lnTo>
                    <a:pt x="1334412" y="266882"/>
                  </a:lnTo>
                </a:path>
              </a:pathLst>
            </a:custGeom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</p:grpSp>
      <p:grpSp>
        <p:nvGrpSpPr>
          <p:cNvPr id="18" name="Gruppe 16"/>
          <p:cNvGrpSpPr/>
          <p:nvPr/>
        </p:nvGrpSpPr>
        <p:grpSpPr>
          <a:xfrm>
            <a:off x="2059950" y="2235686"/>
            <a:ext cx="4270847" cy="652318"/>
            <a:chOff x="2059950" y="2235686"/>
            <a:chExt cx="4270847" cy="652318"/>
          </a:xfrm>
        </p:grpSpPr>
        <p:sp>
          <p:nvSpPr>
            <p:cNvPr id="11" name="Frihåndsform 10"/>
            <p:cNvSpPr/>
            <p:nvPr/>
          </p:nvSpPr>
          <p:spPr>
            <a:xfrm>
              <a:off x="2059950" y="2235686"/>
              <a:ext cx="1820779" cy="652318"/>
            </a:xfrm>
            <a:custGeom>
              <a:avLst/>
              <a:gdLst>
                <a:gd name="connsiteX0" fmla="*/ 4375 w 1697546"/>
                <a:gd name="connsiteY0" fmla="*/ 315009 h 315009"/>
                <a:gd name="connsiteX1" fmla="*/ 0 w 1697546"/>
                <a:gd name="connsiteY1" fmla="*/ 0 h 315009"/>
                <a:gd name="connsiteX2" fmla="*/ 1697546 w 1697546"/>
                <a:gd name="connsiteY2" fmla="*/ 8750 h 315009"/>
                <a:gd name="connsiteX3" fmla="*/ 1697546 w 1697546"/>
                <a:gd name="connsiteY3" fmla="*/ 262507 h 315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97546" h="315009">
                  <a:moveTo>
                    <a:pt x="4375" y="315009"/>
                  </a:moveTo>
                  <a:cubicBezTo>
                    <a:pt x="2917" y="210006"/>
                    <a:pt x="1458" y="105003"/>
                    <a:pt x="0" y="0"/>
                  </a:cubicBezTo>
                  <a:lnTo>
                    <a:pt x="1697546" y="8750"/>
                  </a:lnTo>
                  <a:lnTo>
                    <a:pt x="1697546" y="262507"/>
                  </a:lnTo>
                </a:path>
              </a:pathLst>
            </a:custGeom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2" name="Frihåndsform 11"/>
            <p:cNvSpPr/>
            <p:nvPr/>
          </p:nvSpPr>
          <p:spPr>
            <a:xfrm>
              <a:off x="3880728" y="2257562"/>
              <a:ext cx="2450069" cy="533764"/>
            </a:xfrm>
            <a:custGeom>
              <a:avLst/>
              <a:gdLst>
                <a:gd name="connsiteX0" fmla="*/ 0 w 1334412"/>
                <a:gd name="connsiteY0" fmla="*/ 0 h 266882"/>
                <a:gd name="connsiteX1" fmla="*/ 1334412 w 1334412"/>
                <a:gd name="connsiteY1" fmla="*/ 4375 h 266882"/>
                <a:gd name="connsiteX2" fmla="*/ 1334412 w 1334412"/>
                <a:gd name="connsiteY2" fmla="*/ 266882 h 266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34412" h="266882">
                  <a:moveTo>
                    <a:pt x="0" y="0"/>
                  </a:moveTo>
                  <a:lnTo>
                    <a:pt x="1334412" y="4375"/>
                  </a:lnTo>
                  <a:lnTo>
                    <a:pt x="1334412" y="266882"/>
                  </a:lnTo>
                </a:path>
              </a:pathLst>
            </a:custGeom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</p:grpSp>
      <p:sp>
        <p:nvSpPr>
          <p:cNvPr id="13" name="Frihåndsform 12"/>
          <p:cNvSpPr/>
          <p:nvPr/>
        </p:nvSpPr>
        <p:spPr>
          <a:xfrm>
            <a:off x="1801658" y="1929429"/>
            <a:ext cx="4848524" cy="923150"/>
          </a:xfrm>
          <a:custGeom>
            <a:avLst/>
            <a:gdLst>
              <a:gd name="connsiteX0" fmla="*/ 4375 w 1697546"/>
              <a:gd name="connsiteY0" fmla="*/ 315009 h 315009"/>
              <a:gd name="connsiteX1" fmla="*/ 0 w 1697546"/>
              <a:gd name="connsiteY1" fmla="*/ 0 h 315009"/>
              <a:gd name="connsiteX2" fmla="*/ 1697546 w 1697546"/>
              <a:gd name="connsiteY2" fmla="*/ 8750 h 315009"/>
              <a:gd name="connsiteX3" fmla="*/ 1697546 w 1697546"/>
              <a:gd name="connsiteY3" fmla="*/ 262507 h 315009"/>
              <a:gd name="connsiteX0" fmla="*/ 4375 w 1697546"/>
              <a:gd name="connsiteY0" fmla="*/ 315009 h 315009"/>
              <a:gd name="connsiteX1" fmla="*/ 0 w 1697546"/>
              <a:gd name="connsiteY1" fmla="*/ 0 h 315009"/>
              <a:gd name="connsiteX2" fmla="*/ 1697546 w 1697546"/>
              <a:gd name="connsiteY2" fmla="*/ 8750 h 315009"/>
              <a:gd name="connsiteX3" fmla="*/ 1697546 w 1697546"/>
              <a:gd name="connsiteY3" fmla="*/ 293714 h 315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97546" h="315009">
                <a:moveTo>
                  <a:pt x="4375" y="315009"/>
                </a:moveTo>
                <a:cubicBezTo>
                  <a:pt x="2917" y="210006"/>
                  <a:pt x="1458" y="105003"/>
                  <a:pt x="0" y="0"/>
                </a:cubicBezTo>
                <a:lnTo>
                  <a:pt x="1697546" y="8750"/>
                </a:lnTo>
                <a:lnTo>
                  <a:pt x="1697546" y="293714"/>
                </a:lnTo>
              </a:path>
            </a:pathLst>
          </a:cu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Frihåndsform 13"/>
          <p:cNvSpPr/>
          <p:nvPr/>
        </p:nvSpPr>
        <p:spPr>
          <a:xfrm>
            <a:off x="3994483" y="2100057"/>
            <a:ext cx="2528820" cy="752520"/>
          </a:xfrm>
          <a:custGeom>
            <a:avLst/>
            <a:gdLst>
              <a:gd name="connsiteX0" fmla="*/ 4375 w 1697546"/>
              <a:gd name="connsiteY0" fmla="*/ 315009 h 315009"/>
              <a:gd name="connsiteX1" fmla="*/ 0 w 1697546"/>
              <a:gd name="connsiteY1" fmla="*/ 0 h 315009"/>
              <a:gd name="connsiteX2" fmla="*/ 1697546 w 1697546"/>
              <a:gd name="connsiteY2" fmla="*/ 8750 h 315009"/>
              <a:gd name="connsiteX3" fmla="*/ 1697546 w 1697546"/>
              <a:gd name="connsiteY3" fmla="*/ 262507 h 315009"/>
              <a:gd name="connsiteX0" fmla="*/ 4375 w 1697546"/>
              <a:gd name="connsiteY0" fmla="*/ 315009 h 315009"/>
              <a:gd name="connsiteX1" fmla="*/ 0 w 1697546"/>
              <a:gd name="connsiteY1" fmla="*/ 0 h 315009"/>
              <a:gd name="connsiteX2" fmla="*/ 1697546 w 1697546"/>
              <a:gd name="connsiteY2" fmla="*/ 8750 h 315009"/>
              <a:gd name="connsiteX3" fmla="*/ 1697546 w 1697546"/>
              <a:gd name="connsiteY3" fmla="*/ 293714 h 315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97546" h="315009">
                <a:moveTo>
                  <a:pt x="4375" y="315009"/>
                </a:moveTo>
                <a:cubicBezTo>
                  <a:pt x="2917" y="210006"/>
                  <a:pt x="1458" y="105003"/>
                  <a:pt x="0" y="0"/>
                </a:cubicBezTo>
                <a:lnTo>
                  <a:pt x="1697546" y="8750"/>
                </a:lnTo>
                <a:lnTo>
                  <a:pt x="1697546" y="293714"/>
                </a:ln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5" name="TekstSylinder 14"/>
          <p:cNvSpPr txBox="1"/>
          <p:nvPr/>
        </p:nvSpPr>
        <p:spPr>
          <a:xfrm>
            <a:off x="1674804" y="4036199"/>
            <a:ext cx="10969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/>
              <a:t>Adresse 1</a:t>
            </a:r>
            <a:endParaRPr lang="nb-NO" dirty="0"/>
          </a:p>
        </p:txBody>
      </p:sp>
      <p:sp>
        <p:nvSpPr>
          <p:cNvPr id="16" name="TekstSylinder 15"/>
          <p:cNvSpPr txBox="1"/>
          <p:nvPr/>
        </p:nvSpPr>
        <p:spPr>
          <a:xfrm>
            <a:off x="3564127" y="4036199"/>
            <a:ext cx="10969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/>
              <a:t>Adresse 2</a:t>
            </a:r>
            <a:endParaRPr lang="nb-NO" dirty="0"/>
          </a:p>
        </p:txBody>
      </p:sp>
      <p:sp>
        <p:nvSpPr>
          <p:cNvPr id="20" name="Bildeforklaring formet som en ellipse 19"/>
          <p:cNvSpPr/>
          <p:nvPr/>
        </p:nvSpPr>
        <p:spPr>
          <a:xfrm>
            <a:off x="6532051" y="1211910"/>
            <a:ext cx="865324" cy="503238"/>
          </a:xfrm>
          <a:prstGeom prst="wedgeEllipseCallout">
            <a:avLst>
              <a:gd name="adj1" fmla="val -37145"/>
              <a:gd name="adj2" fmla="val 97866"/>
            </a:avLst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smtClean="0"/>
              <a:t>3,3V</a:t>
            </a:r>
            <a:endParaRPr lang="nb-NO" dirty="0"/>
          </a:p>
        </p:txBody>
      </p:sp>
      <p:sp>
        <p:nvSpPr>
          <p:cNvPr id="21" name="Bildeforklaring formet som en ellipse 20"/>
          <p:cNvSpPr/>
          <p:nvPr/>
        </p:nvSpPr>
        <p:spPr>
          <a:xfrm>
            <a:off x="5687653" y="1364310"/>
            <a:ext cx="865324" cy="503238"/>
          </a:xfrm>
          <a:prstGeom prst="wedgeEllipseCallout">
            <a:avLst>
              <a:gd name="adj1" fmla="val -37145"/>
              <a:gd name="adj2" fmla="val 97866"/>
            </a:avLst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smtClean="0"/>
              <a:t>5,0V</a:t>
            </a:r>
            <a:endParaRPr lang="nb-NO" dirty="0"/>
          </a:p>
        </p:txBody>
      </p:sp>
      <p:sp>
        <p:nvSpPr>
          <p:cNvPr id="22" name="Bildeforklaring formet som en ellipse 21"/>
          <p:cNvSpPr/>
          <p:nvPr/>
        </p:nvSpPr>
        <p:spPr>
          <a:xfrm>
            <a:off x="2127280" y="1508689"/>
            <a:ext cx="865324" cy="503238"/>
          </a:xfrm>
          <a:prstGeom prst="wedgeEllipseCallout">
            <a:avLst>
              <a:gd name="adj1" fmla="val -37145"/>
              <a:gd name="adj2" fmla="val 97866"/>
            </a:avLst>
          </a:prstGeom>
          <a:solidFill>
            <a:schemeClr val="tx2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600" dirty="0" smtClean="0"/>
              <a:t>GND</a:t>
            </a:r>
            <a:endParaRPr lang="nb-NO" sz="1600" dirty="0"/>
          </a:p>
        </p:txBody>
      </p:sp>
      <p:sp>
        <p:nvSpPr>
          <p:cNvPr id="23" name="Bildeforklaring formet som en ellipse 22"/>
          <p:cNvSpPr/>
          <p:nvPr/>
        </p:nvSpPr>
        <p:spPr>
          <a:xfrm>
            <a:off x="3128233" y="1638435"/>
            <a:ext cx="865324" cy="503238"/>
          </a:xfrm>
          <a:prstGeom prst="wedgeEllipseCallout">
            <a:avLst>
              <a:gd name="adj1" fmla="val -37145"/>
              <a:gd name="adj2" fmla="val 97866"/>
            </a:avLst>
          </a:prstGeom>
          <a:solidFill>
            <a:schemeClr val="accent4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600" dirty="0" smtClean="0"/>
              <a:t>SCL</a:t>
            </a:r>
            <a:endParaRPr lang="nb-NO" sz="1600" dirty="0"/>
          </a:p>
        </p:txBody>
      </p:sp>
      <p:sp>
        <p:nvSpPr>
          <p:cNvPr id="24" name="Bildeforklaring formet som en ellipse 23"/>
          <p:cNvSpPr/>
          <p:nvPr/>
        </p:nvSpPr>
        <p:spPr>
          <a:xfrm>
            <a:off x="4133557" y="1777808"/>
            <a:ext cx="865324" cy="503238"/>
          </a:xfrm>
          <a:prstGeom prst="wedgeEllipseCallout">
            <a:avLst>
              <a:gd name="adj1" fmla="val -37145"/>
              <a:gd name="adj2" fmla="val 97866"/>
            </a:avLst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600" dirty="0" smtClean="0"/>
              <a:t>SDA</a:t>
            </a:r>
            <a:endParaRPr lang="nb-NO" sz="16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3" grpId="0" animBg="1"/>
      <p:bldP spid="13" grpId="1" animBg="1"/>
      <p:bldP spid="14" grpId="0" animBg="1"/>
      <p:bldP spid="14" grpId="1" animBg="1"/>
      <p:bldP spid="15" grpId="0"/>
      <p:bldP spid="16" grpId="0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200238" y="145612"/>
            <a:ext cx="7407404" cy="533175"/>
          </a:xfrm>
        </p:spPr>
        <p:txBody>
          <a:bodyPr>
            <a:normAutofit fontScale="90000"/>
          </a:bodyPr>
          <a:lstStyle/>
          <a:p>
            <a:pPr algn="ctr"/>
            <a:r>
              <a:rPr lang="nb-NO" smtClean="0"/>
              <a:t>Koble BME280 til ESP32 via I2C-buss</a:t>
            </a:r>
            <a:endParaRPr lang="nb-NO"/>
          </a:p>
        </p:txBody>
      </p:sp>
      <p:pic>
        <p:nvPicPr>
          <p:cNvPr id="4" name="Plassholder for innhold 3" descr="ESP32 30 pin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2191822" y="27927"/>
            <a:ext cx="1920171" cy="3523331"/>
          </a:xfrm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/>
          <a:srcRect l="49469" b="13701"/>
          <a:stretch>
            <a:fillRect/>
          </a:stretch>
        </p:blipFill>
        <p:spPr bwMode="auto">
          <a:xfrm rot="10800000">
            <a:off x="5722012" y="1509040"/>
            <a:ext cx="1701878" cy="1287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Frihåndsform 5"/>
          <p:cNvSpPr/>
          <p:nvPr/>
        </p:nvSpPr>
        <p:spPr>
          <a:xfrm>
            <a:off x="2131730" y="2636614"/>
            <a:ext cx="5166640" cy="914400"/>
          </a:xfrm>
          <a:custGeom>
            <a:avLst/>
            <a:gdLst>
              <a:gd name="connsiteX0" fmla="*/ 5610 w 5166640"/>
              <a:gd name="connsiteY0" fmla="*/ 0 h 914400"/>
              <a:gd name="connsiteX1" fmla="*/ 0 w 5166640"/>
              <a:gd name="connsiteY1" fmla="*/ 908790 h 914400"/>
              <a:gd name="connsiteX2" fmla="*/ 5166640 w 5166640"/>
              <a:gd name="connsiteY2" fmla="*/ 914400 h 914400"/>
              <a:gd name="connsiteX3" fmla="*/ 5161030 w 5166640"/>
              <a:gd name="connsiteY3" fmla="*/ 11219 h 914400"/>
              <a:gd name="connsiteX4" fmla="*/ 5161030 w 5166640"/>
              <a:gd name="connsiteY4" fmla="*/ 11219 h 914400"/>
              <a:gd name="connsiteX5" fmla="*/ 5161030 w 5166640"/>
              <a:gd name="connsiteY5" fmla="*/ 11219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66640" h="914400">
                <a:moveTo>
                  <a:pt x="5610" y="0"/>
                </a:moveTo>
                <a:lnTo>
                  <a:pt x="0" y="908790"/>
                </a:lnTo>
                <a:lnTo>
                  <a:pt x="5166640" y="914400"/>
                </a:lnTo>
                <a:lnTo>
                  <a:pt x="5161030" y="11219"/>
                </a:lnTo>
                <a:lnTo>
                  <a:pt x="5161030" y="11219"/>
                </a:lnTo>
                <a:lnTo>
                  <a:pt x="5161030" y="11219"/>
                </a:lnTo>
              </a:path>
            </a:pathLst>
          </a:cu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Frihåndsform 6"/>
          <p:cNvSpPr/>
          <p:nvPr/>
        </p:nvSpPr>
        <p:spPr>
          <a:xfrm>
            <a:off x="2300024" y="2625395"/>
            <a:ext cx="4689806" cy="729276"/>
          </a:xfrm>
          <a:custGeom>
            <a:avLst/>
            <a:gdLst>
              <a:gd name="connsiteX0" fmla="*/ 5610 w 5166640"/>
              <a:gd name="connsiteY0" fmla="*/ 0 h 914400"/>
              <a:gd name="connsiteX1" fmla="*/ 0 w 5166640"/>
              <a:gd name="connsiteY1" fmla="*/ 908790 h 914400"/>
              <a:gd name="connsiteX2" fmla="*/ 5166640 w 5166640"/>
              <a:gd name="connsiteY2" fmla="*/ 914400 h 914400"/>
              <a:gd name="connsiteX3" fmla="*/ 5161030 w 5166640"/>
              <a:gd name="connsiteY3" fmla="*/ 11219 h 914400"/>
              <a:gd name="connsiteX4" fmla="*/ 5161030 w 5166640"/>
              <a:gd name="connsiteY4" fmla="*/ 11219 h 914400"/>
              <a:gd name="connsiteX5" fmla="*/ 5161030 w 5166640"/>
              <a:gd name="connsiteY5" fmla="*/ 11219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66640" h="914400">
                <a:moveTo>
                  <a:pt x="5610" y="0"/>
                </a:moveTo>
                <a:lnTo>
                  <a:pt x="0" y="908790"/>
                </a:lnTo>
                <a:lnTo>
                  <a:pt x="5166640" y="914400"/>
                </a:lnTo>
                <a:lnTo>
                  <a:pt x="5161030" y="11219"/>
                </a:lnTo>
                <a:lnTo>
                  <a:pt x="5161030" y="11219"/>
                </a:lnTo>
                <a:lnTo>
                  <a:pt x="5161030" y="11219"/>
                </a:lnTo>
              </a:path>
            </a:pathLst>
          </a:custGeom>
          <a:ln w="57150">
            <a:solidFill>
              <a:srgbClr val="00B0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Frihåndsform 7"/>
          <p:cNvSpPr/>
          <p:nvPr/>
        </p:nvSpPr>
        <p:spPr>
          <a:xfrm>
            <a:off x="4341997" y="2625395"/>
            <a:ext cx="2378562" cy="269270"/>
          </a:xfrm>
          <a:custGeom>
            <a:avLst/>
            <a:gdLst>
              <a:gd name="connsiteX0" fmla="*/ 5610 w 5166640"/>
              <a:gd name="connsiteY0" fmla="*/ 0 h 914400"/>
              <a:gd name="connsiteX1" fmla="*/ 0 w 5166640"/>
              <a:gd name="connsiteY1" fmla="*/ 908790 h 914400"/>
              <a:gd name="connsiteX2" fmla="*/ 5166640 w 5166640"/>
              <a:gd name="connsiteY2" fmla="*/ 914400 h 914400"/>
              <a:gd name="connsiteX3" fmla="*/ 5161030 w 5166640"/>
              <a:gd name="connsiteY3" fmla="*/ 11219 h 914400"/>
              <a:gd name="connsiteX4" fmla="*/ 5161030 w 5166640"/>
              <a:gd name="connsiteY4" fmla="*/ 11219 h 914400"/>
              <a:gd name="connsiteX5" fmla="*/ 5161030 w 5166640"/>
              <a:gd name="connsiteY5" fmla="*/ 11219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66640" h="914400">
                <a:moveTo>
                  <a:pt x="5610" y="0"/>
                </a:moveTo>
                <a:lnTo>
                  <a:pt x="0" y="908790"/>
                </a:lnTo>
                <a:lnTo>
                  <a:pt x="5166640" y="914400"/>
                </a:lnTo>
                <a:lnTo>
                  <a:pt x="5161030" y="11219"/>
                </a:lnTo>
                <a:lnTo>
                  <a:pt x="5161030" y="11219"/>
                </a:lnTo>
                <a:lnTo>
                  <a:pt x="5161030" y="11219"/>
                </a:lnTo>
              </a:path>
            </a:pathLst>
          </a:custGeom>
          <a:ln w="57150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Frihåndsform 8"/>
          <p:cNvSpPr/>
          <p:nvPr/>
        </p:nvSpPr>
        <p:spPr>
          <a:xfrm>
            <a:off x="3837113" y="2597347"/>
            <a:ext cx="2580516" cy="532931"/>
          </a:xfrm>
          <a:custGeom>
            <a:avLst/>
            <a:gdLst>
              <a:gd name="connsiteX0" fmla="*/ 5610 w 5166640"/>
              <a:gd name="connsiteY0" fmla="*/ 0 h 914400"/>
              <a:gd name="connsiteX1" fmla="*/ 0 w 5166640"/>
              <a:gd name="connsiteY1" fmla="*/ 908790 h 914400"/>
              <a:gd name="connsiteX2" fmla="*/ 5166640 w 5166640"/>
              <a:gd name="connsiteY2" fmla="*/ 914400 h 914400"/>
              <a:gd name="connsiteX3" fmla="*/ 5161030 w 5166640"/>
              <a:gd name="connsiteY3" fmla="*/ 11219 h 914400"/>
              <a:gd name="connsiteX4" fmla="*/ 5161030 w 5166640"/>
              <a:gd name="connsiteY4" fmla="*/ 11219 h 914400"/>
              <a:gd name="connsiteX5" fmla="*/ 5161030 w 5166640"/>
              <a:gd name="connsiteY5" fmla="*/ 11219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66640" h="914400">
                <a:moveTo>
                  <a:pt x="5610" y="0"/>
                </a:moveTo>
                <a:lnTo>
                  <a:pt x="0" y="908790"/>
                </a:lnTo>
                <a:lnTo>
                  <a:pt x="5166640" y="914400"/>
                </a:lnTo>
                <a:lnTo>
                  <a:pt x="5161030" y="11219"/>
                </a:lnTo>
                <a:lnTo>
                  <a:pt x="5161030" y="11219"/>
                </a:lnTo>
                <a:lnTo>
                  <a:pt x="5161030" y="11219"/>
                </a:lnTo>
              </a:path>
            </a:pathLst>
          </a:custGeom>
          <a:ln w="57150"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Bildeforklaring formet som en ellipse 9"/>
          <p:cNvSpPr/>
          <p:nvPr/>
        </p:nvSpPr>
        <p:spPr>
          <a:xfrm>
            <a:off x="7345475" y="2849977"/>
            <a:ext cx="865324" cy="503238"/>
          </a:xfrm>
          <a:prstGeom prst="wedgeEllipseCallout">
            <a:avLst>
              <a:gd name="adj1" fmla="val -55297"/>
              <a:gd name="adj2" fmla="val 91178"/>
            </a:avLst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smtClean="0"/>
              <a:t>3,3V</a:t>
            </a:r>
            <a:endParaRPr lang="nb-NO" dirty="0"/>
          </a:p>
        </p:txBody>
      </p:sp>
      <p:sp>
        <p:nvSpPr>
          <p:cNvPr id="11" name="Bildeforklaring formet som en ellipse 10"/>
          <p:cNvSpPr/>
          <p:nvPr/>
        </p:nvSpPr>
        <p:spPr>
          <a:xfrm>
            <a:off x="5700732" y="3623589"/>
            <a:ext cx="865324" cy="503238"/>
          </a:xfrm>
          <a:prstGeom prst="wedgeEllipseCallout">
            <a:avLst>
              <a:gd name="adj1" fmla="val -37145"/>
              <a:gd name="adj2" fmla="val -108362"/>
            </a:avLst>
          </a:prstGeom>
          <a:solidFill>
            <a:schemeClr val="tx2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600" dirty="0" smtClean="0"/>
              <a:t>GND</a:t>
            </a:r>
            <a:endParaRPr lang="nb-NO" sz="1600" dirty="0"/>
          </a:p>
        </p:txBody>
      </p:sp>
      <p:sp>
        <p:nvSpPr>
          <p:cNvPr id="12" name="Bildeforklaring formet som en ellipse 11"/>
          <p:cNvSpPr/>
          <p:nvPr/>
        </p:nvSpPr>
        <p:spPr>
          <a:xfrm>
            <a:off x="4895326" y="2182588"/>
            <a:ext cx="865324" cy="503238"/>
          </a:xfrm>
          <a:prstGeom prst="wedgeEllipseCallout">
            <a:avLst>
              <a:gd name="adj1" fmla="val -47518"/>
              <a:gd name="adj2" fmla="val 92292"/>
            </a:avLst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600" dirty="0" smtClean="0"/>
              <a:t>SCL</a:t>
            </a:r>
            <a:endParaRPr lang="nb-NO" sz="1600" dirty="0"/>
          </a:p>
        </p:txBody>
      </p:sp>
      <p:sp>
        <p:nvSpPr>
          <p:cNvPr id="13" name="Bildeforklaring formet som en ellipse 12"/>
          <p:cNvSpPr/>
          <p:nvPr/>
        </p:nvSpPr>
        <p:spPr>
          <a:xfrm>
            <a:off x="4217705" y="3645878"/>
            <a:ext cx="865324" cy="503238"/>
          </a:xfrm>
          <a:prstGeom prst="wedgeEllipseCallout">
            <a:avLst>
              <a:gd name="adj1" fmla="val 21201"/>
              <a:gd name="adj2" fmla="val -154067"/>
            </a:avLst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600" dirty="0" smtClean="0"/>
              <a:t>SDA</a:t>
            </a:r>
            <a:endParaRPr lang="nb-NO" sz="1600" dirty="0"/>
          </a:p>
        </p:txBody>
      </p:sp>
      <p:sp>
        <p:nvSpPr>
          <p:cNvPr id="15" name="TekstSylinder 14"/>
          <p:cNvSpPr txBox="1"/>
          <p:nvPr/>
        </p:nvSpPr>
        <p:spPr>
          <a:xfrm>
            <a:off x="4953468" y="746106"/>
            <a:ext cx="863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smtClean="0"/>
              <a:t>Master</a:t>
            </a:r>
            <a:endParaRPr lang="nb-NO" b="1"/>
          </a:p>
        </p:txBody>
      </p:sp>
      <p:sp>
        <p:nvSpPr>
          <p:cNvPr id="16" name="TekstSylinder 15"/>
          <p:cNvSpPr txBox="1"/>
          <p:nvPr/>
        </p:nvSpPr>
        <p:spPr>
          <a:xfrm>
            <a:off x="6681297" y="1110744"/>
            <a:ext cx="682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smtClean="0"/>
              <a:t>Slave</a:t>
            </a:r>
            <a:endParaRPr lang="nb-NO" b="1"/>
          </a:p>
        </p:txBody>
      </p:sp>
      <p:pic>
        <p:nvPicPr>
          <p:cNvPr id="17" name="Picture 4" descr="I²C or I2C - Inter-Integrated Circuit - Working Explanatio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64866" y="4364689"/>
            <a:ext cx="5162530" cy="2493311"/>
          </a:xfrm>
          <a:prstGeom prst="rect">
            <a:avLst/>
          </a:prstGeom>
          <a:noFill/>
        </p:spPr>
      </p:pic>
      <p:sp>
        <p:nvSpPr>
          <p:cNvPr id="18" name="TekstSylinder 17"/>
          <p:cNvSpPr txBox="1"/>
          <p:nvPr/>
        </p:nvSpPr>
        <p:spPr>
          <a:xfrm>
            <a:off x="5727624" y="4736864"/>
            <a:ext cx="17558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mtClean="0"/>
              <a:t>4,7 – 10kOhm</a:t>
            </a:r>
            <a:endParaRPr lang="nb-NO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5" grpId="0"/>
      <p:bldP spid="16" grpId="0"/>
      <p:bldP spid="1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194628" y="274638"/>
            <a:ext cx="7407404" cy="594883"/>
          </a:xfrm>
        </p:spPr>
        <p:txBody>
          <a:bodyPr>
            <a:normAutofit fontScale="90000"/>
          </a:bodyPr>
          <a:lstStyle/>
          <a:p>
            <a:pPr algn="ctr"/>
            <a:r>
              <a:rPr lang="nb-NO" smtClean="0"/>
              <a:t>Protkoll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263956" y="5209648"/>
            <a:ext cx="7407404" cy="1497821"/>
          </a:xfrm>
        </p:spPr>
        <p:txBody>
          <a:bodyPr/>
          <a:lstStyle/>
          <a:p>
            <a:pPr marL="0" indent="0">
              <a:buNone/>
            </a:pPr>
            <a:r>
              <a:rPr lang="nb-NO" smtClean="0"/>
              <a:t>Vanlig å ha 7 adressebit gir 0 – 127 adresser</a:t>
            </a:r>
          </a:p>
          <a:p>
            <a:pPr marL="0" indent="0">
              <a:buNone/>
            </a:pPr>
            <a:r>
              <a:rPr lang="nb-NO" smtClean="0"/>
              <a:t>R/W angir om skrives til eller leses fra slave</a:t>
            </a:r>
          </a:p>
          <a:p>
            <a:pPr marL="0" indent="0">
              <a:buNone/>
            </a:pPr>
            <a:r>
              <a:rPr lang="nb-NO" smtClean="0"/>
              <a:t>ACK angir om adressen er godkjent om data mottatt </a:t>
            </a:r>
            <a:endParaRPr lang="nb-NO"/>
          </a:p>
        </p:txBody>
      </p:sp>
      <p:pic>
        <p:nvPicPr>
          <p:cNvPr id="77830" name="Picture 6" descr="Figure 1. Basics of the I2C protocol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13459" y="1004247"/>
            <a:ext cx="7951213" cy="2006439"/>
          </a:xfrm>
          <a:prstGeom prst="rect">
            <a:avLst/>
          </a:prstGeom>
          <a:noFill/>
        </p:spPr>
      </p:pic>
      <p:pic>
        <p:nvPicPr>
          <p:cNvPr id="77832" name="Picture 8" descr="http://archive.fabacademy.org/2018/labs/fablabuae/students/darshan-shah/img/wk14/4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67711" y="3203208"/>
            <a:ext cx="8073724" cy="18031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7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778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smtClean="0"/>
              <a:t>Scannen for I2C-adresser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160969" y="1325319"/>
            <a:ext cx="7407404" cy="117665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nb-NO" smtClean="0"/>
              <a:t>Adressene til enhetene koblet på bussen kan finnes med enkel programvare: </a:t>
            </a:r>
            <a:r>
              <a:rPr lang="nb-NO" smtClean="0">
                <a:hlinkClick r:id="rId2"/>
              </a:rPr>
              <a:t>https://playground.arduino.cc/Main/I2cScanner/</a:t>
            </a:r>
            <a:r>
              <a:rPr lang="nb-NO" smtClean="0"/>
              <a:t> </a:t>
            </a:r>
          </a:p>
          <a:p>
            <a:endParaRPr lang="nb-NO"/>
          </a:p>
        </p:txBody>
      </p:sp>
      <p:pic>
        <p:nvPicPr>
          <p:cNvPr id="9113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39733" y="2594540"/>
            <a:ext cx="6059640" cy="4263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 t="41908" r="68165" b="39803"/>
          <a:stretch>
            <a:fillRect/>
          </a:stretch>
        </p:blipFill>
        <p:spPr bwMode="auto">
          <a:xfrm>
            <a:off x="2541938" y="3876383"/>
            <a:ext cx="4524334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1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smtClean="0"/>
              <a:t>Programmering BME280 og I</a:t>
            </a:r>
            <a:r>
              <a:rPr lang="nb-NO" baseline="30000" smtClean="0"/>
              <a:t>2</a:t>
            </a:r>
            <a:r>
              <a:rPr lang="nb-NO" smtClean="0"/>
              <a:t>C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960120" y="1600200"/>
            <a:ext cx="7909560" cy="4525963"/>
          </a:xfrm>
        </p:spPr>
        <p:txBody>
          <a:bodyPr/>
          <a:lstStyle/>
          <a:p>
            <a:r>
              <a:rPr lang="nb-NO" smtClean="0"/>
              <a:t>Bibliotek:</a:t>
            </a:r>
            <a:br>
              <a:rPr lang="nb-NO" smtClean="0"/>
            </a:br>
            <a:r>
              <a:rPr lang="nb-NO" smtClean="0">
                <a:latin typeface="Courier New" pitchFamily="49" charset="0"/>
                <a:cs typeface="Courier New" pitchFamily="49" charset="0"/>
              </a:rPr>
              <a:t>#include &lt;Wire.h&gt; // Automatisk</a:t>
            </a:r>
            <a:br>
              <a:rPr lang="nb-NO" smtClean="0">
                <a:latin typeface="Courier New" pitchFamily="49" charset="0"/>
                <a:cs typeface="Courier New" pitchFamily="49" charset="0"/>
              </a:rPr>
            </a:br>
            <a:r>
              <a:rPr lang="nb-NO" smtClean="0">
                <a:latin typeface="Courier New" pitchFamily="49" charset="0"/>
                <a:cs typeface="Courier New" pitchFamily="49" charset="0"/>
              </a:rPr>
              <a:t>Adafruit_BME280 bme280; </a:t>
            </a:r>
            <a:br>
              <a:rPr lang="nb-NO" smtClean="0">
                <a:latin typeface="Courier New" pitchFamily="49" charset="0"/>
                <a:cs typeface="Courier New" pitchFamily="49" charset="0"/>
              </a:rPr>
            </a:br>
            <a:r>
              <a:rPr lang="nb-NO" smtClean="0">
                <a:latin typeface="Courier New" pitchFamily="49" charset="0"/>
                <a:cs typeface="Courier New" pitchFamily="49" charset="0"/>
              </a:rPr>
              <a:t>Adafruit_BMP280 bmp280;</a:t>
            </a:r>
          </a:p>
          <a:p>
            <a:r>
              <a:rPr lang="nb-NO" smtClean="0"/>
              <a:t>Initiering:</a:t>
            </a:r>
            <a:br>
              <a:rPr lang="nb-NO" smtClean="0"/>
            </a:br>
            <a:r>
              <a:rPr lang="nb-NO" smtClean="0">
                <a:latin typeface="Courier New" pitchFamily="49" charset="0"/>
                <a:cs typeface="Courier New" pitchFamily="49" charset="0"/>
              </a:rPr>
              <a:t>Wire.begin();      // Automatisk</a:t>
            </a:r>
            <a:br>
              <a:rPr lang="nb-NO" smtClean="0">
                <a:latin typeface="Courier New" pitchFamily="49" charset="0"/>
                <a:cs typeface="Courier New" pitchFamily="49" charset="0"/>
              </a:rPr>
            </a:br>
            <a:r>
              <a:rPr lang="nb-NO" smtClean="0">
                <a:latin typeface="Courier New" pitchFamily="49" charset="0"/>
                <a:cs typeface="Courier New" pitchFamily="49" charset="0"/>
              </a:rPr>
              <a:t>bme280.begin(0x76);// I2C adresse</a:t>
            </a:r>
          </a:p>
          <a:p>
            <a:r>
              <a:rPr lang="nb-NO" smtClean="0">
                <a:latin typeface="Arial" pitchFamily="34" charset="0"/>
                <a:cs typeface="Arial" pitchFamily="34" charset="0"/>
              </a:rPr>
              <a:t>Lesing av data:</a:t>
            </a:r>
            <a:r>
              <a:rPr lang="nb-NO" smtClean="0">
                <a:latin typeface="Courier New" pitchFamily="49" charset="0"/>
                <a:cs typeface="Courier New" pitchFamily="49" charset="0"/>
              </a:rPr>
              <a:t/>
            </a:r>
            <a:br>
              <a:rPr lang="nb-NO" smtClean="0">
                <a:latin typeface="Courier New" pitchFamily="49" charset="0"/>
                <a:cs typeface="Courier New" pitchFamily="49" charset="0"/>
              </a:rPr>
            </a:br>
            <a:r>
              <a:rPr lang="nb-NO" smtClean="0">
                <a:latin typeface="Courier New" pitchFamily="49" charset="0"/>
                <a:cs typeface="Courier New" pitchFamily="49" charset="0"/>
              </a:rPr>
              <a:t>temperature = bme280.readTemperature();</a:t>
            </a:r>
          </a:p>
          <a:p>
            <a:endParaRPr lang="nb-NO" smtClean="0"/>
          </a:p>
          <a:p>
            <a:endParaRPr lang="nb-NO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Tittel 1"/>
          <p:cNvSpPr>
            <a:spLocks noGrp="1"/>
          </p:cNvSpPr>
          <p:nvPr>
            <p:ph type="title"/>
          </p:nvPr>
        </p:nvSpPr>
        <p:spPr>
          <a:xfrm>
            <a:off x="1194628" y="2239973"/>
            <a:ext cx="7407404" cy="1614008"/>
          </a:xfrm>
        </p:spPr>
        <p:txBody>
          <a:bodyPr>
            <a:normAutofit/>
          </a:bodyPr>
          <a:lstStyle/>
          <a:p>
            <a:pPr algn="ctr"/>
            <a:r>
              <a:rPr lang="nb-NO" smtClean="0"/>
              <a:t>Arbeid på egen hånd</a:t>
            </a:r>
            <a:endParaRPr lang="nb-NO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smtClean="0"/>
              <a:t>Gjennomgang av programmet</a:t>
            </a:r>
            <a:endParaRPr lang="nb-NO"/>
          </a:p>
        </p:txBody>
      </p:sp>
      <p:pic>
        <p:nvPicPr>
          <p:cNvPr id="22530" name="Picture 2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13238" y="1344386"/>
            <a:ext cx="7332882" cy="5159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061278" y="976323"/>
            <a:ext cx="6901622" cy="2012940"/>
          </a:xfrm>
        </p:spPr>
        <p:txBody>
          <a:bodyPr>
            <a:normAutofit/>
          </a:bodyPr>
          <a:lstStyle/>
          <a:p>
            <a:pPr algn="ctr"/>
            <a:r>
              <a:rPr lang="nb-NO" smtClean="0"/>
              <a:t>Oppdrag 4</a:t>
            </a:r>
            <a:br>
              <a:rPr lang="nb-NO" smtClean="0"/>
            </a:br>
            <a:r>
              <a:rPr lang="nb-NO" i="1" smtClean="0"/>
              <a:t> Les av BMP/E280</a:t>
            </a:r>
            <a:endParaRPr lang="nb-NO"/>
          </a:p>
        </p:txBody>
      </p:sp>
      <p:sp>
        <p:nvSpPr>
          <p:cNvPr id="5" name="Tittel 1"/>
          <p:cNvSpPr txBox="1">
            <a:spLocks/>
          </p:cNvSpPr>
          <p:nvPr/>
        </p:nvSpPr>
        <p:spPr>
          <a:xfrm>
            <a:off x="741056" y="2824842"/>
            <a:ext cx="7407404" cy="13498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sz="3200" b="1" smtClean="0">
                <a:solidFill>
                  <a:schemeClr val="bg1"/>
                </a:solidFill>
              </a:rPr>
              <a:t>Oppdrag 4:</a:t>
            </a:r>
            <a:r>
              <a:rPr lang="nb-NO" sz="3200" b="1" i="1" smtClean="0">
                <a:solidFill>
                  <a:schemeClr val="bg1"/>
                </a:solidFill>
              </a:rPr>
              <a:t> Les av sensorene og presenter dem i panelet hos Circus of Things.</a:t>
            </a:r>
          </a:p>
          <a:p>
            <a:endParaRPr lang="nb-NO" sz="2800" b="1" i="1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194628" y="-11112"/>
            <a:ext cx="7407404" cy="849312"/>
          </a:xfrm>
        </p:spPr>
        <p:txBody>
          <a:bodyPr/>
          <a:lstStyle/>
          <a:p>
            <a:r>
              <a:rPr lang="nb-NO" smtClean="0"/>
              <a:t>ESP32 WROOM 32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194628" y="946150"/>
            <a:ext cx="5307772" cy="5911850"/>
          </a:xfrm>
        </p:spPr>
        <p:txBody>
          <a:bodyPr>
            <a:normAutofit/>
          </a:bodyPr>
          <a:lstStyle/>
          <a:p>
            <a:r>
              <a:rPr lang="nb-NO" b="1" smtClean="0"/>
              <a:t>Wi-Fi</a:t>
            </a:r>
          </a:p>
          <a:p>
            <a:pPr lvl="1"/>
            <a:r>
              <a:rPr lang="nb-NO" smtClean="0"/>
              <a:t>Maks. bitrate:150Mb/s</a:t>
            </a:r>
          </a:p>
          <a:p>
            <a:pPr lvl="1"/>
            <a:r>
              <a:rPr lang="nb-NO" smtClean="0"/>
              <a:t>Frekvensområde: 2412 ~ 2484 MHz</a:t>
            </a:r>
          </a:p>
          <a:p>
            <a:pPr lvl="1"/>
            <a:r>
              <a:rPr lang="nb-NO" smtClean="0"/>
              <a:t>Maks sendeeffekt 100 mW (20 dBm)</a:t>
            </a:r>
          </a:p>
          <a:p>
            <a:pPr lvl="1"/>
            <a:r>
              <a:rPr lang="nb-NO" smtClean="0"/>
              <a:t>Rekkevidde fri sikt: 200 m (Long Range protokoll)</a:t>
            </a:r>
          </a:p>
          <a:p>
            <a:r>
              <a:rPr lang="nb-NO" b="1" smtClean="0"/>
              <a:t>Bluetooth (B Low Energy – BLE)</a:t>
            </a:r>
          </a:p>
          <a:p>
            <a:pPr lvl="1"/>
            <a:r>
              <a:rPr lang="nb-NO" smtClean="0"/>
              <a:t>Maks. bitrate: 1 – 3 Mb/s</a:t>
            </a:r>
          </a:p>
          <a:p>
            <a:pPr lvl="1"/>
            <a:r>
              <a:rPr lang="nb-NO" smtClean="0"/>
              <a:t>Frekvensområde: 2,4 – 2,5 GHz</a:t>
            </a:r>
          </a:p>
          <a:p>
            <a:pPr lvl="1"/>
            <a:r>
              <a:rPr lang="nb-NO" smtClean="0"/>
              <a:t>Maks sendeeffekt 8 mW (+9 dBm)</a:t>
            </a:r>
          </a:p>
          <a:p>
            <a:pPr lvl="1"/>
            <a:r>
              <a:rPr lang="nb-NO" smtClean="0"/>
              <a:t>Typ. sendeeffekt 1 mW (0 dBm)</a:t>
            </a:r>
          </a:p>
          <a:p>
            <a:pPr lvl="1"/>
            <a:r>
              <a:rPr lang="nb-NO" smtClean="0"/>
              <a:t>Maks. rekkevidde fri sikt: &lt;100 m</a:t>
            </a:r>
          </a:p>
          <a:p>
            <a:r>
              <a:rPr lang="nb-NO" b="1" smtClean="0"/>
              <a:t>Heftet omtaler to trådløse oppk.</a:t>
            </a:r>
          </a:p>
          <a:p>
            <a:pPr lvl="1"/>
            <a:r>
              <a:rPr lang="nb-NO" smtClean="0"/>
              <a:t>ESP32 </a:t>
            </a:r>
            <a:r>
              <a:rPr lang="nb-NO" smtClean="0">
                <a:sym typeface="Wingdings" pitchFamily="2" charset="2"/>
              </a:rPr>
              <a:t> LAN (Ruter)</a:t>
            </a:r>
          </a:p>
          <a:p>
            <a:pPr lvl="1"/>
            <a:r>
              <a:rPr lang="nb-NO" smtClean="0">
                <a:sym typeface="Wingdings" pitchFamily="2" charset="2"/>
              </a:rPr>
              <a:t>ESP32  ESP32 (ESPNOW)</a:t>
            </a:r>
            <a:endParaRPr lang="nb-NO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09782" y="908050"/>
            <a:ext cx="2821517" cy="518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kstSylinder 4"/>
          <p:cNvSpPr txBox="1"/>
          <p:nvPr/>
        </p:nvSpPr>
        <p:spPr>
          <a:xfrm>
            <a:off x="7131050" y="571500"/>
            <a:ext cx="9863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mtClean="0"/>
              <a:t>Antenne</a:t>
            </a:r>
            <a:endParaRPr lang="nb-NO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smtClean="0"/>
              <a:t>Definer nye signaler i CoT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816929" y="4637314"/>
            <a:ext cx="3714345" cy="1458686"/>
          </a:xfrm>
        </p:spPr>
        <p:txBody>
          <a:bodyPr>
            <a:normAutofit/>
          </a:bodyPr>
          <a:lstStyle/>
          <a:p>
            <a:r>
              <a:rPr lang="nb-NO" smtClean="0"/>
              <a:t>Skriv inn enhet (C) og område (0 – 30 C) og</a:t>
            </a:r>
            <a:br>
              <a:rPr lang="nb-NO" smtClean="0"/>
            </a:br>
            <a:r>
              <a:rPr lang="nb-NO" smtClean="0"/>
              <a:t>oppløsning (0,1)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1058" y="1191986"/>
            <a:ext cx="8003186" cy="317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Pil høyre 4"/>
          <p:cNvSpPr/>
          <p:nvPr/>
        </p:nvSpPr>
        <p:spPr>
          <a:xfrm>
            <a:off x="5829300" y="3521525"/>
            <a:ext cx="604157" cy="473529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08553" y="2896734"/>
            <a:ext cx="3083833" cy="3756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smtClean="0"/>
              <a:t>Panelet kan se slik ut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194628" y="4996543"/>
            <a:ext cx="7407404" cy="1129620"/>
          </a:xfrm>
        </p:spPr>
        <p:txBody>
          <a:bodyPr>
            <a:normAutofit/>
          </a:bodyPr>
          <a:lstStyle/>
          <a:p>
            <a:r>
              <a:rPr lang="nb-NO" smtClean="0"/>
              <a:t>Skriv programmet som sender måledata til konsollene.</a:t>
            </a:r>
            <a:endParaRPr lang="nb-NO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69103" y="1491345"/>
            <a:ext cx="7973512" cy="3140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smtClean="0"/>
              <a:t>Husk å ta vare på nøkkelkodene</a:t>
            </a:r>
            <a:endParaRPr lang="nb-NO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7293" y="1344432"/>
            <a:ext cx="7534064" cy="4571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smtClean="0"/>
              <a:t>Skriv programmet</a:t>
            </a:r>
            <a:endParaRPr lang="nb-NO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5406" y="1535793"/>
            <a:ext cx="7854187" cy="193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ktangel 4"/>
          <p:cNvSpPr/>
          <p:nvPr/>
        </p:nvSpPr>
        <p:spPr>
          <a:xfrm>
            <a:off x="1240971" y="2133600"/>
            <a:ext cx="7483929" cy="74022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36399" y="3612470"/>
            <a:ext cx="7630658" cy="1830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54617" y="5413602"/>
            <a:ext cx="4927701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ktangel 8"/>
          <p:cNvSpPr/>
          <p:nvPr/>
        </p:nvSpPr>
        <p:spPr>
          <a:xfrm>
            <a:off x="1518558" y="4354285"/>
            <a:ext cx="5627914" cy="164374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1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Tittel 1"/>
          <p:cNvSpPr>
            <a:spLocks noGrp="1"/>
          </p:cNvSpPr>
          <p:nvPr>
            <p:ph type="title"/>
          </p:nvPr>
        </p:nvSpPr>
        <p:spPr>
          <a:xfrm>
            <a:off x="1194628" y="2239973"/>
            <a:ext cx="7407404" cy="1614008"/>
          </a:xfrm>
        </p:spPr>
        <p:txBody>
          <a:bodyPr>
            <a:normAutofit/>
          </a:bodyPr>
          <a:lstStyle/>
          <a:p>
            <a:pPr algn="ctr"/>
            <a:r>
              <a:rPr lang="nb-NO" smtClean="0"/>
              <a:t>Arbeid på egen hånd</a:t>
            </a:r>
            <a:endParaRPr lang="nb-NO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smtClean="0"/>
              <a:t>Gjennomgang av programmet</a:t>
            </a:r>
            <a:endParaRPr lang="nb-NO"/>
          </a:p>
        </p:txBody>
      </p:sp>
      <p:pic>
        <p:nvPicPr>
          <p:cNvPr id="23554" name="Picture 2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73629" y="1298582"/>
            <a:ext cx="7361429" cy="5200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061278" y="976323"/>
            <a:ext cx="6901622" cy="2012940"/>
          </a:xfrm>
        </p:spPr>
        <p:txBody>
          <a:bodyPr>
            <a:normAutofit/>
          </a:bodyPr>
          <a:lstStyle/>
          <a:p>
            <a:pPr algn="ctr"/>
            <a:r>
              <a:rPr lang="nb-NO" smtClean="0"/>
              <a:t>Oppdrag 5</a:t>
            </a:r>
            <a:br>
              <a:rPr lang="nb-NO" smtClean="0"/>
            </a:br>
            <a:r>
              <a:rPr lang="nb-NO" i="1" smtClean="0"/>
              <a:t> Kombiner oppdrag 2 og 4</a:t>
            </a:r>
            <a:endParaRPr lang="nb-NO"/>
          </a:p>
        </p:txBody>
      </p:sp>
      <p:sp>
        <p:nvSpPr>
          <p:cNvPr id="5" name="Tittel 1"/>
          <p:cNvSpPr txBox="1">
            <a:spLocks/>
          </p:cNvSpPr>
          <p:nvPr/>
        </p:nvSpPr>
        <p:spPr>
          <a:xfrm>
            <a:off x="942442" y="2775856"/>
            <a:ext cx="7407404" cy="13498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r>
              <a:rPr lang="nb-NO" sz="3200" b="1" smtClean="0">
                <a:solidFill>
                  <a:schemeClr val="bg1"/>
                </a:solidFill>
              </a:rPr>
              <a:t>Oppdrag 5:</a:t>
            </a:r>
            <a:r>
              <a:rPr lang="nb-NO" sz="3200" b="1" i="1" smtClean="0">
                <a:solidFill>
                  <a:schemeClr val="bg1"/>
                </a:solidFill>
              </a:rPr>
              <a:t> Styr viftereleet fra panelet og les av sensorene og presenter dem på panelet hos Circus of Things.</a:t>
            </a:r>
            <a:endParaRPr lang="nb-NO" sz="2800" b="1" i="1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smtClean="0"/>
              <a:t>Kombiner de to panelene</a:t>
            </a:r>
            <a:endParaRPr lang="nb-NO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82223" y="1300844"/>
            <a:ext cx="7854349" cy="3102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1638" y="4637997"/>
            <a:ext cx="7746546" cy="1637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8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Tittel 1"/>
          <p:cNvSpPr>
            <a:spLocks noGrp="1"/>
          </p:cNvSpPr>
          <p:nvPr>
            <p:ph type="title"/>
          </p:nvPr>
        </p:nvSpPr>
        <p:spPr>
          <a:xfrm>
            <a:off x="1194628" y="2239973"/>
            <a:ext cx="7407404" cy="1614008"/>
          </a:xfrm>
        </p:spPr>
        <p:txBody>
          <a:bodyPr>
            <a:normAutofit/>
          </a:bodyPr>
          <a:lstStyle/>
          <a:p>
            <a:pPr algn="ctr"/>
            <a:r>
              <a:rPr lang="nb-NO" smtClean="0"/>
              <a:t>Arbeid på egen hånd</a:t>
            </a:r>
            <a:endParaRPr lang="nb-NO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smtClean="0"/>
              <a:t>Gjennomgang av programmet</a:t>
            </a:r>
            <a:endParaRPr lang="nb-NO"/>
          </a:p>
        </p:txBody>
      </p:sp>
      <p:pic>
        <p:nvPicPr>
          <p:cNvPr id="24578" name="Picture 2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22375" y="1411512"/>
            <a:ext cx="7510244" cy="5283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smtClean="0"/>
              <a:t>Circus of Things</a:t>
            </a:r>
            <a:endParaRPr lang="nb-NO"/>
          </a:p>
        </p:txBody>
      </p:sp>
      <p:pic>
        <p:nvPicPr>
          <p:cNvPr id="4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22011" y="1436370"/>
            <a:ext cx="7618108" cy="3310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Plassholder for innhold 2"/>
          <p:cNvSpPr>
            <a:spLocks noGrp="1"/>
          </p:cNvSpPr>
          <p:nvPr>
            <p:ph idx="1"/>
          </p:nvPr>
        </p:nvSpPr>
        <p:spPr>
          <a:xfrm>
            <a:off x="1135380" y="5327650"/>
            <a:ext cx="7597140" cy="1219200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nb-NO" smtClean="0"/>
              <a:t>Circus of Things er en nettsted/server på Mallorca som tilbyr oppbygging av konsoller for fjernstyring og overvåking av for eksempel sensorer og aktuatorer til en lokal ESP32</a:t>
            </a:r>
            <a:endParaRPr lang="nb-NO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47699" y="976323"/>
            <a:ext cx="7843157" cy="2012940"/>
          </a:xfrm>
        </p:spPr>
        <p:txBody>
          <a:bodyPr>
            <a:normAutofit/>
          </a:bodyPr>
          <a:lstStyle/>
          <a:p>
            <a:pPr algn="ctr"/>
            <a:r>
              <a:rPr lang="nb-NO" smtClean="0"/>
              <a:t>Oppdrag 6</a:t>
            </a:r>
            <a:br>
              <a:rPr lang="nb-NO" smtClean="0"/>
            </a:br>
            <a:r>
              <a:rPr lang="nb-NO" i="1" smtClean="0"/>
              <a:t>Kontinuerlig styring av bommen</a:t>
            </a:r>
            <a:endParaRPr lang="nb-NO"/>
          </a:p>
        </p:txBody>
      </p:sp>
      <p:sp>
        <p:nvSpPr>
          <p:cNvPr id="5" name="Tittel 1"/>
          <p:cNvSpPr txBox="1">
            <a:spLocks/>
          </p:cNvSpPr>
          <p:nvPr/>
        </p:nvSpPr>
        <p:spPr>
          <a:xfrm>
            <a:off x="996870" y="2737756"/>
            <a:ext cx="7407404" cy="1872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r>
              <a:rPr lang="nb-NO" sz="3200" b="1" smtClean="0">
                <a:solidFill>
                  <a:schemeClr val="bg1"/>
                </a:solidFill>
              </a:rPr>
              <a:t>Oppdrag 6:</a:t>
            </a:r>
            <a:r>
              <a:rPr lang="nb-NO" sz="3200" b="1" i="1" smtClean="0">
                <a:solidFill>
                  <a:schemeClr val="bg1"/>
                </a:solidFill>
              </a:rPr>
              <a:t> Styr bommen fra panelet slik at den kan åpnes i en vilkårlig vinkel mellom 0 og 90°. Integrer styring av bommen i programmet fra oppdrag 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smtClean="0"/>
              <a:t>Oppkobling</a:t>
            </a:r>
            <a:endParaRPr lang="nb-NO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3753" y="1558698"/>
            <a:ext cx="7969022" cy="2811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194628" y="274638"/>
            <a:ext cx="7407404" cy="443819"/>
          </a:xfrm>
        </p:spPr>
        <p:txBody>
          <a:bodyPr>
            <a:normAutofit fontScale="90000"/>
          </a:bodyPr>
          <a:lstStyle/>
          <a:p>
            <a:pPr algn="ctr"/>
            <a:r>
              <a:rPr lang="nb-NO" smtClean="0"/>
              <a:t>Suppler kontrollpanelet</a:t>
            </a:r>
            <a:endParaRPr lang="nb-NO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08781" y="908956"/>
            <a:ext cx="7403930" cy="3113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45746" y="4165495"/>
            <a:ext cx="7379154" cy="2548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ktangel 5"/>
          <p:cNvSpPr/>
          <p:nvPr/>
        </p:nvSpPr>
        <p:spPr>
          <a:xfrm>
            <a:off x="1213757" y="4114800"/>
            <a:ext cx="2645229" cy="265611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Tittel 1"/>
          <p:cNvSpPr>
            <a:spLocks noGrp="1"/>
          </p:cNvSpPr>
          <p:nvPr>
            <p:ph type="title"/>
          </p:nvPr>
        </p:nvSpPr>
        <p:spPr>
          <a:xfrm>
            <a:off x="1194628" y="2239973"/>
            <a:ext cx="7407404" cy="1614008"/>
          </a:xfrm>
        </p:spPr>
        <p:txBody>
          <a:bodyPr>
            <a:normAutofit/>
          </a:bodyPr>
          <a:lstStyle/>
          <a:p>
            <a:pPr algn="ctr"/>
            <a:r>
              <a:rPr lang="nb-NO" smtClean="0"/>
              <a:t>Arbeid på egen hånd</a:t>
            </a:r>
            <a:endParaRPr lang="nb-NO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205513" y="195943"/>
            <a:ext cx="7407404" cy="797152"/>
          </a:xfrm>
        </p:spPr>
        <p:txBody>
          <a:bodyPr/>
          <a:lstStyle/>
          <a:p>
            <a:pPr algn="ctr"/>
            <a:r>
              <a:rPr lang="nb-NO" smtClean="0"/>
              <a:t>Gjennomgang av programmet</a:t>
            </a:r>
            <a:endParaRPr lang="nb-NO"/>
          </a:p>
        </p:txBody>
      </p:sp>
      <p:pic>
        <p:nvPicPr>
          <p:cNvPr id="26626" name="Picture 2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57527" y="1372734"/>
            <a:ext cx="7345250" cy="5169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47699" y="976323"/>
            <a:ext cx="7843157" cy="2012940"/>
          </a:xfrm>
        </p:spPr>
        <p:txBody>
          <a:bodyPr>
            <a:normAutofit/>
          </a:bodyPr>
          <a:lstStyle/>
          <a:p>
            <a:pPr algn="ctr"/>
            <a:r>
              <a:rPr lang="nb-NO" smtClean="0"/>
              <a:t>Oppdrag 7</a:t>
            </a:r>
            <a:br>
              <a:rPr lang="nb-NO" smtClean="0"/>
            </a:br>
            <a:r>
              <a:rPr lang="nn-NO" i="1" smtClean="0"/>
              <a:t>Bygg opp programmet med funksjoner</a:t>
            </a:r>
            <a:endParaRPr lang="nb-NO"/>
          </a:p>
        </p:txBody>
      </p:sp>
      <p:sp>
        <p:nvSpPr>
          <p:cNvPr id="5" name="Tittel 1"/>
          <p:cNvSpPr txBox="1">
            <a:spLocks/>
          </p:cNvSpPr>
          <p:nvPr/>
        </p:nvSpPr>
        <p:spPr>
          <a:xfrm>
            <a:off x="996870" y="2737756"/>
            <a:ext cx="7407404" cy="21662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/>
          <a:p>
            <a:r>
              <a:rPr lang="nb-NO" sz="3200" b="1" smtClean="0">
                <a:solidFill>
                  <a:schemeClr val="bg1"/>
                </a:solidFill>
              </a:rPr>
              <a:t>Oppdrag 7: </a:t>
            </a:r>
            <a:r>
              <a:rPr lang="nb-NO" sz="3200" b="1" i="1" smtClean="0">
                <a:solidFill>
                  <a:schemeClr val="bg1"/>
                </a:solidFill>
              </a:rPr>
              <a:t>Ta utgangspunkt i oppdrag 6 og lag fem funksjoner som utfører oppdragets oppgaver. Vi har tillatt oss å foreslå navn på funksjonene, men her står dere fritt.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209731" y="441311"/>
            <a:ext cx="7407404" cy="754819"/>
          </a:xfrm>
        </p:spPr>
        <p:txBody>
          <a:bodyPr/>
          <a:lstStyle/>
          <a:p>
            <a:pPr algn="ctr"/>
            <a:r>
              <a:rPr lang="nb-NO" smtClean="0"/>
              <a:t>Repetisjon: Lag egne funksjoner</a:t>
            </a:r>
            <a:endParaRPr lang="nb-NO"/>
          </a:p>
        </p:txBody>
      </p:sp>
      <p:sp>
        <p:nvSpPr>
          <p:cNvPr id="4" name="Plassholder for innhold 2"/>
          <p:cNvSpPr>
            <a:spLocks noGrp="1"/>
          </p:cNvSpPr>
          <p:nvPr>
            <p:ph idx="1"/>
          </p:nvPr>
        </p:nvSpPr>
        <p:spPr>
          <a:xfrm>
            <a:off x="1194627" y="1415143"/>
            <a:ext cx="7828259" cy="5442857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nb-NO" sz="1800" smtClean="0"/>
              <a:t>…</a:t>
            </a:r>
          </a:p>
          <a:p>
            <a:pPr marL="269875" indent="-269875">
              <a:buNone/>
            </a:pPr>
            <a:r>
              <a:rPr lang="nb-NO" sz="1800" smtClean="0"/>
              <a:t>void loop()</a:t>
            </a:r>
            <a:br>
              <a:rPr lang="nb-NO" sz="1800" smtClean="0"/>
            </a:br>
            <a:r>
              <a:rPr lang="nb-NO" sz="1800" smtClean="0"/>
              <a:t>{</a:t>
            </a:r>
            <a:br>
              <a:rPr lang="nb-NO" sz="1800" smtClean="0"/>
            </a:br>
            <a:r>
              <a:rPr lang="nb-NO" sz="1800" smtClean="0"/>
              <a:t>  // Det som skal gjentas hele tiden</a:t>
            </a:r>
            <a:br>
              <a:rPr lang="nb-NO" sz="1800" smtClean="0"/>
            </a:br>
            <a:r>
              <a:rPr lang="nb-NO" sz="1800" smtClean="0"/>
              <a:t> float volum;</a:t>
            </a:r>
            <a:br>
              <a:rPr lang="nb-NO" sz="1800" smtClean="0"/>
            </a:br>
            <a:r>
              <a:rPr lang="nb-NO" sz="1800" smtClean="0"/>
              <a:t> float radiusKule = 5.0; </a:t>
            </a:r>
            <a:r>
              <a:rPr lang="nb-NO" sz="1800" smtClean="0">
                <a:solidFill>
                  <a:srgbClr val="FF0000"/>
                </a:solidFill>
              </a:rPr>
              <a:t/>
            </a:r>
            <a:br>
              <a:rPr lang="nb-NO" sz="1800" smtClean="0">
                <a:solidFill>
                  <a:srgbClr val="FF0000"/>
                </a:solidFill>
              </a:rPr>
            </a:br>
            <a:r>
              <a:rPr lang="nb-NO" sz="1800" smtClean="0">
                <a:solidFill>
                  <a:srgbClr val="FF0000"/>
                </a:solidFill>
              </a:rPr>
              <a:t> volum = volumKule(radiusKule)</a:t>
            </a:r>
            <a:r>
              <a:rPr lang="nb-NO" sz="1800" smtClean="0"/>
              <a:t>;     // Kall funksjonen </a:t>
            </a:r>
            <a:br>
              <a:rPr lang="nb-NO" sz="1800" smtClean="0"/>
            </a:br>
            <a:r>
              <a:rPr lang="nb-NO" sz="1800" smtClean="0"/>
              <a:t> Serial.println(volum);</a:t>
            </a:r>
          </a:p>
          <a:p>
            <a:pPr>
              <a:buNone/>
            </a:pPr>
            <a:r>
              <a:rPr lang="nb-NO" sz="1800" smtClean="0"/>
              <a:t>    }</a:t>
            </a:r>
          </a:p>
          <a:p>
            <a:pPr>
              <a:buNone/>
            </a:pPr>
            <a:endParaRPr lang="nb-NO" sz="1800" smtClean="0"/>
          </a:p>
          <a:p>
            <a:pPr>
              <a:buNone/>
            </a:pPr>
            <a:r>
              <a:rPr lang="nb-NO" sz="1800" smtClean="0">
                <a:solidFill>
                  <a:srgbClr val="FF0000"/>
                </a:solidFill>
              </a:rPr>
              <a:t>float volumKule(float radius)</a:t>
            </a:r>
          </a:p>
          <a:p>
            <a:pPr>
              <a:buNone/>
            </a:pPr>
            <a:r>
              <a:rPr lang="nb-NO" sz="1800" smtClean="0">
                <a:solidFill>
                  <a:srgbClr val="FF0000"/>
                </a:solidFill>
              </a:rPr>
              <a:t>   {</a:t>
            </a:r>
          </a:p>
          <a:p>
            <a:pPr>
              <a:buNone/>
            </a:pPr>
            <a:r>
              <a:rPr lang="nb-NO" sz="1800" smtClean="0">
                <a:solidFill>
                  <a:srgbClr val="FF0000"/>
                </a:solidFill>
              </a:rPr>
              <a:t>      float kulevolum;</a:t>
            </a:r>
            <a:br>
              <a:rPr lang="nb-NO" sz="1800" smtClean="0">
                <a:solidFill>
                  <a:srgbClr val="FF0000"/>
                </a:solidFill>
              </a:rPr>
            </a:br>
            <a:r>
              <a:rPr lang="nb-NO" sz="1800" smtClean="0">
                <a:solidFill>
                  <a:srgbClr val="FF0000"/>
                </a:solidFill>
              </a:rPr>
              <a:t>kulevolum = (4/3) * 3.14 * pow(radius, 3);</a:t>
            </a:r>
            <a:br>
              <a:rPr lang="nb-NO" sz="1800" smtClean="0">
                <a:solidFill>
                  <a:srgbClr val="FF0000"/>
                </a:solidFill>
              </a:rPr>
            </a:br>
            <a:r>
              <a:rPr lang="nb-NO" sz="1800" smtClean="0">
                <a:solidFill>
                  <a:srgbClr val="FF0000"/>
                </a:solidFill>
              </a:rPr>
              <a:t>return kulevolum;</a:t>
            </a:r>
          </a:p>
          <a:p>
            <a:pPr>
              <a:buNone/>
            </a:pPr>
            <a:r>
              <a:rPr lang="nb-NO" sz="1800" smtClean="0">
                <a:solidFill>
                  <a:srgbClr val="FF0000"/>
                </a:solidFill>
              </a:rPr>
              <a:t>}</a:t>
            </a:r>
            <a:endParaRPr lang="nb-NO" sz="180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Legg oppgavene i funksjoner:</a:t>
            </a:r>
            <a:endParaRPr lang="nb-NO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76724" y="1447799"/>
            <a:ext cx="8034522" cy="1877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26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60211" y="3420609"/>
            <a:ext cx="7791904" cy="3151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0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Tittel 1"/>
          <p:cNvSpPr>
            <a:spLocks noGrp="1"/>
          </p:cNvSpPr>
          <p:nvPr>
            <p:ph type="title"/>
          </p:nvPr>
        </p:nvSpPr>
        <p:spPr>
          <a:xfrm>
            <a:off x="1194628" y="2239973"/>
            <a:ext cx="7407404" cy="1614008"/>
          </a:xfrm>
        </p:spPr>
        <p:txBody>
          <a:bodyPr>
            <a:normAutofit/>
          </a:bodyPr>
          <a:lstStyle/>
          <a:p>
            <a:pPr algn="ctr"/>
            <a:r>
              <a:rPr lang="nb-NO" smtClean="0"/>
              <a:t>Arbeid på egen hånd</a:t>
            </a:r>
            <a:endParaRPr lang="nb-NO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205513" y="195943"/>
            <a:ext cx="7407404" cy="797152"/>
          </a:xfrm>
        </p:spPr>
        <p:txBody>
          <a:bodyPr/>
          <a:lstStyle/>
          <a:p>
            <a:pPr algn="ctr"/>
            <a:r>
              <a:rPr lang="nb-NO" smtClean="0"/>
              <a:t>Gjennomgang av programmet</a:t>
            </a:r>
            <a:endParaRPr lang="nb-NO"/>
          </a:p>
        </p:txBody>
      </p:sp>
      <p:pic>
        <p:nvPicPr>
          <p:cNvPr id="27650" name="Picture 2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8720" y="1143000"/>
            <a:ext cx="7634016" cy="5388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nb-NO" smtClean="0"/>
              <a:t>Oppkobling mot ”Circus of Things”</a:t>
            </a:r>
            <a:endParaRPr lang="nb-NO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89667" y="1620203"/>
            <a:ext cx="8129834" cy="3703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47699" y="976323"/>
            <a:ext cx="7843157" cy="2012940"/>
          </a:xfrm>
        </p:spPr>
        <p:txBody>
          <a:bodyPr>
            <a:normAutofit/>
          </a:bodyPr>
          <a:lstStyle/>
          <a:p>
            <a:pPr algn="ctr"/>
            <a:r>
              <a:rPr lang="nb-NO" smtClean="0"/>
              <a:t>Oppdrag 8</a:t>
            </a:r>
            <a:br>
              <a:rPr lang="nb-NO" smtClean="0"/>
            </a:br>
            <a:r>
              <a:rPr lang="nn-NO" i="1" smtClean="0"/>
              <a:t>Skriv til display</a:t>
            </a:r>
            <a:endParaRPr lang="nb-NO"/>
          </a:p>
        </p:txBody>
      </p:sp>
      <p:sp>
        <p:nvSpPr>
          <p:cNvPr id="5" name="Tittel 1"/>
          <p:cNvSpPr txBox="1">
            <a:spLocks/>
          </p:cNvSpPr>
          <p:nvPr/>
        </p:nvSpPr>
        <p:spPr>
          <a:xfrm>
            <a:off x="996870" y="2737756"/>
            <a:ext cx="7407404" cy="21662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sz="3200" b="1" smtClean="0">
                <a:solidFill>
                  <a:schemeClr val="bg1"/>
                </a:solidFill>
              </a:rPr>
              <a:t>Oppdrag 8:</a:t>
            </a:r>
            <a:r>
              <a:rPr lang="nb-NO" sz="3200" b="1" i="1" smtClean="0">
                <a:solidFill>
                  <a:schemeClr val="bg1"/>
                </a:solidFill>
              </a:rPr>
              <a:t> Ta utgangspunkt i oppdrag 7 og legg til en funksjon som skriver temperaturen til 7-segment displayet.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smtClean="0"/>
              <a:t>Oppkobling</a:t>
            </a:r>
            <a:endParaRPr lang="nb-NO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52500" y="1601984"/>
            <a:ext cx="8022725" cy="3644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 l="3232" t="39751" r="12890" b="13677"/>
          <a:stretch>
            <a:fillRect/>
          </a:stretch>
        </p:blipFill>
        <p:spPr bwMode="auto">
          <a:xfrm>
            <a:off x="1112520" y="1181100"/>
            <a:ext cx="6842760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ittel 1"/>
          <p:cNvSpPr>
            <a:spLocks noGrp="1"/>
          </p:cNvSpPr>
          <p:nvPr>
            <p:ph type="title"/>
          </p:nvPr>
        </p:nvSpPr>
        <p:spPr>
          <a:xfrm>
            <a:off x="1194628" y="274638"/>
            <a:ext cx="7407404" cy="830262"/>
          </a:xfrm>
        </p:spPr>
        <p:txBody>
          <a:bodyPr>
            <a:normAutofit/>
          </a:bodyPr>
          <a:lstStyle/>
          <a:p>
            <a:pPr algn="ctr"/>
            <a:r>
              <a:rPr lang="nb-NO" smtClean="0"/>
              <a:t>Programmet – 7 segment</a:t>
            </a:r>
            <a:endParaRPr lang="nb-NO" sz="240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62211" y="3415146"/>
            <a:ext cx="8128449" cy="3442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3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6021" y="2186691"/>
            <a:ext cx="7885292" cy="1100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172857" y="122238"/>
            <a:ext cx="7407404" cy="683305"/>
          </a:xfrm>
        </p:spPr>
        <p:txBody>
          <a:bodyPr/>
          <a:lstStyle/>
          <a:p>
            <a:pPr algn="ctr"/>
            <a:r>
              <a:rPr lang="nb-NO" smtClean="0"/>
              <a:t>Skriv til 7-segmentdisplay</a:t>
            </a:r>
            <a:endParaRPr lang="nb-NO"/>
          </a:p>
        </p:txBody>
      </p:sp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20119" y="5685314"/>
            <a:ext cx="7986535" cy="617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8" name="Gruppe 17"/>
          <p:cNvGrpSpPr/>
          <p:nvPr/>
        </p:nvGrpSpPr>
        <p:grpSpPr>
          <a:xfrm>
            <a:off x="2057402" y="3004480"/>
            <a:ext cx="2062913" cy="831976"/>
            <a:chOff x="2057402" y="2133600"/>
            <a:chExt cx="2062913" cy="831976"/>
          </a:xfrm>
        </p:grpSpPr>
        <p:sp>
          <p:nvSpPr>
            <p:cNvPr id="7" name="Frihåndsform 6"/>
            <p:cNvSpPr/>
            <p:nvPr/>
          </p:nvSpPr>
          <p:spPr>
            <a:xfrm>
              <a:off x="2057402" y="2133600"/>
              <a:ext cx="2051956" cy="816429"/>
            </a:xfrm>
            <a:custGeom>
              <a:avLst/>
              <a:gdLst>
                <a:gd name="connsiteX0" fmla="*/ 1839686 w 1845129"/>
                <a:gd name="connsiteY0" fmla="*/ 0 h 723900"/>
                <a:gd name="connsiteX1" fmla="*/ 1845129 w 1845129"/>
                <a:gd name="connsiteY1" fmla="*/ 723900 h 723900"/>
                <a:gd name="connsiteX2" fmla="*/ 0 w 1845129"/>
                <a:gd name="connsiteY2" fmla="*/ 718457 h 723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45129" h="723900">
                  <a:moveTo>
                    <a:pt x="1839686" y="0"/>
                  </a:moveTo>
                  <a:cubicBezTo>
                    <a:pt x="1841500" y="241300"/>
                    <a:pt x="1843315" y="482600"/>
                    <a:pt x="1845129" y="723900"/>
                  </a:cubicBezTo>
                  <a:lnTo>
                    <a:pt x="0" y="718457"/>
                  </a:lnTo>
                </a:path>
              </a:pathLst>
            </a:custGeom>
            <a:ln>
              <a:headEnd type="triangl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8" name="TekstSylinder 7"/>
            <p:cNvSpPr txBox="1"/>
            <p:nvPr/>
          </p:nvSpPr>
          <p:spPr>
            <a:xfrm>
              <a:off x="2073729" y="2596244"/>
              <a:ext cx="20465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mtClean="0"/>
                <a:t>Tallet som skal vises</a:t>
              </a:r>
              <a:endParaRPr lang="nb-NO"/>
            </a:p>
          </p:txBody>
        </p:sp>
      </p:grpSp>
      <p:grpSp>
        <p:nvGrpSpPr>
          <p:cNvPr id="19" name="Gruppe 18"/>
          <p:cNvGrpSpPr/>
          <p:nvPr/>
        </p:nvGrpSpPr>
        <p:grpSpPr>
          <a:xfrm>
            <a:off x="2057400" y="3004480"/>
            <a:ext cx="3418461" cy="1240192"/>
            <a:chOff x="2057400" y="2133600"/>
            <a:chExt cx="3418461" cy="1240192"/>
          </a:xfrm>
        </p:grpSpPr>
        <p:sp>
          <p:nvSpPr>
            <p:cNvPr id="10" name="Frihåndsform 9"/>
            <p:cNvSpPr/>
            <p:nvPr/>
          </p:nvSpPr>
          <p:spPr>
            <a:xfrm>
              <a:off x="2057400" y="2133600"/>
              <a:ext cx="3390901" cy="1208313"/>
            </a:xfrm>
            <a:custGeom>
              <a:avLst/>
              <a:gdLst>
                <a:gd name="connsiteX0" fmla="*/ 1839686 w 1845129"/>
                <a:gd name="connsiteY0" fmla="*/ 0 h 723900"/>
                <a:gd name="connsiteX1" fmla="*/ 1845129 w 1845129"/>
                <a:gd name="connsiteY1" fmla="*/ 723900 h 723900"/>
                <a:gd name="connsiteX2" fmla="*/ 0 w 1845129"/>
                <a:gd name="connsiteY2" fmla="*/ 718457 h 723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45129" h="723900">
                  <a:moveTo>
                    <a:pt x="1839686" y="0"/>
                  </a:moveTo>
                  <a:cubicBezTo>
                    <a:pt x="1841500" y="241300"/>
                    <a:pt x="1843315" y="482600"/>
                    <a:pt x="1845129" y="723900"/>
                  </a:cubicBezTo>
                  <a:lnTo>
                    <a:pt x="0" y="718457"/>
                  </a:lnTo>
                </a:path>
              </a:pathLst>
            </a:custGeom>
            <a:ln>
              <a:headEnd type="triangl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1" name="TekstSylinder 10"/>
            <p:cNvSpPr txBox="1"/>
            <p:nvPr/>
          </p:nvSpPr>
          <p:spPr>
            <a:xfrm>
              <a:off x="3369130" y="3004460"/>
              <a:ext cx="2106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mtClean="0"/>
                <a:t>Komma etter 2 siffer</a:t>
              </a:r>
              <a:endParaRPr lang="nb-NO"/>
            </a:p>
          </p:txBody>
        </p:sp>
      </p:grpSp>
      <p:grpSp>
        <p:nvGrpSpPr>
          <p:cNvPr id="20" name="Gruppe 19"/>
          <p:cNvGrpSpPr/>
          <p:nvPr/>
        </p:nvGrpSpPr>
        <p:grpSpPr>
          <a:xfrm>
            <a:off x="2079172" y="3004479"/>
            <a:ext cx="4545657" cy="1610307"/>
            <a:chOff x="2079172" y="2133599"/>
            <a:chExt cx="4545657" cy="1610307"/>
          </a:xfrm>
        </p:grpSpPr>
        <p:sp>
          <p:nvSpPr>
            <p:cNvPr id="12" name="Frihåndsform 11"/>
            <p:cNvSpPr/>
            <p:nvPr/>
          </p:nvSpPr>
          <p:spPr>
            <a:xfrm>
              <a:off x="2079172" y="2133599"/>
              <a:ext cx="4490358" cy="1572987"/>
            </a:xfrm>
            <a:custGeom>
              <a:avLst/>
              <a:gdLst>
                <a:gd name="connsiteX0" fmla="*/ 1839686 w 1845129"/>
                <a:gd name="connsiteY0" fmla="*/ 0 h 723900"/>
                <a:gd name="connsiteX1" fmla="*/ 1845129 w 1845129"/>
                <a:gd name="connsiteY1" fmla="*/ 723900 h 723900"/>
                <a:gd name="connsiteX2" fmla="*/ 0 w 1845129"/>
                <a:gd name="connsiteY2" fmla="*/ 718457 h 723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45129" h="723900">
                  <a:moveTo>
                    <a:pt x="1839686" y="0"/>
                  </a:moveTo>
                  <a:cubicBezTo>
                    <a:pt x="1841500" y="241300"/>
                    <a:pt x="1843315" y="482600"/>
                    <a:pt x="1845129" y="723900"/>
                  </a:cubicBezTo>
                  <a:lnTo>
                    <a:pt x="0" y="718457"/>
                  </a:lnTo>
                </a:path>
              </a:pathLst>
            </a:custGeom>
            <a:ln>
              <a:headEnd type="triangl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3" name="TekstSylinder 12"/>
            <p:cNvSpPr txBox="1"/>
            <p:nvPr/>
          </p:nvSpPr>
          <p:spPr>
            <a:xfrm>
              <a:off x="4316184" y="3374574"/>
              <a:ext cx="23086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mtClean="0"/>
                <a:t>Med eller ledende null</a:t>
              </a:r>
              <a:endParaRPr lang="nb-NO"/>
            </a:p>
          </p:txBody>
        </p:sp>
      </p:grpSp>
      <p:grpSp>
        <p:nvGrpSpPr>
          <p:cNvPr id="21" name="Gruppe 20"/>
          <p:cNvGrpSpPr/>
          <p:nvPr/>
        </p:nvGrpSpPr>
        <p:grpSpPr>
          <a:xfrm>
            <a:off x="2079171" y="3004478"/>
            <a:ext cx="4978690" cy="2023967"/>
            <a:chOff x="2079171" y="2133598"/>
            <a:chExt cx="4978690" cy="2023967"/>
          </a:xfrm>
        </p:grpSpPr>
        <p:sp>
          <p:nvSpPr>
            <p:cNvPr id="14" name="Frihåndsform 13"/>
            <p:cNvSpPr/>
            <p:nvPr/>
          </p:nvSpPr>
          <p:spPr>
            <a:xfrm>
              <a:off x="2079171" y="2133598"/>
              <a:ext cx="4931231" cy="1981202"/>
            </a:xfrm>
            <a:custGeom>
              <a:avLst/>
              <a:gdLst>
                <a:gd name="connsiteX0" fmla="*/ 1839686 w 1845129"/>
                <a:gd name="connsiteY0" fmla="*/ 0 h 723900"/>
                <a:gd name="connsiteX1" fmla="*/ 1845129 w 1845129"/>
                <a:gd name="connsiteY1" fmla="*/ 723900 h 723900"/>
                <a:gd name="connsiteX2" fmla="*/ 0 w 1845129"/>
                <a:gd name="connsiteY2" fmla="*/ 718457 h 723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45129" h="723900">
                  <a:moveTo>
                    <a:pt x="1839686" y="0"/>
                  </a:moveTo>
                  <a:cubicBezTo>
                    <a:pt x="1841500" y="241300"/>
                    <a:pt x="1843315" y="482600"/>
                    <a:pt x="1845129" y="723900"/>
                  </a:cubicBezTo>
                  <a:lnTo>
                    <a:pt x="0" y="718457"/>
                  </a:lnTo>
                </a:path>
              </a:pathLst>
            </a:custGeom>
            <a:ln>
              <a:headEnd type="triangl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5" name="TekstSylinder 14"/>
            <p:cNvSpPr txBox="1"/>
            <p:nvPr/>
          </p:nvSpPr>
          <p:spPr>
            <a:xfrm>
              <a:off x="4528451" y="3788233"/>
              <a:ext cx="25294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mtClean="0"/>
                <a:t>Antall siffer hos displayet</a:t>
              </a:r>
              <a:endParaRPr lang="nb-NO"/>
            </a:p>
          </p:txBody>
        </p:sp>
      </p:grpSp>
      <p:grpSp>
        <p:nvGrpSpPr>
          <p:cNvPr id="22" name="Gruppe 21"/>
          <p:cNvGrpSpPr/>
          <p:nvPr/>
        </p:nvGrpSpPr>
        <p:grpSpPr>
          <a:xfrm>
            <a:off x="2079172" y="3009919"/>
            <a:ext cx="5247107" cy="2415856"/>
            <a:chOff x="2079172" y="2139039"/>
            <a:chExt cx="5247107" cy="2415856"/>
          </a:xfrm>
        </p:grpSpPr>
        <p:sp>
          <p:nvSpPr>
            <p:cNvPr id="16" name="Frihåndsform 15"/>
            <p:cNvSpPr/>
            <p:nvPr/>
          </p:nvSpPr>
          <p:spPr>
            <a:xfrm>
              <a:off x="2079172" y="2139039"/>
              <a:ext cx="5203374" cy="2373089"/>
            </a:xfrm>
            <a:custGeom>
              <a:avLst/>
              <a:gdLst>
                <a:gd name="connsiteX0" fmla="*/ 1839686 w 1845129"/>
                <a:gd name="connsiteY0" fmla="*/ 0 h 723900"/>
                <a:gd name="connsiteX1" fmla="*/ 1845129 w 1845129"/>
                <a:gd name="connsiteY1" fmla="*/ 723900 h 723900"/>
                <a:gd name="connsiteX2" fmla="*/ 0 w 1845129"/>
                <a:gd name="connsiteY2" fmla="*/ 718457 h 723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45129" h="723900">
                  <a:moveTo>
                    <a:pt x="1839686" y="0"/>
                  </a:moveTo>
                  <a:cubicBezTo>
                    <a:pt x="1841500" y="241300"/>
                    <a:pt x="1843315" y="482600"/>
                    <a:pt x="1845129" y="723900"/>
                  </a:cubicBezTo>
                  <a:lnTo>
                    <a:pt x="0" y="718457"/>
                  </a:lnTo>
                </a:path>
              </a:pathLst>
            </a:custGeom>
            <a:ln>
              <a:headEnd type="triangl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7" name="TekstSylinder 16"/>
            <p:cNvSpPr txBox="1"/>
            <p:nvPr/>
          </p:nvSpPr>
          <p:spPr>
            <a:xfrm>
              <a:off x="4033133" y="4185563"/>
              <a:ext cx="3293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mtClean="0"/>
                <a:t>Mest signifikante siffer til venstre</a:t>
              </a:r>
              <a:endParaRPr lang="nb-NO"/>
            </a:p>
          </p:txBody>
        </p:sp>
      </p:grpSp>
      <p:sp>
        <p:nvSpPr>
          <p:cNvPr id="32775" name="AutoShape 7" descr="4 Digit TM1637 Clock Display Module, Light Emitting Diode Module, एलईडी  मॉड्यूल - Delta Electronic Parts, Ahmedabad | ID: 2095781519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grpSp>
        <p:nvGrpSpPr>
          <p:cNvPr id="26" name="Gruppe 25"/>
          <p:cNvGrpSpPr/>
          <p:nvPr/>
        </p:nvGrpSpPr>
        <p:grpSpPr>
          <a:xfrm>
            <a:off x="2680880" y="823257"/>
            <a:ext cx="4320194" cy="1302723"/>
            <a:chOff x="2793076" y="823257"/>
            <a:chExt cx="4124597" cy="1158435"/>
          </a:xfrm>
        </p:grpSpPr>
        <p:pic>
          <p:nvPicPr>
            <p:cNvPr id="32777" name="Picture 9" descr="4 Digit TM1637 Clock Display Module, Light Emitting Diode Module, एलईडी  मॉड्यूल - Delta Electronic Parts, Ahmedabad | ID: 20957815197"/>
            <p:cNvPicPr>
              <a:picLocks noChangeAspect="1" noChangeArrowheads="1"/>
            </p:cNvPicPr>
            <p:nvPr/>
          </p:nvPicPr>
          <p:blipFill>
            <a:blip r:embed="rId4"/>
            <a:srcRect l="11590" t="28914" r="21552" b="31886"/>
            <a:stretch>
              <a:fillRect/>
            </a:stretch>
          </p:blipFill>
          <p:spPr bwMode="auto">
            <a:xfrm>
              <a:off x="4941916" y="823257"/>
              <a:ext cx="1975757" cy="1158435"/>
            </a:xfrm>
            <a:prstGeom prst="rect">
              <a:avLst/>
            </a:prstGeom>
            <a:noFill/>
          </p:spPr>
        </p:pic>
        <p:pic>
          <p:nvPicPr>
            <p:cNvPr id="32779" name="Picture 11" descr="0.36&quot; 4 Digit LED Display Module with Decimal Point TM1637 Drive Mini 7  Segment LED Display 4 Digit for Arduino|module led|module for arduinomodule  display - AliExpress"/>
            <p:cNvPicPr>
              <a:picLocks noChangeAspect="1" noChangeArrowheads="1"/>
            </p:cNvPicPr>
            <p:nvPr/>
          </p:nvPicPr>
          <p:blipFill>
            <a:blip r:embed="rId5"/>
            <a:srcRect l="1567" t="25566" r="13062" b="26800"/>
            <a:stretch>
              <a:fillRect/>
            </a:stretch>
          </p:blipFill>
          <p:spPr bwMode="auto">
            <a:xfrm>
              <a:off x="2793076" y="836486"/>
              <a:ext cx="2015144" cy="1124381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2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2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Tittel 1"/>
          <p:cNvSpPr>
            <a:spLocks noGrp="1"/>
          </p:cNvSpPr>
          <p:nvPr>
            <p:ph type="title"/>
          </p:nvPr>
        </p:nvSpPr>
        <p:spPr>
          <a:xfrm>
            <a:off x="1194628" y="2239973"/>
            <a:ext cx="7407404" cy="1614008"/>
          </a:xfrm>
        </p:spPr>
        <p:txBody>
          <a:bodyPr>
            <a:normAutofit/>
          </a:bodyPr>
          <a:lstStyle/>
          <a:p>
            <a:pPr algn="ctr"/>
            <a:r>
              <a:rPr lang="nb-NO" smtClean="0"/>
              <a:t>Arbeid på egen hånd</a:t>
            </a:r>
            <a:endParaRPr lang="nb-NO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205513" y="195943"/>
            <a:ext cx="7407404" cy="797152"/>
          </a:xfrm>
        </p:spPr>
        <p:txBody>
          <a:bodyPr/>
          <a:lstStyle/>
          <a:p>
            <a:pPr algn="ctr"/>
            <a:r>
              <a:rPr lang="nb-NO" smtClean="0"/>
              <a:t>Gjennomgang av programmet</a:t>
            </a:r>
            <a:endParaRPr lang="nb-NO"/>
          </a:p>
        </p:txBody>
      </p:sp>
      <p:pic>
        <p:nvPicPr>
          <p:cNvPr id="69634" name="Picture 2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2103" y="1222940"/>
            <a:ext cx="7524172" cy="5273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47699" y="976323"/>
            <a:ext cx="7843157" cy="2012940"/>
          </a:xfrm>
        </p:spPr>
        <p:txBody>
          <a:bodyPr>
            <a:normAutofit/>
          </a:bodyPr>
          <a:lstStyle/>
          <a:p>
            <a:pPr algn="ctr"/>
            <a:r>
              <a:rPr lang="nb-NO" smtClean="0"/>
              <a:t>Oppdrag 9</a:t>
            </a:r>
            <a:br>
              <a:rPr lang="nb-NO" smtClean="0"/>
            </a:br>
            <a:r>
              <a:rPr lang="nn-NO" i="1" smtClean="0"/>
              <a:t>Tidsserier ved CoT</a:t>
            </a:r>
            <a:endParaRPr lang="nb-NO"/>
          </a:p>
        </p:txBody>
      </p:sp>
      <p:sp>
        <p:nvSpPr>
          <p:cNvPr id="5" name="Tittel 1"/>
          <p:cNvSpPr txBox="1">
            <a:spLocks/>
          </p:cNvSpPr>
          <p:nvPr/>
        </p:nvSpPr>
        <p:spPr>
          <a:xfrm>
            <a:off x="996870" y="2737756"/>
            <a:ext cx="7407404" cy="21662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/>
          <a:p>
            <a:r>
              <a:rPr lang="nb-NO" sz="3200" b="1" smtClean="0">
                <a:solidFill>
                  <a:schemeClr val="bg1"/>
                </a:solidFill>
              </a:rPr>
              <a:t>Oppdrag 9:</a:t>
            </a:r>
            <a:r>
              <a:rPr lang="nb-NO" sz="3200" b="1" i="1" smtClean="0">
                <a:solidFill>
                  <a:schemeClr val="bg1"/>
                </a:solidFill>
              </a:rPr>
              <a:t> Lag et nytt panel som viser hvordan temperaturen målt av BME/P280 har endret seg over tid. Legg til luftfuktighet eller lufttrykk i samme diagram.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e 10"/>
          <p:cNvGrpSpPr/>
          <p:nvPr/>
        </p:nvGrpSpPr>
        <p:grpSpPr>
          <a:xfrm>
            <a:off x="1104926" y="1868068"/>
            <a:ext cx="7864199" cy="3534184"/>
            <a:chOff x="1104926" y="1868068"/>
            <a:chExt cx="7864199" cy="3534184"/>
          </a:xfrm>
        </p:grpSpPr>
        <p:pic>
          <p:nvPicPr>
            <p:cNvPr id="70658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104926" y="1868068"/>
              <a:ext cx="7864199" cy="353418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</p:pic>
        <p:sp>
          <p:nvSpPr>
            <p:cNvPr id="10" name="Rektangel 9"/>
            <p:cNvSpPr/>
            <p:nvPr/>
          </p:nvSpPr>
          <p:spPr>
            <a:xfrm>
              <a:off x="3853944" y="2457099"/>
              <a:ext cx="1234159" cy="56659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</p:grpSp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b-NO" smtClean="0"/>
              <a:t>Studer en måleserie over tid.</a:t>
            </a:r>
            <a:br>
              <a:rPr lang="nb-NO" smtClean="0"/>
            </a:br>
            <a:r>
              <a:rPr lang="nb-NO" sz="2400" smtClean="0"/>
              <a:t>Gå til Dashboard</a:t>
            </a:r>
            <a:endParaRPr lang="nb-NO" sz="2400"/>
          </a:p>
        </p:txBody>
      </p:sp>
      <p:sp>
        <p:nvSpPr>
          <p:cNvPr id="5" name="Pil høyre 4"/>
          <p:cNvSpPr/>
          <p:nvPr/>
        </p:nvSpPr>
        <p:spPr>
          <a:xfrm rot="16200000">
            <a:off x="1117055" y="2377123"/>
            <a:ext cx="604157" cy="473529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Pil høyre 5"/>
          <p:cNvSpPr/>
          <p:nvPr/>
        </p:nvSpPr>
        <p:spPr>
          <a:xfrm rot="16200000">
            <a:off x="3748059" y="2349074"/>
            <a:ext cx="604157" cy="473529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Pil høyre 6"/>
          <p:cNvSpPr/>
          <p:nvPr/>
        </p:nvSpPr>
        <p:spPr>
          <a:xfrm rot="16200000">
            <a:off x="7843225" y="2674443"/>
            <a:ext cx="604157" cy="473529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Pil høyre 7"/>
          <p:cNvSpPr/>
          <p:nvPr/>
        </p:nvSpPr>
        <p:spPr>
          <a:xfrm>
            <a:off x="6840003" y="3157822"/>
            <a:ext cx="604157" cy="473529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Pil høyre 8"/>
          <p:cNvSpPr/>
          <p:nvPr/>
        </p:nvSpPr>
        <p:spPr>
          <a:xfrm rot="5400000">
            <a:off x="8141480" y="1760978"/>
            <a:ext cx="604157" cy="473529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194627" y="4480560"/>
            <a:ext cx="7803517" cy="2377440"/>
          </a:xfrm>
        </p:spPr>
        <p:txBody>
          <a:bodyPr>
            <a:normAutofit fontScale="92500"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nb-NO" smtClean="0"/>
              <a:t>Legg til nytt panel</a:t>
            </a:r>
          </a:p>
          <a:p>
            <a:pPr marL="457200" indent="-457200">
              <a:buFont typeface="+mj-lt"/>
              <a:buAutoNum type="arabicPeriod"/>
            </a:pPr>
            <a:r>
              <a:rPr lang="nb-NO" smtClean="0"/>
              <a:t>Gi panelet et navn</a:t>
            </a:r>
          </a:p>
          <a:p>
            <a:pPr marL="457200" indent="-457200">
              <a:buFont typeface="+mj-lt"/>
              <a:buAutoNum type="arabicPeriod"/>
            </a:pPr>
            <a:r>
              <a:rPr lang="nb-NO" smtClean="0"/>
              <a:t>Sørg for å være i SCADA modus</a:t>
            </a:r>
            <a:br>
              <a:rPr lang="nb-NO" smtClean="0"/>
            </a:br>
            <a:r>
              <a:rPr lang="nb-NO" sz="1700" smtClean="0"/>
              <a:t>(</a:t>
            </a:r>
            <a:r>
              <a:rPr lang="en-US" sz="1700" smtClean="0"/>
              <a:t>Supervisory Control And Data Acquisition)</a:t>
            </a:r>
            <a:endParaRPr lang="nb-NO" smtClean="0"/>
          </a:p>
          <a:p>
            <a:pPr marL="457200" indent="-457200">
              <a:buFont typeface="+mj-lt"/>
              <a:buAutoNum type="arabicPeriod"/>
            </a:pPr>
            <a:r>
              <a:rPr lang="nb-NO" smtClean="0"/>
              <a:t>Velg view og hent opp de konsollene du vil vise </a:t>
            </a:r>
            <a:br>
              <a:rPr lang="nb-NO" smtClean="0"/>
            </a:br>
            <a:r>
              <a:rPr lang="nb-NO" sz="1700" smtClean="0"/>
              <a:t>(Temperatur)</a:t>
            </a:r>
            <a:endParaRPr lang="nb-NO" smtClean="0"/>
          </a:p>
          <a:p>
            <a:pPr marL="457200" indent="-457200">
              <a:buFont typeface="+mj-lt"/>
              <a:buAutoNum type="arabicPeriod"/>
            </a:pPr>
            <a:r>
              <a:rPr lang="nb-NO" smtClean="0"/>
              <a:t>Velg tidslinje (Time line)</a:t>
            </a:r>
          </a:p>
          <a:p>
            <a:pPr marL="457200" indent="-457200">
              <a:buFont typeface="+mj-lt"/>
              <a:buAutoNum type="arabicPeriod"/>
            </a:pPr>
            <a:endParaRPr lang="nb-NO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smtClean="0"/>
              <a:t>Temperaturmålinger over tid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194628" y="5643475"/>
            <a:ext cx="7407404" cy="482688"/>
          </a:xfrm>
        </p:spPr>
        <p:txBody>
          <a:bodyPr>
            <a:normAutofit fontScale="92500"/>
          </a:bodyPr>
          <a:lstStyle/>
          <a:p>
            <a:r>
              <a:rPr lang="nb-NO" smtClean="0"/>
              <a:t>Målt batterispenning og temperatur fra 1. – 12. mars</a:t>
            </a:r>
            <a:endParaRPr lang="nb-NO"/>
          </a:p>
        </p:txBody>
      </p:sp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45031" y="1469393"/>
            <a:ext cx="8016875" cy="395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Tittel 1"/>
          <p:cNvSpPr>
            <a:spLocks noGrp="1"/>
          </p:cNvSpPr>
          <p:nvPr>
            <p:ph type="title"/>
          </p:nvPr>
        </p:nvSpPr>
        <p:spPr>
          <a:xfrm>
            <a:off x="1194628" y="2239973"/>
            <a:ext cx="7407404" cy="1614008"/>
          </a:xfrm>
        </p:spPr>
        <p:txBody>
          <a:bodyPr>
            <a:normAutofit/>
          </a:bodyPr>
          <a:lstStyle/>
          <a:p>
            <a:pPr algn="ctr"/>
            <a:r>
              <a:rPr lang="nb-NO" smtClean="0"/>
              <a:t>Arbeid på egen hånd</a:t>
            </a:r>
            <a:endParaRPr lang="nb-NO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b-NO" sz="2400" smtClean="0"/>
              <a:t>Fjernstyring og overvåking av lokal sensornode</a:t>
            </a:r>
            <a:br>
              <a:rPr lang="nb-NO" sz="2400" smtClean="0"/>
            </a:br>
            <a:r>
              <a:rPr lang="nb-NO" sz="3200" smtClean="0"/>
              <a:t>Hos Circus of Things</a:t>
            </a:r>
            <a:endParaRPr lang="nb-NO" sz="3200"/>
          </a:p>
        </p:txBody>
      </p:sp>
      <p:sp>
        <p:nvSpPr>
          <p:cNvPr id="4" name="TekstSylinder 3"/>
          <p:cNvSpPr txBox="1"/>
          <p:nvPr/>
        </p:nvSpPr>
        <p:spPr>
          <a:xfrm>
            <a:off x="1435100" y="1352550"/>
            <a:ext cx="71072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nb-NO" sz="2000" b="1" smtClean="0"/>
              <a:t>1. Opprett bruker med passord hos </a:t>
            </a:r>
            <a:r>
              <a:rPr lang="nb-NO" sz="2000" b="1" smtClean="0">
                <a:hlinkClick r:id="rId2"/>
              </a:rPr>
              <a:t>www.circusofthings.com</a:t>
            </a:r>
            <a:r>
              <a:rPr lang="nb-NO" sz="2000" b="1" smtClean="0"/>
              <a:t> 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36863" y="1847850"/>
            <a:ext cx="3944935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kstSylinder 6"/>
          <p:cNvSpPr txBox="1"/>
          <p:nvPr/>
        </p:nvSpPr>
        <p:spPr>
          <a:xfrm>
            <a:off x="956734" y="3837517"/>
            <a:ext cx="8102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nb-NO" sz="2000" b="1" smtClean="0"/>
              <a:t>2. </a:t>
            </a:r>
            <a:r>
              <a:rPr lang="nb-NO" sz="2000" b="1" smtClean="0"/>
              <a:t>I </a:t>
            </a:r>
            <a:r>
              <a:rPr lang="nb-NO" sz="2000" b="1" i="1" smtClean="0"/>
              <a:t>“Workshop” hos CoT spesifiseres signalnavn, enheter og måleområde</a:t>
            </a:r>
            <a:endParaRPr lang="nb-NO" sz="2000" b="1" smtClean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47434" y="4260850"/>
            <a:ext cx="3924300" cy="2165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58919" y="465830"/>
            <a:ext cx="7843157" cy="2012940"/>
          </a:xfrm>
        </p:spPr>
        <p:txBody>
          <a:bodyPr>
            <a:normAutofit/>
          </a:bodyPr>
          <a:lstStyle/>
          <a:p>
            <a:pPr algn="ctr"/>
            <a:r>
              <a:rPr lang="nb-NO" smtClean="0"/>
              <a:t>Oppdrag 10</a:t>
            </a:r>
            <a:br>
              <a:rPr lang="nb-NO" smtClean="0"/>
            </a:br>
            <a:r>
              <a:rPr lang="nb-NO" smtClean="0"/>
              <a:t>Legg inn terskelkontroll</a:t>
            </a:r>
            <a:endParaRPr lang="nb-NO"/>
          </a:p>
        </p:txBody>
      </p:sp>
      <p:sp>
        <p:nvSpPr>
          <p:cNvPr id="5" name="Tittel 1"/>
          <p:cNvSpPr txBox="1">
            <a:spLocks/>
          </p:cNvSpPr>
          <p:nvPr/>
        </p:nvSpPr>
        <p:spPr>
          <a:xfrm>
            <a:off x="286101" y="2193603"/>
            <a:ext cx="8706434" cy="34891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/>
          <a:p>
            <a:r>
              <a:rPr lang="nb-NO" sz="3200" b="1" smtClean="0">
                <a:solidFill>
                  <a:schemeClr val="bg1"/>
                </a:solidFill>
              </a:rPr>
              <a:t>Oppdrag 10:</a:t>
            </a:r>
            <a:r>
              <a:rPr lang="nb-NO" sz="3200" b="1" i="1" smtClean="0">
                <a:solidFill>
                  <a:schemeClr val="bg1"/>
                </a:solidFill>
              </a:rPr>
              <a:t> Lag et nytt konsoll for å sette terskelverdien med en glidebryter, og endre det eksisterende slik at vifta kan settes i tre stillinger:</a:t>
            </a:r>
            <a:br>
              <a:rPr lang="nb-NO" sz="3200" b="1" i="1" smtClean="0">
                <a:solidFill>
                  <a:schemeClr val="bg1"/>
                </a:solidFill>
              </a:rPr>
            </a:br>
            <a:r>
              <a:rPr lang="nb-NO" sz="3200" b="1" i="1" smtClean="0">
                <a:solidFill>
                  <a:schemeClr val="bg1"/>
                </a:solidFill>
              </a:rPr>
              <a:t>- On 		– Går hele tiden</a:t>
            </a:r>
            <a:br>
              <a:rPr lang="nb-NO" sz="3200" b="1" i="1" smtClean="0">
                <a:solidFill>
                  <a:schemeClr val="bg1"/>
                </a:solidFill>
              </a:rPr>
            </a:br>
            <a:r>
              <a:rPr lang="nb-NO" sz="3200" b="1" i="1" smtClean="0">
                <a:solidFill>
                  <a:schemeClr val="bg1"/>
                </a:solidFill>
              </a:rPr>
              <a:t>- Auto 	– Går når temperaturen er over en terskelverdi</a:t>
            </a:r>
            <a:br>
              <a:rPr lang="nb-NO" sz="3200" b="1" i="1" smtClean="0">
                <a:solidFill>
                  <a:schemeClr val="bg1"/>
                </a:solidFill>
              </a:rPr>
            </a:br>
            <a:r>
              <a:rPr lang="nb-NO" sz="3200" b="1" i="1" smtClean="0">
                <a:solidFill>
                  <a:schemeClr val="bg1"/>
                </a:solidFill>
              </a:rPr>
              <a:t>- Off 		– Går ikke</a:t>
            </a:r>
            <a:br>
              <a:rPr lang="nb-NO" sz="3200" b="1" i="1" smtClean="0">
                <a:solidFill>
                  <a:schemeClr val="bg1"/>
                </a:solidFill>
              </a:rPr>
            </a:br>
            <a:r>
              <a:rPr lang="nb-NO" sz="3200" b="1" i="1" smtClean="0">
                <a:solidFill>
                  <a:schemeClr val="bg1"/>
                </a:solidFill>
              </a:rPr>
              <a:t>Terskelverdien skal kunne settes kontinuerlig fra 10 – 40°C.</a:t>
            </a:r>
            <a:br>
              <a:rPr lang="nb-NO" sz="3200" b="1" i="1" smtClean="0">
                <a:solidFill>
                  <a:schemeClr val="bg1"/>
                </a:solidFill>
              </a:rPr>
            </a:br>
            <a:r>
              <a:rPr lang="nb-NO" sz="3200" b="1" i="1" smtClean="0">
                <a:solidFill>
                  <a:schemeClr val="bg1"/>
                </a:solidFill>
              </a:rPr>
              <a:t>Endre programmet slik at det oppfyller betingelsene.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smtClean="0"/>
              <a:t>Panelet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194628" y="4538342"/>
            <a:ext cx="7407404" cy="1587822"/>
          </a:xfrm>
        </p:spPr>
        <p:txBody>
          <a:bodyPr/>
          <a:lstStyle/>
          <a:p>
            <a:r>
              <a:rPr lang="nb-NO" smtClean="0"/>
              <a:t>Legg inn en ekstra verdi på trykknapp konsollet (2)</a:t>
            </a:r>
          </a:p>
          <a:p>
            <a:r>
              <a:rPr lang="nb-NO" smtClean="0"/>
              <a:t>Nytt signal som overfører terskelverdien</a:t>
            </a:r>
            <a:endParaRPr lang="nb-NO"/>
          </a:p>
        </p:txBody>
      </p:sp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37758" y="1492212"/>
            <a:ext cx="8067526" cy="2692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kstSylinder 4"/>
          <p:cNvSpPr txBox="1"/>
          <p:nvPr/>
        </p:nvSpPr>
        <p:spPr>
          <a:xfrm>
            <a:off x="2185023" y="208685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smtClean="0">
                <a:solidFill>
                  <a:srgbClr val="FF0000"/>
                </a:solidFill>
              </a:rPr>
              <a:t>0</a:t>
            </a:r>
            <a:endParaRPr lang="nb-NO" b="1">
              <a:solidFill>
                <a:srgbClr val="FF0000"/>
              </a:solidFill>
            </a:endParaRPr>
          </a:p>
        </p:txBody>
      </p:sp>
      <p:sp>
        <p:nvSpPr>
          <p:cNvPr id="6" name="TekstSylinder 5"/>
          <p:cNvSpPr txBox="1"/>
          <p:nvPr/>
        </p:nvSpPr>
        <p:spPr>
          <a:xfrm>
            <a:off x="2185023" y="286100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smtClean="0">
                <a:solidFill>
                  <a:srgbClr val="FF0000"/>
                </a:solidFill>
              </a:rPr>
              <a:t>1</a:t>
            </a:r>
            <a:endParaRPr lang="nb-NO" b="1">
              <a:solidFill>
                <a:srgbClr val="FF0000"/>
              </a:solidFill>
            </a:endParaRPr>
          </a:p>
        </p:txBody>
      </p:sp>
      <p:sp>
        <p:nvSpPr>
          <p:cNvPr id="7" name="TekstSylinder 6"/>
          <p:cNvSpPr txBox="1"/>
          <p:nvPr/>
        </p:nvSpPr>
        <p:spPr>
          <a:xfrm>
            <a:off x="2185023" y="246271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smtClean="0">
                <a:solidFill>
                  <a:srgbClr val="FF0000"/>
                </a:solidFill>
              </a:rPr>
              <a:t>2</a:t>
            </a:r>
            <a:endParaRPr lang="nb-NO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Tittel 1"/>
          <p:cNvSpPr>
            <a:spLocks noGrp="1"/>
          </p:cNvSpPr>
          <p:nvPr>
            <p:ph type="title"/>
          </p:nvPr>
        </p:nvSpPr>
        <p:spPr>
          <a:xfrm>
            <a:off x="1194628" y="2239973"/>
            <a:ext cx="7407404" cy="1614008"/>
          </a:xfrm>
        </p:spPr>
        <p:txBody>
          <a:bodyPr>
            <a:normAutofit/>
          </a:bodyPr>
          <a:lstStyle/>
          <a:p>
            <a:pPr algn="ctr"/>
            <a:r>
              <a:rPr lang="nb-NO" smtClean="0"/>
              <a:t>Arbeid på egen hånd</a:t>
            </a:r>
            <a:endParaRPr lang="nb-NO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205513" y="195943"/>
            <a:ext cx="7407404" cy="797152"/>
          </a:xfrm>
        </p:spPr>
        <p:txBody>
          <a:bodyPr/>
          <a:lstStyle/>
          <a:p>
            <a:pPr algn="ctr"/>
            <a:r>
              <a:rPr lang="nb-NO" smtClean="0"/>
              <a:t>Gjennomgang av programmet</a:t>
            </a:r>
            <a:endParaRPr lang="nb-NO"/>
          </a:p>
        </p:txBody>
      </p:sp>
      <p:pic>
        <p:nvPicPr>
          <p:cNvPr id="73730" name="Picture 2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30864" y="1155623"/>
            <a:ext cx="7540020" cy="5318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58919" y="465830"/>
            <a:ext cx="7843157" cy="2012940"/>
          </a:xfrm>
        </p:spPr>
        <p:txBody>
          <a:bodyPr>
            <a:normAutofit/>
          </a:bodyPr>
          <a:lstStyle/>
          <a:p>
            <a:pPr algn="ctr"/>
            <a:r>
              <a:rPr lang="nb-NO" smtClean="0"/>
              <a:t>Oppdrag 11</a:t>
            </a:r>
            <a:br>
              <a:rPr lang="nb-NO" smtClean="0"/>
            </a:br>
            <a:r>
              <a:rPr lang="nb-NO" smtClean="0"/>
              <a:t>Sett sensornode i “Sleep mode”</a:t>
            </a:r>
            <a:endParaRPr lang="nb-NO"/>
          </a:p>
        </p:txBody>
      </p:sp>
      <p:sp>
        <p:nvSpPr>
          <p:cNvPr id="5" name="Tittel 1"/>
          <p:cNvSpPr txBox="1">
            <a:spLocks/>
          </p:cNvSpPr>
          <p:nvPr/>
        </p:nvSpPr>
        <p:spPr>
          <a:xfrm>
            <a:off x="286101" y="2193603"/>
            <a:ext cx="8706434" cy="34891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sz="3200" b="1" smtClean="0">
                <a:solidFill>
                  <a:schemeClr val="bg1"/>
                </a:solidFill>
              </a:rPr>
              <a:t>Oppdrag 11 </a:t>
            </a:r>
            <a:r>
              <a:rPr lang="nb-NO" sz="3200" b="1" i="1" smtClean="0">
                <a:solidFill>
                  <a:schemeClr val="bg1"/>
                </a:solidFill>
              </a:rPr>
              <a:t>– Ta utgangspunkt i oppdrag 10 og lag et tillegg i programmet slik at det gjøres målinger ca. hvert 10 sek. Mellom hver måling skal kretsen legges i dyp dvale (“deep sleep”). Lag et konsoll i panelet ved CoT som viser tiden i sekunder fra måleserien startet.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smtClean="0"/>
              <a:t>Konsollet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194628" y="5693963"/>
            <a:ext cx="7407404" cy="432200"/>
          </a:xfrm>
        </p:spPr>
        <p:txBody>
          <a:bodyPr>
            <a:normAutofit lnSpcReduction="10000"/>
          </a:bodyPr>
          <a:lstStyle/>
          <a:p>
            <a:r>
              <a:rPr lang="nb-NO" smtClean="0"/>
              <a:t>Nytt signal – tiden fra start i sekunder</a:t>
            </a:r>
            <a:endParaRPr lang="nb-NO"/>
          </a:p>
        </p:txBody>
      </p:sp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87328" y="1377447"/>
            <a:ext cx="8014738" cy="3413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Pil høyre 4"/>
          <p:cNvSpPr/>
          <p:nvPr/>
        </p:nvSpPr>
        <p:spPr>
          <a:xfrm>
            <a:off x="3338543" y="1743214"/>
            <a:ext cx="604157" cy="473529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194628" y="274638"/>
            <a:ext cx="7407404" cy="893762"/>
          </a:xfrm>
        </p:spPr>
        <p:txBody>
          <a:bodyPr>
            <a:normAutofit fontScale="90000"/>
          </a:bodyPr>
          <a:lstStyle/>
          <a:p>
            <a:pPr algn="ctr"/>
            <a:r>
              <a:rPr lang="nb-NO" smtClean="0"/>
              <a:t>Eksempel: Dyp dvale (Deep sleep)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nb-NO" smtClean="0"/>
              <a:t>Etablering av betingelsene for dvalen</a:t>
            </a:r>
            <a:br>
              <a:rPr lang="nb-NO" smtClean="0"/>
            </a:br>
            <a:r>
              <a:rPr lang="nb-NO" sz="1800" smtClean="0"/>
              <a:t>- Etablerer bl.a. forutsetningen for hvordan vekking skal skje.</a:t>
            </a:r>
            <a:endParaRPr lang="nb-NO" smtClean="0"/>
          </a:p>
          <a:p>
            <a:pPr marL="457200" indent="-457200">
              <a:buFont typeface="+mj-lt"/>
              <a:buAutoNum type="arabicPeriod"/>
            </a:pPr>
            <a:r>
              <a:rPr lang="nb-NO" smtClean="0"/>
              <a:t>Igangsetting av dvalen</a:t>
            </a:r>
            <a:br>
              <a:rPr lang="nb-NO" smtClean="0"/>
            </a:br>
            <a:r>
              <a:rPr lang="nb-NO" sz="1800" smtClean="0"/>
              <a:t>- Her kalles funksjonen som legger kretsen i dvale.</a:t>
            </a:r>
            <a:endParaRPr lang="nb-NO" smtClean="0"/>
          </a:p>
          <a:p>
            <a:pPr marL="457200" indent="-457200">
              <a:buFont typeface="+mj-lt"/>
              <a:buAutoNum type="arabicPeriod"/>
            </a:pPr>
            <a:r>
              <a:rPr lang="nb-NO" smtClean="0"/>
              <a:t>Vekking av dvalen</a:t>
            </a:r>
            <a:br>
              <a:rPr lang="nb-NO" smtClean="0"/>
            </a:br>
            <a:r>
              <a:rPr lang="nb-NO" sz="1800" smtClean="0"/>
              <a:t>- Her vekkes mikrokontrolleren fra dvalen, ut fra premissene som ble lagt under punkt 1.</a:t>
            </a:r>
            <a:endParaRPr lang="nb-NO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smtClean="0"/>
              <a:t>Vekking ved bruk av ”Timer”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194628" y="1466850"/>
            <a:ext cx="7777922" cy="4659313"/>
          </a:xfrm>
        </p:spPr>
        <p:txBody>
          <a:bodyPr/>
          <a:lstStyle/>
          <a:p>
            <a:r>
              <a:rPr lang="nb-NO" smtClean="0"/>
              <a:t>I void setup()-funksjonen:</a:t>
            </a:r>
          </a:p>
          <a:p>
            <a:pPr marL="361950" lvl="1" indent="0">
              <a:buNone/>
            </a:pPr>
            <a:r>
              <a:rPr lang="nb-NO" smtClean="0"/>
              <a:t>esp_sleep_enable_timer_wakeup(&lt;spesifiseres i </a:t>
            </a:r>
            <a:r>
              <a:rPr lang="el-GR" smtClean="0"/>
              <a:t>μ</a:t>
            </a:r>
            <a:r>
              <a:rPr lang="nb-NO" smtClean="0"/>
              <a:t>sekunder&gt;);</a:t>
            </a:r>
          </a:p>
          <a:p>
            <a:pPr marL="361950" lvl="1" indent="0">
              <a:buNone/>
            </a:pPr>
            <a:endParaRPr lang="nb-NO" smtClean="0"/>
          </a:p>
          <a:p>
            <a:r>
              <a:rPr lang="nb-NO" smtClean="0"/>
              <a:t>I void loop()-funksjonen</a:t>
            </a:r>
          </a:p>
          <a:p>
            <a:pPr marL="361950" lvl="1" indent="0">
              <a:buNone/>
            </a:pPr>
            <a:r>
              <a:rPr lang="nb-NO" smtClean="0"/>
              <a:t>esp_deep_sleep_start();</a:t>
            </a:r>
          </a:p>
          <a:p>
            <a:endParaRPr lang="nb-NO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b-NO" smtClean="0"/>
              <a:t>Vi ønsker å ta vare på variabler</a:t>
            </a:r>
            <a:br>
              <a:rPr lang="nb-NO" smtClean="0"/>
            </a:br>
            <a:r>
              <a:rPr lang="nb-NO" sz="2400" smtClean="0"/>
              <a:t>for eksempel ”tiden”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194628" y="4870450"/>
            <a:ext cx="7407404" cy="1255713"/>
          </a:xfrm>
        </p:spPr>
        <p:txBody>
          <a:bodyPr/>
          <a:lstStyle/>
          <a:p>
            <a:r>
              <a:rPr lang="nb-NO" smtClean="0"/>
              <a:t>Trygg lagring av offsettMillis:</a:t>
            </a:r>
          </a:p>
          <a:p>
            <a:pPr marL="361950" lvl="1" indent="0">
              <a:buNone/>
            </a:pPr>
            <a:r>
              <a:rPr lang="en-US" smtClean="0"/>
              <a:t>RTC_DATA_ATTR unsigned long millisOffset = 0;</a:t>
            </a:r>
          </a:p>
          <a:p>
            <a:endParaRPr lang="nb-NO"/>
          </a:p>
        </p:txBody>
      </p:sp>
      <p:pic>
        <p:nvPicPr>
          <p:cNvPr id="9830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48878" y="1600200"/>
            <a:ext cx="7754669" cy="2959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8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Tittel 1"/>
          <p:cNvSpPr>
            <a:spLocks noGrp="1"/>
          </p:cNvSpPr>
          <p:nvPr>
            <p:ph type="title"/>
          </p:nvPr>
        </p:nvSpPr>
        <p:spPr>
          <a:xfrm>
            <a:off x="1194628" y="2239973"/>
            <a:ext cx="7407404" cy="1614008"/>
          </a:xfrm>
        </p:spPr>
        <p:txBody>
          <a:bodyPr>
            <a:normAutofit/>
          </a:bodyPr>
          <a:lstStyle/>
          <a:p>
            <a:pPr algn="ctr"/>
            <a:r>
              <a:rPr lang="nb-NO" smtClean="0"/>
              <a:t>Arbeid på egen hånd</a:t>
            </a:r>
            <a:endParaRPr lang="nb-NO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b-NO" sz="2400" smtClean="0"/>
              <a:t>Fjernstyring og overvåking av lokal sensornode</a:t>
            </a:r>
            <a:br>
              <a:rPr lang="nb-NO" sz="2400" smtClean="0"/>
            </a:br>
            <a:r>
              <a:rPr lang="nb-NO" sz="3200" smtClean="0"/>
              <a:t>En oversikt</a:t>
            </a:r>
            <a:endParaRPr lang="nb-NO" sz="3200"/>
          </a:p>
        </p:txBody>
      </p:sp>
      <p:sp>
        <p:nvSpPr>
          <p:cNvPr id="6" name="TekstSylinder 5"/>
          <p:cNvSpPr txBox="1"/>
          <p:nvPr/>
        </p:nvSpPr>
        <p:spPr>
          <a:xfrm>
            <a:off x="1155700" y="1452034"/>
            <a:ext cx="74818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b="1" smtClean="0"/>
              <a:t>3. </a:t>
            </a:r>
            <a:r>
              <a:rPr lang="nb-NO" sz="2000" b="1" smtClean="0"/>
              <a:t>Bygg opp panelet, en sammenstillingen av brytere og displayer for å styre aktuatorene og monitorere sensordata fra sensornoden.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19300" y="2137834"/>
            <a:ext cx="5684838" cy="2171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205513" y="195943"/>
            <a:ext cx="7407404" cy="797152"/>
          </a:xfrm>
        </p:spPr>
        <p:txBody>
          <a:bodyPr/>
          <a:lstStyle/>
          <a:p>
            <a:pPr algn="ctr"/>
            <a:r>
              <a:rPr lang="nb-NO" smtClean="0"/>
              <a:t>Gjennomgang av programmet</a:t>
            </a:r>
            <a:endParaRPr lang="nb-NO"/>
          </a:p>
        </p:txBody>
      </p:sp>
      <p:pic>
        <p:nvPicPr>
          <p:cNvPr id="75778" name="Picture 2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20765" y="1189282"/>
            <a:ext cx="7630620" cy="5362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b-NO" sz="2400" smtClean="0"/>
              <a:t>Fjernstyring og overvåking av lokal sensornode</a:t>
            </a:r>
            <a:br>
              <a:rPr lang="nb-NO" sz="2400" smtClean="0"/>
            </a:br>
            <a:r>
              <a:rPr lang="nb-NO" sz="3200" smtClean="0"/>
              <a:t>Oppkobling av sensornoden</a:t>
            </a:r>
            <a:endParaRPr lang="nb-NO" sz="3200"/>
          </a:p>
        </p:txBody>
      </p:sp>
      <p:sp>
        <p:nvSpPr>
          <p:cNvPr id="6" name="TekstSylinder 5"/>
          <p:cNvSpPr txBox="1"/>
          <p:nvPr/>
        </p:nvSpPr>
        <p:spPr>
          <a:xfrm>
            <a:off x="1420284" y="1519767"/>
            <a:ext cx="71072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nb-NO" sz="2000" b="1" smtClean="0"/>
              <a:t>4. </a:t>
            </a:r>
            <a:r>
              <a:rPr lang="nb-NO" sz="2000" b="1" smtClean="0"/>
              <a:t>Koble opp sensornode med sensorer og aktuatorer.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67123" y="2434696"/>
            <a:ext cx="3051422" cy="3305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23605</TotalTime>
  <Words>1361</Words>
  <Application>Microsoft Office PowerPoint</Application>
  <PresentationFormat>Skjermfremvisning (4:3)</PresentationFormat>
  <Paragraphs>214</Paragraphs>
  <Slides>80</Slides>
  <Notes>1</Notes>
  <HiddenSlides>3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Lysbildetitler</vt:lpstr>
      </vt:variant>
      <vt:variant>
        <vt:i4>80</vt:i4>
      </vt:variant>
    </vt:vector>
  </HeadingPairs>
  <TitlesOfParts>
    <vt:vector size="81" baseType="lpstr">
      <vt:lpstr>Office-tema</vt:lpstr>
      <vt:lpstr>Samling 2, 23. – 25. mars Wi-Fi programmering ESP32 for yrkesfag – Dag 3</vt:lpstr>
      <vt:lpstr>Program for kursdagen Prosjekt: Wi-Fi programmering ESP32</vt:lpstr>
      <vt:lpstr>ESP32 Wi-Fi og Bluetooth</vt:lpstr>
      <vt:lpstr>ESP32 WROOM 32</vt:lpstr>
      <vt:lpstr>Circus of Things</vt:lpstr>
      <vt:lpstr>Oppkobling mot ”Circus of Things”</vt:lpstr>
      <vt:lpstr>Fjernstyring og overvåking av lokal sensornode Hos Circus of Things</vt:lpstr>
      <vt:lpstr>Fjernstyring og overvåking av lokal sensornode En oversikt</vt:lpstr>
      <vt:lpstr>Fjernstyring og overvåking av lokal sensornode Oppkobling av sensornoden</vt:lpstr>
      <vt:lpstr>Fjernstyring og overvåking av lokal sensornode Skriv programmet i ESP32</vt:lpstr>
      <vt:lpstr>Fjernstyring og overvåking av lokal sensornode Oversikt over programmet</vt:lpstr>
      <vt:lpstr>Oppdragene</vt:lpstr>
      <vt:lpstr>Totaloppdraget</vt:lpstr>
      <vt:lpstr>Oppdeling i moduler</vt:lpstr>
      <vt:lpstr>Oppdrag 1  Koble opp viftereleet, og slå releet av og på</vt:lpstr>
      <vt:lpstr>Oppkobling</vt:lpstr>
      <vt:lpstr>To typer releer</vt:lpstr>
      <vt:lpstr>Arbeid på egen hånd</vt:lpstr>
      <vt:lpstr>Gjennomgang av programmet</vt:lpstr>
      <vt:lpstr>Oppdrag 2  Styr viftereleet fra CoT</vt:lpstr>
      <vt:lpstr>Opprett konto på CoT www.circusofthings.com </vt:lpstr>
      <vt:lpstr>Opprett konto på CoT www.circusofthings.com </vt:lpstr>
      <vt:lpstr>Opprette et ”signal”</vt:lpstr>
      <vt:lpstr>Lag et panel med et konsoll</vt:lpstr>
      <vt:lpstr>Lag et panel med et konsoll</vt:lpstr>
      <vt:lpstr>Skriv programmet</vt:lpstr>
      <vt:lpstr>Hent ”token”</vt:lpstr>
      <vt:lpstr>Arbeid på egen hånd</vt:lpstr>
      <vt:lpstr>Gjennomgang av programmet</vt:lpstr>
      <vt:lpstr>Oppdrag 3  Koble opp BMP/E280</vt:lpstr>
      <vt:lpstr>Koble opp BMP/E280</vt:lpstr>
      <vt:lpstr>I2C databuss</vt:lpstr>
      <vt:lpstr>Koble BME280 til ESP32 via I2C-buss</vt:lpstr>
      <vt:lpstr>Protkoll</vt:lpstr>
      <vt:lpstr>Scannen for I2C-adresser</vt:lpstr>
      <vt:lpstr>Programmering BME280 og I2C</vt:lpstr>
      <vt:lpstr>Arbeid på egen hånd</vt:lpstr>
      <vt:lpstr>Gjennomgang av programmet</vt:lpstr>
      <vt:lpstr>Oppdrag 4  Les av BMP/E280</vt:lpstr>
      <vt:lpstr>Definer nye signaler i CoT</vt:lpstr>
      <vt:lpstr>Panelet kan se slik ut</vt:lpstr>
      <vt:lpstr>Husk å ta vare på nøkkelkodene</vt:lpstr>
      <vt:lpstr>Skriv programmet</vt:lpstr>
      <vt:lpstr>Arbeid på egen hånd</vt:lpstr>
      <vt:lpstr>Gjennomgang av programmet</vt:lpstr>
      <vt:lpstr>Oppdrag 5  Kombiner oppdrag 2 og 4</vt:lpstr>
      <vt:lpstr>Kombiner de to panelene</vt:lpstr>
      <vt:lpstr>Arbeid på egen hånd</vt:lpstr>
      <vt:lpstr>Gjennomgang av programmet</vt:lpstr>
      <vt:lpstr>Oppdrag 6 Kontinuerlig styring av bommen</vt:lpstr>
      <vt:lpstr>Oppkobling</vt:lpstr>
      <vt:lpstr>Suppler kontrollpanelet</vt:lpstr>
      <vt:lpstr>Arbeid på egen hånd</vt:lpstr>
      <vt:lpstr>Gjennomgang av programmet</vt:lpstr>
      <vt:lpstr>Oppdrag 7 Bygg opp programmet med funksjoner</vt:lpstr>
      <vt:lpstr>Repetisjon: Lag egne funksjoner</vt:lpstr>
      <vt:lpstr>Legg oppgavene i funksjoner:</vt:lpstr>
      <vt:lpstr>Arbeid på egen hånd</vt:lpstr>
      <vt:lpstr>Gjennomgang av programmet</vt:lpstr>
      <vt:lpstr>Oppdrag 8 Skriv til display</vt:lpstr>
      <vt:lpstr>Oppkobling</vt:lpstr>
      <vt:lpstr>Programmet – 7 segment</vt:lpstr>
      <vt:lpstr>Skriv til 7-segmentdisplay</vt:lpstr>
      <vt:lpstr>Arbeid på egen hånd</vt:lpstr>
      <vt:lpstr>Gjennomgang av programmet</vt:lpstr>
      <vt:lpstr>Oppdrag 9 Tidsserier ved CoT</vt:lpstr>
      <vt:lpstr>Studer en måleserie over tid. Gå til Dashboard</vt:lpstr>
      <vt:lpstr>Temperaturmålinger over tid</vt:lpstr>
      <vt:lpstr>Arbeid på egen hånd</vt:lpstr>
      <vt:lpstr>Oppdrag 10 Legg inn terskelkontroll</vt:lpstr>
      <vt:lpstr>Panelet</vt:lpstr>
      <vt:lpstr>Arbeid på egen hånd</vt:lpstr>
      <vt:lpstr>Gjennomgang av programmet</vt:lpstr>
      <vt:lpstr>Oppdrag 11 Sett sensornode i “Sleep mode”</vt:lpstr>
      <vt:lpstr>Konsollet</vt:lpstr>
      <vt:lpstr>Eksempel: Dyp dvale (Deep sleep)</vt:lpstr>
      <vt:lpstr>Vekking ved bruk av ”Timer”</vt:lpstr>
      <vt:lpstr>Vi ønsker å ta vare på variabler for eksempel ”tiden”</vt:lpstr>
      <vt:lpstr>Arbeid på egen hånd</vt:lpstr>
      <vt:lpstr>Gjennomgang av programmet</vt:lpstr>
    </vt:vector>
  </TitlesOfParts>
  <Company>NTNU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Kolbjørn Skarpnes</dc:creator>
  <cp:lastModifiedBy>Nikro</cp:lastModifiedBy>
  <cp:revision>152</cp:revision>
  <dcterms:created xsi:type="dcterms:W3CDTF">2013-06-10T16:56:09Z</dcterms:created>
  <dcterms:modified xsi:type="dcterms:W3CDTF">2021-03-25T19:49:39Z</dcterms:modified>
</cp:coreProperties>
</file>