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54" r:id="rId2"/>
    <p:sldId id="356" r:id="rId3"/>
    <p:sldId id="373" r:id="rId4"/>
    <p:sldId id="375" r:id="rId5"/>
    <p:sldId id="363" r:id="rId6"/>
    <p:sldId id="374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58" r:id="rId17"/>
    <p:sldId id="359" r:id="rId18"/>
    <p:sldId id="360" r:id="rId19"/>
    <p:sldId id="361" r:id="rId20"/>
    <p:sldId id="362" r:id="rId21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475"/>
    <a:srgbClr val="BBAC7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908" autoAdjust="0"/>
    <p:restoredTop sz="87548" autoAdjust="0"/>
  </p:normalViewPr>
  <p:slideViewPr>
    <p:cSldViewPr snapToGrid="0">
      <p:cViewPr>
        <p:scale>
          <a:sx n="60" d="100"/>
          <a:sy n="60" d="100"/>
        </p:scale>
        <p:origin x="-806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8394A-ECA7-40E7-B53A-2F03A8026B4D}" type="datetimeFigureOut">
              <a:rPr lang="nb-NO" smtClean="0"/>
              <a:pPr/>
              <a:t>23.03.2021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4FD85-A5B2-4EB9-AEDA-67CB1B05C715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677415"/>
            <a:ext cx="7772400" cy="901094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7750" y="274638"/>
            <a:ext cx="5459249" cy="5851525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6421247"/>
            <a:ext cx="862779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latin typeface="Arial"/>
                <a:cs typeface="Arial"/>
              </a:rPr>
              <a:pPr algn="ctr"/>
              <a:t>‹#›</a:t>
            </a:fld>
            <a:endParaRPr lang="nb-NO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5765" y="4406900"/>
            <a:ext cx="74589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5765" y="2906713"/>
            <a:ext cx="74589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=""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5551" y="274638"/>
            <a:ext cx="7407404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4711" y="1600200"/>
            <a:ext cx="36678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05711" y="1600200"/>
            <a:ext cx="36739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9523" y="274638"/>
            <a:ext cx="74074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69676" y="1535113"/>
            <a:ext cx="376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69676" y="2174875"/>
            <a:ext cx="376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257502" y="1535113"/>
            <a:ext cx="38122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257501" y="2174875"/>
            <a:ext cx="381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64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42491" y="273050"/>
            <a:ext cx="47650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=""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=""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7407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94628" y="1600200"/>
            <a:ext cx="74074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6" name="Bilde 5" descr="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029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87582" y="908050"/>
            <a:ext cx="7201944" cy="1641731"/>
          </a:xfrm>
        </p:spPr>
        <p:txBody>
          <a:bodyPr>
            <a:normAutofit/>
          </a:bodyPr>
          <a:lstStyle/>
          <a:p>
            <a:r>
              <a:rPr lang="nb-NO" smtClean="0"/>
              <a:t>Samling 2, 23. – 25. mars</a:t>
            </a:r>
            <a:br>
              <a:rPr lang="nb-NO" smtClean="0"/>
            </a:br>
            <a:r>
              <a:rPr lang="nb-NO" smtClean="0"/>
              <a:t>RFID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87582" y="2549782"/>
            <a:ext cx="7201944" cy="1942125"/>
          </a:xfrm>
        </p:spPr>
        <p:txBody>
          <a:bodyPr>
            <a:normAutofit/>
          </a:bodyPr>
          <a:lstStyle/>
          <a:p>
            <a:r>
              <a:rPr lang="nb-NO" sz="2400" smtClean="0"/>
              <a:t>Av</a:t>
            </a:r>
          </a:p>
          <a:p>
            <a:r>
              <a:rPr lang="nb-NO" smtClean="0"/>
              <a:t>Nils Kr. Rossing</a:t>
            </a:r>
            <a:br>
              <a:rPr lang="nb-NO" smtClean="0"/>
            </a:br>
            <a:r>
              <a:rPr lang="nb-NO" smtClean="0"/>
              <a:t>Skolelaboratoriet</a:t>
            </a:r>
            <a:endParaRPr lang="nb-NO" sz="2400" dirty="0"/>
          </a:p>
        </p:txBody>
      </p:sp>
      <p:pic>
        <p:nvPicPr>
          <p:cNvPr id="4" name="Bilde 3" descr="tekst_b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867" y="269447"/>
            <a:ext cx="234696" cy="3084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3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mtClean="0"/>
              <a:t>Aktive ”Tags”</a:t>
            </a:r>
            <a:br>
              <a:rPr lang="nb-NO" smtClean="0"/>
            </a:br>
            <a:r>
              <a:rPr lang="nb-NO" smtClean="0"/>
              <a:t>Autopass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99150" y="1562100"/>
            <a:ext cx="3003550" cy="4914900"/>
          </a:xfrm>
        </p:spPr>
        <p:txBody>
          <a:bodyPr/>
          <a:lstStyle/>
          <a:p>
            <a:r>
              <a:rPr lang="nb-NO" smtClean="0"/>
              <a:t>Utviklet i Norge, Trøndelag</a:t>
            </a:r>
            <a:br>
              <a:rPr lang="nb-NO" smtClean="0"/>
            </a:br>
            <a:r>
              <a:rPr lang="nb-NO" sz="1600" smtClean="0"/>
              <a:t>Opprinnelig Micro Design</a:t>
            </a:r>
            <a:endParaRPr lang="nb-NO" smtClean="0"/>
          </a:p>
          <a:p>
            <a:r>
              <a:rPr lang="nb-NO" smtClean="0"/>
              <a:t>Aktiv RFID</a:t>
            </a:r>
          </a:p>
          <a:p>
            <a:r>
              <a:rPr lang="nb-NO" smtClean="0"/>
              <a:t>Frekvens 5,8 GHz</a:t>
            </a:r>
          </a:p>
          <a:p>
            <a:r>
              <a:rPr lang="nb-NO" smtClean="0"/>
              <a:t>Brukes flere plasser i Europa</a:t>
            </a:r>
            <a:endParaRPr lang="nb-NO"/>
          </a:p>
        </p:txBody>
      </p:sp>
      <p:pic>
        <p:nvPicPr>
          <p:cNvPr id="111618" name="Picture 2" descr="Vehicle RFID Inter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257" y="1549399"/>
            <a:ext cx="4483418" cy="4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mtClean="0"/>
              <a:t>La oss se nærmere på RC522</a:t>
            </a:r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8043" y="1180148"/>
            <a:ext cx="5843587" cy="350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kstSylinder 3"/>
          <p:cNvSpPr txBox="1"/>
          <p:nvPr/>
        </p:nvSpPr>
        <p:spPr>
          <a:xfrm>
            <a:off x="1066800" y="4914900"/>
            <a:ext cx="3768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69875">
              <a:buFont typeface="Arial" pitchFamily="34" charset="0"/>
              <a:buChar char="•"/>
            </a:pPr>
            <a:r>
              <a:rPr lang="nb-NO" smtClean="0"/>
              <a:t>Leseenhet (sender-mottaker)</a:t>
            </a:r>
          </a:p>
          <a:p>
            <a:pPr marL="285750" indent="-269875">
              <a:buFont typeface="Arial" pitchFamily="34" charset="0"/>
              <a:buChar char="•"/>
            </a:pPr>
            <a:r>
              <a:rPr lang="nb-NO" smtClean="0"/>
              <a:t>13,56MHz</a:t>
            </a:r>
          </a:p>
          <a:p>
            <a:pPr marL="285750" indent="-269875">
              <a:buFont typeface="Arial" pitchFamily="34" charset="0"/>
              <a:buChar char="•"/>
            </a:pPr>
            <a:r>
              <a:rPr lang="nb-NO" smtClean="0"/>
              <a:t>I2C (424kBit/s) eller SPI (10Mbit/s)</a:t>
            </a:r>
          </a:p>
          <a:p>
            <a:pPr marL="285750" indent="-269875">
              <a:buFont typeface="Arial" pitchFamily="34" charset="0"/>
              <a:buChar char="•"/>
            </a:pPr>
            <a:r>
              <a:rPr lang="nb-NO" smtClean="0"/>
              <a:t>3,3V spenningsforsyning</a:t>
            </a:r>
          </a:p>
          <a:p>
            <a:pPr marL="285750" indent="-269875">
              <a:buFont typeface="Arial" pitchFamily="34" charset="0"/>
              <a:buChar char="•"/>
            </a:pPr>
            <a:r>
              <a:rPr lang="nb-NO" smtClean="0"/>
              <a:t>Tåler 5V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4968240" y="1638300"/>
            <a:ext cx="115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Leseenhet</a:t>
            </a:r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5288280" y="1371600"/>
            <a:ext cx="115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>
                <a:solidFill>
                  <a:schemeClr val="bg1"/>
                </a:solidFill>
              </a:rPr>
              <a:t>Leseenhet</a:t>
            </a:r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6789420" y="2156460"/>
            <a:ext cx="83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>
                <a:solidFill>
                  <a:schemeClr val="bg1"/>
                </a:solidFill>
              </a:rPr>
              <a:t>ID-kort</a:t>
            </a:r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3086100" y="1943100"/>
            <a:ext cx="83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ID-kort</a:t>
            </a:r>
            <a:endParaRPr lang="nb-N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5689" y="4893620"/>
            <a:ext cx="4202112" cy="182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RC522 - Antenne</a:t>
            </a:r>
            <a:endParaRPr lang="nb-NO"/>
          </a:p>
        </p:txBody>
      </p:sp>
      <p:pic>
        <p:nvPicPr>
          <p:cNvPr id="112642" name="Picture 2" descr="GitHub - playfultechnology/arduino-rfid-MFRC5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925" y="1706562"/>
            <a:ext cx="7138271" cy="473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mtClean="0"/>
              <a:t>Oppkobling til Arduino UNO</a:t>
            </a:r>
            <a:br>
              <a:rPr lang="nb-NO" smtClean="0"/>
            </a:br>
            <a:r>
              <a:rPr lang="nb-NO" smtClean="0"/>
              <a:t>Med SPI-buss</a:t>
            </a:r>
            <a:endParaRPr lang="nb-NO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2298540"/>
            <a:ext cx="7585286" cy="349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mtClean="0"/>
              <a:t>Oppkobling til Arduino UNO</a:t>
            </a:r>
            <a:br>
              <a:rPr lang="nb-NO" smtClean="0"/>
            </a:br>
            <a:r>
              <a:rPr lang="nb-NO" smtClean="0"/>
              <a:t>Med I</a:t>
            </a:r>
            <a:r>
              <a:rPr lang="nb-NO" baseline="30000" smtClean="0"/>
              <a:t>2</a:t>
            </a:r>
            <a:r>
              <a:rPr lang="nb-NO" smtClean="0"/>
              <a:t>C-buss</a:t>
            </a:r>
            <a:endParaRPr lang="nb-NO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008" y="2025651"/>
            <a:ext cx="765259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7813" y="5226199"/>
            <a:ext cx="4313237" cy="149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mtClean="0"/>
              <a:t>Oppkobling av RC522 til ESP32</a:t>
            </a:r>
            <a:br>
              <a:rPr lang="nb-NO" smtClean="0"/>
            </a:br>
            <a:r>
              <a:rPr lang="nb-NO" smtClean="0"/>
              <a:t>Med SPI-buss</a:t>
            </a:r>
            <a:endParaRPr lang="nb-NO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2951" y="1364436"/>
            <a:ext cx="4286250" cy="520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49548" t="18999" r="22661"/>
          <a:stretch>
            <a:fillRect/>
          </a:stretch>
        </p:blipFill>
        <p:spPr bwMode="auto">
          <a:xfrm>
            <a:off x="1339850" y="1292706"/>
            <a:ext cx="3041650" cy="527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274638"/>
            <a:ext cx="283762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b-NO" smtClean="0"/>
              <a:t>Dataformat </a:t>
            </a:r>
            <a:br>
              <a:rPr lang="nb-NO" smtClean="0"/>
            </a:br>
            <a:r>
              <a:rPr lang="nb-NO" smtClean="0"/>
              <a:t>RFID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1700" y="1682749"/>
            <a:ext cx="2927350" cy="2460626"/>
          </a:xfrm>
        </p:spPr>
        <p:txBody>
          <a:bodyPr>
            <a:normAutofit/>
          </a:bodyPr>
          <a:lstStyle/>
          <a:p>
            <a:r>
              <a:rPr lang="nb-NO" sz="1600" smtClean="0"/>
              <a:t>16 </a:t>
            </a:r>
            <a:r>
              <a:rPr lang="nb-NO" sz="1600" b="1" smtClean="0">
                <a:solidFill>
                  <a:srgbClr val="FF0000"/>
                </a:solidFill>
              </a:rPr>
              <a:t>sektorer</a:t>
            </a:r>
            <a:r>
              <a:rPr lang="nb-NO" sz="1600" smtClean="0"/>
              <a:t> a 4 </a:t>
            </a:r>
            <a:r>
              <a:rPr lang="nb-NO" sz="1600" b="1" smtClean="0">
                <a:solidFill>
                  <a:srgbClr val="0070C0"/>
                </a:solidFill>
              </a:rPr>
              <a:t>blokker</a:t>
            </a:r>
          </a:p>
          <a:p>
            <a:r>
              <a:rPr lang="nb-NO" sz="1600" smtClean="0"/>
              <a:t>Hver blokk har 16 byte</a:t>
            </a:r>
            <a:endParaRPr lang="nb-NO" sz="1800" smtClean="0"/>
          </a:p>
          <a:p>
            <a:r>
              <a:rPr lang="nb-NO" sz="1600" smtClean="0"/>
              <a:t>De 8 første byte holder ID-koden (</a:t>
            </a:r>
            <a:r>
              <a:rPr lang="nb-NO" sz="1600" i="1" smtClean="0"/>
              <a:t>Manufacturer data</a:t>
            </a:r>
            <a:r>
              <a:rPr lang="nb-NO" sz="1600" smtClean="0"/>
              <a:t>)</a:t>
            </a:r>
          </a:p>
          <a:p>
            <a:r>
              <a:rPr lang="nb-NO" sz="1600" smtClean="0"/>
              <a:t>Manufacturer data:</a:t>
            </a:r>
          </a:p>
          <a:p>
            <a:pPr lvl="1"/>
            <a:r>
              <a:rPr lang="nb-NO" sz="1200" i="1" smtClean="0"/>
              <a:t>IC-manufacturer data</a:t>
            </a:r>
          </a:p>
          <a:p>
            <a:pPr lvl="1"/>
            <a:r>
              <a:rPr lang="nb-NO" sz="1200" b="1" i="1" smtClean="0">
                <a:solidFill>
                  <a:srgbClr val="FF0000"/>
                </a:solidFill>
              </a:rPr>
              <a:t>Unic identifier</a:t>
            </a:r>
          </a:p>
          <a:p>
            <a:r>
              <a:rPr lang="nb-NO" sz="1600" smtClean="0"/>
              <a:t>Totalt 1024 byte</a:t>
            </a:r>
          </a:p>
          <a:p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2108" y="1179513"/>
            <a:ext cx="5201242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ktangel 4"/>
          <p:cNvSpPr/>
          <p:nvPr/>
        </p:nvSpPr>
        <p:spPr>
          <a:xfrm>
            <a:off x="4095750" y="5314949"/>
            <a:ext cx="3787775" cy="6699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521200" y="5734050"/>
            <a:ext cx="3311526" cy="1905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Programvare</a:t>
            </a:r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462088"/>
            <a:ext cx="7998917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ktangel 4"/>
          <p:cNvSpPr/>
          <p:nvPr/>
        </p:nvSpPr>
        <p:spPr>
          <a:xfrm>
            <a:off x="1143000" y="2805113"/>
            <a:ext cx="2238375" cy="6143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4578350"/>
            <a:ext cx="7874124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838" y="5076825"/>
            <a:ext cx="805732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1194628" y="117476"/>
            <a:ext cx="7407404" cy="711199"/>
          </a:xfrm>
        </p:spPr>
        <p:txBody>
          <a:bodyPr/>
          <a:lstStyle/>
          <a:p>
            <a:pPr algn="ctr"/>
            <a:r>
              <a:rPr lang="nb-NO" smtClean="0"/>
              <a:t>Programvare</a:t>
            </a:r>
            <a:endParaRPr lang="nb-N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175" y="1233523"/>
            <a:ext cx="5893067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7938" y="2711484"/>
            <a:ext cx="759837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ktangel 4"/>
          <p:cNvSpPr/>
          <p:nvPr/>
        </p:nvSpPr>
        <p:spPr>
          <a:xfrm>
            <a:off x="1244600" y="3352800"/>
            <a:ext cx="7651750" cy="469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213" y="1990726"/>
            <a:ext cx="7869528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b="-2216"/>
          <a:stretch>
            <a:fillRect/>
          </a:stretch>
        </p:blipFill>
        <p:spPr bwMode="auto">
          <a:xfrm>
            <a:off x="1209675" y="952501"/>
            <a:ext cx="2833687" cy="95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194628" y="117476"/>
            <a:ext cx="7407404" cy="711199"/>
          </a:xfrm>
        </p:spPr>
        <p:txBody>
          <a:bodyPr/>
          <a:lstStyle/>
          <a:p>
            <a:pPr algn="ctr"/>
            <a:r>
              <a:rPr lang="nb-NO" smtClean="0"/>
              <a:t>Programvare</a:t>
            </a:r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1212850" y="1911350"/>
            <a:ext cx="724535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1600200" y="2711450"/>
            <a:ext cx="6203950" cy="2057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1600200" y="4883150"/>
            <a:ext cx="74549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4628" y="101600"/>
            <a:ext cx="7407404" cy="742950"/>
          </a:xfrm>
        </p:spPr>
        <p:txBody>
          <a:bodyPr>
            <a:normAutofit/>
          </a:bodyPr>
          <a:lstStyle/>
          <a:p>
            <a:pPr algn="ctr"/>
            <a:r>
              <a:rPr lang="nb-NO" sz="2800" smtClean="0"/>
              <a:t>Montering av RFID i adgangskontrollen</a:t>
            </a:r>
            <a:endParaRPr lang="nb-NO" sz="28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25772"/>
          <a:stretch>
            <a:fillRect/>
          </a:stretch>
        </p:blipFill>
        <p:spPr bwMode="auto">
          <a:xfrm>
            <a:off x="1878013" y="1003300"/>
            <a:ext cx="6478587" cy="348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2888" y="4788119"/>
            <a:ext cx="4449761" cy="17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1194628" y="117476"/>
            <a:ext cx="7407404" cy="711199"/>
          </a:xfrm>
        </p:spPr>
        <p:txBody>
          <a:bodyPr/>
          <a:lstStyle/>
          <a:p>
            <a:pPr algn="ctr"/>
            <a:r>
              <a:rPr lang="nb-NO" smtClean="0"/>
              <a:t>Programvare</a:t>
            </a:r>
            <a:endParaRPr lang="nb-N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929" y="1052514"/>
            <a:ext cx="7583989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RC522 pakken</a:t>
            </a:r>
            <a:endParaRPr lang="nb-NO"/>
          </a:p>
        </p:txBody>
      </p:sp>
      <p:grpSp>
        <p:nvGrpSpPr>
          <p:cNvPr id="9" name="Gruppe 8"/>
          <p:cNvGrpSpPr/>
          <p:nvPr/>
        </p:nvGrpSpPr>
        <p:grpSpPr>
          <a:xfrm>
            <a:off x="1222693" y="1294448"/>
            <a:ext cx="7431087" cy="4458652"/>
            <a:chOff x="2118043" y="1180148"/>
            <a:chExt cx="5843587" cy="350615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8043" y="1180148"/>
              <a:ext cx="5843587" cy="3506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kstSylinder 4"/>
            <p:cNvSpPr txBox="1"/>
            <p:nvPr/>
          </p:nvSpPr>
          <p:spPr>
            <a:xfrm>
              <a:off x="4968240" y="1638300"/>
              <a:ext cx="1153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mtClean="0"/>
                <a:t>Leseenhet</a:t>
              </a:r>
              <a:endParaRPr lang="nb-NO"/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5288280" y="1371600"/>
              <a:ext cx="1153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mtClean="0">
                  <a:solidFill>
                    <a:schemeClr val="bg1"/>
                  </a:solidFill>
                </a:rPr>
                <a:t>Leseenhet</a:t>
              </a:r>
              <a:endParaRPr lang="nb-NO">
                <a:solidFill>
                  <a:schemeClr val="bg1"/>
                </a:solidFill>
              </a:endParaRPr>
            </a:p>
          </p:txBody>
        </p:sp>
        <p:sp>
          <p:nvSpPr>
            <p:cNvPr id="7" name="TekstSylinder 6"/>
            <p:cNvSpPr txBox="1"/>
            <p:nvPr/>
          </p:nvSpPr>
          <p:spPr>
            <a:xfrm>
              <a:off x="6789420" y="2156460"/>
              <a:ext cx="830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mtClean="0">
                  <a:solidFill>
                    <a:schemeClr val="bg1"/>
                  </a:solidFill>
                </a:rPr>
                <a:t>ID-kort</a:t>
              </a:r>
              <a:endParaRPr lang="nb-NO">
                <a:solidFill>
                  <a:schemeClr val="bg1"/>
                </a:solidFill>
              </a:endParaRPr>
            </a:p>
          </p:txBody>
        </p:sp>
        <p:sp>
          <p:nvSpPr>
            <p:cNvPr id="8" name="TekstSylinder 7"/>
            <p:cNvSpPr txBox="1"/>
            <p:nvPr/>
          </p:nvSpPr>
          <p:spPr>
            <a:xfrm>
              <a:off x="3086100" y="1943100"/>
              <a:ext cx="830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mtClean="0"/>
                <a:t>ID-kort</a:t>
              </a:r>
              <a:endParaRPr lang="nb-NO"/>
            </a:p>
          </p:txBody>
        </p:sp>
      </p:grp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2150" y="1201359"/>
            <a:ext cx="6091536" cy="519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Kredittkort med RFID</a:t>
            </a:r>
            <a:endParaRPr lang="nb-NO"/>
          </a:p>
        </p:txBody>
      </p:sp>
      <p:pic>
        <p:nvPicPr>
          <p:cNvPr id="1028" name="Picture 4" descr="Inside-Smartcard-300x1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1936750"/>
            <a:ext cx="7086600" cy="413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Energioverføring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mtClean="0"/>
              <a:t>Passive</a:t>
            </a:r>
            <a:br>
              <a:rPr lang="nb-NO" smtClean="0"/>
            </a:br>
            <a:r>
              <a:rPr lang="nb-NO" sz="1800" smtClean="0"/>
              <a:t>- Får energi fra leseenheten, leverer et svakt signal, kort rekkevidde</a:t>
            </a:r>
            <a:endParaRPr lang="nb-NO" smtClean="0"/>
          </a:p>
          <a:p>
            <a:r>
              <a:rPr lang="nb-NO" smtClean="0"/>
              <a:t>Aktiv</a:t>
            </a:r>
            <a:br>
              <a:rPr lang="nb-NO" smtClean="0"/>
            </a:br>
            <a:r>
              <a:rPr lang="nb-NO" sz="1800" smtClean="0"/>
              <a:t>- Har innebygget energikilde, leverer kraftig signal, lengre</a:t>
            </a:r>
            <a:br>
              <a:rPr lang="nb-NO" sz="1800" smtClean="0"/>
            </a:br>
            <a:r>
              <a:rPr lang="nb-NO" sz="1800" smtClean="0"/>
              <a:t>  rekkevidde</a:t>
            </a:r>
          </a:p>
          <a:p>
            <a:r>
              <a:rPr lang="nb-NO" smtClean="0"/>
              <a:t>Bruksområder</a:t>
            </a:r>
          </a:p>
          <a:p>
            <a:pPr lvl="1"/>
            <a:r>
              <a:rPr lang="nb-NO" smtClean="0"/>
              <a:t>Sporing</a:t>
            </a:r>
          </a:p>
          <a:p>
            <a:pPr lvl="1"/>
            <a:r>
              <a:rPr lang="nb-NO" smtClean="0"/>
              <a:t>Logistikk                                                                   </a:t>
            </a:r>
          </a:p>
          <a:p>
            <a:pPr lvl="1"/>
            <a:r>
              <a:rPr lang="nb-NO" smtClean="0"/>
              <a:t>Merking av klær og andre varer, varesikring, tyverialarm</a:t>
            </a:r>
          </a:p>
          <a:p>
            <a:pPr lvl="1"/>
            <a:r>
              <a:rPr lang="nb-NO" smtClean="0"/>
              <a:t>Pass, billettering</a:t>
            </a:r>
          </a:p>
          <a:p>
            <a:pPr lvl="1"/>
            <a:r>
              <a:rPr lang="nb-NO" smtClean="0"/>
              <a:t>Elektronisk betaling, veiprising</a:t>
            </a:r>
          </a:p>
          <a:p>
            <a:pPr lvl="1"/>
            <a:r>
              <a:rPr lang="nb-NO" smtClean="0"/>
              <a:t>Adgangskontroll</a:t>
            </a:r>
          </a:p>
          <a:p>
            <a:pPr lvl="1"/>
            <a:r>
              <a:rPr lang="nb-NO" smtClean="0"/>
              <a:t>Dyreidentifisering.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mtClean="0"/>
              <a:t>Frekvensbånd</a:t>
            </a:r>
            <a:br>
              <a:rPr lang="nb-NO" smtClean="0"/>
            </a:br>
            <a:r>
              <a:rPr lang="nb-NO" sz="2000" b="0" u="sng" smtClean="0">
                <a:solidFill>
                  <a:srgbClr val="0070C0"/>
                </a:solidFill>
              </a:rPr>
              <a:t>https://www.usmartcards.co.uk/2017/03/09/2576/</a:t>
            </a:r>
            <a:endParaRPr lang="nb-NO" sz="2800" b="0" u="sng">
              <a:solidFill>
                <a:srgbClr val="0070C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1600200"/>
            <a:ext cx="7407404" cy="5010150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nb-NO" b="1" smtClean="0"/>
              <a:t>Lavfrekvens (</a:t>
            </a:r>
            <a:r>
              <a:rPr lang="nb-NO" smtClean="0"/>
              <a:t>125 kHz)</a:t>
            </a:r>
            <a:endParaRPr lang="nb-NO" b="1" smtClean="0"/>
          </a:p>
          <a:p>
            <a:pPr lvl="1"/>
            <a:r>
              <a:rPr lang="nb-NO" smtClean="0"/>
              <a:t>Små datamengder, lav datahastighet</a:t>
            </a:r>
          </a:p>
          <a:p>
            <a:pPr lvl="1"/>
            <a:r>
              <a:rPr lang="nb-NO" smtClean="0"/>
              <a:t>Leseavstand opp til 1 m</a:t>
            </a:r>
          </a:p>
          <a:p>
            <a:pPr marL="342900" lvl="1" indent="-342900">
              <a:spcBef>
                <a:spcPts val="1200"/>
              </a:spcBef>
              <a:buFont typeface="Arial"/>
              <a:buChar char="•"/>
            </a:pPr>
            <a:r>
              <a:rPr lang="nb-NO" b="1" smtClean="0"/>
              <a:t>Mellomfrekvens (</a:t>
            </a:r>
            <a:r>
              <a:rPr lang="nb-NO" smtClean="0"/>
              <a:t>13,56 MHz)</a:t>
            </a:r>
            <a:endParaRPr lang="nb-NO" b="1" smtClean="0"/>
          </a:p>
          <a:p>
            <a:pPr lvl="1"/>
            <a:r>
              <a:rPr lang="nb-NO" smtClean="0"/>
              <a:t>Middels datamengder (1kbyte), middels datahastighet</a:t>
            </a:r>
          </a:p>
          <a:p>
            <a:pPr lvl="1"/>
            <a:r>
              <a:rPr lang="nb-NO" smtClean="0"/>
              <a:t>Leseavstand opp til 30 cm</a:t>
            </a:r>
          </a:p>
          <a:p>
            <a:pPr lvl="1"/>
            <a:r>
              <a:rPr lang="nb-NO" smtClean="0"/>
              <a:t>Brukes til adgangskontroll og i mobiltelefoner</a:t>
            </a:r>
          </a:p>
          <a:p>
            <a:pPr marL="342900" lvl="1" indent="-342900">
              <a:spcBef>
                <a:spcPts val="1200"/>
              </a:spcBef>
              <a:buFont typeface="Arial"/>
              <a:buChar char="•"/>
            </a:pPr>
            <a:r>
              <a:rPr lang="nb-NO" b="1" smtClean="0"/>
              <a:t>Høyfrekvens (</a:t>
            </a:r>
            <a:r>
              <a:rPr lang="nb-NO" smtClean="0"/>
              <a:t>2,4 GHz)</a:t>
            </a:r>
            <a:endParaRPr lang="nb-NO" b="1" smtClean="0"/>
          </a:p>
          <a:p>
            <a:pPr lvl="1"/>
            <a:r>
              <a:rPr lang="nb-NO" smtClean="0"/>
              <a:t>Større datamengder</a:t>
            </a:r>
          </a:p>
          <a:p>
            <a:pPr lvl="1"/>
            <a:r>
              <a:rPr lang="nb-NO" smtClean="0"/>
              <a:t>Leseavstand opp til 4 -10 m (aktive)</a:t>
            </a:r>
          </a:p>
          <a:p>
            <a:pPr lvl="1"/>
            <a:r>
              <a:rPr lang="nb-NO" smtClean="0"/>
              <a:t>Kjøretøyregistrering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Klistremerker – ”Wet inlay”</a:t>
            </a:r>
            <a:endParaRPr lang="nb-NO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3438" y="1109663"/>
            <a:ext cx="5500731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6988" y="2851150"/>
            <a:ext cx="4549019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76178" y="3282950"/>
            <a:ext cx="3015422" cy="1555750"/>
          </a:xfrm>
        </p:spPr>
        <p:txBody>
          <a:bodyPr/>
          <a:lstStyle/>
          <a:p>
            <a:r>
              <a:rPr lang="nb-NO" smtClean="0"/>
              <a:t>Finnes i mange utforminger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Klistremerke – ”Wet Inlay”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4628" y="5327650"/>
            <a:ext cx="3263072" cy="1403350"/>
          </a:xfrm>
        </p:spPr>
        <p:txBody>
          <a:bodyPr/>
          <a:lstStyle/>
          <a:p>
            <a:r>
              <a:rPr lang="nb-NO" smtClean="0"/>
              <a:t>860 – 960 MHz</a:t>
            </a:r>
          </a:p>
          <a:p>
            <a:r>
              <a:rPr lang="nb-NO" smtClean="0"/>
              <a:t>Lager 128 Bit</a:t>
            </a:r>
          </a:p>
          <a:p>
            <a:r>
              <a:rPr lang="nb-NO" smtClean="0"/>
              <a:t>Rekkevidde 4,6 m</a:t>
            </a:r>
            <a:endParaRPr lang="nb-NO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1349375"/>
            <a:ext cx="755332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lassholder for innhold 2"/>
          <p:cNvSpPr txBox="1">
            <a:spLocks/>
          </p:cNvSpPr>
          <p:nvPr/>
        </p:nvSpPr>
        <p:spPr>
          <a:xfrm>
            <a:off x="5188778" y="5314950"/>
            <a:ext cx="3263072" cy="1403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53 x 53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Retningsuavhengig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b-NO" sz="2400" smtClean="0">
                <a:latin typeface="Arial"/>
                <a:cs typeface="Arial"/>
              </a:rPr>
              <a:t>Pris: 0,05$ - </a:t>
            </a:r>
            <a:endParaRPr kumimoji="0" lang="nb-NO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mtClean="0"/>
              <a:t>Passive ”Tags”</a:t>
            </a:r>
            <a:endParaRPr lang="nb-NO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111" y="1096963"/>
            <a:ext cx="4917178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4" name="Picture 4" descr="M1 RFID Tag (13.56MHz) - Seeed Studio"/>
          <p:cNvPicPr>
            <a:picLocks noChangeAspect="1" noChangeArrowheads="1"/>
          </p:cNvPicPr>
          <p:nvPr/>
        </p:nvPicPr>
        <p:blipFill>
          <a:blip r:embed="rId3"/>
          <a:srcRect l="14331" b="6111"/>
          <a:stretch>
            <a:fillRect/>
          </a:stretch>
        </p:blipFill>
        <p:spPr bwMode="auto">
          <a:xfrm>
            <a:off x="1409700" y="3453044"/>
            <a:ext cx="2952750" cy="2427055"/>
          </a:xfrm>
          <a:prstGeom prst="rect">
            <a:avLst/>
          </a:prstGeom>
          <a:noFill/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13678" y="1536700"/>
            <a:ext cx="3720272" cy="1371600"/>
          </a:xfrm>
        </p:spPr>
        <p:txBody>
          <a:bodyPr/>
          <a:lstStyle/>
          <a:p>
            <a:r>
              <a:rPr lang="nb-NO" smtClean="0"/>
              <a:t>Tags er ment for fast montasje ev. gjenbruk over lang tid.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19131</TotalTime>
  <Words>228</Words>
  <Application>Microsoft Office PowerPoint</Application>
  <PresentationFormat>Skjermfremvisning (4:3)</PresentationFormat>
  <Paragraphs>75</Paragraphs>
  <Slides>20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Office-tema</vt:lpstr>
      <vt:lpstr>Samling 2, 23. – 25. mars RFID</vt:lpstr>
      <vt:lpstr>Montering av RFID i adgangskontrollen</vt:lpstr>
      <vt:lpstr>RC522 pakken</vt:lpstr>
      <vt:lpstr>Kredittkort med RFID</vt:lpstr>
      <vt:lpstr>Energioverføring</vt:lpstr>
      <vt:lpstr>Frekvensbånd https://www.usmartcards.co.uk/2017/03/09/2576/</vt:lpstr>
      <vt:lpstr>Klistremerker – ”Wet inlay”</vt:lpstr>
      <vt:lpstr>Klistremerke – ”Wet Inlay”</vt:lpstr>
      <vt:lpstr>Passive ”Tags”</vt:lpstr>
      <vt:lpstr>Aktive ”Tags” Autopass</vt:lpstr>
      <vt:lpstr>La oss se nærmere på RC522</vt:lpstr>
      <vt:lpstr>RC522 - Antenne</vt:lpstr>
      <vt:lpstr>Oppkobling til Arduino UNO Med SPI-buss</vt:lpstr>
      <vt:lpstr>Oppkobling til Arduino UNO Med I2C-buss</vt:lpstr>
      <vt:lpstr>Oppkobling av RC522 til ESP32 Med SPI-buss</vt:lpstr>
      <vt:lpstr>Dataformat  RFID</vt:lpstr>
      <vt:lpstr>Programvare</vt:lpstr>
      <vt:lpstr>Programvare</vt:lpstr>
      <vt:lpstr>Programvare</vt:lpstr>
      <vt:lpstr>Programvare</vt:lpstr>
    </vt:vector>
  </TitlesOfParts>
  <Company>NTNU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Nikro</cp:lastModifiedBy>
  <cp:revision>150</cp:revision>
  <dcterms:created xsi:type="dcterms:W3CDTF">2013-06-10T16:56:09Z</dcterms:created>
  <dcterms:modified xsi:type="dcterms:W3CDTF">2021-03-23T15:28:20Z</dcterms:modified>
</cp:coreProperties>
</file>