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54" r:id="rId2"/>
    <p:sldId id="355" r:id="rId3"/>
    <p:sldId id="356" r:id="rId4"/>
    <p:sldId id="357" r:id="rId5"/>
    <p:sldId id="358" r:id="rId6"/>
    <p:sldId id="359" r:id="rId7"/>
    <p:sldId id="360" r:id="rId8"/>
    <p:sldId id="361" r:id="rId9"/>
    <p:sldId id="362" r:id="rId10"/>
    <p:sldId id="363" r:id="rId11"/>
    <p:sldId id="364" r:id="rId12"/>
    <p:sldId id="365" r:id="rId13"/>
    <p:sldId id="366" r:id="rId14"/>
    <p:sldId id="367" r:id="rId15"/>
    <p:sldId id="368" r:id="rId16"/>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08" autoAdjust="0"/>
    <p:restoredTop sz="87548" autoAdjust="0"/>
  </p:normalViewPr>
  <p:slideViewPr>
    <p:cSldViewPr snapToGrid="0">
      <p:cViewPr>
        <p:scale>
          <a:sx n="60" d="100"/>
          <a:sy n="60" d="100"/>
        </p:scale>
        <p:origin x="-806" y="-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8394A-ECA7-40E7-B53A-2F03A8026B4D}" type="datetimeFigureOut">
              <a:rPr lang="nb-NO" smtClean="0"/>
              <a:pPr/>
              <a:t>25.03.2021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4FD85-A5B2-4EB9-AEDA-67CB1B05C715}"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 typeface="Arial" pitchFamily="34" charset="0"/>
              <a:buNone/>
            </a:pPr>
            <a:r>
              <a:rPr lang="nb-NO" sz="1200" b="0" kern="1200" baseline="0" smtClean="0">
                <a:solidFill>
                  <a:schemeClr val="tx1"/>
                </a:solidFill>
                <a:latin typeface="+mn-lt"/>
                <a:ea typeface="+mn-ea"/>
                <a:cs typeface="+mn-cs"/>
              </a:rPr>
              <a:t>En ESP32 består av en rekke deler. Figuren viser mikrokontrollerens ulike deler:</a:t>
            </a:r>
          </a:p>
          <a:p>
            <a:pPr lvl="0">
              <a:buFont typeface="Arial" pitchFamily="34" charset="0"/>
              <a:buChar char="•"/>
            </a:pPr>
            <a:r>
              <a:rPr lang="nb-NO" sz="1200" b="0" kern="1200" baseline="0" smtClean="0">
                <a:solidFill>
                  <a:schemeClr val="tx1"/>
                </a:solidFill>
                <a:latin typeface="+mn-lt"/>
                <a:ea typeface="+mn-ea"/>
                <a:cs typeface="+mn-cs"/>
              </a:rPr>
              <a:t> Wi-Fi – Dette er enheten som setter opp protokollene og pakker data for å kunne kommuniserer med rutere og videre ut på Internett.</a:t>
            </a:r>
          </a:p>
          <a:p>
            <a:pPr>
              <a:buFont typeface="Arial" pitchFamily="34" charset="0"/>
              <a:buChar char="•"/>
            </a:pPr>
            <a:r>
              <a:rPr lang="nb-NO" sz="1200" b="0" kern="1200" baseline="0" smtClean="0">
                <a:solidFill>
                  <a:schemeClr val="tx1"/>
                </a:solidFill>
                <a:latin typeface="+mn-lt"/>
                <a:ea typeface="+mn-ea"/>
                <a:cs typeface="+mn-cs"/>
              </a:rPr>
              <a:t> Bluetooth – Dette er enheten som pakker dataene som gjerne brukes når kretsen skal kommunisere med annen elektronikk som PC-er eller Smarttelefoner.</a:t>
            </a:r>
          </a:p>
          <a:p>
            <a:pPr>
              <a:buFont typeface="Arial" pitchFamily="34" charset="0"/>
              <a:buChar char="•"/>
            </a:pPr>
            <a:r>
              <a:rPr lang="nb-NO" sz="1200" b="0" kern="1200" baseline="0" smtClean="0">
                <a:solidFill>
                  <a:schemeClr val="tx1"/>
                </a:solidFill>
                <a:latin typeface="+mn-lt"/>
                <a:ea typeface="+mn-ea"/>
                <a:cs typeface="+mn-cs"/>
              </a:rPr>
              <a:t> Radio – Dette er enheten som gjør de digitale signalene om til radiosignaler som sendes til antenna og videre som elektromagnetiske bølger. Sendeeffekten er med på å bestemme rekkevidden, men også energiomvandlingen.</a:t>
            </a:r>
          </a:p>
          <a:p>
            <a:pPr>
              <a:buFont typeface="Arial" pitchFamily="34" charset="0"/>
              <a:buChar char="•"/>
            </a:pPr>
            <a:r>
              <a:rPr lang="nb-NO" sz="1200" b="0" kern="1200" baseline="0" smtClean="0">
                <a:solidFill>
                  <a:schemeClr val="tx1"/>
                </a:solidFill>
                <a:latin typeface="+mn-lt"/>
                <a:ea typeface="+mn-ea"/>
                <a:cs typeface="+mn-cs"/>
              </a:rPr>
              <a:t> ESP32 Core – Dette er hovedprosessoren som kjørerer programmet og utfører beregninger og flytter rundt på data.</a:t>
            </a:r>
          </a:p>
          <a:p>
            <a:pPr>
              <a:buFont typeface="Arial" pitchFamily="34" charset="0"/>
              <a:buChar char="•"/>
            </a:pPr>
            <a:r>
              <a:rPr lang="nb-NO" sz="1200" b="0" kern="1200" baseline="0" smtClean="0">
                <a:solidFill>
                  <a:schemeClr val="tx1"/>
                </a:solidFill>
                <a:latin typeface="+mn-lt"/>
                <a:ea typeface="+mn-ea"/>
                <a:cs typeface="+mn-cs"/>
              </a:rPr>
              <a:t> ULP-processor – Dette er en såkalt co-prosessor som har som hovedoppgave å gjøre målinger, gjøre om analoge signaler til digitale, kommunisere med sensorer via I</a:t>
            </a:r>
            <a:r>
              <a:rPr lang="nb-NO" sz="1200" b="0" kern="1200" baseline="30000" smtClean="0">
                <a:solidFill>
                  <a:schemeClr val="tx1"/>
                </a:solidFill>
                <a:latin typeface="+mn-lt"/>
                <a:ea typeface="+mn-ea"/>
                <a:cs typeface="+mn-cs"/>
              </a:rPr>
              <a:t>2</a:t>
            </a:r>
            <a:r>
              <a:rPr lang="nb-NO" sz="1200" b="0" kern="1200" baseline="0" smtClean="0">
                <a:solidFill>
                  <a:schemeClr val="tx1"/>
                </a:solidFill>
                <a:latin typeface="+mn-lt"/>
                <a:ea typeface="+mn-ea"/>
                <a:cs typeface="+mn-cs"/>
              </a:rPr>
              <a:t>C-bussen o.l.. Prosessoren har også tilgang til et ganske langsomt lager knyttet til RTC-enheten (Real Time Clock), og slik kan lagre unna og hente fram viktig informasjon, mens resten av kontrolleren er i dvale. ULP står for Ultra Low Power.</a:t>
            </a:r>
          </a:p>
          <a:p>
            <a:pPr>
              <a:buFont typeface="Arial" pitchFamily="34" charset="0"/>
              <a:buChar char="•"/>
            </a:pPr>
            <a:r>
              <a:rPr lang="nb-NO" sz="1200" b="0" kern="1200" baseline="0" smtClean="0">
                <a:solidFill>
                  <a:schemeClr val="tx1"/>
                </a:solidFill>
                <a:latin typeface="+mn-lt"/>
                <a:ea typeface="+mn-ea"/>
                <a:cs typeface="+mn-cs"/>
              </a:rPr>
              <a:t> Peripherals – Denne enheten tar hånd om kommunikasjonen med omverdenen gjennom analoge og digitale porter.</a:t>
            </a:r>
          </a:p>
          <a:p>
            <a:pPr>
              <a:buFont typeface="Arial" pitchFamily="34" charset="0"/>
              <a:buChar char="•"/>
            </a:pPr>
            <a:r>
              <a:rPr lang="nb-NO" sz="1200" b="0" kern="1200" baseline="0" smtClean="0">
                <a:solidFill>
                  <a:schemeClr val="tx1"/>
                </a:solidFill>
                <a:latin typeface="+mn-lt"/>
                <a:ea typeface="+mn-ea"/>
                <a:cs typeface="+mn-cs"/>
              </a:rPr>
              <a:t> RTC and RTC peripherals – “Real Time Clock” holder blant annet rede på tiden og har et lager som kan ta vare på viktige data mens resten av kretsen er i dvale. Den har også en viktig funksjon i forbindelse med vekking av kretsen etter dvale.</a:t>
            </a:r>
          </a:p>
          <a:p>
            <a:pPr>
              <a:buFont typeface="Arial" pitchFamily="34" charset="0"/>
              <a:buChar char="•"/>
            </a:pPr>
            <a:endParaRPr lang="nb-NO" b="0"/>
          </a:p>
        </p:txBody>
      </p:sp>
      <p:sp>
        <p:nvSpPr>
          <p:cNvPr id="4" name="Plassholder for lysbildenummer 3"/>
          <p:cNvSpPr>
            <a:spLocks noGrp="1"/>
          </p:cNvSpPr>
          <p:nvPr>
            <p:ph type="sldNum" sz="quarter" idx="10"/>
          </p:nvPr>
        </p:nvSpPr>
        <p:spPr/>
        <p:txBody>
          <a:bodyPr/>
          <a:lstStyle/>
          <a:p>
            <a:fld id="{98E4FD85-A5B2-4EB9-AEDA-67CB1B05C715}" type="slidenum">
              <a:rPr lang="nb-NO" smtClean="0"/>
              <a:pPr/>
              <a:t>4</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baseline="0" smtClean="0">
                <a:solidFill>
                  <a:schemeClr val="tx1"/>
                </a:solidFill>
                <a:latin typeface="+mn-lt"/>
                <a:ea typeface="+mn-ea"/>
                <a:cs typeface="+mn-cs"/>
              </a:rPr>
              <a:t>ESP32 modem sleep: </a:t>
            </a:r>
          </a:p>
          <a:p>
            <a:endParaRPr lang="nb-NO" sz="1200" b="0" kern="1200" baseline="0" smtClean="0">
              <a:solidFill>
                <a:schemeClr val="tx1"/>
              </a:solidFill>
              <a:latin typeface="+mn-lt"/>
              <a:ea typeface="+mn-ea"/>
              <a:cs typeface="+mn-cs"/>
            </a:endParaRPr>
          </a:p>
          <a:p>
            <a:r>
              <a:rPr lang="nb-NO" sz="1200" b="0" kern="1200" baseline="0" smtClean="0">
                <a:solidFill>
                  <a:schemeClr val="tx1"/>
                </a:solidFill>
                <a:latin typeface="+mn-lt"/>
                <a:ea typeface="+mn-ea"/>
                <a:cs typeface="+mn-cs"/>
              </a:rPr>
              <a:t>I denne tilstanden er all kommunikasjon med omverdenen avslått og strøm-trekket er dramatisk redusert.</a:t>
            </a:r>
          </a:p>
          <a:p>
            <a:r>
              <a:rPr lang="nb-NO" sz="1200" b="0" kern="1200" baseline="0" smtClean="0">
                <a:solidFill>
                  <a:schemeClr val="tx1"/>
                </a:solidFill>
                <a:latin typeface="+mn-lt"/>
                <a:ea typeface="+mn-ea"/>
                <a:cs typeface="+mn-cs"/>
              </a:rPr>
              <a:t>Vi legger imidlertid merke til at begge prosessorene er i full aktivitet, dvs. at programmet går. Klokkehastigheten for prosessoren kan kjøres i lav (3 mA) eller høy hastighet (20 mA) noe som påvirker strømforbruket sterkt. Prosessorene kan vekke opp Wi-Fi, Bluetooth og radioenheten etter behov. I denne modus kan </a:t>
            </a:r>
            <a:r>
              <a:rPr lang="nb-NO" sz="1200" b="0" i="1" kern="1200" baseline="0" smtClean="0">
                <a:solidFill>
                  <a:schemeClr val="tx1"/>
                </a:solidFill>
                <a:latin typeface="+mn-lt"/>
                <a:ea typeface="+mn-ea"/>
                <a:cs typeface="+mn-cs"/>
              </a:rPr>
              <a:t>ESP32 også vekkes opp av et kallesignal fra ruteren som gjerne kommer med jevne mellomrom på fra 100 – 1000 ms.</a:t>
            </a:r>
          </a:p>
          <a:p>
            <a:endParaRPr lang="nb-NO"/>
          </a:p>
        </p:txBody>
      </p:sp>
      <p:sp>
        <p:nvSpPr>
          <p:cNvPr id="4" name="Plassholder for lysbildenummer 3"/>
          <p:cNvSpPr>
            <a:spLocks noGrp="1"/>
          </p:cNvSpPr>
          <p:nvPr>
            <p:ph type="sldNum" sz="quarter" idx="10"/>
          </p:nvPr>
        </p:nvSpPr>
        <p:spPr/>
        <p:txBody>
          <a:bodyPr/>
          <a:lstStyle/>
          <a:p>
            <a:fld id="{98E4FD85-A5B2-4EB9-AEDA-67CB1B05C715}" type="slidenum">
              <a:rPr lang="nb-NO" smtClean="0"/>
              <a:pPr/>
              <a:t>5</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baseline="0" smtClean="0">
                <a:solidFill>
                  <a:schemeClr val="tx1"/>
                </a:solidFill>
                <a:latin typeface="+mn-lt"/>
                <a:ea typeface="+mn-ea"/>
                <a:cs typeface="+mn-cs"/>
              </a:rPr>
              <a:t>ESP32 light sleep: </a:t>
            </a:r>
            <a:r>
              <a:rPr lang="nb-NO" sz="1200" b="0" kern="1200" baseline="0" smtClean="0">
                <a:solidFill>
                  <a:schemeClr val="tx1"/>
                </a:solidFill>
                <a:latin typeface="+mn-lt"/>
                <a:ea typeface="+mn-ea"/>
                <a:cs typeface="+mn-cs"/>
              </a:rPr>
              <a:t>I denne tilstanden reduseres strømtrekket ytterligere. Dette gjøres ved å slutte å klokke deler av kretsen slik at enkelte vipper og logiske kretser ikke skifter tilstand (0–1/1–0) fordi det nettopp er omslagene som trekker strøm. Dette kalles “Clock gating”. Før kretsen går inn i “light sleep” må kretsens indre tilstand lagres slik at den kan kalles tilbake ved vekking.</a:t>
            </a:r>
          </a:p>
        </p:txBody>
      </p:sp>
      <p:sp>
        <p:nvSpPr>
          <p:cNvPr id="4" name="Plassholder for lysbildenummer 3"/>
          <p:cNvSpPr>
            <a:spLocks noGrp="1"/>
          </p:cNvSpPr>
          <p:nvPr>
            <p:ph type="sldNum" sz="quarter" idx="10"/>
          </p:nvPr>
        </p:nvSpPr>
        <p:spPr/>
        <p:txBody>
          <a:bodyPr/>
          <a:lstStyle/>
          <a:p>
            <a:fld id="{98E4FD85-A5B2-4EB9-AEDA-67CB1B05C715}" type="slidenum">
              <a:rPr lang="nb-NO" smtClean="0"/>
              <a:pPr/>
              <a:t>6</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R="0" algn="l"/>
            <a:r>
              <a:rPr lang="nb-NO" sz="1200" b="1" baseline="0" smtClean="0">
                <a:solidFill>
                  <a:srgbClr val="000000"/>
                </a:solidFill>
                <a:latin typeface="Times New Roman"/>
              </a:rPr>
              <a:t>ESP32 deep sleep:</a:t>
            </a:r>
          </a:p>
          <a:p>
            <a:pPr marR="0" algn="l"/>
            <a:endParaRPr lang="nb-NO" sz="1200" b="0" baseline="0" smtClean="0">
              <a:solidFill>
                <a:srgbClr val="000000"/>
              </a:solidFill>
              <a:latin typeface="Times New Roman"/>
            </a:endParaRPr>
          </a:p>
          <a:p>
            <a:pPr marR="0" algn="l"/>
            <a:r>
              <a:rPr lang="nb-NO" sz="1200" b="0" baseline="0" smtClean="0">
                <a:solidFill>
                  <a:srgbClr val="000000"/>
                </a:solidFill>
                <a:latin typeface="Times New Roman"/>
              </a:rPr>
              <a:t>I denne tilstanden er det meste koblet ned slik at bare ULP coprosessoren og Real Time Clock med sitt tilhørende “langsomme” lager er aktive. ULP coprosessoren utfører fortsatt målinger og vekker hovedprosessoren på bakgrunn av aktivitet på portene. Det kan f.eks. være knapper som blir trykket. Sammen med hovedprosessoren er også datalagringsenheten slått av. Nødvendig data for å kunne vekke opp kretsen er å finne i RTC-laget slik at det skal være mulig å få kretsen på nett når den vekkes.</a:t>
            </a:r>
          </a:p>
          <a:p>
            <a:endParaRPr lang="nb-NO"/>
          </a:p>
        </p:txBody>
      </p:sp>
      <p:sp>
        <p:nvSpPr>
          <p:cNvPr id="4" name="Plassholder for lysbildenummer 3"/>
          <p:cNvSpPr>
            <a:spLocks noGrp="1"/>
          </p:cNvSpPr>
          <p:nvPr>
            <p:ph type="sldNum" sz="quarter" idx="10"/>
          </p:nvPr>
        </p:nvSpPr>
        <p:spPr/>
        <p:txBody>
          <a:bodyPr/>
          <a:lstStyle/>
          <a:p>
            <a:fld id="{98E4FD85-A5B2-4EB9-AEDA-67CB1B05C715}" type="slidenum">
              <a:rPr lang="nb-NO" smtClean="0"/>
              <a:pPr/>
              <a:t>7</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baseline="0" smtClean="0">
                <a:solidFill>
                  <a:schemeClr val="tx1"/>
                </a:solidFill>
                <a:latin typeface="+mn-lt"/>
                <a:ea typeface="+mn-ea"/>
                <a:cs typeface="+mn-cs"/>
              </a:rPr>
              <a:t>ESP32 Hibernation mode: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kern="1200" baseline="0" smtClean="0">
                <a:solidFill>
                  <a:schemeClr val="tx1"/>
                </a:solidFill>
                <a:latin typeface="+mn-lt"/>
                <a:ea typeface="+mn-ea"/>
                <a:cs typeface="+mn-cs"/>
              </a:rPr>
              <a:t>I denne tilstanden går så og si hele kretsen i dvale, såkalt “vinterdvale”. Kun RTC-klokka går og noen GPIO-funksjoner holdes “i live” slik at det skal være mulig å vekke kretsen igjen. Til og med RTC-lageret er koblet ned. Når kretsen så våkner vil programmet starte fra begynnelsen, uten hukommelse av hva som skjedde før nedstengningen.</a:t>
            </a:r>
          </a:p>
          <a:p>
            <a:endParaRPr lang="nb-NO"/>
          </a:p>
        </p:txBody>
      </p:sp>
      <p:sp>
        <p:nvSpPr>
          <p:cNvPr id="4" name="Plassholder for lysbildenummer 3"/>
          <p:cNvSpPr>
            <a:spLocks noGrp="1"/>
          </p:cNvSpPr>
          <p:nvPr>
            <p:ph type="sldNum" sz="quarter" idx="10"/>
          </p:nvPr>
        </p:nvSpPr>
        <p:spPr/>
        <p:txBody>
          <a:bodyPr/>
          <a:lstStyle/>
          <a:p>
            <a:fld id="{98E4FD85-A5B2-4EB9-AEDA-67CB1B05C715}" type="slidenum">
              <a:rPr lang="nb-NO" smtClean="0"/>
              <a:pPr/>
              <a:t>8</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mtClean="0"/>
              <a:t>Vi ønsker å gjøre målinger en</a:t>
            </a:r>
            <a:r>
              <a:rPr lang="nb-NO" baseline="0" smtClean="0"/>
              <a:t> gang i minuttet og vil ta vare på den akkumulerte tiden</a:t>
            </a:r>
            <a:endParaRPr lang="nb-NO"/>
          </a:p>
        </p:txBody>
      </p:sp>
      <p:sp>
        <p:nvSpPr>
          <p:cNvPr id="4" name="Plassholder for lysbildenummer 3"/>
          <p:cNvSpPr>
            <a:spLocks noGrp="1"/>
          </p:cNvSpPr>
          <p:nvPr>
            <p:ph type="sldNum" sz="quarter" idx="10"/>
          </p:nvPr>
        </p:nvSpPr>
        <p:spPr/>
        <p:txBody>
          <a:bodyPr/>
          <a:lstStyle/>
          <a:p>
            <a:fld id="{98E4FD85-A5B2-4EB9-AEDA-67CB1B05C715}" type="slidenum">
              <a:rPr lang="nb-NO" smtClean="0"/>
              <a:pPr/>
              <a:t>12</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1114753"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xmlns=""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017750" y="274638"/>
            <a:ext cx="5459249" cy="5851525"/>
          </a:xfrm>
        </p:spPr>
        <p:txBody>
          <a:bodyPr vert="eaVert"/>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xmlns=""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lysbildenummer 5"/>
          <p:cNvSpPr txBox="1">
            <a:spLocks/>
          </p:cNvSpPr>
          <p:nvPr userDrawn="1"/>
        </p:nvSpPr>
        <p:spPr>
          <a:xfrm>
            <a:off x="-1" y="6421247"/>
            <a:ext cx="862779"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Tree>
    <p:extLst>
      <p:ext uri="{BB962C8B-B14F-4D97-AF65-F5344CB8AC3E}">
        <p14:creationId xmlns:p14="http://schemas.microsoft.com/office/powerpoint/2010/main" xmlns=""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4406900"/>
            <a:ext cx="7458948"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035765" y="2906713"/>
            <a:ext cx="74589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smtClean="0"/>
              <a:t>Klikk for å redigere tekststiler i malen</a:t>
            </a:r>
          </a:p>
        </p:txBody>
      </p:sp>
    </p:spTree>
    <p:extLst>
      <p:ext uri="{BB962C8B-B14F-4D97-AF65-F5344CB8AC3E}">
        <p14:creationId xmlns:p14="http://schemas.microsoft.com/office/powerpoint/2010/main" xmlns=""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1" y="274638"/>
            <a:ext cx="7407404" cy="1143000"/>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1114711" y="1600200"/>
            <a:ext cx="36678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305711" y="1600200"/>
            <a:ext cx="36739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xmlns=""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74638"/>
            <a:ext cx="7407404"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1069676" y="1535113"/>
            <a:ext cx="376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1069676" y="2174875"/>
            <a:ext cx="376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5257502" y="1535113"/>
            <a:ext cx="38122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257501" y="2174875"/>
            <a:ext cx="38122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xmlns=""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1"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142491" y="273050"/>
            <a:ext cx="47650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102464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xmlns=""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xmlns=""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194628" y="274638"/>
            <a:ext cx="7407404"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194628" y="1600200"/>
            <a:ext cx="7407404"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6" name="Bilde 5" descr="stripe.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860290" cy="6858000"/>
          </a:xfrm>
          <a:prstGeom prst="rect">
            <a:avLst/>
          </a:prstGeom>
        </p:spPr>
      </p:pic>
    </p:spTree>
    <p:extLst>
      <p:ext uri="{BB962C8B-B14F-4D97-AF65-F5344CB8AC3E}">
        <p14:creationId xmlns:p14="http://schemas.microsoft.com/office/powerpoint/2010/main" xmlns=""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87582" y="908050"/>
            <a:ext cx="7201944" cy="1641731"/>
          </a:xfrm>
        </p:spPr>
        <p:txBody>
          <a:bodyPr>
            <a:normAutofit/>
          </a:bodyPr>
          <a:lstStyle/>
          <a:p>
            <a:r>
              <a:rPr lang="nb-NO" smtClean="0"/>
              <a:t>Samling 2, 23. – 25. mars</a:t>
            </a:r>
            <a:br>
              <a:rPr lang="nb-NO" smtClean="0"/>
            </a:br>
            <a:r>
              <a:rPr lang="nb-NO" smtClean="0"/>
              <a:t>ESP32 – ”Deep sleep”</a:t>
            </a:r>
            <a:endParaRPr lang="nb-NO" dirty="0"/>
          </a:p>
        </p:txBody>
      </p:sp>
      <p:sp>
        <p:nvSpPr>
          <p:cNvPr id="3" name="Undertittel 2"/>
          <p:cNvSpPr>
            <a:spLocks noGrp="1"/>
          </p:cNvSpPr>
          <p:nvPr>
            <p:ph type="subTitle" idx="1"/>
          </p:nvPr>
        </p:nvSpPr>
        <p:spPr>
          <a:xfrm>
            <a:off x="1087582" y="2549782"/>
            <a:ext cx="7201944" cy="1942125"/>
          </a:xfrm>
        </p:spPr>
        <p:txBody>
          <a:bodyPr>
            <a:normAutofit/>
          </a:bodyPr>
          <a:lstStyle/>
          <a:p>
            <a:r>
              <a:rPr lang="nb-NO" sz="2400" smtClean="0"/>
              <a:t>Av</a:t>
            </a:r>
          </a:p>
          <a:p>
            <a:r>
              <a:rPr lang="nb-NO" smtClean="0"/>
              <a:t>Nils Kr. Rossing</a:t>
            </a:r>
            <a:br>
              <a:rPr lang="nb-NO" smtClean="0"/>
            </a:br>
            <a:r>
              <a:rPr lang="nb-NO" smtClean="0"/>
              <a:t>Skolelaboratoriet</a:t>
            </a:r>
            <a:endParaRPr lang="nb-NO" sz="2400" dirty="0"/>
          </a:p>
        </p:txBody>
      </p:sp>
      <p:pic>
        <p:nvPicPr>
          <p:cNvPr id="4" name="Bilde 3" descr="tekst_bm.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55867" y="269447"/>
            <a:ext cx="234696" cy="3084576"/>
          </a:xfrm>
          <a:prstGeom prst="rect">
            <a:avLst/>
          </a:prstGeom>
        </p:spPr>
      </p:pic>
      <p:pic>
        <p:nvPicPr>
          <p:cNvPr id="5" name="Bilde 4" descr="ESP32 30 pin.JPG"/>
          <p:cNvPicPr>
            <a:picLocks noChangeAspect="1"/>
          </p:cNvPicPr>
          <p:nvPr/>
        </p:nvPicPr>
        <p:blipFill>
          <a:blip r:embed="rId3"/>
          <a:stretch>
            <a:fillRect/>
          </a:stretch>
        </p:blipFill>
        <p:spPr>
          <a:xfrm>
            <a:off x="5532120" y="2291715"/>
            <a:ext cx="2423160" cy="4446270"/>
          </a:xfrm>
          <a:prstGeom prst="rect">
            <a:avLst/>
          </a:prstGeom>
        </p:spPr>
      </p:pic>
    </p:spTree>
    <p:extLst>
      <p:ext uri="{BB962C8B-B14F-4D97-AF65-F5344CB8AC3E}">
        <p14:creationId xmlns:p14="http://schemas.microsoft.com/office/powerpoint/2010/main" xmlns=""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smtClean="0"/>
              <a:t>Etablering av betingelsene for dvalen</a:t>
            </a:r>
            <a:br>
              <a:rPr lang="nb-NO" smtClean="0"/>
            </a:br>
            <a:r>
              <a:rPr lang="nb-NO" sz="2700" smtClean="0"/>
              <a:t>Tre alternativer:</a:t>
            </a:r>
            <a:endParaRPr lang="nb-NO"/>
          </a:p>
        </p:txBody>
      </p:sp>
      <p:sp>
        <p:nvSpPr>
          <p:cNvPr id="3" name="Plassholder for innhold 2"/>
          <p:cNvSpPr>
            <a:spLocks noGrp="1"/>
          </p:cNvSpPr>
          <p:nvPr>
            <p:ph idx="1"/>
          </p:nvPr>
        </p:nvSpPr>
        <p:spPr/>
        <p:txBody>
          <a:bodyPr/>
          <a:lstStyle/>
          <a:p>
            <a:r>
              <a:rPr lang="nb-NO" b="1" smtClean="0"/>
              <a:t>Timer</a:t>
            </a:r>
            <a:br>
              <a:rPr lang="nb-NO" b="1" smtClean="0"/>
            </a:br>
            <a:r>
              <a:rPr lang="nb-NO" sz="1800" i="1" smtClean="0"/>
              <a:t>Mikrokontrolleren går ut av dvale etter en viss tid. Dette er gunstig dersom det skal samles inn data med jevne mellomrom.</a:t>
            </a:r>
            <a:endParaRPr lang="nb-NO" i="1" smtClean="0"/>
          </a:p>
          <a:p>
            <a:r>
              <a:rPr lang="nb-NO" b="1" smtClean="0"/>
              <a:t>Touch pad</a:t>
            </a:r>
            <a:br>
              <a:rPr lang="nb-NO" b="1" smtClean="0"/>
            </a:br>
            <a:r>
              <a:rPr lang="nb-NO" sz="1800" i="1" smtClean="0"/>
              <a:t>Følgende porter for ESP32 har evnen til fungere som Touch pad, dvs. at portene reagerer på berøring: 0, 2, 4, 12–15, 27, 32 og 33</a:t>
            </a:r>
            <a:endParaRPr lang="nb-NO" i="1" smtClean="0"/>
          </a:p>
          <a:p>
            <a:r>
              <a:rPr lang="nb-NO" b="1" smtClean="0"/>
              <a:t>Ekstern vekking</a:t>
            </a:r>
            <a:br>
              <a:rPr lang="nb-NO" b="1" smtClean="0"/>
            </a:br>
            <a:r>
              <a:rPr lang="nb-NO" sz="1800" i="1" smtClean="0"/>
              <a:t>Denne fungerer slik at kretsen vekkes ved at en eller flere porter blir lagt lav eller høy, etter hvordan det er spesifisert.</a:t>
            </a:r>
            <a:endParaRPr lang="nb-NO" i="1" smtClean="0"/>
          </a:p>
          <a:p>
            <a:pPr>
              <a:buNone/>
            </a:pP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Vekking ved bruk av ”Timer”</a:t>
            </a:r>
            <a:endParaRPr lang="nb-NO"/>
          </a:p>
        </p:txBody>
      </p:sp>
      <p:sp>
        <p:nvSpPr>
          <p:cNvPr id="3" name="Plassholder for innhold 2"/>
          <p:cNvSpPr>
            <a:spLocks noGrp="1"/>
          </p:cNvSpPr>
          <p:nvPr>
            <p:ph idx="1"/>
          </p:nvPr>
        </p:nvSpPr>
        <p:spPr>
          <a:xfrm>
            <a:off x="1194628" y="1466850"/>
            <a:ext cx="7777922" cy="4659313"/>
          </a:xfrm>
        </p:spPr>
        <p:txBody>
          <a:bodyPr/>
          <a:lstStyle/>
          <a:p>
            <a:r>
              <a:rPr lang="nb-NO" smtClean="0"/>
              <a:t>I void setup()-funksjonen:</a:t>
            </a:r>
          </a:p>
          <a:p>
            <a:pPr marL="361950" lvl="1" indent="0">
              <a:buNone/>
            </a:pPr>
            <a:r>
              <a:rPr lang="nb-NO" smtClean="0"/>
              <a:t>esp_sleep_enable_timer_wakeup(&lt;spesifiseres i </a:t>
            </a:r>
            <a:r>
              <a:rPr lang="el-GR" smtClean="0"/>
              <a:t>μ</a:t>
            </a:r>
            <a:r>
              <a:rPr lang="nb-NO" smtClean="0"/>
              <a:t>sekunder&gt;);</a:t>
            </a:r>
          </a:p>
          <a:p>
            <a:pPr marL="361950" lvl="1" indent="0">
              <a:buNone/>
            </a:pPr>
            <a:endParaRPr lang="nb-NO" smtClean="0"/>
          </a:p>
          <a:p>
            <a:r>
              <a:rPr lang="nb-NO" smtClean="0"/>
              <a:t>I void loop()-funksjonen</a:t>
            </a:r>
          </a:p>
          <a:p>
            <a:pPr marL="361950" lvl="1" indent="0">
              <a:buNone/>
            </a:pPr>
            <a:r>
              <a:rPr lang="nb-NO" smtClean="0"/>
              <a:t>esp_deep_sleep_start();</a:t>
            </a:r>
          </a:p>
          <a:p>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mtClean="0"/>
              <a:t>Vi ønsker å ta vare på variabler</a:t>
            </a:r>
            <a:br>
              <a:rPr lang="nb-NO" smtClean="0"/>
            </a:br>
            <a:r>
              <a:rPr lang="nb-NO" sz="2400" smtClean="0"/>
              <a:t>for eksempel ”tiden”</a:t>
            </a:r>
            <a:endParaRPr lang="nb-NO"/>
          </a:p>
        </p:txBody>
      </p:sp>
      <p:sp>
        <p:nvSpPr>
          <p:cNvPr id="3" name="Plassholder for innhold 2"/>
          <p:cNvSpPr>
            <a:spLocks noGrp="1"/>
          </p:cNvSpPr>
          <p:nvPr>
            <p:ph idx="1"/>
          </p:nvPr>
        </p:nvSpPr>
        <p:spPr>
          <a:xfrm>
            <a:off x="1194628" y="4870450"/>
            <a:ext cx="7407404" cy="1255713"/>
          </a:xfrm>
        </p:spPr>
        <p:txBody>
          <a:bodyPr/>
          <a:lstStyle/>
          <a:p>
            <a:r>
              <a:rPr lang="nb-NO" smtClean="0"/>
              <a:t>Trygg lagring av offsettMillis:</a:t>
            </a:r>
          </a:p>
          <a:p>
            <a:pPr marL="361950" lvl="1" indent="0">
              <a:buNone/>
            </a:pPr>
            <a:r>
              <a:rPr lang="en-US" smtClean="0"/>
              <a:t>RTC_DATA_ATTR unsigned long millisOffset = 0;</a:t>
            </a:r>
          </a:p>
          <a:p>
            <a:endParaRPr lang="nb-NO"/>
          </a:p>
        </p:txBody>
      </p:sp>
      <p:pic>
        <p:nvPicPr>
          <p:cNvPr id="98308" name="Picture 4"/>
          <p:cNvPicPr>
            <a:picLocks noChangeAspect="1" noChangeArrowheads="1"/>
          </p:cNvPicPr>
          <p:nvPr/>
        </p:nvPicPr>
        <p:blipFill>
          <a:blip r:embed="rId3"/>
          <a:srcRect/>
          <a:stretch>
            <a:fillRect/>
          </a:stretch>
        </p:blipFill>
        <p:spPr bwMode="auto">
          <a:xfrm>
            <a:off x="948878" y="1600200"/>
            <a:ext cx="7754669" cy="29590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2000"/>
                                        <p:tgtEl>
                                          <p:spTgt spid="983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1850" y="107950"/>
            <a:ext cx="8229600" cy="660400"/>
          </a:xfrm>
        </p:spPr>
        <p:txBody>
          <a:bodyPr/>
          <a:lstStyle/>
          <a:p>
            <a:pPr algn="ctr"/>
            <a:r>
              <a:rPr lang="nb-NO" smtClean="0"/>
              <a:t>Måling av tilstand i myr/kompost</a:t>
            </a:r>
            <a:endParaRPr lang="nb-NO"/>
          </a:p>
        </p:txBody>
      </p:sp>
      <p:sp>
        <p:nvSpPr>
          <p:cNvPr id="4" name="Plassholder for innhold 2"/>
          <p:cNvSpPr>
            <a:spLocks noGrp="1"/>
          </p:cNvSpPr>
          <p:nvPr>
            <p:ph idx="1"/>
          </p:nvPr>
        </p:nvSpPr>
        <p:spPr>
          <a:xfrm>
            <a:off x="958850" y="749300"/>
            <a:ext cx="4813300" cy="6108700"/>
          </a:xfrm>
        </p:spPr>
        <p:txBody>
          <a:bodyPr>
            <a:normAutofit/>
          </a:bodyPr>
          <a:lstStyle/>
          <a:p>
            <a:pPr>
              <a:buNone/>
            </a:pPr>
            <a:r>
              <a:rPr lang="nb-NO" smtClean="0"/>
              <a:t>Beskrivelse:</a:t>
            </a:r>
          </a:p>
          <a:p>
            <a:r>
              <a:rPr lang="nb-NO" sz="1800" smtClean="0"/>
              <a:t>Det skal lages måleutstyr som kan stå utendørs over noe tid å logge måledata.</a:t>
            </a:r>
          </a:p>
          <a:p>
            <a:r>
              <a:rPr lang="nb-NO" sz="1800" smtClean="0"/>
              <a:t>Målingene skal gjøres i jord, kompost eller myr.</a:t>
            </a:r>
          </a:p>
          <a:p>
            <a:r>
              <a:rPr lang="nb-NO" sz="1800" smtClean="0"/>
              <a:t>Temperatur, oksygeninnhold og pH er aktuelle parametere.</a:t>
            </a:r>
          </a:p>
          <a:p>
            <a:r>
              <a:rPr lang="nb-NO" sz="1800" smtClean="0"/>
              <a:t>Det legges vekt på vanntett utstyr og lavt strømforbruk.</a:t>
            </a:r>
          </a:p>
          <a:p>
            <a:r>
              <a:rPr lang="nb-NO" sz="1800" smtClean="0"/>
              <a:t>Dataene lagres lokalt eller overføres trådløst via Wi-Fi.</a:t>
            </a:r>
          </a:p>
          <a:p>
            <a:pPr>
              <a:buNone/>
            </a:pPr>
            <a:r>
              <a:rPr lang="nb-NO" smtClean="0"/>
              <a:t>Teknologi:</a:t>
            </a:r>
          </a:p>
          <a:p>
            <a:r>
              <a:rPr lang="nb-NO" sz="1800" b="1" smtClean="0">
                <a:solidFill>
                  <a:srgbClr val="FF0000"/>
                </a:solidFill>
              </a:rPr>
              <a:t>ESP32</a:t>
            </a:r>
          </a:p>
          <a:p>
            <a:pPr>
              <a:buNone/>
            </a:pPr>
            <a:r>
              <a:rPr lang="nb-NO" smtClean="0"/>
              <a:t>Status:</a:t>
            </a:r>
          </a:p>
          <a:p>
            <a:r>
              <a:rPr lang="nb-NO" sz="1800" smtClean="0"/>
              <a:t>Under prosjektering</a:t>
            </a:r>
          </a:p>
          <a:p>
            <a:r>
              <a:rPr lang="nb-NO" sz="1800" smtClean="0"/>
              <a:t>”Oppdragsgiver”: </a:t>
            </a:r>
            <a:br>
              <a:rPr lang="nb-NO" sz="1800" smtClean="0"/>
            </a:br>
            <a:r>
              <a:rPr lang="nb-NO" sz="1800" smtClean="0"/>
              <a:t>Inst. for kjemisk </a:t>
            </a:r>
            <a:br>
              <a:rPr lang="nb-NO" sz="1800" smtClean="0"/>
            </a:br>
            <a:r>
              <a:rPr lang="nb-NO" sz="1800" smtClean="0"/>
              <a:t>prosessteknologi</a:t>
            </a:r>
          </a:p>
          <a:p>
            <a:endParaRPr lang="nb-NO"/>
          </a:p>
        </p:txBody>
      </p:sp>
      <p:pic>
        <p:nvPicPr>
          <p:cNvPr id="6" name="Bilde 5" descr="CIMG0335.JPG"/>
          <p:cNvPicPr>
            <a:picLocks noChangeAspect="1"/>
          </p:cNvPicPr>
          <p:nvPr/>
        </p:nvPicPr>
        <p:blipFill>
          <a:blip r:embed="rId2"/>
          <a:srcRect l="2917" t="29352" r="4097" b="29815"/>
          <a:stretch>
            <a:fillRect/>
          </a:stretch>
        </p:blipFill>
        <p:spPr>
          <a:xfrm rot="5400000">
            <a:off x="5426841" y="2726559"/>
            <a:ext cx="5461000" cy="1798582"/>
          </a:xfrm>
          <a:prstGeom prst="rect">
            <a:avLst/>
          </a:prstGeom>
        </p:spPr>
      </p:pic>
      <p:pic>
        <p:nvPicPr>
          <p:cNvPr id="7" name="Bilde 6" descr="CIMG0334.JPG"/>
          <p:cNvPicPr>
            <a:picLocks noChangeAspect="1"/>
          </p:cNvPicPr>
          <p:nvPr/>
        </p:nvPicPr>
        <p:blipFill>
          <a:blip r:embed="rId3"/>
          <a:srcRect l="13369" t="22037" r="13350" b="11296"/>
          <a:stretch>
            <a:fillRect/>
          </a:stretch>
        </p:blipFill>
        <p:spPr>
          <a:xfrm>
            <a:off x="3867150" y="4106655"/>
            <a:ext cx="3297182" cy="2249695"/>
          </a:xfrm>
          <a:prstGeom prst="rect">
            <a:avLst/>
          </a:prstGeom>
        </p:spPr>
      </p:pic>
      <p:pic>
        <p:nvPicPr>
          <p:cNvPr id="8" name="Bilde 7" descr="CIMG0336.JPG"/>
          <p:cNvPicPr>
            <a:picLocks noChangeAspect="1"/>
          </p:cNvPicPr>
          <p:nvPr/>
        </p:nvPicPr>
        <p:blipFill>
          <a:blip r:embed="rId4"/>
          <a:srcRect t="38241" r="39028" b="39722"/>
          <a:stretch>
            <a:fillRect/>
          </a:stretch>
        </p:blipFill>
        <p:spPr>
          <a:xfrm rot="5400000">
            <a:off x="5174756" y="2036326"/>
            <a:ext cx="3130549" cy="848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Display vist på server (App)</a:t>
            </a:r>
            <a:endParaRPr lang="nb-NO"/>
          </a:p>
        </p:txBody>
      </p:sp>
      <p:pic>
        <p:nvPicPr>
          <p:cNvPr id="99330" name="Picture 2"/>
          <p:cNvPicPr>
            <a:picLocks noChangeAspect="1" noChangeArrowheads="1"/>
          </p:cNvPicPr>
          <p:nvPr/>
        </p:nvPicPr>
        <p:blipFill>
          <a:blip r:embed="rId2"/>
          <a:srcRect/>
          <a:stretch>
            <a:fillRect/>
          </a:stretch>
        </p:blipFill>
        <p:spPr bwMode="auto">
          <a:xfrm>
            <a:off x="2241551" y="1522928"/>
            <a:ext cx="5185754" cy="46175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2800" smtClean="0"/>
              <a:t>Måling av temperatur og batterispenning </a:t>
            </a:r>
            <a:r>
              <a:rPr lang="nb-NO" sz="2000" smtClean="0"/>
              <a:t>(måling hvert minutt)</a:t>
            </a:r>
            <a:endParaRPr lang="nb-NO" sz="2000"/>
          </a:p>
        </p:txBody>
      </p:sp>
      <p:pic>
        <p:nvPicPr>
          <p:cNvPr id="1026" name="Picture 2"/>
          <p:cNvPicPr>
            <a:picLocks noChangeAspect="1" noChangeArrowheads="1"/>
          </p:cNvPicPr>
          <p:nvPr/>
        </p:nvPicPr>
        <p:blipFill>
          <a:blip r:embed="rId2"/>
          <a:srcRect/>
          <a:stretch>
            <a:fillRect/>
          </a:stretch>
        </p:blipFill>
        <p:spPr bwMode="auto">
          <a:xfrm>
            <a:off x="977900" y="1677988"/>
            <a:ext cx="8064500" cy="46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Hvorfor legge i dvale?</a:t>
            </a:r>
            <a:endParaRPr lang="nb-NO"/>
          </a:p>
        </p:txBody>
      </p:sp>
      <p:sp>
        <p:nvSpPr>
          <p:cNvPr id="3" name="Plassholder for innhold 2"/>
          <p:cNvSpPr>
            <a:spLocks noGrp="1"/>
          </p:cNvSpPr>
          <p:nvPr>
            <p:ph idx="1"/>
          </p:nvPr>
        </p:nvSpPr>
        <p:spPr/>
        <p:txBody>
          <a:bodyPr/>
          <a:lstStyle/>
          <a:p>
            <a:r>
              <a:rPr lang="nb-NO" smtClean="0"/>
              <a:t>Spare batterikapasitet</a:t>
            </a:r>
          </a:p>
          <a:p>
            <a:r>
              <a:rPr lang="nb-NO" smtClean="0"/>
              <a:t>Vekking kun ved gitte tidspunkter etter behov</a:t>
            </a:r>
          </a:p>
          <a:p>
            <a:r>
              <a:rPr lang="nb-NO" smtClean="0"/>
              <a:t>Supplere med solcelleenergi</a:t>
            </a:r>
          </a:p>
          <a:p>
            <a:endParaRPr lang="nb-N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mtClean="0"/>
              <a:t>Hva kan redusere effektforbruk?</a:t>
            </a:r>
            <a:endParaRPr lang="nb-NO"/>
          </a:p>
        </p:txBody>
      </p:sp>
      <p:sp>
        <p:nvSpPr>
          <p:cNvPr id="3" name="Plassholder for innhold 2"/>
          <p:cNvSpPr>
            <a:spLocks noGrp="1"/>
          </p:cNvSpPr>
          <p:nvPr>
            <p:ph idx="1"/>
          </p:nvPr>
        </p:nvSpPr>
        <p:spPr/>
        <p:txBody>
          <a:bodyPr/>
          <a:lstStyle/>
          <a:p>
            <a:r>
              <a:rPr lang="nb-NO" smtClean="0"/>
              <a:t>Redusere klokkefrekvensen (Omslagshastighet)</a:t>
            </a:r>
          </a:p>
          <a:p>
            <a:r>
              <a:rPr lang="nb-NO" smtClean="0"/>
              <a:t>Redusere lekkasjestrømmer</a:t>
            </a:r>
          </a:p>
          <a:p>
            <a:r>
              <a:rPr lang="nb-NO" smtClean="0"/>
              <a:t>Redusere kapasitanser (ladning ut og inn)</a:t>
            </a:r>
          </a:p>
          <a:p>
            <a:r>
              <a:rPr lang="nb-NO" smtClean="0"/>
              <a:t>Redusere </a:t>
            </a:r>
            <a:r>
              <a:rPr lang="nb-NO" smtClean="0"/>
              <a:t>supply-spenningen</a:t>
            </a:r>
            <a:endParaRPr lang="nb-NO" smtClean="0"/>
          </a:p>
          <a:p>
            <a:r>
              <a:rPr lang="nb-NO" smtClean="0"/>
              <a:t>Redusere aktiviteten, slå av kretser</a:t>
            </a:r>
          </a:p>
          <a:p>
            <a:endParaRPr lang="nb-NO" smtClean="0"/>
          </a:p>
          <a:p>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srcRect t="16623"/>
          <a:stretch>
            <a:fillRect/>
          </a:stretch>
        </p:blipFill>
        <p:spPr bwMode="auto">
          <a:xfrm>
            <a:off x="1220787" y="1460500"/>
            <a:ext cx="7643536" cy="3575050"/>
          </a:xfrm>
          <a:prstGeom prst="rect">
            <a:avLst/>
          </a:prstGeom>
          <a:noFill/>
          <a:ln w="9525">
            <a:noFill/>
            <a:miter lim="800000"/>
            <a:headEnd/>
            <a:tailEnd/>
          </a:ln>
          <a:effectLst/>
        </p:spPr>
      </p:pic>
      <p:sp>
        <p:nvSpPr>
          <p:cNvPr id="2" name="Tittel 1"/>
          <p:cNvSpPr>
            <a:spLocks noGrp="1"/>
          </p:cNvSpPr>
          <p:nvPr>
            <p:ph type="title"/>
          </p:nvPr>
        </p:nvSpPr>
        <p:spPr/>
        <p:txBody>
          <a:bodyPr>
            <a:normAutofit/>
          </a:bodyPr>
          <a:lstStyle/>
          <a:p>
            <a:pPr algn="ctr"/>
            <a:r>
              <a:rPr lang="nb-NO" smtClean="0"/>
              <a:t>ESP32’s ulike komponenter</a:t>
            </a:r>
            <a:endParaRPr lang="nb-NO"/>
          </a:p>
        </p:txBody>
      </p:sp>
      <p:sp>
        <p:nvSpPr>
          <p:cNvPr id="3" name="Plassholder for innhold 2"/>
          <p:cNvSpPr>
            <a:spLocks noGrp="1"/>
          </p:cNvSpPr>
          <p:nvPr>
            <p:ph idx="1"/>
          </p:nvPr>
        </p:nvSpPr>
        <p:spPr>
          <a:xfrm>
            <a:off x="1194628" y="5124450"/>
            <a:ext cx="3332922" cy="1543050"/>
          </a:xfrm>
        </p:spPr>
        <p:txBody>
          <a:bodyPr>
            <a:normAutofit fontScale="92500" lnSpcReduction="20000"/>
          </a:bodyPr>
          <a:lstStyle/>
          <a:p>
            <a:r>
              <a:rPr lang="nb-NO" sz="2000" smtClean="0"/>
              <a:t>Wi-Fi</a:t>
            </a:r>
          </a:p>
          <a:p>
            <a:r>
              <a:rPr lang="nb-NO" sz="2000" smtClean="0"/>
              <a:t>Bluetooth</a:t>
            </a:r>
          </a:p>
          <a:p>
            <a:r>
              <a:rPr lang="nb-NO" sz="2000" smtClean="0"/>
              <a:t>Radio</a:t>
            </a:r>
          </a:p>
          <a:p>
            <a:r>
              <a:rPr lang="nb-NO" sz="2000" smtClean="0"/>
              <a:t>ESP32 Core, hovedprosessor</a:t>
            </a:r>
            <a:endParaRPr lang="nb-NO" sz="2000"/>
          </a:p>
        </p:txBody>
      </p:sp>
      <p:sp>
        <p:nvSpPr>
          <p:cNvPr id="5" name="Plassholder for innhold 2"/>
          <p:cNvSpPr txBox="1">
            <a:spLocks/>
          </p:cNvSpPr>
          <p:nvPr/>
        </p:nvSpPr>
        <p:spPr>
          <a:xfrm>
            <a:off x="4712528" y="5111750"/>
            <a:ext cx="3332922" cy="15430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b-NO" sz="2000" b="0" i="0" u="none" strike="noStrike" kern="1200" cap="none" spc="0" normalizeH="0" baseline="0" noProof="0" smtClean="0">
                <a:ln>
                  <a:noFill/>
                </a:ln>
                <a:solidFill>
                  <a:schemeClr val="tx1"/>
                </a:solidFill>
                <a:effectLst/>
                <a:uLnTx/>
                <a:uFillTx/>
                <a:latin typeface="Arial"/>
                <a:ea typeface="+mn-ea"/>
                <a:cs typeface="Arial"/>
              </a:rPr>
              <a:t>ULP-prosessor</a:t>
            </a:r>
            <a:br>
              <a:rPr kumimoji="0" lang="nb-NO" sz="2000" b="0" i="0" u="none" strike="noStrike" kern="1200" cap="none" spc="0" normalizeH="0" baseline="0" noProof="0" smtClean="0">
                <a:ln>
                  <a:noFill/>
                </a:ln>
                <a:solidFill>
                  <a:schemeClr val="tx1"/>
                </a:solidFill>
                <a:effectLst/>
                <a:uLnTx/>
                <a:uFillTx/>
                <a:latin typeface="Arial"/>
                <a:ea typeface="+mn-ea"/>
                <a:cs typeface="Arial"/>
              </a:rPr>
            </a:br>
            <a:r>
              <a:rPr kumimoji="0" lang="nb-NO" sz="2000" b="0" i="0" u="none" strike="noStrike" kern="1200" cap="none" spc="0" normalizeH="0" baseline="0" noProof="0" smtClean="0">
                <a:ln>
                  <a:noFill/>
                </a:ln>
                <a:solidFill>
                  <a:schemeClr val="tx1"/>
                </a:solidFill>
                <a:effectLst/>
                <a:uLnTx/>
                <a:uFillTx/>
                <a:latin typeface="Arial"/>
                <a:ea typeface="+mn-ea"/>
                <a:cs typeface="Arial"/>
              </a:rPr>
              <a:t>Tilleggsprosesseor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b-NO" sz="2000" b="0" i="0" u="none" strike="noStrike" kern="1200" cap="none" spc="0" normalizeH="0" baseline="0" noProof="0" smtClean="0">
                <a:ln>
                  <a:noFill/>
                </a:ln>
                <a:solidFill>
                  <a:schemeClr val="tx1"/>
                </a:solidFill>
                <a:effectLst/>
                <a:uLnTx/>
                <a:uFillTx/>
                <a:latin typeface="Arial"/>
                <a:ea typeface="+mn-ea"/>
                <a:cs typeface="Arial"/>
              </a:rPr>
              <a:t>Periferkretser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b-NO" sz="2000" b="0" i="0" u="none" strike="noStrike" kern="1200" cap="none" spc="0" normalizeH="0" baseline="0" noProof="0" smtClean="0">
                <a:ln>
                  <a:noFill/>
                </a:ln>
                <a:solidFill>
                  <a:schemeClr val="tx1"/>
                </a:solidFill>
                <a:effectLst/>
                <a:uLnTx/>
                <a:uFillTx/>
                <a:latin typeface="Arial"/>
                <a:ea typeface="+mn-ea"/>
                <a:cs typeface="Arial"/>
              </a:rPr>
              <a:t>RTC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20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2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a:stretch>
            <a:fillRect/>
          </a:stretch>
        </p:blipFill>
        <p:spPr bwMode="auto">
          <a:xfrm>
            <a:off x="1060450" y="796086"/>
            <a:ext cx="7943850" cy="4429964"/>
          </a:xfrm>
          <a:prstGeom prst="rect">
            <a:avLst/>
          </a:prstGeom>
          <a:noFill/>
          <a:ln w="9525">
            <a:noFill/>
            <a:miter lim="800000"/>
            <a:headEnd/>
            <a:tailEnd/>
          </a:ln>
          <a:effectLst/>
        </p:spPr>
      </p:pic>
      <p:sp>
        <p:nvSpPr>
          <p:cNvPr id="2" name="Tittel 1"/>
          <p:cNvSpPr>
            <a:spLocks noGrp="1"/>
          </p:cNvSpPr>
          <p:nvPr>
            <p:ph type="title"/>
          </p:nvPr>
        </p:nvSpPr>
        <p:spPr>
          <a:xfrm>
            <a:off x="1188278" y="0"/>
            <a:ext cx="7407404" cy="820738"/>
          </a:xfrm>
        </p:spPr>
        <p:txBody>
          <a:bodyPr/>
          <a:lstStyle/>
          <a:p>
            <a:pPr algn="ctr"/>
            <a:r>
              <a:rPr lang="nb-NO" smtClean="0"/>
              <a:t>ESP32 – Modem sleep</a:t>
            </a:r>
            <a:endParaRPr lang="nb-NO"/>
          </a:p>
        </p:txBody>
      </p:sp>
      <p:sp>
        <p:nvSpPr>
          <p:cNvPr id="3" name="Plassholder for innhold 2"/>
          <p:cNvSpPr>
            <a:spLocks noGrp="1"/>
          </p:cNvSpPr>
          <p:nvPr>
            <p:ph idx="1"/>
          </p:nvPr>
        </p:nvSpPr>
        <p:spPr>
          <a:xfrm>
            <a:off x="1194628" y="5397500"/>
            <a:ext cx="7407404" cy="1238250"/>
          </a:xfrm>
        </p:spPr>
        <p:txBody>
          <a:bodyPr>
            <a:normAutofit lnSpcReduction="10000"/>
          </a:bodyPr>
          <a:lstStyle/>
          <a:p>
            <a:r>
              <a:rPr lang="nb-NO" smtClean="0"/>
              <a:t>All ekstern kommunikasjon avslått</a:t>
            </a:r>
          </a:p>
          <a:p>
            <a:r>
              <a:rPr lang="nb-NO" smtClean="0"/>
              <a:t>Prosessoren går, men på lavere hastighet</a:t>
            </a:r>
          </a:p>
          <a:p>
            <a:r>
              <a:rPr lang="nb-NO" smtClean="0"/>
              <a:t>ESP32 kan vekkes av et kallesignal fra ruteren</a:t>
            </a:r>
            <a:endParaRPr lang="nb-N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1022350" y="491097"/>
            <a:ext cx="7670906" cy="4277753"/>
          </a:xfrm>
          <a:prstGeom prst="rect">
            <a:avLst/>
          </a:prstGeom>
          <a:noFill/>
          <a:ln w="9525">
            <a:noFill/>
            <a:miter lim="800000"/>
            <a:headEnd/>
            <a:tailEnd/>
          </a:ln>
          <a:effectLst/>
        </p:spPr>
      </p:pic>
      <p:sp>
        <p:nvSpPr>
          <p:cNvPr id="2" name="Tittel 1"/>
          <p:cNvSpPr>
            <a:spLocks noGrp="1"/>
          </p:cNvSpPr>
          <p:nvPr>
            <p:ph type="title"/>
          </p:nvPr>
        </p:nvSpPr>
        <p:spPr>
          <a:xfrm>
            <a:off x="1194628" y="46038"/>
            <a:ext cx="7407404" cy="722312"/>
          </a:xfrm>
        </p:spPr>
        <p:txBody>
          <a:bodyPr>
            <a:normAutofit/>
          </a:bodyPr>
          <a:lstStyle/>
          <a:p>
            <a:pPr algn="ctr"/>
            <a:r>
              <a:rPr lang="nb-NO" smtClean="0"/>
              <a:t>ESP32 - Light sleep</a:t>
            </a:r>
            <a:endParaRPr lang="nb-NO"/>
          </a:p>
        </p:txBody>
      </p:sp>
      <p:sp>
        <p:nvSpPr>
          <p:cNvPr id="3" name="Plassholder for innhold 2"/>
          <p:cNvSpPr>
            <a:spLocks noGrp="1"/>
          </p:cNvSpPr>
          <p:nvPr>
            <p:ph idx="1"/>
          </p:nvPr>
        </p:nvSpPr>
        <p:spPr>
          <a:xfrm>
            <a:off x="1194628" y="4978400"/>
            <a:ext cx="7407404" cy="1409700"/>
          </a:xfrm>
        </p:spPr>
        <p:txBody>
          <a:bodyPr>
            <a:normAutofit/>
          </a:bodyPr>
          <a:lstStyle/>
          <a:p>
            <a:r>
              <a:rPr lang="nb-NO" smtClean="0"/>
              <a:t>Hovedprosessoren ESP32 Core, settes på pause</a:t>
            </a:r>
          </a:p>
          <a:p>
            <a:r>
              <a:rPr lang="nb-NO" smtClean="0"/>
              <a:t>Klokkehastigheten senkes</a:t>
            </a:r>
          </a:p>
          <a:p>
            <a:r>
              <a:rPr lang="nb-NO" smtClean="0"/>
              <a:t>Data mellomlagres, slik at informasjon ikke mistes</a:t>
            </a:r>
            <a:endParaRPr lang="nb-N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srcRect/>
          <a:stretch>
            <a:fillRect/>
          </a:stretch>
        </p:blipFill>
        <p:spPr bwMode="auto">
          <a:xfrm>
            <a:off x="1314450" y="851990"/>
            <a:ext cx="7194550" cy="4012109"/>
          </a:xfrm>
          <a:prstGeom prst="rect">
            <a:avLst/>
          </a:prstGeom>
          <a:noFill/>
          <a:ln w="9525">
            <a:noFill/>
            <a:miter lim="800000"/>
            <a:headEnd/>
            <a:tailEnd/>
          </a:ln>
          <a:effectLst/>
        </p:spPr>
      </p:pic>
      <p:sp>
        <p:nvSpPr>
          <p:cNvPr id="2" name="Tittel 1"/>
          <p:cNvSpPr>
            <a:spLocks noGrp="1"/>
          </p:cNvSpPr>
          <p:nvPr>
            <p:ph type="title"/>
          </p:nvPr>
        </p:nvSpPr>
        <p:spPr>
          <a:xfrm>
            <a:off x="1207328" y="109538"/>
            <a:ext cx="7407404" cy="760412"/>
          </a:xfrm>
        </p:spPr>
        <p:txBody>
          <a:bodyPr/>
          <a:lstStyle/>
          <a:p>
            <a:pPr algn="ctr"/>
            <a:r>
              <a:rPr lang="nb-NO" smtClean="0"/>
              <a:t>ESP32 - Deep sleep</a:t>
            </a:r>
            <a:endParaRPr lang="nb-NO"/>
          </a:p>
        </p:txBody>
      </p:sp>
      <p:sp>
        <p:nvSpPr>
          <p:cNvPr id="3" name="Plassholder for innhold 2"/>
          <p:cNvSpPr>
            <a:spLocks noGrp="1"/>
          </p:cNvSpPr>
          <p:nvPr>
            <p:ph idx="1"/>
          </p:nvPr>
        </p:nvSpPr>
        <p:spPr>
          <a:xfrm>
            <a:off x="1194628" y="5048250"/>
            <a:ext cx="7407404" cy="1492250"/>
          </a:xfrm>
        </p:spPr>
        <p:txBody>
          <a:bodyPr>
            <a:normAutofit/>
          </a:bodyPr>
          <a:lstStyle/>
          <a:p>
            <a:r>
              <a:rPr lang="nb-NO" smtClean="0"/>
              <a:t>ULP er aktiv og kan registrere aktivitet på portene</a:t>
            </a:r>
          </a:p>
          <a:p>
            <a:r>
              <a:rPr lang="nb-NO" smtClean="0"/>
              <a:t>RTC er aktiv, med sitt langsomme lager</a:t>
            </a:r>
            <a:br>
              <a:rPr lang="nb-NO" smtClean="0"/>
            </a:br>
            <a:r>
              <a:rPr lang="nb-NO" smtClean="0"/>
              <a:t>Kan ta vare på viktige data</a:t>
            </a:r>
            <a:endParaRPr lang="nb-N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srcRect/>
          <a:stretch>
            <a:fillRect/>
          </a:stretch>
        </p:blipFill>
        <p:spPr bwMode="auto">
          <a:xfrm>
            <a:off x="1193800" y="996216"/>
            <a:ext cx="7391400" cy="4121884"/>
          </a:xfrm>
          <a:prstGeom prst="rect">
            <a:avLst/>
          </a:prstGeom>
          <a:noFill/>
          <a:ln w="9525">
            <a:noFill/>
            <a:miter lim="800000"/>
            <a:headEnd/>
            <a:tailEnd/>
          </a:ln>
          <a:effectLst/>
        </p:spPr>
      </p:pic>
      <p:sp>
        <p:nvSpPr>
          <p:cNvPr id="2" name="Tittel 1"/>
          <p:cNvSpPr>
            <a:spLocks noGrp="1"/>
          </p:cNvSpPr>
          <p:nvPr>
            <p:ph type="title"/>
          </p:nvPr>
        </p:nvSpPr>
        <p:spPr>
          <a:xfrm>
            <a:off x="1194628" y="120650"/>
            <a:ext cx="7407404" cy="1301750"/>
          </a:xfrm>
        </p:spPr>
        <p:txBody>
          <a:bodyPr>
            <a:normAutofit/>
          </a:bodyPr>
          <a:lstStyle/>
          <a:p>
            <a:pPr algn="ctr"/>
            <a:r>
              <a:rPr lang="nb-NO" smtClean="0"/>
              <a:t>ESP32 - Hibernation mode</a:t>
            </a:r>
            <a:br>
              <a:rPr lang="nb-NO" smtClean="0"/>
            </a:br>
            <a:r>
              <a:rPr lang="nb-NO" sz="3200" smtClean="0"/>
              <a:t>”Vinterdvale”</a:t>
            </a:r>
            <a:endParaRPr lang="nb-NO"/>
          </a:p>
        </p:txBody>
      </p:sp>
      <p:sp>
        <p:nvSpPr>
          <p:cNvPr id="3" name="Plassholder for innhold 2"/>
          <p:cNvSpPr>
            <a:spLocks noGrp="1"/>
          </p:cNvSpPr>
          <p:nvPr>
            <p:ph idx="1"/>
          </p:nvPr>
        </p:nvSpPr>
        <p:spPr>
          <a:xfrm>
            <a:off x="1194628" y="5219700"/>
            <a:ext cx="7407404" cy="1638300"/>
          </a:xfrm>
        </p:spPr>
        <p:txBody>
          <a:bodyPr>
            <a:normAutofit/>
          </a:bodyPr>
          <a:lstStyle/>
          <a:p>
            <a:r>
              <a:rPr lang="nb-NO" sz="2000" smtClean="0"/>
              <a:t>Kun RTC-klokka går</a:t>
            </a:r>
          </a:p>
          <a:p>
            <a:r>
              <a:rPr lang="nb-NO" sz="2000" smtClean="0"/>
              <a:t>Noen porter holdes i live for å kunne vekke kretsen</a:t>
            </a:r>
          </a:p>
          <a:p>
            <a:r>
              <a:rPr lang="nb-NO" sz="2000" smtClean="0"/>
              <a:t>RTC-lageret er koblet ned</a:t>
            </a:r>
          </a:p>
          <a:p>
            <a:r>
              <a:rPr lang="nb-NO" sz="2000" smtClean="0"/>
              <a:t>Ved oppstart starter programmet helt på nytt</a:t>
            </a:r>
            <a:endParaRPr lang="nb-NO"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274638"/>
            <a:ext cx="7407404" cy="893762"/>
          </a:xfrm>
        </p:spPr>
        <p:txBody>
          <a:bodyPr>
            <a:normAutofit fontScale="90000"/>
          </a:bodyPr>
          <a:lstStyle/>
          <a:p>
            <a:pPr algn="ctr"/>
            <a:r>
              <a:rPr lang="nb-NO" smtClean="0"/>
              <a:t>Eksempel: Dyp dvale (Deep sleep)</a:t>
            </a:r>
            <a:br>
              <a:rPr lang="nb-NO" smtClean="0"/>
            </a:br>
            <a:r>
              <a:rPr lang="nb-NO" sz="2200" smtClean="0"/>
              <a:t>Elementer i programmet</a:t>
            </a:r>
            <a:endParaRPr lang="nb-NO"/>
          </a:p>
        </p:txBody>
      </p:sp>
      <p:sp>
        <p:nvSpPr>
          <p:cNvPr id="3" name="Plassholder for innhold 2"/>
          <p:cNvSpPr>
            <a:spLocks noGrp="1"/>
          </p:cNvSpPr>
          <p:nvPr>
            <p:ph idx="1"/>
          </p:nvPr>
        </p:nvSpPr>
        <p:spPr/>
        <p:txBody>
          <a:bodyPr/>
          <a:lstStyle/>
          <a:p>
            <a:pPr marL="457200" indent="-457200">
              <a:buFont typeface="+mj-lt"/>
              <a:buAutoNum type="arabicPeriod"/>
            </a:pPr>
            <a:r>
              <a:rPr lang="nb-NO" smtClean="0"/>
              <a:t>Etablering av betingelsene for dvalen</a:t>
            </a:r>
            <a:br>
              <a:rPr lang="nb-NO" smtClean="0"/>
            </a:br>
            <a:r>
              <a:rPr lang="nb-NO" sz="1800" smtClean="0"/>
              <a:t>- Etablerer bl.a. forutsetningen for hvordan vekking skal skje.</a:t>
            </a:r>
            <a:endParaRPr lang="nb-NO" smtClean="0"/>
          </a:p>
          <a:p>
            <a:pPr marL="457200" indent="-457200">
              <a:buFont typeface="+mj-lt"/>
              <a:buAutoNum type="arabicPeriod"/>
            </a:pPr>
            <a:r>
              <a:rPr lang="nb-NO" smtClean="0"/>
              <a:t>Igangsetting av dvalen</a:t>
            </a:r>
            <a:br>
              <a:rPr lang="nb-NO" smtClean="0"/>
            </a:br>
            <a:r>
              <a:rPr lang="nb-NO" sz="1800" smtClean="0"/>
              <a:t>- Her kalles funksjonen som legger kretsen i dvale.</a:t>
            </a:r>
            <a:endParaRPr lang="nb-NO" smtClean="0"/>
          </a:p>
          <a:p>
            <a:pPr marL="457200" indent="-457200">
              <a:buFont typeface="+mj-lt"/>
              <a:buAutoNum type="arabicPeriod"/>
            </a:pPr>
            <a:r>
              <a:rPr lang="nb-NO" smtClean="0"/>
              <a:t>Vekking av dvalen</a:t>
            </a:r>
            <a:br>
              <a:rPr lang="nb-NO" smtClean="0"/>
            </a:br>
            <a:r>
              <a:rPr lang="nb-NO" sz="1800" smtClean="0"/>
              <a:t>- Her vekkes mikrokontrolleren fra dvalen, ut fra premissene som ble lagt under punkt 1.</a:t>
            </a: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19095</TotalTime>
  <Words>931</Words>
  <Application>Microsoft Office PowerPoint</Application>
  <PresentationFormat>Skjermfremvisning (4:3)</PresentationFormat>
  <Paragraphs>94</Paragraphs>
  <Slides>15</Slides>
  <Notes>6</Notes>
  <HiddenSlides>0</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Office-tema</vt:lpstr>
      <vt:lpstr>Samling 2, 23. – 25. mars ESP32 – ”Deep sleep”</vt:lpstr>
      <vt:lpstr>Hvorfor legge i dvale?</vt:lpstr>
      <vt:lpstr>Hva kan redusere effektforbruk?</vt:lpstr>
      <vt:lpstr>ESP32’s ulike komponenter</vt:lpstr>
      <vt:lpstr>ESP32 – Modem sleep</vt:lpstr>
      <vt:lpstr>ESP32 - Light sleep</vt:lpstr>
      <vt:lpstr>ESP32 - Deep sleep</vt:lpstr>
      <vt:lpstr>ESP32 - Hibernation mode ”Vinterdvale”</vt:lpstr>
      <vt:lpstr>Eksempel: Dyp dvale (Deep sleep) Elementer i programmet</vt:lpstr>
      <vt:lpstr>Etablering av betingelsene for dvalen Tre alternativer:</vt:lpstr>
      <vt:lpstr>Vekking ved bruk av ”Timer”</vt:lpstr>
      <vt:lpstr>Vi ønsker å ta vare på variabler for eksempel ”tiden”</vt:lpstr>
      <vt:lpstr>Måling av tilstand i myr/kompost</vt:lpstr>
      <vt:lpstr>Display vist på server (App)</vt:lpstr>
      <vt:lpstr>Måling av temperatur og batterispenning (måling hvert minutt)</vt:lpstr>
    </vt:vector>
  </TitlesOfParts>
  <Company>NTNU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Nikro</cp:lastModifiedBy>
  <cp:revision>147</cp:revision>
  <dcterms:created xsi:type="dcterms:W3CDTF">2013-06-10T16:56:09Z</dcterms:created>
  <dcterms:modified xsi:type="dcterms:W3CDTF">2021-03-25T20:21:07Z</dcterms:modified>
</cp:coreProperties>
</file>