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sldIdLst>
    <p:sldId id="354" r:id="rId2"/>
    <p:sldId id="383" r:id="rId3"/>
    <p:sldId id="459" r:id="rId4"/>
    <p:sldId id="413" r:id="rId5"/>
    <p:sldId id="412" r:id="rId6"/>
    <p:sldId id="355" r:id="rId7"/>
    <p:sldId id="384" r:id="rId8"/>
    <p:sldId id="356" r:id="rId9"/>
    <p:sldId id="358" r:id="rId10"/>
    <p:sldId id="357" r:id="rId11"/>
    <p:sldId id="360" r:id="rId12"/>
    <p:sldId id="361" r:id="rId13"/>
    <p:sldId id="362" r:id="rId14"/>
    <p:sldId id="363" r:id="rId15"/>
    <p:sldId id="364" r:id="rId16"/>
    <p:sldId id="365" r:id="rId17"/>
    <p:sldId id="366" r:id="rId18"/>
    <p:sldId id="368" r:id="rId19"/>
    <p:sldId id="369" r:id="rId20"/>
    <p:sldId id="370" r:id="rId21"/>
    <p:sldId id="381" r:id="rId22"/>
    <p:sldId id="382" r:id="rId23"/>
    <p:sldId id="388" r:id="rId24"/>
    <p:sldId id="385" r:id="rId25"/>
    <p:sldId id="386" r:id="rId26"/>
    <p:sldId id="387" r:id="rId27"/>
    <p:sldId id="404" r:id="rId28"/>
    <p:sldId id="405" r:id="rId29"/>
    <p:sldId id="406" r:id="rId30"/>
    <p:sldId id="407" r:id="rId31"/>
    <p:sldId id="408" r:id="rId32"/>
    <p:sldId id="409" r:id="rId33"/>
    <p:sldId id="410" r:id="rId34"/>
    <p:sldId id="411" r:id="rId35"/>
    <p:sldId id="372" r:id="rId36"/>
    <p:sldId id="359" r:id="rId37"/>
    <p:sldId id="389" r:id="rId38"/>
    <p:sldId id="467" r:id="rId39"/>
    <p:sldId id="390" r:id="rId40"/>
    <p:sldId id="460" r:id="rId41"/>
    <p:sldId id="416" r:id="rId42"/>
    <p:sldId id="417" r:id="rId43"/>
    <p:sldId id="418" r:id="rId44"/>
    <p:sldId id="374" r:id="rId45"/>
    <p:sldId id="391" r:id="rId46"/>
    <p:sldId id="392" r:id="rId47"/>
    <p:sldId id="393" r:id="rId48"/>
    <p:sldId id="419" r:id="rId49"/>
    <p:sldId id="420" r:id="rId50"/>
    <p:sldId id="424" r:id="rId51"/>
    <p:sldId id="427" r:id="rId52"/>
    <p:sldId id="425" r:id="rId53"/>
    <p:sldId id="426" r:id="rId54"/>
    <p:sldId id="375" r:id="rId55"/>
    <p:sldId id="394" r:id="rId56"/>
    <p:sldId id="376" r:id="rId57"/>
    <p:sldId id="395" r:id="rId58"/>
    <p:sldId id="421" r:id="rId59"/>
    <p:sldId id="423" r:id="rId60"/>
    <p:sldId id="422" r:id="rId61"/>
    <p:sldId id="428" r:id="rId62"/>
    <p:sldId id="431" r:id="rId63"/>
    <p:sldId id="429" r:id="rId64"/>
    <p:sldId id="430" r:id="rId65"/>
    <p:sldId id="432" r:id="rId66"/>
    <p:sldId id="378" r:id="rId67"/>
    <p:sldId id="434" r:id="rId68"/>
    <p:sldId id="396" r:id="rId69"/>
    <p:sldId id="433" r:id="rId70"/>
    <p:sldId id="435" r:id="rId71"/>
    <p:sldId id="436" r:id="rId72"/>
    <p:sldId id="437" r:id="rId73"/>
    <p:sldId id="438" r:id="rId74"/>
    <p:sldId id="439" r:id="rId75"/>
    <p:sldId id="440" r:id="rId76"/>
    <p:sldId id="441" r:id="rId77"/>
    <p:sldId id="442" r:id="rId78"/>
    <p:sldId id="443" r:id="rId79"/>
    <p:sldId id="445" r:id="rId80"/>
    <p:sldId id="451" r:id="rId81"/>
    <p:sldId id="449" r:id="rId82"/>
    <p:sldId id="444" r:id="rId83"/>
    <p:sldId id="450" r:id="rId84"/>
    <p:sldId id="452" r:id="rId85"/>
    <p:sldId id="446" r:id="rId86"/>
    <p:sldId id="453" r:id="rId87"/>
    <p:sldId id="454" r:id="rId88"/>
    <p:sldId id="455" r:id="rId89"/>
    <p:sldId id="456" r:id="rId90"/>
    <p:sldId id="471" r:id="rId91"/>
    <p:sldId id="447" r:id="rId92"/>
    <p:sldId id="380" r:id="rId93"/>
    <p:sldId id="399" r:id="rId94"/>
    <p:sldId id="468" r:id="rId95"/>
    <p:sldId id="469" r:id="rId96"/>
    <p:sldId id="470" r:id="rId97"/>
    <p:sldId id="397" r:id="rId98"/>
    <p:sldId id="461" r:id="rId99"/>
    <p:sldId id="398" r:id="rId100"/>
    <p:sldId id="400" r:id="rId101"/>
    <p:sldId id="401" r:id="rId102"/>
    <p:sldId id="402" r:id="rId103"/>
    <p:sldId id="403" r:id="rId104"/>
    <p:sldId id="457" r:id="rId105"/>
    <p:sldId id="458" r:id="rId106"/>
    <p:sldId id="448" r:id="rId107"/>
    <p:sldId id="462" r:id="rId108"/>
    <p:sldId id="463" r:id="rId109"/>
    <p:sldId id="464" r:id="rId110"/>
    <p:sldId id="465" r:id="rId111"/>
    <p:sldId id="466" r:id="rId112"/>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p:cViewPr>
        <p:scale>
          <a:sx n="70" d="100"/>
          <a:sy n="70" d="100"/>
        </p:scale>
        <p:origin x="-518" y="10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20.03.2021</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Dette er Arduino standardstruktur. Setup() kjøres bare ved oppstart eller resett,</a:t>
            </a:r>
            <a:r>
              <a:rPr lang="en-GB" baseline="0" smtClean="0"/>
              <a:t> deretter gjøres loop() om og om igjen. Både setup() og Loop() er funksjoner, altså programbiter som gjennomløpes av mikrokontrolleren og hvor innholdet utføres kommando for kommando.</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38</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xmlns=""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p14="http://schemas.microsoft.com/office/powerpoint/2010/main" xmlns=""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xmlns=""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xmlns=""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Arduino/Kurs/YFL-kurs/Etterutdanning%202020/Dag%202/Versjon%20for%20distribusjon/Oppdrag-11/Oppdrag-11.ino"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Arduino/Kurs/YFL-kurs/Etterutdanning%202020/Dag%202/Versjon%20for%20distribusjon/Oppdrag-12/Oppdrag-12.in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Arduino/Kurs/YFL-kurs/Etterutdanning%202020/Dag%202/Versjon%20for%20distribusjon/Oppdrag-1/Oppdrag-1.ino"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Arduino/Kurs/YFL-kurs/Etterutdanning%202020/Dag%202/Versjon%20for%20distribusjon/Oppdrag-2/Oppdrag-2.in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Arduino/Kurs/YFL-kurs/Etterutdanning%202020/Dag%202/Versjon%20for%20distribusjon/Oppdrag-3/Oppdrag-3.ino"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hyperlink" Target="https://www.google.no/url?sa=i&amp;url=https://www.arduino.cc/en/tutorial/PWM&amp;psig=AOvVaw3C96aokjMZFbEG42exfXfK&amp;ust=1597343594244000&amp;source=images&amp;cd=vfe&amp;ved=0CAIQjRxqFwoTCJDuneCmlusCFQAAAAAdAAAAABAO"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www.google.no/url?sa=i&amp;url=https://create.arduino.cc/projecthub/muhammad-aqib/arduino-pwm-tutorial-ae9d71&amp;psig=AOvVaw3C96aokjMZFbEG42exfXfK&amp;ust=1597343594244000&amp;source=images&amp;cd=vfe&amp;ved=0CAIQjRxqFwoTCJDuneCmlusCFQAAAAAdAAAAABA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Arduino/Kurs/YFL-kurs/Etterutdanning%202020/Dag%202/Versjon%20for%20distribusjon/Oppdrag-4/Oppdrag-4.ino"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Arduino/Kurs/YFL-kurs/Etterutdanning%202020/Dag%202/Versjon%20for%20distribusjon/Oppdrag-5/Oppdrag-5.in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Arduino/Kurs/YFL-kurs/Etterutdanning%202020/Dag%202/Versjon%20for%20distribusjon/Oppdrag-6/Oppdrag-6.ino"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Arduino/Kurs/YFL-kurs/Etterutdanning%202020/Dag%202/Versjon%20for%20distribusjon/Oppdrag-7/Oppdrag-7.ino"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Arduino/Kurs/YFL-kurs/Etterutdanning%202020/Dag%202/Versjon%20for%20distribusjon/Oppdrag-8/Oppdrag-8.ino"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Arduino/Kurs/YFL-kurs/Etterutdanning%202020/Dag%202/Versjon%20for%20distribusjon/Oppdrag-9/Oppdrag-9.ino"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Arduino/Kurs/YFL-kurs/Etterutdanning%202020/Dag%202/Versjon%20for%20distribusjon/Oppdrag-10/Oppdrag-10.in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87582" y="908050"/>
            <a:ext cx="7201944" cy="1641731"/>
          </a:xfrm>
        </p:spPr>
        <p:txBody>
          <a:bodyPr>
            <a:normAutofit fontScale="90000"/>
          </a:bodyPr>
          <a:lstStyle/>
          <a:p>
            <a:r>
              <a:rPr lang="nb-NO" smtClean="0"/>
              <a:t>Samling 2, 23. – 25. mars</a:t>
            </a:r>
            <a:br>
              <a:rPr lang="nb-NO" smtClean="0"/>
            </a:br>
            <a:r>
              <a:rPr lang="nb-NO" smtClean="0"/>
              <a:t>Grunnkurs Programmering Arduino</a:t>
            </a:r>
            <a:br>
              <a:rPr lang="nb-NO" smtClean="0"/>
            </a:br>
            <a:r>
              <a:rPr lang="nb-NO" smtClean="0"/>
              <a:t>og ESP32 for yrkesfag – Dag 1 og 2</a:t>
            </a:r>
            <a:endParaRPr lang="nb-NO" dirty="0"/>
          </a:p>
        </p:txBody>
      </p:sp>
      <p:sp>
        <p:nvSpPr>
          <p:cNvPr id="3" name="Undertittel 2"/>
          <p:cNvSpPr>
            <a:spLocks noGrp="1"/>
          </p:cNvSpPr>
          <p:nvPr>
            <p:ph type="subTitle" idx="1"/>
          </p:nvPr>
        </p:nvSpPr>
        <p:spPr>
          <a:xfrm>
            <a:off x="1087582" y="2549782"/>
            <a:ext cx="7201944" cy="1942125"/>
          </a:xfrm>
        </p:spPr>
        <p:txBody>
          <a:bodyPr>
            <a:normAutofit/>
          </a:bodyPr>
          <a:lstStyle/>
          <a:p>
            <a:r>
              <a:rPr lang="nb-NO" sz="2400" smtClean="0"/>
              <a:t>Av</a:t>
            </a:r>
          </a:p>
          <a:p>
            <a:r>
              <a:rPr lang="nb-NO" smtClean="0"/>
              <a:t>Nils Kr. Rossing</a:t>
            </a:r>
            <a:br>
              <a:rPr lang="nb-NO" smtClean="0"/>
            </a:br>
            <a:r>
              <a:rPr lang="nb-NO" smtClean="0"/>
              <a:t>Skolelaboratoriet</a:t>
            </a:r>
            <a:endParaRPr lang="nb-NO" sz="2400" dirty="0"/>
          </a:p>
        </p:txBody>
      </p:sp>
      <p:pic>
        <p:nvPicPr>
          <p:cNvPr id="4" name="Bilde 3" descr="tekst_bm.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55867" y="269447"/>
            <a:ext cx="234696" cy="3084576"/>
          </a:xfrm>
          <a:prstGeom prst="rect">
            <a:avLst/>
          </a:prstGeom>
        </p:spPr>
      </p:pic>
    </p:spTree>
    <p:extLst>
      <p:ext uri="{BB962C8B-B14F-4D97-AF65-F5344CB8AC3E}">
        <p14:creationId xmlns:p14="http://schemas.microsoft.com/office/powerpoint/2010/main" xmlns=""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3557481" cy="1143000"/>
          </a:xfrm>
        </p:spPr>
        <p:txBody>
          <a:bodyPr>
            <a:normAutofit/>
          </a:bodyPr>
          <a:lstStyle/>
          <a:p>
            <a:pPr algn="ctr"/>
            <a:r>
              <a:rPr lang="nb-NO" smtClean="0"/>
              <a:t>Oppdrag 1</a:t>
            </a:r>
            <a:br>
              <a:rPr lang="nb-NO" smtClean="0"/>
            </a:br>
            <a:r>
              <a:rPr lang="nb-NO" sz="2800" smtClean="0"/>
              <a:t>Enkel optisk portal</a:t>
            </a:r>
            <a:endParaRPr lang="nb-NO" sz="2800"/>
          </a:p>
        </p:txBody>
      </p:sp>
      <p:sp>
        <p:nvSpPr>
          <p:cNvPr id="3" name="Plassholder for innhold 2"/>
          <p:cNvSpPr>
            <a:spLocks noGrp="1"/>
          </p:cNvSpPr>
          <p:nvPr>
            <p:ph idx="1"/>
          </p:nvPr>
        </p:nvSpPr>
        <p:spPr>
          <a:xfrm>
            <a:off x="1187701" y="1530928"/>
            <a:ext cx="3266536" cy="2791690"/>
          </a:xfrm>
        </p:spPr>
        <p:txBody>
          <a:bodyPr>
            <a:normAutofit/>
          </a:bodyPr>
          <a:lstStyle/>
          <a:p>
            <a:pPr marL="0" indent="0">
              <a:buNone/>
            </a:pPr>
            <a:r>
              <a:rPr lang="nb-NO" i="1" smtClean="0"/>
              <a:t>Lag et program som registrerer at noen passerer den optiske porten, likegyldig hvilken vei</a:t>
            </a:r>
          </a:p>
        </p:txBody>
      </p:sp>
      <p:pic>
        <p:nvPicPr>
          <p:cNvPr id="2050" name="Picture 2"/>
          <p:cNvPicPr>
            <a:picLocks noChangeAspect="1" noChangeArrowheads="1"/>
          </p:cNvPicPr>
          <p:nvPr/>
        </p:nvPicPr>
        <p:blipFill>
          <a:blip r:embed="rId2"/>
          <a:srcRect/>
          <a:stretch>
            <a:fillRect/>
          </a:stretch>
        </p:blipFill>
        <p:spPr bwMode="auto">
          <a:xfrm>
            <a:off x="4585855" y="178371"/>
            <a:ext cx="4424863" cy="415810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91830" y="4358120"/>
            <a:ext cx="6421260" cy="24998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Programvare</a:t>
            </a:r>
            <a:endParaRPr lang="nb-NO"/>
          </a:p>
        </p:txBody>
      </p:sp>
      <p:pic>
        <p:nvPicPr>
          <p:cNvPr id="5122" name="Picture 2"/>
          <p:cNvPicPr>
            <a:picLocks noChangeAspect="1" noChangeArrowheads="1"/>
          </p:cNvPicPr>
          <p:nvPr/>
        </p:nvPicPr>
        <p:blipFill>
          <a:blip r:embed="rId2"/>
          <a:srcRect/>
          <a:stretch>
            <a:fillRect/>
          </a:stretch>
        </p:blipFill>
        <p:spPr bwMode="auto">
          <a:xfrm>
            <a:off x="973138" y="1462088"/>
            <a:ext cx="7998917" cy="3081338"/>
          </a:xfrm>
          <a:prstGeom prst="rect">
            <a:avLst/>
          </a:prstGeom>
          <a:noFill/>
          <a:ln w="9525">
            <a:noFill/>
            <a:miter lim="800000"/>
            <a:headEnd/>
            <a:tailEnd/>
          </a:ln>
          <a:effectLst/>
        </p:spPr>
      </p:pic>
      <p:sp>
        <p:nvSpPr>
          <p:cNvPr id="5" name="Rektangel 4"/>
          <p:cNvSpPr/>
          <p:nvPr/>
        </p:nvSpPr>
        <p:spPr>
          <a:xfrm>
            <a:off x="1143000" y="2805113"/>
            <a:ext cx="2238375" cy="61436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123" name="Picture 3"/>
          <p:cNvPicPr>
            <a:picLocks noChangeAspect="1" noChangeArrowheads="1"/>
          </p:cNvPicPr>
          <p:nvPr/>
        </p:nvPicPr>
        <p:blipFill>
          <a:blip r:embed="rId3"/>
          <a:srcRect/>
          <a:stretch>
            <a:fillRect/>
          </a:stretch>
        </p:blipFill>
        <p:spPr bwMode="auto">
          <a:xfrm>
            <a:off x="1082675" y="4578350"/>
            <a:ext cx="7874124" cy="331788"/>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985838" y="5076825"/>
            <a:ext cx="8057322" cy="144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2000"/>
                                        <p:tgtEl>
                                          <p:spTgt spid="512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194628" y="117476"/>
            <a:ext cx="7407404" cy="711199"/>
          </a:xfrm>
        </p:spPr>
        <p:txBody>
          <a:bodyPr/>
          <a:lstStyle/>
          <a:p>
            <a:pPr algn="ctr"/>
            <a:r>
              <a:rPr lang="nb-NO" smtClean="0"/>
              <a:t>Programvare</a:t>
            </a:r>
            <a:endParaRPr lang="nb-NO"/>
          </a:p>
        </p:txBody>
      </p:sp>
      <p:pic>
        <p:nvPicPr>
          <p:cNvPr id="6146" name="Picture 2"/>
          <p:cNvPicPr>
            <a:picLocks noChangeAspect="1" noChangeArrowheads="1"/>
          </p:cNvPicPr>
          <p:nvPr/>
        </p:nvPicPr>
        <p:blipFill>
          <a:blip r:embed="rId2"/>
          <a:srcRect/>
          <a:stretch>
            <a:fillRect/>
          </a:stretch>
        </p:blipFill>
        <p:spPr bwMode="auto">
          <a:xfrm>
            <a:off x="1273175" y="1233523"/>
            <a:ext cx="5893067" cy="1100137"/>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277938" y="2711484"/>
            <a:ext cx="7598372" cy="15795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a:stretch>
            <a:fillRect/>
          </a:stretch>
        </p:blipFill>
        <p:spPr bwMode="auto">
          <a:xfrm>
            <a:off x="1192213" y="1990726"/>
            <a:ext cx="7869528" cy="367665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b="-2216"/>
          <a:stretch>
            <a:fillRect/>
          </a:stretch>
        </p:blipFill>
        <p:spPr bwMode="auto">
          <a:xfrm>
            <a:off x="1209675" y="952501"/>
            <a:ext cx="2833687" cy="955395"/>
          </a:xfrm>
          <a:prstGeom prst="rect">
            <a:avLst/>
          </a:prstGeom>
          <a:noFill/>
          <a:ln w="9525">
            <a:noFill/>
            <a:miter lim="800000"/>
            <a:headEnd/>
            <a:tailEnd/>
          </a:ln>
          <a:effectLst/>
        </p:spPr>
      </p:pic>
      <p:sp>
        <p:nvSpPr>
          <p:cNvPr id="6" name="Tittel 1"/>
          <p:cNvSpPr>
            <a:spLocks noGrp="1"/>
          </p:cNvSpPr>
          <p:nvPr>
            <p:ph type="title"/>
          </p:nvPr>
        </p:nvSpPr>
        <p:spPr>
          <a:xfrm>
            <a:off x="1194628" y="117476"/>
            <a:ext cx="7407404" cy="711199"/>
          </a:xfrm>
        </p:spPr>
        <p:txBody>
          <a:bodyPr/>
          <a:lstStyle/>
          <a:p>
            <a:pPr algn="ctr"/>
            <a:r>
              <a:rPr lang="nb-NO" smtClean="0"/>
              <a:t>Programvare</a:t>
            </a:r>
            <a:endParaRPr lang="nb-NO"/>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194628" y="117476"/>
            <a:ext cx="7407404" cy="711199"/>
          </a:xfrm>
        </p:spPr>
        <p:txBody>
          <a:bodyPr/>
          <a:lstStyle/>
          <a:p>
            <a:pPr algn="ctr"/>
            <a:r>
              <a:rPr lang="nb-NO" smtClean="0"/>
              <a:t>Programvare</a:t>
            </a:r>
            <a:endParaRPr lang="nb-NO"/>
          </a:p>
        </p:txBody>
      </p:sp>
      <p:pic>
        <p:nvPicPr>
          <p:cNvPr id="7170" name="Picture 2"/>
          <p:cNvPicPr>
            <a:picLocks noChangeAspect="1" noChangeArrowheads="1"/>
          </p:cNvPicPr>
          <p:nvPr/>
        </p:nvPicPr>
        <p:blipFill>
          <a:blip r:embed="rId2"/>
          <a:srcRect/>
          <a:stretch>
            <a:fillRect/>
          </a:stretch>
        </p:blipFill>
        <p:spPr bwMode="auto">
          <a:xfrm>
            <a:off x="1076929" y="1052514"/>
            <a:ext cx="7583989" cy="2655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90114" name="Picture 2">
            <a:hlinkClick r:id="rId2" action="ppaction://hlinkfile"/>
          </p:cNvPr>
          <p:cNvPicPr>
            <a:picLocks noChangeAspect="1" noChangeArrowheads="1"/>
          </p:cNvPicPr>
          <p:nvPr/>
        </p:nvPicPr>
        <p:blipFill>
          <a:blip r:embed="rId3"/>
          <a:srcRect/>
          <a:stretch>
            <a:fillRect/>
          </a:stretch>
        </p:blipFill>
        <p:spPr bwMode="auto">
          <a:xfrm>
            <a:off x="1390650" y="1450930"/>
            <a:ext cx="7220587" cy="50832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a:bodyPr>
          <a:lstStyle/>
          <a:p>
            <a:pPr algn="ctr"/>
            <a:r>
              <a:rPr lang="nb-NO" smtClean="0"/>
              <a:t>Oppdrag 12</a:t>
            </a:r>
            <a:br>
              <a:rPr lang="nb-NO" smtClean="0"/>
            </a:br>
            <a:r>
              <a:rPr lang="nb-NO" smtClean="0"/>
              <a:t>Sammenstilling RFID og servo</a:t>
            </a:r>
            <a:endParaRPr lang="nb-NO"/>
          </a:p>
        </p:txBody>
      </p:sp>
      <p:sp>
        <p:nvSpPr>
          <p:cNvPr id="5" name="Tittel 1"/>
          <p:cNvSpPr txBox="1">
            <a:spLocks/>
          </p:cNvSpPr>
          <p:nvPr/>
        </p:nvSpPr>
        <p:spPr>
          <a:xfrm>
            <a:off x="527050" y="2527300"/>
            <a:ext cx="7986082" cy="3886199"/>
          </a:xfrm>
          <a:prstGeom prst="rect">
            <a:avLst/>
          </a:prstGeom>
        </p:spPr>
        <p:txBody>
          <a:bodyPr vert="horz" lIns="91440" tIns="45720" rIns="91440" bIns="45720" rtlCol="0" anchor="t">
            <a:normAutofit/>
          </a:bodyPr>
          <a:lstStyle/>
          <a:p>
            <a:r>
              <a:rPr lang="nb-NO" sz="3600" b="1" smtClean="0">
                <a:solidFill>
                  <a:schemeClr val="bg1"/>
                </a:solidFill>
              </a:rPr>
              <a:t>Oppdrag 12: </a:t>
            </a:r>
            <a:r>
              <a:rPr lang="nb-NO" sz="3600" b="1" i="1" smtClean="0">
                <a:solidFill>
                  <a:schemeClr val="bg1"/>
                </a:solidFill>
              </a:rPr>
              <a:t>Kombiner RFID med åpning og lukking av bommen. Når et akkreditert kort nærmer seg RFID-leseren så åpner bommen. Sørg for at bommen åpnes når kortet godkjennes og lukkes etter 5 sekunder.</a:t>
            </a: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Kombiner oppdrag 11 og 4</a:t>
            </a:r>
            <a:endParaRPr lang="nb-NO"/>
          </a:p>
        </p:txBody>
      </p:sp>
      <p:sp>
        <p:nvSpPr>
          <p:cNvPr id="3" name="Plassholder for innhold 2"/>
          <p:cNvSpPr>
            <a:spLocks noGrp="1"/>
          </p:cNvSpPr>
          <p:nvPr>
            <p:ph idx="1"/>
          </p:nvPr>
        </p:nvSpPr>
        <p:spPr/>
        <p:txBody>
          <a:bodyPr/>
          <a:lstStyle/>
          <a:p>
            <a:r>
              <a:rPr lang="nb-NO" smtClean="0"/>
              <a:t>Legg inn programkode slik at bommen åpner seg når kortet legges inn til RFID-leseren</a:t>
            </a:r>
            <a:endParaRPr lang="nb-NO"/>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3074" name="Picture 2">
            <a:hlinkClick r:id="rId2" action="ppaction://hlinkfile"/>
          </p:cNvPr>
          <p:cNvPicPr>
            <a:picLocks noChangeAspect="1" noChangeArrowheads="1"/>
          </p:cNvPicPr>
          <p:nvPr/>
        </p:nvPicPr>
        <p:blipFill>
          <a:blip r:embed="rId3"/>
          <a:srcRect/>
          <a:stretch>
            <a:fillRect/>
          </a:stretch>
        </p:blipFill>
        <p:spPr bwMode="auto">
          <a:xfrm>
            <a:off x="1308823" y="1285386"/>
            <a:ext cx="7362855" cy="51781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3557481" cy="1143000"/>
          </a:xfrm>
        </p:spPr>
        <p:txBody>
          <a:bodyPr>
            <a:normAutofit/>
          </a:bodyPr>
          <a:lstStyle/>
          <a:p>
            <a:pPr algn="ctr"/>
            <a:r>
              <a:rPr lang="nb-NO" smtClean="0"/>
              <a:t>Oppdrag 2</a:t>
            </a:r>
            <a:br>
              <a:rPr lang="nb-NO" smtClean="0"/>
            </a:br>
            <a:r>
              <a:rPr lang="nb-NO" sz="2800" smtClean="0"/>
              <a:t>Display</a:t>
            </a:r>
            <a:endParaRPr lang="nb-NO" sz="2800"/>
          </a:p>
        </p:txBody>
      </p:sp>
      <p:sp>
        <p:nvSpPr>
          <p:cNvPr id="3" name="Plassholder for innhold 2"/>
          <p:cNvSpPr>
            <a:spLocks noGrp="1"/>
          </p:cNvSpPr>
          <p:nvPr>
            <p:ph idx="1"/>
          </p:nvPr>
        </p:nvSpPr>
        <p:spPr>
          <a:xfrm>
            <a:off x="1187701" y="1530928"/>
            <a:ext cx="3266536" cy="2791690"/>
          </a:xfrm>
        </p:spPr>
        <p:txBody>
          <a:bodyPr>
            <a:normAutofit/>
          </a:bodyPr>
          <a:lstStyle/>
          <a:p>
            <a:pPr marL="0" indent="0">
              <a:buNone/>
            </a:pPr>
            <a:r>
              <a:rPr lang="nb-NO" i="1" smtClean="0"/>
              <a:t>Lag et lite program som skriver ut tall til displayet TM1637</a:t>
            </a:r>
          </a:p>
        </p:txBody>
      </p:sp>
      <p:pic>
        <p:nvPicPr>
          <p:cNvPr id="3074" name="Picture 2"/>
          <p:cNvPicPr>
            <a:picLocks noChangeAspect="1" noChangeArrowheads="1"/>
          </p:cNvPicPr>
          <p:nvPr/>
        </p:nvPicPr>
        <p:blipFill>
          <a:blip r:embed="rId2"/>
          <a:srcRect b="35034"/>
          <a:stretch>
            <a:fillRect/>
          </a:stretch>
        </p:blipFill>
        <p:spPr bwMode="auto">
          <a:xfrm>
            <a:off x="4438978" y="157017"/>
            <a:ext cx="4611938" cy="244071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147311" y="2858511"/>
            <a:ext cx="5950765" cy="38609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a:t>
            </a:r>
            <a:r>
              <a:rPr lang="nb-NO" smtClean="0"/>
              <a:t>13</a:t>
            </a:r>
            <a:r>
              <a:rPr lang="nb-NO" smtClean="0"/>
              <a:t/>
            </a:r>
            <a:br>
              <a:rPr lang="nb-NO" smtClean="0"/>
            </a:br>
            <a:r>
              <a:rPr lang="nb-NO" smtClean="0"/>
              <a:t>Endelig sammenstilling av hele systemet</a:t>
            </a:r>
            <a:endParaRPr lang="nb-NO"/>
          </a:p>
        </p:txBody>
      </p:sp>
      <p:sp>
        <p:nvSpPr>
          <p:cNvPr id="5" name="Tittel 1"/>
          <p:cNvSpPr txBox="1">
            <a:spLocks/>
          </p:cNvSpPr>
          <p:nvPr/>
        </p:nvSpPr>
        <p:spPr>
          <a:xfrm>
            <a:off x="527050" y="2527300"/>
            <a:ext cx="7986082" cy="3886199"/>
          </a:xfrm>
          <a:prstGeom prst="rect">
            <a:avLst/>
          </a:prstGeom>
        </p:spPr>
        <p:txBody>
          <a:bodyPr vert="horz" lIns="91440" tIns="45720" rIns="91440" bIns="45720" rtlCol="0" anchor="t">
            <a:normAutofit/>
          </a:bodyPr>
          <a:lstStyle/>
          <a:p>
            <a:endParaRPr lang="nb-NO" sz="3600" b="1" i="1" smtClean="0">
              <a:solidFill>
                <a:schemeClr val="bg1"/>
              </a:solidFill>
            </a:endParaRPr>
          </a:p>
          <a:p>
            <a:endParaRPr lang="nb-NO" sz="3600" b="1" i="1" smtClean="0">
              <a:solidFill>
                <a:schemeClr val="bg1"/>
              </a:solidFill>
            </a:endParaRPr>
          </a:p>
        </p:txBody>
      </p:sp>
      <p:sp>
        <p:nvSpPr>
          <p:cNvPr id="6" name="Tittel 1"/>
          <p:cNvSpPr txBox="1">
            <a:spLocks/>
          </p:cNvSpPr>
          <p:nvPr/>
        </p:nvSpPr>
        <p:spPr>
          <a:xfrm>
            <a:off x="679450" y="2679700"/>
            <a:ext cx="7986082" cy="3886199"/>
          </a:xfrm>
          <a:prstGeom prst="rect">
            <a:avLst/>
          </a:prstGeom>
        </p:spPr>
        <p:txBody>
          <a:bodyPr vert="horz" lIns="91440" tIns="45720" rIns="91440" bIns="45720" rtlCol="0" anchor="t">
            <a:normAutofit fontScale="92500" lnSpcReduction="20000"/>
          </a:bodyPr>
          <a:lstStyle/>
          <a:p>
            <a:r>
              <a:rPr lang="nb-NO" sz="3600" b="1" smtClean="0">
                <a:solidFill>
                  <a:schemeClr val="bg1"/>
                </a:solidFill>
              </a:rPr>
              <a:t>Oppdrag 13 </a:t>
            </a:r>
            <a:r>
              <a:rPr lang="nb-NO" sz="3600" b="1" i="1" smtClean="0">
                <a:solidFill>
                  <a:schemeClr val="bg1"/>
                </a:solidFill>
              </a:rPr>
              <a:t>Kombiner RFID med avansert optisk portal, bommen som går opp og ned og tenning av lys. Antallet i rommet skal til en hver tid være oppdatert. En foreslår at bommen går opp så snart RFID-kortet er godkjent og er åpen til at den optiske slusa er passert. Når man forlater rommet er det tilstrekkelig å gå inn i den innerste portalen for at bommen skal </a:t>
            </a:r>
            <a:r>
              <a:rPr lang="nb-NO" sz="3600" b="1" i="1" smtClean="0">
                <a:solidFill>
                  <a:schemeClr val="bg1"/>
                </a:solidFill>
              </a:rPr>
              <a:t>gå </a:t>
            </a:r>
            <a:r>
              <a:rPr lang="nb-NO" sz="3600" b="1" i="1" smtClean="0">
                <a:solidFill>
                  <a:schemeClr val="bg1"/>
                </a:solidFill>
              </a:rPr>
              <a:t>opp.</a:t>
            </a:r>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a:bodyPr>
          <a:lstStyle/>
          <a:p>
            <a:pPr algn="ctr"/>
            <a:r>
              <a:rPr lang="nb-NO" smtClean="0"/>
              <a:t>Oppdrag 3</a:t>
            </a:r>
            <a:br>
              <a:rPr lang="nb-NO" smtClean="0"/>
            </a:br>
            <a:r>
              <a:rPr lang="nb-NO" sz="2800" smtClean="0"/>
              <a:t>Vis passeringer</a:t>
            </a:r>
            <a:endParaRPr lang="nb-NO" sz="2800"/>
          </a:p>
        </p:txBody>
      </p:sp>
      <p:sp>
        <p:nvSpPr>
          <p:cNvPr id="3" name="Plassholder for innhold 2"/>
          <p:cNvSpPr>
            <a:spLocks noGrp="1"/>
          </p:cNvSpPr>
          <p:nvPr>
            <p:ph idx="1"/>
          </p:nvPr>
        </p:nvSpPr>
        <p:spPr>
          <a:xfrm>
            <a:off x="1149926" y="1614055"/>
            <a:ext cx="7723910" cy="1018308"/>
          </a:xfrm>
        </p:spPr>
        <p:txBody>
          <a:bodyPr>
            <a:normAutofit/>
          </a:bodyPr>
          <a:lstStyle/>
          <a:p>
            <a:pPr marL="0" indent="0">
              <a:buNone/>
            </a:pPr>
            <a:r>
              <a:rPr lang="nb-NO" i="1" smtClean="0"/>
              <a:t>Lag et program som registrerer passeringer og viser antallet på displayet</a:t>
            </a:r>
          </a:p>
        </p:txBody>
      </p:sp>
      <p:pic>
        <p:nvPicPr>
          <p:cNvPr id="4099" name="Picture 3"/>
          <p:cNvPicPr>
            <a:picLocks noChangeAspect="1" noChangeArrowheads="1"/>
          </p:cNvPicPr>
          <p:nvPr/>
        </p:nvPicPr>
        <p:blipFill>
          <a:blip r:embed="rId2"/>
          <a:srcRect/>
          <a:stretch>
            <a:fillRect/>
          </a:stretch>
        </p:blipFill>
        <p:spPr bwMode="auto">
          <a:xfrm>
            <a:off x="2742767" y="2543175"/>
            <a:ext cx="3990975" cy="4314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4</a:t>
            </a:r>
            <a:br>
              <a:rPr lang="nb-NO" smtClean="0"/>
            </a:br>
            <a:r>
              <a:rPr lang="nb-NO" smtClean="0"/>
              <a:t>S</a:t>
            </a:r>
            <a:r>
              <a:rPr lang="nb-NO" sz="2800" smtClean="0"/>
              <a:t>ervo</a:t>
            </a:r>
            <a:endParaRPr lang="nb-NO" sz="2800"/>
          </a:p>
        </p:txBody>
      </p:sp>
      <p:sp>
        <p:nvSpPr>
          <p:cNvPr id="3" name="Plassholder for innhold 2"/>
          <p:cNvSpPr>
            <a:spLocks noGrp="1"/>
          </p:cNvSpPr>
          <p:nvPr>
            <p:ph idx="1"/>
          </p:nvPr>
        </p:nvSpPr>
        <p:spPr>
          <a:xfrm>
            <a:off x="935182" y="1239982"/>
            <a:ext cx="3089563" cy="2313709"/>
          </a:xfrm>
        </p:spPr>
        <p:txBody>
          <a:bodyPr>
            <a:normAutofit fontScale="92500" lnSpcReduction="10000"/>
          </a:bodyPr>
          <a:lstStyle/>
          <a:p>
            <a:pPr marL="0" indent="0">
              <a:buNone/>
            </a:pPr>
            <a:r>
              <a:rPr lang="nb-NO" i="1" smtClean="0"/>
              <a:t>Monter og programmer en bom som er plassert i døråpningen. Bommen skal åpnes hvert 10 sekund, og lukkes etter å ha stått helt åpen i 3,5 sekund</a:t>
            </a:r>
          </a:p>
        </p:txBody>
      </p:sp>
      <p:pic>
        <p:nvPicPr>
          <p:cNvPr id="5122" name="Picture 2"/>
          <p:cNvPicPr>
            <a:picLocks noChangeAspect="1" noChangeArrowheads="1"/>
          </p:cNvPicPr>
          <p:nvPr/>
        </p:nvPicPr>
        <p:blipFill>
          <a:blip r:embed="rId2"/>
          <a:srcRect t="34351" b="8581"/>
          <a:stretch>
            <a:fillRect/>
          </a:stretch>
        </p:blipFill>
        <p:spPr bwMode="auto">
          <a:xfrm>
            <a:off x="4017818" y="159327"/>
            <a:ext cx="4979554" cy="3221621"/>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211983" y="3514870"/>
            <a:ext cx="7336139" cy="33431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fontScale="90000"/>
          </a:bodyPr>
          <a:lstStyle/>
          <a:p>
            <a:pPr algn="ctr"/>
            <a:r>
              <a:rPr lang="nb-NO" smtClean="0"/>
              <a:t>Oppdrag 5</a:t>
            </a:r>
            <a:br>
              <a:rPr lang="nb-NO" smtClean="0"/>
            </a:br>
            <a:r>
              <a:rPr lang="nb-NO" sz="2700" smtClean="0"/>
              <a:t>Kombiner den optiske portalen, telling av passeringer og servoen</a:t>
            </a:r>
            <a:endParaRPr lang="nb-NO" sz="2800"/>
          </a:p>
        </p:txBody>
      </p:sp>
      <p:sp>
        <p:nvSpPr>
          <p:cNvPr id="3" name="Plassholder for innhold 2"/>
          <p:cNvSpPr>
            <a:spLocks noGrp="1"/>
          </p:cNvSpPr>
          <p:nvPr>
            <p:ph idx="1"/>
          </p:nvPr>
        </p:nvSpPr>
        <p:spPr>
          <a:xfrm>
            <a:off x="1108362" y="2022763"/>
            <a:ext cx="7723910" cy="1773382"/>
          </a:xfrm>
        </p:spPr>
        <p:txBody>
          <a:bodyPr>
            <a:normAutofit/>
          </a:bodyPr>
          <a:lstStyle/>
          <a:p>
            <a:pPr marL="0" indent="0">
              <a:buNone/>
            </a:pPr>
            <a:r>
              <a:rPr lang="nb-NO" i="1" smtClean="0"/>
              <a:t>Kombiner program 3a med servoen 4b slik at bommen går opp hver gang noen passerer den optiske porten samtidig som antallet passeringer telles og vises i displayet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6</a:t>
            </a:r>
            <a:br>
              <a:rPr lang="nb-NO" smtClean="0"/>
            </a:br>
            <a:r>
              <a:rPr lang="nb-NO" smtClean="0"/>
              <a:t>Rele</a:t>
            </a:r>
            <a:endParaRPr lang="nb-NO" sz="2800"/>
          </a:p>
        </p:txBody>
      </p:sp>
      <p:sp>
        <p:nvSpPr>
          <p:cNvPr id="3" name="Plassholder for innhold 2"/>
          <p:cNvSpPr>
            <a:spLocks noGrp="1"/>
          </p:cNvSpPr>
          <p:nvPr>
            <p:ph idx="1"/>
          </p:nvPr>
        </p:nvSpPr>
        <p:spPr>
          <a:xfrm>
            <a:off x="935182" y="1239982"/>
            <a:ext cx="3089563" cy="2313709"/>
          </a:xfrm>
        </p:spPr>
        <p:txBody>
          <a:bodyPr>
            <a:normAutofit/>
          </a:bodyPr>
          <a:lstStyle/>
          <a:p>
            <a:pPr marL="0" indent="0">
              <a:buNone/>
            </a:pPr>
            <a:r>
              <a:rPr lang="nb-NO" i="1" smtClean="0"/>
              <a:t>Slå på </a:t>
            </a:r>
            <a:r>
              <a:rPr lang="nb-NO" i="1" smtClean="0"/>
              <a:t>lyset når </a:t>
            </a:r>
            <a:r>
              <a:rPr lang="nb-NO" i="1" smtClean="0"/>
              <a:t>det er personer i rommet og slå det av når det er tomt.</a:t>
            </a:r>
          </a:p>
        </p:txBody>
      </p:sp>
      <p:pic>
        <p:nvPicPr>
          <p:cNvPr id="6147" name="Picture 3"/>
          <p:cNvPicPr>
            <a:picLocks noChangeAspect="1" noChangeArrowheads="1"/>
          </p:cNvPicPr>
          <p:nvPr/>
        </p:nvPicPr>
        <p:blipFill>
          <a:blip r:embed="rId2"/>
          <a:srcRect l="14977" t="41037" r="21939"/>
          <a:stretch>
            <a:fillRect/>
          </a:stretch>
        </p:blipFill>
        <p:spPr bwMode="auto">
          <a:xfrm>
            <a:off x="3983183" y="263237"/>
            <a:ext cx="4779818" cy="3186818"/>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5059206" y="3721822"/>
            <a:ext cx="3629326" cy="2852160"/>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a:stretch>
            <a:fillRect/>
          </a:stretch>
        </p:blipFill>
        <p:spPr bwMode="auto">
          <a:xfrm>
            <a:off x="1531650" y="3650241"/>
            <a:ext cx="3241675" cy="2924175"/>
          </a:xfrm>
          <a:prstGeom prst="rect">
            <a:avLst/>
          </a:prstGeom>
          <a:noFill/>
          <a:ln w="9525">
            <a:noFill/>
            <a:miter lim="800000"/>
            <a:headEnd/>
            <a:tailEnd/>
          </a:ln>
          <a:effectLst/>
        </p:spPr>
      </p:pic>
      <p:grpSp>
        <p:nvGrpSpPr>
          <p:cNvPr id="12" name="Gruppe 11"/>
          <p:cNvGrpSpPr/>
          <p:nvPr/>
        </p:nvGrpSpPr>
        <p:grpSpPr>
          <a:xfrm>
            <a:off x="4994275" y="3556429"/>
            <a:ext cx="3609975" cy="3301571"/>
            <a:chOff x="3756025" y="1446212"/>
            <a:chExt cx="4967834" cy="4543426"/>
          </a:xfrm>
        </p:grpSpPr>
        <p:pic>
          <p:nvPicPr>
            <p:cNvPr id="8" name="Picture 2" descr="1-Kanals Halv-leder Relé - SSR G3MB-202P 5V med Resistiv Sikring for  Arduino - 240V 2A Output - Solid State Relay"/>
            <p:cNvPicPr>
              <a:picLocks noChangeAspect="1" noChangeArrowheads="1"/>
            </p:cNvPicPr>
            <p:nvPr/>
          </p:nvPicPr>
          <p:blipFill>
            <a:blip r:embed="rId5"/>
            <a:srcRect/>
            <a:stretch>
              <a:fillRect/>
            </a:stretch>
          </p:blipFill>
          <p:spPr bwMode="auto">
            <a:xfrm>
              <a:off x="3756025" y="1446212"/>
              <a:ext cx="4829175" cy="4543426"/>
            </a:xfrm>
            <a:prstGeom prst="rect">
              <a:avLst/>
            </a:prstGeom>
            <a:noFill/>
          </p:spPr>
        </p:pic>
        <p:sp>
          <p:nvSpPr>
            <p:cNvPr id="9" name="TekstSylinder 8"/>
            <p:cNvSpPr txBox="1"/>
            <p:nvPr/>
          </p:nvSpPr>
          <p:spPr>
            <a:xfrm>
              <a:off x="7715250" y="3155950"/>
              <a:ext cx="1008609" cy="369332"/>
            </a:xfrm>
            <a:prstGeom prst="rect">
              <a:avLst/>
            </a:prstGeom>
            <a:noFill/>
          </p:spPr>
          <p:txBody>
            <a:bodyPr wrap="none" rtlCol="0">
              <a:spAutoFit/>
            </a:bodyPr>
            <a:lstStyle/>
            <a:p>
              <a:r>
                <a:rPr lang="nb-NO" smtClean="0"/>
                <a:t>DC+ (5V)</a:t>
              </a:r>
              <a:endParaRPr lang="nb-NO"/>
            </a:p>
          </p:txBody>
        </p:sp>
        <p:sp>
          <p:nvSpPr>
            <p:cNvPr id="10" name="TekstSylinder 9"/>
            <p:cNvSpPr txBox="1"/>
            <p:nvPr/>
          </p:nvSpPr>
          <p:spPr>
            <a:xfrm>
              <a:off x="7461250" y="2832100"/>
              <a:ext cx="1152880" cy="369332"/>
            </a:xfrm>
            <a:prstGeom prst="rect">
              <a:avLst/>
            </a:prstGeom>
            <a:noFill/>
          </p:spPr>
          <p:txBody>
            <a:bodyPr wrap="none" rtlCol="0">
              <a:spAutoFit/>
            </a:bodyPr>
            <a:lstStyle/>
            <a:p>
              <a:r>
                <a:rPr lang="nb-NO" smtClean="0"/>
                <a:t>DC- (GND)</a:t>
              </a:r>
              <a:endParaRPr lang="nb-NO"/>
            </a:p>
          </p:txBody>
        </p:sp>
        <p:sp>
          <p:nvSpPr>
            <p:cNvPr id="11" name="TekstSylinder 10"/>
            <p:cNvSpPr txBox="1"/>
            <p:nvPr/>
          </p:nvSpPr>
          <p:spPr>
            <a:xfrm>
              <a:off x="7207250" y="2463800"/>
              <a:ext cx="569387" cy="369332"/>
            </a:xfrm>
            <a:prstGeom prst="rect">
              <a:avLst/>
            </a:prstGeom>
            <a:noFill/>
          </p:spPr>
          <p:txBody>
            <a:bodyPr wrap="none" rtlCol="0">
              <a:spAutoFit/>
            </a:bodyPr>
            <a:lstStyle/>
            <a:p>
              <a:r>
                <a:rPr lang="nb-NO" smtClean="0"/>
                <a:t>CH1</a:t>
              </a:r>
              <a:endParaRPr lang="nb-NO"/>
            </a:p>
          </p:txBody>
        </p:sp>
      </p:grpSp>
      <p:pic>
        <p:nvPicPr>
          <p:cNvPr id="6150" name="Picture 6"/>
          <p:cNvPicPr>
            <a:picLocks noChangeAspect="1" noChangeArrowheads="1"/>
          </p:cNvPicPr>
          <p:nvPr/>
        </p:nvPicPr>
        <p:blipFill>
          <a:blip r:embed="rId6"/>
          <a:srcRect/>
          <a:stretch>
            <a:fillRect/>
          </a:stretch>
        </p:blipFill>
        <p:spPr bwMode="auto">
          <a:xfrm>
            <a:off x="1549545" y="3527425"/>
            <a:ext cx="7216775" cy="3330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fade">
                                      <p:cBhvr>
                                        <p:cTn id="12"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7</a:t>
            </a:r>
            <a:br>
              <a:rPr lang="nb-NO" smtClean="0"/>
            </a:br>
            <a:r>
              <a:rPr lang="nb-NO" smtClean="0"/>
              <a:t>Optisk sluse</a:t>
            </a:r>
            <a:endParaRPr lang="nb-NO" sz="2800"/>
          </a:p>
        </p:txBody>
      </p:sp>
      <p:sp>
        <p:nvSpPr>
          <p:cNvPr id="3" name="Plassholder for innhold 2"/>
          <p:cNvSpPr>
            <a:spLocks noGrp="1"/>
          </p:cNvSpPr>
          <p:nvPr>
            <p:ph idx="1"/>
          </p:nvPr>
        </p:nvSpPr>
        <p:spPr>
          <a:xfrm>
            <a:off x="935182" y="1239982"/>
            <a:ext cx="3089563" cy="2618509"/>
          </a:xfrm>
        </p:spPr>
        <p:txBody>
          <a:bodyPr>
            <a:normAutofit fontScale="92500" lnSpcReduction="10000"/>
          </a:bodyPr>
          <a:lstStyle/>
          <a:p>
            <a:pPr marL="0" indent="0">
              <a:buNone/>
            </a:pPr>
            <a:r>
              <a:rPr lang="nb-NO" i="1" smtClean="0"/>
              <a:t>Det skal lages en optisk sluse som registrerer retningen til de som passerer. Når noen går inn skal antallet økes og når noen går ut skal antallet reduseres.</a:t>
            </a:r>
          </a:p>
        </p:txBody>
      </p:sp>
      <p:pic>
        <p:nvPicPr>
          <p:cNvPr id="7170" name="Picture 2"/>
          <p:cNvPicPr>
            <a:picLocks noChangeAspect="1" noChangeArrowheads="1"/>
          </p:cNvPicPr>
          <p:nvPr/>
        </p:nvPicPr>
        <p:blipFill>
          <a:blip r:embed="rId2"/>
          <a:srcRect l="15550" r="15550" b="31091"/>
          <a:stretch>
            <a:fillRect/>
          </a:stretch>
        </p:blipFill>
        <p:spPr bwMode="auto">
          <a:xfrm>
            <a:off x="4084934" y="178376"/>
            <a:ext cx="4837393" cy="3472297"/>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654352" y="3743946"/>
            <a:ext cx="6478266" cy="3114054"/>
          </a:xfrm>
          <a:prstGeom prst="rect">
            <a:avLst/>
          </a:prstGeom>
          <a:noFill/>
          <a:ln w="9525">
            <a:noFill/>
            <a:miter lim="800000"/>
            <a:headEnd/>
            <a:tailEnd/>
          </a:ln>
          <a:effectLst/>
        </p:spPr>
      </p:pic>
      <p:sp>
        <p:nvSpPr>
          <p:cNvPr id="7" name="Frihåndsform 6"/>
          <p:cNvSpPr/>
          <p:nvPr/>
        </p:nvSpPr>
        <p:spPr>
          <a:xfrm>
            <a:off x="4578350" y="5521325"/>
            <a:ext cx="260350" cy="0"/>
          </a:xfrm>
          <a:custGeom>
            <a:avLst/>
            <a:gdLst>
              <a:gd name="connsiteX0" fmla="*/ 260350 w 260350"/>
              <a:gd name="connsiteY0" fmla="*/ 0 h 0"/>
              <a:gd name="connsiteX1" fmla="*/ 0 w 260350"/>
              <a:gd name="connsiteY1" fmla="*/ 0 h 0"/>
              <a:gd name="connsiteX2" fmla="*/ 0 w 260350"/>
              <a:gd name="connsiteY2" fmla="*/ 0 h 0"/>
            </a:gdLst>
            <a:ahLst/>
            <a:cxnLst>
              <a:cxn ang="0">
                <a:pos x="connsiteX0" y="connsiteY0"/>
              </a:cxn>
              <a:cxn ang="0">
                <a:pos x="connsiteX1" y="connsiteY1"/>
              </a:cxn>
              <a:cxn ang="0">
                <a:pos x="connsiteX2" y="connsiteY2"/>
              </a:cxn>
            </a:cxnLst>
            <a:rect l="l" t="t" r="r" b="b"/>
            <a:pathLst>
              <a:path w="260350">
                <a:moveTo>
                  <a:pt x="260350" y="0"/>
                </a:moveTo>
                <a:lnTo>
                  <a:pt x="0" y="0"/>
                </a:ln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Ellipse 7"/>
          <p:cNvSpPr/>
          <p:nvPr/>
        </p:nvSpPr>
        <p:spPr>
          <a:xfrm>
            <a:off x="4686011" y="5170632"/>
            <a:ext cx="1704109" cy="10113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a:bodyPr>
          <a:lstStyle/>
          <a:p>
            <a:pPr algn="ctr"/>
            <a:r>
              <a:rPr lang="nb-NO" smtClean="0"/>
              <a:t>Oppdrag 8</a:t>
            </a:r>
            <a:br>
              <a:rPr lang="nb-NO" smtClean="0"/>
            </a:br>
            <a:r>
              <a:rPr lang="nb-NO" sz="2700" smtClean="0"/>
              <a:t>Suppler avansert optisk sluse med bom</a:t>
            </a:r>
            <a:endParaRPr lang="nb-NO" sz="2800"/>
          </a:p>
        </p:txBody>
      </p:sp>
      <p:sp>
        <p:nvSpPr>
          <p:cNvPr id="3" name="Plassholder for innhold 2"/>
          <p:cNvSpPr>
            <a:spLocks noGrp="1"/>
          </p:cNvSpPr>
          <p:nvPr>
            <p:ph idx="1"/>
          </p:nvPr>
        </p:nvSpPr>
        <p:spPr>
          <a:xfrm>
            <a:off x="1115288" y="1447799"/>
            <a:ext cx="7723910" cy="1773382"/>
          </a:xfrm>
        </p:spPr>
        <p:txBody>
          <a:bodyPr>
            <a:normAutofit/>
          </a:bodyPr>
          <a:lstStyle/>
          <a:p>
            <a:pPr marL="0" indent="0">
              <a:buNone/>
            </a:pPr>
            <a:r>
              <a:rPr lang="nb-NO" i="1" smtClean="0"/>
              <a:t>Kombiner den optiske porten med servoen og bommen slik at den går opp når noen er på vei inn eller ut, og lukker når de har passert.</a:t>
            </a:r>
          </a:p>
        </p:txBody>
      </p:sp>
      <p:sp>
        <p:nvSpPr>
          <p:cNvPr id="4" name="Tittel 1"/>
          <p:cNvSpPr txBox="1">
            <a:spLocks/>
          </p:cNvSpPr>
          <p:nvPr/>
        </p:nvSpPr>
        <p:spPr>
          <a:xfrm>
            <a:off x="1159992" y="2872269"/>
            <a:ext cx="7817753" cy="1143000"/>
          </a:xfrm>
          <a:prstGeom prst="rect">
            <a:avLst/>
          </a:prstGeom>
        </p:spPr>
        <p:txBody>
          <a:bodyPr vert="horz" lIns="91440" tIns="45720" rIns="91440" bIns="45720" rtlCol="0" anchor="ctr">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smtClean="0">
                <a:ln>
                  <a:noFill/>
                </a:ln>
                <a:solidFill>
                  <a:schemeClr val="tx1"/>
                </a:solidFill>
                <a:effectLst/>
                <a:uLnTx/>
                <a:uFillTx/>
                <a:latin typeface="Arial"/>
                <a:ea typeface="+mj-ea"/>
                <a:cs typeface="Arial"/>
              </a:rPr>
              <a:t>Oppdrag 9</a:t>
            </a:r>
            <a:r>
              <a:rPr kumimoji="0" lang="nb-NO" sz="3600" b="1" i="0" u="none" strike="noStrike" kern="1200" cap="none" spc="0" normalizeH="0" baseline="0" noProof="0" smtClean="0">
                <a:ln>
                  <a:noFill/>
                </a:ln>
                <a:solidFill>
                  <a:schemeClr val="tx1"/>
                </a:solidFill>
                <a:effectLst/>
                <a:uLnTx/>
                <a:uFillTx/>
                <a:latin typeface="Arial"/>
                <a:ea typeface="+mj-ea"/>
                <a:cs typeface="Arial"/>
              </a:rPr>
              <a:t/>
            </a:r>
            <a:br>
              <a:rPr kumimoji="0" lang="nb-NO" sz="3600" b="1" i="0" u="none" strike="noStrike" kern="1200" cap="none" spc="0" normalizeH="0" baseline="0" noProof="0" smtClean="0">
                <a:ln>
                  <a:noFill/>
                </a:ln>
                <a:solidFill>
                  <a:schemeClr val="tx1"/>
                </a:solidFill>
                <a:effectLst/>
                <a:uLnTx/>
                <a:uFillTx/>
                <a:latin typeface="Arial"/>
                <a:ea typeface="+mj-ea"/>
                <a:cs typeface="Arial"/>
              </a:rPr>
            </a:br>
            <a:r>
              <a:rPr kumimoji="0" lang="nb-NO" sz="2700" b="1" i="0" u="none" strike="noStrike" kern="1200" cap="none" spc="0" normalizeH="0" baseline="0" noProof="0" smtClean="0">
                <a:ln>
                  <a:noFill/>
                </a:ln>
                <a:solidFill>
                  <a:schemeClr val="tx1"/>
                </a:solidFill>
                <a:effectLst/>
                <a:uLnTx/>
                <a:uFillTx/>
                <a:latin typeface="Arial"/>
                <a:ea typeface="+mj-ea"/>
                <a:cs typeface="Arial"/>
              </a:rPr>
              <a:t>Avansert optisk sluse med bom og visning av antall</a:t>
            </a:r>
            <a:endParaRPr kumimoji="0" lang="nb-NO" sz="2800" b="1" i="0" u="none" strike="noStrike" kern="1200" cap="none" spc="0" normalizeH="0" baseline="0" noProof="0">
              <a:ln>
                <a:noFill/>
              </a:ln>
              <a:solidFill>
                <a:schemeClr val="tx1"/>
              </a:solidFill>
              <a:effectLst/>
              <a:uLnTx/>
              <a:uFillTx/>
              <a:latin typeface="Arial"/>
              <a:ea typeface="+mj-ea"/>
              <a:cs typeface="Arial"/>
            </a:endParaRPr>
          </a:p>
        </p:txBody>
      </p:sp>
      <p:sp>
        <p:nvSpPr>
          <p:cNvPr id="5" name="Plassholder for innhold 2"/>
          <p:cNvSpPr txBox="1">
            <a:spLocks/>
          </p:cNvSpPr>
          <p:nvPr/>
        </p:nvSpPr>
        <p:spPr>
          <a:xfrm>
            <a:off x="1253835" y="3983102"/>
            <a:ext cx="7723910" cy="17733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400" b="0" i="1" u="none" strike="noStrike" kern="1200" cap="none" spc="0" normalizeH="0" baseline="0" noProof="0" smtClean="0">
                <a:ln>
                  <a:noFill/>
                </a:ln>
                <a:solidFill>
                  <a:schemeClr val="tx1"/>
                </a:solidFill>
                <a:effectLst/>
                <a:uLnTx/>
                <a:uFillTx/>
                <a:latin typeface="Arial"/>
                <a:ea typeface="+mn-ea"/>
                <a:cs typeface="Arial"/>
              </a:rPr>
              <a:t>Kombiner den optiske porten, bommen og telleren med displayet, og vis antallet i rommet til en hver tid.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477962"/>
          </a:xfrm>
        </p:spPr>
        <p:txBody>
          <a:bodyPr>
            <a:normAutofit/>
          </a:bodyPr>
          <a:lstStyle/>
          <a:p>
            <a:pPr algn="ctr"/>
            <a:r>
              <a:rPr lang="nb-NO" smtClean="0"/>
              <a:t>Oppdrag 10</a:t>
            </a:r>
            <a:br>
              <a:rPr lang="nb-NO" smtClean="0"/>
            </a:br>
            <a:r>
              <a:rPr lang="nb-NO" sz="2700" smtClean="0"/>
              <a:t>Avansert optisk sluse med bom,</a:t>
            </a:r>
            <a:br>
              <a:rPr lang="nb-NO" sz="2700" smtClean="0"/>
            </a:br>
            <a:r>
              <a:rPr lang="nb-NO" sz="2700" smtClean="0"/>
              <a:t> visning av antall og styring av rele</a:t>
            </a:r>
            <a:endParaRPr lang="nb-NO" sz="2800"/>
          </a:p>
        </p:txBody>
      </p:sp>
      <p:sp>
        <p:nvSpPr>
          <p:cNvPr id="3" name="Plassholder for innhold 2"/>
          <p:cNvSpPr>
            <a:spLocks noGrp="1"/>
          </p:cNvSpPr>
          <p:nvPr>
            <p:ph idx="1"/>
          </p:nvPr>
        </p:nvSpPr>
        <p:spPr>
          <a:xfrm>
            <a:off x="1108362" y="2022763"/>
            <a:ext cx="7723910" cy="1773382"/>
          </a:xfrm>
        </p:spPr>
        <p:txBody>
          <a:bodyPr>
            <a:normAutofit/>
          </a:bodyPr>
          <a:lstStyle/>
          <a:p>
            <a:pPr marL="0" indent="0">
              <a:buNone/>
            </a:pPr>
            <a:r>
              <a:rPr lang="nb-NO" i="1" smtClean="0"/>
              <a:t>Kombiner den optiske porten med bommen og telleren med displayet og releet som slår på lyset når noen er i rommet og ellers har lyset slukket.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srcRect l="8020" b="918"/>
          <a:stretch>
            <a:fillRect/>
          </a:stretch>
        </p:blipFill>
        <p:spPr bwMode="auto">
          <a:xfrm>
            <a:off x="893619" y="2226014"/>
            <a:ext cx="3733799" cy="4486513"/>
          </a:xfrm>
          <a:prstGeom prst="rect">
            <a:avLst/>
          </a:prstGeom>
          <a:noFill/>
          <a:ln w="9525">
            <a:noFill/>
            <a:miter lim="800000"/>
            <a:headEnd/>
            <a:tailEnd/>
          </a:ln>
          <a:effectLst/>
        </p:spPr>
      </p:pic>
      <p:sp>
        <p:nvSpPr>
          <p:cNvPr id="2" name="Tittel 1"/>
          <p:cNvSpPr>
            <a:spLocks noGrp="1"/>
          </p:cNvSpPr>
          <p:nvPr>
            <p:ph type="title"/>
          </p:nvPr>
        </p:nvSpPr>
        <p:spPr>
          <a:xfrm>
            <a:off x="869053" y="124702"/>
            <a:ext cx="3017147" cy="1015856"/>
          </a:xfrm>
        </p:spPr>
        <p:txBody>
          <a:bodyPr>
            <a:normAutofit fontScale="90000"/>
          </a:bodyPr>
          <a:lstStyle/>
          <a:p>
            <a:pPr algn="ctr"/>
            <a:r>
              <a:rPr lang="nb-NO" smtClean="0"/>
              <a:t>Oppdrag 11</a:t>
            </a:r>
            <a:br>
              <a:rPr lang="nb-NO" smtClean="0"/>
            </a:br>
            <a:r>
              <a:rPr lang="nb-NO" smtClean="0"/>
              <a:t>RFID</a:t>
            </a:r>
            <a:endParaRPr lang="nb-NO" sz="2800"/>
          </a:p>
        </p:txBody>
      </p:sp>
      <p:sp>
        <p:nvSpPr>
          <p:cNvPr id="3" name="Plassholder for innhold 2"/>
          <p:cNvSpPr>
            <a:spLocks noGrp="1"/>
          </p:cNvSpPr>
          <p:nvPr>
            <p:ph idx="1"/>
          </p:nvPr>
        </p:nvSpPr>
        <p:spPr>
          <a:xfrm>
            <a:off x="4668982" y="3983183"/>
            <a:ext cx="4315692" cy="2604654"/>
          </a:xfrm>
        </p:spPr>
        <p:txBody>
          <a:bodyPr>
            <a:normAutofit fontScale="92500"/>
          </a:bodyPr>
          <a:lstStyle/>
          <a:p>
            <a:pPr marL="0" indent="0">
              <a:buNone/>
            </a:pPr>
            <a:r>
              <a:rPr lang="nb-NO" i="1" smtClean="0"/>
              <a:t>Det skal lages et program som leser av RFID-kortleseren og viser ID-koden i monitoren. Denne koden skal senere legges inn som en kode som har adgang slik at bommen åpnes når ID-kortet forevises leseren.</a:t>
            </a:r>
          </a:p>
        </p:txBody>
      </p:sp>
      <p:pic>
        <p:nvPicPr>
          <p:cNvPr id="8194" name="Picture 2"/>
          <p:cNvPicPr>
            <a:picLocks noChangeAspect="1" noChangeArrowheads="1"/>
          </p:cNvPicPr>
          <p:nvPr/>
        </p:nvPicPr>
        <p:blipFill>
          <a:blip r:embed="rId3"/>
          <a:srcRect/>
          <a:stretch>
            <a:fillRect/>
          </a:stretch>
        </p:blipFill>
        <p:spPr bwMode="auto">
          <a:xfrm>
            <a:off x="4217913" y="978415"/>
            <a:ext cx="4745978" cy="2859305"/>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l="5599"/>
          <a:stretch>
            <a:fillRect/>
          </a:stretch>
        </p:blipFill>
        <p:spPr bwMode="auto">
          <a:xfrm>
            <a:off x="4149155" y="145329"/>
            <a:ext cx="4848940" cy="3727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2228" y="551162"/>
            <a:ext cx="7407404" cy="1143000"/>
          </a:xfrm>
        </p:spPr>
        <p:txBody>
          <a:bodyPr>
            <a:normAutofit/>
          </a:bodyPr>
          <a:lstStyle/>
          <a:p>
            <a:r>
              <a:rPr lang="nb-NO" smtClean="0"/>
              <a:t>Program for kursdagen</a:t>
            </a:r>
            <a:br>
              <a:rPr lang="nb-NO" smtClean="0"/>
            </a:br>
            <a:r>
              <a:rPr lang="nb-NO" sz="2400" smtClean="0"/>
              <a:t>Prosjekt: </a:t>
            </a:r>
            <a:r>
              <a:rPr lang="nb-NO" sz="2400" i="1" smtClean="0"/>
              <a:t>Lag adgangskontroll – Dag 1 </a:t>
            </a:r>
            <a:endParaRPr lang="nb-NO" i="1"/>
          </a:p>
        </p:txBody>
      </p:sp>
      <p:pic>
        <p:nvPicPr>
          <p:cNvPr id="5122" name="Picture 2"/>
          <p:cNvPicPr>
            <a:picLocks noChangeAspect="1" noChangeArrowheads="1"/>
          </p:cNvPicPr>
          <p:nvPr/>
        </p:nvPicPr>
        <p:blipFill>
          <a:blip r:embed="rId2"/>
          <a:srcRect/>
          <a:stretch>
            <a:fillRect/>
          </a:stretch>
        </p:blipFill>
        <p:spPr bwMode="auto">
          <a:xfrm>
            <a:off x="1079625" y="1850853"/>
            <a:ext cx="7781290" cy="36303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28256" y="274637"/>
            <a:ext cx="8097980" cy="916853"/>
          </a:xfrm>
        </p:spPr>
        <p:txBody>
          <a:bodyPr>
            <a:normAutofit fontScale="90000"/>
          </a:bodyPr>
          <a:lstStyle/>
          <a:p>
            <a:pPr algn="ctr"/>
            <a:r>
              <a:rPr lang="nb-NO" sz="4000" smtClean="0"/>
              <a:t>Oppdrag 12</a:t>
            </a:r>
            <a:r>
              <a:rPr lang="nb-NO" smtClean="0"/>
              <a:t/>
            </a:r>
            <a:br>
              <a:rPr lang="nb-NO" smtClean="0"/>
            </a:br>
            <a:r>
              <a:rPr lang="nb-NO" sz="2000" smtClean="0"/>
              <a:t>Program som gir tilgang for akkrediterte og åpner bommen</a:t>
            </a:r>
            <a:endParaRPr lang="nb-NO" sz="2000"/>
          </a:p>
        </p:txBody>
      </p:sp>
      <p:sp>
        <p:nvSpPr>
          <p:cNvPr id="3" name="Plassholder for innhold 2"/>
          <p:cNvSpPr>
            <a:spLocks noGrp="1"/>
          </p:cNvSpPr>
          <p:nvPr>
            <p:ph idx="1"/>
          </p:nvPr>
        </p:nvSpPr>
        <p:spPr>
          <a:xfrm>
            <a:off x="1073726" y="1336963"/>
            <a:ext cx="7723910" cy="1773382"/>
          </a:xfrm>
        </p:spPr>
        <p:txBody>
          <a:bodyPr>
            <a:normAutofit/>
          </a:bodyPr>
          <a:lstStyle/>
          <a:p>
            <a:pPr marL="0" indent="0">
              <a:buNone/>
            </a:pPr>
            <a:r>
              <a:rPr lang="nb-NO" i="1" smtClean="0"/>
              <a:t>Kombiner RFID med åpning og lukking av bommen. Når et akkreditert kort nærmer seg RFID-leseren så åpner bommen. Sørg for at bommen åpnes når kortet godkjennes og lukkes etter 5 sekunder.</a:t>
            </a:r>
          </a:p>
          <a:p>
            <a:pPr marL="0" indent="0">
              <a:buNone/>
            </a:pPr>
            <a:endParaRPr lang="nb-NO" i="1" smtClean="0"/>
          </a:p>
        </p:txBody>
      </p:sp>
      <p:sp>
        <p:nvSpPr>
          <p:cNvPr id="4" name="Tittel 1"/>
          <p:cNvSpPr txBox="1">
            <a:spLocks/>
          </p:cNvSpPr>
          <p:nvPr/>
        </p:nvSpPr>
        <p:spPr>
          <a:xfrm>
            <a:off x="1028374" y="2964878"/>
            <a:ext cx="7817753" cy="123305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Oppdrag 13</a:t>
            </a:r>
            <a:br>
              <a:rPr kumimoji="0" lang="nb-NO" sz="3600" b="1" i="0" u="none" strike="noStrike" kern="1200" cap="none" spc="0" normalizeH="0" baseline="0" noProof="0" smtClean="0">
                <a:ln>
                  <a:noFill/>
                </a:ln>
                <a:solidFill>
                  <a:schemeClr val="tx1"/>
                </a:solidFill>
                <a:effectLst/>
                <a:uLnTx/>
                <a:uFillTx/>
                <a:latin typeface="Arial"/>
                <a:ea typeface="+mj-ea"/>
                <a:cs typeface="Arial"/>
              </a:rPr>
            </a:br>
            <a:r>
              <a:rPr kumimoji="0" lang="nb-NO" sz="2400" b="1" i="0" u="none" strike="noStrike" kern="1200" cap="none" spc="0" normalizeH="0" baseline="0" noProof="0" smtClean="0">
                <a:ln>
                  <a:noFill/>
                </a:ln>
                <a:solidFill>
                  <a:schemeClr val="tx1"/>
                </a:solidFill>
                <a:effectLst/>
                <a:uLnTx/>
                <a:uFillTx/>
                <a:latin typeface="Arial"/>
                <a:ea typeface="+mj-ea"/>
                <a:cs typeface="Arial"/>
              </a:rPr>
              <a:t>Endelig sammenstilling av hele systemet</a:t>
            </a:r>
            <a:endParaRPr kumimoji="0" lang="nb-NO" sz="2000" b="1" i="0" u="none" strike="noStrike" kern="1200" cap="none" spc="0" normalizeH="0" baseline="0" noProof="0">
              <a:ln>
                <a:noFill/>
              </a:ln>
              <a:solidFill>
                <a:schemeClr val="tx1"/>
              </a:solidFill>
              <a:effectLst/>
              <a:uLnTx/>
              <a:uFillTx/>
              <a:latin typeface="Arial"/>
              <a:ea typeface="+mj-ea"/>
              <a:cs typeface="Arial"/>
            </a:endParaRPr>
          </a:p>
        </p:txBody>
      </p:sp>
      <p:sp>
        <p:nvSpPr>
          <p:cNvPr id="5" name="Plassholder for innhold 2"/>
          <p:cNvSpPr txBox="1">
            <a:spLocks/>
          </p:cNvSpPr>
          <p:nvPr/>
        </p:nvSpPr>
        <p:spPr>
          <a:xfrm>
            <a:off x="1066799" y="4336472"/>
            <a:ext cx="7723910" cy="2396837"/>
          </a:xfrm>
          <a:prstGeom prst="rect">
            <a:avLst/>
          </a:prstGeo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400" b="0" i="1" u="none" strike="noStrike" kern="1200" cap="none" spc="0" normalizeH="0" baseline="0" noProof="0" smtClean="0">
                <a:ln>
                  <a:noFill/>
                </a:ln>
                <a:solidFill>
                  <a:schemeClr val="tx1"/>
                </a:solidFill>
                <a:effectLst/>
                <a:uLnTx/>
                <a:uFillTx/>
                <a:latin typeface="Arial"/>
                <a:ea typeface="+mn-ea"/>
                <a:cs typeface="Arial"/>
              </a:rPr>
              <a:t>Kombiner RFID med avansert optisk portal, bommen som går opp og ned og tenning av lys. Antallet i rommet skal til en hver tid være oppdatert. En foreslår at bommen går opp så snart RFID-kortet er godkjent og er åpen til at den optiske slusa er passert. Når man forlater rommet er det tilstrekkelig å gå inn i den innerste portalen for at bommen skal gå opp.</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1" u="none" strike="noStrike" kern="1200" cap="none" spc="0" normalizeH="0" baseline="0" noProof="0" smtClean="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b-NO" smtClean="0"/>
              <a:t>ESP32</a:t>
            </a:r>
            <a:endParaRPr lang="nb-NO"/>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646689"/>
          </a:xfrm>
        </p:spPr>
        <p:txBody>
          <a:bodyPr/>
          <a:lstStyle/>
          <a:p>
            <a:pPr algn="ctr"/>
            <a:r>
              <a:rPr lang="nb-NO" smtClean="0"/>
              <a:t>Hvorfor ESP32?</a:t>
            </a:r>
            <a:endParaRPr lang="nb-NO"/>
          </a:p>
        </p:txBody>
      </p:sp>
      <p:sp>
        <p:nvSpPr>
          <p:cNvPr id="3" name="Plassholder for innhold 2"/>
          <p:cNvSpPr>
            <a:spLocks noGrp="1"/>
          </p:cNvSpPr>
          <p:nvPr>
            <p:ph idx="1"/>
          </p:nvPr>
        </p:nvSpPr>
        <p:spPr>
          <a:xfrm>
            <a:off x="1087579" y="1212273"/>
            <a:ext cx="4388936" cy="5368636"/>
          </a:xfrm>
        </p:spPr>
        <p:txBody>
          <a:bodyPr>
            <a:normAutofit/>
          </a:bodyPr>
          <a:lstStyle/>
          <a:p>
            <a:r>
              <a:rPr lang="nb-NO" smtClean="0"/>
              <a:t>WiFi (8 mW)</a:t>
            </a:r>
          </a:p>
          <a:p>
            <a:r>
              <a:rPr lang="nb-NO" smtClean="0"/>
              <a:t>BlueTooth</a:t>
            </a:r>
          </a:p>
          <a:p>
            <a:r>
              <a:rPr lang="nb-NO" smtClean="0"/>
              <a:t>Raskere/Kraftigere</a:t>
            </a:r>
          </a:p>
          <a:p>
            <a:r>
              <a:rPr lang="nb-NO" smtClean="0"/>
              <a:t>25 I/O-porter (4 bare inn)</a:t>
            </a:r>
            <a:endParaRPr lang="nb-NO" smtClean="0"/>
          </a:p>
          <a:p>
            <a:r>
              <a:rPr lang="nb-NO" smtClean="0"/>
              <a:t>15 </a:t>
            </a:r>
            <a:r>
              <a:rPr lang="nb-NO" smtClean="0"/>
              <a:t>x 12 bit ADC</a:t>
            </a:r>
          </a:p>
          <a:p>
            <a:r>
              <a:rPr lang="nb-NO" smtClean="0"/>
              <a:t>2 x 8 bit DAC</a:t>
            </a:r>
          </a:p>
          <a:p>
            <a:r>
              <a:rPr lang="nb-NO" smtClean="0"/>
              <a:t>8 x IR-kanaler</a:t>
            </a:r>
          </a:p>
          <a:p>
            <a:r>
              <a:rPr lang="nb-NO" smtClean="0"/>
              <a:t>10 x Touch innganger</a:t>
            </a:r>
          </a:p>
          <a:p>
            <a:r>
              <a:rPr lang="nb-NO" smtClean="0"/>
              <a:t>Intern temp. sensor</a:t>
            </a:r>
          </a:p>
          <a:p>
            <a:r>
              <a:rPr lang="nb-NO" smtClean="0"/>
              <a:t>2 </a:t>
            </a:r>
            <a:r>
              <a:rPr lang="nb-NO" smtClean="0"/>
              <a:t>x SPI kanaler</a:t>
            </a:r>
          </a:p>
          <a:p>
            <a:r>
              <a:rPr lang="nb-NO" smtClean="0"/>
              <a:t>1 </a:t>
            </a:r>
            <a:r>
              <a:rPr lang="nb-NO" smtClean="0"/>
              <a:t>x I</a:t>
            </a:r>
            <a:r>
              <a:rPr lang="nb-NO" baseline="30000" smtClean="0"/>
              <a:t>2</a:t>
            </a:r>
            <a:r>
              <a:rPr lang="nb-NO" smtClean="0"/>
              <a:t>C</a:t>
            </a:r>
          </a:p>
          <a:p>
            <a:r>
              <a:rPr lang="nb-NO" smtClean="0"/>
              <a:t>Klokkefrekvens </a:t>
            </a:r>
            <a:r>
              <a:rPr lang="nb-NO" smtClean="0"/>
              <a:t>240 MHz</a:t>
            </a:r>
          </a:p>
          <a:p>
            <a:endParaRPr lang="nb-NO" smtClean="0"/>
          </a:p>
          <a:p>
            <a:endParaRPr lang="nb-NO"/>
          </a:p>
        </p:txBody>
      </p:sp>
      <p:pic>
        <p:nvPicPr>
          <p:cNvPr id="3074" name="Picture 2"/>
          <p:cNvPicPr>
            <a:picLocks noChangeAspect="1" noChangeArrowheads="1"/>
          </p:cNvPicPr>
          <p:nvPr/>
        </p:nvPicPr>
        <p:blipFill>
          <a:blip r:embed="rId2"/>
          <a:srcRect/>
          <a:stretch>
            <a:fillRect/>
          </a:stretch>
        </p:blipFill>
        <p:spPr bwMode="auto">
          <a:xfrm>
            <a:off x="5456527" y="1289915"/>
            <a:ext cx="2828491" cy="51832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3">
                                            <p:txEl>
                                              <p:pRg st="0" end="0"/>
                                            </p:txEl>
                                          </p:spTgt>
                                        </p:tgtEl>
                                        <p:attrNameLst>
                                          <p:attrName>style.color</p:attrName>
                                        </p:attrNameLst>
                                      </p:cBhvr>
                                      <p:to>
                                        <a:srgbClr val="FF0F26"/>
                                      </p:to>
                                    </p:animClr>
                                  </p:childTnLst>
                                </p:cTn>
                              </p:par>
                              <p:par>
                                <p:cTn id="7" presetID="3" presetClass="emph" presetSubtype="2" fill="hold" nodeType="withEffect">
                                  <p:stCondLst>
                                    <p:cond delay="0"/>
                                  </p:stCondLst>
                                  <p:childTnLst>
                                    <p:animClr clrSpc="rgb">
                                      <p:cBhvr override="childStyle">
                                        <p:cTn id="8" dur="2000" fill="hold"/>
                                        <p:tgtEl>
                                          <p:spTgt spid="3">
                                            <p:txEl>
                                              <p:pRg st="1" end="1"/>
                                            </p:txEl>
                                          </p:spTgt>
                                        </p:tgtEl>
                                        <p:attrNameLst>
                                          <p:attrName>style.color</p:attrName>
                                        </p:attrNameLst>
                                      </p:cBhvr>
                                      <p:to>
                                        <a:srgbClr val="FF0F26"/>
                                      </p:to>
                                    </p:animClr>
                                  </p:childTnLst>
                                </p:cTn>
                              </p:par>
                              <p:par>
                                <p:cTn id="9" presetID="5" presetClass="emph" presetSubtype="1" nodeType="withEffect">
                                  <p:stCondLst>
                                    <p:cond delay="0"/>
                                  </p:stCondLst>
                                  <p:childTnLst>
                                    <p:set>
                                      <p:cBhvr override="childStyle">
                                        <p:cTn id="10" dur="indefinite"/>
                                        <p:tgtEl>
                                          <p:spTgt spid="3">
                                            <p:txEl>
                                              <p:pRg st="0" end="0"/>
                                            </p:txEl>
                                          </p:spTgt>
                                        </p:tgtEl>
                                        <p:attrNameLst>
                                          <p:attrName>style.fontStyle</p:attrName>
                                        </p:attrNameLst>
                                      </p:cBhvr>
                                      <p:to>
                                        <p:strVal val="normal"/>
                                      </p:to>
                                    </p:set>
                                    <p:set>
                                      <p:cBhvr override="childStyle">
                                        <p:cTn id="11" dur="indefinite"/>
                                        <p:tgtEl>
                                          <p:spTgt spid="3">
                                            <p:txEl>
                                              <p:pRg st="0" end="0"/>
                                            </p:txEl>
                                          </p:spTgt>
                                        </p:tgtEl>
                                        <p:attrNameLst>
                                          <p:attrName>style.fontWeight</p:attrName>
                                        </p:attrNameLst>
                                      </p:cBhvr>
                                      <p:to>
                                        <p:strVal val="bold"/>
                                      </p:to>
                                    </p:set>
                                    <p:set>
                                      <p:cBhvr override="childStyle">
                                        <p:cTn id="12" dur="indefinite"/>
                                        <p:tgtEl>
                                          <p:spTgt spid="3">
                                            <p:txEl>
                                              <p:pRg st="0" end="0"/>
                                            </p:txEl>
                                          </p:spTgt>
                                        </p:tgtEl>
                                        <p:attrNameLst>
                                          <p:attrName>style.textDecorationUnderline</p:attrName>
                                        </p:attrNameLst>
                                      </p:cBhvr>
                                      <p:to>
                                        <p:strVal val="false"/>
                                      </p:to>
                                    </p:set>
                                  </p:childTnLst>
                                </p:cTn>
                              </p:par>
                              <p:par>
                                <p:cTn id="13" presetID="5" presetClass="emph" presetSubtype="1" nodeType="withEffect">
                                  <p:stCondLst>
                                    <p:cond delay="0"/>
                                  </p:stCondLst>
                                  <p:childTnLst>
                                    <p:set>
                                      <p:cBhvr override="childStyle">
                                        <p:cTn id="14" dur="indefinite"/>
                                        <p:tgtEl>
                                          <p:spTgt spid="3">
                                            <p:txEl>
                                              <p:pRg st="1" end="1"/>
                                            </p:txEl>
                                          </p:spTgt>
                                        </p:tgtEl>
                                        <p:attrNameLst>
                                          <p:attrName>style.fontStyle</p:attrName>
                                        </p:attrNameLst>
                                      </p:cBhvr>
                                      <p:to>
                                        <p:strVal val="normal"/>
                                      </p:to>
                                    </p:set>
                                    <p:set>
                                      <p:cBhvr override="childStyle">
                                        <p:cTn id="15" dur="indefinite"/>
                                        <p:tgtEl>
                                          <p:spTgt spid="3">
                                            <p:txEl>
                                              <p:pRg st="1" end="1"/>
                                            </p:txEl>
                                          </p:spTgt>
                                        </p:tgtEl>
                                        <p:attrNameLst>
                                          <p:attrName>style.fontWeight</p:attrName>
                                        </p:attrNameLst>
                                      </p:cBhvr>
                                      <p:to>
                                        <p:strVal val="bold"/>
                                      </p:to>
                                    </p:set>
                                    <p:set>
                                      <p:cBhvr override="childStyle">
                                        <p:cTn id="16" dur="indefinite"/>
                                        <p:tgtEl>
                                          <p:spTgt spid="3">
                                            <p:txEl>
                                              <p:pRg st="1" end="1"/>
                                            </p:txEl>
                                          </p:spTgt>
                                        </p:tgtEl>
                                        <p:attrNameLst>
                                          <p:attrName>style.textDecorationUnderline</p:attrName>
                                        </p:attrNameLst>
                                      </p:cBhvr>
                                      <p:to>
                                        <p:strVal val="false"/>
                                      </p:to>
                                    </p:se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p:cBhvr override="childStyle">
                                        <p:cTn id="20" dur="2000" fill="hold"/>
                                        <p:tgtEl>
                                          <p:spTgt spid="3">
                                            <p:txEl>
                                              <p:pRg st="11" end="11"/>
                                            </p:txEl>
                                          </p:spTgt>
                                        </p:tgtEl>
                                        <p:attrNameLst>
                                          <p:attrName>style.color</p:attrName>
                                        </p:attrNameLst>
                                      </p:cBhvr>
                                      <p:to>
                                        <a:schemeClr val="accent2"/>
                                      </p:to>
                                    </p:animClr>
                                  </p:childTnLst>
                                </p:cTn>
                              </p:par>
                              <p:par>
                                <p:cTn id="21" presetID="5" presetClass="emph" presetSubtype="1" nodeType="withEffect">
                                  <p:stCondLst>
                                    <p:cond delay="0"/>
                                  </p:stCondLst>
                                  <p:childTnLst>
                                    <p:set>
                                      <p:cBhvr override="childStyle">
                                        <p:cTn id="22" dur="indefinite"/>
                                        <p:tgtEl>
                                          <p:spTgt spid="3">
                                            <p:txEl>
                                              <p:pRg st="11" end="11"/>
                                            </p:txEl>
                                          </p:spTgt>
                                        </p:tgtEl>
                                        <p:attrNameLst>
                                          <p:attrName>style.fontStyle</p:attrName>
                                        </p:attrNameLst>
                                      </p:cBhvr>
                                      <p:to>
                                        <p:strVal val="normal"/>
                                      </p:to>
                                    </p:set>
                                    <p:set>
                                      <p:cBhvr override="childStyle">
                                        <p:cTn id="23" dur="indefinite"/>
                                        <p:tgtEl>
                                          <p:spTgt spid="3">
                                            <p:txEl>
                                              <p:pRg st="11" end="11"/>
                                            </p:txEl>
                                          </p:spTgt>
                                        </p:tgtEl>
                                        <p:attrNameLst>
                                          <p:attrName>style.fontWeight</p:attrName>
                                        </p:attrNameLst>
                                      </p:cBhvr>
                                      <p:to>
                                        <p:strVal val="bold"/>
                                      </p:to>
                                    </p:set>
                                    <p:set>
                                      <p:cBhvr override="childStyle">
                                        <p:cTn id="24" dur="indefinite"/>
                                        <p:tgtEl>
                                          <p:spTgt spid="3">
                                            <p:txEl>
                                              <p:pRg st="11" end="1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Likheter mellom Arduino og ESP32</a:t>
            </a:r>
            <a:endParaRPr lang="nb-NO"/>
          </a:p>
        </p:txBody>
      </p:sp>
      <p:sp>
        <p:nvSpPr>
          <p:cNvPr id="3" name="Plassholder for innhold 2"/>
          <p:cNvSpPr>
            <a:spLocks noGrp="1"/>
          </p:cNvSpPr>
          <p:nvPr>
            <p:ph idx="1"/>
          </p:nvPr>
        </p:nvSpPr>
        <p:spPr>
          <a:xfrm>
            <a:off x="1194628" y="1233056"/>
            <a:ext cx="7407404" cy="2639290"/>
          </a:xfrm>
        </p:spPr>
        <p:txBody>
          <a:bodyPr/>
          <a:lstStyle/>
          <a:p>
            <a:r>
              <a:rPr lang="nb-NO" smtClean="0"/>
              <a:t>Kan bruke samme editor</a:t>
            </a:r>
          </a:p>
          <a:p>
            <a:r>
              <a:rPr lang="nb-NO" smtClean="0"/>
              <a:t>De aller fleste kommandoer er like</a:t>
            </a:r>
          </a:p>
          <a:p>
            <a:r>
              <a:rPr lang="nb-NO" smtClean="0"/>
              <a:t>90% av bibliotekene utviklet for Arduino kan brukes for ESP32</a:t>
            </a:r>
          </a:p>
          <a:p>
            <a:endParaRPr lang="nb-NO"/>
          </a:p>
        </p:txBody>
      </p:sp>
      <p:pic>
        <p:nvPicPr>
          <p:cNvPr id="7170" name="Picture 2"/>
          <p:cNvPicPr>
            <a:picLocks noChangeAspect="1" noChangeArrowheads="1"/>
          </p:cNvPicPr>
          <p:nvPr/>
        </p:nvPicPr>
        <p:blipFill>
          <a:blip r:embed="rId2"/>
          <a:srcRect/>
          <a:stretch>
            <a:fillRect/>
          </a:stretch>
        </p:blipFill>
        <p:spPr bwMode="auto">
          <a:xfrm>
            <a:off x="1414174" y="3180498"/>
            <a:ext cx="6960899" cy="34939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Mange GPIO har flere funksjoner</a:t>
            </a:r>
            <a:br>
              <a:rPr lang="nb-NO" smtClean="0"/>
            </a:br>
            <a:r>
              <a:rPr lang="nb-NO" sz="2400" smtClean="0"/>
              <a:t>side 20</a:t>
            </a:r>
            <a:endParaRPr lang="nb-NO"/>
          </a:p>
        </p:txBody>
      </p:sp>
      <p:pic>
        <p:nvPicPr>
          <p:cNvPr id="4098" name="Picture 2"/>
          <p:cNvPicPr>
            <a:picLocks noChangeAspect="1" noChangeArrowheads="1"/>
          </p:cNvPicPr>
          <p:nvPr/>
        </p:nvPicPr>
        <p:blipFill>
          <a:blip r:embed="rId2"/>
          <a:srcRect/>
          <a:stretch>
            <a:fillRect/>
          </a:stretch>
        </p:blipFill>
        <p:spPr bwMode="auto">
          <a:xfrm>
            <a:off x="921328" y="1661945"/>
            <a:ext cx="8111324" cy="48219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29264" y="149947"/>
            <a:ext cx="7407404" cy="861435"/>
          </a:xfrm>
        </p:spPr>
        <p:txBody>
          <a:bodyPr>
            <a:normAutofit fontScale="90000"/>
          </a:bodyPr>
          <a:lstStyle/>
          <a:p>
            <a:pPr algn="ctr"/>
            <a:r>
              <a:rPr lang="nb-NO" smtClean="0"/>
              <a:t>Forenklet oversikt over porter</a:t>
            </a:r>
            <a:br>
              <a:rPr lang="nb-NO" smtClean="0"/>
            </a:br>
            <a:r>
              <a:rPr lang="nb-NO" sz="2200" smtClean="0"/>
              <a:t>side 21</a:t>
            </a:r>
            <a:endParaRPr lang="nb-NO"/>
          </a:p>
        </p:txBody>
      </p:sp>
      <p:pic>
        <p:nvPicPr>
          <p:cNvPr id="5122" name="Picture 2"/>
          <p:cNvPicPr>
            <a:picLocks noChangeAspect="1" noChangeArrowheads="1"/>
          </p:cNvPicPr>
          <p:nvPr/>
        </p:nvPicPr>
        <p:blipFill>
          <a:blip r:embed="rId2"/>
          <a:srcRect/>
          <a:stretch>
            <a:fillRect/>
          </a:stretch>
        </p:blipFill>
        <p:spPr bwMode="auto">
          <a:xfrm>
            <a:off x="1482087" y="1101436"/>
            <a:ext cx="6477539" cy="5585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79537" y="295418"/>
            <a:ext cx="1368463" cy="6313199"/>
          </a:xfrm>
        </p:spPr>
        <p:txBody>
          <a:bodyPr vert="vert270">
            <a:normAutofit fontScale="90000"/>
          </a:bodyPr>
          <a:lstStyle/>
          <a:p>
            <a:pPr algn="ctr"/>
            <a:r>
              <a:rPr lang="nb-NO" sz="4400" smtClean="0"/>
              <a:t>Oversikt over portene</a:t>
            </a:r>
            <a:br>
              <a:rPr lang="nb-NO" sz="4400" smtClean="0"/>
            </a:br>
            <a:r>
              <a:rPr lang="nb-NO" sz="4400" smtClean="0"/>
              <a:t>side 21</a:t>
            </a:r>
            <a:endParaRPr lang="nb-NO" sz="4400"/>
          </a:p>
        </p:txBody>
      </p:sp>
      <p:grpSp>
        <p:nvGrpSpPr>
          <p:cNvPr id="6" name="Gruppe 5"/>
          <p:cNvGrpSpPr/>
          <p:nvPr/>
        </p:nvGrpSpPr>
        <p:grpSpPr>
          <a:xfrm>
            <a:off x="3668135" y="131474"/>
            <a:ext cx="5240337" cy="6615781"/>
            <a:chOff x="1049626" y="983529"/>
            <a:chExt cx="4022134" cy="5077833"/>
          </a:xfrm>
        </p:grpSpPr>
        <p:pic>
          <p:nvPicPr>
            <p:cNvPr id="6146" name="Picture 2"/>
            <p:cNvPicPr>
              <a:picLocks noChangeAspect="1" noChangeArrowheads="1"/>
            </p:cNvPicPr>
            <p:nvPr/>
          </p:nvPicPr>
          <p:blipFill>
            <a:blip r:embed="rId2"/>
            <a:srcRect r="49854"/>
            <a:stretch>
              <a:fillRect/>
            </a:stretch>
          </p:blipFill>
          <p:spPr bwMode="auto">
            <a:xfrm>
              <a:off x="1049626" y="983529"/>
              <a:ext cx="3972647" cy="2549380"/>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49271"/>
            <a:stretch>
              <a:fillRect/>
            </a:stretch>
          </p:blipFill>
          <p:spPr bwMode="auto">
            <a:xfrm>
              <a:off x="1052945" y="3511982"/>
              <a:ext cx="4018815" cy="254938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12940"/>
          </a:xfrm>
        </p:spPr>
        <p:txBody>
          <a:bodyPr>
            <a:normAutofit/>
          </a:bodyPr>
          <a:lstStyle/>
          <a:p>
            <a:pPr algn="ctr"/>
            <a:r>
              <a:rPr lang="nb-NO" smtClean="0"/>
              <a:t>Installasjon av programvare </a:t>
            </a:r>
            <a:br>
              <a:rPr lang="nb-NO" smtClean="0"/>
            </a:br>
            <a:r>
              <a:rPr lang="nb-NO" smtClean="0"/>
              <a:t>for å kunne bruke ESP32</a:t>
            </a:r>
            <a:br>
              <a:rPr lang="nb-NO" smtClean="0"/>
            </a:br>
            <a:r>
              <a:rPr lang="nb-NO" smtClean="0"/>
              <a:t>side 26 – 29 </a:t>
            </a:r>
            <a:endParaRPr lang="nb-NO"/>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08916" y="207964"/>
            <a:ext cx="7407404" cy="768350"/>
          </a:xfrm>
        </p:spPr>
        <p:txBody>
          <a:bodyPr>
            <a:normAutofit fontScale="90000"/>
          </a:bodyPr>
          <a:lstStyle/>
          <a:p>
            <a:pPr algn="ctr"/>
            <a:r>
              <a:rPr lang="nb-NO" smtClean="0"/>
              <a:t>Installer ekstra programvare</a:t>
            </a:r>
            <a:br>
              <a:rPr lang="nb-NO" smtClean="0"/>
            </a:br>
            <a:r>
              <a:rPr lang="nb-NO" sz="2700" smtClean="0"/>
              <a:t>for å kunne kjøre ESP32 i Arduino programvare</a:t>
            </a:r>
            <a:endParaRPr lang="nb-NO"/>
          </a:p>
        </p:txBody>
      </p:sp>
      <p:pic>
        <p:nvPicPr>
          <p:cNvPr id="1026" name="Picture 2"/>
          <p:cNvPicPr>
            <a:picLocks noChangeAspect="1" noChangeArrowheads="1"/>
          </p:cNvPicPr>
          <p:nvPr/>
        </p:nvPicPr>
        <p:blipFill>
          <a:blip r:embed="rId2"/>
          <a:srcRect/>
          <a:stretch>
            <a:fillRect/>
          </a:stretch>
        </p:blipFill>
        <p:spPr bwMode="auto">
          <a:xfrm>
            <a:off x="1463675" y="4895851"/>
            <a:ext cx="6680200" cy="952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528763" y="1236192"/>
            <a:ext cx="5786437" cy="35723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Velg riktig kort</a:t>
            </a:r>
            <a:endParaRPr lang="nb-NO"/>
          </a:p>
        </p:txBody>
      </p:sp>
      <p:pic>
        <p:nvPicPr>
          <p:cNvPr id="2050" name="Picture 2"/>
          <p:cNvPicPr>
            <a:picLocks noChangeAspect="1" noChangeArrowheads="1"/>
          </p:cNvPicPr>
          <p:nvPr/>
        </p:nvPicPr>
        <p:blipFill>
          <a:blip r:embed="rId2"/>
          <a:srcRect/>
          <a:stretch>
            <a:fillRect/>
          </a:stretch>
        </p:blipFill>
        <p:spPr bwMode="auto">
          <a:xfrm>
            <a:off x="1239838" y="1346201"/>
            <a:ext cx="7427580" cy="5049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9528" y="614662"/>
            <a:ext cx="7407404" cy="1143000"/>
          </a:xfrm>
        </p:spPr>
        <p:txBody>
          <a:bodyPr>
            <a:normAutofit/>
          </a:bodyPr>
          <a:lstStyle/>
          <a:p>
            <a:r>
              <a:rPr lang="nb-NO" smtClean="0"/>
              <a:t>Program for kursdagen</a:t>
            </a:r>
            <a:br>
              <a:rPr lang="nb-NO" smtClean="0"/>
            </a:br>
            <a:r>
              <a:rPr lang="nb-NO" sz="2400" smtClean="0"/>
              <a:t>Prosjekt: </a:t>
            </a:r>
            <a:r>
              <a:rPr lang="nb-NO" sz="2400" i="1" smtClean="0"/>
              <a:t>Lag adgangskontroll – Dag 2 </a:t>
            </a:r>
            <a:endParaRPr lang="nb-NO" i="1"/>
          </a:p>
        </p:txBody>
      </p:sp>
      <p:pic>
        <p:nvPicPr>
          <p:cNvPr id="4098" name="Picture 2"/>
          <p:cNvPicPr>
            <a:picLocks noChangeAspect="1" noChangeArrowheads="1"/>
          </p:cNvPicPr>
          <p:nvPr/>
        </p:nvPicPr>
        <p:blipFill>
          <a:blip r:embed="rId2"/>
          <a:srcRect/>
          <a:stretch>
            <a:fillRect/>
          </a:stretch>
        </p:blipFill>
        <p:spPr bwMode="auto">
          <a:xfrm>
            <a:off x="987249" y="2131858"/>
            <a:ext cx="7935294" cy="34381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Installer programvaren</a:t>
            </a:r>
            <a:endParaRPr lang="nb-NO"/>
          </a:p>
        </p:txBody>
      </p:sp>
      <p:pic>
        <p:nvPicPr>
          <p:cNvPr id="3074" name="Picture 2"/>
          <p:cNvPicPr>
            <a:picLocks noChangeAspect="1" noChangeArrowheads="1"/>
          </p:cNvPicPr>
          <p:nvPr/>
        </p:nvPicPr>
        <p:blipFill>
          <a:blip r:embed="rId2"/>
          <a:srcRect b="10148"/>
          <a:stretch>
            <a:fillRect/>
          </a:stretch>
        </p:blipFill>
        <p:spPr bwMode="auto">
          <a:xfrm>
            <a:off x="829636" y="1522413"/>
            <a:ext cx="8194139" cy="2994025"/>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r="41573"/>
          <a:stretch>
            <a:fillRect/>
          </a:stretch>
        </p:blipFill>
        <p:spPr bwMode="auto">
          <a:xfrm>
            <a:off x="858837" y="4748213"/>
            <a:ext cx="4589463" cy="7755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Velg riktig kort</a:t>
            </a:r>
            <a:br>
              <a:rPr lang="nb-NO" smtClean="0"/>
            </a:br>
            <a:r>
              <a:rPr lang="nb-NO" smtClean="0"/>
              <a:t>DOIT ESP32 DEVKIT V1</a:t>
            </a:r>
            <a:endParaRPr lang="nb-NO"/>
          </a:p>
        </p:txBody>
      </p:sp>
      <p:pic>
        <p:nvPicPr>
          <p:cNvPr id="4099" name="Picture 3"/>
          <p:cNvPicPr>
            <a:picLocks noChangeAspect="1" noChangeArrowheads="1"/>
          </p:cNvPicPr>
          <p:nvPr/>
        </p:nvPicPr>
        <p:blipFill>
          <a:blip r:embed="rId2"/>
          <a:srcRect/>
          <a:stretch>
            <a:fillRect/>
          </a:stretch>
        </p:blipFill>
        <p:spPr bwMode="auto">
          <a:xfrm>
            <a:off x="1012650" y="1468438"/>
            <a:ext cx="7723257" cy="5192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Last opp et testprogram</a:t>
            </a:r>
            <a:endParaRPr lang="nb-NO"/>
          </a:p>
        </p:txBody>
      </p:sp>
      <p:pic>
        <p:nvPicPr>
          <p:cNvPr id="5122" name="Picture 2"/>
          <p:cNvPicPr>
            <a:picLocks noChangeAspect="1" noChangeArrowheads="1"/>
          </p:cNvPicPr>
          <p:nvPr/>
        </p:nvPicPr>
        <p:blipFill>
          <a:blip r:embed="rId2"/>
          <a:srcRect/>
          <a:stretch>
            <a:fillRect/>
          </a:stretch>
        </p:blipFill>
        <p:spPr bwMode="auto">
          <a:xfrm>
            <a:off x="1099348" y="1452563"/>
            <a:ext cx="7938507" cy="5316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6528" y="76200"/>
            <a:ext cx="7407404" cy="725488"/>
          </a:xfrm>
        </p:spPr>
        <p:txBody>
          <a:bodyPr>
            <a:normAutofit fontScale="90000"/>
          </a:bodyPr>
          <a:lstStyle/>
          <a:p>
            <a:pPr algn="ctr"/>
            <a:r>
              <a:rPr lang="nb-NO" smtClean="0"/>
              <a:t>Kompiler og last opp programmet</a:t>
            </a:r>
            <a:endParaRPr lang="nb-NO"/>
          </a:p>
        </p:txBody>
      </p:sp>
      <p:pic>
        <p:nvPicPr>
          <p:cNvPr id="6146" name="Picture 2"/>
          <p:cNvPicPr>
            <a:picLocks noChangeAspect="1" noChangeArrowheads="1"/>
          </p:cNvPicPr>
          <p:nvPr/>
        </p:nvPicPr>
        <p:blipFill>
          <a:blip r:embed="rId2"/>
          <a:srcRect/>
          <a:stretch>
            <a:fillRect/>
          </a:stretch>
        </p:blipFill>
        <p:spPr bwMode="auto">
          <a:xfrm>
            <a:off x="957672" y="822324"/>
            <a:ext cx="8186328" cy="363537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149349" y="4573588"/>
            <a:ext cx="6911237" cy="1941512"/>
          </a:xfrm>
          <a:prstGeom prst="rect">
            <a:avLst/>
          </a:prstGeom>
          <a:noFill/>
          <a:ln w="9525">
            <a:noFill/>
            <a:miter lim="800000"/>
            <a:headEnd/>
            <a:tailEnd/>
          </a:ln>
          <a:effectLst/>
        </p:spPr>
      </p:pic>
      <p:sp>
        <p:nvSpPr>
          <p:cNvPr id="6" name="Rektangel 5"/>
          <p:cNvSpPr/>
          <p:nvPr/>
        </p:nvSpPr>
        <p:spPr>
          <a:xfrm>
            <a:off x="1320800" y="5568950"/>
            <a:ext cx="6902450" cy="104775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Oversikt over nettverk</a:t>
            </a:r>
            <a:endParaRPr lang="nb-NO"/>
          </a:p>
        </p:txBody>
      </p:sp>
      <p:pic>
        <p:nvPicPr>
          <p:cNvPr id="7170" name="Picture 2"/>
          <p:cNvPicPr>
            <a:picLocks noChangeAspect="1" noChangeArrowheads="1"/>
          </p:cNvPicPr>
          <p:nvPr/>
        </p:nvPicPr>
        <p:blipFill>
          <a:blip r:embed="rId2"/>
          <a:srcRect/>
          <a:stretch>
            <a:fillRect/>
          </a:stretch>
        </p:blipFill>
        <p:spPr bwMode="auto">
          <a:xfrm>
            <a:off x="1092200" y="1925637"/>
            <a:ext cx="7639957" cy="47387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1278" y="976323"/>
            <a:ext cx="7407404" cy="2012940"/>
          </a:xfrm>
        </p:spPr>
        <p:txBody>
          <a:bodyPr>
            <a:normAutofit/>
          </a:bodyPr>
          <a:lstStyle/>
          <a:p>
            <a:pPr algn="ctr"/>
            <a:r>
              <a:rPr lang="nb-NO" smtClean="0"/>
              <a:t>Oppdrag 1</a:t>
            </a:r>
            <a:br>
              <a:rPr lang="nb-NO" smtClean="0"/>
            </a:br>
            <a:r>
              <a:rPr lang="nb-NO" smtClean="0"/>
              <a:t>Optisk portal</a:t>
            </a:r>
            <a:br>
              <a:rPr lang="nb-NO" smtClean="0"/>
            </a:br>
            <a:r>
              <a:rPr lang="nb-NO" smtClean="0"/>
              <a:t>Bruk av LDR og LED</a:t>
            </a:r>
            <a:endParaRPr lang="nb-NO"/>
          </a:p>
        </p:txBody>
      </p:sp>
      <p:sp>
        <p:nvSpPr>
          <p:cNvPr id="5" name="Tittel 1"/>
          <p:cNvSpPr txBox="1">
            <a:spLocks/>
          </p:cNvSpPr>
          <p:nvPr/>
        </p:nvSpPr>
        <p:spPr>
          <a:xfrm>
            <a:off x="1105728" y="3287723"/>
            <a:ext cx="7407404" cy="2012940"/>
          </a:xfrm>
          <a:prstGeom prst="rect">
            <a:avLst/>
          </a:prstGeom>
        </p:spPr>
        <p:txBody>
          <a:bodyPr vert="horz" lIns="91440" tIns="45720" rIns="91440" bIns="45720" rtlCol="0" anchor="ctr">
            <a:normAutofit/>
          </a:bodyPr>
          <a:lstStyle/>
          <a:p>
            <a:r>
              <a:rPr lang="nb-NO" sz="3600" b="1" smtClean="0">
                <a:solidFill>
                  <a:schemeClr val="bg1"/>
                </a:solidFill>
              </a:rPr>
              <a:t>Oppdrag 1: </a:t>
            </a:r>
            <a:r>
              <a:rPr lang="nb-NO" sz="3600" b="1" i="1" smtClean="0">
                <a:solidFill>
                  <a:schemeClr val="bg1"/>
                </a:solidFill>
              </a:rPr>
              <a:t>Lag et lite program som registrerer at noen passerer den optiske porten, likegyldig hvilken vei.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01555" y="0"/>
            <a:ext cx="7407404" cy="976745"/>
          </a:xfrm>
        </p:spPr>
        <p:txBody>
          <a:bodyPr>
            <a:normAutofit/>
          </a:bodyPr>
          <a:lstStyle/>
          <a:p>
            <a:pPr algn="ctr"/>
            <a:r>
              <a:rPr lang="nb-NO" smtClean="0"/>
              <a:t>Optisk portal</a:t>
            </a:r>
            <a:br>
              <a:rPr lang="nb-NO" smtClean="0"/>
            </a:br>
            <a:r>
              <a:rPr lang="nb-NO" sz="2200" smtClean="0"/>
              <a:t>side 46 - 48</a:t>
            </a:r>
            <a:endParaRPr lang="nb-NO" sz="2200"/>
          </a:p>
        </p:txBody>
      </p:sp>
      <p:sp>
        <p:nvSpPr>
          <p:cNvPr id="4" name="Plassholder for innhold 2"/>
          <p:cNvSpPr txBox="1">
            <a:spLocks/>
          </p:cNvSpPr>
          <p:nvPr/>
        </p:nvSpPr>
        <p:spPr>
          <a:xfrm>
            <a:off x="1194628" y="1579418"/>
            <a:ext cx="7407404"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pic>
        <p:nvPicPr>
          <p:cNvPr id="6" name="Picture 2"/>
          <p:cNvPicPr>
            <a:picLocks noChangeAspect="1" noChangeArrowheads="1"/>
          </p:cNvPicPr>
          <p:nvPr/>
        </p:nvPicPr>
        <p:blipFill>
          <a:blip r:embed="rId2"/>
          <a:srcRect/>
          <a:stretch>
            <a:fillRect/>
          </a:stretch>
        </p:blipFill>
        <p:spPr bwMode="auto">
          <a:xfrm>
            <a:off x="965966" y="4316268"/>
            <a:ext cx="8074451" cy="2541732"/>
          </a:xfrm>
          <a:prstGeom prst="rect">
            <a:avLst/>
          </a:prstGeom>
          <a:noFill/>
          <a:ln w="9525">
            <a:noFill/>
            <a:miter lim="800000"/>
            <a:headEnd/>
            <a:tailEnd/>
          </a:ln>
          <a:effectLst/>
        </p:spPr>
      </p:pic>
      <p:sp>
        <p:nvSpPr>
          <p:cNvPr id="7" name="Rektangel 6"/>
          <p:cNvSpPr/>
          <p:nvPr/>
        </p:nvSpPr>
        <p:spPr>
          <a:xfrm>
            <a:off x="4883728" y="4073231"/>
            <a:ext cx="4260272" cy="27709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6626" name="Picture 2"/>
          <p:cNvPicPr>
            <a:picLocks noChangeAspect="1" noChangeArrowheads="1"/>
          </p:cNvPicPr>
          <p:nvPr/>
        </p:nvPicPr>
        <p:blipFill>
          <a:blip r:embed="rId3"/>
          <a:srcRect/>
          <a:stretch>
            <a:fillRect/>
          </a:stretch>
        </p:blipFill>
        <p:spPr bwMode="auto">
          <a:xfrm>
            <a:off x="1474788" y="1057274"/>
            <a:ext cx="7143410" cy="3203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0"/>
            <a:ext cx="7407404" cy="810491"/>
          </a:xfrm>
        </p:spPr>
        <p:txBody>
          <a:bodyPr/>
          <a:lstStyle/>
          <a:p>
            <a:pPr algn="ctr"/>
            <a:r>
              <a:rPr lang="nb-NO" smtClean="0"/>
              <a:t>Optisk portal</a:t>
            </a:r>
            <a:endParaRPr lang="nb-NO"/>
          </a:p>
        </p:txBody>
      </p:sp>
      <p:pic>
        <p:nvPicPr>
          <p:cNvPr id="2051" name="Picture 3"/>
          <p:cNvPicPr>
            <a:picLocks noChangeAspect="1" noChangeArrowheads="1"/>
          </p:cNvPicPr>
          <p:nvPr/>
        </p:nvPicPr>
        <p:blipFill>
          <a:blip r:embed="rId2"/>
          <a:srcRect/>
          <a:stretch>
            <a:fillRect/>
          </a:stretch>
        </p:blipFill>
        <p:spPr bwMode="auto">
          <a:xfrm>
            <a:off x="1866034" y="841373"/>
            <a:ext cx="6287366" cy="266276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206501" y="3740583"/>
            <a:ext cx="7527624" cy="2978872"/>
          </a:xfrm>
          <a:prstGeom prst="rect">
            <a:avLst/>
          </a:prstGeom>
          <a:noFill/>
          <a:ln w="9525">
            <a:noFill/>
            <a:miter lim="800000"/>
            <a:headEnd/>
            <a:tailEnd/>
          </a:ln>
          <a:effectLst/>
        </p:spPr>
      </p:pic>
      <p:sp>
        <p:nvSpPr>
          <p:cNvPr id="5" name="TekstSylinder 4"/>
          <p:cNvSpPr txBox="1"/>
          <p:nvPr/>
        </p:nvSpPr>
        <p:spPr>
          <a:xfrm>
            <a:off x="1033028" y="4542340"/>
            <a:ext cx="561372" cy="369332"/>
          </a:xfrm>
          <a:prstGeom prst="rect">
            <a:avLst/>
          </a:prstGeom>
          <a:noFill/>
        </p:spPr>
        <p:txBody>
          <a:bodyPr wrap="none" rtlCol="0">
            <a:spAutoFit/>
          </a:bodyPr>
          <a:lstStyle/>
          <a:p>
            <a:r>
              <a:rPr lang="nb-NO" smtClean="0"/>
              <a:t>D36</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464024"/>
            <a:ext cx="7767638" cy="887104"/>
          </a:xfrm>
        </p:spPr>
        <p:txBody>
          <a:bodyPr/>
          <a:lstStyle/>
          <a:p>
            <a:pPr algn="ctr"/>
            <a:r>
              <a:rPr lang="nb-NO" dirty="0" smtClean="0"/>
              <a:t>Enkel programmeringsstruktur</a:t>
            </a:r>
            <a:endParaRPr lang="nb-NO" dirty="0"/>
          </a:p>
        </p:txBody>
      </p:sp>
      <p:sp>
        <p:nvSpPr>
          <p:cNvPr id="3" name="Plassholder for innhold 2"/>
          <p:cNvSpPr>
            <a:spLocks noGrp="1"/>
          </p:cNvSpPr>
          <p:nvPr>
            <p:ph idx="1"/>
          </p:nvPr>
        </p:nvSpPr>
        <p:spPr>
          <a:xfrm>
            <a:off x="1079500" y="1514900"/>
            <a:ext cx="5485073" cy="5131559"/>
          </a:xfrm>
        </p:spPr>
        <p:txBody>
          <a:bodyPr>
            <a:normAutofit fontScale="92500" lnSpcReduction="10000"/>
          </a:bodyPr>
          <a:lstStyle/>
          <a:p>
            <a:pPr>
              <a:buNone/>
            </a:pPr>
            <a:r>
              <a:rPr lang="nb-NO" sz="1800" dirty="0" smtClean="0"/>
              <a:t>#</a:t>
            </a:r>
            <a:r>
              <a:rPr lang="nb-NO" sz="1800" dirty="0" err="1" smtClean="0"/>
              <a:t>include</a:t>
            </a:r>
            <a:r>
              <a:rPr lang="nb-NO" sz="1800" dirty="0" smtClean="0"/>
              <a:t> &lt;bibliotek&gt; // Inkluderer spesielle biblioteker</a:t>
            </a:r>
          </a:p>
          <a:p>
            <a:pPr>
              <a:buNone/>
            </a:pPr>
            <a:r>
              <a:rPr lang="nb-NO" sz="1800" dirty="0" smtClean="0"/>
              <a:t>Deklarer globale variable</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dirty="0" smtClean="0"/>
              <a:t>	// Koden i denne funksjonen kjører </a:t>
            </a:r>
            <a:br>
              <a:rPr lang="nb-NO" sz="1800" dirty="0" smtClean="0"/>
            </a:br>
            <a:r>
              <a:rPr lang="nb-NO" sz="1800" dirty="0" smtClean="0"/>
              <a:t>// én gang ved oppstart</a:t>
            </a:r>
          </a:p>
          <a:p>
            <a:pPr>
              <a:buNone/>
            </a:pPr>
            <a:r>
              <a:rPr lang="nb-NO" sz="1800" dirty="0" smtClean="0"/>
              <a:t>….</a:t>
            </a:r>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dirty="0" smtClean="0"/>
              <a:t>	// Koden i denne funksjonen går i endeløs loop </a:t>
            </a:r>
            <a:br>
              <a:rPr lang="nb-NO" sz="1800" dirty="0" smtClean="0"/>
            </a:br>
            <a:r>
              <a:rPr lang="nb-NO" sz="1800" dirty="0" smtClean="0"/>
              <a:t>// Deklarer </a:t>
            </a:r>
            <a:r>
              <a:rPr lang="nb-NO" sz="1800" smtClean="0"/>
              <a:t>lokale variabler</a:t>
            </a:r>
            <a:r>
              <a:rPr lang="nb-NO" sz="1800" dirty="0" smtClean="0"/>
              <a:t/>
            </a:r>
            <a:br>
              <a:rPr lang="nb-NO" sz="1800" dirty="0" smtClean="0"/>
            </a:br>
            <a:r>
              <a:rPr lang="nb-NO" sz="1800" dirty="0" smtClean="0"/>
              <a:t>// Programlinjer</a:t>
            </a:r>
          </a:p>
          <a:p>
            <a:pPr>
              <a:lnSpc>
                <a:spcPct val="100000"/>
              </a:lnSpc>
              <a:buNone/>
            </a:pPr>
            <a:r>
              <a:rPr lang="nb-NO" sz="1800" dirty="0" smtClean="0"/>
              <a:t>…</a:t>
            </a:r>
          </a:p>
          <a:p>
            <a:pPr>
              <a:buNone/>
            </a:pPr>
            <a:r>
              <a:rPr lang="nb-NO" sz="1800" dirty="0" smtClean="0"/>
              <a:t> </a:t>
            </a:r>
            <a:r>
              <a:rPr lang="nb-NO" sz="1800" dirty="0" smtClean="0">
                <a:solidFill>
                  <a:srgbClr val="0070C0"/>
                </a:solidFill>
              </a:rPr>
              <a:t>}</a:t>
            </a:r>
          </a:p>
          <a:p>
            <a:pPr>
              <a:buNone/>
            </a:pPr>
            <a:endParaRPr lang="nb-NO" sz="1800" dirty="0"/>
          </a:p>
        </p:txBody>
      </p:sp>
      <p:sp>
        <p:nvSpPr>
          <p:cNvPr id="5" name="Rektangel 4"/>
          <p:cNvSpPr/>
          <p:nvPr/>
        </p:nvSpPr>
        <p:spPr bwMode="auto">
          <a:xfrm>
            <a:off x="7069540" y="289030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069540" y="472411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54539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445116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7004789" y="1586141"/>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7258030" y="2485114"/>
            <a:ext cx="799195" cy="11181"/>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71681" name="Picture 1"/>
          <p:cNvPicPr>
            <a:picLocks noChangeAspect="1" noChangeArrowheads="1"/>
          </p:cNvPicPr>
          <p:nvPr/>
        </p:nvPicPr>
        <p:blipFill>
          <a:blip r:embed="rId3"/>
          <a:srcRect/>
          <a:stretch>
            <a:fillRect/>
          </a:stretch>
        </p:blipFill>
        <p:spPr bwMode="auto">
          <a:xfrm>
            <a:off x="1065704" y="1248407"/>
            <a:ext cx="4729882" cy="545023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2000"/>
                                        <p:tgtEl>
                                          <p:spTgt spid="3">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 end="1"/>
                                            </p:txEl>
                                          </p:spTgt>
                                        </p:tgtEl>
                                        <p:attrNameLst>
                                          <p:attrName>style.visibility</p:attrName>
                                        </p:attrNameLst>
                                      </p:cBhvr>
                                      <p:to>
                                        <p:strVal val="visible"/>
                                      </p:to>
                                    </p:set>
                                    <p:animEffect transition="in" filter="fade">
                                      <p:cBhvr>
                                        <p:cTn id="64" dur="2000"/>
                                        <p:tgtEl>
                                          <p:spTgt spid="3">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1681"/>
                                        </p:tgtEl>
                                        <p:attrNameLst>
                                          <p:attrName>style.visibility</p:attrName>
                                        </p:attrNameLst>
                                      </p:cBhvr>
                                      <p:to>
                                        <p:strVal val="visible"/>
                                      </p:to>
                                    </p:set>
                                    <p:animEffect transition="in" filter="fade">
                                      <p:cBhvr>
                                        <p:cTn id="69" dur="20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51978" y="0"/>
            <a:ext cx="4133022" cy="1143000"/>
          </a:xfrm>
        </p:spPr>
        <p:txBody>
          <a:bodyPr>
            <a:normAutofit/>
          </a:bodyPr>
          <a:lstStyle/>
          <a:p>
            <a:pPr algn="ctr"/>
            <a:r>
              <a:rPr lang="nb-NO" smtClean="0"/>
              <a:t>Program</a:t>
            </a:r>
            <a:br>
              <a:rPr lang="nb-NO" smtClean="0"/>
            </a:br>
            <a:r>
              <a:rPr lang="nb-NO" sz="2400" smtClean="0"/>
              <a:t>side 49</a:t>
            </a:r>
            <a:endParaRPr lang="nb-NO" sz="2400"/>
          </a:p>
        </p:txBody>
      </p:sp>
      <p:sp>
        <p:nvSpPr>
          <p:cNvPr id="4" name="TekstSylinder 3"/>
          <p:cNvSpPr txBox="1"/>
          <p:nvPr/>
        </p:nvSpPr>
        <p:spPr>
          <a:xfrm>
            <a:off x="2120900" y="6248400"/>
            <a:ext cx="5724131" cy="461665"/>
          </a:xfrm>
          <a:prstGeom prst="rect">
            <a:avLst/>
          </a:prstGeom>
          <a:noFill/>
        </p:spPr>
        <p:txBody>
          <a:bodyPr wrap="none" rtlCol="0">
            <a:spAutoFit/>
          </a:bodyPr>
          <a:lstStyle/>
          <a:p>
            <a:r>
              <a:rPr lang="nb-NO" sz="2400" smtClean="0"/>
              <a:t>Husk å slå på lysdioden som er koblet til D16</a:t>
            </a:r>
            <a:endParaRPr lang="nb-NO" sz="2400"/>
          </a:p>
        </p:txBody>
      </p:sp>
      <p:pic>
        <p:nvPicPr>
          <p:cNvPr id="24578" name="Picture 2"/>
          <p:cNvPicPr>
            <a:picLocks noChangeAspect="1" noChangeArrowheads="1"/>
          </p:cNvPicPr>
          <p:nvPr/>
        </p:nvPicPr>
        <p:blipFill>
          <a:blip r:embed="rId2"/>
          <a:srcRect/>
          <a:stretch>
            <a:fillRect/>
          </a:stretch>
        </p:blipFill>
        <p:spPr bwMode="auto">
          <a:xfrm>
            <a:off x="924035" y="1155700"/>
            <a:ext cx="8027185" cy="4559300"/>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l="5943" t="46657" r="3085" b="2228"/>
          <a:stretch>
            <a:fillRect/>
          </a:stretch>
        </p:blipFill>
        <p:spPr bwMode="auto">
          <a:xfrm>
            <a:off x="70594" y="2311400"/>
            <a:ext cx="9073406" cy="2895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4578"/>
                                        </p:tgtEl>
                                      </p:cBhvr>
                                    </p:animEffect>
                                    <p:set>
                                      <p:cBhvr>
                                        <p:cTn id="7" dur="1" fill="hold">
                                          <p:stCondLst>
                                            <p:cond delay="1999"/>
                                          </p:stCondLst>
                                        </p:cTn>
                                        <p:tgtEl>
                                          <p:spTgt spid="2457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44562"/>
          </a:xfrm>
        </p:spPr>
        <p:txBody>
          <a:bodyPr>
            <a:normAutofit/>
          </a:bodyPr>
          <a:lstStyle/>
          <a:p>
            <a:r>
              <a:rPr lang="nb-NO" i="1" smtClean="0"/>
              <a:t>Elektroniske kretser og nettverk</a:t>
            </a:r>
            <a:endParaRPr lang="nb-NO"/>
          </a:p>
        </p:txBody>
      </p:sp>
      <p:sp>
        <p:nvSpPr>
          <p:cNvPr id="3" name="Plassholder for innhold 2"/>
          <p:cNvSpPr>
            <a:spLocks noGrp="1"/>
          </p:cNvSpPr>
          <p:nvPr>
            <p:ph idx="1"/>
          </p:nvPr>
        </p:nvSpPr>
        <p:spPr>
          <a:xfrm>
            <a:off x="1194628" y="1600200"/>
            <a:ext cx="7407404" cy="4965700"/>
          </a:xfrm>
        </p:spPr>
        <p:txBody>
          <a:bodyPr>
            <a:normAutofit fontScale="92500" lnSpcReduction="10000"/>
          </a:bodyPr>
          <a:lstStyle/>
          <a:p>
            <a:pPr>
              <a:buNone/>
            </a:pPr>
            <a:r>
              <a:rPr lang="nb-NO" smtClean="0"/>
              <a:t>Elevene skal kunne ...</a:t>
            </a:r>
          </a:p>
          <a:p>
            <a:pPr>
              <a:spcBef>
                <a:spcPts val="1200"/>
              </a:spcBef>
            </a:pPr>
            <a:r>
              <a:rPr lang="nb-NO" i="1" smtClean="0"/>
              <a:t>bygge og programmere et </a:t>
            </a:r>
            <a:r>
              <a:rPr lang="nb-NO" i="1" smtClean="0">
                <a:solidFill>
                  <a:srgbClr val="FF0000"/>
                </a:solidFill>
              </a:rPr>
              <a:t>selvvalgt produkt som består av mikrokontroller, analoge kretser, relevante sensorer og aktuatorer </a:t>
            </a:r>
            <a:r>
              <a:rPr lang="nb-NO" i="1" smtClean="0"/>
              <a:t>for å oppnå ønsket virkemåte</a:t>
            </a:r>
          </a:p>
          <a:p>
            <a:pPr>
              <a:spcBef>
                <a:spcPts val="1200"/>
              </a:spcBef>
            </a:pPr>
            <a:r>
              <a:rPr lang="nb-NO" i="1" smtClean="0">
                <a:solidFill>
                  <a:srgbClr val="FF0000"/>
                </a:solidFill>
              </a:rPr>
              <a:t>koble sammen ulike datateknologiske enheter til et system</a:t>
            </a:r>
            <a:r>
              <a:rPr lang="nb-NO" i="1" smtClean="0"/>
              <a:t>, konfigurere aktuelle komponenter ved hjelp av programvare og opprette kommunikasjon mellom enhetene for å oppnå ønsket virkemåte</a:t>
            </a:r>
          </a:p>
          <a:p>
            <a:pPr>
              <a:spcBef>
                <a:spcPts val="1200"/>
              </a:spcBef>
            </a:pPr>
            <a:r>
              <a:rPr lang="nb-NO" i="1" smtClean="0">
                <a:solidFill>
                  <a:srgbClr val="FF0000"/>
                </a:solidFill>
              </a:rPr>
              <a:t>montere og konfigurere et mindre datanettverk med internettilkobling</a:t>
            </a:r>
            <a:r>
              <a:rPr lang="nb-NO" i="1" smtClean="0"/>
              <a:t>, utføre relevante målinger og gjøre rede for enkle tiltak for å sikre nettverket</a:t>
            </a:r>
          </a:p>
          <a:p>
            <a:pPr>
              <a:spcBef>
                <a:spcPts val="1200"/>
              </a:spcBef>
            </a:pPr>
            <a:r>
              <a:rPr lang="nb-NO" i="1" smtClean="0"/>
              <a:t>velge og </a:t>
            </a:r>
            <a:r>
              <a:rPr lang="nb-NO" i="1" smtClean="0">
                <a:solidFill>
                  <a:srgbClr val="FF0000"/>
                </a:solidFill>
              </a:rPr>
              <a:t>bruke egnede instrumenter og programvare for å utføre målinger og feilsøking</a:t>
            </a:r>
            <a:r>
              <a:rPr lang="nb-NO" i="1" smtClean="0"/>
              <a:t>, og vurdere måleresultatet opp mot forventede verdier</a:t>
            </a:r>
          </a:p>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Legg inn terskelverdi</a:t>
            </a:r>
            <a:endParaRPr lang="nb-NO"/>
          </a:p>
        </p:txBody>
      </p:sp>
      <p:sp>
        <p:nvSpPr>
          <p:cNvPr id="3" name="Plassholder for innhold 2"/>
          <p:cNvSpPr>
            <a:spLocks noGrp="1"/>
          </p:cNvSpPr>
          <p:nvPr>
            <p:ph idx="1"/>
          </p:nvPr>
        </p:nvSpPr>
        <p:spPr>
          <a:xfrm>
            <a:off x="1194628" y="1600201"/>
            <a:ext cx="7407404" cy="1365422"/>
          </a:xfrm>
        </p:spPr>
        <p:txBody>
          <a:bodyPr/>
          <a:lstStyle/>
          <a:p>
            <a:r>
              <a:rPr lang="nb-NO" smtClean="0"/>
              <a:t>Legg inn en terskelverdi mht. lysnivået. </a:t>
            </a:r>
          </a:p>
          <a:p>
            <a:r>
              <a:rPr lang="nb-NO" smtClean="0"/>
              <a:t>Registrer passering når lysnivået faller under terskelverdien</a:t>
            </a:r>
            <a:endParaRPr lang="nb-NO"/>
          </a:p>
        </p:txBody>
      </p:sp>
      <p:pic>
        <p:nvPicPr>
          <p:cNvPr id="1026" name="Picture 2"/>
          <p:cNvPicPr>
            <a:picLocks noChangeAspect="1" noChangeArrowheads="1"/>
          </p:cNvPicPr>
          <p:nvPr/>
        </p:nvPicPr>
        <p:blipFill>
          <a:blip r:embed="rId2"/>
          <a:srcRect/>
          <a:stretch>
            <a:fillRect/>
          </a:stretch>
        </p:blipFill>
        <p:spPr bwMode="auto">
          <a:xfrm>
            <a:off x="1983517" y="3058752"/>
            <a:ext cx="5410766" cy="35552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74754" name="Picture 2">
            <a:hlinkClick r:id="rId2" action="ppaction://hlinkfile"/>
          </p:cNvPr>
          <p:cNvPicPr>
            <a:picLocks noChangeAspect="1" noChangeArrowheads="1"/>
          </p:cNvPicPr>
          <p:nvPr/>
        </p:nvPicPr>
        <p:blipFill>
          <a:blip r:embed="rId3"/>
          <a:srcRect/>
          <a:stretch>
            <a:fillRect/>
          </a:stretch>
        </p:blipFill>
        <p:spPr bwMode="auto">
          <a:xfrm>
            <a:off x="1638299" y="1212849"/>
            <a:ext cx="6611797" cy="53213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21578" y="1344623"/>
            <a:ext cx="7407404" cy="2012940"/>
          </a:xfrm>
        </p:spPr>
        <p:txBody>
          <a:bodyPr>
            <a:normAutofit/>
          </a:bodyPr>
          <a:lstStyle/>
          <a:p>
            <a:pPr algn="ctr"/>
            <a:r>
              <a:rPr lang="nb-NO" smtClean="0"/>
              <a:t>Oppdrag 2</a:t>
            </a:r>
            <a:br>
              <a:rPr lang="nb-NO" smtClean="0"/>
            </a:br>
            <a:r>
              <a:rPr lang="nb-NO" smtClean="0"/>
              <a:t>Skriving til display</a:t>
            </a:r>
            <a:br>
              <a:rPr lang="nb-NO" smtClean="0"/>
            </a:br>
            <a:r>
              <a:rPr lang="nb-NO" smtClean="0"/>
              <a:t>TM1637</a:t>
            </a:r>
            <a:endParaRPr lang="nb-NO"/>
          </a:p>
        </p:txBody>
      </p:sp>
      <p:sp>
        <p:nvSpPr>
          <p:cNvPr id="5" name="Tittel 1"/>
          <p:cNvSpPr txBox="1">
            <a:spLocks/>
          </p:cNvSpPr>
          <p:nvPr/>
        </p:nvSpPr>
        <p:spPr>
          <a:xfrm>
            <a:off x="1105728" y="3287723"/>
            <a:ext cx="7407404" cy="1684327"/>
          </a:xfrm>
          <a:prstGeom prst="rect">
            <a:avLst/>
          </a:prstGeom>
        </p:spPr>
        <p:txBody>
          <a:bodyPr vert="horz" lIns="91440" tIns="45720" rIns="91440" bIns="45720" rtlCol="0" anchor="ctr">
            <a:normAutofit/>
          </a:bodyPr>
          <a:lstStyle/>
          <a:p>
            <a:r>
              <a:rPr lang="nb-NO" sz="3600" b="1" smtClean="0">
                <a:solidFill>
                  <a:schemeClr val="bg1"/>
                </a:solidFill>
              </a:rPr>
              <a:t>Oppdrag 2: </a:t>
            </a:r>
            <a:r>
              <a:rPr lang="nb-NO" sz="3600" b="1" i="1" smtClean="0">
                <a:solidFill>
                  <a:schemeClr val="bg1"/>
                </a:solidFill>
              </a:rPr>
              <a:t>Lag et lite program som skriver ut tall til displayet TM1637.</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Display</a:t>
            </a:r>
            <a:br>
              <a:rPr lang="nb-NO" smtClean="0"/>
            </a:br>
            <a:r>
              <a:rPr lang="nb-NO" sz="2400" smtClean="0"/>
              <a:t>side 50-51</a:t>
            </a:r>
            <a:endParaRPr lang="nb-NO" sz="2400"/>
          </a:p>
        </p:txBody>
      </p:sp>
      <p:pic>
        <p:nvPicPr>
          <p:cNvPr id="4098" name="Picture 2"/>
          <p:cNvPicPr>
            <a:picLocks noChangeAspect="1" noChangeArrowheads="1"/>
          </p:cNvPicPr>
          <p:nvPr/>
        </p:nvPicPr>
        <p:blipFill>
          <a:blip r:embed="rId2"/>
          <a:srcRect/>
          <a:stretch>
            <a:fillRect/>
          </a:stretch>
        </p:blipFill>
        <p:spPr bwMode="auto">
          <a:xfrm>
            <a:off x="875274" y="1782907"/>
            <a:ext cx="8086881" cy="344718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964045" y="5311631"/>
            <a:ext cx="7888124" cy="10753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310572" y="2582798"/>
            <a:ext cx="7407404" cy="1143000"/>
          </a:xfrm>
        </p:spPr>
        <p:txBody>
          <a:bodyPr>
            <a:normAutofit/>
          </a:bodyPr>
          <a:lstStyle/>
          <a:p>
            <a:pPr algn="ctr"/>
            <a:r>
              <a:rPr lang="nb-NO" smtClean="0"/>
              <a:t>Display</a:t>
            </a:r>
            <a:br>
              <a:rPr lang="nb-NO" smtClean="0"/>
            </a:br>
            <a:r>
              <a:rPr lang="nb-NO" sz="2400" smtClean="0"/>
              <a:t>side 51 – 52  </a:t>
            </a:r>
            <a:endParaRPr lang="nb-NO" sz="2400"/>
          </a:p>
        </p:txBody>
      </p:sp>
      <p:pic>
        <p:nvPicPr>
          <p:cNvPr id="5122" name="Picture 2"/>
          <p:cNvPicPr>
            <a:picLocks noChangeAspect="1" noChangeArrowheads="1"/>
          </p:cNvPicPr>
          <p:nvPr/>
        </p:nvPicPr>
        <p:blipFill>
          <a:blip r:embed="rId2"/>
          <a:srcRect r="11760"/>
          <a:stretch>
            <a:fillRect/>
          </a:stretch>
        </p:blipFill>
        <p:spPr bwMode="auto">
          <a:xfrm>
            <a:off x="2415801" y="109104"/>
            <a:ext cx="6277927" cy="3028951"/>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2424547" y="3280930"/>
            <a:ext cx="5604430" cy="35770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Programmet</a:t>
            </a:r>
            <a:br>
              <a:rPr lang="nb-NO" smtClean="0"/>
            </a:br>
            <a:r>
              <a:rPr lang="nb-NO" sz="2400" smtClean="0"/>
              <a:t>side 52 – 54 </a:t>
            </a:r>
            <a:endParaRPr lang="nb-NO" sz="2400"/>
          </a:p>
        </p:txBody>
      </p:sp>
      <p:pic>
        <p:nvPicPr>
          <p:cNvPr id="6146" name="Picture 2"/>
          <p:cNvPicPr>
            <a:picLocks noChangeAspect="1" noChangeArrowheads="1"/>
          </p:cNvPicPr>
          <p:nvPr/>
        </p:nvPicPr>
        <p:blipFill>
          <a:blip r:embed="rId2"/>
          <a:srcRect/>
          <a:stretch>
            <a:fillRect/>
          </a:stretch>
        </p:blipFill>
        <p:spPr bwMode="auto">
          <a:xfrm>
            <a:off x="1076161" y="1641763"/>
            <a:ext cx="7971485" cy="295794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921327" y="1792801"/>
            <a:ext cx="8125691" cy="45147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863165" y="1830387"/>
            <a:ext cx="8157974" cy="4826721"/>
          </a:xfrm>
          <a:prstGeom prst="rect">
            <a:avLst/>
          </a:prstGeom>
          <a:noFill/>
          <a:ln w="9525">
            <a:noFill/>
            <a:miter lim="800000"/>
            <a:headEnd/>
            <a:tailEnd/>
          </a:ln>
          <a:effectLst/>
        </p:spPr>
      </p:pic>
      <p:sp>
        <p:nvSpPr>
          <p:cNvPr id="5" name="Tittel 1"/>
          <p:cNvSpPr>
            <a:spLocks noGrp="1"/>
          </p:cNvSpPr>
          <p:nvPr>
            <p:ph type="title"/>
          </p:nvPr>
        </p:nvSpPr>
        <p:spPr>
          <a:xfrm>
            <a:off x="1194628" y="274638"/>
            <a:ext cx="7407404" cy="1143000"/>
          </a:xfrm>
        </p:spPr>
        <p:txBody>
          <a:bodyPr>
            <a:normAutofit/>
          </a:bodyPr>
          <a:lstStyle/>
          <a:p>
            <a:pPr algn="ctr"/>
            <a:r>
              <a:rPr lang="nb-NO" smtClean="0"/>
              <a:t>Programmet (test-program)</a:t>
            </a:r>
            <a:br>
              <a:rPr lang="nb-NO" smtClean="0"/>
            </a:br>
            <a:r>
              <a:rPr lang="nb-NO" sz="2400" smtClean="0"/>
              <a:t>side 54 – 55 </a:t>
            </a:r>
            <a:endParaRPr lang="nb-NO" sz="2400"/>
          </a:p>
        </p:txBody>
      </p:sp>
      <p:pic>
        <p:nvPicPr>
          <p:cNvPr id="7171" name="Picture 3"/>
          <p:cNvPicPr>
            <a:picLocks noChangeAspect="1" noChangeArrowheads="1"/>
          </p:cNvPicPr>
          <p:nvPr/>
        </p:nvPicPr>
        <p:blipFill>
          <a:blip r:embed="rId3"/>
          <a:srcRect/>
          <a:stretch>
            <a:fillRect/>
          </a:stretch>
        </p:blipFill>
        <p:spPr bwMode="auto">
          <a:xfrm>
            <a:off x="918012" y="2279073"/>
            <a:ext cx="8128449" cy="34428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170"/>
                                        </p:tgtEl>
                                      </p:cBhvr>
                                    </p:animEffect>
                                    <p:set>
                                      <p:cBhvr>
                                        <p:cTn id="7" dur="1" fill="hold">
                                          <p:stCondLst>
                                            <p:cond delay="1999"/>
                                          </p:stCondLst>
                                        </p:cTn>
                                        <p:tgtEl>
                                          <p:spTgt spid="71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Gjennomgang av programmet</a:t>
            </a:r>
            <a:endParaRPr lang="nb-NO"/>
          </a:p>
        </p:txBody>
      </p:sp>
      <p:pic>
        <p:nvPicPr>
          <p:cNvPr id="75778" name="Picture 2">
            <a:hlinkClick r:id="rId2" action="ppaction://hlinkfile"/>
          </p:cNvPr>
          <p:cNvPicPr>
            <a:picLocks noChangeAspect="1" noChangeArrowheads="1"/>
          </p:cNvPicPr>
          <p:nvPr/>
        </p:nvPicPr>
        <p:blipFill>
          <a:blip r:embed="rId3"/>
          <a:srcRect/>
          <a:stretch>
            <a:fillRect/>
          </a:stretch>
        </p:blipFill>
        <p:spPr bwMode="auto">
          <a:xfrm>
            <a:off x="1736725" y="1236663"/>
            <a:ext cx="6553610" cy="5284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Arbeidets gang</a:t>
            </a:r>
            <a:endParaRPr lang="nb-NO"/>
          </a:p>
        </p:txBody>
      </p:sp>
      <p:sp>
        <p:nvSpPr>
          <p:cNvPr id="3" name="Plassholder for innhold 2"/>
          <p:cNvSpPr>
            <a:spLocks noGrp="1"/>
          </p:cNvSpPr>
          <p:nvPr>
            <p:ph idx="1"/>
          </p:nvPr>
        </p:nvSpPr>
        <p:spPr/>
        <p:txBody>
          <a:bodyPr>
            <a:normAutofit lnSpcReduction="10000"/>
          </a:bodyPr>
          <a:lstStyle/>
          <a:p>
            <a:r>
              <a:rPr lang="nb-NO" smtClean="0"/>
              <a:t>Bruk arbeidsheftet, der står det meste. Spør om noe er uklart</a:t>
            </a:r>
            <a:r>
              <a:rPr lang="nb-NO" smtClean="0"/>
              <a:t>.</a:t>
            </a:r>
            <a:endParaRPr lang="nb-NO" smtClean="0"/>
          </a:p>
          <a:p>
            <a:r>
              <a:rPr lang="nb-NO" smtClean="0"/>
              <a:t>Det er </a:t>
            </a:r>
            <a:r>
              <a:rPr lang="nb-NO" b="1" u="sng" smtClean="0"/>
              <a:t>ikke</a:t>
            </a:r>
            <a:r>
              <a:rPr lang="nb-NO" smtClean="0"/>
              <a:t> noe poeng i å komme gjennom alle oppdragene</a:t>
            </a:r>
          </a:p>
          <a:p>
            <a:r>
              <a:rPr lang="nb-NO" smtClean="0"/>
              <a:t>Vedlagt løsningsforslag, med utfordringer</a:t>
            </a:r>
          </a:p>
          <a:p>
            <a:r>
              <a:rPr lang="nb-NO" smtClean="0"/>
              <a:t>Arbeid </a:t>
            </a:r>
            <a:r>
              <a:rPr lang="nb-NO" smtClean="0"/>
              <a:t>i eget tempo under veiledning, det er viktig at dere spør dersom dere sitter </a:t>
            </a:r>
            <a:r>
              <a:rPr lang="nb-NO" smtClean="0"/>
              <a:t>fast</a:t>
            </a:r>
          </a:p>
          <a:p>
            <a:r>
              <a:rPr lang="nb-NO" smtClean="0"/>
              <a:t>Bruk ev. tomannsrom med veileder om ønskelig</a:t>
            </a:r>
            <a:endParaRPr lang="nb-NO" smtClean="0"/>
          </a:p>
          <a:p>
            <a:r>
              <a:rPr lang="nb-NO" smtClean="0"/>
              <a:t>Gjennomgang av løsningsforslag, introduksjon av nytt tema</a:t>
            </a:r>
            <a:endParaRPr lang="nb-NO" smtClean="0"/>
          </a:p>
          <a:p>
            <a:r>
              <a:rPr lang="nb-NO" smtClean="0"/>
              <a:t>Alle presentasjonene ligger på BlackBoard</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fontScale="90000"/>
          </a:bodyPr>
          <a:lstStyle/>
          <a:p>
            <a:pPr algn="ctr"/>
            <a:r>
              <a:rPr lang="nb-NO" smtClean="0"/>
              <a:t>Oppdrag 3</a:t>
            </a:r>
            <a:br>
              <a:rPr lang="nb-NO" smtClean="0"/>
            </a:br>
            <a:r>
              <a:rPr lang="nb-NO" smtClean="0"/>
              <a:t>Skriv antall passeringer til display</a:t>
            </a:r>
            <a:endParaRPr lang="nb-NO"/>
          </a:p>
        </p:txBody>
      </p:sp>
      <p:sp>
        <p:nvSpPr>
          <p:cNvPr id="5" name="Tittel 1"/>
          <p:cNvSpPr txBox="1">
            <a:spLocks/>
          </p:cNvSpPr>
          <p:nvPr/>
        </p:nvSpPr>
        <p:spPr>
          <a:xfrm>
            <a:off x="774700" y="3287723"/>
            <a:ext cx="7738432" cy="1684327"/>
          </a:xfrm>
          <a:prstGeom prst="rect">
            <a:avLst/>
          </a:prstGeom>
        </p:spPr>
        <p:txBody>
          <a:bodyPr vert="horz" lIns="91440" tIns="45720" rIns="91440" bIns="45720" rtlCol="0" anchor="ctr">
            <a:normAutofit fontScale="92500" lnSpcReduction="20000"/>
          </a:bodyPr>
          <a:lstStyle/>
          <a:p>
            <a:r>
              <a:rPr lang="nb-NO" sz="4200" b="1" smtClean="0">
                <a:solidFill>
                  <a:schemeClr val="bg1"/>
                </a:solidFill>
              </a:rPr>
              <a:t>Oppdrag 3: </a:t>
            </a:r>
            <a:r>
              <a:rPr lang="nb-NO" sz="4200" b="1" i="1" smtClean="0">
                <a:solidFill>
                  <a:schemeClr val="bg1"/>
                </a:solidFill>
              </a:rPr>
              <a:t>Lag et program som registrerer passeringer og viser antallet på </a:t>
            </a:r>
            <a:r>
              <a:rPr lang="nb-NO" sz="4200" b="1" i="1" smtClean="0">
                <a:solidFill>
                  <a:schemeClr val="bg1"/>
                </a:solidFill>
              </a:rPr>
              <a:t>displayet</a:t>
            </a:r>
            <a:r>
              <a:rPr lang="nb-NO" sz="3600" b="1" i="1" smtClean="0">
                <a:solidFill>
                  <a:schemeClr val="bg1"/>
                </a:solidFill>
              </a:rPr>
              <a:t>.</a:t>
            </a:r>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Kombiner oppdrag 1 og 2</a:t>
            </a:r>
            <a:br>
              <a:rPr lang="nb-NO" smtClean="0"/>
            </a:br>
            <a:r>
              <a:rPr lang="nb-NO" sz="2400" smtClean="0"/>
              <a:t>side 56</a:t>
            </a:r>
            <a:endParaRPr lang="nb-NO"/>
          </a:p>
        </p:txBody>
      </p:sp>
      <p:sp>
        <p:nvSpPr>
          <p:cNvPr id="5" name="Plassholder for innhold 2"/>
          <p:cNvSpPr>
            <a:spLocks noGrp="1"/>
          </p:cNvSpPr>
          <p:nvPr>
            <p:ph idx="1"/>
          </p:nvPr>
        </p:nvSpPr>
        <p:spPr>
          <a:xfrm>
            <a:off x="1194628" y="1600200"/>
            <a:ext cx="7407404" cy="4525963"/>
          </a:xfrm>
        </p:spPr>
        <p:txBody>
          <a:bodyPr/>
          <a:lstStyle/>
          <a:p>
            <a:pPr>
              <a:spcBef>
                <a:spcPts val="1800"/>
              </a:spcBef>
            </a:pPr>
            <a:r>
              <a:rPr lang="nb-NO" smtClean="0"/>
              <a:t>Unngå dobbel deklarasjon av variabler</a:t>
            </a:r>
          </a:p>
          <a:p>
            <a:pPr>
              <a:spcBef>
                <a:spcPts val="1800"/>
              </a:spcBef>
            </a:pPr>
            <a:r>
              <a:rPr lang="nb-NO" smtClean="0"/>
              <a:t>Rekkefølgen i void setup() er ikke viktig</a:t>
            </a:r>
          </a:p>
          <a:p>
            <a:pPr>
              <a:spcBef>
                <a:spcPts val="1800"/>
              </a:spcBef>
            </a:pPr>
            <a:r>
              <a:rPr lang="nb-NO" smtClean="0"/>
              <a:t>Det som står i setup() og loop() skal fortsatt stå der</a:t>
            </a:r>
          </a:p>
          <a:p>
            <a:pPr>
              <a:spcBef>
                <a:spcPts val="1800"/>
              </a:spcBef>
            </a:pPr>
            <a:r>
              <a:rPr lang="nb-NO" smtClean="0"/>
              <a:t>Tenk gjennom rekkefølgen av kommandoer i loop()</a:t>
            </a:r>
          </a:p>
          <a:p>
            <a:pPr>
              <a:spcBef>
                <a:spcPts val="1800"/>
              </a:spcBef>
            </a:pPr>
            <a:r>
              <a:rPr lang="nb-NO" smtClean="0"/>
              <a:t>Skriv ut avlest verdi på LDR slik at terskelverdien blir riktig</a:t>
            </a:r>
            <a:endParaRPr lang="nb-NO"/>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77826" name="Picture 2">
            <a:hlinkClick r:id="rId2" action="ppaction://hlinkfile"/>
          </p:cNvPr>
          <p:cNvPicPr>
            <a:picLocks noChangeAspect="1" noChangeArrowheads="1"/>
          </p:cNvPicPr>
          <p:nvPr/>
        </p:nvPicPr>
        <p:blipFill>
          <a:blip r:embed="rId3"/>
          <a:srcRect/>
          <a:stretch>
            <a:fillRect/>
          </a:stretch>
        </p:blipFill>
        <p:spPr bwMode="auto">
          <a:xfrm>
            <a:off x="1433513" y="1477963"/>
            <a:ext cx="7206070" cy="4840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a:bodyPr>
          <a:lstStyle/>
          <a:p>
            <a:pPr algn="ctr"/>
            <a:r>
              <a:rPr lang="nb-NO" smtClean="0"/>
              <a:t>Oppdrag 4</a:t>
            </a:r>
            <a:br>
              <a:rPr lang="nb-NO" smtClean="0"/>
            </a:br>
            <a:r>
              <a:rPr lang="nb-NO" smtClean="0"/>
              <a:t>Bruk av servo</a:t>
            </a:r>
            <a:endParaRPr lang="nb-NO"/>
          </a:p>
        </p:txBody>
      </p:sp>
      <p:sp>
        <p:nvSpPr>
          <p:cNvPr id="5" name="Tittel 1"/>
          <p:cNvSpPr txBox="1">
            <a:spLocks/>
          </p:cNvSpPr>
          <p:nvPr/>
        </p:nvSpPr>
        <p:spPr>
          <a:xfrm>
            <a:off x="774700" y="2940909"/>
            <a:ext cx="7738432" cy="2664116"/>
          </a:xfrm>
          <a:prstGeom prst="rect">
            <a:avLst/>
          </a:prstGeom>
        </p:spPr>
        <p:txBody>
          <a:bodyPr vert="horz" lIns="91440" tIns="45720" rIns="91440" bIns="45720" rtlCol="0" anchor="ctr">
            <a:normAutofit fontScale="85000" lnSpcReduction="10000"/>
          </a:bodyPr>
          <a:lstStyle/>
          <a:p>
            <a:r>
              <a:rPr lang="nb-NO" sz="4400" b="1" smtClean="0">
                <a:solidFill>
                  <a:schemeClr val="bg1"/>
                </a:solidFill>
              </a:rPr>
              <a:t>Oppdrag 4: </a:t>
            </a:r>
            <a:r>
              <a:rPr lang="nb-NO" sz="4400" b="1" i="1" smtClean="0">
                <a:solidFill>
                  <a:schemeClr val="bg1"/>
                </a:solidFill>
              </a:rPr>
              <a:t>Monter og programmer en bom som er plassert i døråpningen. Bommen skal åpnes hvert 10 sekund, og lukkes etter å ha stått helt åpen i 3,5 sekund.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891147" y="1068243"/>
            <a:ext cx="5943598" cy="2597436"/>
          </a:xfrm>
          <a:prstGeom prst="rect">
            <a:avLst/>
          </a:prstGeom>
          <a:noFill/>
          <a:ln w="9525">
            <a:noFill/>
            <a:miter lim="800000"/>
            <a:headEnd/>
            <a:tailEnd/>
          </a:ln>
          <a:effectLst/>
        </p:spPr>
      </p:pic>
      <p:sp>
        <p:nvSpPr>
          <p:cNvPr id="5" name="Tittel 1"/>
          <p:cNvSpPr>
            <a:spLocks noGrp="1"/>
          </p:cNvSpPr>
          <p:nvPr>
            <p:ph type="title"/>
          </p:nvPr>
        </p:nvSpPr>
        <p:spPr>
          <a:xfrm>
            <a:off x="1194628" y="0"/>
            <a:ext cx="7407404" cy="1066800"/>
          </a:xfrm>
        </p:spPr>
        <p:txBody>
          <a:bodyPr>
            <a:normAutofit/>
          </a:bodyPr>
          <a:lstStyle/>
          <a:p>
            <a:pPr algn="ctr"/>
            <a:r>
              <a:rPr lang="nb-NO" smtClean="0"/>
              <a:t>Servoer</a:t>
            </a:r>
            <a:br>
              <a:rPr lang="nb-NO" smtClean="0"/>
            </a:br>
            <a:r>
              <a:rPr lang="nb-NO" sz="2200" smtClean="0"/>
              <a:t>side 55 – 57 </a:t>
            </a:r>
            <a:endParaRPr lang="nb-NO" sz="2200"/>
          </a:p>
        </p:txBody>
      </p:sp>
      <p:pic>
        <p:nvPicPr>
          <p:cNvPr id="9219" name="Picture 3"/>
          <p:cNvPicPr>
            <a:picLocks noChangeAspect="1" noChangeArrowheads="1"/>
          </p:cNvPicPr>
          <p:nvPr/>
        </p:nvPicPr>
        <p:blipFill>
          <a:blip r:embed="rId3"/>
          <a:srcRect/>
          <a:stretch>
            <a:fillRect/>
          </a:stretch>
        </p:blipFill>
        <p:spPr bwMode="auto">
          <a:xfrm>
            <a:off x="1573597" y="3733799"/>
            <a:ext cx="6851673" cy="3041073"/>
          </a:xfrm>
          <a:prstGeom prst="rect">
            <a:avLst/>
          </a:prstGeom>
          <a:noFill/>
          <a:ln w="9525">
            <a:noFill/>
            <a:miter lim="800000"/>
            <a:headEnd/>
            <a:tailEnd/>
          </a:ln>
          <a:effectLst/>
        </p:spPr>
      </p:pic>
      <p:pic>
        <p:nvPicPr>
          <p:cNvPr id="15361" name="Picture 1"/>
          <p:cNvPicPr>
            <a:picLocks noChangeAspect="1" noChangeArrowheads="1"/>
          </p:cNvPicPr>
          <p:nvPr/>
        </p:nvPicPr>
        <p:blipFill>
          <a:blip r:embed="rId4"/>
          <a:srcRect/>
          <a:stretch>
            <a:fillRect/>
          </a:stretch>
        </p:blipFill>
        <p:spPr bwMode="auto">
          <a:xfrm>
            <a:off x="1438274" y="4922108"/>
            <a:ext cx="7000875" cy="17676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9219"/>
                                        </p:tgtEl>
                                      </p:cBhvr>
                                    </p:animEffect>
                                    <p:set>
                                      <p:cBhvr>
                                        <p:cTn id="17" dur="1" fill="hold">
                                          <p:stCondLst>
                                            <p:cond delay="1999"/>
                                          </p:stCondLst>
                                        </p:cTn>
                                        <p:tgtEl>
                                          <p:spTgt spid="921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5361"/>
                                        </p:tgtEl>
                                        <p:attrNameLst>
                                          <p:attrName>style.visibility</p:attrName>
                                        </p:attrNameLst>
                                      </p:cBhvr>
                                      <p:to>
                                        <p:strVal val="visible"/>
                                      </p:to>
                                    </p:set>
                                    <p:animEffect transition="in" filter="fade">
                                      <p:cBhvr>
                                        <p:cTn id="20" dur="20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1066800"/>
          </a:xfrm>
        </p:spPr>
        <p:txBody>
          <a:bodyPr>
            <a:normAutofit/>
          </a:bodyPr>
          <a:lstStyle/>
          <a:p>
            <a:pPr algn="ctr"/>
            <a:r>
              <a:rPr lang="nb-NO" smtClean="0"/>
              <a:t>Servoer</a:t>
            </a:r>
            <a:br>
              <a:rPr lang="nb-NO" smtClean="0"/>
            </a:br>
            <a:r>
              <a:rPr lang="nb-NO" sz="2200" smtClean="0"/>
              <a:t>side 55 – 57 </a:t>
            </a:r>
            <a:endParaRPr lang="nb-NO" sz="2200"/>
          </a:p>
        </p:txBody>
      </p:sp>
      <p:pic>
        <p:nvPicPr>
          <p:cNvPr id="8194" name="Picture 2"/>
          <p:cNvPicPr>
            <a:picLocks noChangeAspect="1" noChangeArrowheads="1"/>
          </p:cNvPicPr>
          <p:nvPr/>
        </p:nvPicPr>
        <p:blipFill>
          <a:blip r:embed="rId2"/>
          <a:srcRect/>
          <a:stretch>
            <a:fillRect/>
          </a:stretch>
        </p:blipFill>
        <p:spPr bwMode="auto">
          <a:xfrm>
            <a:off x="2514600" y="1041180"/>
            <a:ext cx="4953000" cy="2614808"/>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856724" y="3706091"/>
            <a:ext cx="8118911" cy="24886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Pulsbredde modulasjon (PWM)</a:t>
            </a:r>
            <a:endParaRPr lang="nb-NO"/>
          </a:p>
        </p:txBody>
      </p:sp>
      <p:pic>
        <p:nvPicPr>
          <p:cNvPr id="10242" name="Picture 2" descr="Arduino - PWM">
            <a:hlinkClick r:id="rId2"/>
          </p:cNvPr>
          <p:cNvPicPr>
            <a:picLocks noChangeAspect="1" noChangeArrowheads="1"/>
          </p:cNvPicPr>
          <p:nvPr/>
        </p:nvPicPr>
        <p:blipFill>
          <a:blip r:embed="rId3"/>
          <a:srcRect/>
          <a:stretch>
            <a:fillRect/>
          </a:stretch>
        </p:blipFill>
        <p:spPr bwMode="auto">
          <a:xfrm>
            <a:off x="6017059" y="1925347"/>
            <a:ext cx="2986398" cy="3270107"/>
          </a:xfrm>
          <a:prstGeom prst="rect">
            <a:avLst/>
          </a:prstGeom>
          <a:noFill/>
        </p:spPr>
      </p:pic>
      <p:pic>
        <p:nvPicPr>
          <p:cNvPr id="10244" name="Picture 4" descr="Arduino PWM Tutorial - Arduino Project Hub">
            <a:hlinkClick r:id="rId4"/>
          </p:cNvPr>
          <p:cNvPicPr>
            <a:picLocks noChangeAspect="1" noChangeArrowheads="1"/>
          </p:cNvPicPr>
          <p:nvPr/>
        </p:nvPicPr>
        <p:blipFill>
          <a:blip r:embed="rId5"/>
          <a:srcRect/>
          <a:stretch>
            <a:fillRect/>
          </a:stretch>
        </p:blipFill>
        <p:spPr bwMode="auto">
          <a:xfrm>
            <a:off x="926089" y="1575521"/>
            <a:ext cx="4873423" cy="3432897"/>
          </a:xfrm>
          <a:prstGeom prst="rect">
            <a:avLst/>
          </a:prstGeom>
          <a:noFill/>
        </p:spPr>
      </p:pic>
      <p:sp>
        <p:nvSpPr>
          <p:cNvPr id="6" name="TekstSylinder 5"/>
          <p:cNvSpPr txBox="1"/>
          <p:nvPr/>
        </p:nvSpPr>
        <p:spPr>
          <a:xfrm>
            <a:off x="2098963" y="5493328"/>
            <a:ext cx="5683544" cy="584775"/>
          </a:xfrm>
          <a:prstGeom prst="rect">
            <a:avLst/>
          </a:prstGeom>
          <a:noFill/>
        </p:spPr>
        <p:txBody>
          <a:bodyPr wrap="none" rtlCol="0">
            <a:spAutoFit/>
          </a:bodyPr>
          <a:lstStyle/>
          <a:p>
            <a:r>
              <a:rPr lang="nb-NO" sz="3200" smtClean="0"/>
              <a:t>analogWrite(LEDpin, Brightness);</a:t>
            </a:r>
            <a:endParaRPr lang="nb-NO" sz="3200"/>
          </a:p>
        </p:txBody>
      </p:sp>
      <p:sp>
        <p:nvSpPr>
          <p:cNvPr id="7" name="TekstSylinder 6"/>
          <p:cNvSpPr txBox="1"/>
          <p:nvPr/>
        </p:nvSpPr>
        <p:spPr>
          <a:xfrm>
            <a:off x="3595254" y="6123709"/>
            <a:ext cx="2637582" cy="461665"/>
          </a:xfrm>
          <a:prstGeom prst="rect">
            <a:avLst/>
          </a:prstGeom>
          <a:noFill/>
        </p:spPr>
        <p:txBody>
          <a:bodyPr wrap="none" rtlCol="0">
            <a:spAutoFit/>
          </a:bodyPr>
          <a:lstStyle/>
          <a:p>
            <a:r>
              <a:rPr lang="nb-NO" sz="2400" smtClean="0"/>
              <a:t>Brightness = 0 - 255</a:t>
            </a:r>
            <a:endParaRPr lang="nb-NO" sz="2400"/>
          </a:p>
        </p:txBody>
      </p:sp>
      <p:pic>
        <p:nvPicPr>
          <p:cNvPr id="8" name="Picture 4" descr="Arduino PWM Tutorial - Arduino Project Hub">
            <a:hlinkClick r:id="rId4"/>
          </p:cNvPr>
          <p:cNvPicPr>
            <a:picLocks noChangeAspect="1" noChangeArrowheads="1"/>
          </p:cNvPicPr>
          <p:nvPr/>
        </p:nvPicPr>
        <p:blipFill>
          <a:blip r:embed="rId5"/>
          <a:srcRect l="22823" t="25136" r="40824" b="53407"/>
          <a:stretch>
            <a:fillRect/>
          </a:stretch>
        </p:blipFill>
        <p:spPr bwMode="auto">
          <a:xfrm>
            <a:off x="1132981" y="2590800"/>
            <a:ext cx="4704037" cy="195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Programmering av servo</a:t>
            </a:r>
            <a:endParaRPr lang="nb-NO"/>
          </a:p>
        </p:txBody>
      </p:sp>
      <p:sp>
        <p:nvSpPr>
          <p:cNvPr id="3" name="Plassholder for innhold 2"/>
          <p:cNvSpPr>
            <a:spLocks noGrp="1"/>
          </p:cNvSpPr>
          <p:nvPr>
            <p:ph idx="1"/>
          </p:nvPr>
        </p:nvSpPr>
        <p:spPr/>
        <p:txBody>
          <a:bodyPr/>
          <a:lstStyle/>
          <a:p>
            <a:pPr>
              <a:buNone/>
            </a:pPr>
            <a:r>
              <a:rPr lang="nb-NO" smtClean="0"/>
              <a:t>#include &lt;Servo.h&gt; // Før void setup()</a:t>
            </a:r>
          </a:p>
          <a:p>
            <a:pPr>
              <a:buNone/>
            </a:pPr>
            <a:r>
              <a:rPr lang="nb-NO" smtClean="0"/>
              <a:t>Servo myservo;       // Før void setup()</a:t>
            </a:r>
          </a:p>
          <a:p>
            <a:pPr>
              <a:buNone/>
            </a:pPr>
            <a:r>
              <a:rPr lang="nb-NO" smtClean="0"/>
              <a:t>int pos;                     // Før void setup()</a:t>
            </a:r>
          </a:p>
          <a:p>
            <a:pPr>
              <a:buNone/>
            </a:pPr>
            <a:endParaRPr lang="nb-NO" smtClean="0"/>
          </a:p>
          <a:p>
            <a:pPr>
              <a:buNone/>
            </a:pPr>
            <a:r>
              <a:rPr lang="nb-NO" smtClean="0"/>
              <a:t>myservo.attach(13); // I setup()</a:t>
            </a:r>
          </a:p>
          <a:p>
            <a:pPr>
              <a:buNone/>
            </a:pPr>
            <a:endParaRPr lang="nb-NO" smtClean="0"/>
          </a:p>
          <a:p>
            <a:pPr>
              <a:buNone/>
            </a:pPr>
            <a:r>
              <a:rPr lang="nb-NO" smtClean="0"/>
              <a:t>myservo.write(pos); // I loop()</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Lag adgangskontroll</a:t>
            </a:r>
            <a:endParaRPr lang="nb-NO"/>
          </a:p>
        </p:txBody>
      </p:sp>
      <p:sp>
        <p:nvSpPr>
          <p:cNvPr id="3" name="Plassholder for innhold 2"/>
          <p:cNvSpPr>
            <a:spLocks noGrp="1"/>
          </p:cNvSpPr>
          <p:nvPr>
            <p:ph idx="1"/>
          </p:nvPr>
        </p:nvSpPr>
        <p:spPr>
          <a:xfrm>
            <a:off x="1018310" y="1600200"/>
            <a:ext cx="2258290" cy="4525963"/>
          </a:xfrm>
        </p:spPr>
        <p:txBody>
          <a:bodyPr>
            <a:normAutofit/>
          </a:bodyPr>
          <a:lstStyle/>
          <a:p>
            <a:r>
              <a:rPr lang="nb-NO" sz="2000" smtClean="0"/>
              <a:t>ESP32</a:t>
            </a:r>
          </a:p>
          <a:p>
            <a:r>
              <a:rPr lang="nb-NO" sz="2000" smtClean="0"/>
              <a:t>Optisk </a:t>
            </a:r>
            <a:r>
              <a:rPr lang="nb-NO" sz="2000" smtClean="0"/>
              <a:t>portal</a:t>
            </a:r>
          </a:p>
          <a:p>
            <a:r>
              <a:rPr lang="nb-NO" sz="2000" smtClean="0"/>
              <a:t>Servo – </a:t>
            </a:r>
            <a:r>
              <a:rPr lang="nb-NO" sz="2000" smtClean="0"/>
              <a:t>bom </a:t>
            </a:r>
            <a:endParaRPr lang="nb-NO" sz="2000" smtClean="0"/>
          </a:p>
          <a:p>
            <a:r>
              <a:rPr lang="nb-NO" sz="2000" smtClean="0"/>
              <a:t>Display</a:t>
            </a:r>
            <a:endParaRPr lang="nb-NO" sz="2000" smtClean="0"/>
          </a:p>
          <a:p>
            <a:r>
              <a:rPr lang="nb-NO" sz="2000" smtClean="0"/>
              <a:t>Rele</a:t>
            </a:r>
            <a:endParaRPr lang="nb-NO" sz="2000" smtClean="0"/>
          </a:p>
          <a:p>
            <a:r>
              <a:rPr lang="nb-NO" sz="2000" smtClean="0"/>
              <a:t>RFID</a:t>
            </a:r>
          </a:p>
          <a:p>
            <a:r>
              <a:rPr lang="nb-NO" sz="2000" smtClean="0"/>
              <a:t>Koblingsbrett</a:t>
            </a:r>
            <a:endParaRPr lang="nb-NO" sz="2000"/>
          </a:p>
        </p:txBody>
      </p:sp>
      <p:pic>
        <p:nvPicPr>
          <p:cNvPr id="1027" name="Picture 3" descr="D:\Backup PC233 05.08.06\PC233\Artikler Hefter-bøker m.m\Yrkesfaglærerkurs\Bilder\CIMG0189.JPG"/>
          <p:cNvPicPr>
            <a:picLocks noChangeAspect="1" noChangeArrowheads="1"/>
          </p:cNvPicPr>
          <p:nvPr/>
        </p:nvPicPr>
        <p:blipFill>
          <a:blip r:embed="rId2"/>
          <a:srcRect l="18786" t="12500" r="7706" b="6676"/>
          <a:stretch>
            <a:fillRect/>
          </a:stretch>
        </p:blipFill>
        <p:spPr bwMode="auto">
          <a:xfrm>
            <a:off x="3315132" y="1565564"/>
            <a:ext cx="5468649" cy="4509654"/>
          </a:xfrm>
          <a:prstGeom prst="rect">
            <a:avLst/>
          </a:prstGeom>
          <a:noFill/>
        </p:spPr>
      </p:pic>
      <p:sp>
        <p:nvSpPr>
          <p:cNvPr id="6" name="TekstSylinder 5"/>
          <p:cNvSpPr txBox="1"/>
          <p:nvPr/>
        </p:nvSpPr>
        <p:spPr>
          <a:xfrm>
            <a:off x="6283037" y="5181599"/>
            <a:ext cx="952697" cy="461665"/>
          </a:xfrm>
          <a:prstGeom prst="rect">
            <a:avLst/>
          </a:prstGeom>
          <a:noFill/>
        </p:spPr>
        <p:txBody>
          <a:bodyPr wrap="none" rtlCol="0">
            <a:spAutoFit/>
          </a:bodyPr>
          <a:lstStyle/>
          <a:p>
            <a:r>
              <a:rPr lang="nb-NO" sz="2400" b="1" smtClean="0"/>
              <a:t>ESP32</a:t>
            </a:r>
            <a:endParaRPr lang="nb-NO" sz="2400" b="1"/>
          </a:p>
        </p:txBody>
      </p:sp>
      <p:sp>
        <p:nvSpPr>
          <p:cNvPr id="7" name="TekstSylinder 6"/>
          <p:cNvSpPr txBox="1"/>
          <p:nvPr/>
        </p:nvSpPr>
        <p:spPr>
          <a:xfrm>
            <a:off x="3803073" y="4869872"/>
            <a:ext cx="739626" cy="461665"/>
          </a:xfrm>
          <a:prstGeom prst="rect">
            <a:avLst/>
          </a:prstGeom>
          <a:noFill/>
        </p:spPr>
        <p:txBody>
          <a:bodyPr wrap="none" rtlCol="0">
            <a:spAutoFit/>
          </a:bodyPr>
          <a:lstStyle/>
          <a:p>
            <a:r>
              <a:rPr lang="nb-NO" sz="2400" b="1" smtClean="0"/>
              <a:t>Rele</a:t>
            </a:r>
            <a:endParaRPr lang="nb-NO" sz="2400" b="1"/>
          </a:p>
        </p:txBody>
      </p:sp>
      <p:sp>
        <p:nvSpPr>
          <p:cNvPr id="8" name="TekstSylinder 7"/>
          <p:cNvSpPr txBox="1"/>
          <p:nvPr/>
        </p:nvSpPr>
        <p:spPr>
          <a:xfrm>
            <a:off x="7322127" y="4544290"/>
            <a:ext cx="1357936" cy="830997"/>
          </a:xfrm>
          <a:prstGeom prst="rect">
            <a:avLst/>
          </a:prstGeom>
          <a:noFill/>
        </p:spPr>
        <p:txBody>
          <a:bodyPr wrap="none" rtlCol="0">
            <a:spAutoFit/>
          </a:bodyPr>
          <a:lstStyle/>
          <a:p>
            <a:r>
              <a:rPr lang="nb-NO" sz="2400" b="1" smtClean="0"/>
              <a:t>Koblings-</a:t>
            </a:r>
          </a:p>
          <a:p>
            <a:r>
              <a:rPr lang="nb-NO" sz="2400" b="1" smtClean="0"/>
              <a:t>brett</a:t>
            </a:r>
            <a:endParaRPr lang="nb-NO" sz="2400" b="1"/>
          </a:p>
        </p:txBody>
      </p:sp>
      <p:sp>
        <p:nvSpPr>
          <p:cNvPr id="9" name="TekstSylinder 8"/>
          <p:cNvSpPr txBox="1"/>
          <p:nvPr/>
        </p:nvSpPr>
        <p:spPr>
          <a:xfrm>
            <a:off x="6643254" y="2999508"/>
            <a:ext cx="905825" cy="461665"/>
          </a:xfrm>
          <a:prstGeom prst="rect">
            <a:avLst/>
          </a:prstGeom>
          <a:noFill/>
        </p:spPr>
        <p:txBody>
          <a:bodyPr wrap="none" rtlCol="0">
            <a:spAutoFit/>
          </a:bodyPr>
          <a:lstStyle/>
          <a:p>
            <a:r>
              <a:rPr lang="nb-NO" sz="2400" b="1" smtClean="0"/>
              <a:t>Servo</a:t>
            </a:r>
            <a:endParaRPr lang="nb-NO" sz="2400" b="1"/>
          </a:p>
        </p:txBody>
      </p:sp>
      <p:sp>
        <p:nvSpPr>
          <p:cNvPr id="10" name="TekstSylinder 9"/>
          <p:cNvSpPr txBox="1"/>
          <p:nvPr/>
        </p:nvSpPr>
        <p:spPr>
          <a:xfrm>
            <a:off x="5347850" y="3193473"/>
            <a:ext cx="772969" cy="461665"/>
          </a:xfrm>
          <a:prstGeom prst="rect">
            <a:avLst/>
          </a:prstGeom>
          <a:noFill/>
        </p:spPr>
        <p:txBody>
          <a:bodyPr wrap="none" rtlCol="0">
            <a:spAutoFit/>
          </a:bodyPr>
          <a:lstStyle/>
          <a:p>
            <a:r>
              <a:rPr lang="nb-NO" sz="2400" b="1" smtClean="0"/>
              <a:t>Bom</a:t>
            </a:r>
            <a:endParaRPr lang="nb-NO" sz="2400" b="1"/>
          </a:p>
        </p:txBody>
      </p:sp>
      <p:sp>
        <p:nvSpPr>
          <p:cNvPr id="11" name="TekstSylinder 10"/>
          <p:cNvSpPr txBox="1"/>
          <p:nvPr/>
        </p:nvSpPr>
        <p:spPr>
          <a:xfrm>
            <a:off x="3900050" y="2743200"/>
            <a:ext cx="774571" cy="461665"/>
          </a:xfrm>
          <a:prstGeom prst="rect">
            <a:avLst/>
          </a:prstGeom>
          <a:noFill/>
        </p:spPr>
        <p:txBody>
          <a:bodyPr wrap="none" rtlCol="0">
            <a:spAutoFit/>
          </a:bodyPr>
          <a:lstStyle/>
          <a:p>
            <a:r>
              <a:rPr lang="nb-NO" sz="2400" b="1" smtClean="0"/>
              <a:t>RFID</a:t>
            </a:r>
            <a:endParaRPr lang="nb-NO" sz="2400" b="1"/>
          </a:p>
        </p:txBody>
      </p:sp>
      <p:sp>
        <p:nvSpPr>
          <p:cNvPr id="12" name="TekstSylinder 11"/>
          <p:cNvSpPr txBox="1"/>
          <p:nvPr/>
        </p:nvSpPr>
        <p:spPr>
          <a:xfrm>
            <a:off x="3345869" y="1496288"/>
            <a:ext cx="1110432" cy="461665"/>
          </a:xfrm>
          <a:prstGeom prst="rect">
            <a:avLst/>
          </a:prstGeom>
          <a:noFill/>
        </p:spPr>
        <p:txBody>
          <a:bodyPr wrap="none" rtlCol="0">
            <a:spAutoFit/>
          </a:bodyPr>
          <a:lstStyle/>
          <a:p>
            <a:r>
              <a:rPr lang="nb-NO" sz="2400" b="1" smtClean="0">
                <a:solidFill>
                  <a:schemeClr val="bg1"/>
                </a:solidFill>
              </a:rPr>
              <a:t>Display</a:t>
            </a:r>
            <a:endParaRPr lang="nb-NO" sz="2400" b="1">
              <a:solidFill>
                <a:schemeClr val="bg1"/>
              </a:solidFill>
            </a:endParaRPr>
          </a:p>
        </p:txBody>
      </p:sp>
      <p:sp>
        <p:nvSpPr>
          <p:cNvPr id="13" name="TekstSylinder 12"/>
          <p:cNvSpPr txBox="1"/>
          <p:nvPr/>
        </p:nvSpPr>
        <p:spPr>
          <a:xfrm>
            <a:off x="6504710" y="1662544"/>
            <a:ext cx="1010598" cy="830997"/>
          </a:xfrm>
          <a:prstGeom prst="rect">
            <a:avLst/>
          </a:prstGeom>
          <a:noFill/>
        </p:spPr>
        <p:txBody>
          <a:bodyPr wrap="none" rtlCol="0">
            <a:spAutoFit/>
          </a:bodyPr>
          <a:lstStyle/>
          <a:p>
            <a:r>
              <a:rPr lang="nb-NO" sz="2400" b="1" smtClean="0"/>
              <a:t>Optisk</a:t>
            </a:r>
          </a:p>
          <a:p>
            <a:r>
              <a:rPr lang="nb-NO" sz="2400" b="1" smtClean="0"/>
              <a:t>portal</a:t>
            </a:r>
            <a:endParaRPr lang="nb-NO" sz="2400" b="1"/>
          </a:p>
        </p:txBody>
      </p:sp>
      <p:pic>
        <p:nvPicPr>
          <p:cNvPr id="14" name="Picture 3"/>
          <p:cNvPicPr>
            <a:picLocks noChangeAspect="1" noChangeArrowheads="1"/>
          </p:cNvPicPr>
          <p:nvPr/>
        </p:nvPicPr>
        <p:blipFill>
          <a:blip r:embed="rId3"/>
          <a:srcRect l="5599"/>
          <a:stretch>
            <a:fillRect/>
          </a:stretch>
        </p:blipFill>
        <p:spPr bwMode="auto">
          <a:xfrm>
            <a:off x="3133154" y="1580428"/>
            <a:ext cx="5850085" cy="44965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76802" name="Picture 2">
            <a:hlinkClick r:id="rId2" action="ppaction://hlinkfile"/>
          </p:cNvPr>
          <p:cNvPicPr>
            <a:picLocks noChangeAspect="1" noChangeArrowheads="1"/>
          </p:cNvPicPr>
          <p:nvPr/>
        </p:nvPicPr>
        <p:blipFill>
          <a:blip r:embed="rId3"/>
          <a:srcRect/>
          <a:stretch>
            <a:fillRect/>
          </a:stretch>
        </p:blipFill>
        <p:spPr bwMode="auto">
          <a:xfrm>
            <a:off x="1589006" y="1538288"/>
            <a:ext cx="7029132" cy="47101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fontScale="90000"/>
          </a:bodyPr>
          <a:lstStyle/>
          <a:p>
            <a:pPr algn="ctr"/>
            <a:r>
              <a:rPr lang="nb-NO" smtClean="0"/>
              <a:t>Oppdrag 5</a:t>
            </a:r>
            <a:br>
              <a:rPr lang="nb-NO" smtClean="0"/>
            </a:br>
            <a:r>
              <a:rPr lang="nb-NO" smtClean="0"/>
              <a:t>Kombiner, telling, display og servo</a:t>
            </a:r>
            <a:endParaRPr lang="nb-NO"/>
          </a:p>
        </p:txBody>
      </p:sp>
      <p:sp>
        <p:nvSpPr>
          <p:cNvPr id="5" name="Tittel 1"/>
          <p:cNvSpPr txBox="1">
            <a:spLocks/>
          </p:cNvSpPr>
          <p:nvPr/>
        </p:nvSpPr>
        <p:spPr>
          <a:xfrm>
            <a:off x="774700" y="2901951"/>
            <a:ext cx="7738432" cy="3016250"/>
          </a:xfrm>
          <a:prstGeom prst="rect">
            <a:avLst/>
          </a:prstGeom>
        </p:spPr>
        <p:txBody>
          <a:bodyPr vert="horz" lIns="91440" tIns="45720" rIns="91440" bIns="45720" rtlCol="0" anchor="ctr">
            <a:normAutofit fontScale="92500"/>
          </a:bodyPr>
          <a:lstStyle/>
          <a:p>
            <a:r>
              <a:rPr lang="nb-NO" sz="3600" b="1" smtClean="0">
                <a:solidFill>
                  <a:schemeClr val="bg1"/>
                </a:solidFill>
              </a:rPr>
              <a:t>Oppdrag 5: </a:t>
            </a:r>
            <a:r>
              <a:rPr lang="nb-NO" sz="3600" b="1" i="1" smtClean="0">
                <a:solidFill>
                  <a:schemeClr val="bg1"/>
                </a:solidFill>
              </a:rPr>
              <a:t>Kombiner program oppdrag-3 med oppdrag-4 slik at bommen går opp hver gang noen passerer den optiske porten samtidig som antallet passeringer telles og vises i displayet.</a:t>
            </a: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Kombiner oppdrag 3 og 4</a:t>
            </a:r>
            <a:br>
              <a:rPr lang="nb-NO" smtClean="0"/>
            </a:br>
            <a:r>
              <a:rPr lang="nb-NO" sz="2400" smtClean="0"/>
              <a:t>side 56</a:t>
            </a:r>
            <a:endParaRPr lang="nb-NO"/>
          </a:p>
        </p:txBody>
      </p:sp>
      <p:sp>
        <p:nvSpPr>
          <p:cNvPr id="5" name="Plassholder for innhold 2"/>
          <p:cNvSpPr>
            <a:spLocks noGrp="1"/>
          </p:cNvSpPr>
          <p:nvPr>
            <p:ph idx="1"/>
          </p:nvPr>
        </p:nvSpPr>
        <p:spPr>
          <a:xfrm>
            <a:off x="1194628" y="1600200"/>
            <a:ext cx="7407404" cy="4525963"/>
          </a:xfrm>
        </p:spPr>
        <p:txBody>
          <a:bodyPr/>
          <a:lstStyle/>
          <a:p>
            <a:pPr>
              <a:spcBef>
                <a:spcPts val="1800"/>
              </a:spcBef>
            </a:pPr>
            <a:r>
              <a:rPr lang="nb-NO" smtClean="0"/>
              <a:t>Unngå dobbel deklarasjon av variabler</a:t>
            </a:r>
          </a:p>
          <a:p>
            <a:pPr>
              <a:spcBef>
                <a:spcPts val="1800"/>
              </a:spcBef>
            </a:pPr>
            <a:r>
              <a:rPr lang="nb-NO" smtClean="0"/>
              <a:t>Rekkefølgen i void setup() er ikke viktig</a:t>
            </a:r>
          </a:p>
          <a:p>
            <a:pPr>
              <a:spcBef>
                <a:spcPts val="1800"/>
              </a:spcBef>
            </a:pPr>
            <a:r>
              <a:rPr lang="nb-NO" smtClean="0"/>
              <a:t>Det som står i setup() og loop() skal fortsatt stå der</a:t>
            </a:r>
          </a:p>
          <a:p>
            <a:pPr>
              <a:spcBef>
                <a:spcPts val="1800"/>
              </a:spcBef>
            </a:pPr>
            <a:r>
              <a:rPr lang="nb-NO" smtClean="0"/>
              <a:t>Tenk gjennom rekkefølgen av kommandoer i loop()</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79874" name="Picture 2">
            <a:hlinkClick r:id="rId2" action="ppaction://hlinkfile"/>
          </p:cNvPr>
          <p:cNvPicPr>
            <a:picLocks noChangeAspect="1" noChangeArrowheads="1"/>
          </p:cNvPicPr>
          <p:nvPr/>
        </p:nvPicPr>
        <p:blipFill>
          <a:blip r:embed="rId3"/>
          <a:srcRect/>
          <a:stretch>
            <a:fillRect/>
          </a:stretch>
        </p:blipFill>
        <p:spPr bwMode="auto">
          <a:xfrm>
            <a:off x="1283001" y="1439863"/>
            <a:ext cx="7546403" cy="5068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420823"/>
            <a:ext cx="8081332" cy="1614008"/>
          </a:xfrm>
        </p:spPr>
        <p:txBody>
          <a:bodyPr>
            <a:normAutofit fontScale="90000"/>
          </a:bodyPr>
          <a:lstStyle/>
          <a:p>
            <a:pPr algn="ctr"/>
            <a:r>
              <a:rPr lang="nb-NO" smtClean="0"/>
              <a:t>Oppdrag 6</a:t>
            </a:r>
            <a:br>
              <a:rPr lang="nb-NO" smtClean="0"/>
            </a:br>
            <a:r>
              <a:rPr lang="nb-NO" smtClean="0"/>
              <a:t>Kombiner, telling, display, servo og rele</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ctr">
            <a:normAutofit/>
          </a:bodyPr>
          <a:lstStyle/>
          <a:p>
            <a:r>
              <a:rPr lang="nb-NO" sz="3600" b="1" smtClean="0">
                <a:solidFill>
                  <a:schemeClr val="bg1"/>
                </a:solidFill>
              </a:rPr>
              <a:t>Oppdrag 6: </a:t>
            </a:r>
            <a:r>
              <a:rPr lang="nb-NO" sz="3600" b="1" i="1" smtClean="0">
                <a:solidFill>
                  <a:schemeClr val="bg1"/>
                </a:solidFill>
              </a:rPr>
              <a:t>Slå på lyset når det er personer i rommet og slå det av når det er tomt.</a:t>
            </a: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70828" y="0"/>
            <a:ext cx="6059612" cy="1089660"/>
          </a:xfrm>
        </p:spPr>
        <p:txBody>
          <a:bodyPr>
            <a:normAutofit/>
          </a:bodyPr>
          <a:lstStyle/>
          <a:p>
            <a:pPr algn="ctr"/>
            <a:r>
              <a:rPr lang="nb-NO" smtClean="0"/>
              <a:t>Rele</a:t>
            </a:r>
            <a:br>
              <a:rPr lang="nb-NO" smtClean="0"/>
            </a:br>
            <a:r>
              <a:rPr lang="nb-NO" sz="2400" smtClean="0"/>
              <a:t>side 65 – 70 </a:t>
            </a:r>
            <a:endParaRPr lang="nb-NO"/>
          </a:p>
        </p:txBody>
      </p:sp>
      <p:pic>
        <p:nvPicPr>
          <p:cNvPr id="13314" name="Picture 2" descr="D:\Backup PC233 05.08.06\PC233\Artikler Hefter-bøker m.m\Yrkesfaglærerkurs\Bilder\Rele-2.JPG"/>
          <p:cNvPicPr>
            <a:picLocks noChangeAspect="1" noChangeArrowheads="1"/>
          </p:cNvPicPr>
          <p:nvPr/>
        </p:nvPicPr>
        <p:blipFill>
          <a:blip r:embed="rId2"/>
          <a:srcRect/>
          <a:stretch>
            <a:fillRect/>
          </a:stretch>
        </p:blipFill>
        <p:spPr bwMode="auto">
          <a:xfrm>
            <a:off x="2247900" y="3186875"/>
            <a:ext cx="4511040" cy="3656357"/>
          </a:xfrm>
          <a:prstGeom prst="rect">
            <a:avLst/>
          </a:prstGeom>
          <a:noFill/>
        </p:spPr>
      </p:pic>
      <p:pic>
        <p:nvPicPr>
          <p:cNvPr id="13313" name="Picture 1" descr="D:\Backup PC233 05.08.06\PC233\Artikler Hefter-bøker m.m\Yrkesfaglærerkurs\Bilder\Rele-3.JPG"/>
          <p:cNvPicPr>
            <a:picLocks noChangeAspect="1" noChangeArrowheads="1"/>
          </p:cNvPicPr>
          <p:nvPr/>
        </p:nvPicPr>
        <p:blipFill>
          <a:blip r:embed="rId3"/>
          <a:srcRect/>
          <a:stretch>
            <a:fillRect/>
          </a:stretch>
        </p:blipFill>
        <p:spPr bwMode="auto">
          <a:xfrm>
            <a:off x="2647642" y="1225380"/>
            <a:ext cx="3668713" cy="1303337"/>
          </a:xfrm>
          <a:prstGeom prst="rect">
            <a:avLst/>
          </a:prstGeom>
          <a:noFill/>
        </p:spPr>
      </p:pic>
      <p:pic>
        <p:nvPicPr>
          <p:cNvPr id="6" name="Picture 1" descr="D:\Backup PC233 05.08.06\PC233\Artikler Hefter-bøker m.m\Yrkesfaglærerkurs\Bilder\Rele-3.JPG"/>
          <p:cNvPicPr>
            <a:picLocks noChangeAspect="1" noChangeArrowheads="1"/>
          </p:cNvPicPr>
          <p:nvPr/>
        </p:nvPicPr>
        <p:blipFill>
          <a:blip r:embed="rId3"/>
          <a:srcRect l="76036"/>
          <a:stretch>
            <a:fillRect/>
          </a:stretch>
        </p:blipFill>
        <p:spPr bwMode="auto">
          <a:xfrm>
            <a:off x="6365424" y="678124"/>
            <a:ext cx="1589665" cy="2356576"/>
          </a:xfrm>
          <a:prstGeom prst="rect">
            <a:avLst/>
          </a:prstGeom>
          <a:noFill/>
        </p:spPr>
      </p:pic>
      <p:pic>
        <p:nvPicPr>
          <p:cNvPr id="7" name="Picture 1" descr="D:\Backup PC233 05.08.06\PC233\Artikler Hefter-bøker m.m\Yrkesfaglærerkurs\Bilder\Rele-3.JPG"/>
          <p:cNvPicPr>
            <a:picLocks noChangeAspect="1" noChangeArrowheads="1"/>
          </p:cNvPicPr>
          <p:nvPr/>
        </p:nvPicPr>
        <p:blipFill>
          <a:blip r:embed="rId3"/>
          <a:srcRect r="86086"/>
          <a:stretch>
            <a:fillRect/>
          </a:stretch>
        </p:blipFill>
        <p:spPr bwMode="auto">
          <a:xfrm>
            <a:off x="1603257" y="782035"/>
            <a:ext cx="917530" cy="2342720"/>
          </a:xfrm>
          <a:prstGeom prst="rect">
            <a:avLst/>
          </a:prstGeom>
          <a:noFill/>
        </p:spPr>
      </p:pic>
      <p:pic>
        <p:nvPicPr>
          <p:cNvPr id="13315" name="Picture 3"/>
          <p:cNvPicPr>
            <a:picLocks noChangeAspect="1" noChangeArrowheads="1"/>
          </p:cNvPicPr>
          <p:nvPr/>
        </p:nvPicPr>
        <p:blipFill>
          <a:blip r:embed="rId4"/>
          <a:srcRect/>
          <a:stretch>
            <a:fillRect/>
          </a:stretch>
        </p:blipFill>
        <p:spPr bwMode="auto">
          <a:xfrm>
            <a:off x="937260" y="3119653"/>
            <a:ext cx="7772400" cy="36240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2000"/>
                                        <p:tgtEl>
                                          <p:spTgt spid="133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fade">
                                      <p:cBhvr>
                                        <p:cTn id="11" dur="2000"/>
                                        <p:tgtEl>
                                          <p:spTgt spid="1331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5"/>
                                        </p:tgtEl>
                                        <p:attrNameLst>
                                          <p:attrName>style.visibility</p:attrName>
                                        </p:attrNameLst>
                                      </p:cBhvr>
                                      <p:to>
                                        <p:strVal val="visible"/>
                                      </p:to>
                                    </p:set>
                                    <p:animEffect transition="in" filter="fade">
                                      <p:cBhvr>
                                        <p:cTn id="28"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To typer releer</a:t>
            </a:r>
            <a:endParaRPr lang="nb-NO"/>
          </a:p>
        </p:txBody>
      </p:sp>
      <p:pic>
        <p:nvPicPr>
          <p:cNvPr id="73730" name="Picture 2" descr="1-Kanals Halv-leder Relé - SSR G3MB-202P 5V med Resistiv Sikring for  Arduino - 240V 2A Output - Solid State Relay"/>
          <p:cNvPicPr>
            <a:picLocks noChangeAspect="1" noChangeArrowheads="1"/>
          </p:cNvPicPr>
          <p:nvPr/>
        </p:nvPicPr>
        <p:blipFill>
          <a:blip r:embed="rId2"/>
          <a:srcRect/>
          <a:stretch>
            <a:fillRect/>
          </a:stretch>
        </p:blipFill>
        <p:spPr bwMode="auto">
          <a:xfrm>
            <a:off x="3756025" y="1446212"/>
            <a:ext cx="4829175" cy="4543426"/>
          </a:xfrm>
          <a:prstGeom prst="rect">
            <a:avLst/>
          </a:prstGeom>
          <a:noFill/>
        </p:spPr>
      </p:pic>
      <p:sp>
        <p:nvSpPr>
          <p:cNvPr id="5" name="TekstSylinder 4"/>
          <p:cNvSpPr txBox="1"/>
          <p:nvPr/>
        </p:nvSpPr>
        <p:spPr>
          <a:xfrm>
            <a:off x="7715250" y="3155950"/>
            <a:ext cx="1008609" cy="369332"/>
          </a:xfrm>
          <a:prstGeom prst="rect">
            <a:avLst/>
          </a:prstGeom>
          <a:noFill/>
        </p:spPr>
        <p:txBody>
          <a:bodyPr wrap="none" rtlCol="0">
            <a:spAutoFit/>
          </a:bodyPr>
          <a:lstStyle/>
          <a:p>
            <a:r>
              <a:rPr lang="nb-NO" smtClean="0"/>
              <a:t>DC+ (5V)</a:t>
            </a:r>
            <a:endParaRPr lang="nb-NO"/>
          </a:p>
        </p:txBody>
      </p:sp>
      <p:sp>
        <p:nvSpPr>
          <p:cNvPr id="6" name="TekstSylinder 5"/>
          <p:cNvSpPr txBox="1"/>
          <p:nvPr/>
        </p:nvSpPr>
        <p:spPr>
          <a:xfrm>
            <a:off x="7461250" y="2832100"/>
            <a:ext cx="1152880" cy="369332"/>
          </a:xfrm>
          <a:prstGeom prst="rect">
            <a:avLst/>
          </a:prstGeom>
          <a:noFill/>
        </p:spPr>
        <p:txBody>
          <a:bodyPr wrap="none" rtlCol="0">
            <a:spAutoFit/>
          </a:bodyPr>
          <a:lstStyle/>
          <a:p>
            <a:r>
              <a:rPr lang="nb-NO" smtClean="0"/>
              <a:t>DC- (GND)</a:t>
            </a:r>
            <a:endParaRPr lang="nb-NO"/>
          </a:p>
        </p:txBody>
      </p:sp>
      <p:sp>
        <p:nvSpPr>
          <p:cNvPr id="7" name="TekstSylinder 6"/>
          <p:cNvSpPr txBox="1"/>
          <p:nvPr/>
        </p:nvSpPr>
        <p:spPr>
          <a:xfrm>
            <a:off x="7207250" y="2463800"/>
            <a:ext cx="569387" cy="369332"/>
          </a:xfrm>
          <a:prstGeom prst="rect">
            <a:avLst/>
          </a:prstGeom>
          <a:noFill/>
        </p:spPr>
        <p:txBody>
          <a:bodyPr wrap="none" rtlCol="0">
            <a:spAutoFit/>
          </a:bodyPr>
          <a:lstStyle/>
          <a:p>
            <a:r>
              <a:rPr lang="nb-NO" smtClean="0"/>
              <a:t>CH1</a:t>
            </a:r>
            <a:endParaRPr lang="nb-NO"/>
          </a:p>
        </p:txBody>
      </p:sp>
      <p:sp>
        <p:nvSpPr>
          <p:cNvPr id="73732" name="AutoShape 4" descr="https://imgaz3.staticbg.com/thumb/other_items/oaupload/banggood/images/D4/FA/9e97e4ce-b981-4947-86ff-0c41f468e859.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4" name="AutoShape 6" descr="https://imgaz3.staticbg.com/thumb/other_items/oaupload/banggood/images/D4/FA/9e97e4ce-b981-4947-86ff-0c41f468e859.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3735" name="Picture 7"/>
          <p:cNvPicPr>
            <a:picLocks noChangeAspect="1" noChangeArrowheads="1"/>
          </p:cNvPicPr>
          <p:nvPr/>
        </p:nvPicPr>
        <p:blipFill>
          <a:blip r:embed="rId3"/>
          <a:srcRect/>
          <a:stretch>
            <a:fillRect/>
          </a:stretch>
        </p:blipFill>
        <p:spPr bwMode="auto">
          <a:xfrm rot="16200000">
            <a:off x="247650" y="2719387"/>
            <a:ext cx="4286250" cy="1500188"/>
          </a:xfrm>
          <a:prstGeom prst="rect">
            <a:avLst/>
          </a:prstGeom>
          <a:noFill/>
          <a:ln w="9525">
            <a:noFill/>
            <a:miter lim="800000"/>
            <a:headEnd/>
            <a:tailEnd/>
          </a:ln>
          <a:effectLst/>
        </p:spPr>
      </p:pic>
      <p:sp>
        <p:nvSpPr>
          <p:cNvPr id="11" name="TekstSylinder 10"/>
          <p:cNvSpPr txBox="1"/>
          <p:nvPr/>
        </p:nvSpPr>
        <p:spPr>
          <a:xfrm rot="16200000">
            <a:off x="1626905" y="5988050"/>
            <a:ext cx="942502" cy="369332"/>
          </a:xfrm>
          <a:prstGeom prst="rect">
            <a:avLst/>
          </a:prstGeom>
          <a:noFill/>
        </p:spPr>
        <p:txBody>
          <a:bodyPr wrap="none" rtlCol="0">
            <a:spAutoFit/>
          </a:bodyPr>
          <a:lstStyle/>
          <a:p>
            <a:r>
              <a:rPr lang="nb-NO" smtClean="0"/>
              <a:t>Vcc (5V)</a:t>
            </a:r>
            <a:endParaRPr lang="nb-NO"/>
          </a:p>
        </p:txBody>
      </p:sp>
      <p:sp>
        <p:nvSpPr>
          <p:cNvPr id="12" name="TekstSylinder 11"/>
          <p:cNvSpPr txBox="1"/>
          <p:nvPr/>
        </p:nvSpPr>
        <p:spPr>
          <a:xfrm rot="16200000">
            <a:off x="2041013" y="5827943"/>
            <a:ext cx="622286" cy="369332"/>
          </a:xfrm>
          <a:prstGeom prst="rect">
            <a:avLst/>
          </a:prstGeom>
          <a:noFill/>
        </p:spPr>
        <p:txBody>
          <a:bodyPr wrap="none" rtlCol="0">
            <a:spAutoFit/>
          </a:bodyPr>
          <a:lstStyle/>
          <a:p>
            <a:r>
              <a:rPr lang="nb-NO" smtClean="0"/>
              <a:t>GND</a:t>
            </a:r>
            <a:endParaRPr lang="nb-NO"/>
          </a:p>
        </p:txBody>
      </p:sp>
      <p:sp>
        <p:nvSpPr>
          <p:cNvPr id="13" name="TekstSylinder 12"/>
          <p:cNvSpPr txBox="1"/>
          <p:nvPr/>
        </p:nvSpPr>
        <p:spPr>
          <a:xfrm rot="16200000">
            <a:off x="2365979" y="5712527"/>
            <a:ext cx="391454" cy="369332"/>
          </a:xfrm>
          <a:prstGeom prst="rect">
            <a:avLst/>
          </a:prstGeom>
          <a:noFill/>
        </p:spPr>
        <p:txBody>
          <a:bodyPr wrap="none" rtlCol="0">
            <a:spAutoFit/>
          </a:bodyPr>
          <a:lstStyle/>
          <a:p>
            <a:r>
              <a:rPr lang="nb-NO" smtClean="0"/>
              <a:t>IN</a:t>
            </a:r>
            <a:endParaRPr lang="nb-NO"/>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853122"/>
          </a:xfrm>
        </p:spPr>
        <p:txBody>
          <a:bodyPr/>
          <a:lstStyle/>
          <a:p>
            <a:pPr algn="ctr"/>
            <a:r>
              <a:rPr lang="nb-NO" smtClean="0"/>
              <a:t>Oppkobling av rele</a:t>
            </a:r>
            <a:endParaRPr lang="nb-NO"/>
          </a:p>
        </p:txBody>
      </p:sp>
      <p:pic>
        <p:nvPicPr>
          <p:cNvPr id="55298" name="Picture 2"/>
          <p:cNvPicPr>
            <a:picLocks noChangeAspect="1" noChangeArrowheads="1"/>
          </p:cNvPicPr>
          <p:nvPr/>
        </p:nvPicPr>
        <p:blipFill>
          <a:blip r:embed="rId2"/>
          <a:srcRect/>
          <a:stretch>
            <a:fillRect/>
          </a:stretch>
        </p:blipFill>
        <p:spPr bwMode="auto">
          <a:xfrm>
            <a:off x="1103019" y="1920240"/>
            <a:ext cx="7780424" cy="3253740"/>
          </a:xfrm>
          <a:prstGeom prst="rect">
            <a:avLst/>
          </a:prstGeom>
          <a:noFill/>
          <a:ln w="9525">
            <a:noFill/>
            <a:miter lim="800000"/>
            <a:headEnd/>
            <a:tailEnd/>
          </a:ln>
          <a:effectLst/>
        </p:spPr>
      </p:pic>
      <p:pic>
        <p:nvPicPr>
          <p:cNvPr id="55299" name="Picture 3"/>
          <p:cNvPicPr>
            <a:picLocks noChangeAspect="1" noChangeArrowheads="1"/>
          </p:cNvPicPr>
          <p:nvPr/>
        </p:nvPicPr>
        <p:blipFill>
          <a:blip r:embed="rId3"/>
          <a:srcRect/>
          <a:stretch>
            <a:fillRect/>
          </a:stretch>
        </p:blipFill>
        <p:spPr bwMode="auto">
          <a:xfrm>
            <a:off x="1088695" y="1836103"/>
            <a:ext cx="8055305" cy="36198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99"/>
                                        </p:tgtEl>
                                        <p:attrNameLst>
                                          <p:attrName>style.visibility</p:attrName>
                                        </p:attrNameLst>
                                      </p:cBhvr>
                                      <p:to>
                                        <p:strVal val="visible"/>
                                      </p:to>
                                    </p:set>
                                    <p:animEffect transition="in" filter="fade">
                                      <p:cBhvr>
                                        <p:cTn id="12" dur="2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0"/>
            <a:ext cx="7407404" cy="743671"/>
          </a:xfrm>
        </p:spPr>
        <p:txBody>
          <a:bodyPr/>
          <a:lstStyle/>
          <a:p>
            <a:pPr algn="ctr"/>
            <a:r>
              <a:rPr lang="nb-NO" smtClean="0"/>
              <a:t>Montering av målejigg</a:t>
            </a:r>
            <a:endParaRPr lang="nb-NO"/>
          </a:p>
        </p:txBody>
      </p:sp>
      <p:pic>
        <p:nvPicPr>
          <p:cNvPr id="2050" name="Picture 2"/>
          <p:cNvPicPr>
            <a:picLocks noChangeAspect="1" noChangeArrowheads="1"/>
          </p:cNvPicPr>
          <p:nvPr/>
        </p:nvPicPr>
        <p:blipFill>
          <a:blip r:embed="rId2"/>
          <a:srcRect/>
          <a:stretch>
            <a:fillRect/>
          </a:stretch>
        </p:blipFill>
        <p:spPr bwMode="auto">
          <a:xfrm>
            <a:off x="891076" y="753417"/>
            <a:ext cx="8128233" cy="297879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003588" y="3769735"/>
            <a:ext cx="3606441" cy="2873519"/>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032659" y="3787487"/>
            <a:ext cx="4066793" cy="2980458"/>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l="6989" r="14533"/>
          <a:stretch>
            <a:fillRect/>
          </a:stretch>
        </p:blipFill>
        <p:spPr bwMode="auto">
          <a:xfrm>
            <a:off x="1011382" y="3772938"/>
            <a:ext cx="3560618" cy="29611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p:cTn id="17" dur="2000" fill="hold"/>
                                        <p:tgtEl>
                                          <p:spTgt spid="2053"/>
                                        </p:tgtEl>
                                        <p:attrNameLst>
                                          <p:attrName>ppt_w</p:attrName>
                                        </p:attrNameLst>
                                      </p:cBhvr>
                                      <p:tavLst>
                                        <p:tav tm="0">
                                          <p:val>
                                            <p:fltVal val="0"/>
                                          </p:val>
                                        </p:tav>
                                        <p:tav tm="100000">
                                          <p:val>
                                            <p:strVal val="#ppt_w"/>
                                          </p:val>
                                        </p:tav>
                                      </p:tavLst>
                                    </p:anim>
                                    <p:anim calcmode="lin" valueType="num">
                                      <p:cBhvr>
                                        <p:cTn id="18" dur="20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80898" name="Picture 2">
            <a:hlinkClick r:id="rId2" action="ppaction://hlinkfile"/>
          </p:cNvPr>
          <p:cNvPicPr>
            <a:picLocks noChangeAspect="1" noChangeArrowheads="1"/>
          </p:cNvPicPr>
          <p:nvPr/>
        </p:nvPicPr>
        <p:blipFill>
          <a:blip r:embed="rId3"/>
          <a:srcRect/>
          <a:stretch>
            <a:fillRect/>
          </a:stretch>
        </p:blipFill>
        <p:spPr bwMode="auto">
          <a:xfrm>
            <a:off x="1049363" y="1689100"/>
            <a:ext cx="7856875" cy="4768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a:bodyPr>
          <a:lstStyle/>
          <a:p>
            <a:pPr algn="ctr"/>
            <a:r>
              <a:rPr lang="nb-NO" smtClean="0"/>
              <a:t>Oppdrag 7</a:t>
            </a:r>
            <a:br>
              <a:rPr lang="nb-NO" smtClean="0"/>
            </a:br>
            <a:r>
              <a:rPr lang="nb-NO" smtClean="0"/>
              <a:t>Avansert optisk sluse</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ctr">
            <a:normAutofit/>
          </a:bodyPr>
          <a:lstStyle/>
          <a:p>
            <a:r>
              <a:rPr lang="nb-NO" sz="3600" b="1" smtClean="0">
                <a:solidFill>
                  <a:schemeClr val="bg1"/>
                </a:solidFill>
              </a:rPr>
              <a:t>Oppdrag 7 </a:t>
            </a:r>
            <a:r>
              <a:rPr lang="nb-NO" sz="3600" b="1" i="1" smtClean="0">
                <a:solidFill>
                  <a:schemeClr val="bg1"/>
                </a:solidFill>
              </a:rPr>
              <a:t>Det skal lages en optisk sluse som registrerer retningen til de som passerer. Når noen går inn skal antallet økes og når noen går ut skal antallet reduseres.</a:t>
            </a: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853122"/>
          </a:xfrm>
        </p:spPr>
        <p:txBody>
          <a:bodyPr>
            <a:normAutofit fontScale="90000"/>
          </a:bodyPr>
          <a:lstStyle/>
          <a:p>
            <a:pPr algn="ctr"/>
            <a:r>
              <a:rPr lang="nb-NO" smtClean="0"/>
              <a:t>Montering av avansert optisk sluse</a:t>
            </a:r>
            <a:endParaRPr lang="nb-NO"/>
          </a:p>
        </p:txBody>
      </p:sp>
      <p:pic>
        <p:nvPicPr>
          <p:cNvPr id="81922" name="Picture 2"/>
          <p:cNvPicPr>
            <a:picLocks noChangeAspect="1" noChangeArrowheads="1"/>
          </p:cNvPicPr>
          <p:nvPr/>
        </p:nvPicPr>
        <p:blipFill>
          <a:blip r:embed="rId2"/>
          <a:srcRect/>
          <a:stretch>
            <a:fillRect/>
          </a:stretch>
        </p:blipFill>
        <p:spPr bwMode="auto">
          <a:xfrm>
            <a:off x="1295400" y="1190768"/>
            <a:ext cx="7357945" cy="5298931"/>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l="31672" r="10506" b="52967"/>
          <a:stretch>
            <a:fillRect/>
          </a:stretch>
        </p:blipFill>
        <p:spPr bwMode="auto">
          <a:xfrm>
            <a:off x="1285023" y="1343168"/>
            <a:ext cx="7376453" cy="432103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1922"/>
                                        </p:tgtEl>
                                      </p:cBhvr>
                                    </p:animEffect>
                                    <p:set>
                                      <p:cBhvr>
                                        <p:cTn id="7" dur="1" fill="hold">
                                          <p:stCondLst>
                                            <p:cond delay="1999"/>
                                          </p:stCondLst>
                                        </p:cTn>
                                        <p:tgtEl>
                                          <p:spTgt spid="81922"/>
                                        </p:tgtEl>
                                        <p:attrNameLst>
                                          <p:attrName>style.visibility</p:attrName>
                                        </p:attrNameLst>
                                      </p:cBhvr>
                                      <p:to>
                                        <p:strVal val="hidden"/>
                                      </p:to>
                                    </p:set>
                                  </p:childTnLst>
                                </p:cTn>
                              </p:par>
                              <p:par>
                                <p:cTn id="8" presetID="2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Oppkobling av avansert optisk sluse</a:t>
            </a:r>
            <a:endParaRPr lang="nb-NO"/>
          </a:p>
        </p:txBody>
      </p:sp>
      <p:pic>
        <p:nvPicPr>
          <p:cNvPr id="82946" name="Picture 2"/>
          <p:cNvPicPr>
            <a:picLocks noChangeAspect="1" noChangeArrowheads="1"/>
          </p:cNvPicPr>
          <p:nvPr/>
        </p:nvPicPr>
        <p:blipFill>
          <a:blip r:embed="rId2"/>
          <a:srcRect/>
          <a:stretch>
            <a:fillRect/>
          </a:stretch>
        </p:blipFill>
        <p:spPr bwMode="auto">
          <a:xfrm>
            <a:off x="911190" y="1487488"/>
            <a:ext cx="8072998" cy="3802062"/>
          </a:xfrm>
          <a:prstGeom prst="rect">
            <a:avLst/>
          </a:prstGeom>
          <a:noFill/>
          <a:ln w="9525">
            <a:noFill/>
            <a:miter lim="800000"/>
            <a:headEnd/>
            <a:tailEnd/>
          </a:ln>
          <a:effectLst/>
        </p:spPr>
      </p:pic>
      <p:sp>
        <p:nvSpPr>
          <p:cNvPr id="5" name="Ellipse 4"/>
          <p:cNvSpPr/>
          <p:nvPr/>
        </p:nvSpPr>
        <p:spPr>
          <a:xfrm>
            <a:off x="1149350" y="2984500"/>
            <a:ext cx="628650" cy="6286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Ellipse 7"/>
          <p:cNvSpPr/>
          <p:nvPr/>
        </p:nvSpPr>
        <p:spPr>
          <a:xfrm>
            <a:off x="2800350" y="3702050"/>
            <a:ext cx="628650" cy="6286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Bruk av flagg</a:t>
            </a:r>
            <a:endParaRPr lang="nb-NO"/>
          </a:p>
        </p:txBody>
      </p:sp>
      <p:pic>
        <p:nvPicPr>
          <p:cNvPr id="83970" name="Picture 2"/>
          <p:cNvPicPr>
            <a:picLocks noChangeAspect="1" noChangeArrowheads="1"/>
          </p:cNvPicPr>
          <p:nvPr/>
        </p:nvPicPr>
        <p:blipFill>
          <a:blip r:embed="rId2"/>
          <a:srcRect/>
          <a:stretch>
            <a:fillRect/>
          </a:stretch>
        </p:blipFill>
        <p:spPr bwMode="auto">
          <a:xfrm>
            <a:off x="868811" y="1636713"/>
            <a:ext cx="8275189" cy="2630487"/>
          </a:xfrm>
          <a:prstGeom prst="rect">
            <a:avLst/>
          </a:prstGeom>
          <a:noFill/>
          <a:ln w="9525">
            <a:noFill/>
            <a:miter lim="800000"/>
            <a:headEnd/>
            <a:tailEnd/>
          </a:ln>
          <a:effectLst/>
        </p:spPr>
      </p:pic>
      <p:sp>
        <p:nvSpPr>
          <p:cNvPr id="5" name="Rektangel 4"/>
          <p:cNvSpPr/>
          <p:nvPr/>
        </p:nvSpPr>
        <p:spPr>
          <a:xfrm>
            <a:off x="4121150" y="2057400"/>
            <a:ext cx="1866900" cy="10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4127500" y="3175000"/>
            <a:ext cx="1866900" cy="10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965200" y="2540000"/>
            <a:ext cx="1866900" cy="10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7092950" y="2514600"/>
            <a:ext cx="1866900" cy="10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3971" name="Picture 3"/>
          <p:cNvPicPr>
            <a:picLocks noChangeAspect="1" noChangeArrowheads="1"/>
          </p:cNvPicPr>
          <p:nvPr/>
        </p:nvPicPr>
        <p:blipFill>
          <a:blip r:embed="rId3"/>
          <a:srcRect/>
          <a:stretch>
            <a:fillRect/>
          </a:stretch>
        </p:blipFill>
        <p:spPr bwMode="auto">
          <a:xfrm>
            <a:off x="2382839" y="3804991"/>
            <a:ext cx="2430462" cy="1316284"/>
          </a:xfrm>
          <a:prstGeom prst="rect">
            <a:avLst/>
          </a:prstGeom>
          <a:noFill/>
          <a:ln w="9525">
            <a:noFill/>
            <a:miter lim="800000"/>
            <a:headEnd/>
            <a:tailEnd/>
          </a:ln>
          <a:effectLst/>
        </p:spPr>
      </p:pic>
      <p:pic>
        <p:nvPicPr>
          <p:cNvPr id="83972" name="Picture 4"/>
          <p:cNvPicPr>
            <a:picLocks noChangeAspect="1" noChangeArrowheads="1"/>
          </p:cNvPicPr>
          <p:nvPr/>
        </p:nvPicPr>
        <p:blipFill>
          <a:blip r:embed="rId4"/>
          <a:srcRect/>
          <a:stretch>
            <a:fillRect/>
          </a:stretch>
        </p:blipFill>
        <p:spPr bwMode="auto">
          <a:xfrm>
            <a:off x="5645150" y="3805950"/>
            <a:ext cx="2228850" cy="1493906"/>
          </a:xfrm>
          <a:prstGeom prst="rect">
            <a:avLst/>
          </a:prstGeom>
          <a:noFill/>
          <a:ln w="9525">
            <a:noFill/>
            <a:miter lim="800000"/>
            <a:headEnd/>
            <a:tailEnd/>
          </a:ln>
          <a:effectLst/>
        </p:spPr>
      </p:pic>
      <p:pic>
        <p:nvPicPr>
          <p:cNvPr id="83974" name="Picture 6"/>
          <p:cNvPicPr>
            <a:picLocks noChangeAspect="1" noChangeArrowheads="1"/>
          </p:cNvPicPr>
          <p:nvPr/>
        </p:nvPicPr>
        <p:blipFill>
          <a:blip r:embed="rId5"/>
          <a:srcRect/>
          <a:stretch>
            <a:fillRect/>
          </a:stretch>
        </p:blipFill>
        <p:spPr bwMode="auto">
          <a:xfrm>
            <a:off x="2513013" y="5281083"/>
            <a:ext cx="2160587" cy="1440391"/>
          </a:xfrm>
          <a:prstGeom prst="rect">
            <a:avLst/>
          </a:prstGeom>
          <a:noFill/>
          <a:ln w="9525">
            <a:noFill/>
            <a:miter lim="800000"/>
            <a:headEnd/>
            <a:tailEnd/>
          </a:ln>
          <a:effectLst/>
        </p:spPr>
      </p:pic>
      <p:pic>
        <p:nvPicPr>
          <p:cNvPr id="2050" name="Picture 2"/>
          <p:cNvPicPr>
            <a:picLocks noChangeAspect="1" noChangeArrowheads="1"/>
          </p:cNvPicPr>
          <p:nvPr/>
        </p:nvPicPr>
        <p:blipFill>
          <a:blip r:embed="rId6"/>
          <a:srcRect/>
          <a:stretch>
            <a:fillRect/>
          </a:stretch>
        </p:blipFill>
        <p:spPr bwMode="auto">
          <a:xfrm>
            <a:off x="5739352" y="5348004"/>
            <a:ext cx="2152737" cy="12155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3971"/>
                                        </p:tgtEl>
                                        <p:attrNameLst>
                                          <p:attrName>style.visibility</p:attrName>
                                        </p:attrNameLst>
                                      </p:cBhvr>
                                      <p:to>
                                        <p:strVal val="visible"/>
                                      </p:to>
                                    </p:set>
                                    <p:animEffect transition="in" filter="fade">
                                      <p:cBhvr>
                                        <p:cTn id="11" dur="2000"/>
                                        <p:tgtEl>
                                          <p:spTgt spid="839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3972"/>
                                        </p:tgtEl>
                                        <p:attrNameLst>
                                          <p:attrName>style.visibility</p:attrName>
                                        </p:attrNameLst>
                                      </p:cBhvr>
                                      <p:to>
                                        <p:strVal val="visible"/>
                                      </p:to>
                                    </p:set>
                                    <p:animEffect transition="in" filter="fade">
                                      <p:cBhvr>
                                        <p:cTn id="21" dur="2000"/>
                                        <p:tgtEl>
                                          <p:spTgt spid="839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2000"/>
                                        <p:tgtEl>
                                          <p:spTgt spid="8"/>
                                        </p:tgtEl>
                                      </p:cBhvr>
                                    </p:animEffect>
                                    <p:set>
                                      <p:cBhvr>
                                        <p:cTn id="26" dur="1" fill="hold">
                                          <p:stCondLst>
                                            <p:cond delay="1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par>
                                <p:cTn id="32" presetID="10" presetClass="exit" presetSubtype="0" fill="hold" nodeType="withEffect">
                                  <p:stCondLst>
                                    <p:cond delay="0"/>
                                  </p:stCondLst>
                                  <p:childTnLst>
                                    <p:animEffect transition="out" filter="fade">
                                      <p:cBhvr>
                                        <p:cTn id="33" dur="2000"/>
                                        <p:tgtEl>
                                          <p:spTgt spid="83972"/>
                                        </p:tgtEl>
                                      </p:cBhvr>
                                    </p:animEffect>
                                    <p:set>
                                      <p:cBhvr>
                                        <p:cTn id="34" dur="1" fill="hold">
                                          <p:stCondLst>
                                            <p:cond delay="1999"/>
                                          </p:stCondLst>
                                        </p:cTn>
                                        <p:tgtEl>
                                          <p:spTgt spid="8397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83971"/>
                                        </p:tgtEl>
                                      </p:cBhvr>
                                    </p:animEffect>
                                    <p:set>
                                      <p:cBhvr>
                                        <p:cTn id="37" dur="1" fill="hold">
                                          <p:stCondLst>
                                            <p:cond delay="1999"/>
                                          </p:stCondLst>
                                        </p:cTn>
                                        <p:tgtEl>
                                          <p:spTgt spid="83971"/>
                                        </p:tgtEl>
                                        <p:attrNameLst>
                                          <p:attrName>style.visibility</p:attrName>
                                        </p:attrNameLst>
                                      </p:cBhvr>
                                      <p:to>
                                        <p:strVal val="hidden"/>
                                      </p:to>
                                    </p:set>
                                  </p:childTnLst>
                                </p:cTn>
                              </p:par>
                              <p:par>
                                <p:cTn id="38" presetID="10" presetClass="entr"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2000"/>
                                        <p:tgtEl>
                                          <p:spTgt spid="20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3974"/>
                                        </p:tgtEl>
                                        <p:attrNameLst>
                                          <p:attrName>style.visibility</p:attrName>
                                        </p:attrNameLst>
                                      </p:cBhvr>
                                      <p:to>
                                        <p:strVal val="visible"/>
                                      </p:to>
                                    </p:set>
                                    <p:animEffect transition="in" filter="fade">
                                      <p:cBhvr>
                                        <p:cTn id="50" dur="2000"/>
                                        <p:tgtEl>
                                          <p:spTgt spid="83974"/>
                                        </p:tgtEl>
                                      </p:cBhvr>
                                    </p:animEffect>
                                  </p:childTnLst>
                                </p:cTn>
                              </p:par>
                              <p:par>
                                <p:cTn id="51" presetID="10" presetClass="exit" presetSubtype="0" fill="hold" grpId="0" nodeType="withEffect">
                                  <p:stCondLst>
                                    <p:cond delay="0"/>
                                  </p:stCondLst>
                                  <p:childTnLst>
                                    <p:animEffect transition="out" filter="fade">
                                      <p:cBhvr>
                                        <p:cTn id="52" dur="2000"/>
                                        <p:tgtEl>
                                          <p:spTgt spid="6"/>
                                        </p:tgtEl>
                                      </p:cBhvr>
                                    </p:animEffect>
                                    <p:set>
                                      <p:cBhvr>
                                        <p:cTn id="53" dur="1" fill="hold">
                                          <p:stCondLst>
                                            <p:cond delay="19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2000"/>
                                        <p:tgtEl>
                                          <p:spTgt spid="7"/>
                                        </p:tgtEl>
                                      </p:cBhvr>
                                    </p:animEffect>
                                    <p:set>
                                      <p:cBhvr>
                                        <p:cTn id="5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7" grpId="2"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82550"/>
            <a:ext cx="7407404" cy="825500"/>
          </a:xfrm>
        </p:spPr>
        <p:txBody>
          <a:bodyPr>
            <a:normAutofit/>
          </a:bodyPr>
          <a:lstStyle/>
          <a:p>
            <a:pPr algn="ctr"/>
            <a:r>
              <a:rPr lang="nb-NO" smtClean="0"/>
              <a:t>Programmet</a:t>
            </a:r>
            <a:endParaRPr lang="nb-NO"/>
          </a:p>
        </p:txBody>
      </p:sp>
      <p:pic>
        <p:nvPicPr>
          <p:cNvPr id="84995" name="Picture 3"/>
          <p:cNvPicPr>
            <a:picLocks noChangeAspect="1" noChangeArrowheads="1"/>
          </p:cNvPicPr>
          <p:nvPr/>
        </p:nvPicPr>
        <p:blipFill>
          <a:blip r:embed="rId2"/>
          <a:srcRect/>
          <a:stretch>
            <a:fillRect/>
          </a:stretch>
        </p:blipFill>
        <p:spPr bwMode="auto">
          <a:xfrm>
            <a:off x="2211388" y="690563"/>
            <a:ext cx="5452448" cy="2776537"/>
          </a:xfrm>
          <a:prstGeom prst="rect">
            <a:avLst/>
          </a:prstGeom>
          <a:noFill/>
          <a:ln w="9525">
            <a:noFill/>
            <a:miter lim="800000"/>
            <a:headEnd/>
            <a:tailEnd/>
          </a:ln>
          <a:effectLst/>
        </p:spPr>
      </p:pic>
      <p:pic>
        <p:nvPicPr>
          <p:cNvPr id="84996" name="Picture 4"/>
          <p:cNvPicPr>
            <a:picLocks noChangeAspect="1" noChangeArrowheads="1"/>
          </p:cNvPicPr>
          <p:nvPr/>
        </p:nvPicPr>
        <p:blipFill>
          <a:blip r:embed="rId3"/>
          <a:srcRect/>
          <a:stretch>
            <a:fillRect/>
          </a:stretch>
        </p:blipFill>
        <p:spPr bwMode="auto">
          <a:xfrm>
            <a:off x="941388" y="3532188"/>
            <a:ext cx="8068731" cy="3154362"/>
          </a:xfrm>
          <a:prstGeom prst="rect">
            <a:avLst/>
          </a:prstGeom>
          <a:noFill/>
          <a:ln w="9525">
            <a:noFill/>
            <a:miter lim="800000"/>
            <a:headEnd/>
            <a:tailEnd/>
          </a:ln>
          <a:effectLst/>
        </p:spPr>
      </p:pic>
      <p:sp>
        <p:nvSpPr>
          <p:cNvPr id="8" name="Rektangel 7"/>
          <p:cNvSpPr/>
          <p:nvPr/>
        </p:nvSpPr>
        <p:spPr>
          <a:xfrm>
            <a:off x="4343400" y="1549400"/>
            <a:ext cx="141605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p:cNvSpPr/>
          <p:nvPr/>
        </p:nvSpPr>
        <p:spPr>
          <a:xfrm>
            <a:off x="6362700" y="1066800"/>
            <a:ext cx="141605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9"/>
          <p:cNvSpPr/>
          <p:nvPr/>
        </p:nvSpPr>
        <p:spPr>
          <a:xfrm>
            <a:off x="5391150" y="2235200"/>
            <a:ext cx="1727200" cy="119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3302000" y="2286000"/>
            <a:ext cx="1727200" cy="1009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11"/>
          <p:cNvSpPr/>
          <p:nvPr/>
        </p:nvSpPr>
        <p:spPr>
          <a:xfrm>
            <a:off x="4273550" y="895350"/>
            <a:ext cx="128905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4997" name="Picture 5"/>
          <p:cNvPicPr>
            <a:picLocks noChangeAspect="1" noChangeArrowheads="1"/>
          </p:cNvPicPr>
          <p:nvPr/>
        </p:nvPicPr>
        <p:blipFill>
          <a:blip r:embed="rId4"/>
          <a:srcRect/>
          <a:stretch>
            <a:fillRect/>
          </a:stretch>
        </p:blipFill>
        <p:spPr bwMode="auto">
          <a:xfrm>
            <a:off x="1000836" y="3441700"/>
            <a:ext cx="8143164" cy="34163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fade">
                                      <p:cBhvr>
                                        <p:cTn id="7" dur="2000"/>
                                        <p:tgtEl>
                                          <p:spTgt spid="849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fade">
                                      <p:cBhvr>
                                        <p:cTn id="12" dur="2000"/>
                                        <p:tgtEl>
                                          <p:spTgt spid="849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4997"/>
                                        </p:tgtEl>
                                        <p:attrNameLst>
                                          <p:attrName>style.visibility</p:attrName>
                                        </p:attrNameLst>
                                      </p:cBhvr>
                                      <p:to>
                                        <p:strVal val="visible"/>
                                      </p:to>
                                    </p:set>
                                    <p:animEffect transition="in" filter="fade">
                                      <p:cBhvr>
                                        <p:cTn id="30" dur="2000"/>
                                        <p:tgtEl>
                                          <p:spTgt spid="8499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86018" name="Picture 2">
            <a:hlinkClick r:id="rId2" action="ppaction://hlinkfile"/>
          </p:cNvPr>
          <p:cNvPicPr>
            <a:picLocks noChangeAspect="1" noChangeArrowheads="1"/>
          </p:cNvPicPr>
          <p:nvPr/>
        </p:nvPicPr>
        <p:blipFill>
          <a:blip r:embed="rId3"/>
          <a:srcRect/>
          <a:stretch>
            <a:fillRect/>
          </a:stretch>
        </p:blipFill>
        <p:spPr bwMode="auto">
          <a:xfrm>
            <a:off x="1460501" y="1320799"/>
            <a:ext cx="7065946" cy="49738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a:bodyPr>
          <a:lstStyle/>
          <a:p>
            <a:pPr algn="ctr"/>
            <a:r>
              <a:rPr lang="nb-NO" smtClean="0"/>
              <a:t>Oppdrag 8</a:t>
            </a:r>
            <a:br>
              <a:rPr lang="nb-NO" smtClean="0"/>
            </a:br>
            <a:r>
              <a:rPr lang="nb-NO" smtClean="0"/>
              <a:t>Avansert optisk sluse med bom</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t">
            <a:normAutofit/>
          </a:bodyPr>
          <a:lstStyle/>
          <a:p>
            <a:r>
              <a:rPr lang="nb-NO" sz="3600" b="1" smtClean="0">
                <a:solidFill>
                  <a:schemeClr val="bg1"/>
                </a:solidFill>
              </a:rPr>
              <a:t>Oppdrag 8 </a:t>
            </a:r>
            <a:r>
              <a:rPr lang="nb-NO" sz="3600" b="1" i="1" smtClean="0">
                <a:solidFill>
                  <a:schemeClr val="bg1"/>
                </a:solidFill>
              </a:rPr>
              <a:t>Kombiner den optiske porten med servoen og bommen slik at den går opp når noen er på vei inn eller ut, og lukker når de har passert.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Avansert optisk sluse med bom</a:t>
            </a:r>
            <a:endParaRPr lang="nb-NO"/>
          </a:p>
        </p:txBody>
      </p:sp>
      <p:sp>
        <p:nvSpPr>
          <p:cNvPr id="3" name="Plassholder for innhold 2"/>
          <p:cNvSpPr>
            <a:spLocks noGrp="1"/>
          </p:cNvSpPr>
          <p:nvPr>
            <p:ph idx="1"/>
          </p:nvPr>
        </p:nvSpPr>
        <p:spPr/>
        <p:txBody>
          <a:bodyPr/>
          <a:lstStyle/>
          <a:p>
            <a:pPr>
              <a:spcBef>
                <a:spcPts val="1200"/>
              </a:spcBef>
              <a:spcAft>
                <a:spcPts val="1200"/>
              </a:spcAft>
            </a:pPr>
            <a:r>
              <a:rPr lang="nb-NO" smtClean="0"/>
              <a:t>Det anbefales å ta utgangspunkt i oppdrag 7 og så legge inn kommandoene for styring av bommen. Se oppdrag 4 eller 5.</a:t>
            </a:r>
          </a:p>
          <a:p>
            <a:pPr>
              <a:spcBef>
                <a:spcPts val="1200"/>
              </a:spcBef>
              <a:spcAft>
                <a:spcPts val="1200"/>
              </a:spcAft>
            </a:pPr>
            <a:r>
              <a:rPr lang="nb-NO" smtClean="0"/>
              <a:t>Det gjelder å identifisere hvilke kommandoer som er knyttet til styring av bommen og så plassere de på rett plass i koden til oppdrag 7.</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Gradvis oppbygging av et system</a:t>
            </a:r>
            <a:endParaRPr lang="nb-NO"/>
          </a:p>
        </p:txBody>
      </p:sp>
      <p:sp>
        <p:nvSpPr>
          <p:cNvPr id="3" name="Plassholder for innhold 2"/>
          <p:cNvSpPr>
            <a:spLocks noGrp="1"/>
          </p:cNvSpPr>
          <p:nvPr>
            <p:ph idx="1"/>
          </p:nvPr>
        </p:nvSpPr>
        <p:spPr/>
        <p:txBody>
          <a:bodyPr/>
          <a:lstStyle/>
          <a:p>
            <a:r>
              <a:rPr lang="nb-NO" smtClean="0"/>
              <a:t>Bygger opp små moduler med avgrenset funksjon</a:t>
            </a:r>
          </a:p>
          <a:p>
            <a:r>
              <a:rPr lang="nb-NO" smtClean="0"/>
              <a:t>Tester ut modulene separat</a:t>
            </a:r>
          </a:p>
          <a:p>
            <a:r>
              <a:rPr lang="nb-NO" smtClean="0"/>
              <a:t>Setter dem sammen med tidligere moduler</a:t>
            </a:r>
          </a:p>
          <a:p>
            <a:r>
              <a:rPr lang="nb-NO" smtClean="0"/>
              <a:t>Tester ut sammenkoblede moduler</a:t>
            </a:r>
          </a:p>
          <a:p>
            <a:r>
              <a:rPr lang="nb-NO" smtClean="0"/>
              <a:t>Bygger et system</a:t>
            </a:r>
            <a:endParaRPr lang="nb-NO"/>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87042" name="Picture 2">
            <a:hlinkClick r:id="rId2" action="ppaction://hlinkfile"/>
          </p:cNvPr>
          <p:cNvPicPr>
            <a:picLocks noChangeAspect="1" noChangeArrowheads="1"/>
          </p:cNvPicPr>
          <p:nvPr/>
        </p:nvPicPr>
        <p:blipFill>
          <a:blip r:embed="rId3"/>
          <a:srcRect/>
          <a:stretch>
            <a:fillRect/>
          </a:stretch>
        </p:blipFill>
        <p:spPr bwMode="auto">
          <a:xfrm>
            <a:off x="1263650" y="1340156"/>
            <a:ext cx="7303763" cy="51177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9</a:t>
            </a:r>
            <a:br>
              <a:rPr lang="nb-NO" smtClean="0"/>
            </a:br>
            <a:r>
              <a:rPr lang="nb-NO" smtClean="0"/>
              <a:t>Avansert optisk sluse med bom og display</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t">
            <a:normAutofit/>
          </a:bodyPr>
          <a:lstStyle/>
          <a:p>
            <a:r>
              <a:rPr lang="nb-NO" sz="3600" b="1" smtClean="0">
                <a:solidFill>
                  <a:schemeClr val="bg1"/>
                </a:solidFill>
              </a:rPr>
              <a:t>Oppdrag 9 </a:t>
            </a:r>
            <a:r>
              <a:rPr lang="nb-NO" sz="3600" b="1" i="1" smtClean="0">
                <a:solidFill>
                  <a:schemeClr val="bg1"/>
                </a:solidFill>
              </a:rPr>
              <a:t>Kombiner den optiske porten, bommen og telleren med displayet, og vis antallet i rommet til en hver tid.</a:t>
            </a: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Avansert optisk sluse med bom og display</a:t>
            </a:r>
            <a:endParaRPr lang="nb-NO"/>
          </a:p>
        </p:txBody>
      </p:sp>
      <p:sp>
        <p:nvSpPr>
          <p:cNvPr id="3" name="Plassholder for innhold 2"/>
          <p:cNvSpPr>
            <a:spLocks noGrp="1"/>
          </p:cNvSpPr>
          <p:nvPr>
            <p:ph idx="1"/>
          </p:nvPr>
        </p:nvSpPr>
        <p:spPr/>
        <p:txBody>
          <a:bodyPr/>
          <a:lstStyle/>
          <a:p>
            <a:pPr>
              <a:spcBef>
                <a:spcPts val="1200"/>
              </a:spcBef>
              <a:spcAft>
                <a:spcPts val="1200"/>
              </a:spcAft>
            </a:pPr>
            <a:r>
              <a:rPr lang="nb-NO" smtClean="0"/>
              <a:t>Det anbefales å ta utgangspunkt i oppdrag 8 og så legge inn kommandoene for skriving til display. Se for eksempel oppdrag 2.</a:t>
            </a:r>
          </a:p>
          <a:p>
            <a:pPr>
              <a:spcBef>
                <a:spcPts val="1200"/>
              </a:spcBef>
              <a:spcAft>
                <a:spcPts val="1200"/>
              </a:spcAft>
            </a:pPr>
            <a:r>
              <a:rPr lang="nb-NO" smtClean="0"/>
              <a:t>Det gjelder å identifisere hvilke kommandoer som er knyttet til skriving til display og så plassere de på rett plass i koden til oppdrag 8.</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88066" name="Picture 2">
            <a:hlinkClick r:id="rId2" action="ppaction://hlinkfile"/>
          </p:cNvPr>
          <p:cNvPicPr>
            <a:picLocks noChangeAspect="1" noChangeArrowheads="1"/>
          </p:cNvPicPr>
          <p:nvPr/>
        </p:nvPicPr>
        <p:blipFill>
          <a:blip r:embed="rId3"/>
          <a:srcRect/>
          <a:stretch>
            <a:fillRect/>
          </a:stretch>
        </p:blipFill>
        <p:spPr bwMode="auto">
          <a:xfrm>
            <a:off x="1341437" y="1333500"/>
            <a:ext cx="7262743" cy="5124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10</a:t>
            </a:r>
            <a:br>
              <a:rPr lang="nb-NO" smtClean="0"/>
            </a:br>
            <a:r>
              <a:rPr lang="nb-NO" smtClean="0"/>
              <a:t>Avansert optisk sluse med bom, display og rele</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t">
            <a:normAutofit/>
          </a:bodyPr>
          <a:lstStyle/>
          <a:p>
            <a:r>
              <a:rPr lang="nb-NO" sz="3600" b="1" smtClean="0">
                <a:solidFill>
                  <a:schemeClr val="bg1"/>
                </a:solidFill>
              </a:rPr>
              <a:t>Oppdrag 10 </a:t>
            </a:r>
            <a:r>
              <a:rPr lang="nb-NO" sz="3600" b="1" i="1" smtClean="0">
                <a:solidFill>
                  <a:schemeClr val="bg1"/>
                </a:solidFill>
              </a:rPr>
              <a:t>Kombiner den optiske porten med bommen og telleren med displayet og releet som slår på lyset når noen er i rommet og ellers </a:t>
            </a:r>
            <a:r>
              <a:rPr lang="nb-NO" sz="3600" b="1" i="1" smtClean="0">
                <a:solidFill>
                  <a:schemeClr val="bg1"/>
                </a:solidFill>
              </a:rPr>
              <a:t>holder </a:t>
            </a:r>
            <a:r>
              <a:rPr lang="nb-NO" sz="3600" b="1" i="1" smtClean="0">
                <a:solidFill>
                  <a:schemeClr val="bg1"/>
                </a:solidFill>
              </a:rPr>
              <a:t>lyset slukket.</a:t>
            </a:r>
          </a:p>
          <a:p>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Avansert optisk sluse med bom, display og rele</a:t>
            </a:r>
            <a:endParaRPr lang="nb-NO"/>
          </a:p>
        </p:txBody>
      </p:sp>
      <p:sp>
        <p:nvSpPr>
          <p:cNvPr id="3" name="Plassholder for innhold 2"/>
          <p:cNvSpPr>
            <a:spLocks noGrp="1"/>
          </p:cNvSpPr>
          <p:nvPr>
            <p:ph idx="1"/>
          </p:nvPr>
        </p:nvSpPr>
        <p:spPr/>
        <p:txBody>
          <a:bodyPr/>
          <a:lstStyle/>
          <a:p>
            <a:pPr>
              <a:spcBef>
                <a:spcPts val="1200"/>
              </a:spcBef>
              <a:spcAft>
                <a:spcPts val="1200"/>
              </a:spcAft>
            </a:pPr>
            <a:r>
              <a:rPr lang="nb-NO" smtClean="0"/>
              <a:t>Det anbefales å ta utgangspunkt i oppdrag 9 og så legge inn kommandoene for skriving til releet. Se for eksempel oppdrag 6.</a:t>
            </a:r>
          </a:p>
          <a:p>
            <a:pPr>
              <a:spcBef>
                <a:spcPts val="1200"/>
              </a:spcBef>
              <a:spcAft>
                <a:spcPts val="1200"/>
              </a:spcAft>
            </a:pPr>
            <a:r>
              <a:rPr lang="nb-NO" smtClean="0"/>
              <a:t>Det gjelder å identifisere hvilke kommandoer som er knyttet til releet og så plassere de på rett plass i koden til oppdrag 9.</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Gjennomgang av programmet</a:t>
            </a:r>
            <a:endParaRPr lang="nb-NO"/>
          </a:p>
        </p:txBody>
      </p:sp>
      <p:pic>
        <p:nvPicPr>
          <p:cNvPr id="89090" name="Picture 2">
            <a:hlinkClick r:id="rId2" action="ppaction://hlinkfile"/>
          </p:cNvPr>
          <p:cNvPicPr>
            <a:picLocks noChangeAspect="1" noChangeArrowheads="1"/>
          </p:cNvPicPr>
          <p:nvPr/>
        </p:nvPicPr>
        <p:blipFill>
          <a:blip r:embed="rId3"/>
          <a:srcRect/>
          <a:stretch>
            <a:fillRect/>
          </a:stretch>
        </p:blipFill>
        <p:spPr bwMode="auto">
          <a:xfrm>
            <a:off x="1295400" y="1494860"/>
            <a:ext cx="7231303" cy="50646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131618"/>
            <a:ext cx="7407404" cy="775855"/>
          </a:xfrm>
        </p:spPr>
        <p:txBody>
          <a:bodyPr/>
          <a:lstStyle/>
          <a:p>
            <a:pPr algn="ctr"/>
            <a:r>
              <a:rPr lang="nb-NO" smtClean="0"/>
              <a:t>Oppdraget</a:t>
            </a:r>
            <a:endParaRPr lang="nb-NO"/>
          </a:p>
        </p:txBody>
      </p:sp>
      <p:sp>
        <p:nvSpPr>
          <p:cNvPr id="3" name="Plassholder for innhold 2"/>
          <p:cNvSpPr>
            <a:spLocks noGrp="1"/>
          </p:cNvSpPr>
          <p:nvPr>
            <p:ph idx="1"/>
          </p:nvPr>
        </p:nvSpPr>
        <p:spPr>
          <a:xfrm>
            <a:off x="1194628" y="983674"/>
            <a:ext cx="7407404" cy="5354782"/>
          </a:xfrm>
        </p:spPr>
        <p:txBody>
          <a:bodyPr>
            <a:normAutofit fontScale="92500" lnSpcReduction="10000"/>
          </a:bodyPr>
          <a:lstStyle/>
          <a:p>
            <a:pPr marL="0" indent="0" algn="just">
              <a:buNone/>
            </a:pPr>
            <a:r>
              <a:rPr lang="nb-NO" i="1" smtClean="0"/>
              <a:t>Man ser for seg et rom med adgangskontroll. Adgangskontrollen skjer ved bruk av RFID og personlige adgangskort. Ved ankomst til døra inn til rommet avleses ID-kortet og adgang gis dersom vedkommende er akkreditert for rommet ved at låsen går opp. I forbindelse med korona-utbruddet våren 2020 så settes det begrensninger til hvor mange som kan være i et rom samtidig. Det skal derfor lages en optisk port ved døra som teller antallet som til en hver tid befinner seg i rommet. Dette medfører at den optiske slusa må registrere både at noen går inn og at noen går ut. Ved inngangen er det plassert et display som til en hver tid viser antallet som befinner seg i rommet. Det stilles også krav til å redusere forbruket av elektrisk energi slik at når første man passerer inn gjennom slusa slås lyset i rommet på og når sistemann forlater rommet skal alt lys slås av og ventilasjonsanlegget skrus ned på minimum.</a:t>
            </a:r>
          </a:p>
          <a:p>
            <a:endParaRPr lang="nb-NO"/>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9528" y="614662"/>
            <a:ext cx="7407404" cy="1143000"/>
          </a:xfrm>
        </p:spPr>
        <p:txBody>
          <a:bodyPr>
            <a:normAutofit/>
          </a:bodyPr>
          <a:lstStyle/>
          <a:p>
            <a:r>
              <a:rPr lang="nb-NO" smtClean="0"/>
              <a:t>Program for kursdagen</a:t>
            </a:r>
            <a:br>
              <a:rPr lang="nb-NO" smtClean="0"/>
            </a:br>
            <a:r>
              <a:rPr lang="nb-NO" sz="2400" smtClean="0"/>
              <a:t>Prosjekt: </a:t>
            </a:r>
            <a:r>
              <a:rPr lang="nb-NO" sz="2400" i="1" smtClean="0"/>
              <a:t>Lag adgangskontroll – Dag 2 </a:t>
            </a:r>
            <a:endParaRPr lang="nb-NO" i="1"/>
          </a:p>
        </p:txBody>
      </p:sp>
      <p:pic>
        <p:nvPicPr>
          <p:cNvPr id="4098" name="Picture 2"/>
          <p:cNvPicPr>
            <a:picLocks noChangeAspect="1" noChangeArrowheads="1"/>
          </p:cNvPicPr>
          <p:nvPr/>
        </p:nvPicPr>
        <p:blipFill>
          <a:blip r:embed="rId2"/>
          <a:srcRect/>
          <a:stretch>
            <a:fillRect/>
          </a:stretch>
        </p:blipFill>
        <p:spPr bwMode="auto">
          <a:xfrm>
            <a:off x="987249" y="2131858"/>
            <a:ext cx="7935294" cy="34381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a:bodyPr>
          <a:lstStyle/>
          <a:p>
            <a:pPr algn="ctr"/>
            <a:r>
              <a:rPr lang="nb-NO" smtClean="0"/>
              <a:t>Oppdrag 11</a:t>
            </a:r>
            <a:br>
              <a:rPr lang="nb-NO" smtClean="0"/>
            </a:br>
            <a:r>
              <a:rPr lang="nb-NO" smtClean="0"/>
              <a:t>RFID</a:t>
            </a:r>
            <a:endParaRPr lang="nb-NO"/>
          </a:p>
        </p:txBody>
      </p:sp>
      <p:sp>
        <p:nvSpPr>
          <p:cNvPr id="5" name="Tittel 1"/>
          <p:cNvSpPr txBox="1">
            <a:spLocks/>
          </p:cNvSpPr>
          <p:nvPr/>
        </p:nvSpPr>
        <p:spPr>
          <a:xfrm>
            <a:off x="527050" y="2527300"/>
            <a:ext cx="7986082" cy="3886199"/>
          </a:xfrm>
          <a:prstGeom prst="rect">
            <a:avLst/>
          </a:prstGeom>
        </p:spPr>
        <p:txBody>
          <a:bodyPr vert="horz" lIns="91440" tIns="45720" rIns="91440" bIns="45720" rtlCol="0" anchor="t">
            <a:normAutofit/>
          </a:bodyPr>
          <a:lstStyle/>
          <a:p>
            <a:r>
              <a:rPr lang="nb-NO" sz="3600" b="1" smtClean="0">
                <a:solidFill>
                  <a:schemeClr val="bg1"/>
                </a:solidFill>
              </a:rPr>
              <a:t>Oppdrag 11 </a:t>
            </a:r>
            <a:r>
              <a:rPr lang="nb-NO" sz="3600" b="1" i="1" smtClean="0">
                <a:solidFill>
                  <a:schemeClr val="bg1"/>
                </a:solidFill>
              </a:rPr>
              <a:t>Det skal lages et program som leser av RFID-kortleseren og viser ID-koden i monitoren. Denne koden skal senere legges inn som en kode som har adgang slik at bommen åpnes når ID-kortet forevises leseren.</a:t>
            </a:r>
          </a:p>
          <a:p>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RFID RC522</a:t>
            </a:r>
            <a:endParaRPr lang="nb-NO"/>
          </a:p>
        </p:txBody>
      </p:sp>
      <p:pic>
        <p:nvPicPr>
          <p:cNvPr id="1026" name="Picture 2"/>
          <p:cNvPicPr>
            <a:picLocks noChangeAspect="1" noChangeArrowheads="1"/>
          </p:cNvPicPr>
          <p:nvPr/>
        </p:nvPicPr>
        <p:blipFill>
          <a:blip r:embed="rId2"/>
          <a:srcRect/>
          <a:stretch>
            <a:fillRect/>
          </a:stretch>
        </p:blipFill>
        <p:spPr bwMode="auto">
          <a:xfrm>
            <a:off x="2098993" y="1180148"/>
            <a:ext cx="5843587" cy="3506152"/>
          </a:xfrm>
          <a:prstGeom prst="rect">
            <a:avLst/>
          </a:prstGeom>
          <a:noFill/>
          <a:ln w="9525">
            <a:noFill/>
            <a:miter lim="800000"/>
            <a:headEnd/>
            <a:tailEnd/>
          </a:ln>
          <a:effectLst/>
        </p:spPr>
      </p:pic>
      <p:sp>
        <p:nvSpPr>
          <p:cNvPr id="4" name="TekstSylinder 3"/>
          <p:cNvSpPr txBox="1"/>
          <p:nvPr/>
        </p:nvSpPr>
        <p:spPr>
          <a:xfrm>
            <a:off x="1066800" y="4914900"/>
            <a:ext cx="3768634" cy="1477328"/>
          </a:xfrm>
          <a:prstGeom prst="rect">
            <a:avLst/>
          </a:prstGeom>
          <a:noFill/>
        </p:spPr>
        <p:txBody>
          <a:bodyPr wrap="square" rtlCol="0">
            <a:spAutoFit/>
          </a:bodyPr>
          <a:lstStyle/>
          <a:p>
            <a:pPr marL="285750" indent="-269875">
              <a:buFont typeface="Arial" pitchFamily="34" charset="0"/>
              <a:buChar char="•"/>
            </a:pPr>
            <a:r>
              <a:rPr lang="nb-NO" smtClean="0"/>
              <a:t>Leseenhet (sender-mottaker)</a:t>
            </a:r>
          </a:p>
          <a:p>
            <a:pPr marL="285750" indent="-269875">
              <a:buFont typeface="Arial" pitchFamily="34" charset="0"/>
              <a:buChar char="•"/>
            </a:pPr>
            <a:r>
              <a:rPr lang="nb-NO" smtClean="0"/>
              <a:t>13,56MHz</a:t>
            </a:r>
          </a:p>
          <a:p>
            <a:pPr marL="285750" indent="-269875">
              <a:buFont typeface="Arial" pitchFamily="34" charset="0"/>
              <a:buChar char="•"/>
            </a:pPr>
            <a:r>
              <a:rPr lang="nb-NO" smtClean="0"/>
              <a:t>I</a:t>
            </a:r>
            <a:r>
              <a:rPr lang="nb-NO" baseline="30000" smtClean="0"/>
              <a:t>2</a:t>
            </a:r>
            <a:r>
              <a:rPr lang="nb-NO" smtClean="0"/>
              <a:t>C (424kBit/s) eller SPI (10Mbit/s)</a:t>
            </a:r>
          </a:p>
          <a:p>
            <a:pPr marL="285750" indent="-269875">
              <a:buFont typeface="Arial" pitchFamily="34" charset="0"/>
              <a:buChar char="•"/>
            </a:pPr>
            <a:r>
              <a:rPr lang="nb-NO" smtClean="0"/>
              <a:t>3,3V spenningsforsyning</a:t>
            </a:r>
          </a:p>
          <a:p>
            <a:pPr marL="285750" indent="-269875">
              <a:buFont typeface="Arial" pitchFamily="34" charset="0"/>
              <a:buChar char="•"/>
            </a:pPr>
            <a:r>
              <a:rPr lang="nb-NO" smtClean="0"/>
              <a:t>Tåler 5V</a:t>
            </a:r>
          </a:p>
        </p:txBody>
      </p:sp>
      <p:sp>
        <p:nvSpPr>
          <p:cNvPr id="5" name="TekstSylinder 4"/>
          <p:cNvSpPr txBox="1"/>
          <p:nvPr/>
        </p:nvSpPr>
        <p:spPr>
          <a:xfrm>
            <a:off x="4968240" y="1638300"/>
            <a:ext cx="1153264" cy="369332"/>
          </a:xfrm>
          <a:prstGeom prst="rect">
            <a:avLst/>
          </a:prstGeom>
          <a:noFill/>
        </p:spPr>
        <p:txBody>
          <a:bodyPr wrap="none" rtlCol="0">
            <a:spAutoFit/>
          </a:bodyPr>
          <a:lstStyle/>
          <a:p>
            <a:r>
              <a:rPr lang="nb-NO" smtClean="0"/>
              <a:t>Leseenhet</a:t>
            </a:r>
            <a:endParaRPr lang="nb-NO"/>
          </a:p>
        </p:txBody>
      </p:sp>
      <p:sp>
        <p:nvSpPr>
          <p:cNvPr id="6" name="TekstSylinder 5"/>
          <p:cNvSpPr txBox="1"/>
          <p:nvPr/>
        </p:nvSpPr>
        <p:spPr>
          <a:xfrm>
            <a:off x="5288280" y="1371600"/>
            <a:ext cx="1153264" cy="369332"/>
          </a:xfrm>
          <a:prstGeom prst="rect">
            <a:avLst/>
          </a:prstGeom>
          <a:noFill/>
        </p:spPr>
        <p:txBody>
          <a:bodyPr wrap="none" rtlCol="0">
            <a:spAutoFit/>
          </a:bodyPr>
          <a:lstStyle/>
          <a:p>
            <a:r>
              <a:rPr lang="nb-NO" smtClean="0">
                <a:solidFill>
                  <a:schemeClr val="bg1"/>
                </a:solidFill>
              </a:rPr>
              <a:t>Leseenhet</a:t>
            </a:r>
            <a:endParaRPr lang="nb-NO">
              <a:solidFill>
                <a:schemeClr val="bg1"/>
              </a:solidFill>
            </a:endParaRPr>
          </a:p>
        </p:txBody>
      </p:sp>
      <p:sp>
        <p:nvSpPr>
          <p:cNvPr id="7" name="TekstSylinder 6"/>
          <p:cNvSpPr txBox="1"/>
          <p:nvPr/>
        </p:nvSpPr>
        <p:spPr>
          <a:xfrm>
            <a:off x="6789420" y="2156460"/>
            <a:ext cx="830933" cy="369332"/>
          </a:xfrm>
          <a:prstGeom prst="rect">
            <a:avLst/>
          </a:prstGeom>
          <a:noFill/>
        </p:spPr>
        <p:txBody>
          <a:bodyPr wrap="none" rtlCol="0">
            <a:spAutoFit/>
          </a:bodyPr>
          <a:lstStyle/>
          <a:p>
            <a:r>
              <a:rPr lang="nb-NO" smtClean="0">
                <a:solidFill>
                  <a:schemeClr val="bg1"/>
                </a:solidFill>
              </a:rPr>
              <a:t>ID-kort</a:t>
            </a:r>
            <a:endParaRPr lang="nb-NO">
              <a:solidFill>
                <a:schemeClr val="bg1"/>
              </a:solidFill>
            </a:endParaRPr>
          </a:p>
        </p:txBody>
      </p:sp>
      <p:sp>
        <p:nvSpPr>
          <p:cNvPr id="8" name="TekstSylinder 7"/>
          <p:cNvSpPr txBox="1"/>
          <p:nvPr/>
        </p:nvSpPr>
        <p:spPr>
          <a:xfrm>
            <a:off x="3086100" y="1943100"/>
            <a:ext cx="830933" cy="369332"/>
          </a:xfrm>
          <a:prstGeom prst="rect">
            <a:avLst/>
          </a:prstGeom>
          <a:noFill/>
        </p:spPr>
        <p:txBody>
          <a:bodyPr wrap="none" rtlCol="0">
            <a:spAutoFit/>
          </a:bodyPr>
          <a:lstStyle/>
          <a:p>
            <a:r>
              <a:rPr lang="nb-NO" smtClean="0"/>
              <a:t>ID-kort</a:t>
            </a:r>
            <a:endParaRPr lang="nb-NO"/>
          </a:p>
        </p:txBody>
      </p:sp>
      <p:pic>
        <p:nvPicPr>
          <p:cNvPr id="1027" name="Picture 3"/>
          <p:cNvPicPr>
            <a:picLocks noChangeAspect="1" noChangeArrowheads="1"/>
          </p:cNvPicPr>
          <p:nvPr/>
        </p:nvPicPr>
        <p:blipFill>
          <a:blip r:embed="rId3"/>
          <a:srcRect/>
          <a:stretch>
            <a:fillRect/>
          </a:stretch>
        </p:blipFill>
        <p:spPr bwMode="auto">
          <a:xfrm>
            <a:off x="4865689" y="4893620"/>
            <a:ext cx="4202112" cy="18272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01600"/>
            <a:ext cx="7407404" cy="742950"/>
          </a:xfrm>
        </p:spPr>
        <p:txBody>
          <a:bodyPr/>
          <a:lstStyle/>
          <a:p>
            <a:pPr algn="ctr"/>
            <a:r>
              <a:rPr lang="nb-NO" smtClean="0"/>
              <a:t>Montering</a:t>
            </a:r>
            <a:endParaRPr lang="nb-NO"/>
          </a:p>
        </p:txBody>
      </p:sp>
      <p:pic>
        <p:nvPicPr>
          <p:cNvPr id="3074" name="Picture 2"/>
          <p:cNvPicPr>
            <a:picLocks noChangeAspect="1" noChangeArrowheads="1"/>
          </p:cNvPicPr>
          <p:nvPr/>
        </p:nvPicPr>
        <p:blipFill>
          <a:blip r:embed="rId2"/>
          <a:srcRect t="25772"/>
          <a:stretch>
            <a:fillRect/>
          </a:stretch>
        </p:blipFill>
        <p:spPr bwMode="auto">
          <a:xfrm>
            <a:off x="1878013" y="1003300"/>
            <a:ext cx="6478587" cy="348404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782888" y="4788119"/>
            <a:ext cx="4449761" cy="17904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thumb/e/ed/SPI_single_slave.svg/2880px-SPI_single_slave.svg.png"/>
          <p:cNvPicPr>
            <a:picLocks noChangeAspect="1" noChangeArrowheads="1"/>
          </p:cNvPicPr>
          <p:nvPr/>
        </p:nvPicPr>
        <p:blipFill>
          <a:blip r:embed="rId2"/>
          <a:srcRect/>
          <a:stretch>
            <a:fillRect/>
          </a:stretch>
        </p:blipFill>
        <p:spPr bwMode="auto">
          <a:xfrm>
            <a:off x="1169619" y="2253733"/>
            <a:ext cx="8071672" cy="2522397"/>
          </a:xfrm>
          <a:prstGeom prst="rect">
            <a:avLst/>
          </a:prstGeom>
          <a:noFill/>
        </p:spPr>
      </p:pic>
      <p:sp>
        <p:nvSpPr>
          <p:cNvPr id="2" name="Tittel 1"/>
          <p:cNvSpPr>
            <a:spLocks noGrp="1"/>
          </p:cNvSpPr>
          <p:nvPr>
            <p:ph type="title"/>
          </p:nvPr>
        </p:nvSpPr>
        <p:spPr/>
        <p:txBody>
          <a:bodyPr>
            <a:normAutofit/>
          </a:bodyPr>
          <a:lstStyle/>
          <a:p>
            <a:pPr algn="ctr"/>
            <a:r>
              <a:rPr lang="nb-NO" smtClean="0"/>
              <a:t>SPI-bussen</a:t>
            </a:r>
            <a:br>
              <a:rPr lang="nb-NO" smtClean="0"/>
            </a:br>
            <a:r>
              <a:rPr lang="nb-NO" sz="2400" smtClean="0"/>
              <a:t>Serial Peripheral Interface</a:t>
            </a:r>
            <a:endParaRPr lang="nb-NO"/>
          </a:p>
        </p:txBody>
      </p:sp>
      <p:sp>
        <p:nvSpPr>
          <p:cNvPr id="3" name="Plassholder for innhold 2"/>
          <p:cNvSpPr>
            <a:spLocks noGrp="1"/>
          </p:cNvSpPr>
          <p:nvPr>
            <p:ph idx="1"/>
          </p:nvPr>
        </p:nvSpPr>
        <p:spPr>
          <a:xfrm>
            <a:off x="1194628" y="1393372"/>
            <a:ext cx="7407404" cy="1255776"/>
          </a:xfrm>
        </p:spPr>
        <p:txBody>
          <a:bodyPr>
            <a:normAutofit lnSpcReduction="10000"/>
          </a:bodyPr>
          <a:lstStyle/>
          <a:p>
            <a:r>
              <a:rPr lang="nb-NO" smtClean="0"/>
              <a:t>Utviklet av Motorola i 1979</a:t>
            </a:r>
          </a:p>
          <a:p>
            <a:r>
              <a:rPr lang="nb-NO" smtClean="0"/>
              <a:t>Fungerer i full duplex opp til noen MHz</a:t>
            </a:r>
          </a:p>
          <a:p>
            <a:r>
              <a:rPr lang="nb-NO" smtClean="0"/>
              <a:t>Over korte avstander</a:t>
            </a:r>
            <a:endParaRPr lang="nb-NO"/>
          </a:p>
        </p:txBody>
      </p:sp>
      <p:sp>
        <p:nvSpPr>
          <p:cNvPr id="5" name="Plassholder for innhold 2"/>
          <p:cNvSpPr txBox="1">
            <a:spLocks/>
          </p:cNvSpPr>
          <p:nvPr/>
        </p:nvSpPr>
        <p:spPr>
          <a:xfrm>
            <a:off x="1194627" y="4233672"/>
            <a:ext cx="7722601" cy="241584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Fire signals buss: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SCLK – Serial clock</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MOSI – Master Out Slave In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smtClean="0">
                <a:latin typeface="Arial"/>
                <a:cs typeface="Arial"/>
              </a:rPr>
              <a:t>MISO – Master In Slave Out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SS</a:t>
            </a:r>
            <a:r>
              <a:rPr kumimoji="0" lang="nb-NO" sz="2400" b="0" i="0" u="none" strike="noStrike" kern="1200" cap="none" spc="0" normalizeH="0" noProof="0" smtClean="0">
                <a:ln>
                  <a:noFill/>
                </a:ln>
                <a:solidFill>
                  <a:schemeClr val="tx1"/>
                </a:solidFill>
                <a:effectLst/>
                <a:uLnTx/>
                <a:uFillTx/>
                <a:latin typeface="Arial"/>
                <a:ea typeface="+mn-ea"/>
                <a:cs typeface="Arial"/>
              </a:rPr>
              <a:t> – Slave select (Chip select – alternativt adresse)</a:t>
            </a: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676338"/>
          </a:xfrm>
        </p:spPr>
        <p:txBody>
          <a:bodyPr>
            <a:normAutofit/>
          </a:bodyPr>
          <a:lstStyle/>
          <a:p>
            <a:pPr algn="ctr"/>
            <a:r>
              <a:rPr lang="nb-NO" smtClean="0"/>
              <a:t>SPI-bussen</a:t>
            </a:r>
            <a:endParaRPr lang="nb-NO"/>
          </a:p>
        </p:txBody>
      </p:sp>
      <p:sp>
        <p:nvSpPr>
          <p:cNvPr id="3" name="Plassholder for innhold 2"/>
          <p:cNvSpPr>
            <a:spLocks noGrp="1"/>
          </p:cNvSpPr>
          <p:nvPr>
            <p:ph idx="1"/>
          </p:nvPr>
        </p:nvSpPr>
        <p:spPr>
          <a:xfrm>
            <a:off x="1300843" y="4000500"/>
            <a:ext cx="2699657" cy="2590800"/>
          </a:xfrm>
        </p:spPr>
        <p:txBody>
          <a:bodyPr>
            <a:normAutofit/>
          </a:bodyPr>
          <a:lstStyle/>
          <a:p>
            <a:pPr marL="0" indent="0">
              <a:buNone/>
            </a:pPr>
            <a:r>
              <a:rPr lang="nb-NO" smtClean="0"/>
              <a:t>Master velger hvilken slave den vil kommunisere med ved hjelp av SS1, 2 og 3</a:t>
            </a:r>
            <a:endParaRPr lang="nb-NO"/>
          </a:p>
        </p:txBody>
      </p:sp>
      <p:pic>
        <p:nvPicPr>
          <p:cNvPr id="125956" name="Picture 4" descr="https://upload.wikimedia.org/wikipedia/commons/thumb/f/fc/SPI_three_slaves.svg/1920px-SPI_three_slaves.svg.png"/>
          <p:cNvPicPr>
            <a:picLocks noChangeAspect="1" noChangeArrowheads="1"/>
          </p:cNvPicPr>
          <p:nvPr/>
        </p:nvPicPr>
        <p:blipFill>
          <a:blip r:embed="rId2"/>
          <a:srcRect/>
          <a:stretch>
            <a:fillRect/>
          </a:stretch>
        </p:blipFill>
        <p:spPr bwMode="auto">
          <a:xfrm>
            <a:off x="1765889" y="1006928"/>
            <a:ext cx="7067868" cy="560644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47639"/>
            <a:ext cx="7407404" cy="728662"/>
          </a:xfrm>
        </p:spPr>
        <p:txBody>
          <a:bodyPr/>
          <a:lstStyle/>
          <a:p>
            <a:pPr algn="ctr"/>
            <a:r>
              <a:rPr lang="nb-NO" smtClean="0"/>
              <a:t>SPI-bussen</a:t>
            </a:r>
            <a:endParaRPr lang="nb-NO"/>
          </a:p>
        </p:txBody>
      </p:sp>
      <p:sp>
        <p:nvSpPr>
          <p:cNvPr id="3" name="Plassholder for innhold 2"/>
          <p:cNvSpPr>
            <a:spLocks noGrp="1"/>
          </p:cNvSpPr>
          <p:nvPr>
            <p:ph idx="1"/>
          </p:nvPr>
        </p:nvSpPr>
        <p:spPr>
          <a:xfrm>
            <a:off x="1232728" y="4445000"/>
            <a:ext cx="7407404" cy="1418696"/>
          </a:xfrm>
        </p:spPr>
        <p:txBody>
          <a:bodyPr/>
          <a:lstStyle/>
          <a:p>
            <a:pPr marL="0" indent="0">
              <a:buNone/>
            </a:pPr>
            <a:r>
              <a:rPr lang="nb-NO" smtClean="0"/>
              <a:t>Dataene klokkes ut og inn av registrene samtidig fra master og fra slave. Lengden på registrene kan variere, men 8 og 16 bit er vanlig.</a:t>
            </a:r>
            <a:endParaRPr lang="nb-NO"/>
          </a:p>
        </p:txBody>
      </p:sp>
      <p:pic>
        <p:nvPicPr>
          <p:cNvPr id="4" name="Picture 2" descr="https://upload.wikimedia.org/wikipedia/commons/thumb/b/bb/SPI_8-bit_circular_transfer.svg/400px-SPI_8-bit_circular_transfer.svg.png"/>
          <p:cNvPicPr>
            <a:picLocks noChangeAspect="1" noChangeArrowheads="1"/>
          </p:cNvPicPr>
          <p:nvPr/>
        </p:nvPicPr>
        <p:blipFill>
          <a:blip r:embed="rId2"/>
          <a:srcRect/>
          <a:stretch>
            <a:fillRect/>
          </a:stretch>
        </p:blipFill>
        <p:spPr bwMode="auto">
          <a:xfrm>
            <a:off x="1197516" y="1037630"/>
            <a:ext cx="7555340" cy="3022138"/>
          </a:xfrm>
          <a:prstGeom prst="rect">
            <a:avLst/>
          </a:prstGeom>
          <a:noFill/>
        </p:spPr>
      </p:pic>
      <p:sp>
        <p:nvSpPr>
          <p:cNvPr id="5" name="Pil opp og ned 4"/>
          <p:cNvSpPr/>
          <p:nvPr/>
        </p:nvSpPr>
        <p:spPr>
          <a:xfrm>
            <a:off x="2623457" y="2209801"/>
            <a:ext cx="364672" cy="533400"/>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6" name="Pil opp og ned 5"/>
          <p:cNvSpPr/>
          <p:nvPr/>
        </p:nvSpPr>
        <p:spPr>
          <a:xfrm>
            <a:off x="6966857" y="2198915"/>
            <a:ext cx="364672" cy="533400"/>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444241" y="593724"/>
            <a:ext cx="5294948" cy="6099175"/>
          </a:xfrm>
          <a:prstGeom prst="rect">
            <a:avLst/>
          </a:prstGeom>
          <a:noFill/>
          <a:ln w="9525">
            <a:noFill/>
            <a:miter lim="800000"/>
            <a:headEnd/>
            <a:tailEnd/>
          </a:ln>
          <a:effectLst/>
        </p:spPr>
      </p:pic>
      <p:sp>
        <p:nvSpPr>
          <p:cNvPr id="2" name="Tittel 1"/>
          <p:cNvSpPr>
            <a:spLocks noGrp="1"/>
          </p:cNvSpPr>
          <p:nvPr>
            <p:ph type="title"/>
          </p:nvPr>
        </p:nvSpPr>
        <p:spPr>
          <a:xfrm>
            <a:off x="1194628" y="95250"/>
            <a:ext cx="4717222" cy="1092200"/>
          </a:xfrm>
        </p:spPr>
        <p:txBody>
          <a:bodyPr>
            <a:normAutofit/>
          </a:bodyPr>
          <a:lstStyle/>
          <a:p>
            <a:pPr algn="ctr"/>
            <a:r>
              <a:rPr lang="nb-NO" smtClean="0"/>
              <a:t>Oppkobling</a:t>
            </a:r>
            <a:br>
              <a:rPr lang="nb-NO" smtClean="0"/>
            </a:br>
            <a:r>
              <a:rPr lang="nb-NO" sz="2400" b="0" smtClean="0"/>
              <a:t>kun RFID</a:t>
            </a:r>
            <a:endParaRPr lang="nb-NO" b="0"/>
          </a:p>
        </p:txBody>
      </p:sp>
      <p:sp>
        <p:nvSpPr>
          <p:cNvPr id="3" name="Plassholder for innhold 2"/>
          <p:cNvSpPr>
            <a:spLocks noGrp="1"/>
          </p:cNvSpPr>
          <p:nvPr>
            <p:ph idx="1"/>
          </p:nvPr>
        </p:nvSpPr>
        <p:spPr>
          <a:xfrm>
            <a:off x="863600" y="1320800"/>
            <a:ext cx="4470400" cy="1073150"/>
          </a:xfrm>
        </p:spPr>
        <p:txBody>
          <a:bodyPr/>
          <a:lstStyle/>
          <a:p>
            <a:r>
              <a:rPr lang="nb-NO" smtClean="0"/>
              <a:t>Bruker SPI-buss</a:t>
            </a:r>
          </a:p>
          <a:p>
            <a:r>
              <a:rPr lang="nb-NO" smtClean="0"/>
              <a:t>Kunne også brukt I</a:t>
            </a:r>
            <a:r>
              <a:rPr lang="nb-NO" baseline="30000" smtClean="0"/>
              <a:t>2</a:t>
            </a:r>
            <a:r>
              <a:rPr lang="nb-NO" smtClean="0"/>
              <a:t>C-buss</a:t>
            </a:r>
          </a:p>
          <a:p>
            <a:endParaRPr lang="nb-NO"/>
          </a:p>
        </p:txBody>
      </p:sp>
      <p:pic>
        <p:nvPicPr>
          <p:cNvPr id="5" name="Bilde 4" descr="Komplett-12.JPG"/>
          <p:cNvPicPr>
            <a:picLocks noChangeAspect="1"/>
          </p:cNvPicPr>
          <p:nvPr/>
        </p:nvPicPr>
        <p:blipFill>
          <a:blip r:embed="rId3"/>
          <a:stretch>
            <a:fillRect/>
          </a:stretch>
        </p:blipFill>
        <p:spPr>
          <a:xfrm>
            <a:off x="1196340" y="2381817"/>
            <a:ext cx="7439660" cy="4324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0"/>
                                        </p:tgtEl>
                                      </p:cBhvr>
                                    </p:animEffect>
                                    <p:set>
                                      <p:cBhvr>
                                        <p:cTn id="12" dur="1" fill="hold">
                                          <p:stCondLst>
                                            <p:cond delay="1999"/>
                                          </p:stCondLst>
                                        </p:cTn>
                                        <p:tgtEl>
                                          <p:spTgt spid="205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RC522 pakken</a:t>
            </a:r>
            <a:endParaRPr lang="nb-NO"/>
          </a:p>
        </p:txBody>
      </p:sp>
      <p:grpSp>
        <p:nvGrpSpPr>
          <p:cNvPr id="3" name="Gruppe 8"/>
          <p:cNvGrpSpPr/>
          <p:nvPr/>
        </p:nvGrpSpPr>
        <p:grpSpPr>
          <a:xfrm>
            <a:off x="1222693" y="1294448"/>
            <a:ext cx="7431087" cy="4458652"/>
            <a:chOff x="2118043" y="1180148"/>
            <a:chExt cx="5843587" cy="3506152"/>
          </a:xfrm>
        </p:grpSpPr>
        <p:pic>
          <p:nvPicPr>
            <p:cNvPr id="4" name="Picture 2"/>
            <p:cNvPicPr>
              <a:picLocks noChangeAspect="1" noChangeArrowheads="1"/>
            </p:cNvPicPr>
            <p:nvPr/>
          </p:nvPicPr>
          <p:blipFill>
            <a:blip r:embed="rId2"/>
            <a:srcRect/>
            <a:stretch>
              <a:fillRect/>
            </a:stretch>
          </p:blipFill>
          <p:spPr bwMode="auto">
            <a:xfrm>
              <a:off x="2118043" y="1180148"/>
              <a:ext cx="5843587" cy="3506152"/>
            </a:xfrm>
            <a:prstGeom prst="rect">
              <a:avLst/>
            </a:prstGeom>
            <a:noFill/>
            <a:ln w="9525">
              <a:noFill/>
              <a:miter lim="800000"/>
              <a:headEnd/>
              <a:tailEnd/>
            </a:ln>
            <a:effectLst/>
          </p:spPr>
        </p:pic>
        <p:sp>
          <p:nvSpPr>
            <p:cNvPr id="5" name="TekstSylinder 4"/>
            <p:cNvSpPr txBox="1"/>
            <p:nvPr/>
          </p:nvSpPr>
          <p:spPr>
            <a:xfrm>
              <a:off x="4968240" y="1638300"/>
              <a:ext cx="1153264" cy="369332"/>
            </a:xfrm>
            <a:prstGeom prst="rect">
              <a:avLst/>
            </a:prstGeom>
            <a:noFill/>
          </p:spPr>
          <p:txBody>
            <a:bodyPr wrap="none" rtlCol="0">
              <a:spAutoFit/>
            </a:bodyPr>
            <a:lstStyle/>
            <a:p>
              <a:r>
                <a:rPr lang="nb-NO" smtClean="0"/>
                <a:t>Leseenhet</a:t>
              </a:r>
              <a:endParaRPr lang="nb-NO"/>
            </a:p>
          </p:txBody>
        </p:sp>
        <p:sp>
          <p:nvSpPr>
            <p:cNvPr id="6" name="TekstSylinder 5"/>
            <p:cNvSpPr txBox="1"/>
            <p:nvPr/>
          </p:nvSpPr>
          <p:spPr>
            <a:xfrm>
              <a:off x="5288280" y="1371600"/>
              <a:ext cx="1153264" cy="369332"/>
            </a:xfrm>
            <a:prstGeom prst="rect">
              <a:avLst/>
            </a:prstGeom>
            <a:noFill/>
          </p:spPr>
          <p:txBody>
            <a:bodyPr wrap="none" rtlCol="0">
              <a:spAutoFit/>
            </a:bodyPr>
            <a:lstStyle/>
            <a:p>
              <a:r>
                <a:rPr lang="nb-NO" smtClean="0">
                  <a:solidFill>
                    <a:schemeClr val="bg1"/>
                  </a:solidFill>
                </a:rPr>
                <a:t>Leseenhet</a:t>
              </a:r>
              <a:endParaRPr lang="nb-NO">
                <a:solidFill>
                  <a:schemeClr val="bg1"/>
                </a:solidFill>
              </a:endParaRPr>
            </a:p>
          </p:txBody>
        </p:sp>
        <p:sp>
          <p:nvSpPr>
            <p:cNvPr id="7" name="TekstSylinder 6"/>
            <p:cNvSpPr txBox="1"/>
            <p:nvPr/>
          </p:nvSpPr>
          <p:spPr>
            <a:xfrm>
              <a:off x="6789420" y="2156460"/>
              <a:ext cx="830933" cy="369332"/>
            </a:xfrm>
            <a:prstGeom prst="rect">
              <a:avLst/>
            </a:prstGeom>
            <a:noFill/>
          </p:spPr>
          <p:txBody>
            <a:bodyPr wrap="none" rtlCol="0">
              <a:spAutoFit/>
            </a:bodyPr>
            <a:lstStyle/>
            <a:p>
              <a:r>
                <a:rPr lang="nb-NO" smtClean="0">
                  <a:solidFill>
                    <a:schemeClr val="bg1"/>
                  </a:solidFill>
                </a:rPr>
                <a:t>ID-kort</a:t>
              </a:r>
              <a:endParaRPr lang="nb-NO">
                <a:solidFill>
                  <a:schemeClr val="bg1"/>
                </a:solidFill>
              </a:endParaRPr>
            </a:p>
          </p:txBody>
        </p:sp>
        <p:sp>
          <p:nvSpPr>
            <p:cNvPr id="8" name="TekstSylinder 7"/>
            <p:cNvSpPr txBox="1"/>
            <p:nvPr/>
          </p:nvSpPr>
          <p:spPr>
            <a:xfrm>
              <a:off x="3086100" y="1943100"/>
              <a:ext cx="830933" cy="369332"/>
            </a:xfrm>
            <a:prstGeom prst="rect">
              <a:avLst/>
            </a:prstGeom>
            <a:noFill/>
          </p:spPr>
          <p:txBody>
            <a:bodyPr wrap="none" rtlCol="0">
              <a:spAutoFit/>
            </a:bodyPr>
            <a:lstStyle/>
            <a:p>
              <a:r>
                <a:rPr lang="nb-NO" smtClean="0"/>
                <a:t>ID-kort</a:t>
              </a:r>
              <a:endParaRPr lang="nb-NO"/>
            </a:p>
          </p:txBody>
        </p:sp>
      </p:grpSp>
      <p:sp>
        <p:nvSpPr>
          <p:cNvPr id="10" name="Plassholder for innhold 2"/>
          <p:cNvSpPr>
            <a:spLocks noGrp="1"/>
          </p:cNvSpPr>
          <p:nvPr>
            <p:ph idx="1"/>
          </p:nvPr>
        </p:nvSpPr>
        <p:spPr>
          <a:xfrm>
            <a:off x="1194628" y="5836485"/>
            <a:ext cx="7407404" cy="851698"/>
          </a:xfrm>
        </p:spPr>
        <p:txBody>
          <a:bodyPr>
            <a:normAutofit/>
          </a:bodyPr>
          <a:lstStyle/>
          <a:p>
            <a:r>
              <a:rPr lang="nb-NO" smtClean="0"/>
              <a:t>Energien som skal til for å drive elektronikken i kortet overføres trådløst idet kortet skal leses</a:t>
            </a:r>
            <a:endParaRPr lang="nb-NO"/>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2837622" cy="1143000"/>
          </a:xfrm>
        </p:spPr>
        <p:txBody>
          <a:bodyPr>
            <a:normAutofit fontScale="90000"/>
          </a:bodyPr>
          <a:lstStyle/>
          <a:p>
            <a:pPr algn="ctr"/>
            <a:r>
              <a:rPr lang="nb-NO" smtClean="0"/>
              <a:t>Dataformat </a:t>
            </a:r>
            <a:br>
              <a:rPr lang="nb-NO" smtClean="0"/>
            </a:br>
            <a:r>
              <a:rPr lang="nb-NO" smtClean="0"/>
              <a:t>RFID</a:t>
            </a:r>
            <a:endParaRPr lang="nb-NO"/>
          </a:p>
        </p:txBody>
      </p:sp>
      <p:sp>
        <p:nvSpPr>
          <p:cNvPr id="3" name="Plassholder for innhold 2"/>
          <p:cNvSpPr>
            <a:spLocks noGrp="1"/>
          </p:cNvSpPr>
          <p:nvPr>
            <p:ph idx="1"/>
          </p:nvPr>
        </p:nvSpPr>
        <p:spPr>
          <a:xfrm>
            <a:off x="901700" y="1682749"/>
            <a:ext cx="2927350" cy="2460626"/>
          </a:xfrm>
        </p:spPr>
        <p:txBody>
          <a:bodyPr>
            <a:normAutofit/>
          </a:bodyPr>
          <a:lstStyle/>
          <a:p>
            <a:r>
              <a:rPr lang="nb-NO" sz="1600" smtClean="0"/>
              <a:t>16 </a:t>
            </a:r>
            <a:r>
              <a:rPr lang="nb-NO" sz="1600" b="1" smtClean="0">
                <a:solidFill>
                  <a:srgbClr val="FF0000"/>
                </a:solidFill>
              </a:rPr>
              <a:t>sektorer</a:t>
            </a:r>
            <a:r>
              <a:rPr lang="nb-NO" sz="1600" smtClean="0"/>
              <a:t> a 4 </a:t>
            </a:r>
            <a:r>
              <a:rPr lang="nb-NO" sz="1600" b="1" smtClean="0">
                <a:solidFill>
                  <a:srgbClr val="0070C0"/>
                </a:solidFill>
              </a:rPr>
              <a:t>blokker</a:t>
            </a:r>
          </a:p>
          <a:p>
            <a:r>
              <a:rPr lang="nb-NO" sz="1600" smtClean="0"/>
              <a:t>Hver blokk har 16 byte</a:t>
            </a:r>
            <a:endParaRPr lang="nb-NO" sz="1800" smtClean="0"/>
          </a:p>
          <a:p>
            <a:r>
              <a:rPr lang="nb-NO" sz="1600" smtClean="0"/>
              <a:t>De 8 første byte holder ID-koden (</a:t>
            </a:r>
            <a:r>
              <a:rPr lang="nb-NO" sz="1600" i="1" smtClean="0"/>
              <a:t>Manufacturer data</a:t>
            </a:r>
            <a:r>
              <a:rPr lang="nb-NO" sz="1600" smtClean="0"/>
              <a:t>)</a:t>
            </a:r>
          </a:p>
          <a:p>
            <a:r>
              <a:rPr lang="nb-NO" sz="1600" smtClean="0"/>
              <a:t>Manufacturer data:</a:t>
            </a:r>
          </a:p>
          <a:p>
            <a:pPr lvl="1"/>
            <a:r>
              <a:rPr lang="nb-NO" sz="1200" i="1" smtClean="0"/>
              <a:t>IC-manufacturer data</a:t>
            </a:r>
          </a:p>
          <a:p>
            <a:pPr lvl="1"/>
            <a:r>
              <a:rPr lang="nb-NO" sz="1200" b="1" i="1" smtClean="0">
                <a:solidFill>
                  <a:srgbClr val="FF0000"/>
                </a:solidFill>
              </a:rPr>
              <a:t>Unic identifier</a:t>
            </a:r>
          </a:p>
          <a:p>
            <a:r>
              <a:rPr lang="nb-NO" sz="1600" smtClean="0"/>
              <a:t>Totalt 1024 byte</a:t>
            </a:r>
          </a:p>
          <a:p>
            <a:endParaRPr lang="nb-NO"/>
          </a:p>
        </p:txBody>
      </p:sp>
      <p:pic>
        <p:nvPicPr>
          <p:cNvPr id="4098" name="Picture 2"/>
          <p:cNvPicPr>
            <a:picLocks noChangeAspect="1" noChangeArrowheads="1"/>
          </p:cNvPicPr>
          <p:nvPr/>
        </p:nvPicPr>
        <p:blipFill>
          <a:blip r:embed="rId2"/>
          <a:srcRect/>
          <a:stretch>
            <a:fillRect/>
          </a:stretch>
        </p:blipFill>
        <p:spPr bwMode="auto">
          <a:xfrm>
            <a:off x="3822108" y="1179513"/>
            <a:ext cx="5201242" cy="5399087"/>
          </a:xfrm>
          <a:prstGeom prst="rect">
            <a:avLst/>
          </a:prstGeom>
          <a:noFill/>
          <a:ln w="9525">
            <a:noFill/>
            <a:miter lim="800000"/>
            <a:headEnd/>
            <a:tailEnd/>
          </a:ln>
          <a:effectLst/>
        </p:spPr>
      </p:pic>
      <p:sp>
        <p:nvSpPr>
          <p:cNvPr id="5" name="Rektangel 4"/>
          <p:cNvSpPr/>
          <p:nvPr/>
        </p:nvSpPr>
        <p:spPr>
          <a:xfrm>
            <a:off x="4095750" y="5314949"/>
            <a:ext cx="3787775" cy="6699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4521200" y="5734050"/>
            <a:ext cx="3311526" cy="190500"/>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2000"/>
                                        <p:tgtEl>
                                          <p:spTgt spid="3">
                                            <p:txEl>
                                              <p:pRg st="5" end="5"/>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25345</TotalTime>
  <Words>2099</Words>
  <Application>Microsoft Office PowerPoint</Application>
  <PresentationFormat>Skjermfremvisning (4:3)</PresentationFormat>
  <Paragraphs>281</Paragraphs>
  <Slides>111</Slides>
  <Notes>1</Notes>
  <HiddenSlides>2</HiddenSlides>
  <MMClips>0</MMClips>
  <ScaleCrop>false</ScaleCrop>
  <HeadingPairs>
    <vt:vector size="4" baseType="variant">
      <vt:variant>
        <vt:lpstr>Tema</vt:lpstr>
      </vt:variant>
      <vt:variant>
        <vt:i4>1</vt:i4>
      </vt:variant>
      <vt:variant>
        <vt:lpstr>Lysbildetitler</vt:lpstr>
      </vt:variant>
      <vt:variant>
        <vt:i4>111</vt:i4>
      </vt:variant>
    </vt:vector>
  </HeadingPairs>
  <TitlesOfParts>
    <vt:vector size="112" baseType="lpstr">
      <vt:lpstr>Office-tema</vt:lpstr>
      <vt:lpstr>Samling 2, 23. – 25. mars Grunnkurs Programmering Arduino og ESP32 for yrkesfag – Dag 1 og 2</vt:lpstr>
      <vt:lpstr>Program for kursdagen Prosjekt: Lag adgangskontroll – Dag 1 </vt:lpstr>
      <vt:lpstr>Program for kursdagen Prosjekt: Lag adgangskontroll – Dag 2 </vt:lpstr>
      <vt:lpstr>Elektroniske kretser og nettverk</vt:lpstr>
      <vt:lpstr>Arbeidets gang</vt:lpstr>
      <vt:lpstr>Lag adgangskontroll</vt:lpstr>
      <vt:lpstr>Montering av målejigg</vt:lpstr>
      <vt:lpstr>Gradvis oppbygging av et system</vt:lpstr>
      <vt:lpstr>Oppdraget</vt:lpstr>
      <vt:lpstr>Oppdrag 1 Enkel optisk portal</vt:lpstr>
      <vt:lpstr>Oppdrag 2 Display</vt:lpstr>
      <vt:lpstr>Oppdrag 3 Vis passeringer</vt:lpstr>
      <vt:lpstr>Oppdrag 4 Servo</vt:lpstr>
      <vt:lpstr>Oppdrag 5 Kombiner den optiske portalen, telling av passeringer og servoen</vt:lpstr>
      <vt:lpstr>Oppdrag 6 Rele</vt:lpstr>
      <vt:lpstr>Oppdrag 7 Optisk sluse</vt:lpstr>
      <vt:lpstr>Oppdrag 8 Suppler avansert optisk sluse med bom</vt:lpstr>
      <vt:lpstr>Oppdrag 10 Avansert optisk sluse med bom,  visning av antall og styring av rele</vt:lpstr>
      <vt:lpstr>Oppdrag 11 RFID</vt:lpstr>
      <vt:lpstr>Oppdrag 12 Program som gir tilgang for akkrediterte og åpner bommen</vt:lpstr>
      <vt:lpstr>ESP32</vt:lpstr>
      <vt:lpstr>Hvorfor ESP32?</vt:lpstr>
      <vt:lpstr>Likheter mellom Arduino og ESP32</vt:lpstr>
      <vt:lpstr>Mange GPIO har flere funksjoner side 20</vt:lpstr>
      <vt:lpstr>Forenklet oversikt over porter side 21</vt:lpstr>
      <vt:lpstr>Oversikt over portene side 21</vt:lpstr>
      <vt:lpstr>Installasjon av programvare  for å kunne bruke ESP32 side 26 – 29 </vt:lpstr>
      <vt:lpstr>Installer ekstra programvare for å kunne kjøre ESP32 i Arduino programvare</vt:lpstr>
      <vt:lpstr>Velg riktig kort</vt:lpstr>
      <vt:lpstr>Installer programvaren</vt:lpstr>
      <vt:lpstr>Velg riktig kort DOIT ESP32 DEVKIT V1</vt:lpstr>
      <vt:lpstr>Last opp et testprogram</vt:lpstr>
      <vt:lpstr>Kompiler og last opp programmet</vt:lpstr>
      <vt:lpstr>Oversikt over nettverk</vt:lpstr>
      <vt:lpstr>Oppdrag 1 Optisk portal Bruk av LDR og LED</vt:lpstr>
      <vt:lpstr>Optisk portal side 46 - 48</vt:lpstr>
      <vt:lpstr>Optisk portal</vt:lpstr>
      <vt:lpstr>Enkel programmeringsstruktur</vt:lpstr>
      <vt:lpstr>Program side 49</vt:lpstr>
      <vt:lpstr>Legg inn terskelverdi</vt:lpstr>
      <vt:lpstr>Arbeid på egen hånd</vt:lpstr>
      <vt:lpstr>Gjennomgang av programmet</vt:lpstr>
      <vt:lpstr>Oppdrag 2 Skriving til display TM1637</vt:lpstr>
      <vt:lpstr>Display side 50-51</vt:lpstr>
      <vt:lpstr>Display side 51 – 52  </vt:lpstr>
      <vt:lpstr>Programmet side 52 – 54 </vt:lpstr>
      <vt:lpstr>Programmet (test-program) side 54 – 55 </vt:lpstr>
      <vt:lpstr>Arbeid på egen hånd</vt:lpstr>
      <vt:lpstr>Gjennomgang av programmet</vt:lpstr>
      <vt:lpstr>Oppdrag 3 Skriv antall passeringer til display</vt:lpstr>
      <vt:lpstr>Kombiner oppdrag 1 og 2 side 56</vt:lpstr>
      <vt:lpstr>Arbeid på egen hånd</vt:lpstr>
      <vt:lpstr>Gjennomgang av programmet</vt:lpstr>
      <vt:lpstr>Oppdrag 4 Bruk av servo</vt:lpstr>
      <vt:lpstr>Servoer side 55 – 57 </vt:lpstr>
      <vt:lpstr>Servoer side 55 – 57 </vt:lpstr>
      <vt:lpstr>Pulsbredde modulasjon (PWM)</vt:lpstr>
      <vt:lpstr>Programmering av servo</vt:lpstr>
      <vt:lpstr>Arbeid på egen hånd</vt:lpstr>
      <vt:lpstr>Gjennomgang av programmet</vt:lpstr>
      <vt:lpstr>Oppdrag 5 Kombiner, telling, display og servo</vt:lpstr>
      <vt:lpstr>Kombiner oppdrag 3 og 4 side 56</vt:lpstr>
      <vt:lpstr>Arbeid på egen hånd</vt:lpstr>
      <vt:lpstr>Gjennomgang av programmet</vt:lpstr>
      <vt:lpstr>Oppdrag 6 Kombiner, telling, display, servo og rele</vt:lpstr>
      <vt:lpstr>Rele side 65 – 70 </vt:lpstr>
      <vt:lpstr>To typer releer</vt:lpstr>
      <vt:lpstr>Oppkobling av rele</vt:lpstr>
      <vt:lpstr>Arbeid på egen hånd</vt:lpstr>
      <vt:lpstr>Gjennomgang av programmet</vt:lpstr>
      <vt:lpstr>Oppdrag 7 Avansert optisk sluse</vt:lpstr>
      <vt:lpstr>Montering av avansert optisk sluse</vt:lpstr>
      <vt:lpstr>Oppkobling av avansert optisk sluse</vt:lpstr>
      <vt:lpstr>Bruk av flagg</vt:lpstr>
      <vt:lpstr>Programmet</vt:lpstr>
      <vt:lpstr>Arbeid på egen hånd</vt:lpstr>
      <vt:lpstr>Gjennomgang av programmet</vt:lpstr>
      <vt:lpstr>Oppdrag 8 Avansert optisk sluse med bom</vt:lpstr>
      <vt:lpstr>Avansert optisk sluse med bom</vt:lpstr>
      <vt:lpstr>Arbeid på egen hånd</vt:lpstr>
      <vt:lpstr>Gjennomgang av programmet</vt:lpstr>
      <vt:lpstr>Oppdrag 9 Avansert optisk sluse med bom og display</vt:lpstr>
      <vt:lpstr>Avansert optisk sluse med bom og display</vt:lpstr>
      <vt:lpstr>Arbeid på egen hånd</vt:lpstr>
      <vt:lpstr>Gjennomgang av programmet</vt:lpstr>
      <vt:lpstr>Oppdrag 10 Avansert optisk sluse med bom, display og rele</vt:lpstr>
      <vt:lpstr>Avansert optisk sluse med bom, display og rele</vt:lpstr>
      <vt:lpstr>Arbeid på egen hånd</vt:lpstr>
      <vt:lpstr>Gjennomgang av programmet</vt:lpstr>
      <vt:lpstr>Program for kursdagen Prosjekt: Lag adgangskontroll – Dag 2 </vt:lpstr>
      <vt:lpstr>Oppdrag 11 RFID</vt:lpstr>
      <vt:lpstr>RFID RC522</vt:lpstr>
      <vt:lpstr>Montering</vt:lpstr>
      <vt:lpstr>SPI-bussen Serial Peripheral Interface</vt:lpstr>
      <vt:lpstr>SPI-bussen</vt:lpstr>
      <vt:lpstr>SPI-bussen</vt:lpstr>
      <vt:lpstr>Oppkobling kun RFID</vt:lpstr>
      <vt:lpstr>RC522 pakken</vt:lpstr>
      <vt:lpstr>Dataformat  RFID</vt:lpstr>
      <vt:lpstr>Programvare</vt:lpstr>
      <vt:lpstr>Programvare</vt:lpstr>
      <vt:lpstr>Programvare</vt:lpstr>
      <vt:lpstr>Programvare</vt:lpstr>
      <vt:lpstr>Arbeid på egen hånd</vt:lpstr>
      <vt:lpstr>Gjennomgang av programmet</vt:lpstr>
      <vt:lpstr>Oppdrag 12 Sammenstilling RFID og servo</vt:lpstr>
      <vt:lpstr>Kombiner oppdrag 11 og 4</vt:lpstr>
      <vt:lpstr>Arbeid på egen hånd</vt:lpstr>
      <vt:lpstr>Gjennomgang av programmet</vt:lpstr>
      <vt:lpstr>Oppdrag 13 Endelig sammenstilling av hele systemet</vt:lpstr>
      <vt:lpstr>Arbeid på egen hånd</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151</cp:revision>
  <dcterms:created xsi:type="dcterms:W3CDTF">2013-06-10T16:56:09Z</dcterms:created>
  <dcterms:modified xsi:type="dcterms:W3CDTF">2021-03-24T19:45:04Z</dcterms:modified>
</cp:coreProperties>
</file>