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54" r:id="rId2"/>
    <p:sldId id="358" r:id="rId3"/>
    <p:sldId id="355" r:id="rId4"/>
    <p:sldId id="356" r:id="rId5"/>
    <p:sldId id="357" r:id="rId6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475"/>
    <a:srgbClr val="BBAC7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908" autoAdjust="0"/>
    <p:restoredTop sz="94660"/>
  </p:normalViewPr>
  <p:slideViewPr>
    <p:cSldViewPr snapToGrid="0">
      <p:cViewPr>
        <p:scale>
          <a:sx n="75" d="100"/>
          <a:sy n="75" d="100"/>
        </p:scale>
        <p:origin x="-259" y="6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8394A-ECA7-40E7-B53A-2F03A8026B4D}" type="datetimeFigureOut">
              <a:rPr lang="nb-NO" smtClean="0"/>
              <a:pPr/>
              <a:t>10.02.2021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4FD85-A5B2-4EB9-AEDA-67CB1B05C71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14753" y="2677415"/>
            <a:ext cx="7772400" cy="901094"/>
          </a:xfrm>
        </p:spPr>
        <p:txBody>
          <a:bodyPr anchor="t" anchorCtr="0"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4753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=""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17750" y="274638"/>
            <a:ext cx="5459249" cy="5851525"/>
          </a:xfrm>
        </p:spPr>
        <p:txBody>
          <a:bodyPr vert="eaVert"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=""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lysbildenummer 5"/>
          <p:cNvSpPr txBox="1">
            <a:spLocks/>
          </p:cNvSpPr>
          <p:nvPr userDrawn="1"/>
        </p:nvSpPr>
        <p:spPr>
          <a:xfrm>
            <a:off x="-1" y="6421247"/>
            <a:ext cx="862779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latin typeface="Arial"/>
                <a:cs typeface="Arial"/>
              </a:rPr>
              <a:pPr algn="ctr"/>
              <a:t>‹#›</a:t>
            </a:fld>
            <a:endParaRPr lang="nb-NO" b="1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35765" y="4406900"/>
            <a:ext cx="745894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35765" y="2906713"/>
            <a:ext cx="745894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</p:spTree>
    <p:extLst>
      <p:ext uri="{BB962C8B-B14F-4D97-AF65-F5344CB8AC3E}">
        <p14:creationId xmlns=""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5551" y="274638"/>
            <a:ext cx="7407404" cy="1143000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14711" y="1600200"/>
            <a:ext cx="36678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305711" y="1600200"/>
            <a:ext cx="367394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=""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59523" y="274638"/>
            <a:ext cx="740740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676" y="1535113"/>
            <a:ext cx="37669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676" y="2174875"/>
            <a:ext cx="376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257502" y="1535113"/>
            <a:ext cx="38122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257501" y="2174875"/>
            <a:ext cx="381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64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142491" y="273050"/>
            <a:ext cx="476508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464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=""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=""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194628" y="274638"/>
            <a:ext cx="74074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94628" y="1600200"/>
            <a:ext cx="740740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6" name="Bilde 5" descr="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029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371/journal.pcbi.100602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371/journal.pcbi.100602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87582" y="1016000"/>
            <a:ext cx="7201944" cy="1933091"/>
          </a:xfrm>
        </p:spPr>
        <p:txBody>
          <a:bodyPr>
            <a:normAutofit fontScale="90000"/>
          </a:bodyPr>
          <a:lstStyle/>
          <a:p>
            <a:r>
              <a:rPr lang="nb-NO" smtClean="0"/>
              <a:t>Grunnkurs Programmering Arduino</a:t>
            </a:r>
            <a:br>
              <a:rPr lang="nb-NO" smtClean="0"/>
            </a:br>
            <a:r>
              <a:rPr lang="nb-NO" smtClean="0"/>
              <a:t>for yrkesfag YR6018</a:t>
            </a:r>
            <a:br>
              <a:rPr lang="nb-NO" smtClean="0"/>
            </a:br>
            <a:r>
              <a:rPr lang="nb-NO" sz="2700" smtClean="0"/>
              <a:t>Ti tips for undervisning i programmering</a:t>
            </a:r>
            <a:br>
              <a:rPr lang="nb-NO" sz="2700" smtClean="0"/>
            </a:br>
            <a:r>
              <a:rPr lang="nb-NO" sz="2000" smtClean="0"/>
              <a:t>10. feb. 2021, Kl. 08:45 – 09:00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93637" y="3155345"/>
            <a:ext cx="7201944" cy="1942125"/>
          </a:xfrm>
        </p:spPr>
        <p:txBody>
          <a:bodyPr>
            <a:normAutofit/>
          </a:bodyPr>
          <a:lstStyle/>
          <a:p>
            <a:r>
              <a:rPr lang="nb-NO" sz="2400" smtClean="0"/>
              <a:t>Av</a:t>
            </a:r>
          </a:p>
          <a:p>
            <a:r>
              <a:rPr lang="nb-NO" smtClean="0"/>
              <a:t>Nils Kr. Rossing</a:t>
            </a:r>
            <a:br>
              <a:rPr lang="nb-NO" smtClean="0"/>
            </a:br>
            <a:r>
              <a:rPr lang="nb-NO" smtClean="0"/>
              <a:t>Skolelaboratoriet</a:t>
            </a:r>
            <a:endParaRPr lang="nb-NO" sz="2400" dirty="0"/>
          </a:p>
        </p:txBody>
      </p:sp>
      <p:pic>
        <p:nvPicPr>
          <p:cNvPr id="4" name="Bilde 3" descr="tekst_b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867" y="269447"/>
            <a:ext cx="234696" cy="30845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4310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mtClean="0"/>
              <a:t>En metastudie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I 2018 gjorde Brown og Wilson en studie over hva man hadde funnet ut mht. undervisning i programmering. De tok for en rekke studier og kom opp med </a:t>
            </a:r>
            <a:r>
              <a:rPr lang="en-US" b="1" smtClean="0"/>
              <a:t>10 råd </a:t>
            </a:r>
            <a:r>
              <a:rPr lang="en-US" smtClean="0"/>
              <a:t>til den som underviser.</a:t>
            </a:r>
          </a:p>
          <a:p>
            <a:pPr marL="0" indent="0">
              <a:buNone/>
            </a:pPr>
            <a:endParaRPr lang="en-US" smtClean="0"/>
          </a:p>
          <a:p>
            <a:pPr marL="0" lvl="1" indent="0">
              <a:buNone/>
            </a:pPr>
            <a:r>
              <a:rPr lang="en-US" smtClean="0"/>
              <a:t>Brown, N. C. C. &amp; Wilson, G. (2018). Ten quick tips for teaching programming. PLOS, </a:t>
            </a:r>
            <a:r>
              <a:rPr lang="nb-NO" smtClean="0"/>
              <a:t>Computational Biology, 14(4), 1-8. </a:t>
            </a:r>
            <a:r>
              <a:rPr lang="nb-NO" smtClean="0">
                <a:hlinkClick r:id="rId2"/>
              </a:rPr>
              <a:t>https://doi.org/10.1371/journal.pcbi.1006023</a:t>
            </a:r>
            <a:r>
              <a:rPr lang="nb-NO" smtClean="0"/>
              <a:t> 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mtClean="0"/>
              <a:t>Ti tips for undervisning i programmering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4628" y="1447800"/>
            <a:ext cx="7407404" cy="5054600"/>
          </a:xfrm>
        </p:spPr>
        <p:txBody>
          <a:bodyPr/>
          <a:lstStyle/>
          <a:p>
            <a:r>
              <a:rPr lang="nb-NO" smtClean="0"/>
              <a:t>Det finnes ikke noe ”programmeringsgen”</a:t>
            </a:r>
          </a:p>
          <a:p>
            <a:pPr lvl="1"/>
            <a:r>
              <a:rPr lang="nb-NO" sz="1600" smtClean="0"/>
              <a:t>Lærerens forventninger til studentene er en langt viktiger faktor</a:t>
            </a:r>
          </a:p>
          <a:p>
            <a:r>
              <a:rPr lang="nb-NO" smtClean="0"/>
              <a:t>Bruk kollegainstruksjon (“peer instruktion”)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sz="1600" smtClean="0"/>
              <a:t>Kortfattet introduksjon til temaet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sz="1600" smtClean="0"/>
              <a:t>Det stilles et spørsmål med alternative svar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sz="1600" smtClean="0"/>
              <a:t>Det stemmes ved hjelp av et responssystem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sz="1600" smtClean="0"/>
              <a:t>Studentene diskuterer i grupper (2 – 4)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sz="1600" smtClean="0"/>
              <a:t>Det gjøres en ny avstemning på samme spørsmål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sz="1600" smtClean="0"/>
              <a:t>Lærer gjør en vurdering om en skal utdype svaret på spørsmålet</a:t>
            </a:r>
          </a:p>
          <a:p>
            <a:pPr marL="400050"/>
            <a:r>
              <a:rPr lang="nb-NO" smtClean="0"/>
              <a:t>Bruk av levende kode</a:t>
            </a:r>
          </a:p>
          <a:p>
            <a:pPr marL="800100" lvl="1"/>
            <a:r>
              <a:rPr lang="nb-NO" sz="1600" smtClean="0"/>
              <a:t>Studenter og lærer kan utforske alternativ kode sammen</a:t>
            </a:r>
          </a:p>
          <a:p>
            <a:pPr marL="800100" lvl="1"/>
            <a:r>
              <a:rPr lang="nb-NO" sz="1600" smtClean="0"/>
              <a:t>Lærer overfører kunnskap som ikke var planlagt</a:t>
            </a:r>
          </a:p>
          <a:p>
            <a:pPr marL="800100" lvl="1"/>
            <a:r>
              <a:rPr lang="nb-NO" sz="1600" smtClean="0"/>
              <a:t>Reduserer hastigheten til forelesningen</a:t>
            </a:r>
          </a:p>
          <a:p>
            <a:pPr marL="800100" lvl="1"/>
            <a:r>
              <a:rPr lang="nb-NO" sz="1600" smtClean="0"/>
              <a:t>Når feil oppstår kan studentene se hvordan læreren finner feil</a:t>
            </a:r>
          </a:p>
          <a:p>
            <a:pPr marL="800100" lvl="1"/>
            <a:r>
              <a:rPr lang="nb-NO" sz="1600" smtClean="0"/>
              <a:t>Sudentene ser at det er ”lov” å gjøre feil</a:t>
            </a:r>
            <a:endParaRPr lang="nb-NO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mtClean="0"/>
              <a:t>Ti tips for undervisning i programmering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4628" y="1447800"/>
            <a:ext cx="7407404" cy="5257800"/>
          </a:xfrm>
        </p:spPr>
        <p:txBody>
          <a:bodyPr>
            <a:normAutofit/>
          </a:bodyPr>
          <a:lstStyle/>
          <a:p>
            <a:r>
              <a:rPr lang="nb-NO" smtClean="0"/>
              <a:t>Be studentene komme med forutsigelser</a:t>
            </a:r>
          </a:p>
          <a:p>
            <a:pPr lvl="1"/>
            <a:r>
              <a:rPr lang="nb-NO" sz="1600" smtClean="0"/>
              <a:t>Demonstrasjoner kan ha liten verdi</a:t>
            </a:r>
          </a:p>
          <a:p>
            <a:pPr lvl="1"/>
            <a:r>
              <a:rPr lang="nb-NO" sz="1600" smtClean="0"/>
              <a:t>Forutsigelser starter en tankeprosess som øker utbytte</a:t>
            </a:r>
          </a:p>
          <a:p>
            <a:r>
              <a:rPr lang="nb-NO" smtClean="0"/>
              <a:t>Kollegaprogrammering</a:t>
            </a:r>
          </a:p>
          <a:p>
            <a:pPr lvl="1"/>
            <a:r>
              <a:rPr lang="nb-NO" sz="1600" smtClean="0"/>
              <a:t>To på hver PC</a:t>
            </a:r>
          </a:p>
          <a:p>
            <a:pPr lvl="1"/>
            <a:r>
              <a:rPr lang="nb-NO" sz="1600" smtClean="0"/>
              <a:t>En programmerer en forteller hva den andre skal skrive</a:t>
            </a:r>
          </a:p>
          <a:p>
            <a:pPr lvl="1"/>
            <a:r>
              <a:rPr lang="nb-NO" sz="1600" smtClean="0"/>
              <a:t>Bytter roller</a:t>
            </a:r>
          </a:p>
          <a:p>
            <a:r>
              <a:rPr lang="nb-NO" smtClean="0"/>
              <a:t>Bruk utarbeidede eksempler med uttrykte delmål</a:t>
            </a:r>
          </a:p>
          <a:p>
            <a:pPr lvl="1"/>
            <a:r>
              <a:rPr lang="nb-NO" sz="1800" smtClean="0"/>
              <a:t>Lag guidete opplegg. </a:t>
            </a:r>
          </a:p>
          <a:p>
            <a:pPr lvl="1"/>
            <a:r>
              <a:rPr lang="nb-NO" sz="1800" smtClean="0"/>
              <a:t>Bryt ned problemstillingen i tydelige delmål</a:t>
            </a:r>
          </a:p>
          <a:p>
            <a:r>
              <a:rPr lang="nb-NO" sz="2200" smtClean="0"/>
              <a:t>Hold deg til ett språk</a:t>
            </a:r>
          </a:p>
          <a:p>
            <a:pPr lvl="1"/>
            <a:r>
              <a:rPr lang="nb-NO" sz="1800" smtClean="0"/>
              <a:t>Flere språk på et for tidlig stadium skaper forvirring</a:t>
            </a:r>
          </a:p>
          <a:p>
            <a:pPr lvl="1"/>
            <a:r>
              <a:rPr lang="nb-NO" sz="1800" smtClean="0"/>
              <a:t>Blokkoding kan likevel være en god start</a:t>
            </a:r>
            <a:endParaRPr lang="nb-NO" sz="2200" smtClean="0"/>
          </a:p>
          <a:p>
            <a:pPr lvl="1"/>
            <a:endParaRPr lang="nb-NO" sz="1800" smtClean="0"/>
          </a:p>
          <a:p>
            <a:pPr lvl="1"/>
            <a:endParaRPr lang="nb-NO" smtClean="0"/>
          </a:p>
          <a:p>
            <a:pPr lvl="1"/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mtClean="0"/>
              <a:t>Ti tips for undervisning i programmering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4628" y="1447800"/>
            <a:ext cx="7407404" cy="5257800"/>
          </a:xfrm>
        </p:spPr>
        <p:txBody>
          <a:bodyPr>
            <a:normAutofit/>
          </a:bodyPr>
          <a:lstStyle/>
          <a:p>
            <a:r>
              <a:rPr lang="nb-NO" smtClean="0"/>
              <a:t>Bruk autentiske oppgaver</a:t>
            </a:r>
          </a:p>
          <a:p>
            <a:pPr lvl="1"/>
            <a:r>
              <a:rPr lang="nb-NO" sz="1800" smtClean="0"/>
              <a:t>Gi </a:t>
            </a:r>
            <a:r>
              <a:rPr lang="nb-NO" sz="1800" smtClean="0"/>
              <a:t>dem mulighet til raskt å oppleve resultater</a:t>
            </a:r>
          </a:p>
          <a:p>
            <a:r>
              <a:rPr lang="nb-NO" sz="2200" smtClean="0"/>
              <a:t>Husk at noviser ikke er eksperter</a:t>
            </a:r>
          </a:p>
          <a:p>
            <a:pPr lvl="1"/>
            <a:r>
              <a:rPr lang="nb-NO" sz="1800" smtClean="0"/>
              <a:t>Det som for eksperten synes trivielt er det ikke for novisen</a:t>
            </a:r>
          </a:p>
          <a:p>
            <a:pPr lvl="1"/>
            <a:r>
              <a:rPr lang="nb-NO" sz="1800" smtClean="0"/>
              <a:t>Sett gjerne algoritmen opp på et papir, bruk flytskjema</a:t>
            </a:r>
          </a:p>
          <a:p>
            <a:pPr lvl="1"/>
            <a:r>
              <a:rPr lang="nb-NO" sz="1800" smtClean="0"/>
              <a:t>Å finne feil kan være en svær jobb som krever erfaring</a:t>
            </a:r>
          </a:p>
          <a:p>
            <a:pPr lvl="1"/>
            <a:r>
              <a:rPr lang="nb-NO" sz="1800" smtClean="0"/>
              <a:t>Lag oppgaver som passer for </a:t>
            </a:r>
            <a:r>
              <a:rPr lang="nb-NO" sz="1800" smtClean="0"/>
              <a:t>nybegynnerne</a:t>
            </a:r>
          </a:p>
          <a:p>
            <a:r>
              <a:rPr lang="nb-NO" sz="2200" smtClean="0"/>
              <a:t>Ikke bare kode ivei</a:t>
            </a:r>
          </a:p>
          <a:p>
            <a:pPr lvl="1"/>
            <a:r>
              <a:rPr lang="nb-NO" sz="1800" smtClean="0"/>
              <a:t>Parson’s problem</a:t>
            </a:r>
            <a:endParaRPr lang="nb-NO" sz="1800" smtClean="0"/>
          </a:p>
          <a:p>
            <a:pPr>
              <a:buNone/>
            </a:pPr>
            <a:endParaRPr lang="nb-NO" sz="2200" smtClean="0"/>
          </a:p>
          <a:p>
            <a:pPr>
              <a:buNone/>
            </a:pPr>
            <a:r>
              <a:rPr lang="nb-NO" sz="2200" smtClean="0"/>
              <a:t>Referanse:</a:t>
            </a:r>
          </a:p>
          <a:p>
            <a:pPr lvl="1"/>
            <a:r>
              <a:rPr lang="en-US" smtClean="0"/>
              <a:t>Brown, N. C. C. &amp; Wilson, G. (2018). Ten quick tips for teaching programming. PLOS, </a:t>
            </a:r>
            <a:r>
              <a:rPr lang="nb-NO" smtClean="0"/>
              <a:t>Computational Biology, 14(4), 1-8. </a:t>
            </a:r>
            <a:r>
              <a:rPr lang="nb-NO" smtClean="0">
                <a:hlinkClick r:id="rId2"/>
              </a:rPr>
              <a:t>https://doi.org/10.1371/journal.pcbi.1006023</a:t>
            </a:r>
            <a:r>
              <a:rPr lang="nb-NO" smtClean="0"/>
              <a:t> </a:t>
            </a:r>
          </a:p>
          <a:p>
            <a:endParaRPr lang="nb-NO" sz="2200" smtClean="0"/>
          </a:p>
          <a:p>
            <a:pPr lvl="1"/>
            <a:endParaRPr lang="nb-NO" sz="1800" smtClean="0"/>
          </a:p>
          <a:p>
            <a:pPr lvl="1"/>
            <a:endParaRPr lang="nb-NO" smtClean="0"/>
          </a:p>
          <a:p>
            <a:pPr lvl="1"/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35506</TotalTime>
  <Words>380</Words>
  <Application>Microsoft Office PowerPoint</Application>
  <PresentationFormat>Skjermfremvisning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Office-tema</vt:lpstr>
      <vt:lpstr>Grunnkurs Programmering Arduino for yrkesfag YR6018 Ti tips for undervisning i programmering 10. feb. 2021, Kl. 08:45 – 09:00 </vt:lpstr>
      <vt:lpstr>En metastudie</vt:lpstr>
      <vt:lpstr>Ti tips for undervisning i programmering</vt:lpstr>
      <vt:lpstr>Ti tips for undervisning i programmering</vt:lpstr>
      <vt:lpstr>Ti tips for undervisning i programmering</vt:lpstr>
    </vt:vector>
  </TitlesOfParts>
  <Company>NTNU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Nikro</cp:lastModifiedBy>
  <cp:revision>167</cp:revision>
  <dcterms:created xsi:type="dcterms:W3CDTF">2013-06-10T16:56:09Z</dcterms:created>
  <dcterms:modified xsi:type="dcterms:W3CDTF">2021-02-10T07:21:47Z</dcterms:modified>
</cp:coreProperties>
</file>