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64" r:id="rId5"/>
    <p:sldId id="256" r:id="rId6"/>
    <p:sldId id="272" r:id="rId7"/>
    <p:sldId id="257" r:id="rId8"/>
    <p:sldId id="273" r:id="rId9"/>
    <p:sldId id="258" r:id="rId10"/>
    <p:sldId id="260" r:id="rId11"/>
    <p:sldId id="259" r:id="rId12"/>
    <p:sldId id="275" r:id="rId13"/>
    <p:sldId id="277" r:id="rId14"/>
    <p:sldId id="280" r:id="rId15"/>
    <p:sldId id="282" r:id="rId16"/>
    <p:sldId id="286" r:id="rId17"/>
    <p:sldId id="284" r:id="rId18"/>
    <p:sldId id="287" r:id="rId19"/>
    <p:sldId id="285" r:id="rId20"/>
    <p:sldId id="292" r:id="rId21"/>
    <p:sldId id="278" r:id="rId22"/>
    <p:sldId id="289" r:id="rId23"/>
    <p:sldId id="262" r:id="rId24"/>
    <p:sldId id="267" r:id="rId25"/>
    <p:sldId id="276" r:id="rId26"/>
    <p:sldId id="281" r:id="rId27"/>
    <p:sldId id="291" r:id="rId28"/>
    <p:sldId id="261" r:id="rId29"/>
    <p:sldId id="274" r:id="rId30"/>
    <p:sldId id="279" r:id="rId31"/>
    <p:sldId id="295" r:id="rId32"/>
    <p:sldId id="296" r:id="rId33"/>
    <p:sldId id="294" r:id="rId3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8A353-605D-476A-AD9C-EF22FCF238F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C4A775A7-F7CA-4094-9DA6-6D3B8F16BDB7}">
      <dgm:prSet phldrT="[Tekst]"/>
      <dgm:spPr/>
      <dgm:t>
        <a:bodyPr/>
        <a:lstStyle/>
        <a:p>
          <a:r>
            <a:rPr lang="nb-NO" dirty="0"/>
            <a:t>Observasjon</a:t>
          </a:r>
        </a:p>
      </dgm:t>
    </dgm:pt>
    <dgm:pt modelId="{D1B73B56-D49A-44B0-9608-DBEAEB8560B1}" type="parTrans" cxnId="{D3F479F3-3817-48E6-9B2A-6456FDAE6950}">
      <dgm:prSet/>
      <dgm:spPr/>
      <dgm:t>
        <a:bodyPr/>
        <a:lstStyle/>
        <a:p>
          <a:endParaRPr lang="nb-NO"/>
        </a:p>
      </dgm:t>
    </dgm:pt>
    <dgm:pt modelId="{7CF0C891-75D7-4FE5-8A1D-76DC26435A01}" type="sibTrans" cxnId="{D3F479F3-3817-48E6-9B2A-6456FDAE6950}">
      <dgm:prSet/>
      <dgm:spPr/>
      <dgm:t>
        <a:bodyPr/>
        <a:lstStyle/>
        <a:p>
          <a:endParaRPr lang="nb-NO"/>
        </a:p>
      </dgm:t>
    </dgm:pt>
    <dgm:pt modelId="{F814C02F-D8F6-4A76-8D61-A2C6419EB04C}">
      <dgm:prSet phldrT="[Tekst]" custT="1"/>
      <dgm:spPr/>
      <dgm:t>
        <a:bodyPr/>
        <a:lstStyle/>
        <a:p>
          <a:r>
            <a:rPr lang="nb-NO" sz="2000" b="1" dirty="0"/>
            <a:t>Fremgangsmåte</a:t>
          </a:r>
          <a:r>
            <a:rPr lang="nb-NO" sz="2000" dirty="0"/>
            <a:t>: Hvordan gjøre et representativt utvalg av studieobjekter?</a:t>
          </a:r>
        </a:p>
      </dgm:t>
    </dgm:pt>
    <dgm:pt modelId="{9BBF5AA7-FF5F-4CF4-9170-2CD2858C2DD2}" type="parTrans" cxnId="{EAAAB8C6-B93B-4050-8713-E68CDE982DE6}">
      <dgm:prSet/>
      <dgm:spPr/>
      <dgm:t>
        <a:bodyPr/>
        <a:lstStyle/>
        <a:p>
          <a:endParaRPr lang="nb-NO"/>
        </a:p>
      </dgm:t>
    </dgm:pt>
    <dgm:pt modelId="{E5566056-6DF0-4C21-86A2-5291D1D27612}" type="sibTrans" cxnId="{EAAAB8C6-B93B-4050-8713-E68CDE982DE6}">
      <dgm:prSet/>
      <dgm:spPr/>
      <dgm:t>
        <a:bodyPr/>
        <a:lstStyle/>
        <a:p>
          <a:endParaRPr lang="nb-NO"/>
        </a:p>
      </dgm:t>
    </dgm:pt>
    <dgm:pt modelId="{0EB6A8FD-334D-4F33-8B6A-10601CD44B11}">
      <dgm:prSet phldrT="[Tekst]"/>
      <dgm:spPr/>
      <dgm:t>
        <a:bodyPr/>
        <a:lstStyle/>
        <a:p>
          <a:r>
            <a:rPr lang="nb-NO" dirty="0"/>
            <a:t>Analyse</a:t>
          </a:r>
        </a:p>
      </dgm:t>
    </dgm:pt>
    <dgm:pt modelId="{056A3FE6-9DC0-462A-9963-AE26DEB3633B}" type="parTrans" cxnId="{8885037F-213C-4BB0-A300-3479E58535BA}">
      <dgm:prSet/>
      <dgm:spPr/>
      <dgm:t>
        <a:bodyPr/>
        <a:lstStyle/>
        <a:p>
          <a:endParaRPr lang="nb-NO"/>
        </a:p>
      </dgm:t>
    </dgm:pt>
    <dgm:pt modelId="{55FEBB7D-955F-40B3-9206-73B319F3FF22}" type="sibTrans" cxnId="{8885037F-213C-4BB0-A300-3479E58535BA}">
      <dgm:prSet/>
      <dgm:spPr/>
      <dgm:t>
        <a:bodyPr/>
        <a:lstStyle/>
        <a:p>
          <a:endParaRPr lang="nb-NO"/>
        </a:p>
      </dgm:t>
    </dgm:pt>
    <dgm:pt modelId="{1E4815CB-12FE-450D-B2D2-67D48277FBCC}">
      <dgm:prSet phldrT="[Tekst]" custT="1"/>
      <dgm:spPr/>
      <dgm:t>
        <a:bodyPr/>
        <a:lstStyle/>
        <a:p>
          <a:r>
            <a:rPr lang="nb-NO" sz="2000" b="1" dirty="0"/>
            <a:t>Systematisering</a:t>
          </a:r>
          <a:r>
            <a:rPr lang="nb-NO" sz="2000" dirty="0"/>
            <a:t>: Metode for å danne oversikt over funn?</a:t>
          </a:r>
        </a:p>
      </dgm:t>
    </dgm:pt>
    <dgm:pt modelId="{176080F4-BB15-4C5C-BF89-CDAFA7BBB8FB}" type="parTrans" cxnId="{EFBBB73A-2C57-422A-B073-AC9B43A07329}">
      <dgm:prSet/>
      <dgm:spPr/>
      <dgm:t>
        <a:bodyPr/>
        <a:lstStyle/>
        <a:p>
          <a:endParaRPr lang="nb-NO"/>
        </a:p>
      </dgm:t>
    </dgm:pt>
    <dgm:pt modelId="{DD6F219E-020A-444D-9BEB-9E366B9689C0}" type="sibTrans" cxnId="{EFBBB73A-2C57-422A-B073-AC9B43A07329}">
      <dgm:prSet/>
      <dgm:spPr/>
      <dgm:t>
        <a:bodyPr/>
        <a:lstStyle/>
        <a:p>
          <a:endParaRPr lang="nb-NO"/>
        </a:p>
      </dgm:t>
    </dgm:pt>
    <dgm:pt modelId="{00692BC9-B7DF-43E5-B327-CF8F69FE361C}">
      <dgm:prSet phldrT="[Tekst]"/>
      <dgm:spPr/>
      <dgm:t>
        <a:bodyPr/>
        <a:lstStyle/>
        <a:p>
          <a:r>
            <a:rPr lang="nb-NO" dirty="0"/>
            <a:t>Syntese</a:t>
          </a:r>
        </a:p>
      </dgm:t>
    </dgm:pt>
    <dgm:pt modelId="{6F0D83C9-E0DE-4ACA-8B63-3B2C04660575}" type="parTrans" cxnId="{277768B7-DAB9-4B14-A3EA-77C1CA43E79B}">
      <dgm:prSet/>
      <dgm:spPr/>
      <dgm:t>
        <a:bodyPr/>
        <a:lstStyle/>
        <a:p>
          <a:endParaRPr lang="nb-NO"/>
        </a:p>
      </dgm:t>
    </dgm:pt>
    <dgm:pt modelId="{71DE7779-FA6C-470D-B5AC-55291AB75E1A}" type="sibTrans" cxnId="{277768B7-DAB9-4B14-A3EA-77C1CA43E79B}">
      <dgm:prSet/>
      <dgm:spPr/>
      <dgm:t>
        <a:bodyPr/>
        <a:lstStyle/>
        <a:p>
          <a:endParaRPr lang="nb-NO"/>
        </a:p>
      </dgm:t>
    </dgm:pt>
    <dgm:pt modelId="{503C1597-1BE7-4C8F-9102-BFC91C92E30A}">
      <dgm:prSet phldrT="[Tekst]" custT="1"/>
      <dgm:spPr/>
      <dgm:t>
        <a:bodyPr/>
        <a:lstStyle/>
        <a:p>
          <a:r>
            <a:rPr lang="nb-NO" sz="2000" b="1" dirty="0"/>
            <a:t>Hypotese</a:t>
          </a:r>
          <a:r>
            <a:rPr lang="nb-NO" sz="2000" dirty="0"/>
            <a:t>: Hvordan kan mønstrene forklares?</a:t>
          </a:r>
        </a:p>
      </dgm:t>
    </dgm:pt>
    <dgm:pt modelId="{E1B261A3-A745-416A-B2C6-82D3C1DA12A0}" type="parTrans" cxnId="{E622DAC2-5443-41A2-A678-187EFD48B2E5}">
      <dgm:prSet/>
      <dgm:spPr/>
      <dgm:t>
        <a:bodyPr/>
        <a:lstStyle/>
        <a:p>
          <a:endParaRPr lang="nb-NO"/>
        </a:p>
      </dgm:t>
    </dgm:pt>
    <dgm:pt modelId="{D86B3738-EBC3-4B04-9E53-F74CD1896990}" type="sibTrans" cxnId="{E622DAC2-5443-41A2-A678-187EFD48B2E5}">
      <dgm:prSet/>
      <dgm:spPr/>
      <dgm:t>
        <a:bodyPr/>
        <a:lstStyle/>
        <a:p>
          <a:endParaRPr lang="nb-NO"/>
        </a:p>
      </dgm:t>
    </dgm:pt>
    <dgm:pt modelId="{FC96C7C4-1152-4185-BCC0-C7E31A702C38}">
      <dgm:prSet phldrT="[Tekst]" custT="1"/>
      <dgm:spPr/>
      <dgm:t>
        <a:bodyPr/>
        <a:lstStyle/>
        <a:p>
          <a:r>
            <a:rPr lang="nb-NO" sz="2000" b="1" dirty="0"/>
            <a:t>Taksonomi</a:t>
          </a:r>
          <a:r>
            <a:rPr lang="nb-NO" sz="2000" dirty="0"/>
            <a:t>: Identifisering og sortering av ulike bergarter.</a:t>
          </a:r>
        </a:p>
      </dgm:t>
    </dgm:pt>
    <dgm:pt modelId="{E09589EA-8FF1-4B18-B48E-710C7933259F}" type="parTrans" cxnId="{87FA6220-89B4-44AB-92B9-131D65BD9662}">
      <dgm:prSet/>
      <dgm:spPr/>
      <dgm:t>
        <a:bodyPr/>
        <a:lstStyle/>
        <a:p>
          <a:endParaRPr lang="nb-NO"/>
        </a:p>
      </dgm:t>
    </dgm:pt>
    <dgm:pt modelId="{E12EE828-2EE3-44D9-BF4B-D1E70365C1E1}" type="sibTrans" cxnId="{87FA6220-89B4-44AB-92B9-131D65BD9662}">
      <dgm:prSet/>
      <dgm:spPr/>
      <dgm:t>
        <a:bodyPr/>
        <a:lstStyle/>
        <a:p>
          <a:endParaRPr lang="nb-NO"/>
        </a:p>
      </dgm:t>
    </dgm:pt>
    <dgm:pt modelId="{109B331E-0859-400E-9933-A2C7337D0796}">
      <dgm:prSet phldrT="[Tekst]" custT="1"/>
      <dgm:spPr/>
      <dgm:t>
        <a:bodyPr/>
        <a:lstStyle/>
        <a:p>
          <a:r>
            <a:rPr lang="nb-NO" sz="2000" b="1" dirty="0"/>
            <a:t>Mønster</a:t>
          </a:r>
          <a:r>
            <a:rPr lang="nb-NO" sz="2000" dirty="0"/>
            <a:t>: Finnes det mønster i funnene?</a:t>
          </a:r>
        </a:p>
      </dgm:t>
    </dgm:pt>
    <dgm:pt modelId="{0F22B6BF-27A5-48B3-B5B5-ABE9309C4961}" type="parTrans" cxnId="{60EB463C-79D4-4FF5-A57D-0F04C88C4BD2}">
      <dgm:prSet/>
      <dgm:spPr/>
      <dgm:t>
        <a:bodyPr/>
        <a:lstStyle/>
        <a:p>
          <a:endParaRPr lang="nb-NO"/>
        </a:p>
      </dgm:t>
    </dgm:pt>
    <dgm:pt modelId="{122B6E9B-503D-4A05-8494-F4C36F903639}" type="sibTrans" cxnId="{60EB463C-79D4-4FF5-A57D-0F04C88C4BD2}">
      <dgm:prSet/>
      <dgm:spPr/>
      <dgm:t>
        <a:bodyPr/>
        <a:lstStyle/>
        <a:p>
          <a:endParaRPr lang="nb-NO"/>
        </a:p>
      </dgm:t>
    </dgm:pt>
    <dgm:pt modelId="{A091A37F-2D05-4B16-BF58-FF69E5D80B00}">
      <dgm:prSet phldrT="[Tekst]" custT="1"/>
      <dgm:spPr/>
      <dgm:t>
        <a:bodyPr/>
        <a:lstStyle/>
        <a:p>
          <a:r>
            <a:rPr lang="nb-NO" sz="2000" b="1" dirty="0"/>
            <a:t>Overføringsverdi</a:t>
          </a:r>
          <a:r>
            <a:rPr lang="nb-NO" sz="2000" dirty="0"/>
            <a:t>: Kan funnene si noe </a:t>
          </a:r>
          <a:r>
            <a:rPr lang="nb-NO" sz="2000" i="1" dirty="0"/>
            <a:t>generelt</a:t>
          </a:r>
          <a:r>
            <a:rPr lang="nb-NO" sz="2000" dirty="0"/>
            <a:t> om prosesser i naturen?</a:t>
          </a:r>
        </a:p>
      </dgm:t>
    </dgm:pt>
    <dgm:pt modelId="{0F1E0EC9-C50F-438A-81CA-A271DB0A0E16}" type="parTrans" cxnId="{3CA7BEFA-4B34-4768-A7EC-9D3C52DEB5F4}">
      <dgm:prSet/>
      <dgm:spPr/>
      <dgm:t>
        <a:bodyPr/>
        <a:lstStyle/>
        <a:p>
          <a:endParaRPr lang="nb-NO"/>
        </a:p>
      </dgm:t>
    </dgm:pt>
    <dgm:pt modelId="{543562CB-265E-48CE-866E-DC9706B41F70}" type="sibTrans" cxnId="{3CA7BEFA-4B34-4768-A7EC-9D3C52DEB5F4}">
      <dgm:prSet/>
      <dgm:spPr/>
      <dgm:t>
        <a:bodyPr/>
        <a:lstStyle/>
        <a:p>
          <a:endParaRPr lang="nb-NO"/>
        </a:p>
      </dgm:t>
    </dgm:pt>
    <dgm:pt modelId="{A7ADB02B-7AC3-434F-A431-6780D8BF3D76}" type="pres">
      <dgm:prSet presAssocID="{B658A353-605D-476A-AD9C-EF22FCF238FD}" presName="rootnode" presStyleCnt="0">
        <dgm:presLayoutVars>
          <dgm:chMax/>
          <dgm:chPref/>
          <dgm:dir/>
          <dgm:animLvl val="lvl"/>
        </dgm:presLayoutVars>
      </dgm:prSet>
      <dgm:spPr/>
    </dgm:pt>
    <dgm:pt modelId="{CF88CDB0-45F4-445C-8FF1-39B0A79871F2}" type="pres">
      <dgm:prSet presAssocID="{C4A775A7-F7CA-4094-9DA6-6D3B8F16BDB7}" presName="composite" presStyleCnt="0"/>
      <dgm:spPr/>
    </dgm:pt>
    <dgm:pt modelId="{2CFB713F-3A89-494A-BA84-83A5824528D9}" type="pres">
      <dgm:prSet presAssocID="{C4A775A7-F7CA-4094-9DA6-6D3B8F16BDB7}" presName="bentUpArrow1" presStyleLbl="alignImgPlace1" presStyleIdx="0" presStyleCnt="2"/>
      <dgm:spPr/>
    </dgm:pt>
    <dgm:pt modelId="{B23B9D9F-F884-4F3C-A06A-CAE327342324}" type="pres">
      <dgm:prSet presAssocID="{C4A775A7-F7CA-4094-9DA6-6D3B8F16BDB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032680A-E799-427D-BE4B-21FF466B512D}" type="pres">
      <dgm:prSet presAssocID="{C4A775A7-F7CA-4094-9DA6-6D3B8F16BDB7}" presName="ChildText" presStyleLbl="revTx" presStyleIdx="0" presStyleCnt="3" custScaleX="271224" custLinFactNeighborX="86243">
        <dgm:presLayoutVars>
          <dgm:chMax val="0"/>
          <dgm:chPref val="0"/>
          <dgm:bulletEnabled val="1"/>
        </dgm:presLayoutVars>
      </dgm:prSet>
      <dgm:spPr/>
    </dgm:pt>
    <dgm:pt modelId="{8B1C6607-EC8B-42AE-B044-23208509BD78}" type="pres">
      <dgm:prSet presAssocID="{7CF0C891-75D7-4FE5-8A1D-76DC26435A01}" presName="sibTrans" presStyleCnt="0"/>
      <dgm:spPr/>
    </dgm:pt>
    <dgm:pt modelId="{ABB2D757-2C3E-42B9-938B-8941B3581CD6}" type="pres">
      <dgm:prSet presAssocID="{0EB6A8FD-334D-4F33-8B6A-10601CD44B11}" presName="composite" presStyleCnt="0"/>
      <dgm:spPr/>
    </dgm:pt>
    <dgm:pt modelId="{1027CA91-D3BB-4C71-AB4E-B17AE783EDDF}" type="pres">
      <dgm:prSet presAssocID="{0EB6A8FD-334D-4F33-8B6A-10601CD44B11}" presName="bentUpArrow1" presStyleLbl="alignImgPlace1" presStyleIdx="1" presStyleCnt="2" custLinFactNeighborX="-41925" custLinFactNeighborY="2580"/>
      <dgm:spPr/>
    </dgm:pt>
    <dgm:pt modelId="{64447FF8-F0DD-4AFC-91BE-D9B305A8DA9A}" type="pres">
      <dgm:prSet presAssocID="{0EB6A8FD-334D-4F33-8B6A-10601CD44B11}" presName="ParentText" presStyleLbl="node1" presStyleIdx="1" presStyleCnt="3" custLinFactNeighborX="-31674" custLinFactNeighborY="1095">
        <dgm:presLayoutVars>
          <dgm:chMax val="1"/>
          <dgm:chPref val="1"/>
          <dgm:bulletEnabled val="1"/>
        </dgm:presLayoutVars>
      </dgm:prSet>
      <dgm:spPr/>
    </dgm:pt>
    <dgm:pt modelId="{794F291E-91ED-4FCA-B536-0ED58EA2494A}" type="pres">
      <dgm:prSet presAssocID="{0EB6A8FD-334D-4F33-8B6A-10601CD44B11}" presName="ChildText" presStyleLbl="revTx" presStyleIdx="1" presStyleCnt="3" custScaleX="260773" custLinFactNeighborX="37703" custLinFactNeighborY="3932">
        <dgm:presLayoutVars>
          <dgm:chMax val="0"/>
          <dgm:chPref val="0"/>
          <dgm:bulletEnabled val="1"/>
        </dgm:presLayoutVars>
      </dgm:prSet>
      <dgm:spPr/>
    </dgm:pt>
    <dgm:pt modelId="{F432615E-88C2-4059-A50D-B057B1DE52E5}" type="pres">
      <dgm:prSet presAssocID="{55FEBB7D-955F-40B3-9206-73B319F3FF22}" presName="sibTrans" presStyleCnt="0"/>
      <dgm:spPr/>
    </dgm:pt>
    <dgm:pt modelId="{4539C65A-BADA-4673-B235-4BB1195DA99A}" type="pres">
      <dgm:prSet presAssocID="{00692BC9-B7DF-43E5-B327-CF8F69FE361C}" presName="composite" presStyleCnt="0"/>
      <dgm:spPr/>
    </dgm:pt>
    <dgm:pt modelId="{5DA21863-8532-47FC-861E-C672A6BB7B01}" type="pres">
      <dgm:prSet presAssocID="{00692BC9-B7DF-43E5-B327-CF8F69FE361C}" presName="ParentText" presStyleLbl="node1" presStyleIdx="2" presStyleCnt="3" custLinFactNeighborX="-61049" custLinFactNeighborY="-2190">
        <dgm:presLayoutVars>
          <dgm:chMax val="1"/>
          <dgm:chPref val="1"/>
          <dgm:bulletEnabled val="1"/>
        </dgm:presLayoutVars>
      </dgm:prSet>
      <dgm:spPr/>
    </dgm:pt>
    <dgm:pt modelId="{A774480F-02D3-41D2-8121-45B2A03BD7B3}" type="pres">
      <dgm:prSet presAssocID="{00692BC9-B7DF-43E5-B327-CF8F69FE361C}" presName="FinalChildText" presStyleLbl="revTx" presStyleIdx="2" presStyleCnt="3" custScaleX="242218" custLinFactNeighborX="-12882" custLinFactNeighborY="-487">
        <dgm:presLayoutVars>
          <dgm:chMax val="0"/>
          <dgm:chPref val="0"/>
          <dgm:bulletEnabled val="1"/>
        </dgm:presLayoutVars>
      </dgm:prSet>
      <dgm:spPr/>
    </dgm:pt>
  </dgm:ptLst>
  <dgm:cxnLst>
    <dgm:cxn modelId="{87FA6220-89B4-44AB-92B9-131D65BD9662}" srcId="{C4A775A7-F7CA-4094-9DA6-6D3B8F16BDB7}" destId="{FC96C7C4-1152-4185-BCC0-C7E31A702C38}" srcOrd="1" destOrd="0" parTransId="{E09589EA-8FF1-4B18-B48E-710C7933259F}" sibTransId="{E12EE828-2EE3-44D9-BF4B-D1E70365C1E1}"/>
    <dgm:cxn modelId="{EFBBB73A-2C57-422A-B073-AC9B43A07329}" srcId="{0EB6A8FD-334D-4F33-8B6A-10601CD44B11}" destId="{1E4815CB-12FE-450D-B2D2-67D48277FBCC}" srcOrd="0" destOrd="0" parTransId="{176080F4-BB15-4C5C-BF89-CDAFA7BBB8FB}" sibTransId="{DD6F219E-020A-444D-9BEB-9E366B9689C0}"/>
    <dgm:cxn modelId="{60EB463C-79D4-4FF5-A57D-0F04C88C4BD2}" srcId="{0EB6A8FD-334D-4F33-8B6A-10601CD44B11}" destId="{109B331E-0859-400E-9933-A2C7337D0796}" srcOrd="1" destOrd="0" parTransId="{0F22B6BF-27A5-48B3-B5B5-ABE9309C4961}" sibTransId="{122B6E9B-503D-4A05-8494-F4C36F903639}"/>
    <dgm:cxn modelId="{92DCB566-3E1D-48FE-BC3F-2794EFED87EE}" type="presOf" srcId="{F814C02F-D8F6-4A76-8D61-A2C6419EB04C}" destId="{7032680A-E799-427D-BE4B-21FF466B512D}" srcOrd="0" destOrd="0" presId="urn:microsoft.com/office/officeart/2005/8/layout/StepDownProcess"/>
    <dgm:cxn modelId="{096B577D-6060-4126-A8B4-47F5C68658F7}" type="presOf" srcId="{109B331E-0859-400E-9933-A2C7337D0796}" destId="{794F291E-91ED-4FCA-B536-0ED58EA2494A}" srcOrd="0" destOrd="1" presId="urn:microsoft.com/office/officeart/2005/8/layout/StepDownProcess"/>
    <dgm:cxn modelId="{8885037F-213C-4BB0-A300-3479E58535BA}" srcId="{B658A353-605D-476A-AD9C-EF22FCF238FD}" destId="{0EB6A8FD-334D-4F33-8B6A-10601CD44B11}" srcOrd="1" destOrd="0" parTransId="{056A3FE6-9DC0-462A-9963-AE26DEB3633B}" sibTransId="{55FEBB7D-955F-40B3-9206-73B319F3FF22}"/>
    <dgm:cxn modelId="{37B5808D-ED58-4BAE-9FE8-2E4313904D89}" type="presOf" srcId="{1E4815CB-12FE-450D-B2D2-67D48277FBCC}" destId="{794F291E-91ED-4FCA-B536-0ED58EA2494A}" srcOrd="0" destOrd="0" presId="urn:microsoft.com/office/officeart/2005/8/layout/StepDownProcess"/>
    <dgm:cxn modelId="{10B73D97-C888-4F36-8366-51E42549CBEC}" type="presOf" srcId="{B658A353-605D-476A-AD9C-EF22FCF238FD}" destId="{A7ADB02B-7AC3-434F-A431-6780D8BF3D76}" srcOrd="0" destOrd="0" presId="urn:microsoft.com/office/officeart/2005/8/layout/StepDownProcess"/>
    <dgm:cxn modelId="{13E9C6B3-8A81-4C43-A9D5-4C7598C9FD0F}" type="presOf" srcId="{503C1597-1BE7-4C8F-9102-BFC91C92E30A}" destId="{A774480F-02D3-41D2-8121-45B2A03BD7B3}" srcOrd="0" destOrd="0" presId="urn:microsoft.com/office/officeart/2005/8/layout/StepDownProcess"/>
    <dgm:cxn modelId="{C841D0B3-E8A5-4F36-BBF2-78C7FA60BC5C}" type="presOf" srcId="{C4A775A7-F7CA-4094-9DA6-6D3B8F16BDB7}" destId="{B23B9D9F-F884-4F3C-A06A-CAE327342324}" srcOrd="0" destOrd="0" presId="urn:microsoft.com/office/officeart/2005/8/layout/StepDownProcess"/>
    <dgm:cxn modelId="{277768B7-DAB9-4B14-A3EA-77C1CA43E79B}" srcId="{B658A353-605D-476A-AD9C-EF22FCF238FD}" destId="{00692BC9-B7DF-43E5-B327-CF8F69FE361C}" srcOrd="2" destOrd="0" parTransId="{6F0D83C9-E0DE-4ACA-8B63-3B2C04660575}" sibTransId="{71DE7779-FA6C-470D-B5AC-55291AB75E1A}"/>
    <dgm:cxn modelId="{E622DAC2-5443-41A2-A678-187EFD48B2E5}" srcId="{00692BC9-B7DF-43E5-B327-CF8F69FE361C}" destId="{503C1597-1BE7-4C8F-9102-BFC91C92E30A}" srcOrd="0" destOrd="0" parTransId="{E1B261A3-A745-416A-B2C6-82D3C1DA12A0}" sibTransId="{D86B3738-EBC3-4B04-9E53-F74CD1896990}"/>
    <dgm:cxn modelId="{EAAAB8C6-B93B-4050-8713-E68CDE982DE6}" srcId="{C4A775A7-F7CA-4094-9DA6-6D3B8F16BDB7}" destId="{F814C02F-D8F6-4A76-8D61-A2C6419EB04C}" srcOrd="0" destOrd="0" parTransId="{9BBF5AA7-FF5F-4CF4-9170-2CD2858C2DD2}" sibTransId="{E5566056-6DF0-4C21-86A2-5291D1D27612}"/>
    <dgm:cxn modelId="{459DBBCE-1BE7-4C93-BF6D-AAACF9CF0D78}" type="presOf" srcId="{0EB6A8FD-334D-4F33-8B6A-10601CD44B11}" destId="{64447FF8-F0DD-4AFC-91BE-D9B305A8DA9A}" srcOrd="0" destOrd="0" presId="urn:microsoft.com/office/officeart/2005/8/layout/StepDownProcess"/>
    <dgm:cxn modelId="{0ABB70F0-9C54-44E9-8496-6D9D7C341CF5}" type="presOf" srcId="{00692BC9-B7DF-43E5-B327-CF8F69FE361C}" destId="{5DA21863-8532-47FC-861E-C672A6BB7B01}" srcOrd="0" destOrd="0" presId="urn:microsoft.com/office/officeart/2005/8/layout/StepDownProcess"/>
    <dgm:cxn modelId="{D3F479F3-3817-48E6-9B2A-6456FDAE6950}" srcId="{B658A353-605D-476A-AD9C-EF22FCF238FD}" destId="{C4A775A7-F7CA-4094-9DA6-6D3B8F16BDB7}" srcOrd="0" destOrd="0" parTransId="{D1B73B56-D49A-44B0-9608-DBEAEB8560B1}" sibTransId="{7CF0C891-75D7-4FE5-8A1D-76DC26435A01}"/>
    <dgm:cxn modelId="{341EB4F9-9A70-4872-8370-2FF24CF968E1}" type="presOf" srcId="{FC96C7C4-1152-4185-BCC0-C7E31A702C38}" destId="{7032680A-E799-427D-BE4B-21FF466B512D}" srcOrd="0" destOrd="1" presId="urn:microsoft.com/office/officeart/2005/8/layout/StepDownProcess"/>
    <dgm:cxn modelId="{3CA7BEFA-4B34-4768-A7EC-9D3C52DEB5F4}" srcId="{00692BC9-B7DF-43E5-B327-CF8F69FE361C}" destId="{A091A37F-2D05-4B16-BF58-FF69E5D80B00}" srcOrd="1" destOrd="0" parTransId="{0F1E0EC9-C50F-438A-81CA-A271DB0A0E16}" sibTransId="{543562CB-265E-48CE-866E-DC9706B41F70}"/>
    <dgm:cxn modelId="{82F1C9FD-5804-476D-AA5E-BDFCE51BA6B8}" type="presOf" srcId="{A091A37F-2D05-4B16-BF58-FF69E5D80B00}" destId="{A774480F-02D3-41D2-8121-45B2A03BD7B3}" srcOrd="0" destOrd="1" presId="urn:microsoft.com/office/officeart/2005/8/layout/StepDownProcess"/>
    <dgm:cxn modelId="{857BA65D-0092-4957-9876-D0B31AB0D2CF}" type="presParOf" srcId="{A7ADB02B-7AC3-434F-A431-6780D8BF3D76}" destId="{CF88CDB0-45F4-445C-8FF1-39B0A79871F2}" srcOrd="0" destOrd="0" presId="urn:microsoft.com/office/officeart/2005/8/layout/StepDownProcess"/>
    <dgm:cxn modelId="{E3840F56-BB6B-4370-8578-F5B5D394C2D8}" type="presParOf" srcId="{CF88CDB0-45F4-445C-8FF1-39B0A79871F2}" destId="{2CFB713F-3A89-494A-BA84-83A5824528D9}" srcOrd="0" destOrd="0" presId="urn:microsoft.com/office/officeart/2005/8/layout/StepDownProcess"/>
    <dgm:cxn modelId="{BA25D82A-24F6-471E-B215-F512025BA8DF}" type="presParOf" srcId="{CF88CDB0-45F4-445C-8FF1-39B0A79871F2}" destId="{B23B9D9F-F884-4F3C-A06A-CAE327342324}" srcOrd="1" destOrd="0" presId="urn:microsoft.com/office/officeart/2005/8/layout/StepDownProcess"/>
    <dgm:cxn modelId="{93CFF80B-4219-4C7D-B6DD-6469B521B2D6}" type="presParOf" srcId="{CF88CDB0-45F4-445C-8FF1-39B0A79871F2}" destId="{7032680A-E799-427D-BE4B-21FF466B512D}" srcOrd="2" destOrd="0" presId="urn:microsoft.com/office/officeart/2005/8/layout/StepDownProcess"/>
    <dgm:cxn modelId="{40C0520B-45AC-4774-AE99-62F43625819F}" type="presParOf" srcId="{A7ADB02B-7AC3-434F-A431-6780D8BF3D76}" destId="{8B1C6607-EC8B-42AE-B044-23208509BD78}" srcOrd="1" destOrd="0" presId="urn:microsoft.com/office/officeart/2005/8/layout/StepDownProcess"/>
    <dgm:cxn modelId="{68D4406A-D34C-44FB-90DB-1EC272291CD7}" type="presParOf" srcId="{A7ADB02B-7AC3-434F-A431-6780D8BF3D76}" destId="{ABB2D757-2C3E-42B9-938B-8941B3581CD6}" srcOrd="2" destOrd="0" presId="urn:microsoft.com/office/officeart/2005/8/layout/StepDownProcess"/>
    <dgm:cxn modelId="{37C9496C-AC50-4E4C-BDAF-D4DD31DBD5C1}" type="presParOf" srcId="{ABB2D757-2C3E-42B9-938B-8941B3581CD6}" destId="{1027CA91-D3BB-4C71-AB4E-B17AE783EDDF}" srcOrd="0" destOrd="0" presId="urn:microsoft.com/office/officeart/2005/8/layout/StepDownProcess"/>
    <dgm:cxn modelId="{14BE4B4C-6CDD-40C5-8B57-CDAAB552A005}" type="presParOf" srcId="{ABB2D757-2C3E-42B9-938B-8941B3581CD6}" destId="{64447FF8-F0DD-4AFC-91BE-D9B305A8DA9A}" srcOrd="1" destOrd="0" presId="urn:microsoft.com/office/officeart/2005/8/layout/StepDownProcess"/>
    <dgm:cxn modelId="{E9B7B9B8-935D-4275-A85B-780EEF7AFA21}" type="presParOf" srcId="{ABB2D757-2C3E-42B9-938B-8941B3581CD6}" destId="{794F291E-91ED-4FCA-B536-0ED58EA2494A}" srcOrd="2" destOrd="0" presId="urn:microsoft.com/office/officeart/2005/8/layout/StepDownProcess"/>
    <dgm:cxn modelId="{D5C2AA0E-A875-4D41-BF5D-5322D9867893}" type="presParOf" srcId="{A7ADB02B-7AC3-434F-A431-6780D8BF3D76}" destId="{F432615E-88C2-4059-A50D-B057B1DE52E5}" srcOrd="3" destOrd="0" presId="urn:microsoft.com/office/officeart/2005/8/layout/StepDownProcess"/>
    <dgm:cxn modelId="{B1BF9FF8-8A8E-41A0-90AA-915AF584D145}" type="presParOf" srcId="{A7ADB02B-7AC3-434F-A431-6780D8BF3D76}" destId="{4539C65A-BADA-4673-B235-4BB1195DA99A}" srcOrd="4" destOrd="0" presId="urn:microsoft.com/office/officeart/2005/8/layout/StepDownProcess"/>
    <dgm:cxn modelId="{1AF50515-4F7D-4E19-8FD0-E22FFD8B34CA}" type="presParOf" srcId="{4539C65A-BADA-4673-B235-4BB1195DA99A}" destId="{5DA21863-8532-47FC-861E-C672A6BB7B01}" srcOrd="0" destOrd="0" presId="urn:microsoft.com/office/officeart/2005/8/layout/StepDownProcess"/>
    <dgm:cxn modelId="{5BDEFDE2-6FAA-4645-A615-F92E1AF87130}" type="presParOf" srcId="{4539C65A-BADA-4673-B235-4BB1195DA99A}" destId="{A774480F-02D3-41D2-8121-45B2A03BD7B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B713F-3A89-494A-BA84-83A5824528D9}">
      <dsp:nvSpPr>
        <dsp:cNvPr id="0" name=""/>
        <dsp:cNvSpPr/>
      </dsp:nvSpPr>
      <dsp:spPr>
        <a:xfrm rot="5400000">
          <a:off x="427480" y="2134914"/>
          <a:ext cx="1608951" cy="18317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B9D9F-F884-4F3C-A06A-CAE327342324}">
      <dsp:nvSpPr>
        <dsp:cNvPr id="0" name=""/>
        <dsp:cNvSpPr/>
      </dsp:nvSpPr>
      <dsp:spPr>
        <a:xfrm>
          <a:off x="1205" y="351360"/>
          <a:ext cx="2708526" cy="189588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 dirty="0"/>
            <a:t>Observasjon</a:t>
          </a:r>
        </a:p>
      </dsp:txBody>
      <dsp:txXfrm>
        <a:off x="93771" y="443926"/>
        <a:ext cx="2523394" cy="1710748"/>
      </dsp:txXfrm>
    </dsp:sp>
    <dsp:sp modelId="{7032680A-E799-427D-BE4B-21FF466B512D}">
      <dsp:nvSpPr>
        <dsp:cNvPr id="0" name=""/>
        <dsp:cNvSpPr/>
      </dsp:nvSpPr>
      <dsp:spPr>
        <a:xfrm>
          <a:off x="2722162" y="532175"/>
          <a:ext cx="5342906" cy="153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 dirty="0"/>
            <a:t>Fremgangsmåte</a:t>
          </a:r>
          <a:r>
            <a:rPr lang="nb-NO" sz="2000" kern="1200" dirty="0"/>
            <a:t>: Hvordan gjøre et representativt utvalg av studieobjekter?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 dirty="0"/>
            <a:t>Taksonomi</a:t>
          </a:r>
          <a:r>
            <a:rPr lang="nb-NO" sz="2000" kern="1200" dirty="0"/>
            <a:t>: Identifisering og sortering av ulike bergarter.</a:t>
          </a:r>
        </a:p>
      </dsp:txBody>
      <dsp:txXfrm>
        <a:off x="2722162" y="532175"/>
        <a:ext cx="5342906" cy="1532334"/>
      </dsp:txXfrm>
    </dsp:sp>
    <dsp:sp modelId="{1027CA91-D3BB-4C71-AB4E-B17AE783EDDF}">
      <dsp:nvSpPr>
        <dsp:cNvPr id="0" name=""/>
        <dsp:cNvSpPr/>
      </dsp:nvSpPr>
      <dsp:spPr>
        <a:xfrm rot="5400000">
          <a:off x="2714697" y="4306125"/>
          <a:ext cx="1608951" cy="18317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0860531"/>
            <a:satOff val="-52986"/>
            <a:lumOff val="7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47FF8-F0DD-4AFC-91BE-D9B305A8DA9A}">
      <dsp:nvSpPr>
        <dsp:cNvPr id="0" name=""/>
        <dsp:cNvSpPr/>
      </dsp:nvSpPr>
      <dsp:spPr>
        <a:xfrm>
          <a:off x="2198479" y="2501819"/>
          <a:ext cx="2708526" cy="1895880"/>
        </a:xfrm>
        <a:prstGeom prst="roundRect">
          <a:avLst>
            <a:gd name="adj" fmla="val 1667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 dirty="0"/>
            <a:t>Analyse</a:t>
          </a:r>
        </a:p>
      </dsp:txBody>
      <dsp:txXfrm>
        <a:off x="2291045" y="2594385"/>
        <a:ext cx="2523394" cy="1710748"/>
      </dsp:txXfrm>
    </dsp:sp>
    <dsp:sp modelId="{794F291E-91ED-4FCA-B536-0ED58EA2494A}">
      <dsp:nvSpPr>
        <dsp:cNvPr id="0" name=""/>
        <dsp:cNvSpPr/>
      </dsp:nvSpPr>
      <dsp:spPr>
        <a:xfrm>
          <a:off x="4924071" y="2722126"/>
          <a:ext cx="5137030" cy="153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 dirty="0"/>
            <a:t>Systematisering</a:t>
          </a:r>
          <a:r>
            <a:rPr lang="nb-NO" sz="2000" kern="1200" dirty="0"/>
            <a:t>: Metode for å danne oversikt over funn?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 dirty="0"/>
            <a:t>Mønster</a:t>
          </a:r>
          <a:r>
            <a:rPr lang="nb-NO" sz="2000" kern="1200" dirty="0"/>
            <a:t>: Finnes det mønster i funnene?</a:t>
          </a:r>
        </a:p>
      </dsp:txBody>
      <dsp:txXfrm>
        <a:off x="4924071" y="2722126"/>
        <a:ext cx="5137030" cy="1532334"/>
      </dsp:txXfrm>
    </dsp:sp>
    <dsp:sp modelId="{5DA21863-8532-47FC-861E-C672A6BB7B01}">
      <dsp:nvSpPr>
        <dsp:cNvPr id="0" name=""/>
        <dsp:cNvSpPr/>
      </dsp:nvSpPr>
      <dsp:spPr>
        <a:xfrm>
          <a:off x="4458021" y="4569239"/>
          <a:ext cx="2708526" cy="1895880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 dirty="0"/>
            <a:t>Syntese</a:t>
          </a:r>
        </a:p>
      </dsp:txBody>
      <dsp:txXfrm>
        <a:off x="4550587" y="4661805"/>
        <a:ext cx="2523394" cy="1710748"/>
      </dsp:txXfrm>
    </dsp:sp>
    <dsp:sp modelId="{A774480F-02D3-41D2-8121-45B2A03BD7B3}">
      <dsp:nvSpPr>
        <dsp:cNvPr id="0" name=""/>
        <dsp:cNvSpPr/>
      </dsp:nvSpPr>
      <dsp:spPr>
        <a:xfrm>
          <a:off x="7165517" y="4784112"/>
          <a:ext cx="4771510" cy="153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 dirty="0"/>
            <a:t>Hypotese</a:t>
          </a:r>
          <a:r>
            <a:rPr lang="nb-NO" sz="2000" kern="1200" dirty="0"/>
            <a:t>: Hvordan kan mønstrene forklares?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000" b="1" kern="1200" dirty="0"/>
            <a:t>Overføringsverdi</a:t>
          </a:r>
          <a:r>
            <a:rPr lang="nb-NO" sz="2000" kern="1200" dirty="0"/>
            <a:t>: Kan funnene si noe </a:t>
          </a:r>
          <a:r>
            <a:rPr lang="nb-NO" sz="2000" i="1" kern="1200" dirty="0"/>
            <a:t>generelt</a:t>
          </a:r>
          <a:r>
            <a:rPr lang="nb-NO" sz="2000" kern="1200" dirty="0"/>
            <a:t> om prosesser i naturen?</a:t>
          </a:r>
        </a:p>
      </dsp:txBody>
      <dsp:txXfrm>
        <a:off x="7165517" y="4784112"/>
        <a:ext cx="4771510" cy="1532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C7A77-B118-49EA-8D77-9998B0BA2B72}" type="datetimeFigureOut">
              <a:rPr lang="nb-NO" smtClean="0"/>
              <a:t>12.05.2021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90624-98AC-4B81-BFF2-31B5099606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47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A1F783-907E-4277-820A-19C18BB47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64FD96-63CC-4BB0-BA40-73348C4A6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931581-B27A-4500-B306-B25127D8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03E2-F046-4E9D-919C-843F7CB36CE7}" type="datetime10">
              <a:rPr lang="nb-NO" smtClean="0"/>
              <a:t>13:42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E6F49A-27E0-409F-BC72-EFE25099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779735-1B73-4C24-BDC8-D2A496F3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7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301A43-E60E-47C4-9341-F2459439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AC68ED7-AA19-41DB-B838-6E12A5FF3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306F32-6DAB-41CF-A113-320C19F03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07D3-8F47-4F4F-ACC9-0F924809BA82}" type="datetime10">
              <a:rPr lang="nb-NO" smtClean="0"/>
              <a:t>13:42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655C35-55E8-4194-97F4-1FF823F1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FA1F12-020A-4A1D-83CF-50D29D37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07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9F9EDB9-596A-4918-B72B-0733280D3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D658244-C695-40A8-B27F-64587AD30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A1E6F4-B1DE-4142-B1F7-8A046BD6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A7672-FEE9-4AFE-B052-D7640A381D11}" type="datetime10">
              <a:rPr lang="nb-NO" smtClean="0"/>
              <a:t>13:42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031363C-EB03-452F-B846-5BF2CF88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64B5F3-1508-421F-859E-EE2644B6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33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1BE020-377E-41D5-9B39-4E13F332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900B7A-1AB6-4B1B-9354-5CCCBECF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82C7F8-8423-4E2E-8BF0-FC99A834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6668-25BB-432C-83E9-0CFD30A9CC2F}" type="datetime10">
              <a:rPr lang="nb-NO" smtClean="0"/>
              <a:t>13:42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AF58E0-0580-4EAC-BC08-2D5334FA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45A3C1-4731-4978-A871-577323B9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53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57E513-CD80-4244-8B29-2F9962EC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13EBDE-EA22-4CF3-A300-B61F6AD18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2B3173-3392-41B7-92C9-0F35D9F9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12EF-A438-4AEB-ACA4-86490A7051C7}" type="datetime10">
              <a:rPr lang="nb-NO" smtClean="0"/>
              <a:t>13:42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B0B833-F3E8-4B2A-AC92-2664E2AA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B6B980-4D9C-4B83-9008-77DD719A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020665-B204-41DA-AE03-A6FD4525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F6F9E2-E6C8-42A3-8773-BC8DC1BE6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85CCAE6-D4C7-4748-85E6-4BEB2B259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FA5A4B-F565-453D-8346-2D4140F0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2DE3-B899-489D-8A61-1097BFA1C94C}" type="datetime10">
              <a:rPr lang="nb-NO" smtClean="0"/>
              <a:t>13:42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11D6D8-7B89-4558-A850-F94598E3C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64B9020-AFCC-46D7-866F-AF5BA132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76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90EF7-A0B2-4FB8-A802-8A75F06F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A8BB66-5732-49C8-8FBE-9CDBC0FFE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81359C1-1390-48DE-A109-7A28BCA42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5EE445-3DDB-4A34-A663-595AD2CD2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454C16E-12D3-45A3-AB02-26ADD2C04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16D2373-DCAA-4391-A66E-7DA274DF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DF2-08E5-41F5-A8D2-33848BE03B9E}" type="datetime10">
              <a:rPr lang="nb-NO" smtClean="0"/>
              <a:t>13:42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13E1365-B140-4992-A2BB-E450D808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B18DA9B-3B93-4A53-9AE3-2F5B6239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97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4AC43-C927-4DF7-B643-F7555A26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9CBA348-4745-4696-8578-B64BEFB5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D8AF-BA87-4C11-BF6D-BC30DE2134A3}" type="datetime10">
              <a:rPr lang="nb-NO" smtClean="0"/>
              <a:t>13:42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902FC06-9635-46F1-8181-67B21A98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755818-4CA5-4C86-A66D-BE1603B3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23CDC85-B15D-498A-9E3A-ABC3B711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6157-EEF8-468F-B2FC-9AEAC8A422AD}" type="datetime10">
              <a:rPr lang="nb-NO" smtClean="0"/>
              <a:t>13:42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2303459-037D-4DA6-ACE7-3A31066C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8162301-912E-4CC2-9538-17D7667C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991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AB12C0-5830-4788-8EEE-94B187B4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05F86A-791B-4C9A-911A-720FF7C7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E7091D-11A5-47A5-B656-BF7A9DA0F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F2535C-2ADD-4501-AAE5-811A0E07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5B83-9E3C-4A95-AB59-E562777FB93D}" type="datetime10">
              <a:rPr lang="nb-NO" smtClean="0"/>
              <a:t>13:42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074D64-4E39-467E-BCDB-7700B726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565D0E-896B-4F6C-8CBD-70C7490D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71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03C953-2B8A-4CAE-AA2A-6721616A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EDC7F0D-3AF8-4F6B-A71E-7709AF8BD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1160F8-2D8D-4110-B6C0-9A0DB2455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A5D7EE-894A-4EBD-8BC1-2D92DA79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068-0B26-43B2-91F2-FCD51A7A48BB}" type="datetime10">
              <a:rPr lang="nb-NO" smtClean="0"/>
              <a:t>13:42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627BE1-5C72-479E-9EC1-AE47AD3F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6590B9-929E-4745-B3CB-349E4B24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20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6B8995C-1D5B-42CF-BB34-85FB3605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42CEC0-8267-4F00-ACF3-DAEB5B134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B2B9B0-33F6-4678-A971-7835B0CF9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7704-CC2A-4412-905F-4749E766F22C}" type="datetime10">
              <a:rPr lang="nb-NO" smtClean="0"/>
              <a:t>13:42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7D307F-42FB-4DA7-8CE3-A8D7E2EC8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A9B903-C275-4C61-8D08-519FADB7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CFE0-21E4-422C-9473-EF7A17EC9C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69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lotaroute.com/routeplanner" TargetMode="External"/><Relationship Id="rId5" Type="http://schemas.openxmlformats.org/officeDocument/2006/relationships/hyperlink" Target="https://traveltime.com/" TargetMode="External"/><Relationship Id="rId4" Type="http://schemas.openxmlformats.org/officeDocument/2006/relationships/hyperlink" Target="https://www.oalley.ne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u.no/upload/Publikasjoner/Rapporter/2015/2015_069.pdf" TargetMode="External"/><Relationship Id="rId7" Type="http://schemas.openxmlformats.org/officeDocument/2006/relationships/hyperlink" Target="mailto:guri.venvik@ngu.no" TargetMode="External"/><Relationship Id="rId2" Type="http://schemas.openxmlformats.org/officeDocument/2006/relationships/hyperlink" Target="https://www.ngu.no/upload/Publikasjoner/Rapporter/2015/2015_068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gu.no/emne/ngu-skole" TargetMode="External"/><Relationship Id="rId5" Type="http://schemas.openxmlformats.org/officeDocument/2006/relationships/hyperlink" Target="https://www.ngu.no/upload/Publikasjoner/Rapporter/2015/2015_067.pdf" TargetMode="External"/><Relationship Id="rId4" Type="http://schemas.openxmlformats.org/officeDocument/2006/relationships/hyperlink" Target="https://www.ngu.no/upload/Publikasjoner/Rapporter/2015/2015_066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2A104DA1-57B2-4363-AB7A-0015549E45B3}"/>
              </a:ext>
            </a:extLst>
          </p:cNvPr>
          <p:cNvSpPr txBox="1"/>
          <p:nvPr/>
        </p:nvSpPr>
        <p:spPr>
          <a:xfrm>
            <a:off x="3048428" y="2274838"/>
            <a:ext cx="6295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600" b="1" i="0" dirty="0">
                <a:solidFill>
                  <a:schemeClr val="bg1"/>
                </a:solidFill>
                <a:effectLst/>
                <a:latin typeface="DM Sans"/>
              </a:rPr>
              <a:t>Feltarbeid og digitale verktøy:</a:t>
            </a:r>
            <a:endParaRPr lang="nb-NO" sz="3600" b="0" i="0" dirty="0">
              <a:solidFill>
                <a:schemeClr val="bg1"/>
              </a:solidFill>
              <a:effectLst/>
              <a:latin typeface="DM Sans"/>
            </a:endParaRPr>
          </a:p>
          <a:p>
            <a:pPr algn="ctr"/>
            <a:r>
              <a:rPr lang="nb-NO" sz="3600" dirty="0">
                <a:solidFill>
                  <a:schemeClr val="bg1"/>
                </a:solidFill>
                <a:latin typeface="DM Sans"/>
              </a:rPr>
              <a:t>E</a:t>
            </a:r>
            <a:r>
              <a:rPr lang="nb-NO" sz="3600" b="0" i="0" dirty="0">
                <a:solidFill>
                  <a:schemeClr val="bg1"/>
                </a:solidFill>
                <a:effectLst/>
                <a:latin typeface="DM Sans"/>
              </a:rPr>
              <a:t>t forsøk på å finne systemet i steinura</a:t>
            </a: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5CFB104-9782-4418-9134-A1F814EC3621}"/>
              </a:ext>
            </a:extLst>
          </p:cNvPr>
          <p:cNvSpPr txBox="1"/>
          <p:nvPr/>
        </p:nvSpPr>
        <p:spPr>
          <a:xfrm>
            <a:off x="3813083" y="2829254"/>
            <a:ext cx="60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b="0" i="0" dirty="0">
                <a:solidFill>
                  <a:schemeClr val="bg1"/>
                </a:solidFill>
                <a:effectLst/>
                <a:latin typeface="DM Sans"/>
              </a:rPr>
              <a:t>forsøk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1980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D999C26-E49F-4860-AE2A-63086002EDE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82" y="2971092"/>
            <a:ext cx="9266705" cy="24669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23FC583-D560-400B-ABA4-7D9DB7C089A5}"/>
              </a:ext>
            </a:extLst>
          </p:cNvPr>
          <p:cNvSpPr txBox="1"/>
          <p:nvPr/>
        </p:nvSpPr>
        <p:spPr>
          <a:xfrm>
            <a:off x="689161" y="607968"/>
            <a:ext cx="737907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i="1" dirty="0">
                <a:solidFill>
                  <a:schemeClr val="bg1"/>
                </a:solidFill>
              </a:rPr>
              <a:t>«Begrenset valgfrihet gir et bedre resultat»</a:t>
            </a:r>
          </a:p>
          <a:p>
            <a:r>
              <a:rPr lang="nb-NO" sz="2400" dirty="0">
                <a:solidFill>
                  <a:schemeClr val="bg1"/>
                </a:solidFill>
              </a:rPr>
              <a:t>			-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Remmen &amp; Frøyland (2013)</a:t>
            </a: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9" name="Pil: ned 8">
            <a:extLst>
              <a:ext uri="{FF2B5EF4-FFF2-40B4-BE49-F238E27FC236}">
                <a16:creationId xmlns:a16="http://schemas.microsoft.com/office/drawing/2014/main" id="{F07B932E-376C-4938-A558-2D03EB4FE0E9}"/>
              </a:ext>
            </a:extLst>
          </p:cNvPr>
          <p:cNvSpPr/>
          <p:nvPr/>
        </p:nvSpPr>
        <p:spPr>
          <a:xfrm>
            <a:off x="9614648" y="3429000"/>
            <a:ext cx="2326340" cy="182226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75000"/>
                  <a:alpha val="71000"/>
                </a:schemeClr>
              </a:gs>
              <a:gs pos="100000">
                <a:schemeClr val="accent6">
                  <a:lumMod val="75000"/>
                  <a:alpha val="62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A78C9B6-873F-4DE6-861D-BE0B1F7D2480}"/>
              </a:ext>
            </a:extLst>
          </p:cNvPr>
          <p:cNvSpPr txBox="1"/>
          <p:nvPr/>
        </p:nvSpPr>
        <p:spPr>
          <a:xfrm>
            <a:off x="9500876" y="3559628"/>
            <a:ext cx="2730313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Guidet tur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Klassisk ekskursjon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Feltarbeid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Åpent oppdrag</a:t>
            </a: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9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048455D-E126-4499-A22C-E4540A02BA8C}"/>
              </a:ext>
            </a:extLst>
          </p:cNvPr>
          <p:cNvSpPr txBox="1"/>
          <p:nvPr/>
        </p:nvSpPr>
        <p:spPr>
          <a:xfrm>
            <a:off x="1484141" y="131941"/>
            <a:ext cx="9371428" cy="235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G.E.O.</a:t>
            </a:r>
            <a:endParaRPr lang="nb-NO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runnleggende (verktøy)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Klassisk ekskursjon:</a:t>
            </a: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Lære seg å finne geofagbrillene og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utføre 	systematisk observasjon.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4" name="Bilde 3" descr="Et bilde som inneholder tre, utendørs, gress, ung&#10;&#10;Automatisk generert beskrivelse">
            <a:extLst>
              <a:ext uri="{FF2B5EF4-FFF2-40B4-BE49-F238E27FC236}">
                <a16:creationId xmlns:a16="http://schemas.microsoft.com/office/drawing/2014/main" id="{CE65FBAB-C97C-4410-B364-5050A02AFA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5" name="Bilde 4" descr="Et bilde som inneholder person, utendørs, tre, gress&#10;&#10;Automatisk generert beskrivelse">
            <a:extLst>
              <a:ext uri="{FF2B5EF4-FFF2-40B4-BE49-F238E27FC236}">
                <a16:creationId xmlns:a16="http://schemas.microsoft.com/office/drawing/2014/main" id="{28E23E90-1F4E-4233-B22A-AC74AF7964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Snakkeboble: rektangel 5">
            <a:extLst>
              <a:ext uri="{FF2B5EF4-FFF2-40B4-BE49-F238E27FC236}">
                <a16:creationId xmlns:a16="http://schemas.microsoft.com/office/drawing/2014/main" id="{C67F459F-D99F-4DE8-AC67-F910501F06FA}"/>
              </a:ext>
            </a:extLst>
          </p:cNvPr>
          <p:cNvSpPr/>
          <p:nvPr/>
        </p:nvSpPr>
        <p:spPr>
          <a:xfrm>
            <a:off x="6597747" y="698696"/>
            <a:ext cx="1329294" cy="654147"/>
          </a:xfrm>
          <a:prstGeom prst="wedgeRectCallout">
            <a:avLst>
              <a:gd name="adj1" fmla="val 52136"/>
              <a:gd name="adj2" fmla="val 1128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Feltbok</a:t>
            </a:r>
            <a:endParaRPr lang="nb-NO" b="1" dirty="0"/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F6D70C58-0996-40E4-9DBD-0FAF6DEFACE5}"/>
              </a:ext>
            </a:extLst>
          </p:cNvPr>
          <p:cNvSpPr/>
          <p:nvPr/>
        </p:nvSpPr>
        <p:spPr>
          <a:xfrm>
            <a:off x="2199248" y="3727940"/>
            <a:ext cx="2393853" cy="855784"/>
          </a:xfrm>
          <a:prstGeom prst="wedgeRectCallout">
            <a:avLst>
              <a:gd name="adj1" fmla="val 36866"/>
              <a:gd name="adj2" fmla="val 1148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Geologihammer</a:t>
            </a:r>
          </a:p>
          <a:p>
            <a:pPr algn="ctr"/>
            <a:r>
              <a:rPr lang="nb-NO" sz="2400" dirty="0"/>
              <a:t>(og vernebriller)</a:t>
            </a:r>
            <a:endParaRPr lang="nb-NO" dirty="0"/>
          </a:p>
        </p:txBody>
      </p:sp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D6DE6501-5EE0-4AC7-898E-ED88C5DC70B3}"/>
              </a:ext>
            </a:extLst>
          </p:cNvPr>
          <p:cNvSpPr/>
          <p:nvPr/>
        </p:nvSpPr>
        <p:spPr>
          <a:xfrm>
            <a:off x="6321083" y="5505157"/>
            <a:ext cx="1029286" cy="654147"/>
          </a:xfrm>
          <a:prstGeom prst="wedgeRectCallout">
            <a:avLst>
              <a:gd name="adj1" fmla="val -46220"/>
              <a:gd name="adj2" fmla="val -1429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Lupe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9464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048455D-E126-4499-A22C-E4540A02BA8C}"/>
              </a:ext>
            </a:extLst>
          </p:cNvPr>
          <p:cNvSpPr txBox="1"/>
          <p:nvPr/>
        </p:nvSpPr>
        <p:spPr>
          <a:xfrm>
            <a:off x="1484141" y="131941"/>
            <a:ext cx="9371428" cy="474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G.E.O.</a:t>
            </a:r>
            <a:endParaRPr lang="nb-NO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runnleggende (verktøy)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Klassisk ekskursjon:</a:t>
            </a: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Lære seg å finne geofagbrillene og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utføre 	systematisk observasjon.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genaktivitet</a:t>
            </a:r>
            <a:endParaRPr lang="nb-NO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Feltarbeid: Gjøre undersøkelser uten lærers innblanding, reflektere 	rund resultater, finne ut hva de har funnet 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«Omvendt ekskursjon»</a:t>
            </a: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4" name="Bilde 3" descr="Et bilde som inneholder snø, utendørs, himmel, tre&#10;&#10;Automatisk generert beskrivelse">
            <a:extLst>
              <a:ext uri="{FF2B5EF4-FFF2-40B4-BE49-F238E27FC236}">
                <a16:creationId xmlns:a16="http://schemas.microsoft.com/office/drawing/2014/main" id="{4C5D9224-61F9-4DB3-87C3-20A26EB947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94" y="0"/>
            <a:ext cx="5141466" cy="6858000"/>
          </a:xfrm>
          <a:prstGeom prst="rect">
            <a:avLst/>
          </a:prstGeom>
        </p:spPr>
      </p:pic>
      <p:pic>
        <p:nvPicPr>
          <p:cNvPr id="5" name="Bilde 4" descr="Et bilde som inneholder snø, himmel, utendørs, person&#10;&#10;Automatisk generert beskrivelse">
            <a:extLst>
              <a:ext uri="{FF2B5EF4-FFF2-40B4-BE49-F238E27FC236}">
                <a16:creationId xmlns:a16="http://schemas.microsoft.com/office/drawing/2014/main" id="{495A5A13-A08E-4EFC-B5E5-BE875EFEA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171" y="0"/>
            <a:ext cx="5141466" cy="6858000"/>
          </a:xfrm>
          <a:prstGeom prst="rect">
            <a:avLst/>
          </a:prstGeom>
        </p:spPr>
      </p:pic>
      <p:sp>
        <p:nvSpPr>
          <p:cNvPr id="6" name="Snakkeboble: rektangel 5">
            <a:extLst>
              <a:ext uri="{FF2B5EF4-FFF2-40B4-BE49-F238E27FC236}">
                <a16:creationId xmlns:a16="http://schemas.microsoft.com/office/drawing/2014/main" id="{DAD50876-447E-474E-BB76-39A386D26F74}"/>
              </a:ext>
            </a:extLst>
          </p:cNvPr>
          <p:cNvSpPr/>
          <p:nvPr/>
        </p:nvSpPr>
        <p:spPr>
          <a:xfrm>
            <a:off x="7281582" y="4941923"/>
            <a:ext cx="1134770" cy="654147"/>
          </a:xfrm>
          <a:prstGeom prst="wedgeRectCallout">
            <a:avLst>
              <a:gd name="adj1" fmla="val 54294"/>
              <a:gd name="adj2" fmla="val -1210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Spade</a:t>
            </a:r>
            <a:endParaRPr lang="nb-NO" b="1" dirty="0"/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BBA08AF8-403C-4019-8CCB-0E448399A280}"/>
              </a:ext>
            </a:extLst>
          </p:cNvPr>
          <p:cNvSpPr/>
          <p:nvPr/>
        </p:nvSpPr>
        <p:spPr>
          <a:xfrm>
            <a:off x="3349375" y="1869951"/>
            <a:ext cx="1614860" cy="654147"/>
          </a:xfrm>
          <a:prstGeom prst="wedgeRectCallout">
            <a:avLst>
              <a:gd name="adj1" fmla="val -50590"/>
              <a:gd name="adj2" fmla="val 12717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Målebånd</a:t>
            </a:r>
            <a:endParaRPr lang="nb-NO" b="1" dirty="0"/>
          </a:p>
        </p:txBody>
      </p:sp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D6ECE134-FF9F-4CCA-B4F0-2D726DBCE373}"/>
              </a:ext>
            </a:extLst>
          </p:cNvPr>
          <p:cNvSpPr/>
          <p:nvPr/>
        </p:nvSpPr>
        <p:spPr>
          <a:xfrm>
            <a:off x="3458991" y="5337425"/>
            <a:ext cx="1505244" cy="1155450"/>
          </a:xfrm>
          <a:prstGeom prst="wedgeRectCallout">
            <a:avLst>
              <a:gd name="adj1" fmla="val 18460"/>
              <a:gd name="adj2" fmla="val 446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/>
              <a:t>Sag</a:t>
            </a:r>
          </a:p>
          <a:p>
            <a:r>
              <a:rPr lang="nb-NO" sz="2400" b="1" dirty="0"/>
              <a:t>Lupe</a:t>
            </a:r>
          </a:p>
          <a:p>
            <a:r>
              <a:rPr lang="nb-NO" sz="2400" b="1" dirty="0"/>
              <a:t>Glassplate</a:t>
            </a:r>
          </a:p>
        </p:txBody>
      </p:sp>
    </p:spTree>
    <p:extLst>
      <p:ext uri="{BB962C8B-B14F-4D97-AF65-F5344CB8AC3E}">
        <p14:creationId xmlns:p14="http://schemas.microsoft.com/office/powerpoint/2010/main" val="18930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048455D-E126-4499-A22C-E4540A02BA8C}"/>
              </a:ext>
            </a:extLst>
          </p:cNvPr>
          <p:cNvSpPr txBox="1"/>
          <p:nvPr/>
        </p:nvSpPr>
        <p:spPr>
          <a:xfrm>
            <a:off x="1484141" y="131941"/>
            <a:ext cx="9371428" cy="663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G.E.O.</a:t>
            </a:r>
            <a:endParaRPr lang="nb-NO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runnleggende (verktøy)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Klassisk ekskursjon:</a:t>
            </a: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Lære seg å finne geofagbrillene og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utføre 	systematisk observasjon.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genaktivitet</a:t>
            </a:r>
            <a:endParaRPr lang="nb-NO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Feltarbeid: Gjøre undersøkelser uten lærers innblanding, reflektere 	rund resultater, finne ut hva de har funnet 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«Omvendt ekskursjon»</a:t>
            </a: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ppdraget</a:t>
            </a:r>
            <a:endParaRPr lang="nb-NO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Åpent oppdrag: 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Utvikle egen problemstilling, vurdering 	forskningsdesign, gjennomføre og </a:t>
            </a:r>
            <a:r>
              <a:rPr lang="nb-NO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rapporatere</a:t>
            </a:r>
            <a:endParaRPr lang="nb-NO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Sterk forpliktelse til egne </a:t>
            </a:r>
            <a:r>
              <a:rPr lang="nb-NO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hardtfunnede</a:t>
            </a:r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</a:t>
            </a:r>
            <a:endParaRPr lang="nb-NO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975136-5ABF-423C-A39E-34D51AB63A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911" y="6028"/>
            <a:ext cx="7470749" cy="6851971"/>
          </a:xfrm>
          <a:prstGeom prst="rect">
            <a:avLst/>
          </a:prstGeom>
        </p:spPr>
      </p:pic>
      <p:sp>
        <p:nvSpPr>
          <p:cNvPr id="5" name="Snakkeboble: rektangel 4">
            <a:extLst>
              <a:ext uri="{FF2B5EF4-FFF2-40B4-BE49-F238E27FC236}">
                <a16:creationId xmlns:a16="http://schemas.microsoft.com/office/drawing/2014/main" id="{7767CCF7-A21F-4740-B2A3-F0A97685598F}"/>
              </a:ext>
            </a:extLst>
          </p:cNvPr>
          <p:cNvSpPr/>
          <p:nvPr/>
        </p:nvSpPr>
        <p:spPr>
          <a:xfrm>
            <a:off x="3649465" y="249595"/>
            <a:ext cx="1941816" cy="601038"/>
          </a:xfrm>
          <a:prstGeom prst="wedgeRectCallout">
            <a:avLst>
              <a:gd name="adj1" fmla="val -33796"/>
              <a:gd name="adj2" fmla="val 16855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Rullesteinstrand i</a:t>
            </a:r>
          </a:p>
          <a:p>
            <a:pPr algn="ctr"/>
            <a:r>
              <a:rPr lang="nb-NO" dirty="0"/>
              <a:t>Brennebukta</a:t>
            </a:r>
          </a:p>
        </p:txBody>
      </p:sp>
      <p:sp>
        <p:nvSpPr>
          <p:cNvPr id="6" name="Snakkeboble: rektangel 5">
            <a:extLst>
              <a:ext uri="{FF2B5EF4-FFF2-40B4-BE49-F238E27FC236}">
                <a16:creationId xmlns:a16="http://schemas.microsoft.com/office/drawing/2014/main" id="{D6CDC2E3-8C54-4C57-ADEB-C23F40019C0E}"/>
              </a:ext>
            </a:extLst>
          </p:cNvPr>
          <p:cNvSpPr/>
          <p:nvPr/>
        </p:nvSpPr>
        <p:spPr>
          <a:xfrm>
            <a:off x="2604499" y="1869896"/>
            <a:ext cx="1774005" cy="922961"/>
          </a:xfrm>
          <a:prstGeom prst="wedgeRectCallout">
            <a:avLst>
              <a:gd name="adj1" fmla="val 49702"/>
              <a:gd name="adj2" fmla="val 9624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Spor etter marin grense langs Strandlinja</a:t>
            </a:r>
          </a:p>
        </p:txBody>
      </p:sp>
      <p:sp>
        <p:nvSpPr>
          <p:cNvPr id="7" name="Snakkeboble: rektangel 6">
            <a:extLst>
              <a:ext uri="{FF2B5EF4-FFF2-40B4-BE49-F238E27FC236}">
                <a16:creationId xmlns:a16="http://schemas.microsoft.com/office/drawing/2014/main" id="{F30EA9A4-E85B-42E8-91DD-FC9DDD0F4B09}"/>
              </a:ext>
            </a:extLst>
          </p:cNvPr>
          <p:cNvSpPr/>
          <p:nvPr/>
        </p:nvSpPr>
        <p:spPr>
          <a:xfrm>
            <a:off x="2496620" y="5609690"/>
            <a:ext cx="1989762" cy="690080"/>
          </a:xfrm>
          <a:prstGeom prst="wedgeRectCallout">
            <a:avLst>
              <a:gd name="adj1" fmla="val 16184"/>
              <a:gd name="adj2" fmla="val 10802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Sedimenttransport</a:t>
            </a:r>
            <a:endParaRPr lang="nb-NO" dirty="0"/>
          </a:p>
          <a:p>
            <a:pPr algn="ctr"/>
            <a:r>
              <a:rPr lang="nb-NO" dirty="0"/>
              <a:t>i Leirelva</a:t>
            </a:r>
          </a:p>
        </p:txBody>
      </p:sp>
      <p:sp>
        <p:nvSpPr>
          <p:cNvPr id="8" name="Snakkeboble: rektangel 7">
            <a:extLst>
              <a:ext uri="{FF2B5EF4-FFF2-40B4-BE49-F238E27FC236}">
                <a16:creationId xmlns:a16="http://schemas.microsoft.com/office/drawing/2014/main" id="{4A78A677-83D7-4A95-BB01-D9325B5A0F97}"/>
              </a:ext>
            </a:extLst>
          </p:cNvPr>
          <p:cNvSpPr/>
          <p:nvPr/>
        </p:nvSpPr>
        <p:spPr>
          <a:xfrm>
            <a:off x="5428179" y="1118171"/>
            <a:ext cx="1941816" cy="601038"/>
          </a:xfrm>
          <a:prstGeom prst="wedgeRectCallout">
            <a:avLst>
              <a:gd name="adj1" fmla="val 43717"/>
              <a:gd name="adj2" fmla="val 8052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På leting etter bergartskillet</a:t>
            </a:r>
          </a:p>
        </p:txBody>
      </p:sp>
      <p:sp>
        <p:nvSpPr>
          <p:cNvPr id="9" name="Snakkeboble: rektangel 8">
            <a:extLst>
              <a:ext uri="{FF2B5EF4-FFF2-40B4-BE49-F238E27FC236}">
                <a16:creationId xmlns:a16="http://schemas.microsoft.com/office/drawing/2014/main" id="{4CD0E7B0-9BA7-402A-8B16-2423CD7D47D9}"/>
              </a:ext>
            </a:extLst>
          </p:cNvPr>
          <p:cNvSpPr/>
          <p:nvPr/>
        </p:nvSpPr>
        <p:spPr>
          <a:xfrm>
            <a:off x="7744144" y="577922"/>
            <a:ext cx="1548831" cy="690080"/>
          </a:xfrm>
          <a:prstGeom prst="wedgeRectCallout">
            <a:avLst>
              <a:gd name="adj1" fmla="val -50941"/>
              <a:gd name="adj2" fmla="val 10280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Solgangsvind på stranda</a:t>
            </a:r>
          </a:p>
        </p:txBody>
      </p:sp>
      <p:sp>
        <p:nvSpPr>
          <p:cNvPr id="10" name="Snakkeboble: rektangel 9">
            <a:extLst>
              <a:ext uri="{FF2B5EF4-FFF2-40B4-BE49-F238E27FC236}">
                <a16:creationId xmlns:a16="http://schemas.microsoft.com/office/drawing/2014/main" id="{0EC6FDED-185D-459B-94A2-C2E8E32A2718}"/>
              </a:ext>
            </a:extLst>
          </p:cNvPr>
          <p:cNvSpPr/>
          <p:nvPr/>
        </p:nvSpPr>
        <p:spPr>
          <a:xfrm>
            <a:off x="6797209" y="4030894"/>
            <a:ext cx="1548831" cy="690080"/>
          </a:xfrm>
          <a:prstGeom prst="wedgeRectCallout">
            <a:avLst>
              <a:gd name="adj1" fmla="val -54921"/>
              <a:gd name="adj2" fmla="val -11009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Skredhistorie på Singsaker</a:t>
            </a:r>
          </a:p>
        </p:txBody>
      </p:sp>
    </p:spTree>
    <p:extLst>
      <p:ext uri="{BB962C8B-B14F-4D97-AF65-F5344CB8AC3E}">
        <p14:creationId xmlns:p14="http://schemas.microsoft.com/office/powerpoint/2010/main" val="15090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72901FF-D690-4483-A884-1C473CBF4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-26894"/>
            <a:ext cx="9179859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0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B7920E-836A-48AA-8B9F-C9F1DE567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88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6E5F6-8D9F-4977-BC56-868AB0786725}"/>
              </a:ext>
            </a:extLst>
          </p:cNvPr>
          <p:cNvSpPr txBox="1"/>
          <p:nvPr/>
        </p:nvSpPr>
        <p:spPr>
          <a:xfrm>
            <a:off x="2971800" y="3643746"/>
            <a:ext cx="6747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“Do or do not. There is no try.”</a:t>
            </a:r>
          </a:p>
          <a:p>
            <a:r>
              <a:rPr lang="en-US" dirty="0">
                <a:solidFill>
                  <a:schemeClr val="bg1"/>
                </a:solidFill>
              </a:rPr>
              <a:t>				</a:t>
            </a:r>
          </a:p>
          <a:p>
            <a:r>
              <a:rPr lang="en-US" dirty="0">
                <a:solidFill>
                  <a:schemeClr val="bg1"/>
                </a:solidFill>
              </a:rPr>
              <a:t>			-Yoda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47A4E4B-488D-4424-A810-33D8F262DE3B}"/>
              </a:ext>
            </a:extLst>
          </p:cNvPr>
          <p:cNvSpPr txBox="1"/>
          <p:nvPr/>
        </p:nvSpPr>
        <p:spPr>
          <a:xfrm>
            <a:off x="2971800" y="1921317"/>
            <a:ext cx="5160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“To try is to risk failure. But risk must be taken because the greatest hazard of life is to risk nothing.” </a:t>
            </a:r>
          </a:p>
          <a:p>
            <a:r>
              <a:rPr lang="en-US" dirty="0">
                <a:solidFill>
                  <a:schemeClr val="bg1"/>
                </a:solidFill>
              </a:rPr>
              <a:t>			</a:t>
            </a:r>
          </a:p>
          <a:p>
            <a:r>
              <a:rPr lang="en-US" dirty="0">
                <a:solidFill>
                  <a:schemeClr val="bg1"/>
                </a:solidFill>
              </a:rPr>
              <a:t>			-Leo F. </a:t>
            </a:r>
            <a:r>
              <a:rPr lang="en-US" dirty="0" err="1">
                <a:solidFill>
                  <a:schemeClr val="bg1"/>
                </a:solidFill>
              </a:rPr>
              <a:t>Buscaglia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099"/>
            <a:ext cx="12192000" cy="686909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3676" y="4022202"/>
            <a:ext cx="1077865" cy="27589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6007" y="4022203"/>
            <a:ext cx="1036899" cy="2756703"/>
          </a:xfrm>
          <a:prstGeom prst="rect">
            <a:avLst/>
          </a:prstGeom>
        </p:spPr>
      </p:pic>
      <p:cxnSp>
        <p:nvCxnSpPr>
          <p:cNvPr id="7" name="Rett pil 6"/>
          <p:cNvCxnSpPr/>
          <p:nvPr/>
        </p:nvCxnSpPr>
        <p:spPr>
          <a:xfrm flipH="1" flipV="1">
            <a:off x="9045615" y="3784922"/>
            <a:ext cx="2055926" cy="11690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 flipV="1">
            <a:off x="8409009" y="2268636"/>
            <a:ext cx="2692532" cy="17535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H="1" flipV="1">
            <a:off x="2233913" y="5949387"/>
            <a:ext cx="7830729" cy="904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H="1" flipV="1">
            <a:off x="694481" y="5208073"/>
            <a:ext cx="10407061" cy="2001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43154631-66B1-401C-8397-3D118D90FC95}"/>
              </a:ext>
            </a:extLst>
          </p:cNvPr>
          <p:cNvSpPr/>
          <p:nvPr/>
        </p:nvSpPr>
        <p:spPr>
          <a:xfrm>
            <a:off x="8908676" y="1282126"/>
            <a:ext cx="497541" cy="49039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0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0403232"/>
              </p:ext>
            </p:extLst>
          </p:nvPr>
        </p:nvGraphicFramePr>
        <p:xfrm>
          <a:off x="360508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FB713F-3A89-494A-BA84-83A5824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B9D9F-F884-4F3C-A06A-CAE32734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27CA91-D3BB-4C71-AB4E-B17AE783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447FF8-F0DD-4AFC-91BE-D9B305A8D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21863-8532-47FC-861E-C672A6BB7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32680A-E799-427D-BE4B-21FF466B5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F291E-91ED-4FCA-B536-0ED58EA24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74480F-02D3-41D2-8121-45B2A03BD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7B35692-AA0B-4DAB-A6FE-0FD9A2CAF4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7" y="114111"/>
            <a:ext cx="4330558" cy="306188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A692E72-95AD-4866-8EB8-DCE97A820D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412" y="1431205"/>
            <a:ext cx="5452636" cy="334167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B95A5F3-B630-454A-903B-64CC631D8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2195" y="1748515"/>
            <a:ext cx="4405098" cy="5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1A23FD9-E370-4835-AE16-534D988241AD}"/>
              </a:ext>
            </a:extLst>
          </p:cNvPr>
          <p:cNvSpPr txBox="1"/>
          <p:nvPr/>
        </p:nvSpPr>
        <p:spPr>
          <a:xfrm>
            <a:off x="4091041" y="2951946"/>
            <a:ext cx="40099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Eller..</a:t>
            </a:r>
          </a:p>
          <a:p>
            <a:r>
              <a:rPr lang="nb-NO" sz="2800" i="1" dirty="0">
                <a:solidFill>
                  <a:schemeClr val="bg1"/>
                </a:solidFill>
              </a:rPr>
              <a:t>«Det må ha vært </a:t>
            </a:r>
            <a:r>
              <a:rPr lang="nb-NO" sz="2800" i="1" dirty="0" err="1">
                <a:solidFill>
                  <a:schemeClr val="bg1"/>
                </a:solidFill>
              </a:rPr>
              <a:t>bølgan</a:t>
            </a:r>
            <a:r>
              <a:rPr lang="nb-NO" sz="2800" i="1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61298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75AB03C-5EFC-4D03-B7FD-88AB656D3B23}"/>
              </a:ext>
            </a:extLst>
          </p:cNvPr>
          <p:cNvSpPr txBox="1"/>
          <p:nvPr/>
        </p:nvSpPr>
        <p:spPr>
          <a:xfrm>
            <a:off x="3048428" y="2905780"/>
            <a:ext cx="6095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Ok, noen ganger finnes det en fasit..</a:t>
            </a:r>
          </a:p>
        </p:txBody>
      </p:sp>
    </p:spTree>
    <p:extLst>
      <p:ext uri="{BB962C8B-B14F-4D97-AF65-F5344CB8AC3E}">
        <p14:creationId xmlns:p14="http://schemas.microsoft.com/office/powerpoint/2010/main" val="402953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4098" name="Picture 2" descr="WOW # The World of Wonders - GIF ANIMATION - Community - Google+ | 모래시계, 새  그림, 모래">
            <a:extLst>
              <a:ext uri="{FF2B5EF4-FFF2-40B4-BE49-F238E27FC236}">
                <a16:creationId xmlns:a16="http://schemas.microsoft.com/office/drawing/2014/main" id="{B3412529-2DF5-484D-98CB-BB1E2845C7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126" y="9769"/>
            <a:ext cx="4895636" cy="68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BF16090-2897-4D62-969E-94B91F159BAC}"/>
              </a:ext>
            </a:extLst>
          </p:cNvPr>
          <p:cNvSpPr txBox="1"/>
          <p:nvPr/>
        </p:nvSpPr>
        <p:spPr>
          <a:xfrm>
            <a:off x="3571126" y="611629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Tid..?</a:t>
            </a:r>
            <a:endParaRPr lang="nb-NO" sz="4800" b="1" dirty="0"/>
          </a:p>
        </p:txBody>
      </p:sp>
    </p:spTree>
    <p:extLst>
      <p:ext uri="{BB962C8B-B14F-4D97-AF65-F5344CB8AC3E}">
        <p14:creationId xmlns:p14="http://schemas.microsoft.com/office/powerpoint/2010/main" val="1611081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DE491A68-FA9D-4D7F-A6DF-BA0EF90946B0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5296" y="0"/>
            <a:ext cx="98171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200E964-AB04-49B6-8BD1-C0DEBB507E4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450" y="1"/>
            <a:ext cx="98171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514C6BA-D806-4625-ACAC-AA65571D1FF4}"/>
              </a:ext>
            </a:extLst>
          </p:cNvPr>
          <p:cNvSpPr txBox="1"/>
          <p:nvPr/>
        </p:nvSpPr>
        <p:spPr>
          <a:xfrm>
            <a:off x="4906838" y="5684536"/>
            <a:ext cx="6097712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nb-NO" b="1" u="sng" dirty="0"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https://www.oalley.net/</a:t>
            </a:r>
            <a:endParaRPr lang="nb-NO" b="1" u="sng" dirty="0">
              <a:solidFill>
                <a:srgbClr val="30303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nb-NO" u="sng" dirty="0"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https://traveltime.com/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nb-NO" u="sng" dirty="0">
                <a:solidFill>
                  <a:srgbClr val="30303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/>
              </a:rPr>
              <a:t>https://www.plotaroute.com/routeplanner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442FE7B0-8E47-4D25-8B21-52BA86D1BDFC}"/>
              </a:ext>
            </a:extLst>
          </p:cNvPr>
          <p:cNvSpPr txBox="1"/>
          <p:nvPr/>
        </p:nvSpPr>
        <p:spPr>
          <a:xfrm>
            <a:off x="6935056" y="1340777"/>
            <a:ext cx="414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</a:rPr>
              <a:t>Tre nivåer digitale verktøy</a:t>
            </a:r>
          </a:p>
        </p:txBody>
      </p:sp>
      <p:pic>
        <p:nvPicPr>
          <p:cNvPr id="7172" name="Picture 4" descr="Fig2_Geological Data">
            <a:extLst>
              <a:ext uri="{FF2B5EF4-FFF2-40B4-BE49-F238E27FC236}">
                <a16:creationId xmlns:a16="http://schemas.microsoft.com/office/drawing/2014/main" id="{5E273B04-E9B3-492D-AF02-8CBBD3C6B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012" y="3498350"/>
            <a:ext cx="5719376" cy="33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F468E5E-563F-49C4-A6DF-43E436F27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613" y="0"/>
            <a:ext cx="5623822" cy="3387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2ECC4DAF-EAFA-4A46-8489-E337B11FE9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613" y="3498350"/>
            <a:ext cx="5623823" cy="335965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721301D-9533-4175-B5B2-B79DE0C777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213" y="357883"/>
            <a:ext cx="10103353" cy="6035704"/>
          </a:xfrm>
          <a:prstGeom prst="rect">
            <a:avLst/>
          </a:prstGeom>
        </p:spPr>
      </p:pic>
      <p:pic>
        <p:nvPicPr>
          <p:cNvPr id="16" name="Picture 4" descr="Fig2_Geological Data">
            <a:extLst>
              <a:ext uri="{FF2B5EF4-FFF2-40B4-BE49-F238E27FC236}">
                <a16:creationId xmlns:a16="http://schemas.microsoft.com/office/drawing/2014/main" id="{1988EFE0-AEF4-4752-8D1B-1193F623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90" y="370795"/>
            <a:ext cx="10098476" cy="59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6695983-9472-45FB-B3A9-10EF36BCF7BE}"/>
              </a:ext>
            </a:extLst>
          </p:cNvPr>
          <p:cNvSpPr txBox="1"/>
          <p:nvPr/>
        </p:nvSpPr>
        <p:spPr>
          <a:xfrm>
            <a:off x="1092200" y="1859339"/>
            <a:ext cx="102436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Tusen takk til </a:t>
            </a:r>
            <a:r>
              <a:rPr lang="nb-NO" b="1" dirty="0">
                <a:solidFill>
                  <a:schemeClr val="bg1"/>
                </a:solidFill>
              </a:rPr>
              <a:t>Guri Vanvik </a:t>
            </a:r>
            <a:r>
              <a:rPr lang="nb-NO" dirty="0">
                <a:solidFill>
                  <a:schemeClr val="bg1"/>
                </a:solidFill>
              </a:rPr>
              <a:t>for inspirasjon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NGU-rapporter</a:t>
            </a:r>
          </a:p>
          <a:p>
            <a:r>
              <a:rPr lang="nb-NO" dirty="0">
                <a:solidFill>
                  <a:schemeClr val="bg1"/>
                </a:solidFill>
              </a:rPr>
              <a:t>	Malvik VGS: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https://www.ngu.no/upload/Publikasjoner/Rapporter/2015/2015_068.pdf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	Ole Vig VGS (Stjørdal): </a:t>
            </a:r>
            <a:r>
              <a:rPr lang="nb-NO" dirty="0">
                <a:solidFill>
                  <a:schemeClr val="bg1"/>
                </a:solidFill>
                <a:hlinkClick r:id="rId3"/>
              </a:rPr>
              <a:t>https://www.ngu.no/upload/Publikasjoner/Rapporter/2015/2015_069.pdf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	Tiller VGS: </a:t>
            </a:r>
            <a:r>
              <a:rPr lang="nb-NO" dirty="0">
                <a:solidFill>
                  <a:schemeClr val="bg1"/>
                </a:solidFill>
                <a:hlinkClick r:id="rId4"/>
              </a:rPr>
              <a:t>https://www.ngu.no/upload/Publikasjoner/Rapporter/2015/2015_066.pdf</a:t>
            </a:r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	Strinda VGS: </a:t>
            </a:r>
            <a:r>
              <a:rPr lang="nb-NO" dirty="0">
                <a:solidFill>
                  <a:schemeClr val="bg1"/>
                </a:solidFill>
                <a:hlinkClick r:id="rId5"/>
              </a:rPr>
              <a:t>https://www.ngu.no/upload/Publikasjoner/Rapporter/2015/2015_067.pdf</a:t>
            </a:r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NGU Skole: </a:t>
            </a:r>
            <a:r>
              <a:rPr lang="nb-NO" dirty="0">
                <a:hlinkClick r:id="rId6"/>
              </a:rPr>
              <a:t>NGU-skole | Norges geologiske undersøkelse</a:t>
            </a:r>
            <a:endParaRPr lang="nb-NO" dirty="0"/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Trenger du et geologisk blikk der du bor – ta gjerne kontakt med Guri på: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guri.venvik@ngu.no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nb-NO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8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6CC78A2-E4B3-4123-9400-DEC140C0D2D8}"/>
              </a:ext>
            </a:extLst>
          </p:cNvPr>
          <p:cNvSpPr txBox="1"/>
          <p:nvPr/>
        </p:nvSpPr>
        <p:spPr>
          <a:xfrm>
            <a:off x="3048428" y="2657302"/>
            <a:ext cx="59564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Tusen takk for oppmerksomheten</a:t>
            </a:r>
          </a:p>
          <a:p>
            <a:pPr algn="ctr"/>
            <a:endParaRPr lang="nb-NO" sz="2800" dirty="0">
              <a:solidFill>
                <a:schemeClr val="bg1"/>
              </a:solidFill>
            </a:endParaRPr>
          </a:p>
          <a:p>
            <a:pPr algn="ctr"/>
            <a:r>
              <a:rPr lang="nb-NO" sz="2800" dirty="0">
                <a:solidFill>
                  <a:schemeClr val="bg1"/>
                </a:solidFill>
              </a:rPr>
              <a:t>Og husk, uansett hvor dårlig feltarbeidet går, så går det alltid litt bedre med bingo..</a:t>
            </a:r>
          </a:p>
        </p:txBody>
      </p:sp>
    </p:spTree>
    <p:extLst>
      <p:ext uri="{BB962C8B-B14F-4D97-AF65-F5344CB8AC3E}">
        <p14:creationId xmlns:p14="http://schemas.microsoft.com/office/powerpoint/2010/main" val="18261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diana Jones' archaeology ideas? They belong in a museum! | ASU News">
            <a:extLst>
              <a:ext uri="{FF2B5EF4-FFF2-40B4-BE49-F238E27FC236}">
                <a16:creationId xmlns:a16="http://schemas.microsoft.com/office/drawing/2014/main" id="{427BEE4C-ADF5-4A57-AF85-239BFD4BE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5760" y="3162"/>
            <a:ext cx="4147513" cy="29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chaeologist | Indiana Jones Wiki | Fandom">
            <a:extLst>
              <a:ext uri="{FF2B5EF4-FFF2-40B4-BE49-F238E27FC236}">
                <a16:creationId xmlns:a16="http://schemas.microsoft.com/office/drawing/2014/main" id="{90453CA8-232B-484F-824B-D7C309A8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4872" y="-5346"/>
            <a:ext cx="4147513" cy="293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chaeological Mysteries/Discoveries To Spark INDIANA JONES' Next Adventure  — GeekTyrant">
            <a:extLst>
              <a:ext uri="{FF2B5EF4-FFF2-40B4-BE49-F238E27FC236}">
                <a16:creationId xmlns:a16="http://schemas.microsoft.com/office/drawing/2014/main" id="{920E531C-0044-4CA7-B5C2-D02EE1CC5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8119" y="3429000"/>
            <a:ext cx="4147513" cy="28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DIANA JONES AND THE RAIDERS OF THE LOST ARK (1981) - Nazi Uniform -  Current price: £2500">
            <a:extLst>
              <a:ext uri="{FF2B5EF4-FFF2-40B4-BE49-F238E27FC236}">
                <a16:creationId xmlns:a16="http://schemas.microsoft.com/office/drawing/2014/main" id="{FCF46D25-05E6-4FAD-8466-B1BCA92CA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29000"/>
            <a:ext cx="4148575" cy="28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p 10 Death Scenes | Jordan and Eddie (The Movie Guys)">
            <a:extLst>
              <a:ext uri="{FF2B5EF4-FFF2-40B4-BE49-F238E27FC236}">
                <a16:creationId xmlns:a16="http://schemas.microsoft.com/office/drawing/2014/main" id="{7C67BBDA-63EA-4B88-8DE9-9822EE4BC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5176" y="3429000"/>
            <a:ext cx="3316824" cy="289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436668A-C433-4C71-8412-F1872EE1F365}"/>
              </a:ext>
            </a:extLst>
          </p:cNvPr>
          <p:cNvSpPr txBox="1"/>
          <p:nvPr/>
        </p:nvSpPr>
        <p:spPr>
          <a:xfrm>
            <a:off x="2230580" y="2923968"/>
            <a:ext cx="1864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Min forventning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86D0BA8-7441-401F-A8E1-C7438F1BF6CA}"/>
              </a:ext>
            </a:extLst>
          </p:cNvPr>
          <p:cNvSpPr txBox="1"/>
          <p:nvPr/>
        </p:nvSpPr>
        <p:spPr>
          <a:xfrm>
            <a:off x="6511875" y="2923968"/>
            <a:ext cx="463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Hvordan jeg selger det inn til skoleledelsen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6431730-A85F-46FC-A3BA-D2DA3676B873}"/>
              </a:ext>
            </a:extLst>
          </p:cNvPr>
          <p:cNvSpPr txBox="1"/>
          <p:nvPr/>
        </p:nvSpPr>
        <p:spPr>
          <a:xfrm>
            <a:off x="-54575" y="6320270"/>
            <a:ext cx="4347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Hva kollegaene mine tror jeg driver med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C79A8AE-7485-4C46-B5BE-EB5AD1729A8A}"/>
              </a:ext>
            </a:extLst>
          </p:cNvPr>
          <p:cNvSpPr txBox="1"/>
          <p:nvPr/>
        </p:nvSpPr>
        <p:spPr>
          <a:xfrm>
            <a:off x="5371653" y="6320270"/>
            <a:ext cx="2425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Elevenes  forventning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0A3FB57-D9C5-47CA-880F-80548421A991}"/>
              </a:ext>
            </a:extLst>
          </p:cNvPr>
          <p:cNvSpPr txBox="1"/>
          <p:nvPr/>
        </p:nvSpPr>
        <p:spPr>
          <a:xfrm>
            <a:off x="9820217" y="6320270"/>
            <a:ext cx="133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Realiteten!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441320F-080A-4546-BCB2-7FD12EDA9C2A}"/>
              </a:ext>
            </a:extLst>
          </p:cNvPr>
          <p:cNvSpPr txBox="1"/>
          <p:nvPr/>
        </p:nvSpPr>
        <p:spPr>
          <a:xfrm>
            <a:off x="2880133" y="2622486"/>
            <a:ext cx="61548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6600" b="1" i="0" dirty="0">
                <a:solidFill>
                  <a:schemeClr val="bg1"/>
                </a:solidFill>
                <a:effectLst/>
                <a:latin typeface="DM Sans"/>
              </a:rPr>
              <a:t>Feltarbeid</a:t>
            </a:r>
            <a:endParaRPr lang="nb-NO" sz="6600" dirty="0"/>
          </a:p>
        </p:txBody>
      </p:sp>
    </p:spTree>
    <p:extLst>
      <p:ext uri="{BB962C8B-B14F-4D97-AF65-F5344CB8AC3E}">
        <p14:creationId xmlns:p14="http://schemas.microsoft.com/office/powerpoint/2010/main" val="31093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466213E-5BE0-4DF8-9D5F-540E60D941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033" y="0"/>
            <a:ext cx="6567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ltiBrief: Should schools schedule more field trips for students?">
            <a:extLst>
              <a:ext uri="{FF2B5EF4-FFF2-40B4-BE49-F238E27FC236}">
                <a16:creationId xmlns:a16="http://schemas.microsoft.com/office/drawing/2014/main" id="{81FB300D-B992-4CDB-ACC7-6A0AC9BE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94" y="2927760"/>
            <a:ext cx="5553128" cy="37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6 Educational places to visit during a school trip">
            <a:extLst>
              <a:ext uri="{FF2B5EF4-FFF2-40B4-BE49-F238E27FC236}">
                <a16:creationId xmlns:a16="http://schemas.microsoft.com/office/drawing/2014/main" id="{D0C15148-6EB7-4F7E-AD6F-D42B1949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118" y="2177853"/>
            <a:ext cx="5553125" cy="37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s and Cons of Class Field Trips">
            <a:extLst>
              <a:ext uri="{FF2B5EF4-FFF2-40B4-BE49-F238E27FC236}">
                <a16:creationId xmlns:a16="http://schemas.microsoft.com/office/drawing/2014/main" id="{94B267D1-D4D1-4EF0-8B0F-CA3CE02C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598" y="1458432"/>
            <a:ext cx="5553127" cy="370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 Ideas for Free and Low-Cost Field Trips for Students">
            <a:extLst>
              <a:ext uri="{FF2B5EF4-FFF2-40B4-BE49-F238E27FC236}">
                <a16:creationId xmlns:a16="http://schemas.microsoft.com/office/drawing/2014/main" id="{745BC9D4-FA1B-4D56-9F06-768F31D8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834" y="713196"/>
            <a:ext cx="6579134" cy="37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uidelines for a Successful Field Trip">
            <a:extLst>
              <a:ext uri="{FF2B5EF4-FFF2-40B4-BE49-F238E27FC236}">
                <a16:creationId xmlns:a16="http://schemas.microsoft.com/office/drawing/2014/main" id="{01128AF6-D1AE-40FE-A988-577A30FC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481" y="145474"/>
            <a:ext cx="5553127" cy="370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DB9D5C9-B59B-4E45-943B-2C2925DF04F0}"/>
              </a:ext>
            </a:extLst>
          </p:cNvPr>
          <p:cNvSpPr txBox="1"/>
          <p:nvPr/>
        </p:nvSpPr>
        <p:spPr>
          <a:xfrm>
            <a:off x="474392" y="291596"/>
            <a:ext cx="34127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chemeClr val="bg1"/>
                </a:solidFill>
                <a:effectLst/>
                <a:latin typeface="DM Sans"/>
              </a:rPr>
              <a:t>Feltarbeid, i følge internett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0864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nø, utendørs, person, snowboard&#10;&#10;Automatisk generert beskrivelse">
            <a:extLst>
              <a:ext uri="{FF2B5EF4-FFF2-40B4-BE49-F238E27FC236}">
                <a16:creationId xmlns:a16="http://schemas.microsoft.com/office/drawing/2014/main" id="{DD926954-3A8E-4EBF-AB08-3F790D98A6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187" y="0"/>
            <a:ext cx="9144000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621F333-A4EE-4B7F-B8C1-04F39C45A94E}"/>
              </a:ext>
            </a:extLst>
          </p:cNvPr>
          <p:cNvSpPr txBox="1"/>
          <p:nvPr/>
        </p:nvSpPr>
        <p:spPr>
          <a:xfrm>
            <a:off x="3889178" y="96982"/>
            <a:ext cx="441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 err="1"/>
              <a:t>Meanwhile</a:t>
            </a:r>
            <a:r>
              <a:rPr lang="nb-NO" sz="3600" b="1" dirty="0"/>
              <a:t> in Norway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2869753-CC1F-43D7-8788-78CD0AB1DD68}"/>
              </a:ext>
            </a:extLst>
          </p:cNvPr>
          <p:cNvSpPr txBox="1"/>
          <p:nvPr/>
        </p:nvSpPr>
        <p:spPr>
          <a:xfrm>
            <a:off x="10602187" y="6257836"/>
            <a:ext cx="158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bg1"/>
                </a:solidFill>
              </a:rPr>
              <a:t>NB:</a:t>
            </a:r>
            <a:r>
              <a:rPr lang="nb-NO" sz="1100" i="1" dirty="0">
                <a:solidFill>
                  <a:schemeClr val="bg1"/>
                </a:solidFill>
              </a:rPr>
              <a:t> Bruk bilder har blitt godkjent av elever det gjelder.</a:t>
            </a:r>
          </a:p>
        </p:txBody>
      </p:sp>
    </p:spTree>
    <p:extLst>
      <p:ext uri="{BB962C8B-B14F-4D97-AF65-F5344CB8AC3E}">
        <p14:creationId xmlns:p14="http://schemas.microsoft.com/office/powerpoint/2010/main" val="146005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FB8C5B9D-9056-4DEC-9254-231475E3AB2C}"/>
              </a:ext>
            </a:extLst>
          </p:cNvPr>
          <p:cNvSpPr txBox="1"/>
          <p:nvPr/>
        </p:nvSpPr>
        <p:spPr>
          <a:xfrm>
            <a:off x="2514599" y="1449887"/>
            <a:ext cx="9677401" cy="4954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Ta på dine geologiske briller og let – </a:t>
            </a:r>
            <a:r>
              <a:rPr lang="nb-NO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er nærmere enn du tror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Les gjerne «Bruk av skolens </a:t>
            </a:r>
            <a:r>
              <a:rPr lang="nb-NO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geotop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Geofagundervisning» av Iselin Hem Haugen (2019)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Geografididaktisk teori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Fjær, </a:t>
            </a:r>
            <a:r>
              <a:rPr lang="nb-NO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Venvik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Remmen, Mikkelsen, Andersen m.fl.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b-N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Stort sett basert på egne erfaringer fra halvsystematisk prøving og feiling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9FECB1F-E14D-4007-948E-1BE91EA31D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92" b="91964" l="10000" r="90000">
                        <a14:foregroundMark x1="31071" y1="7440" x2="31071" y2="7440"/>
                        <a14:foregroundMark x1="18571" y1="91964" x2="18571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961" y="1549977"/>
            <a:ext cx="339004" cy="27120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A752BAA-0033-40F5-A7E9-7016D646B0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92" b="91964" l="10000" r="90000">
                        <a14:foregroundMark x1="31071" y1="7440" x2="31071" y2="7440"/>
                        <a14:foregroundMark x1="18571" y1="91964" x2="18571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961" y="2498667"/>
            <a:ext cx="339004" cy="2712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F494919-C742-4BD2-9499-747E7C9408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92" b="91964" l="10000" r="90000">
                        <a14:foregroundMark x1="31071" y1="7440" x2="31071" y2="7440"/>
                        <a14:foregroundMark x1="18571" y1="91964" x2="18571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961" y="3447357"/>
            <a:ext cx="339004" cy="271203"/>
          </a:xfrm>
          <a:prstGeom prst="rect">
            <a:avLst/>
          </a:prstGeom>
        </p:spPr>
      </p:pic>
      <p:pic>
        <p:nvPicPr>
          <p:cNvPr id="3078" name="Picture 6" descr="Accept, check, ok, validation, yes, approve, select icon - Download on  Iconfinder">
            <a:extLst>
              <a:ext uri="{FF2B5EF4-FFF2-40B4-BE49-F238E27FC236}">
                <a16:creationId xmlns:a16="http://schemas.microsoft.com/office/drawing/2014/main" id="{FEC1808B-12BA-4B0E-83E5-8E15526D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250" y="4338638"/>
            <a:ext cx="366292" cy="3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B2A8BC8-A695-4B24-B016-07ECA5629625}"/>
              </a:ext>
            </a:extLst>
          </p:cNvPr>
          <p:cNvSpPr txBox="1"/>
          <p:nvPr/>
        </p:nvSpPr>
        <p:spPr>
          <a:xfrm>
            <a:off x="2514599" y="66828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for økten</a:t>
            </a:r>
            <a:endParaRPr lang="nb-NO" sz="2800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0D2D149-A87F-4B8D-9033-5E15BA18B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1B8D6F5A-4AF5-4F60-8B91-CC70EAFD3927}" type="datetime10">
              <a:rPr lang="nb-NO" smtClean="0"/>
              <a:t>13:42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42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71AF1B1E-AB8B-4829-BBF2-51E5EBEE19E0}"/>
              </a:ext>
            </a:extLst>
          </p:cNvPr>
          <p:cNvSpPr txBox="1"/>
          <p:nvPr/>
        </p:nvSpPr>
        <p:spPr>
          <a:xfrm>
            <a:off x="0" y="482885"/>
            <a:ext cx="5921340" cy="6439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 læreplan i geofag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 (?)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nb-NO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bservere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beskrive og navngi landskapsformer dannet av isbreer og vurdere hvilke prosesser som kan føre til disse formene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nb-NO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artlegge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hydrologiske forhold og drøfte tilgang på ferskvann i et valgt område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en oversikt over tiltak som kan forebygge skader ved naturkatastrofer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rekke ut og analysere informasjon fra forskjellige typer geofaglige kart, flybilder, radarplott og satellittbilder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nnhente, bearbeide og presentere geofaglig informasjon ved bruk av digitale verktøy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jøre rede for sammenhenger mellom berggrunn, landformer og geologiske ressurser i et valgt område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519D4AC-70E6-4362-865B-3A0134C38783}"/>
              </a:ext>
            </a:extLst>
          </p:cNvPr>
          <p:cNvSpPr txBox="1"/>
          <p:nvPr/>
        </p:nvSpPr>
        <p:spPr>
          <a:xfrm>
            <a:off x="6270660" y="482885"/>
            <a:ext cx="5921340" cy="4752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 læreplan i geofag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 (!)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lanlegge, </a:t>
            </a:r>
            <a:r>
              <a:rPr lang="nb-NO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gjennomføre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presentere og vurdere forsknings- og feltarbeid i en </a:t>
            </a:r>
            <a:r>
              <a:rPr lang="nb-NO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geotop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jøre rede for problemstillinger, metoder og resultater i ett forskningsfelt innen geofag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eskrive prosessen fra observasjoner, modeller og værkart til ferdige værvarsler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eskrive hvordan berggrunn og </a:t>
            </a:r>
            <a:r>
              <a:rPr lang="nb-NO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løsmasser</a:t>
            </a:r>
            <a:r>
              <a:rPr lang="nb-NO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Norge utvinnes og utnyttes</a:t>
            </a:r>
            <a:endParaRPr lang="nb-NO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FC64CD6-481B-49DC-85D0-D9FC5131D6EE}"/>
              </a:ext>
            </a:extLst>
          </p:cNvPr>
          <p:cNvSpPr txBox="1"/>
          <p:nvPr/>
        </p:nvSpPr>
        <p:spPr>
          <a:xfrm>
            <a:off x="0" y="-30823"/>
            <a:ext cx="6167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Ok, litt hvorfor…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658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6091AED9-8958-4036-BBBC-B4361C2CF3A1}"/>
              </a:ext>
            </a:extLst>
          </p:cNvPr>
          <p:cNvSpPr txBox="1"/>
          <p:nvPr/>
        </p:nvSpPr>
        <p:spPr>
          <a:xfrm>
            <a:off x="3048428" y="2905780"/>
            <a:ext cx="6095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i="1" dirty="0">
                <a:solidFill>
                  <a:schemeClr val="bg1"/>
                </a:solidFill>
              </a:rPr>
              <a:t>Gjør det så enkelt at du faktisk gjør det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90A06-0326-49BC-8E31-6768414A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37E3A956-4FCC-4F0A-938F-08E81FB4F22F}" type="datetime10">
              <a:rPr lang="nb-NO" smtClean="0"/>
              <a:t>13:42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296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DD0E4F4-549C-4F47-A140-D0A59D4F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C1E1A630-3793-4F4E-8710-3388D3F46297}" type="datetime10">
              <a:rPr lang="nb-NO" smtClean="0"/>
              <a:t>13:42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800C995-E797-43A0-958E-A86DE7252286}"/>
              </a:ext>
            </a:extLst>
          </p:cNvPr>
          <p:cNvSpPr txBox="1"/>
          <p:nvPr/>
        </p:nvSpPr>
        <p:spPr>
          <a:xfrm>
            <a:off x="3311899" y="982176"/>
            <a:ext cx="556820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Tre prinsipper</a:t>
            </a:r>
          </a:p>
          <a:p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nb-NO" sz="2400" b="1" dirty="0">
                <a:solidFill>
                  <a:schemeClr val="bg1"/>
                </a:solidFill>
              </a:rPr>
              <a:t>Det finnes ingen fasit</a:t>
            </a:r>
          </a:p>
          <a:p>
            <a:pPr lvl="1"/>
            <a:r>
              <a:rPr lang="nb-NO" sz="2400" i="1" dirty="0">
                <a:solidFill>
                  <a:schemeClr val="bg1"/>
                </a:solidFill>
              </a:rPr>
              <a:t>Ha fokus på hvor mye de kan finne ut, fremfor hvor riktig det de finner ut er.</a:t>
            </a:r>
          </a:p>
          <a:p>
            <a:pPr lvl="1"/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nb-NO" sz="2400" b="1" dirty="0">
                <a:solidFill>
                  <a:schemeClr val="bg1"/>
                </a:solidFill>
              </a:rPr>
              <a:t>Resonnering er viktigere enn resultat</a:t>
            </a:r>
          </a:p>
          <a:p>
            <a:pPr lvl="1"/>
            <a:r>
              <a:rPr lang="nb-NO" sz="2400" i="1" dirty="0">
                <a:solidFill>
                  <a:schemeClr val="bg1"/>
                </a:solidFill>
              </a:rPr>
              <a:t>Det er like viktig å se opp, som å se ned!</a:t>
            </a:r>
          </a:p>
          <a:p>
            <a:pPr lvl="1"/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nb-NO" sz="2400" b="1" dirty="0">
                <a:solidFill>
                  <a:schemeClr val="bg1"/>
                </a:solidFill>
              </a:rPr>
              <a:t>Prosess er viktigere enn presentasjon.</a:t>
            </a:r>
          </a:p>
          <a:p>
            <a:pPr lvl="1"/>
            <a:r>
              <a:rPr lang="nb-NO" sz="2400" i="1" dirty="0">
                <a:solidFill>
                  <a:schemeClr val="bg1"/>
                </a:solidFill>
              </a:rPr>
              <a:t>Kunnskap et kanskje hva vi vet, men vitenskap er hvordan vi vet: La metoden være i fokus.</a:t>
            </a:r>
          </a:p>
        </p:txBody>
      </p:sp>
    </p:spTree>
    <p:extLst>
      <p:ext uri="{BB962C8B-B14F-4D97-AF65-F5344CB8AC3E}">
        <p14:creationId xmlns:p14="http://schemas.microsoft.com/office/powerpoint/2010/main" val="415202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AB45B251CACC458C6DE9CED1920EAA" ma:contentTypeVersion="14" ma:contentTypeDescription="Opprett et nytt dokument." ma:contentTypeScope="" ma:versionID="c92a5a3360814ab47a44015d294aebcf">
  <xsd:schema xmlns:xsd="http://www.w3.org/2001/XMLSchema" xmlns:xs="http://www.w3.org/2001/XMLSchema" xmlns:p="http://schemas.microsoft.com/office/2006/metadata/properties" xmlns:ns2="b99f5ee1-0891-4eb2-9a9e-e91864853f44" xmlns:ns3="58b54093-f621-4eda-8568-65e4f95e8173" targetNamespace="http://schemas.microsoft.com/office/2006/metadata/properties" ma:root="true" ma:fieldsID="7704e53e7552176b57c4a9506500ce8a" ns2:_="" ns3:_="">
    <xsd:import namespace="b99f5ee1-0891-4eb2-9a9e-e91864853f44"/>
    <xsd:import namespace="58b54093-f621-4eda-8568-65e4f95e81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Dato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f5ee1-0891-4eb2-9a9e-e91864853f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Dato" ma:index="13" nillable="true" ma:displayName="Dato" ma:format="DateOnly" ma:internalName="Dato">
      <xsd:simpleType>
        <xsd:restriction base="dms:DateTime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54093-f621-4eda-8568-65e4f95e8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b99f5ee1-0891-4eb2-9a9e-e91864853f44" xsi:nil="true"/>
  </documentManagement>
</p:properties>
</file>

<file path=customXml/itemProps1.xml><?xml version="1.0" encoding="utf-8"?>
<ds:datastoreItem xmlns:ds="http://schemas.openxmlformats.org/officeDocument/2006/customXml" ds:itemID="{6DC8FB8E-2596-44C6-88DE-F417152ED4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9C0299-43D2-4F3B-BEAB-FB9D5B22D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f5ee1-0891-4eb2-9a9e-e91864853f44"/>
    <ds:schemaRef ds:uri="58b54093-f621-4eda-8568-65e4f95e8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F66DC0-8504-4FF4-A1F9-C20E4300D93A}">
  <ds:schemaRefs>
    <ds:schemaRef ds:uri="http://schemas.microsoft.com/office/2006/metadata/properties"/>
    <ds:schemaRef ds:uri="http://schemas.microsoft.com/office/infopath/2007/PartnerControls"/>
    <ds:schemaRef ds:uri="b99f5ee1-0891-4eb2-9a9e-e91864853f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898</Words>
  <Application>Microsoft Office PowerPoint</Application>
  <PresentationFormat>Widescreen</PresentationFormat>
  <Paragraphs>155</Paragraphs>
  <Slides>30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DM Sans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Stian Wannebo</dc:creator>
  <cp:lastModifiedBy>Stian Wannebo</cp:lastModifiedBy>
  <cp:revision>31</cp:revision>
  <dcterms:created xsi:type="dcterms:W3CDTF">2021-05-10T20:30:42Z</dcterms:created>
  <dcterms:modified xsi:type="dcterms:W3CDTF">2021-05-12T11:43:17Z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0x01010050AB45B251CACC458C6DE9CED1920EAA</vt:lpwstr>
  </property>
</Properties>
</file>