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87" r:id="rId6"/>
    <p:sldId id="301" r:id="rId7"/>
    <p:sldId id="261" r:id="rId8"/>
    <p:sldId id="262" r:id="rId9"/>
    <p:sldId id="263" r:id="rId10"/>
    <p:sldId id="264" r:id="rId11"/>
    <p:sldId id="279" r:id="rId12"/>
    <p:sldId id="297" r:id="rId13"/>
    <p:sldId id="293" r:id="rId14"/>
    <p:sldId id="271" r:id="rId15"/>
    <p:sldId id="273" r:id="rId16"/>
    <p:sldId id="272" r:id="rId17"/>
    <p:sldId id="274" r:id="rId18"/>
    <p:sldId id="275" r:id="rId19"/>
    <p:sldId id="289" r:id="rId20"/>
    <p:sldId id="291" r:id="rId21"/>
    <p:sldId id="277" r:id="rId22"/>
    <p:sldId id="281" r:id="rId23"/>
    <p:sldId id="278" r:id="rId24"/>
    <p:sldId id="280" r:id="rId25"/>
    <p:sldId id="282" r:id="rId26"/>
    <p:sldId id="292" r:id="rId27"/>
    <p:sldId id="295" r:id="rId28"/>
    <p:sldId id="299" r:id="rId29"/>
    <p:sldId id="298" r:id="rId30"/>
    <p:sldId id="300" r:id="rId31"/>
  </p:sldIdLst>
  <p:sldSz cx="9144000" cy="6858000" type="screen4x3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jGQfA2CsqRim7mwK8csc02wL1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71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82fc8536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663575"/>
            <a:ext cx="4421188" cy="3316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82fc85366_0_8:notes"/>
          <p:cNvSpPr txBox="1">
            <a:spLocks noGrp="1"/>
          </p:cNvSpPr>
          <p:nvPr>
            <p:ph type="body" idx="1"/>
          </p:nvPr>
        </p:nvSpPr>
        <p:spPr>
          <a:xfrm>
            <a:off x="738012" y="4201005"/>
            <a:ext cx="5904094" cy="3979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 txBox="1">
            <a:spLocks noGrp="1"/>
          </p:cNvSpPr>
          <p:nvPr>
            <p:ph type="body" idx="1"/>
          </p:nvPr>
        </p:nvSpPr>
        <p:spPr>
          <a:xfrm>
            <a:off x="731502" y="4560544"/>
            <a:ext cx="5852144" cy="432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9"/>
          <p:cNvSpPr txBox="1"/>
          <p:nvPr/>
        </p:nvSpPr>
        <p:spPr>
          <a:xfrm>
            <a:off x="115119" y="6537870"/>
            <a:ext cx="342081" cy="252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no" smtClean="0"/>
              <a:pPr algn="r"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175448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0"/>
          <p:cNvSpPr txBox="1"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delingsoverskrift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sldNum" idx="12"/>
          </p:nvPr>
        </p:nvSpPr>
        <p:spPr>
          <a:xfrm>
            <a:off x="8241294" y="6421247"/>
            <a:ext cx="42696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28" descr="hor_blaa_stripe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498336"/>
            <a:ext cx="9144000" cy="3596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nu.no/skolelab/kretek/ressurs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ntnu.no/skolelab/kretek/ressurs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no-NO"/>
              <a:t>Kreativitet, programmering og læring i realfagene på ungdomstrinnet</a:t>
            </a:r>
            <a:br>
              <a:rPr lang="no-NO"/>
            </a:br>
            <a:endParaRPr/>
          </a:p>
        </p:txBody>
      </p:sp>
      <p:sp>
        <p:nvSpPr>
          <p:cNvPr id="52" name="Google Shape;52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-NO" dirty="0"/>
              <a:t>Eirin S. Nordtømme, Flatåsen Skole 	</a:t>
            </a:r>
            <a:endParaRPr dirty="0"/>
          </a:p>
          <a:p>
            <a:pPr marL="342900" lvl="0">
              <a:spcBef>
                <a:spcPts val="480"/>
              </a:spcBef>
              <a:buSzPts val="2400"/>
            </a:pPr>
            <a:r>
              <a:rPr lang="no-NO" dirty="0"/>
              <a:t>Espen </a:t>
            </a:r>
            <a:r>
              <a:rPr lang="nb-NO" dirty="0"/>
              <a:t>S. </a:t>
            </a:r>
            <a:r>
              <a:rPr lang="no-NO" dirty="0"/>
              <a:t>Wangen, Charlottenlund Ungdomsskole</a:t>
            </a:r>
            <a:endParaRPr lang="nb-NO" dirty="0"/>
          </a:p>
          <a:p>
            <a:pPr marL="342900" lvl="0">
              <a:spcBef>
                <a:spcPts val="480"/>
              </a:spcBef>
              <a:buSzPts val="2400"/>
            </a:pPr>
            <a:r>
              <a:rPr lang="no-NO" dirty="0"/>
              <a:t>Tobias Frydenlund, Sverresborg Skole</a:t>
            </a:r>
            <a:endParaRPr lang="nb-NO" dirty="0"/>
          </a:p>
          <a:p>
            <a:pPr marL="342900" lvl="0">
              <a:spcBef>
                <a:spcPts val="480"/>
              </a:spcBef>
              <a:buSzPts val="2400"/>
            </a:pPr>
            <a:r>
              <a:rPr lang="no-NO" dirty="0"/>
              <a:t>Eirik Lyngvær, Flatåsen Skole	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-NO" dirty="0"/>
              <a:t>Željko Vučić, Sverresborg Skole		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-NO" dirty="0"/>
              <a:t>Berit Bungum, NTNU Skolelaboratoriet		</a:t>
            </a: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53" name="Google Shape;5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0722" y="4916837"/>
            <a:ext cx="2634078" cy="144295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"/>
          <p:cNvSpPr txBox="1"/>
          <p:nvPr/>
        </p:nvSpPr>
        <p:spPr>
          <a:xfrm>
            <a:off x="511200" y="6488668"/>
            <a:ext cx="25535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Realfagkonferansen 2021</a:t>
            </a:r>
            <a:endParaRPr/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7895" y="5073471"/>
            <a:ext cx="1396105" cy="130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987098"/>
            <a:ext cx="2844000" cy="50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64D7C7-CF88-4C42-9139-8D1A0B34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0"/>
            <a:ext cx="8229600" cy="1143000"/>
          </a:xfrm>
        </p:spPr>
        <p:txBody>
          <a:bodyPr/>
          <a:lstStyle/>
          <a:p>
            <a:r>
              <a:rPr lang="nb-NO" dirty="0"/>
              <a:t>Eksempler på elevprodukter </a:t>
            </a:r>
          </a:p>
        </p:txBody>
      </p:sp>
      <p:pic>
        <p:nvPicPr>
          <p:cNvPr id="7" name="Bilde 6" descr="Et bilde som inneholder person, innendørs, barn, gutt&#10;&#10;Automatisk generert beskrivelse">
            <a:extLst>
              <a:ext uri="{FF2B5EF4-FFF2-40B4-BE49-F238E27FC236}">
                <a16:creationId xmlns:a16="http://schemas.microsoft.com/office/drawing/2014/main" id="{7B5B32D0-CD91-4B17-8D28-6D20BB63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2" y="1729938"/>
            <a:ext cx="4378467" cy="328385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2700E60-1CC2-4683-BD39-185E0D830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29937"/>
            <a:ext cx="4378468" cy="32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4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CF56FD-EF25-4429-9FDE-EAD2544BB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 descr="Et bilde som inneholder innendørs, person, barn, gutt&#10;&#10;Automatisk generert beskrivelse">
            <a:extLst>
              <a:ext uri="{FF2B5EF4-FFF2-40B4-BE49-F238E27FC236}">
                <a16:creationId xmlns:a16="http://schemas.microsoft.com/office/drawing/2014/main" id="{72BA3E1E-C08B-42C6-89CB-D1AACFBA8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1600" cy="70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88604-F5F4-4DB7-AF65-96EA75D8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691" y="4197542"/>
            <a:ext cx="3846909" cy="288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6839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F64FFA-B6F3-4915-92D4-AE3DC2E0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 descr="Et bilde som inneholder bord, innendørs, sitter, pult&#10;&#10;Automatisk generert beskrivelse">
            <a:extLst>
              <a:ext uri="{FF2B5EF4-FFF2-40B4-BE49-F238E27FC236}">
                <a16:creationId xmlns:a16="http://schemas.microsoft.com/office/drawing/2014/main" id="{8C26B07F-243E-466A-9B70-B7CADE712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5" y="86124"/>
            <a:ext cx="8433265" cy="63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6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93D68A-694C-4468-8A96-8DBD140A17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507BA67-2E6E-43DD-B19E-CB51A52592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588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no-NO"/>
              <a:t>Lag en værstasjon!</a:t>
            </a:r>
            <a:endParaRPr/>
          </a:p>
        </p:txBody>
      </p:sp>
      <p:pic>
        <p:nvPicPr>
          <p:cNvPr id="160" name="Google Shape;1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7850" y="70875"/>
            <a:ext cx="39243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68" y="3662856"/>
            <a:ext cx="1940632" cy="258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2064" y="3662856"/>
            <a:ext cx="3440282" cy="258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 rotWithShape="1">
          <a:blip r:embed="rId6">
            <a:alphaModFix/>
          </a:blip>
          <a:srcRect l="11143" t="7982" r="17170" b="20911"/>
          <a:stretch/>
        </p:blipFill>
        <p:spPr>
          <a:xfrm>
            <a:off x="2102482" y="3684398"/>
            <a:ext cx="3468852" cy="256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no-NO"/>
              <a:t>Krav</a:t>
            </a:r>
            <a:endParaRPr/>
          </a:p>
        </p:txBody>
      </p:sp>
      <p:sp>
        <p:nvSpPr>
          <p:cNvPr id="179" name="Google Shape;179;p15"/>
          <p:cNvSpPr txBox="1">
            <a:spLocks noGrp="1"/>
          </p:cNvSpPr>
          <p:nvPr>
            <p:ph type="body" idx="1"/>
          </p:nvPr>
        </p:nvSpPr>
        <p:spPr>
          <a:xfrm>
            <a:off x="298800" y="727200"/>
            <a:ext cx="8229600" cy="526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-NO"/>
              <a:t>Værstasjonen skal inneholde sensor for temperatur og en nedbørsmåler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-NO"/>
              <a:t>Værstasjonen skal sende værdata ved hjelp av micro:bit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-NO"/>
              <a:t>Værstasjonen kan ikke stå lenger unna enn 2-3 meter fra pc med mottager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-NO"/>
              <a:t>Micro:biten på stasjonen må beskyttes mot fuktighet</a:t>
            </a:r>
            <a:endParaRPr/>
          </a:p>
        </p:txBody>
      </p:sp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8528" y="3429000"/>
            <a:ext cx="4040672" cy="302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>
            <a:spLocks noGrp="1"/>
          </p:cNvSpPr>
          <p:nvPr>
            <p:ph type="title"/>
          </p:nvPr>
        </p:nvSpPr>
        <p:spPr>
          <a:xfrm>
            <a:off x="457200" y="156875"/>
            <a:ext cx="8229600" cy="57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no-NO"/>
              <a:t>Planlegge værstasjonen</a:t>
            </a:r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80" y="936858"/>
            <a:ext cx="4678090" cy="266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3242" y="936858"/>
            <a:ext cx="3532758" cy="55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79" y="3669592"/>
            <a:ext cx="4668121" cy="2665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nb-NO" dirty="0"/>
              <a:t>Elevene b</a:t>
            </a:r>
            <a:r>
              <a:rPr lang="no-NO" dirty="0"/>
              <a:t>li</a:t>
            </a:r>
            <a:r>
              <a:rPr lang="nb-NO" dirty="0"/>
              <a:t>r</a:t>
            </a:r>
            <a:r>
              <a:rPr lang="no-NO" dirty="0"/>
              <a:t> kjent med micro:bit som sender og mottager</a:t>
            </a:r>
            <a:endParaRPr dirty="0"/>
          </a:p>
        </p:txBody>
      </p:sp>
      <p:pic>
        <p:nvPicPr>
          <p:cNvPr id="187" name="Google Shape;18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600" y="1381660"/>
            <a:ext cx="6663600" cy="4963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7"/>
          <p:cNvPicPr preferRelativeResize="0"/>
          <p:nvPr/>
        </p:nvPicPr>
        <p:blipFill rotWithShape="1">
          <a:blip r:embed="rId3">
            <a:alphaModFix/>
          </a:blip>
          <a:srcRect t="4049" b="8400"/>
          <a:stretch/>
        </p:blipFill>
        <p:spPr>
          <a:xfrm>
            <a:off x="174718" y="3230952"/>
            <a:ext cx="4397282" cy="312393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5" name="Google Shape;195;p17"/>
          <p:cNvPicPr preferRelativeResize="0"/>
          <p:nvPr/>
        </p:nvPicPr>
        <p:blipFill rotWithShape="1">
          <a:blip r:embed="rId4">
            <a:alphaModFix/>
          </a:blip>
          <a:srcRect l="11143" t="7982" r="17170" b="20911"/>
          <a:stretch/>
        </p:blipFill>
        <p:spPr>
          <a:xfrm>
            <a:off x="4852014" y="3230952"/>
            <a:ext cx="4000087" cy="312393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5F5B548-F060-4877-957D-4D3F270C8217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 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8F0EE99-8EC0-43E7-8C6E-00F2DF6F64D2}"/>
              </a:ext>
            </a:extLst>
          </p:cNvPr>
          <p:cNvSpPr txBox="1"/>
          <p:nvPr/>
        </p:nvSpPr>
        <p:spPr>
          <a:xfrm>
            <a:off x="2520629" y="237378"/>
            <a:ext cx="480233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2800" b="1" dirty="0"/>
              <a:t>Erfaringer med værstasjon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nb-NO" sz="2800" dirty="0"/>
              <a:t>Varighet</a:t>
            </a:r>
            <a:endParaRPr lang="nb-NO" sz="4400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nb-NO" sz="2800" dirty="0"/>
              <a:t>Fra lærerstyrt til elevstyrt</a:t>
            </a:r>
            <a:endParaRPr lang="nb-NO" sz="4400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nb-NO" sz="2800" dirty="0"/>
              <a:t>Tverrfaglig</a:t>
            </a:r>
            <a:endParaRPr lang="nb-NO" sz="4400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nb-NO" sz="2800" dirty="0"/>
              <a:t>Vurdering</a:t>
            </a:r>
            <a:endParaRPr lang="nb-NO" sz="4400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nb-NO" sz="2800" dirty="0"/>
              <a:t>Motivasjon</a:t>
            </a:r>
            <a:endParaRPr lang="nb-NO" sz="4400" dirty="0"/>
          </a:p>
          <a:p>
            <a:endParaRPr lang="nb-NO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no" sz="2820"/>
              <a:t>Bearbeide dataene, matematikk</a:t>
            </a:r>
            <a:endParaRPr sz="282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indent="-228600">
              <a:lnSpc>
                <a:spcPct val="115000"/>
              </a:lnSpc>
              <a:buClr>
                <a:srgbClr val="000000"/>
              </a:buClr>
              <a:buSzPts val="2200"/>
              <a:buNone/>
            </a:pPr>
            <a:r>
              <a:rPr lang="no" sz="2200" b="1">
                <a:solidFill>
                  <a:srgbClr val="000000"/>
                </a:solidFill>
                <a:highlight>
                  <a:srgbClr val="FFFFFF"/>
                </a:highlight>
              </a:rPr>
              <a:t>Fra læreplatematikk 9. trinn</a:t>
            </a:r>
            <a:endParaRPr sz="2200" b="1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22860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SzPts val="1400"/>
              <a:buNone/>
            </a:pPr>
            <a:r>
              <a:rPr lang="no" sz="1400">
                <a:solidFill>
                  <a:srgbClr val="000000"/>
                </a:solidFill>
                <a:highlight>
                  <a:srgbClr val="FFFFFF"/>
                </a:highlight>
              </a:rPr>
              <a:t>Finne og diskutere sentralmål og spreiingsmål i reelle datasett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228600">
              <a:lnSpc>
                <a:spcPct val="115000"/>
              </a:lnSpc>
              <a:spcBef>
                <a:spcPts val="600"/>
              </a:spcBef>
              <a:buClr>
                <a:srgbClr val="303030"/>
              </a:buClr>
              <a:buSzPts val="1350"/>
              <a:buNone/>
            </a:pPr>
            <a:endParaRPr sz="1350">
              <a:solidFill>
                <a:srgbClr val="30303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425" y="2993250"/>
            <a:ext cx="5715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 txBox="1">
            <a:spLocks noGrp="1"/>
          </p:cNvSpPr>
          <p:nvPr>
            <p:ph type="title"/>
          </p:nvPr>
        </p:nvSpPr>
        <p:spPr>
          <a:xfrm>
            <a:off x="198972" y="481123"/>
            <a:ext cx="8851428" cy="303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44CBC"/>
              </a:buClr>
              <a:buSzPts val="3200"/>
              <a:buFont typeface="Arial"/>
              <a:buNone/>
            </a:pPr>
            <a:r>
              <a:rPr lang="no-NO" sz="3200" dirty="0">
                <a:solidFill>
                  <a:srgbClr val="144CBC"/>
                </a:solidFill>
              </a:rPr>
              <a:t>KreTek </a:t>
            </a:r>
            <a:br>
              <a:rPr lang="no-NO" sz="2700" dirty="0"/>
            </a:br>
            <a:r>
              <a:rPr lang="no-NO" sz="2400" dirty="0">
                <a:solidFill>
                  <a:srgbClr val="144CBC"/>
                </a:solidFill>
              </a:rPr>
              <a:t>Kreativ teknologi og samskaping på ungdomstrinnet</a:t>
            </a:r>
            <a:br>
              <a:rPr lang="no-NO" sz="2700" dirty="0"/>
            </a:br>
            <a:br>
              <a:rPr lang="no-NO" sz="1200" dirty="0"/>
            </a:br>
            <a:br>
              <a:rPr lang="no-NO" sz="2700" dirty="0"/>
            </a:br>
            <a:br>
              <a:rPr lang="no-NO" dirty="0"/>
            </a:br>
            <a:endParaRPr dirty="0"/>
          </a:p>
        </p:txBody>
      </p:sp>
      <p:sp>
        <p:nvSpPr>
          <p:cNvPr id="62" name="Google Shape;62;p2"/>
          <p:cNvSpPr txBox="1">
            <a:spLocks noGrp="1"/>
          </p:cNvSpPr>
          <p:nvPr>
            <p:ph type="body" idx="1"/>
          </p:nvPr>
        </p:nvSpPr>
        <p:spPr>
          <a:xfrm>
            <a:off x="-199779" y="1815462"/>
            <a:ext cx="5719428" cy="383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lvl="1" indent="-457200">
              <a:buFont typeface="Wingdings" panose="05000000000000000000" pitchFamily="2" charset="2"/>
              <a:buChar char="v"/>
            </a:pPr>
            <a:r>
              <a:rPr lang="no-NO" sz="2600" dirty="0"/>
              <a:t>Innovasjonsprosjekt i offentlig sektor 2019-2022</a:t>
            </a:r>
            <a:r>
              <a:rPr lang="nb-NO" sz="2600" dirty="0"/>
              <a:t>, med støtte fra Norges Forskningsråd.</a:t>
            </a:r>
          </a:p>
          <a:p>
            <a:pPr lvl="1" indent="-457200">
              <a:buFont typeface="Wingdings" panose="05000000000000000000" pitchFamily="2" charset="2"/>
              <a:buChar char="v"/>
            </a:pPr>
            <a:endParaRPr lang="nb-NO" sz="2600" dirty="0"/>
          </a:p>
          <a:p>
            <a:pPr lvl="1" indent="-457200">
              <a:buFont typeface="Wingdings" panose="05000000000000000000" pitchFamily="2" charset="2"/>
              <a:buChar char="v"/>
            </a:pPr>
            <a:r>
              <a:rPr lang="nb-NO" sz="2600" dirty="0"/>
              <a:t>Utvikler u</a:t>
            </a:r>
            <a:r>
              <a:rPr lang="no-NO" sz="2600" dirty="0"/>
              <a:t>ndervisningsdesign som kombinerer programmering med kreativitet og faglig læring i matematikk og naturfag</a:t>
            </a:r>
            <a:endParaRPr lang="nb-NO" sz="2600" dirty="0"/>
          </a:p>
          <a:p>
            <a:pPr lvl="1" indent="-457200">
              <a:buFont typeface="Wingdings" panose="05000000000000000000" pitchFamily="2" charset="2"/>
              <a:buChar char="v"/>
            </a:pPr>
            <a:endParaRPr lang="nb-NO" sz="2600" dirty="0"/>
          </a:p>
          <a:p>
            <a:pPr lvl="1" indent="-457200">
              <a:spcBef>
                <a:spcPts val="400"/>
              </a:spcBef>
              <a:buSzPts val="2000"/>
              <a:buFont typeface="Wingdings" panose="05000000000000000000" pitchFamily="2" charset="2"/>
              <a:buChar char="v"/>
            </a:pPr>
            <a:r>
              <a:rPr lang="nb-NO" sz="2600" dirty="0"/>
              <a:t>Samarbeid mellom NTNU og Trondheim Kommune, med 8 pilotlærere fra 4 skoler i Trondheim</a:t>
            </a:r>
          </a:p>
          <a:p>
            <a:pPr marL="45720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7945" y="150650"/>
            <a:ext cx="1740055" cy="82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8983" y="1996723"/>
            <a:ext cx="3331417" cy="444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600" y="5881369"/>
            <a:ext cx="3254480" cy="57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1600" y="90401"/>
            <a:ext cx="1202400" cy="1124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5AFAFF-E187-4245-ABAF-4CB594B0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1902B26-F3C6-4846-BE5F-701D9B112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587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"/>
          <p:cNvSpPr txBox="1">
            <a:spLocks noGrp="1"/>
          </p:cNvSpPr>
          <p:nvPr>
            <p:ph type="title"/>
          </p:nvPr>
        </p:nvSpPr>
        <p:spPr>
          <a:xfrm>
            <a:off x="2177454" y="0"/>
            <a:ext cx="47890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nb-NO" dirty="0"/>
              <a:t>Lag din</a:t>
            </a:r>
            <a:r>
              <a:rPr lang="no-NO" dirty="0"/>
              <a:t> egen robot!</a:t>
            </a:r>
            <a:endParaRPr dirty="0"/>
          </a:p>
        </p:txBody>
      </p:sp>
      <p:pic>
        <p:nvPicPr>
          <p:cNvPr id="207" name="Google Shape;207;p18"/>
          <p:cNvPicPr preferRelativeResize="0"/>
          <p:nvPr/>
        </p:nvPicPr>
        <p:blipFill rotWithShape="1">
          <a:blip r:embed="rId3">
            <a:alphaModFix/>
          </a:blip>
          <a:srcRect l="18976" t="6263" r="51137" b="16268"/>
          <a:stretch/>
        </p:blipFill>
        <p:spPr>
          <a:xfrm>
            <a:off x="1469204" y="1017142"/>
            <a:ext cx="6414068" cy="5354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nb-NO" dirty="0"/>
              <a:t>Micro:bit og </a:t>
            </a:r>
            <a:r>
              <a:rPr lang="no-NO" dirty="0"/>
              <a:t>servoer</a:t>
            </a:r>
            <a:endParaRPr dirty="0"/>
          </a:p>
        </p:txBody>
      </p:sp>
      <p:sp>
        <p:nvSpPr>
          <p:cNvPr id="237" name="Google Shape;23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38" name="Google Shape;23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2400" y="2206022"/>
            <a:ext cx="4096800" cy="4096800"/>
          </a:xfrm>
          <a:prstGeom prst="rect">
            <a:avLst/>
          </a:prstGeom>
          <a:gradFill>
            <a:gsLst>
              <a:gs pos="0">
                <a:srgbClr val="F4F8FB"/>
              </a:gs>
              <a:gs pos="25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5400000" scaled="0"/>
          </a:gradFill>
          <a:ln>
            <a:noFill/>
          </a:ln>
        </p:spPr>
      </p:pic>
      <p:pic>
        <p:nvPicPr>
          <p:cNvPr id="239" name="Google Shape;239;p22"/>
          <p:cNvPicPr preferRelativeResize="0"/>
          <p:nvPr/>
        </p:nvPicPr>
        <p:blipFill rotWithShape="1">
          <a:blip r:embed="rId4">
            <a:alphaModFix/>
          </a:blip>
          <a:srcRect l="13249" r="53547"/>
          <a:stretch/>
        </p:blipFill>
        <p:spPr>
          <a:xfrm>
            <a:off x="176400" y="1423541"/>
            <a:ext cx="5133600" cy="491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no-NO"/>
              <a:t>Planlegge roboten, utvikle ideer</a:t>
            </a:r>
            <a:endParaRPr/>
          </a:p>
        </p:txBody>
      </p:sp>
      <p:pic>
        <p:nvPicPr>
          <p:cNvPr id="214" name="Google Shape;2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095" y="1339136"/>
            <a:ext cx="6426705" cy="501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457200" y="-925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no-NO" dirty="0"/>
              <a:t>Programmere roboten med micro:bit</a:t>
            </a:r>
            <a:endParaRPr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AD7FDA8-4A93-40A2-88F8-96FB6866A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651" y="879665"/>
            <a:ext cx="4154949" cy="55612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600" y="900051"/>
            <a:ext cx="6228543" cy="249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267145"/>
            <a:ext cx="4041998" cy="3590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8" name="Google Shape;248;p23"/>
          <p:cNvPicPr preferRelativeResize="0"/>
          <p:nvPr/>
        </p:nvPicPr>
        <p:blipFill rotWithShape="1">
          <a:blip r:embed="rId5">
            <a:alphaModFix/>
          </a:blip>
          <a:srcRect l="8076" r="50982" b="6912"/>
          <a:stretch/>
        </p:blipFill>
        <p:spPr>
          <a:xfrm>
            <a:off x="4041998" y="3189617"/>
            <a:ext cx="5166802" cy="363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4671" y="828862"/>
            <a:ext cx="2930400" cy="2431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0" name="Google Shape;250;p23"/>
          <p:cNvPicPr preferRelativeResize="0"/>
          <p:nvPr/>
        </p:nvPicPr>
        <p:blipFill rotWithShape="1">
          <a:blip r:embed="rId7">
            <a:alphaModFix/>
          </a:blip>
          <a:srcRect l="11680" t="1460" r="51270" b="17247"/>
          <a:stretch/>
        </p:blipFill>
        <p:spPr>
          <a:xfrm>
            <a:off x="6219196" y="3260807"/>
            <a:ext cx="2930400" cy="2065710"/>
          </a:xfrm>
          <a:prstGeom prst="rect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1" name="Google Shape;251;p23"/>
          <p:cNvSpPr txBox="1"/>
          <p:nvPr/>
        </p:nvSpPr>
        <p:spPr>
          <a:xfrm>
            <a:off x="0" y="-58454"/>
            <a:ext cx="89568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no-NO" sz="4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Et mangfold av materialer og teknikker!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113CF9-47E3-4EF7-B637-9F0B52557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515" y="24009"/>
            <a:ext cx="7772400" cy="901094"/>
          </a:xfrm>
        </p:spPr>
        <p:txBody>
          <a:bodyPr/>
          <a:lstStyle/>
          <a:p>
            <a:r>
              <a:rPr lang="nb-NO" dirty="0"/>
              <a:t>Eksempler på elevenes roboter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6A46D6-7CF5-441B-AA5D-375FDFC65B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09" y="756096"/>
            <a:ext cx="2973958" cy="3166423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DF4A650-C318-4126-B3BD-DDD124078C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826" y="4039200"/>
            <a:ext cx="2106573" cy="2455200"/>
          </a:xfrm>
          <a:prstGeom prst="rect">
            <a:avLst/>
          </a:prstGeom>
          <a:noFill/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5E17FC7-404A-4AFF-A4C7-D7C3D1331B1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516" y="756096"/>
            <a:ext cx="2388828" cy="3232608"/>
          </a:xfrm>
          <a:prstGeom prst="rect">
            <a:avLst/>
          </a:prstGeom>
          <a:noFill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43584BB-7611-40E6-8459-EDEF85D721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70" y="4039200"/>
            <a:ext cx="2246330" cy="2455200"/>
          </a:xfrm>
          <a:prstGeom prst="rect">
            <a:avLst/>
          </a:prstGeom>
          <a:noFill/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68F66ED-9117-44B2-A293-1261FC749D9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7" y="756096"/>
            <a:ext cx="2835685" cy="3166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4875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F3BFE7-2199-4624-BC2C-228D055EFB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DD06937-F03E-44A4-B98C-1CAD336740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5889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6440D5-35E1-4C7A-A1F6-76859AEB1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515" y="559152"/>
            <a:ext cx="7772400" cy="901094"/>
          </a:xfrm>
        </p:spPr>
        <p:txBody>
          <a:bodyPr/>
          <a:lstStyle/>
          <a:p>
            <a:r>
              <a:rPr lang="nb-NO" dirty="0"/>
              <a:t>Øvrige tilgjengelige ressurser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BDD5A44-6CF8-45E6-9FCC-ED1769913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1" t="4191" r="5001" b="16299"/>
          <a:stretch/>
        </p:blipFill>
        <p:spPr>
          <a:xfrm>
            <a:off x="417262" y="1784932"/>
            <a:ext cx="7904905" cy="389586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046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563865-5353-47CF-9C75-2C500ED13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000" y="105552"/>
            <a:ext cx="7772400" cy="901094"/>
          </a:xfrm>
        </p:spPr>
        <p:txBody>
          <a:bodyPr>
            <a:normAutofit fontScale="90000"/>
          </a:bodyPr>
          <a:lstStyle/>
          <a:p>
            <a:r>
              <a:rPr lang="nb-NO" dirty="0"/>
              <a:t>Undersøk inneklima</a:t>
            </a:r>
            <a:br>
              <a:rPr lang="nb-NO" sz="3200" dirty="0"/>
            </a:br>
            <a:r>
              <a:rPr lang="nb-NO" sz="2700" b="0" dirty="0"/>
              <a:t>Lærerveiledning og elevhefte</a:t>
            </a:r>
            <a:endParaRPr lang="nb-NO" sz="3200" b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9F8AAD9-9C9C-413D-BF6C-CE34AD1DE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14" y="1337554"/>
            <a:ext cx="8422885" cy="2431646"/>
          </a:xfrm>
        </p:spPr>
        <p:txBody>
          <a:bodyPr>
            <a:normAutofit lnSpcReduction="10000"/>
          </a:bodyPr>
          <a:lstStyle/>
          <a:p>
            <a:r>
              <a:rPr lang="nb-NO" sz="3200" b="1" dirty="0">
                <a:solidFill>
                  <a:schemeClr val="tx1"/>
                </a:solidFill>
              </a:rPr>
              <a:t>Ressurser om micro:bit og sensorer</a:t>
            </a:r>
            <a:endParaRPr lang="nb-NO" sz="2800" b="1" dirty="0">
              <a:solidFill>
                <a:schemeClr val="tx1"/>
              </a:solidFill>
            </a:endParaRPr>
          </a:p>
          <a:p>
            <a:r>
              <a:rPr lang="nb-NO" sz="2600" dirty="0">
                <a:solidFill>
                  <a:schemeClr val="tx1"/>
                </a:solidFill>
              </a:rPr>
              <a:t>Bli kjent med sensorer. Lærerveiledning og elevark</a:t>
            </a:r>
          </a:p>
          <a:p>
            <a:r>
              <a:rPr lang="nb-NO" sz="2600" dirty="0">
                <a:solidFill>
                  <a:schemeClr val="tx1"/>
                </a:solidFill>
              </a:rPr>
              <a:t>Radiokommunikasjon og micro:bit</a:t>
            </a:r>
          </a:p>
          <a:p>
            <a:r>
              <a:rPr lang="nb-NO" sz="2600" dirty="0">
                <a:solidFill>
                  <a:schemeClr val="tx1"/>
                </a:solidFill>
              </a:rPr>
              <a:t>Programmere micro:bit: Oppgaveark til elevene</a:t>
            </a:r>
          </a:p>
          <a:p>
            <a:r>
              <a:rPr lang="nb-NO" sz="2600" dirty="0" err="1">
                <a:solidFill>
                  <a:schemeClr val="tx1"/>
                </a:solidFill>
              </a:rPr>
              <a:t>Ubitlogger</a:t>
            </a:r>
            <a:r>
              <a:rPr lang="nb-NO" sz="2600" dirty="0">
                <a:solidFill>
                  <a:schemeClr val="tx1"/>
                </a:solidFill>
              </a:rPr>
              <a:t>: Program for trådløs overføring av data til pc</a:t>
            </a:r>
          </a:p>
          <a:p>
            <a:endParaRPr lang="nb-NO" sz="2800" dirty="0">
              <a:solidFill>
                <a:schemeClr val="tx1"/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90DA102-1FCD-414A-B3D3-E046173E8CB8}"/>
              </a:ext>
            </a:extLst>
          </p:cNvPr>
          <p:cNvSpPr txBox="1"/>
          <p:nvPr/>
        </p:nvSpPr>
        <p:spPr>
          <a:xfrm>
            <a:off x="234000" y="3986708"/>
            <a:ext cx="89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o-NO" sz="3200" b="1" dirty="0"/>
              <a:t>Scratch som introduksjon til programmering og læring i alle fag</a:t>
            </a:r>
            <a:endParaRPr lang="nb-NO" sz="3200" b="1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8FEA104-6A60-4097-88EF-3C5041515606}"/>
              </a:ext>
            </a:extLst>
          </p:cNvPr>
          <p:cNvSpPr/>
          <p:nvPr/>
        </p:nvSpPr>
        <p:spPr>
          <a:xfrm>
            <a:off x="234000" y="5095266"/>
            <a:ext cx="847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100000"/>
            </a:pPr>
            <a:r>
              <a:rPr lang="nb-NO" sz="2400" dirty="0"/>
              <a:t>La elevene lage animasjoner og spill som knytter fagstoff til programmering</a:t>
            </a:r>
          </a:p>
          <a:p>
            <a:pPr lvl="0">
              <a:buClr>
                <a:schemeClr val="dk1"/>
              </a:buClr>
              <a:buSzPct val="100000"/>
            </a:pPr>
            <a:r>
              <a:rPr lang="nb-NO" sz="2400" dirty="0"/>
              <a:t>Lær å bruke Scratch: Video tilgjengelig på nettsiden</a:t>
            </a:r>
          </a:p>
        </p:txBody>
      </p:sp>
    </p:spTree>
    <p:extLst>
      <p:ext uri="{BB962C8B-B14F-4D97-AF65-F5344CB8AC3E}">
        <p14:creationId xmlns:p14="http://schemas.microsoft.com/office/powerpoint/2010/main" val="16054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38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ct val="100000"/>
            </a:pPr>
            <a:r>
              <a:rPr lang="no-NO" dirty="0"/>
              <a:t>Undervisningsprosjekter og ressurser</a:t>
            </a:r>
            <a:br>
              <a:rPr lang="nb-NO" dirty="0"/>
            </a:br>
            <a:r>
              <a:rPr lang="nb-NO" sz="2700" dirty="0">
                <a:hlinkClick r:id="rId3"/>
              </a:rPr>
              <a:t>www.ntnu.no/skolelab/kretek/ressurser</a:t>
            </a:r>
            <a:br>
              <a:rPr lang="nb-NO" sz="2700" dirty="0"/>
            </a:br>
            <a:endParaRPr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3B91F32-B0C1-44DA-9545-99AC051EA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1" t="4191" r="5001" b="16299"/>
          <a:stretch/>
        </p:blipFill>
        <p:spPr>
          <a:xfrm>
            <a:off x="94294" y="1663200"/>
            <a:ext cx="8955411" cy="441360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572511-1A7C-41A7-B155-4085B0FB70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>
                <a:hlinkClick r:id="rId2"/>
              </a:rPr>
              <a:t>www.ntnu.no/skolelab/kretek/ressurser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D2A4F80-EF7B-4EFC-901C-D96C2590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574" y="4177114"/>
            <a:ext cx="2639797" cy="143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B7EA34-362A-4998-934A-B87A0A7C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839" y="4800680"/>
            <a:ext cx="1396105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84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136800" y="274638"/>
            <a:ext cx="879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no-NO" dirty="0"/>
              <a:t>Felles for de utviklede undervisningsprosjektene</a:t>
            </a:r>
            <a:endParaRPr dirty="0"/>
          </a:p>
        </p:txBody>
      </p:sp>
      <p:sp>
        <p:nvSpPr>
          <p:cNvPr id="78" name="Google Shape;78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-NO" dirty="0"/>
              <a:t>Programmering </a:t>
            </a:r>
            <a:r>
              <a:rPr lang="nb-NO" dirty="0"/>
              <a:t>kombinert med fysisk virkelighet, og f</a:t>
            </a:r>
            <a:r>
              <a:rPr lang="no-NO" dirty="0"/>
              <a:t>aginnhold i matematikk og naturfag</a:t>
            </a: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o-NO" dirty="0"/>
              <a:t>Åpenhet for elevenes kreative og selvstendige løsninger: 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no-NO" dirty="0"/>
              <a:t>Divergent tenkning («utenfor boksen»)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no-NO" dirty="0"/>
              <a:t>Konvergent tenkning (elevene lærer teknikker og prosedyrer som verktøy i en kreativ prosess)</a:t>
            </a:r>
            <a:endParaRPr lang="nb-NO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no-NO" dirty="0"/>
              <a:t>Struktur som rammer inn elevenes kreative prosess</a:t>
            </a:r>
            <a:endParaRPr lang="nb-NO" dirty="0"/>
          </a:p>
          <a:p>
            <a:pPr marL="45720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nb-NO" dirty="0"/>
          </a:p>
          <a:p>
            <a:pPr marL="342900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</a:pPr>
            <a:r>
              <a:rPr lang="nb-NO" dirty="0"/>
              <a:t>Relativt omfattende prosjekter med støtte i læreplanen </a:t>
            </a:r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endParaRPr lang="nb-NO" dirty="0"/>
          </a:p>
          <a:p>
            <a:pPr marL="285750" indent="-285750">
              <a:spcBef>
                <a:spcPts val="400"/>
              </a:spcBef>
              <a:buSzPts val="2000"/>
              <a:buChar char="–"/>
            </a:pPr>
            <a:endParaRPr dirty="0"/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8203" y="70138"/>
            <a:ext cx="2639797" cy="1438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D1DD48-DE8C-4A85-9C1A-70AEB2CAF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915" y="387815"/>
            <a:ext cx="7772400" cy="901094"/>
          </a:xfrm>
        </p:spPr>
        <p:txBody>
          <a:bodyPr/>
          <a:lstStyle/>
          <a:p>
            <a:r>
              <a:rPr lang="nb-NO" dirty="0"/>
              <a:t>Vi presenterer: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32C96F5-7173-4A45-AFEA-1A96E9774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915" y="1765954"/>
            <a:ext cx="7772400" cy="4058846"/>
          </a:xfrm>
        </p:spPr>
        <p:txBody>
          <a:bodyPr>
            <a:normAutofit fontScale="92500" lnSpcReduction="10000"/>
          </a:bodyPr>
          <a:lstStyle/>
          <a:p>
            <a:r>
              <a:rPr lang="nb-NO" sz="2600" b="1" dirty="0">
                <a:solidFill>
                  <a:schemeClr val="tx1"/>
                </a:solidFill>
              </a:rPr>
              <a:t>«Den glemte form» (kreativitet i geometri)</a:t>
            </a:r>
          </a:p>
          <a:p>
            <a:r>
              <a:rPr lang="nb-NO" b="1" dirty="0">
                <a:solidFill>
                  <a:schemeClr val="tx1"/>
                </a:solidFill>
              </a:rPr>
              <a:t>	</a:t>
            </a:r>
            <a:r>
              <a:rPr lang="nb-NO" dirty="0">
                <a:solidFill>
                  <a:schemeClr val="tx1"/>
                </a:solidFill>
              </a:rPr>
              <a:t>Eirin Nordtømme og Espen S. Wangen</a:t>
            </a:r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nb-NO" sz="2600" b="1" dirty="0">
                <a:solidFill>
                  <a:schemeClr val="tx1"/>
                </a:solidFill>
              </a:rPr>
              <a:t>Lag en værstasjon</a:t>
            </a:r>
          </a:p>
          <a:p>
            <a:r>
              <a:rPr lang="nb-NO" b="1" dirty="0">
                <a:solidFill>
                  <a:schemeClr val="tx1"/>
                </a:solidFill>
              </a:rPr>
              <a:t>	</a:t>
            </a:r>
            <a:r>
              <a:rPr lang="nb-NO" dirty="0">
                <a:solidFill>
                  <a:schemeClr val="tx1"/>
                </a:solidFill>
              </a:rPr>
              <a:t>Tobias Frydenlund og Eirik Lyngvær</a:t>
            </a:r>
          </a:p>
          <a:p>
            <a:endParaRPr lang="nb-NO" b="1" dirty="0">
              <a:solidFill>
                <a:schemeClr val="tx1"/>
              </a:solidFill>
            </a:endParaRPr>
          </a:p>
          <a:p>
            <a:r>
              <a:rPr lang="nb-NO" sz="2600" b="1" dirty="0">
                <a:solidFill>
                  <a:schemeClr val="tx1"/>
                </a:solidFill>
              </a:rPr>
              <a:t>Lag din egen robot!</a:t>
            </a:r>
          </a:p>
          <a:p>
            <a:r>
              <a:rPr lang="nb-NO" dirty="0">
                <a:solidFill>
                  <a:schemeClr val="tx1"/>
                </a:solidFill>
              </a:rPr>
              <a:t>	</a:t>
            </a:r>
            <a:r>
              <a:rPr lang="no-NO" dirty="0">
                <a:solidFill>
                  <a:schemeClr val="tx1"/>
                </a:solidFill>
              </a:rPr>
              <a:t>Željko Vučić</a:t>
            </a:r>
            <a:endParaRPr lang="nb-NO" dirty="0">
              <a:solidFill>
                <a:schemeClr val="tx1"/>
              </a:solidFill>
            </a:endParaRPr>
          </a:p>
          <a:p>
            <a:endParaRPr lang="nb-NO" b="1" dirty="0">
              <a:solidFill>
                <a:schemeClr val="tx1"/>
              </a:solidFill>
            </a:endParaRPr>
          </a:p>
          <a:p>
            <a:r>
              <a:rPr lang="nb-NO" b="1" dirty="0">
                <a:solidFill>
                  <a:schemeClr val="tx1"/>
                </a:solidFill>
              </a:rPr>
              <a:t>(Øvrige ressurser)</a:t>
            </a:r>
          </a:p>
          <a:p>
            <a:endParaRPr lang="nb-NO" b="1" dirty="0">
              <a:solidFill>
                <a:schemeClr val="tx1"/>
              </a:solidFill>
            </a:endParaRPr>
          </a:p>
          <a:p>
            <a:endParaRPr lang="nb-NO" b="1" dirty="0">
              <a:solidFill>
                <a:schemeClr val="tx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206C75B-7983-4E9A-87AE-92E115D31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101" y="182409"/>
            <a:ext cx="263979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54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E309-0271-489D-93CA-981B431B9B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9623B-E7D0-4535-AB0A-A5A5EBA5C4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028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86400" y="0"/>
            <a:ext cx="82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o-NO" sz="3200" dirty="0"/>
              <a:t>«Den glemte form</a:t>
            </a:r>
            <a:r>
              <a:rPr lang="nb-NO" sz="3200" dirty="0"/>
              <a:t>»</a:t>
            </a:r>
            <a:endParaRPr dirty="0"/>
          </a:p>
        </p:txBody>
      </p:sp>
      <p:sp>
        <p:nvSpPr>
          <p:cNvPr id="94" name="Google Shape;94;p5"/>
          <p:cNvSpPr txBox="1">
            <a:spLocks noGrp="1"/>
          </p:cNvSpPr>
          <p:nvPr>
            <p:ph type="body" idx="1"/>
          </p:nvPr>
        </p:nvSpPr>
        <p:spPr>
          <a:xfrm>
            <a:off x="187200" y="990471"/>
            <a:ext cx="8143200" cy="163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o-NO" sz="3400" b="1" dirty="0"/>
              <a:t>Scenario: </a:t>
            </a:r>
            <a:endParaRPr dirty="0"/>
          </a:p>
          <a:p>
            <a:pPr marL="0" lvl="0" indent="0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o-NO" sz="3400" dirty="0"/>
              <a:t>Tenk deg at all kunnskap i geometri har gått tapt gjennom en verdensomspennende katastrofe! Elevene skal gjenskape den glemte kunnskapen gjennom å utvikle et fysisk </a:t>
            </a:r>
            <a:r>
              <a:rPr lang="nb-NO" sz="3400" dirty="0"/>
              <a:t>eller digitalt </a:t>
            </a:r>
            <a:r>
              <a:rPr lang="no-NO" sz="3400" dirty="0"/>
              <a:t>produkt.</a:t>
            </a:r>
            <a:endParaRPr dirty="0"/>
          </a:p>
          <a:p>
            <a:pPr marL="0" lvl="0" indent="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FA8A3-9743-4A66-9E77-045EC0A4D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93" y="3072738"/>
            <a:ext cx="4323214" cy="323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ED5CC8-3B38-44EB-A0D0-9CD88335D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76" y="2979506"/>
            <a:ext cx="4524485" cy="3455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no-NO"/>
              <a:t>Kort</a:t>
            </a:r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no-NO" sz="2000">
                <a:solidFill>
                  <a:srgbClr val="000000"/>
                </a:solidFill>
              </a:rPr>
              <a:t>Avgrense oppgaven for elevene og skape variasjon i produkter i klassen:</a:t>
            </a:r>
            <a:endParaRPr/>
          </a:p>
          <a:p>
            <a:pPr marL="400050" lvl="1" indent="-28575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</a:pPr>
            <a:r>
              <a:rPr lang="no-NO" u="sng">
                <a:solidFill>
                  <a:srgbClr val="000000"/>
                </a:solidFill>
              </a:rPr>
              <a:t>Figurkort: </a:t>
            </a:r>
            <a:r>
              <a:rPr lang="no-NO" i="1">
                <a:solidFill>
                  <a:srgbClr val="000000"/>
                </a:solidFill>
              </a:rPr>
              <a:t>pyramide, kule, sylinder, prisme, kjegle </a:t>
            </a:r>
            <a:r>
              <a:rPr lang="no-NO">
                <a:solidFill>
                  <a:srgbClr val="000000"/>
                </a:solidFill>
              </a:rPr>
              <a:t>og</a:t>
            </a:r>
            <a:r>
              <a:rPr lang="no-NO" i="1">
                <a:solidFill>
                  <a:srgbClr val="000000"/>
                </a:solidFill>
              </a:rPr>
              <a:t> kube</a:t>
            </a:r>
            <a:r>
              <a:rPr lang="no-NO">
                <a:solidFill>
                  <a:srgbClr val="000000"/>
                </a:solidFill>
              </a:rPr>
              <a:t>.</a:t>
            </a:r>
            <a:endParaRPr/>
          </a:p>
          <a:p>
            <a:pPr marL="40005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>
              <a:solidFill>
                <a:srgbClr val="000000"/>
              </a:solidFill>
            </a:endParaRPr>
          </a:p>
          <a:p>
            <a:pPr marL="400050" lvl="1" indent="-28575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</a:pPr>
            <a:r>
              <a:rPr lang="no-NO" u="sng">
                <a:solidFill>
                  <a:srgbClr val="000000"/>
                </a:solidFill>
              </a:rPr>
              <a:t>Matematikkort: </a:t>
            </a:r>
            <a:r>
              <a:rPr lang="no-NO" i="1">
                <a:solidFill>
                  <a:srgbClr val="000000"/>
                </a:solidFill>
              </a:rPr>
              <a:t>forhold, målestokk, funksjon, volum, overflate, likninger </a:t>
            </a:r>
            <a:r>
              <a:rPr lang="no-NO">
                <a:solidFill>
                  <a:srgbClr val="000000"/>
                </a:solidFill>
              </a:rPr>
              <a:t>og</a:t>
            </a:r>
            <a:r>
              <a:rPr lang="no-NO" i="1">
                <a:solidFill>
                  <a:srgbClr val="000000"/>
                </a:solidFill>
              </a:rPr>
              <a:t> pi</a:t>
            </a:r>
            <a:r>
              <a:rPr lang="no-NO">
                <a:solidFill>
                  <a:srgbClr val="000000"/>
                </a:solidFill>
              </a:rPr>
              <a:t>.</a:t>
            </a:r>
            <a:endParaRPr/>
          </a:p>
          <a:p>
            <a:pPr marL="11430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o-NO">
                <a:solidFill>
                  <a:srgbClr val="000000"/>
                </a:solidFill>
              </a:rPr>
              <a:t>   </a:t>
            </a:r>
            <a:endParaRPr>
              <a:solidFill>
                <a:srgbClr val="000000"/>
              </a:solidFill>
            </a:endParaRPr>
          </a:p>
          <a:p>
            <a:pPr marL="400050" lvl="1" indent="-28575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</a:pPr>
            <a:r>
              <a:rPr lang="no-NO" u="sng">
                <a:solidFill>
                  <a:srgbClr val="000000"/>
                </a:solidFill>
              </a:rPr>
              <a:t>Funksjonkort: </a:t>
            </a:r>
            <a:r>
              <a:rPr lang="no-NO" i="1">
                <a:solidFill>
                  <a:srgbClr val="000000"/>
                </a:solidFill>
              </a:rPr>
              <a:t>underholdning, praktisk </a:t>
            </a:r>
            <a:r>
              <a:rPr lang="no-NO">
                <a:solidFill>
                  <a:srgbClr val="000000"/>
                </a:solidFill>
              </a:rPr>
              <a:t>og</a:t>
            </a:r>
            <a:r>
              <a:rPr lang="no-NO" i="1">
                <a:solidFill>
                  <a:srgbClr val="000000"/>
                </a:solidFill>
              </a:rPr>
              <a:t> estetisk</a:t>
            </a:r>
            <a:r>
              <a:rPr lang="no-NO">
                <a:solidFill>
                  <a:srgbClr val="000000"/>
                </a:solidFill>
              </a:rPr>
              <a:t>. </a:t>
            </a:r>
            <a:endParaRPr/>
          </a:p>
          <a:p>
            <a:pPr marL="11430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>
              <a:solidFill>
                <a:srgbClr val="000000"/>
              </a:solidFill>
            </a:endParaRPr>
          </a:p>
          <a:p>
            <a:pPr marL="400050" lvl="1" indent="-28575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</a:pPr>
            <a:r>
              <a:rPr lang="no-NO" u="sng">
                <a:solidFill>
                  <a:srgbClr val="000000"/>
                </a:solidFill>
              </a:rPr>
              <a:t>Produktkravkort: </a:t>
            </a:r>
            <a:r>
              <a:rPr lang="no-NO" i="1">
                <a:solidFill>
                  <a:srgbClr val="000000"/>
                </a:solidFill>
              </a:rPr>
              <a:t>3D-modell, lyd, grafikk, video, tekstur, interaktivt </a:t>
            </a:r>
            <a:r>
              <a:rPr lang="no-NO">
                <a:solidFill>
                  <a:srgbClr val="000000"/>
                </a:solidFill>
              </a:rPr>
              <a:t>og</a:t>
            </a:r>
            <a:r>
              <a:rPr lang="no-NO" i="1">
                <a:solidFill>
                  <a:srgbClr val="000000"/>
                </a:solidFill>
              </a:rPr>
              <a:t> programmering</a:t>
            </a:r>
            <a:r>
              <a:rPr lang="no-NO">
                <a:solidFill>
                  <a:srgbClr val="000000"/>
                </a:solidFill>
              </a:rPr>
              <a:t>.</a:t>
            </a:r>
            <a:endParaRPr sz="1700">
              <a:solidFill>
                <a:srgbClr val="000000"/>
              </a:solidFill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no-NO"/>
              <a:t>Utstilling</a:t>
            </a:r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7" name="Google Shape;10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7216" y="1445114"/>
            <a:ext cx="4227584" cy="339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00" y="1468800"/>
            <a:ext cx="4464000" cy="33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On-screen Show (4:3)</PresentationFormat>
  <Paragraphs>85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Roboto</vt:lpstr>
      <vt:lpstr>Wingdings</vt:lpstr>
      <vt:lpstr>Office-tema</vt:lpstr>
      <vt:lpstr>Kreativitet, programmering og læring i realfagene på ungdomstrinnet </vt:lpstr>
      <vt:lpstr>KreTek  Kreativ teknologi og samskaping på ungdomstrinnet    </vt:lpstr>
      <vt:lpstr>Undervisningsprosjekter og ressurser www.ntnu.no/skolelab/kretek/ressurser </vt:lpstr>
      <vt:lpstr>Felles for de utviklede undervisningsprosjektene</vt:lpstr>
      <vt:lpstr>Vi presenterer:</vt:lpstr>
      <vt:lpstr>PowerPoint Presentation</vt:lpstr>
      <vt:lpstr>«Den glemte form»</vt:lpstr>
      <vt:lpstr>Kort</vt:lpstr>
      <vt:lpstr>Utstilling</vt:lpstr>
      <vt:lpstr>Eksempler på elevprodukter </vt:lpstr>
      <vt:lpstr>PowerPoint Presentation</vt:lpstr>
      <vt:lpstr>PowerPoint Presentation</vt:lpstr>
      <vt:lpstr>PowerPoint Presentation</vt:lpstr>
      <vt:lpstr>Lag en værstasjon!</vt:lpstr>
      <vt:lpstr>Krav</vt:lpstr>
      <vt:lpstr>Planlegge værstasjonen</vt:lpstr>
      <vt:lpstr>Elevene blir kjent med micro:bit som sender og mottager</vt:lpstr>
      <vt:lpstr>PowerPoint Presentation</vt:lpstr>
      <vt:lpstr>Bearbeide dataene, matematikk</vt:lpstr>
      <vt:lpstr>PowerPoint Presentation</vt:lpstr>
      <vt:lpstr>Lag din egen robot!</vt:lpstr>
      <vt:lpstr>Micro:bit og servoer</vt:lpstr>
      <vt:lpstr>Planlegge roboten, utvikle ideer</vt:lpstr>
      <vt:lpstr>Programmere roboten med micro:bit</vt:lpstr>
      <vt:lpstr>PowerPoint Presentation</vt:lpstr>
      <vt:lpstr>Eksempler på elevenes roboter</vt:lpstr>
      <vt:lpstr>PowerPoint Presentation</vt:lpstr>
      <vt:lpstr>Øvrige tilgjengelige ressurser</vt:lpstr>
      <vt:lpstr>Undersøk inneklima Lærerveiledning og elevhefte</vt:lpstr>
      <vt:lpstr>www.ntnu.no/skolelab/kretek/ressurser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Kreativitet, programmering og læring i realfagene på ungdomstrinnet </dc:title>
  <dc:creator>Kolbjørn Skarpnes</dc:creator>
  <cp:lastModifiedBy>Berit Bungum</cp:lastModifiedBy>
  <cp:revision>18</cp:revision>
  <cp:lastPrinted>2021-05-11T09:34:41Z</cp:lastPrinted>
  <dcterms:created xsi:type="dcterms:W3CDTF">2013-06-10T16:56:09Z</dcterms:created>
  <dcterms:modified xsi:type="dcterms:W3CDTF">2021-05-11T09:47:29Z</dcterms:modified>
</cp:coreProperties>
</file>