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256" r:id="rId5"/>
    <p:sldId id="270" r:id="rId6"/>
    <p:sldId id="392" r:id="rId7"/>
    <p:sldId id="394" r:id="rId8"/>
    <p:sldId id="443" r:id="rId9"/>
    <p:sldId id="445" r:id="rId10"/>
    <p:sldId id="447" r:id="rId11"/>
    <p:sldId id="448" r:id="rId12"/>
    <p:sldId id="449" r:id="rId13"/>
    <p:sldId id="363" r:id="rId14"/>
    <p:sldId id="380" r:id="rId15"/>
    <p:sldId id="381" r:id="rId16"/>
    <p:sldId id="459" r:id="rId17"/>
  </p:sldIdLst>
  <p:sldSz cx="9144000" cy="6858000" type="screen4x3"/>
  <p:notesSz cx="6797675" cy="9926638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rne Midjo" initials="AM" lastIdx="0" clrIdx="0">
    <p:extLst>
      <p:ext uri="{19B8F6BF-5375-455C-9EA6-DF929625EA0E}">
        <p15:presenceInfo xmlns:p15="http://schemas.microsoft.com/office/powerpoint/2012/main" userId="S-1-5-21-2101786634-2593133372-1145011223-7201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BAC76"/>
    <a:srgbClr val="0D34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E17886-F3A5-944F-BAC9-A7F9CFE43BF7}" v="91" dt="2020-11-17T13:22:45.53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n stil, ingen rutenet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91"/>
    <p:restoredTop sz="94925"/>
  </p:normalViewPr>
  <p:slideViewPr>
    <p:cSldViewPr snapToGrid="0" snapToObjects="1">
      <p:cViewPr varScale="1">
        <p:scale>
          <a:sx n="119" d="100"/>
          <a:sy n="119" d="100"/>
        </p:scale>
        <p:origin x="1104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F4644D-433B-496E-951F-8127C971E152}" type="datetimeFigureOut">
              <a:rPr lang="nb-NO" smtClean="0"/>
              <a:t>17.11.2020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3FB65B-6E0B-4515-90DE-35256D2411B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526394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3E070F-056A-EF46-8F28-B603D057C661}" type="datetimeFigureOut">
              <a:rPr lang="nb-NO" smtClean="0"/>
              <a:t>17.11.2020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B71C88-A8C4-B64E-9416-E16EC256489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606780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368315" y="2677415"/>
            <a:ext cx="7772400" cy="901094"/>
          </a:xfrm>
        </p:spPr>
        <p:txBody>
          <a:bodyPr anchor="t" anchorCtr="0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368315" y="3645154"/>
            <a:ext cx="77724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</a:p>
        </p:txBody>
      </p:sp>
    </p:spTree>
    <p:extLst>
      <p:ext uri="{BB962C8B-B14F-4D97-AF65-F5344CB8AC3E}">
        <p14:creationId xmlns:p14="http://schemas.microsoft.com/office/powerpoint/2010/main" val="1000159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983850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03183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4" name="Plassholder for lysbildenummer 5"/>
          <p:cNvSpPr txBox="1">
            <a:spLocks/>
          </p:cNvSpPr>
          <p:nvPr userDrawn="1"/>
        </p:nvSpPr>
        <p:spPr>
          <a:xfrm>
            <a:off x="115119" y="6537870"/>
            <a:ext cx="342081" cy="252102"/>
          </a:xfrm>
          <a:prstGeom prst="rect">
            <a:avLst/>
          </a:prstGeom>
        </p:spPr>
        <p:txBody>
          <a:bodyPr/>
          <a:lstStyle>
            <a:defPPr>
              <a:defRPr lang="nb-NO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91853A39-49B3-554A-AE82-85611CEBD8E3}" type="slidenum">
              <a:rPr lang="nb-NO" b="1" i="0" smtClean="0">
                <a:solidFill>
                  <a:schemeClr val="bg1"/>
                </a:solidFill>
                <a:latin typeface="Arial"/>
                <a:cs typeface="Arial"/>
              </a:rPr>
              <a:pPr algn="ctr"/>
              <a:t>‹#›</a:t>
            </a:fld>
            <a:endParaRPr lang="nb-NO" b="1" i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60019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+mj-lt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241294" y="6421247"/>
            <a:ext cx="426966" cy="365125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pPr algn="r"/>
            <a:fld id="{91853A39-49B3-554A-AE82-85611CEBD8E3}" type="slidenum">
              <a:rPr lang="nb-NO" smtClean="0">
                <a:latin typeface="Arial"/>
                <a:cs typeface="Arial"/>
              </a:rPr>
              <a:pPr algn="r"/>
              <a:t>‹#›</a:t>
            </a:fld>
            <a:endParaRPr lang="nb-NO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82460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+mn-lt"/>
              </a:defRPr>
            </a:lvl1pPr>
            <a:lvl2pPr>
              <a:defRPr sz="2400">
                <a:latin typeface="+mn-lt"/>
              </a:defRPr>
            </a:lvl2pPr>
            <a:lvl3pPr>
              <a:defRPr sz="2000">
                <a:latin typeface="+mn-lt"/>
              </a:defRPr>
            </a:lvl3pPr>
            <a:lvl4pPr>
              <a:defRPr sz="1800">
                <a:latin typeface="+mn-lt"/>
              </a:defRPr>
            </a:lvl4pPr>
            <a:lvl5pPr>
              <a:defRPr sz="1800"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+mn-lt"/>
              </a:defRPr>
            </a:lvl1pPr>
            <a:lvl2pPr>
              <a:defRPr sz="2400">
                <a:latin typeface="+mn-lt"/>
              </a:defRPr>
            </a:lvl2pPr>
            <a:lvl3pPr>
              <a:defRPr sz="2000">
                <a:latin typeface="+mn-lt"/>
              </a:defRPr>
            </a:lvl3pPr>
            <a:lvl4pPr>
              <a:defRPr sz="1800">
                <a:latin typeface="+mn-lt"/>
              </a:defRPr>
            </a:lvl4pPr>
            <a:lvl5pPr>
              <a:defRPr sz="1800"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372914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702236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3172249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9718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accent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596486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532236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pic>
        <p:nvPicPr>
          <p:cNvPr id="4" name="Bilde 3" descr="hor_blaa_stripe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98336"/>
            <a:ext cx="9144000" cy="359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7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i="0" kern="1200">
          <a:solidFill>
            <a:schemeClr val="accent1"/>
          </a:solidFill>
          <a:latin typeface="+mj-lt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/>
          </a:solidFill>
          <a:latin typeface="+mn-lt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youtu.be/XigRvKLGeAo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youtu.be/tdZoY-vwgrk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767326" y="1540454"/>
            <a:ext cx="7772400" cy="2192098"/>
          </a:xfrm>
        </p:spPr>
        <p:txBody>
          <a:bodyPr>
            <a:normAutofit/>
          </a:bodyPr>
          <a:lstStyle/>
          <a:p>
            <a:r>
              <a:rPr lang="nb-NO" sz="4400" dirty="0">
                <a:solidFill>
                  <a:schemeClr val="tx1"/>
                </a:solidFill>
              </a:rPr>
              <a:t>Introduksjon til </a:t>
            </a:r>
            <a:r>
              <a:rPr lang="nb-NO" sz="4400" dirty="0" err="1">
                <a:solidFill>
                  <a:schemeClr val="tx1"/>
                </a:solidFill>
              </a:rPr>
              <a:t>TinkerCad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767326" y="3337440"/>
            <a:ext cx="7772400" cy="1752600"/>
          </a:xfrm>
        </p:spPr>
        <p:txBody>
          <a:bodyPr/>
          <a:lstStyle/>
          <a:p>
            <a:r>
              <a:rPr lang="nb-NO" sz="2800" b="1" dirty="0"/>
              <a:t>Case: Trafikklys</a:t>
            </a:r>
            <a:br>
              <a:rPr lang="nb-NO" dirty="0"/>
            </a:br>
            <a:br>
              <a:rPr lang="nb-NO" dirty="0"/>
            </a:br>
            <a:r>
              <a:rPr lang="nb-NO" dirty="0"/>
              <a:t>Arne </a:t>
            </a:r>
            <a:r>
              <a:rPr lang="nb-NO" dirty="0" err="1"/>
              <a:t>Midjo</a:t>
            </a:r>
            <a:endParaRPr lang="nb-NO" dirty="0"/>
          </a:p>
          <a:p>
            <a:r>
              <a:rPr lang="nb-NO" dirty="0"/>
              <a:t>Institutt for elektroniske systemer (IES)</a:t>
            </a:r>
          </a:p>
        </p:txBody>
      </p:sp>
    </p:spTree>
    <p:extLst>
      <p:ext uri="{BB962C8B-B14F-4D97-AF65-F5344CB8AC3E}">
        <p14:creationId xmlns:p14="http://schemas.microsoft.com/office/powerpoint/2010/main" val="1230091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466467" y="232718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charset="0"/>
                <a:ea typeface="ＭＳ Ｐゴシック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charset="0"/>
                <a:ea typeface="ＭＳ Ｐゴシック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charset="0"/>
                <a:ea typeface="ＭＳ Ｐゴシック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charset="0"/>
                <a:ea typeface="ＭＳ Ｐゴシック" charset="0"/>
              </a:defRPr>
            </a:lvl9pPr>
          </a:lstStyle>
          <a:p>
            <a:pPr defTabSz="914400" eaLnBrk="1" hangingPunct="1"/>
            <a:r>
              <a:rPr lang="en-US" altLang="nb-NO" sz="3600" b="1" i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for</a:t>
            </a:r>
            <a:r>
              <a:rPr lang="en-US" altLang="nb-NO" sz="36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-</a:t>
            </a:r>
            <a:r>
              <a:rPr lang="en-US" altLang="nb-NO" sz="3600" b="1" dirty="0" err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løkke</a:t>
            </a:r>
            <a:endParaRPr lang="en-US" altLang="nb-NO" sz="3600" b="1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66467" y="1741704"/>
            <a:ext cx="8400535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639763" indent="-2460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914400" indent="-2460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187450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1462088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 eaLnBrk="1" hangingPunct="1"/>
            <a:r>
              <a:rPr lang="en-US" altLang="nb-NO" dirty="0" err="1">
                <a:ea typeface="ＭＳ Ｐゴシック" panose="020B0600070205080204" pitchFamily="34" charset="-128"/>
              </a:rPr>
              <a:t>Brukes</a:t>
            </a:r>
            <a:r>
              <a:rPr lang="en-US" altLang="nb-NO" dirty="0">
                <a:ea typeface="ＭＳ Ｐゴシック" panose="020B0600070205080204" pitchFamily="34" charset="-128"/>
              </a:rPr>
              <a:t> </a:t>
            </a:r>
            <a:r>
              <a:rPr lang="en-US" altLang="nb-NO" dirty="0" err="1">
                <a:ea typeface="ＭＳ Ｐゴシック" panose="020B0600070205080204" pitchFamily="34" charset="-128"/>
              </a:rPr>
              <a:t>ofte</a:t>
            </a:r>
            <a:r>
              <a:rPr lang="en-US" altLang="nb-NO" dirty="0">
                <a:ea typeface="ＭＳ Ｐゴシック" panose="020B0600070205080204" pitchFamily="34" charset="-128"/>
              </a:rPr>
              <a:t> </a:t>
            </a:r>
            <a:r>
              <a:rPr lang="en-US" altLang="nb-NO" dirty="0" err="1">
                <a:ea typeface="ＭＳ Ｐゴシック" panose="020B0600070205080204" pitchFamily="34" charset="-128"/>
              </a:rPr>
              <a:t>som</a:t>
            </a:r>
            <a:r>
              <a:rPr lang="en-US" altLang="nb-NO" dirty="0">
                <a:ea typeface="ＭＳ Ｐゴシック" panose="020B0600070205080204" pitchFamily="34" charset="-128"/>
              </a:rPr>
              <a:t> </a:t>
            </a:r>
            <a:r>
              <a:rPr lang="en-US" altLang="nb-NO" dirty="0" err="1">
                <a:ea typeface="ＭＳ Ｐゴシック" panose="020B0600070205080204" pitchFamily="34" charset="-128"/>
              </a:rPr>
              <a:t>en</a:t>
            </a:r>
            <a:r>
              <a:rPr lang="en-US" altLang="nb-NO" dirty="0">
                <a:ea typeface="ＭＳ Ｐゴシック" panose="020B0600070205080204" pitchFamily="34" charset="-128"/>
              </a:rPr>
              <a:t> </a:t>
            </a:r>
            <a:r>
              <a:rPr lang="en-US" altLang="nb-NO" b="1" i="1" dirty="0" err="1">
                <a:ea typeface="ＭＳ Ｐゴシック" panose="020B0600070205080204" pitchFamily="34" charset="-128"/>
              </a:rPr>
              <a:t>opptelt</a:t>
            </a:r>
            <a:r>
              <a:rPr lang="en-US" altLang="nb-NO" b="1" i="1" dirty="0">
                <a:ea typeface="ＭＳ Ｐゴシック" panose="020B0600070205080204" pitchFamily="34" charset="-128"/>
              </a:rPr>
              <a:t> </a:t>
            </a:r>
            <a:r>
              <a:rPr lang="en-US" altLang="nb-NO" dirty="0" err="1">
                <a:ea typeface="ＭＳ Ｐゴシック" panose="020B0600070205080204" pitchFamily="34" charset="-128"/>
              </a:rPr>
              <a:t>løkke</a:t>
            </a:r>
            <a:endParaRPr lang="en-US" altLang="nb-NO" dirty="0">
              <a:ea typeface="ＭＳ Ｐゴシック" panose="020B0600070205080204" pitchFamily="34" charset="-128"/>
            </a:endParaRPr>
          </a:p>
          <a:p>
            <a:pPr defTabSz="914400" eaLnBrk="1" hangingPunct="1">
              <a:spcBef>
                <a:spcPts val="2400"/>
              </a:spcBef>
            </a:pPr>
            <a:endParaRPr lang="en-US" altLang="nb-NO" dirty="0">
              <a:ea typeface="ＭＳ Ｐゴシック" panose="020B0600070205080204" pitchFamily="34" charset="-128"/>
            </a:endParaRPr>
          </a:p>
          <a:p>
            <a:pPr defTabSz="914400" eaLnBrk="1" hangingPunct="1">
              <a:spcBef>
                <a:spcPts val="2400"/>
              </a:spcBef>
            </a:pPr>
            <a:r>
              <a:rPr lang="en-US" altLang="nb-NO" dirty="0" err="1">
                <a:ea typeface="ＭＳ Ｐゴシック" panose="020B0600070205080204" pitchFamily="34" charset="-128"/>
              </a:rPr>
              <a:t>Gjentar</a:t>
            </a:r>
            <a:r>
              <a:rPr lang="en-US" altLang="nb-NO" dirty="0">
                <a:ea typeface="ＭＳ Ｐゴシック" panose="020B0600070205080204" pitchFamily="34" charset="-128"/>
              </a:rPr>
              <a:t> </a:t>
            </a:r>
            <a:r>
              <a:rPr lang="en-US" altLang="nb-NO" dirty="0" err="1">
                <a:ea typeface="ＭＳ Ｐゴシック" panose="020B0600070205080204" pitchFamily="34" charset="-128"/>
              </a:rPr>
              <a:t>en</a:t>
            </a:r>
            <a:r>
              <a:rPr lang="en-US" altLang="nb-NO" dirty="0">
                <a:ea typeface="ＭＳ Ｐゴシック" panose="020B0600070205080204" pitchFamily="34" charset="-128"/>
              </a:rPr>
              <a:t> </a:t>
            </a:r>
            <a:r>
              <a:rPr lang="en-US" altLang="nb-NO" b="1" i="1" dirty="0">
                <a:ea typeface="ＭＳ Ｐゴシック" panose="020B0600070205080204" pitchFamily="34" charset="-128"/>
              </a:rPr>
              <a:t>handling</a:t>
            </a:r>
            <a:r>
              <a:rPr lang="en-US" altLang="nb-NO" dirty="0">
                <a:ea typeface="ＭＳ Ｐゴシック" panose="020B0600070205080204" pitchFamily="34" charset="-128"/>
              </a:rPr>
              <a:t> (</a:t>
            </a:r>
            <a:r>
              <a:rPr lang="en-US" altLang="nb-NO" dirty="0" err="1">
                <a:ea typeface="ＭＳ Ｐゴシック" panose="020B0600070205080204" pitchFamily="34" charset="-128"/>
              </a:rPr>
              <a:t>kodeblokk</a:t>
            </a:r>
            <a:r>
              <a:rPr lang="en-US" altLang="nb-NO" dirty="0">
                <a:ea typeface="ＭＳ Ｐゴシック" panose="020B0600070205080204" pitchFamily="34" charset="-128"/>
              </a:rPr>
              <a:t>) et </a:t>
            </a:r>
            <a:r>
              <a:rPr lang="en-US" altLang="nb-NO" dirty="0" err="1">
                <a:ea typeface="ＭＳ Ｐゴシック" panose="020B0600070205080204" pitchFamily="34" charset="-128"/>
              </a:rPr>
              <a:t>spesifisert</a:t>
            </a:r>
            <a:r>
              <a:rPr lang="en-US" altLang="nb-NO" dirty="0">
                <a:ea typeface="ＭＳ Ｐゴシック" panose="020B0600070205080204" pitchFamily="34" charset="-128"/>
              </a:rPr>
              <a:t> </a:t>
            </a:r>
            <a:r>
              <a:rPr lang="en-US" altLang="nb-NO" dirty="0" err="1">
                <a:ea typeface="ＭＳ Ｐゴシック" panose="020B0600070205080204" pitchFamily="34" charset="-128"/>
              </a:rPr>
              <a:t>antall</a:t>
            </a:r>
            <a:r>
              <a:rPr lang="en-US" altLang="nb-NO" dirty="0">
                <a:ea typeface="ＭＳ Ｐゴシック" panose="020B0600070205080204" pitchFamily="34" charset="-128"/>
              </a:rPr>
              <a:t> ganger</a:t>
            </a:r>
          </a:p>
          <a:p>
            <a:pPr defTabSz="914400" eaLnBrk="1" hangingPunct="1">
              <a:spcBef>
                <a:spcPts val="2400"/>
              </a:spcBef>
            </a:pPr>
            <a:endParaRPr lang="en-US" altLang="nb-NO" dirty="0">
              <a:ea typeface="ＭＳ Ｐゴシック" panose="020B0600070205080204" pitchFamily="34" charset="-128"/>
            </a:endParaRPr>
          </a:p>
          <a:p>
            <a:pPr defTabSz="914400" eaLnBrk="1" hangingPunct="1">
              <a:spcBef>
                <a:spcPts val="2400"/>
              </a:spcBef>
            </a:pPr>
            <a:r>
              <a:rPr lang="en-US" altLang="nb-NO" dirty="0" err="1">
                <a:ea typeface="ＭＳ Ｐゴシック" panose="020B0600070205080204" pitchFamily="34" charset="-128"/>
              </a:rPr>
              <a:t>En</a:t>
            </a:r>
            <a:r>
              <a:rPr lang="en-US" altLang="nb-NO" dirty="0">
                <a:ea typeface="ＭＳ Ｐゴシック" panose="020B0600070205080204" pitchFamily="34" charset="-128"/>
              </a:rPr>
              <a:t> </a:t>
            </a:r>
            <a:r>
              <a:rPr lang="en-US" altLang="nb-NO" b="1" i="1" dirty="0">
                <a:ea typeface="ＭＳ Ｐゴシック" panose="020B0600070205080204" pitchFamily="34" charset="-128"/>
              </a:rPr>
              <a:t>iterator</a:t>
            </a:r>
            <a:r>
              <a:rPr lang="en-US" altLang="nb-NO" dirty="0">
                <a:ea typeface="ＭＳ Ｐゴシック" panose="020B0600070205080204" pitchFamily="34" charset="-128"/>
              </a:rPr>
              <a:t> </a:t>
            </a:r>
            <a:r>
              <a:rPr lang="en-US" altLang="nb-NO" dirty="0" err="1">
                <a:ea typeface="ＭＳ Ｐゴシック" panose="020B0600070205080204" pitchFamily="34" charset="-128"/>
              </a:rPr>
              <a:t>eller</a:t>
            </a:r>
            <a:r>
              <a:rPr lang="en-US" altLang="nb-NO" dirty="0">
                <a:ea typeface="ＭＳ Ｐゴシック" panose="020B0600070205080204" pitchFamily="34" charset="-128"/>
              </a:rPr>
              <a:t> </a:t>
            </a:r>
            <a:r>
              <a:rPr lang="en-US" altLang="nb-NO" b="1" i="1" dirty="0" err="1">
                <a:ea typeface="ＭＳ Ｐゴシック" panose="020B0600070205080204" pitchFamily="34" charset="-128"/>
              </a:rPr>
              <a:t>tellevariabel</a:t>
            </a:r>
            <a:r>
              <a:rPr lang="en-US" altLang="nb-NO" dirty="0">
                <a:ea typeface="ＭＳ Ｐゴシック" panose="020B0600070205080204" pitchFamily="34" charset="-128"/>
              </a:rPr>
              <a:t> </a:t>
            </a:r>
            <a:r>
              <a:rPr lang="en-US" altLang="nb-NO" dirty="0" err="1">
                <a:ea typeface="ＭＳ Ｐゴシック" panose="020B0600070205080204" pitchFamily="34" charset="-128"/>
              </a:rPr>
              <a:t>styrer</a:t>
            </a:r>
            <a:r>
              <a:rPr lang="en-US" altLang="nb-NO" dirty="0">
                <a:ea typeface="ＭＳ Ｐゴシック" panose="020B0600070205080204" pitchFamily="34" charset="-128"/>
              </a:rPr>
              <a:t> </a:t>
            </a:r>
            <a:r>
              <a:rPr lang="en-US" altLang="nb-NO" i="1" dirty="0" err="1">
                <a:ea typeface="ＭＳ Ｐゴシック" panose="020B0600070205080204" pitchFamily="34" charset="-128"/>
              </a:rPr>
              <a:t>hvor</a:t>
            </a:r>
            <a:r>
              <a:rPr lang="en-US" altLang="nb-NO" i="1" dirty="0">
                <a:ea typeface="ＭＳ Ｐゴシック" panose="020B0600070205080204" pitchFamily="34" charset="-128"/>
              </a:rPr>
              <a:t> mange ganger </a:t>
            </a:r>
            <a:r>
              <a:rPr lang="en-US" altLang="nb-NO" dirty="0">
                <a:ea typeface="ＭＳ Ｐゴシック" panose="020B0600070205080204" pitchFamily="34" charset="-128"/>
              </a:rPr>
              <a:t>den </a:t>
            </a:r>
            <a:r>
              <a:rPr lang="en-US" altLang="nb-NO" dirty="0" err="1">
                <a:ea typeface="ＭＳ Ｐゴシック" panose="020B0600070205080204" pitchFamily="34" charset="-128"/>
              </a:rPr>
              <a:t>skal</a:t>
            </a:r>
            <a:r>
              <a:rPr lang="en-US" altLang="nb-NO" dirty="0">
                <a:ea typeface="ＭＳ Ｐゴシック" panose="020B0600070205080204" pitchFamily="34" charset="-128"/>
              </a:rPr>
              <a:t> </a:t>
            </a:r>
            <a:r>
              <a:rPr lang="en-US" altLang="nb-NO" dirty="0" err="1">
                <a:ea typeface="ＭＳ Ｐゴシック" panose="020B0600070205080204" pitchFamily="34" charset="-128"/>
              </a:rPr>
              <a:t>gjentas</a:t>
            </a:r>
            <a:endParaRPr lang="en-US" altLang="nb-NO" dirty="0">
              <a:ea typeface="ＭＳ Ｐゴシック" panose="020B0600070205080204" pitchFamily="34" charset="-128"/>
            </a:endParaRPr>
          </a:p>
          <a:p>
            <a:pPr defTabSz="914400" eaLnBrk="1" hangingPunct="1">
              <a:buFont typeface="Wingdings 2" panose="05020102010507070707" pitchFamily="18" charset="2"/>
              <a:buNone/>
            </a:pPr>
            <a:endParaRPr lang="en-US" altLang="nb-NO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05784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466467" y="232718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charset="0"/>
                <a:ea typeface="ＭＳ Ｐゴシック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charset="0"/>
                <a:ea typeface="ＭＳ Ｐゴシック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charset="0"/>
                <a:ea typeface="ＭＳ Ｐゴシック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charset="0"/>
                <a:ea typeface="ＭＳ Ｐゴシック" charset="0"/>
              </a:defRPr>
            </a:lvl9pPr>
          </a:lstStyle>
          <a:p>
            <a:pPr defTabSz="914400" eaLnBrk="1" hangingPunct="1"/>
            <a:r>
              <a:rPr lang="en-US" altLang="nb-NO" sz="36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Arduino C-</a:t>
            </a:r>
            <a:r>
              <a:rPr lang="en-US" altLang="nb-NO" sz="3600" b="1" dirty="0" err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formatet</a:t>
            </a:r>
            <a:r>
              <a:rPr lang="en-US" altLang="nb-NO" sz="36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: </a:t>
            </a:r>
            <a:r>
              <a:rPr lang="en-US" altLang="nb-NO" sz="3600" b="1" i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for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988541" y="2899720"/>
            <a:ext cx="6865209" cy="1606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639763" indent="-2460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914400" indent="-2460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187450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1462088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lvl="1" indent="-285750" defTabSz="914400" eaLnBrk="1" hangingPunct="1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US" altLang="nb-NO" b="1">
                <a:solidFill>
                  <a:schemeClr val="accent1"/>
                </a:solidFill>
                <a:ea typeface="ＭＳ Ｐゴシック" panose="020B0600070205080204" pitchFamily="34" charset="-128"/>
              </a:rPr>
              <a:t>for</a:t>
            </a:r>
            <a:r>
              <a:rPr lang="en-US" altLang="nb-NO">
                <a:solidFill>
                  <a:schemeClr val="accent1"/>
                </a:solidFill>
                <a:ea typeface="ＭＳ Ｐゴシック" panose="020B0600070205080204" pitchFamily="34" charset="-128"/>
              </a:rPr>
              <a:t> (</a:t>
            </a:r>
            <a:r>
              <a:rPr lang="en-US" altLang="nb-NO" b="1">
                <a:ea typeface="ＭＳ Ｐゴシック" panose="020B0600070205080204" pitchFamily="34" charset="-128"/>
              </a:rPr>
              <a:t>initialisering;  betingelse;  inkrement</a:t>
            </a:r>
            <a:r>
              <a:rPr lang="en-US" altLang="nb-NO">
                <a:solidFill>
                  <a:schemeClr val="accent1"/>
                </a:solidFill>
                <a:ea typeface="ＭＳ Ｐゴシック" panose="020B0600070205080204" pitchFamily="34" charset="-128"/>
              </a:rPr>
              <a:t>) </a:t>
            </a:r>
            <a:r>
              <a:rPr lang="en-US" altLang="nb-NO">
                <a:solidFill>
                  <a:schemeClr val="accent6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nb-NO" b="1">
                <a:solidFill>
                  <a:schemeClr val="accent1"/>
                </a:solidFill>
                <a:ea typeface="ＭＳ Ｐゴシック" panose="020B0600070205080204" pitchFamily="34" charset="-128"/>
              </a:rPr>
              <a:t>{</a:t>
            </a:r>
          </a:p>
          <a:p>
            <a:pPr marL="1143000" lvl="2" indent="-228600" defTabSz="914400" eaLnBrk="1" hangingPunct="1">
              <a:buFont typeface="Wingdings 2" panose="05020102010507070707" pitchFamily="18" charset="2"/>
              <a:buNone/>
            </a:pPr>
            <a:r>
              <a:rPr lang="en-US" altLang="nb-NO" sz="2000">
                <a:solidFill>
                  <a:srgbClr val="00B050"/>
                </a:solidFill>
                <a:ea typeface="ＭＳ Ｐゴシック" panose="020B0600070205080204" pitchFamily="34" charset="-128"/>
              </a:rPr>
              <a:t>// kodelinje(r)</a:t>
            </a:r>
          </a:p>
          <a:p>
            <a:pPr marL="742950" lvl="1" indent="-285750" defTabSz="914400" eaLnBrk="1" hangingPunct="1">
              <a:buFont typeface="Wingdings 2" panose="05020102010507070707" pitchFamily="18" charset="2"/>
              <a:buNone/>
            </a:pPr>
            <a:r>
              <a:rPr lang="en-US" altLang="nb-NO" b="1">
                <a:solidFill>
                  <a:schemeClr val="accent1"/>
                </a:solidFill>
                <a:ea typeface="ＭＳ Ｐゴシック" panose="020B0600070205080204" pitchFamily="34" charset="-128"/>
              </a:rPr>
              <a:t>}</a:t>
            </a:r>
          </a:p>
          <a:p>
            <a:pPr defTabSz="914400" eaLnBrk="1" hangingPunct="1">
              <a:buFont typeface="Wingdings 2" panose="05020102010507070707" pitchFamily="18" charset="2"/>
              <a:buNone/>
            </a:pPr>
            <a:endParaRPr lang="en-US" altLang="nb-NO">
              <a:ea typeface="ＭＳ Ｐゴシック" panose="020B0600070205080204" pitchFamily="34" charset="-128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696594" y="2184917"/>
            <a:ext cx="2116584" cy="881413"/>
            <a:chOff x="696594" y="2184917"/>
            <a:chExt cx="2116584" cy="881413"/>
          </a:xfrm>
        </p:grpSpPr>
        <p:cxnSp>
          <p:nvCxnSpPr>
            <p:cNvPr id="8" name="Rett pil 7"/>
            <p:cNvCxnSpPr/>
            <p:nvPr/>
          </p:nvCxnSpPr>
          <p:spPr>
            <a:xfrm>
              <a:off x="1394602" y="2539591"/>
              <a:ext cx="261204" cy="526739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grpSp>
          <p:nvGrpSpPr>
            <p:cNvPr id="9" name="Gruppe 8"/>
            <p:cNvGrpSpPr/>
            <p:nvPr/>
          </p:nvGrpSpPr>
          <p:grpSpPr>
            <a:xfrm>
              <a:off x="696594" y="2184917"/>
              <a:ext cx="2116584" cy="338554"/>
              <a:chOff x="2537795" y="2790382"/>
              <a:chExt cx="1523366" cy="338554"/>
            </a:xfrm>
          </p:grpSpPr>
          <p:sp>
            <p:nvSpPr>
              <p:cNvPr id="10" name="TekstSylinder 9"/>
              <p:cNvSpPr txBox="1"/>
              <p:nvPr/>
            </p:nvSpPr>
            <p:spPr>
              <a:xfrm>
                <a:off x="2537795" y="2790382"/>
                <a:ext cx="152336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b-NO" sz="1600" b="1">
                    <a:solidFill>
                      <a:schemeClr val="accent4"/>
                    </a:solidFill>
                  </a:rPr>
                  <a:t>for-nøkkelordet</a:t>
                </a:r>
              </a:p>
            </p:txBody>
          </p:sp>
          <p:sp>
            <p:nvSpPr>
              <p:cNvPr id="11" name="Avrundet rektangel 10"/>
              <p:cNvSpPr/>
              <p:nvPr/>
            </p:nvSpPr>
            <p:spPr>
              <a:xfrm>
                <a:off x="2558126" y="2811657"/>
                <a:ext cx="1049770" cy="294761"/>
              </a:xfrm>
              <a:prstGeom prst="roundRect">
                <a:avLst/>
              </a:prstGeom>
              <a:noFill/>
              <a:ln w="12700">
                <a:solidFill>
                  <a:schemeClr val="accent4"/>
                </a:solidFill>
              </a:ln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</p:grpSp>
      </p:grpSp>
      <p:sp>
        <p:nvSpPr>
          <p:cNvPr id="12" name="Ellipse 11"/>
          <p:cNvSpPr/>
          <p:nvPr/>
        </p:nvSpPr>
        <p:spPr>
          <a:xfrm>
            <a:off x="1968843" y="3006811"/>
            <a:ext cx="4819135" cy="519326"/>
          </a:xfrm>
          <a:prstGeom prst="ellipse">
            <a:avLst/>
          </a:prstGeom>
          <a:noFill/>
          <a:ln w="12700"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grpSp>
        <p:nvGrpSpPr>
          <p:cNvPr id="3" name="Group 2"/>
          <p:cNvGrpSpPr/>
          <p:nvPr/>
        </p:nvGrpSpPr>
        <p:grpSpPr>
          <a:xfrm>
            <a:off x="5389683" y="1845120"/>
            <a:ext cx="2741063" cy="1054600"/>
            <a:chOff x="5389683" y="1845120"/>
            <a:chExt cx="2741063" cy="1054600"/>
          </a:xfrm>
        </p:grpSpPr>
        <p:grpSp>
          <p:nvGrpSpPr>
            <p:cNvPr id="13" name="Gruppe 12"/>
            <p:cNvGrpSpPr/>
            <p:nvPr/>
          </p:nvGrpSpPr>
          <p:grpSpPr>
            <a:xfrm>
              <a:off x="5389683" y="1845120"/>
              <a:ext cx="2741063" cy="338554"/>
              <a:chOff x="2537795" y="2790382"/>
              <a:chExt cx="1903051" cy="338554"/>
            </a:xfrm>
          </p:grpSpPr>
          <p:sp>
            <p:nvSpPr>
              <p:cNvPr id="14" name="TekstSylinder 13"/>
              <p:cNvSpPr txBox="1"/>
              <p:nvPr/>
            </p:nvSpPr>
            <p:spPr>
              <a:xfrm>
                <a:off x="2537795" y="2790382"/>
                <a:ext cx="19030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b-NO" sz="1600" b="1">
                    <a:solidFill>
                      <a:schemeClr val="accent4"/>
                    </a:solidFill>
                  </a:rPr>
                  <a:t>løkke-headeren: 3 elementer</a:t>
                </a:r>
              </a:p>
            </p:txBody>
          </p:sp>
          <p:sp>
            <p:nvSpPr>
              <p:cNvPr id="15" name="Avrundet rektangel 14"/>
              <p:cNvSpPr/>
              <p:nvPr/>
            </p:nvSpPr>
            <p:spPr>
              <a:xfrm>
                <a:off x="2558126" y="2811657"/>
                <a:ext cx="1833912" cy="294761"/>
              </a:xfrm>
              <a:prstGeom prst="roundRect">
                <a:avLst/>
              </a:prstGeom>
              <a:noFill/>
              <a:ln w="12700">
                <a:solidFill>
                  <a:schemeClr val="accent4"/>
                </a:solidFill>
              </a:ln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</p:grpSp>
        <p:cxnSp>
          <p:nvCxnSpPr>
            <p:cNvPr id="17" name="Rett pil 16"/>
            <p:cNvCxnSpPr/>
            <p:nvPr/>
          </p:nvCxnSpPr>
          <p:spPr>
            <a:xfrm flipH="1">
              <a:off x="5593492" y="2206192"/>
              <a:ext cx="576649" cy="693528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>
            <a:off x="2973860" y="3980011"/>
            <a:ext cx="5595414" cy="1558169"/>
            <a:chOff x="2973860" y="3980011"/>
            <a:chExt cx="5595414" cy="1558169"/>
          </a:xfrm>
        </p:grpSpPr>
        <p:grpSp>
          <p:nvGrpSpPr>
            <p:cNvPr id="18" name="Gruppe 17"/>
            <p:cNvGrpSpPr/>
            <p:nvPr/>
          </p:nvGrpSpPr>
          <p:grpSpPr>
            <a:xfrm>
              <a:off x="3194357" y="5199626"/>
              <a:ext cx="5374917" cy="338554"/>
              <a:chOff x="2537795" y="2790382"/>
              <a:chExt cx="2101863" cy="338554"/>
            </a:xfrm>
          </p:grpSpPr>
          <p:sp>
            <p:nvSpPr>
              <p:cNvPr id="19" name="TekstSylinder 18"/>
              <p:cNvSpPr txBox="1"/>
              <p:nvPr/>
            </p:nvSpPr>
            <p:spPr>
              <a:xfrm>
                <a:off x="2537795" y="2790382"/>
                <a:ext cx="210186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b-NO" sz="1600" b="1">
                    <a:solidFill>
                      <a:schemeClr val="accent4"/>
                    </a:solidFill>
                  </a:rPr>
                  <a:t>løkke-kroppen: instruksjonene</a:t>
                </a:r>
              </a:p>
            </p:txBody>
          </p:sp>
          <p:sp>
            <p:nvSpPr>
              <p:cNvPr id="20" name="Avrundet rektangel 19"/>
              <p:cNvSpPr/>
              <p:nvPr/>
            </p:nvSpPr>
            <p:spPr>
              <a:xfrm>
                <a:off x="2558126" y="2811657"/>
                <a:ext cx="1049770" cy="294761"/>
              </a:xfrm>
              <a:prstGeom prst="roundRect">
                <a:avLst/>
              </a:prstGeom>
              <a:noFill/>
              <a:ln w="12700">
                <a:solidFill>
                  <a:schemeClr val="accent4"/>
                </a:solidFill>
              </a:ln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</p:grpSp>
        <p:cxnSp>
          <p:nvCxnSpPr>
            <p:cNvPr id="22" name="Rett pil 21"/>
            <p:cNvCxnSpPr/>
            <p:nvPr/>
          </p:nvCxnSpPr>
          <p:spPr>
            <a:xfrm flipH="1" flipV="1">
              <a:off x="2973860" y="3980011"/>
              <a:ext cx="1276864" cy="1095742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457200" y="261172"/>
            <a:ext cx="8027276" cy="1102116"/>
            <a:chOff x="457200" y="261172"/>
            <a:chExt cx="8027276" cy="1102116"/>
          </a:xfrm>
        </p:grpSpPr>
        <p:pic>
          <p:nvPicPr>
            <p:cNvPr id="23" name="Bilde 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23881" y="261172"/>
              <a:ext cx="1160595" cy="1102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24" name="Rett linje 8"/>
            <p:cNvCxnSpPr/>
            <p:nvPr/>
          </p:nvCxnSpPr>
          <p:spPr>
            <a:xfrm>
              <a:off x="457200" y="1196528"/>
              <a:ext cx="6774873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07407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Sylinder 2"/>
          <p:cNvSpPr txBox="1"/>
          <p:nvPr/>
        </p:nvSpPr>
        <p:spPr>
          <a:xfrm>
            <a:off x="1009277" y="3823158"/>
            <a:ext cx="7233775" cy="16619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742950" lvl="1" indent="-285750" defTabSz="914400">
              <a:lnSpc>
                <a:spcPct val="150000"/>
              </a:lnSpc>
            </a:pPr>
            <a:r>
              <a:rPr lang="en-US" altLang="nb-NO" sz="2400" b="1" dirty="0">
                <a:solidFill>
                  <a:schemeClr val="accent1"/>
                </a:solidFill>
                <a:ea typeface="ＭＳ Ｐゴシック" panose="020B0600070205080204" pitchFamily="34" charset="-128"/>
              </a:rPr>
              <a:t>for</a:t>
            </a:r>
            <a:r>
              <a:rPr lang="en-US" altLang="nb-NO" sz="2400" dirty="0">
                <a:solidFill>
                  <a:schemeClr val="accent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nb-NO" sz="2400" b="1" dirty="0">
                <a:solidFill>
                  <a:schemeClr val="accent1"/>
                </a:solidFill>
                <a:ea typeface="ＭＳ Ｐゴシック" panose="020B0600070205080204" pitchFamily="34" charset="-128"/>
              </a:rPr>
              <a:t>(</a:t>
            </a:r>
            <a:r>
              <a:rPr lang="en-US" altLang="nb-NO" sz="2400" b="1" dirty="0" err="1">
                <a:ea typeface="ＭＳ Ｐゴシック" panose="020B0600070205080204" pitchFamily="34" charset="-128"/>
              </a:rPr>
              <a:t>int</a:t>
            </a:r>
            <a:r>
              <a:rPr lang="en-US" altLang="nb-NO" sz="2400" b="1" dirty="0">
                <a:ea typeface="ＭＳ Ｐゴシック" panose="020B0600070205080204" pitchFamily="34" charset="-128"/>
              </a:rPr>
              <a:t>  x = 0;   x &lt; 10;    x++</a:t>
            </a:r>
            <a:r>
              <a:rPr lang="en-US" altLang="nb-NO" sz="2400" b="1" dirty="0">
                <a:solidFill>
                  <a:schemeClr val="accent1"/>
                </a:solidFill>
                <a:ea typeface="ＭＳ Ｐゴシック" panose="020B0600070205080204" pitchFamily="34" charset="-128"/>
              </a:rPr>
              <a:t>)</a:t>
            </a:r>
            <a:r>
              <a:rPr lang="en-US" altLang="nb-NO" sz="2400" b="1" dirty="0">
                <a:ea typeface="ＭＳ Ｐゴシック" panose="020B0600070205080204" pitchFamily="34" charset="-128"/>
              </a:rPr>
              <a:t>  </a:t>
            </a:r>
            <a:r>
              <a:rPr lang="en-US" altLang="nb-NO" sz="2400" b="1" dirty="0">
                <a:solidFill>
                  <a:schemeClr val="accent1"/>
                </a:solidFill>
                <a:ea typeface="ＭＳ Ｐゴシック" panose="020B0600070205080204" pitchFamily="34" charset="-128"/>
              </a:rPr>
              <a:t>{</a:t>
            </a:r>
            <a:endParaRPr lang="en-US" altLang="nb-NO" sz="2400" dirty="0">
              <a:solidFill>
                <a:schemeClr val="accent1"/>
              </a:solidFill>
              <a:ea typeface="ＭＳ Ｐゴシック" panose="020B0600070205080204" pitchFamily="34" charset="-128"/>
            </a:endParaRPr>
          </a:p>
          <a:p>
            <a:pPr marL="1143000" lvl="2" indent="-228600" defTabSz="914400"/>
            <a:r>
              <a:rPr lang="en-US" altLang="nb-NO" sz="2400" b="1" dirty="0" err="1">
                <a:solidFill>
                  <a:schemeClr val="accent6"/>
                </a:solidFill>
                <a:ea typeface="ＭＳ Ｐゴシック" panose="020B0600070205080204" pitchFamily="34" charset="-128"/>
              </a:rPr>
              <a:t>Serial.println</a:t>
            </a:r>
            <a:r>
              <a:rPr lang="en-US" altLang="nb-NO" sz="2400" b="1" dirty="0">
                <a:ea typeface="ＭＳ Ｐゴシック" panose="020B0600070205080204" pitchFamily="34" charset="-128"/>
              </a:rPr>
              <a:t>(x);     </a:t>
            </a:r>
            <a:r>
              <a:rPr lang="en-US" altLang="nb-NO" sz="2400" dirty="0">
                <a:solidFill>
                  <a:srgbClr val="00B050"/>
                </a:solidFill>
                <a:ea typeface="ＭＳ Ｐゴシック" panose="020B0600070205080204" pitchFamily="34" charset="-128"/>
              </a:rPr>
              <a:t>// </a:t>
            </a:r>
            <a:r>
              <a:rPr lang="en-US" altLang="nb-NO" sz="2400" dirty="0" err="1">
                <a:solidFill>
                  <a:srgbClr val="00B050"/>
                </a:solidFill>
                <a:ea typeface="ＭＳ Ｐゴシック" panose="020B0600070205080204" pitchFamily="34" charset="-128"/>
              </a:rPr>
              <a:t>Skriver</a:t>
            </a:r>
            <a:r>
              <a:rPr lang="en-US" altLang="nb-NO" sz="2400" dirty="0">
                <a:solidFill>
                  <a:srgbClr val="00B050"/>
                </a:solidFill>
                <a:ea typeface="ＭＳ Ｐゴシック" panose="020B0600070205080204" pitchFamily="34" charset="-128"/>
              </a:rPr>
              <a:t> 0-9 </a:t>
            </a:r>
            <a:r>
              <a:rPr lang="en-US" altLang="nb-NO" sz="2400" dirty="0" err="1">
                <a:solidFill>
                  <a:srgbClr val="00B050"/>
                </a:solidFill>
                <a:ea typeface="ＭＳ Ｐゴシック" panose="020B0600070205080204" pitchFamily="34" charset="-128"/>
              </a:rPr>
              <a:t>i</a:t>
            </a:r>
            <a:r>
              <a:rPr lang="en-US" altLang="nb-NO" sz="2400" dirty="0">
                <a:solidFill>
                  <a:srgbClr val="00B050"/>
                </a:solidFill>
                <a:ea typeface="ＭＳ Ｐゴシック" panose="020B0600070205080204" pitchFamily="34" charset="-128"/>
              </a:rPr>
              <a:t> Serial Monitor</a:t>
            </a:r>
          </a:p>
          <a:p>
            <a:pPr marL="742950" lvl="1" indent="-285750" defTabSz="914400"/>
            <a:r>
              <a:rPr lang="en-US" altLang="nb-NO" sz="2400" b="1" dirty="0">
                <a:solidFill>
                  <a:schemeClr val="accent1"/>
                </a:solidFill>
                <a:ea typeface="ＭＳ Ｐゴシック" panose="020B0600070205080204" pitchFamily="34" charset="-128"/>
              </a:rPr>
              <a:t>}</a:t>
            </a:r>
          </a:p>
          <a:p>
            <a:endParaRPr lang="nb-NO" dirty="0"/>
          </a:p>
        </p:txBody>
      </p:sp>
      <p:grpSp>
        <p:nvGrpSpPr>
          <p:cNvPr id="5" name="Group 4"/>
          <p:cNvGrpSpPr/>
          <p:nvPr/>
        </p:nvGrpSpPr>
        <p:grpSpPr>
          <a:xfrm>
            <a:off x="557687" y="2277443"/>
            <a:ext cx="2207720" cy="1694915"/>
            <a:chOff x="308820" y="3101879"/>
            <a:chExt cx="2207720" cy="1694915"/>
          </a:xfrm>
        </p:grpSpPr>
        <p:cxnSp>
          <p:nvCxnSpPr>
            <p:cNvPr id="18" name="Rett pil 17"/>
            <p:cNvCxnSpPr>
              <a:stCxn id="27" idx="2"/>
            </p:cNvCxnSpPr>
            <p:nvPr/>
          </p:nvCxnSpPr>
          <p:spPr>
            <a:xfrm>
              <a:off x="1379659" y="3444972"/>
              <a:ext cx="543826" cy="1351822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grpSp>
          <p:nvGrpSpPr>
            <p:cNvPr id="62" name="Gruppe 61"/>
            <p:cNvGrpSpPr/>
            <p:nvPr/>
          </p:nvGrpSpPr>
          <p:grpSpPr>
            <a:xfrm>
              <a:off x="308820" y="3101879"/>
              <a:ext cx="2207720" cy="343093"/>
              <a:chOff x="369490" y="3271156"/>
              <a:chExt cx="2207720" cy="343093"/>
            </a:xfrm>
          </p:grpSpPr>
          <p:sp>
            <p:nvSpPr>
              <p:cNvPr id="11" name="TekstSylinder 10"/>
              <p:cNvSpPr txBox="1"/>
              <p:nvPr/>
            </p:nvSpPr>
            <p:spPr>
              <a:xfrm>
                <a:off x="369490" y="3271156"/>
                <a:ext cx="220772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b-NO" sz="1600" b="1" dirty="0">
                    <a:solidFill>
                      <a:schemeClr val="accent5"/>
                    </a:solidFill>
                  </a:rPr>
                  <a:t> Deklarere tellevariabel</a:t>
                </a:r>
              </a:p>
            </p:txBody>
          </p:sp>
          <p:sp>
            <p:nvSpPr>
              <p:cNvPr id="27" name="Avrundet rektangel 26"/>
              <p:cNvSpPr/>
              <p:nvPr/>
            </p:nvSpPr>
            <p:spPr>
              <a:xfrm>
                <a:off x="390004" y="3275695"/>
                <a:ext cx="2100649" cy="338554"/>
              </a:xfrm>
              <a:prstGeom prst="roundRect">
                <a:avLst/>
              </a:prstGeom>
              <a:noFill/>
              <a:ln w="12700">
                <a:solidFill>
                  <a:schemeClr val="accent5"/>
                </a:solidFill>
              </a:ln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</p:grpSp>
      </p:grpSp>
      <p:grpSp>
        <p:nvGrpSpPr>
          <p:cNvPr id="8" name="Group 7"/>
          <p:cNvGrpSpPr/>
          <p:nvPr/>
        </p:nvGrpSpPr>
        <p:grpSpPr>
          <a:xfrm>
            <a:off x="4783457" y="2783156"/>
            <a:ext cx="1301166" cy="1113404"/>
            <a:chOff x="4783457" y="2783156"/>
            <a:chExt cx="1301166" cy="1113404"/>
          </a:xfrm>
        </p:grpSpPr>
        <p:cxnSp>
          <p:nvCxnSpPr>
            <p:cNvPr id="26" name="Rett pil 25"/>
            <p:cNvCxnSpPr>
              <a:stCxn id="30" idx="2"/>
            </p:cNvCxnSpPr>
            <p:nvPr/>
          </p:nvCxnSpPr>
          <p:spPr>
            <a:xfrm flipH="1">
              <a:off x="4783457" y="3099192"/>
              <a:ext cx="776281" cy="797368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grpSp>
          <p:nvGrpSpPr>
            <p:cNvPr id="61" name="Gruppe 60"/>
            <p:cNvGrpSpPr/>
            <p:nvPr/>
          </p:nvGrpSpPr>
          <p:grpSpPr>
            <a:xfrm>
              <a:off x="5014522" y="2783156"/>
              <a:ext cx="1070101" cy="316036"/>
              <a:chOff x="4495800" y="2790382"/>
              <a:chExt cx="1070101" cy="316036"/>
            </a:xfrm>
          </p:grpSpPr>
          <p:sp>
            <p:nvSpPr>
              <p:cNvPr id="14" name="TekstSylinder 13"/>
              <p:cNvSpPr txBox="1"/>
              <p:nvPr/>
            </p:nvSpPr>
            <p:spPr>
              <a:xfrm>
                <a:off x="4495800" y="2790382"/>
                <a:ext cx="621417" cy="1877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b-NO" sz="1600" b="1">
                    <a:solidFill>
                      <a:schemeClr val="accent4"/>
                    </a:solidFill>
                  </a:rPr>
                  <a:t>Inkrement</a:t>
                </a:r>
              </a:p>
            </p:txBody>
          </p:sp>
          <p:sp>
            <p:nvSpPr>
              <p:cNvPr id="30" name="Avrundet rektangel 29"/>
              <p:cNvSpPr/>
              <p:nvPr/>
            </p:nvSpPr>
            <p:spPr>
              <a:xfrm>
                <a:off x="4516131" y="2811657"/>
                <a:ext cx="1049770" cy="294761"/>
              </a:xfrm>
              <a:prstGeom prst="roundRect">
                <a:avLst/>
              </a:prstGeom>
              <a:noFill/>
              <a:ln w="12700">
                <a:solidFill>
                  <a:schemeClr val="accent4"/>
                </a:solidFill>
              </a:ln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</p:grpSp>
      </p:grpSp>
      <p:grpSp>
        <p:nvGrpSpPr>
          <p:cNvPr id="7" name="Group 6"/>
          <p:cNvGrpSpPr/>
          <p:nvPr/>
        </p:nvGrpSpPr>
        <p:grpSpPr>
          <a:xfrm>
            <a:off x="3778883" y="2786347"/>
            <a:ext cx="2127646" cy="1110213"/>
            <a:chOff x="3778883" y="2786347"/>
            <a:chExt cx="2127646" cy="1110213"/>
          </a:xfrm>
        </p:grpSpPr>
        <p:cxnSp>
          <p:nvCxnSpPr>
            <p:cNvPr id="24" name="Rett pil 23"/>
            <p:cNvCxnSpPr>
              <a:stCxn id="50" idx="2"/>
            </p:cNvCxnSpPr>
            <p:nvPr/>
          </p:nvCxnSpPr>
          <p:spPr>
            <a:xfrm flipH="1">
              <a:off x="3778883" y="3102383"/>
              <a:ext cx="541694" cy="79417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grpSp>
          <p:nvGrpSpPr>
            <p:cNvPr id="60" name="Gruppe 59"/>
            <p:cNvGrpSpPr/>
            <p:nvPr/>
          </p:nvGrpSpPr>
          <p:grpSpPr>
            <a:xfrm>
              <a:off x="3794326" y="2786347"/>
              <a:ext cx="2112203" cy="338554"/>
              <a:chOff x="3794327" y="2786347"/>
              <a:chExt cx="1064330" cy="338554"/>
            </a:xfrm>
          </p:grpSpPr>
          <p:sp>
            <p:nvSpPr>
              <p:cNvPr id="49" name="TekstSylinder 48"/>
              <p:cNvSpPr txBox="1"/>
              <p:nvPr/>
            </p:nvSpPr>
            <p:spPr>
              <a:xfrm>
                <a:off x="3794327" y="2786347"/>
                <a:ext cx="106433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b-NO" sz="1600" b="1">
                    <a:solidFill>
                      <a:schemeClr val="accent4"/>
                    </a:solidFill>
                  </a:rPr>
                  <a:t>Betingelse</a:t>
                </a:r>
              </a:p>
            </p:txBody>
          </p:sp>
          <p:sp>
            <p:nvSpPr>
              <p:cNvPr id="50" name="Avrundet rektangel 49"/>
              <p:cNvSpPr/>
              <p:nvPr/>
            </p:nvSpPr>
            <p:spPr>
              <a:xfrm>
                <a:off x="3804215" y="2807622"/>
                <a:ext cx="510575" cy="294761"/>
              </a:xfrm>
              <a:prstGeom prst="roundRect">
                <a:avLst/>
              </a:prstGeom>
              <a:noFill/>
              <a:ln w="12700">
                <a:solidFill>
                  <a:schemeClr val="accent4"/>
                </a:solidFill>
              </a:ln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</p:grpSp>
      </p:grpSp>
      <p:grpSp>
        <p:nvGrpSpPr>
          <p:cNvPr id="6" name="Group 5"/>
          <p:cNvGrpSpPr/>
          <p:nvPr/>
        </p:nvGrpSpPr>
        <p:grpSpPr>
          <a:xfrm>
            <a:off x="2537795" y="2790382"/>
            <a:ext cx="1078437" cy="1106178"/>
            <a:chOff x="2537795" y="2790382"/>
            <a:chExt cx="1078437" cy="1106178"/>
          </a:xfrm>
        </p:grpSpPr>
        <p:cxnSp>
          <p:nvCxnSpPr>
            <p:cNvPr id="20" name="Rett pil 19"/>
            <p:cNvCxnSpPr>
              <a:stCxn id="53" idx="2"/>
            </p:cNvCxnSpPr>
            <p:nvPr/>
          </p:nvCxnSpPr>
          <p:spPr>
            <a:xfrm flipH="1">
              <a:off x="2914737" y="3106418"/>
              <a:ext cx="168274" cy="790142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grpSp>
          <p:nvGrpSpPr>
            <p:cNvPr id="59" name="Gruppe 58"/>
            <p:cNvGrpSpPr/>
            <p:nvPr/>
          </p:nvGrpSpPr>
          <p:grpSpPr>
            <a:xfrm>
              <a:off x="2537795" y="2790382"/>
              <a:ext cx="1078437" cy="338554"/>
              <a:chOff x="2537795" y="2790382"/>
              <a:chExt cx="1078437" cy="338554"/>
            </a:xfrm>
          </p:grpSpPr>
          <p:sp>
            <p:nvSpPr>
              <p:cNvPr id="52" name="TekstSylinder 51"/>
              <p:cNvSpPr txBox="1"/>
              <p:nvPr/>
            </p:nvSpPr>
            <p:spPr>
              <a:xfrm>
                <a:off x="2537795" y="2790382"/>
                <a:ext cx="107843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b-NO" sz="1600" b="1">
                    <a:solidFill>
                      <a:schemeClr val="accent4"/>
                    </a:solidFill>
                  </a:rPr>
                  <a:t>Initialisere</a:t>
                </a:r>
              </a:p>
            </p:txBody>
          </p:sp>
          <p:sp>
            <p:nvSpPr>
              <p:cNvPr id="53" name="Avrundet rektangel 52"/>
              <p:cNvSpPr/>
              <p:nvPr/>
            </p:nvSpPr>
            <p:spPr>
              <a:xfrm>
                <a:off x="2558126" y="2811657"/>
                <a:ext cx="1049770" cy="294761"/>
              </a:xfrm>
              <a:prstGeom prst="roundRect">
                <a:avLst/>
              </a:prstGeom>
              <a:noFill/>
              <a:ln w="12700">
                <a:solidFill>
                  <a:schemeClr val="accent4"/>
                </a:solidFill>
              </a:ln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</p:grpSp>
      </p:grpSp>
      <p:grpSp>
        <p:nvGrpSpPr>
          <p:cNvPr id="25" name="Group 24"/>
          <p:cNvGrpSpPr/>
          <p:nvPr/>
        </p:nvGrpSpPr>
        <p:grpSpPr>
          <a:xfrm>
            <a:off x="457200" y="261172"/>
            <a:ext cx="8027276" cy="1102116"/>
            <a:chOff x="457200" y="261172"/>
            <a:chExt cx="8027276" cy="1102116"/>
          </a:xfrm>
        </p:grpSpPr>
        <p:pic>
          <p:nvPicPr>
            <p:cNvPr id="28" name="Bilde 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23881" y="261172"/>
              <a:ext cx="1160595" cy="1102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29" name="Rett linje 8"/>
            <p:cNvCxnSpPr/>
            <p:nvPr/>
          </p:nvCxnSpPr>
          <p:spPr>
            <a:xfrm>
              <a:off x="457200" y="1196528"/>
              <a:ext cx="6774873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sp>
        <p:nvSpPr>
          <p:cNvPr id="31" name="Title 1">
            <a:extLst>
              <a:ext uri="{FF2B5EF4-FFF2-40B4-BE49-F238E27FC236}">
                <a16:creationId xmlns:a16="http://schemas.microsoft.com/office/drawing/2014/main" id="{5F0C6E61-3275-3242-9E2F-9ADD294948D1}"/>
              </a:ext>
            </a:extLst>
          </p:cNvPr>
          <p:cNvSpPr txBox="1">
            <a:spLocks/>
          </p:cNvSpPr>
          <p:nvPr/>
        </p:nvSpPr>
        <p:spPr bwMode="auto">
          <a:xfrm>
            <a:off x="466467" y="232718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charset="0"/>
                <a:ea typeface="ＭＳ Ｐゴシック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charset="0"/>
                <a:ea typeface="ＭＳ Ｐゴシック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charset="0"/>
                <a:ea typeface="ＭＳ Ｐゴシック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charset="0"/>
                <a:ea typeface="ＭＳ Ｐゴシック" charset="0"/>
              </a:defRPr>
            </a:lvl9pPr>
          </a:lstStyle>
          <a:p>
            <a:pPr defTabSz="914400" eaLnBrk="1" hangingPunct="1"/>
            <a:r>
              <a:rPr lang="en-US" altLang="nb-NO" sz="36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Arduino C-</a:t>
            </a:r>
            <a:r>
              <a:rPr lang="en-US" altLang="nb-NO" sz="3600" b="1" dirty="0" err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formatet</a:t>
            </a:r>
            <a:r>
              <a:rPr lang="en-US" altLang="nb-NO" sz="36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: </a:t>
            </a:r>
            <a:r>
              <a:rPr lang="en-US" altLang="nb-NO" sz="3600" b="1" i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for</a:t>
            </a:r>
          </a:p>
        </p:txBody>
      </p:sp>
    </p:spTree>
    <p:extLst>
      <p:ext uri="{BB962C8B-B14F-4D97-AF65-F5344CB8AC3E}">
        <p14:creationId xmlns:p14="http://schemas.microsoft.com/office/powerpoint/2010/main" val="1592311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lipse 4"/>
          <p:cNvSpPr/>
          <p:nvPr/>
        </p:nvSpPr>
        <p:spPr>
          <a:xfrm>
            <a:off x="3263389" y="3431281"/>
            <a:ext cx="230659" cy="22242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/>
              <a:t>1</a:t>
            </a:r>
          </a:p>
        </p:txBody>
      </p:sp>
      <p:sp>
        <p:nvSpPr>
          <p:cNvPr id="22" name="Ellipse 21"/>
          <p:cNvSpPr/>
          <p:nvPr/>
        </p:nvSpPr>
        <p:spPr>
          <a:xfrm>
            <a:off x="4309594" y="3434547"/>
            <a:ext cx="230659" cy="22242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/>
              <a:t>2</a:t>
            </a:r>
          </a:p>
        </p:txBody>
      </p:sp>
      <p:sp>
        <p:nvSpPr>
          <p:cNvPr id="23" name="Ellipse 22"/>
          <p:cNvSpPr/>
          <p:nvPr/>
        </p:nvSpPr>
        <p:spPr>
          <a:xfrm>
            <a:off x="2662169" y="4422921"/>
            <a:ext cx="230659" cy="22242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/>
              <a:t>3</a:t>
            </a:r>
          </a:p>
        </p:txBody>
      </p:sp>
      <p:sp>
        <p:nvSpPr>
          <p:cNvPr id="25" name="Ellipse 24"/>
          <p:cNvSpPr/>
          <p:nvPr/>
        </p:nvSpPr>
        <p:spPr>
          <a:xfrm>
            <a:off x="5036702" y="3434547"/>
            <a:ext cx="230659" cy="22242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/>
              <a:t>4</a:t>
            </a:r>
          </a:p>
        </p:txBody>
      </p:sp>
      <p:sp>
        <p:nvSpPr>
          <p:cNvPr id="28" name="TekstSylinder 27"/>
          <p:cNvSpPr txBox="1"/>
          <p:nvPr/>
        </p:nvSpPr>
        <p:spPr>
          <a:xfrm>
            <a:off x="1987408" y="3640328"/>
            <a:ext cx="492763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742950" lvl="1" indent="-285750" defTabSz="914400">
              <a:lnSpc>
                <a:spcPct val="150000"/>
              </a:lnSpc>
            </a:pPr>
            <a:r>
              <a:rPr lang="en-US" altLang="nb-NO" sz="2000" b="1">
                <a:solidFill>
                  <a:schemeClr val="accent1"/>
                </a:solidFill>
                <a:ea typeface="ＭＳ Ｐゴシック" panose="020B0600070205080204" pitchFamily="34" charset="-128"/>
              </a:rPr>
              <a:t>for</a:t>
            </a:r>
            <a:r>
              <a:rPr lang="en-US" altLang="nb-NO" sz="2000">
                <a:solidFill>
                  <a:schemeClr val="accent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nb-NO" sz="2000" b="1">
                <a:solidFill>
                  <a:schemeClr val="accent1"/>
                </a:solidFill>
                <a:ea typeface="ＭＳ Ｐゴシック" panose="020B0600070205080204" pitchFamily="34" charset="-128"/>
              </a:rPr>
              <a:t>(</a:t>
            </a:r>
            <a:r>
              <a:rPr lang="en-US" altLang="nb-NO" sz="2000" b="1">
                <a:ea typeface="ＭＳ Ｐゴシック" panose="020B0600070205080204" pitchFamily="34" charset="-128"/>
              </a:rPr>
              <a:t>int  x = 0;   x &lt; 10;    x++</a:t>
            </a:r>
            <a:r>
              <a:rPr lang="en-US" altLang="nb-NO" sz="2000" b="1">
                <a:solidFill>
                  <a:schemeClr val="accent1"/>
                </a:solidFill>
                <a:ea typeface="ＭＳ Ｐゴシック" panose="020B0600070205080204" pitchFamily="34" charset="-128"/>
              </a:rPr>
              <a:t>)</a:t>
            </a:r>
            <a:r>
              <a:rPr lang="en-US" altLang="nb-NO" sz="2000" b="1">
                <a:ea typeface="ＭＳ Ｐゴシック" panose="020B0600070205080204" pitchFamily="34" charset="-128"/>
              </a:rPr>
              <a:t>  </a:t>
            </a:r>
            <a:r>
              <a:rPr lang="en-US" altLang="nb-NO" sz="2000" b="1">
                <a:solidFill>
                  <a:schemeClr val="accent1"/>
                </a:solidFill>
                <a:ea typeface="ＭＳ Ｐゴシック" panose="020B0600070205080204" pitchFamily="34" charset="-128"/>
              </a:rPr>
              <a:t>{</a:t>
            </a:r>
            <a:endParaRPr lang="en-US" altLang="nb-NO" sz="2000">
              <a:solidFill>
                <a:schemeClr val="accent1"/>
              </a:solidFill>
              <a:ea typeface="ＭＳ Ｐゴシック" panose="020B0600070205080204" pitchFamily="34" charset="-128"/>
            </a:endParaRPr>
          </a:p>
          <a:p>
            <a:pPr marL="1143000" lvl="2" indent="-228600" defTabSz="914400">
              <a:lnSpc>
                <a:spcPct val="200000"/>
              </a:lnSpc>
            </a:pPr>
            <a:r>
              <a:rPr lang="en-US" altLang="nb-NO" sz="2000" b="1">
                <a:ea typeface="ＭＳ Ｐゴシック" panose="020B0600070205080204" pitchFamily="34" charset="-128"/>
              </a:rPr>
              <a:t>Serial.println(x);     </a:t>
            </a:r>
            <a:r>
              <a:rPr lang="en-US" altLang="nb-NO" sz="2000">
                <a:solidFill>
                  <a:srgbClr val="00B050"/>
                </a:solidFill>
                <a:ea typeface="ＭＳ Ｐゴシック" panose="020B0600070205080204" pitchFamily="34" charset="-128"/>
              </a:rPr>
              <a:t>// Løkke-kroppen</a:t>
            </a:r>
          </a:p>
          <a:p>
            <a:pPr marL="742950" lvl="1" indent="-285750" defTabSz="914400"/>
            <a:r>
              <a:rPr lang="en-US" altLang="nb-NO" sz="2000" b="1">
                <a:solidFill>
                  <a:schemeClr val="accent1"/>
                </a:solidFill>
                <a:ea typeface="ＭＳ Ｐゴシック" panose="020B0600070205080204" pitchFamily="34" charset="-128"/>
              </a:rPr>
              <a:t>}</a:t>
            </a:r>
          </a:p>
          <a:p>
            <a:endParaRPr lang="nb-NO"/>
          </a:p>
        </p:txBody>
      </p:sp>
      <p:cxnSp>
        <p:nvCxnSpPr>
          <p:cNvPr id="7" name="Rett linje 6"/>
          <p:cNvCxnSpPr>
            <a:stCxn id="22" idx="0"/>
          </p:cNvCxnSpPr>
          <p:nvPr/>
        </p:nvCxnSpPr>
        <p:spPr>
          <a:xfrm flipV="1">
            <a:off x="4424924" y="2227755"/>
            <a:ext cx="12355" cy="120679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Rett pil 9"/>
          <p:cNvCxnSpPr/>
          <p:nvPr/>
        </p:nvCxnSpPr>
        <p:spPr>
          <a:xfrm flipH="1">
            <a:off x="3601139" y="2227755"/>
            <a:ext cx="83614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kstSylinder 11"/>
          <p:cNvSpPr txBox="1"/>
          <p:nvPr/>
        </p:nvSpPr>
        <p:spPr>
          <a:xfrm>
            <a:off x="3102392" y="2089255"/>
            <a:ext cx="5526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b="1">
                <a:solidFill>
                  <a:schemeClr val="accent1"/>
                </a:solidFill>
              </a:rPr>
              <a:t>FALSE</a:t>
            </a:r>
          </a:p>
        </p:txBody>
      </p:sp>
      <p:cxnSp>
        <p:nvCxnSpPr>
          <p:cNvPr id="15" name="Rett pil 14"/>
          <p:cNvCxnSpPr/>
          <p:nvPr/>
        </p:nvCxnSpPr>
        <p:spPr>
          <a:xfrm flipH="1">
            <a:off x="3601139" y="2581983"/>
            <a:ext cx="836140" cy="823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kstSylinder 33"/>
          <p:cNvSpPr txBox="1"/>
          <p:nvPr/>
        </p:nvSpPr>
        <p:spPr>
          <a:xfrm>
            <a:off x="3102392" y="2450176"/>
            <a:ext cx="5245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b="1">
                <a:solidFill>
                  <a:schemeClr val="accent1"/>
                </a:solidFill>
              </a:rPr>
              <a:t>TRUE</a:t>
            </a:r>
          </a:p>
        </p:txBody>
      </p:sp>
      <p:cxnSp>
        <p:nvCxnSpPr>
          <p:cNvPr id="17" name="Rett pil 16"/>
          <p:cNvCxnSpPr>
            <a:stCxn id="25" idx="2"/>
          </p:cNvCxnSpPr>
          <p:nvPr/>
        </p:nvCxnSpPr>
        <p:spPr>
          <a:xfrm flipH="1" flipV="1">
            <a:off x="4540254" y="3542492"/>
            <a:ext cx="496448" cy="326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Rett pil 28"/>
          <p:cNvCxnSpPr>
            <a:endCxn id="22" idx="2"/>
          </p:cNvCxnSpPr>
          <p:nvPr/>
        </p:nvCxnSpPr>
        <p:spPr>
          <a:xfrm>
            <a:off x="3494048" y="3545758"/>
            <a:ext cx="815546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Rett linje 35"/>
          <p:cNvCxnSpPr>
            <a:stCxn id="34" idx="1"/>
          </p:cNvCxnSpPr>
          <p:nvPr/>
        </p:nvCxnSpPr>
        <p:spPr>
          <a:xfrm flipH="1">
            <a:off x="2081259" y="2588676"/>
            <a:ext cx="1021133" cy="154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Rett linje 37"/>
          <p:cNvCxnSpPr/>
          <p:nvPr/>
        </p:nvCxnSpPr>
        <p:spPr>
          <a:xfrm>
            <a:off x="2081259" y="2590220"/>
            <a:ext cx="0" cy="194391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Rett pil 39"/>
          <p:cNvCxnSpPr/>
          <p:nvPr/>
        </p:nvCxnSpPr>
        <p:spPr>
          <a:xfrm>
            <a:off x="2081259" y="4534132"/>
            <a:ext cx="58091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Rett linje 42"/>
          <p:cNvCxnSpPr>
            <a:stCxn id="12" idx="1"/>
          </p:cNvCxnSpPr>
          <p:nvPr/>
        </p:nvCxnSpPr>
        <p:spPr>
          <a:xfrm flipH="1" flipV="1">
            <a:off x="1834124" y="2221031"/>
            <a:ext cx="1268268" cy="672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Rett linje 44"/>
          <p:cNvCxnSpPr/>
          <p:nvPr/>
        </p:nvCxnSpPr>
        <p:spPr>
          <a:xfrm>
            <a:off x="1834124" y="2221031"/>
            <a:ext cx="0" cy="307905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Rett pil 46"/>
          <p:cNvCxnSpPr/>
          <p:nvPr/>
        </p:nvCxnSpPr>
        <p:spPr>
          <a:xfrm>
            <a:off x="1834124" y="5300084"/>
            <a:ext cx="828045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4" name="Group 23"/>
          <p:cNvGrpSpPr/>
          <p:nvPr/>
        </p:nvGrpSpPr>
        <p:grpSpPr>
          <a:xfrm>
            <a:off x="457200" y="261172"/>
            <a:ext cx="8027276" cy="1102116"/>
            <a:chOff x="457200" y="261172"/>
            <a:chExt cx="8027276" cy="1102116"/>
          </a:xfrm>
        </p:grpSpPr>
        <p:pic>
          <p:nvPicPr>
            <p:cNvPr id="26" name="Bilde 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23881" y="261172"/>
              <a:ext cx="1160595" cy="1102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27" name="Rett linje 8"/>
            <p:cNvCxnSpPr/>
            <p:nvPr/>
          </p:nvCxnSpPr>
          <p:spPr>
            <a:xfrm>
              <a:off x="457200" y="1196528"/>
              <a:ext cx="6774873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F8D26669-4FEF-D241-A32B-0737AB28D59B}"/>
              </a:ext>
            </a:extLst>
          </p:cNvPr>
          <p:cNvSpPr txBox="1"/>
          <p:nvPr/>
        </p:nvSpPr>
        <p:spPr>
          <a:xfrm>
            <a:off x="469023" y="1361060"/>
            <a:ext cx="24238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b="1" dirty="0">
                <a:solidFill>
                  <a:schemeClr val="accent1"/>
                </a:solidFill>
              </a:rPr>
              <a:t>Kompakt versjon:</a:t>
            </a:r>
          </a:p>
        </p:txBody>
      </p:sp>
      <p:sp>
        <p:nvSpPr>
          <p:cNvPr id="30" name="Title 1">
            <a:extLst>
              <a:ext uri="{FF2B5EF4-FFF2-40B4-BE49-F238E27FC236}">
                <a16:creationId xmlns:a16="http://schemas.microsoft.com/office/drawing/2014/main" id="{01EDE133-219C-0B4B-BBAC-CAF386C08B1C}"/>
              </a:ext>
            </a:extLst>
          </p:cNvPr>
          <p:cNvSpPr txBox="1">
            <a:spLocks/>
          </p:cNvSpPr>
          <p:nvPr/>
        </p:nvSpPr>
        <p:spPr bwMode="auto">
          <a:xfrm>
            <a:off x="381000" y="244727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charset="0"/>
                <a:ea typeface="ＭＳ Ｐゴシック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charset="0"/>
                <a:ea typeface="ＭＳ Ｐゴシック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charset="0"/>
                <a:ea typeface="ＭＳ Ｐゴシック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charset="0"/>
                <a:ea typeface="ＭＳ Ｐゴシック" charset="0"/>
              </a:defRPr>
            </a:lvl9pPr>
          </a:lstStyle>
          <a:p>
            <a:pPr defTabSz="914400" eaLnBrk="1" hangingPunct="1"/>
            <a:r>
              <a:rPr lang="en-US" altLang="nb-NO" sz="3600" b="1" dirty="0" err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Flyten</a:t>
            </a:r>
            <a:r>
              <a:rPr lang="en-US" altLang="nb-NO" sz="36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ved </a:t>
            </a:r>
            <a:r>
              <a:rPr lang="en-US" altLang="nb-NO" sz="3600" b="1" dirty="0" err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kjøring</a:t>
            </a:r>
            <a:endParaRPr lang="en-US" altLang="nb-NO" sz="3600" b="1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0867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2" grpId="0" animBg="1"/>
      <p:bldP spid="23" grpId="0" animBg="1"/>
      <p:bldP spid="25" grpId="0" animBg="1"/>
      <p:bldP spid="28" grpId="0"/>
      <p:bldP spid="12" grpId="0"/>
      <p:bldP spid="3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>
                <a:latin typeface="Arial" panose="020B0604020202020204" pitchFamily="34" charset="0"/>
                <a:cs typeface="Arial" panose="020B0604020202020204" pitchFamily="34" charset="0"/>
              </a:rPr>
              <a:t>Oversikt</a:t>
            </a:r>
          </a:p>
        </p:txBody>
      </p:sp>
      <p:sp>
        <p:nvSpPr>
          <p:cNvPr id="3" name="Plassholder for innhold 4"/>
          <p:cNvSpPr>
            <a:spLocks noGrp="1"/>
          </p:cNvSpPr>
          <p:nvPr>
            <p:ph idx="1"/>
          </p:nvPr>
        </p:nvSpPr>
        <p:spPr>
          <a:xfrm>
            <a:off x="457200" y="1680956"/>
            <a:ext cx="8229600" cy="4900035"/>
          </a:xfrm>
        </p:spPr>
        <p:txBody>
          <a:bodyPr>
            <a:normAutofit/>
          </a:bodyPr>
          <a:lstStyle/>
          <a:p>
            <a:r>
              <a:rPr lang="en-GB" dirty="0" err="1"/>
              <a:t>Generell</a:t>
            </a:r>
            <a:r>
              <a:rPr lang="en-GB" dirty="0"/>
              <a:t> </a:t>
            </a:r>
            <a:r>
              <a:rPr lang="en-GB" dirty="0" err="1"/>
              <a:t>introduksjon</a:t>
            </a:r>
            <a:r>
              <a:rPr lang="en-GB" dirty="0"/>
              <a:t> </a:t>
            </a:r>
            <a:r>
              <a:rPr lang="en-GB" dirty="0" err="1"/>
              <a:t>til</a:t>
            </a:r>
            <a:r>
              <a:rPr lang="en-GB" dirty="0"/>
              <a:t> </a:t>
            </a:r>
            <a:r>
              <a:rPr lang="en-GB" dirty="0" err="1"/>
              <a:t>Tinkercad</a:t>
            </a:r>
            <a:r>
              <a:rPr lang="en-GB" dirty="0"/>
              <a:t> </a:t>
            </a:r>
          </a:p>
          <a:p>
            <a:pPr lvl="1"/>
            <a:r>
              <a:rPr lang="en-GB" dirty="0" err="1"/>
              <a:t>Viser</a:t>
            </a:r>
            <a:r>
              <a:rPr lang="en-GB" dirty="0"/>
              <a:t> </a:t>
            </a:r>
            <a:r>
              <a:rPr lang="en-GB" dirty="0" err="1"/>
              <a:t>rundt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landskapet</a:t>
            </a:r>
            <a:r>
              <a:rPr lang="en-GB" dirty="0"/>
              <a:t> </a:t>
            </a:r>
            <a:r>
              <a:rPr lang="en-GB" dirty="0" err="1"/>
              <a:t>og</a:t>
            </a:r>
            <a:r>
              <a:rPr lang="en-GB" dirty="0"/>
              <a:t> </a:t>
            </a:r>
            <a:r>
              <a:rPr lang="en-GB" dirty="0" err="1"/>
              <a:t>gangen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å</a:t>
            </a:r>
            <a:r>
              <a:rPr lang="en-GB" dirty="0"/>
              <a:t> </a:t>
            </a:r>
            <a:r>
              <a:rPr lang="en-GB" dirty="0" err="1"/>
              <a:t>opprette</a:t>
            </a:r>
            <a:r>
              <a:rPr lang="en-GB" dirty="0"/>
              <a:t> et </a:t>
            </a:r>
            <a:r>
              <a:rPr lang="en-GB" dirty="0" err="1"/>
              <a:t>prosjekt</a:t>
            </a:r>
            <a:r>
              <a:rPr lang="en-GB" dirty="0"/>
              <a:t> </a:t>
            </a:r>
            <a:r>
              <a:rPr lang="en-GB" dirty="0" err="1"/>
              <a:t>og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krets</a:t>
            </a:r>
            <a:r>
              <a:rPr lang="en-GB" dirty="0"/>
              <a:t> under </a:t>
            </a:r>
            <a:r>
              <a:rPr lang="en-GB" dirty="0" err="1"/>
              <a:t>prosjektet</a:t>
            </a:r>
            <a:endParaRPr lang="en-GB" dirty="0"/>
          </a:p>
          <a:p>
            <a:pPr lvl="1"/>
            <a:r>
              <a:rPr lang="en-GB" dirty="0" err="1"/>
              <a:t>Viser</a:t>
            </a:r>
            <a:r>
              <a:rPr lang="en-GB" dirty="0"/>
              <a:t> </a:t>
            </a:r>
            <a:r>
              <a:rPr lang="en-GB" dirty="0" err="1"/>
              <a:t>hvilke</a:t>
            </a:r>
            <a:r>
              <a:rPr lang="en-GB" dirty="0"/>
              <a:t> </a:t>
            </a:r>
            <a:r>
              <a:rPr lang="en-GB" dirty="0" err="1"/>
              <a:t>menyer</a:t>
            </a:r>
            <a:r>
              <a:rPr lang="en-GB" dirty="0"/>
              <a:t>/</a:t>
            </a:r>
            <a:r>
              <a:rPr lang="en-GB" dirty="0" err="1"/>
              <a:t>verktøy</a:t>
            </a:r>
            <a:r>
              <a:rPr lang="en-GB" dirty="0"/>
              <a:t> </a:t>
            </a:r>
            <a:r>
              <a:rPr lang="en-GB" dirty="0" err="1"/>
              <a:t>som</a:t>
            </a:r>
            <a:r>
              <a:rPr lang="en-GB" dirty="0"/>
              <a:t> </a:t>
            </a:r>
            <a:r>
              <a:rPr lang="en-GB" dirty="0" err="1"/>
              <a:t>finnes</a:t>
            </a:r>
            <a:br>
              <a:rPr lang="en-GB" dirty="0"/>
            </a:br>
            <a:endParaRPr lang="en-GB" dirty="0"/>
          </a:p>
          <a:p>
            <a:r>
              <a:rPr lang="en-GB" dirty="0" err="1"/>
              <a:t>Kobler</a:t>
            </a:r>
            <a:r>
              <a:rPr lang="en-GB" dirty="0"/>
              <a:t> </a:t>
            </a:r>
            <a:r>
              <a:rPr lang="en-GB" dirty="0" err="1"/>
              <a:t>opp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lysdiodekrets</a:t>
            </a:r>
            <a:endParaRPr lang="en-GB" dirty="0"/>
          </a:p>
          <a:p>
            <a:pPr lvl="1"/>
            <a:r>
              <a:rPr lang="en-GB" dirty="0" err="1"/>
              <a:t>Skriver</a:t>
            </a:r>
            <a:r>
              <a:rPr lang="en-GB" dirty="0"/>
              <a:t> </a:t>
            </a:r>
            <a:r>
              <a:rPr lang="en-GB" dirty="0" err="1"/>
              <a:t>tilstanden</a:t>
            </a:r>
            <a:r>
              <a:rPr lang="en-GB" dirty="0"/>
              <a:t> </a:t>
            </a:r>
            <a:r>
              <a:rPr lang="en-GB" dirty="0" err="1"/>
              <a:t>til</a:t>
            </a:r>
            <a:r>
              <a:rPr lang="en-GB" dirty="0"/>
              <a:t> </a:t>
            </a:r>
            <a:r>
              <a:rPr lang="en-GB" dirty="0" err="1"/>
              <a:t>lysdioden</a:t>
            </a:r>
            <a:r>
              <a:rPr lang="en-GB" dirty="0"/>
              <a:t> (PÅ/AV) </a:t>
            </a:r>
            <a:r>
              <a:rPr lang="en-GB" dirty="0" err="1"/>
              <a:t>til</a:t>
            </a:r>
            <a:r>
              <a:rPr lang="en-GB" dirty="0"/>
              <a:t> </a:t>
            </a:r>
            <a:r>
              <a:rPr lang="en-GB" dirty="0" err="1"/>
              <a:t>seriemonitoren</a:t>
            </a:r>
            <a:endParaRPr lang="en-GB" dirty="0"/>
          </a:p>
          <a:p>
            <a:pPr lvl="1"/>
            <a:r>
              <a:rPr lang="en-GB" dirty="0" err="1"/>
              <a:t>Viser</a:t>
            </a:r>
            <a:r>
              <a:rPr lang="en-GB" dirty="0"/>
              <a:t> </a:t>
            </a:r>
            <a:r>
              <a:rPr lang="en-GB" dirty="0" err="1"/>
              <a:t>noen</a:t>
            </a:r>
            <a:r>
              <a:rPr lang="en-GB" dirty="0"/>
              <a:t> tricks </a:t>
            </a:r>
            <a:r>
              <a:rPr lang="en-GB" dirty="0" err="1"/>
              <a:t>ved</a:t>
            </a:r>
            <a:r>
              <a:rPr lang="en-GB" dirty="0"/>
              <a:t> </a:t>
            </a:r>
            <a:r>
              <a:rPr lang="en-GB" dirty="0" err="1"/>
              <a:t>oppkobling</a:t>
            </a:r>
            <a:r>
              <a:rPr lang="en-GB" dirty="0"/>
              <a:t> </a:t>
            </a:r>
            <a:r>
              <a:rPr lang="en-GB" dirty="0" err="1"/>
              <a:t>av</a:t>
            </a:r>
            <a:r>
              <a:rPr lang="en-GB" dirty="0"/>
              <a:t> </a:t>
            </a:r>
            <a:r>
              <a:rPr lang="en-GB" dirty="0" err="1"/>
              <a:t>kretser</a:t>
            </a:r>
            <a:endParaRPr lang="en-GB" dirty="0"/>
          </a:p>
          <a:p>
            <a:endParaRPr lang="en-GB" dirty="0"/>
          </a:p>
          <a:p>
            <a:r>
              <a:rPr lang="en-GB" dirty="0"/>
              <a:t>Fra Brute force </a:t>
            </a:r>
            <a:r>
              <a:rPr lang="en-GB" dirty="0" err="1"/>
              <a:t>til</a:t>
            </a:r>
            <a:r>
              <a:rPr lang="en-GB" dirty="0"/>
              <a:t> Smart </a:t>
            </a:r>
            <a:r>
              <a:rPr lang="en-GB" dirty="0" err="1"/>
              <a:t>og</a:t>
            </a:r>
            <a:r>
              <a:rPr lang="en-GB" dirty="0"/>
              <a:t> </a:t>
            </a:r>
            <a:r>
              <a:rPr lang="en-GB" dirty="0" err="1"/>
              <a:t>kompakt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9408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nb-NO" dirty="0">
                <a:latin typeface="Arial" panose="020B0604020202020204" pitchFamily="34" charset="0"/>
                <a:cs typeface="Arial" panose="020B0604020202020204" pitchFamily="34" charset="0"/>
              </a:rPr>
              <a:t>Video: Teste </a:t>
            </a:r>
            <a:r>
              <a:rPr lang="nb-NO" dirty="0" err="1">
                <a:latin typeface="Arial" panose="020B0604020202020204" pitchFamily="34" charset="0"/>
                <a:cs typeface="Arial" panose="020B0604020202020204" pitchFamily="34" charset="0"/>
              </a:rPr>
              <a:t>TinkerCAD</a:t>
            </a:r>
            <a:r>
              <a:rPr lang="nb-NO" dirty="0">
                <a:latin typeface="Arial" panose="020B0604020202020204" pitchFamily="34" charset="0"/>
                <a:cs typeface="Arial" panose="020B0604020202020204" pitchFamily="34" charset="0"/>
              </a:rPr>
              <a:t> Circuits</a:t>
            </a:r>
          </a:p>
        </p:txBody>
      </p:sp>
      <p:pic>
        <p:nvPicPr>
          <p:cNvPr id="2" name="Picture 1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9780" y="1953857"/>
            <a:ext cx="6172058" cy="345723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45702B5-94E3-574B-8D77-42FFBDE35E51}"/>
              </a:ext>
            </a:extLst>
          </p:cNvPr>
          <p:cNvSpPr txBox="1"/>
          <p:nvPr/>
        </p:nvSpPr>
        <p:spPr>
          <a:xfrm>
            <a:off x="3035297" y="5762649"/>
            <a:ext cx="30734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u="sng" dirty="0">
                <a:hlinkClick r:id="rId2"/>
              </a:rPr>
              <a:t>https://youtu.be/XigRvKLGeAo</a:t>
            </a:r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22258512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nb-NO" dirty="0">
                <a:latin typeface="Arial" panose="020B0604020202020204" pitchFamily="34" charset="0"/>
                <a:cs typeface="Arial" panose="020B0604020202020204" pitchFamily="34" charset="0"/>
              </a:rPr>
              <a:t>Video: </a:t>
            </a:r>
            <a:r>
              <a:rPr lang="nb-NO" dirty="0" err="1">
                <a:latin typeface="Arial" panose="020B0604020202020204" pitchFamily="34" charset="0"/>
                <a:cs typeface="Arial" panose="020B0604020202020204" pitchFamily="34" charset="0"/>
              </a:rPr>
              <a:t>TinkerCAD</a:t>
            </a:r>
            <a:r>
              <a:rPr lang="nb-NO" dirty="0">
                <a:latin typeface="Arial" panose="020B0604020202020204" pitchFamily="34" charset="0"/>
                <a:cs typeface="Arial" panose="020B0604020202020204" pitchFamily="34" charset="0"/>
              </a:rPr>
              <a:t> Circuits 2</a:t>
            </a:r>
          </a:p>
        </p:txBody>
      </p:sp>
      <p:pic>
        <p:nvPicPr>
          <p:cNvPr id="2" name="Picture 1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6832" y="1712426"/>
            <a:ext cx="6490336" cy="363412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AC3EB9E-C9EA-0F4D-9F34-03D1F6450ED8}"/>
              </a:ext>
            </a:extLst>
          </p:cNvPr>
          <p:cNvSpPr txBox="1"/>
          <p:nvPr/>
        </p:nvSpPr>
        <p:spPr>
          <a:xfrm>
            <a:off x="3270325" y="5776856"/>
            <a:ext cx="29877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u="sng" dirty="0">
                <a:hlinkClick r:id="rId2"/>
              </a:rPr>
              <a:t>https://youtu.be/tdZoY-vwgrk</a:t>
            </a:r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3834821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083210" y="2377633"/>
            <a:ext cx="7772400" cy="2501938"/>
          </a:xfrm>
        </p:spPr>
        <p:txBody>
          <a:bodyPr>
            <a:normAutofit/>
          </a:bodyPr>
          <a:lstStyle/>
          <a:p>
            <a:r>
              <a:rPr lang="nb-NO" sz="4400" dirty="0">
                <a:solidFill>
                  <a:schemeClr val="accent5"/>
                </a:solidFill>
              </a:rPr>
              <a:t>Kontrollstrukturer i programmet</a:t>
            </a:r>
            <a:br>
              <a:rPr lang="nb-NO" sz="4400" dirty="0">
                <a:solidFill>
                  <a:schemeClr val="accent5"/>
                </a:solidFill>
              </a:rPr>
            </a:br>
            <a:r>
              <a:rPr lang="nb-NO" sz="4000" dirty="0">
                <a:solidFill>
                  <a:schemeClr val="accent5"/>
                </a:solidFill>
              </a:rPr>
              <a:t>	</a:t>
            </a:r>
            <a:r>
              <a:rPr lang="nb-NO" sz="32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-Valg (if-setningen, </a:t>
            </a:r>
            <a:r>
              <a:rPr lang="nb-NO" sz="32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switch</a:t>
            </a:r>
            <a:r>
              <a:rPr lang="nb-NO" sz="32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..case)</a:t>
            </a:r>
            <a:br>
              <a:rPr lang="nb-NO" sz="3200" dirty="0">
                <a:solidFill>
                  <a:schemeClr val="accent5"/>
                </a:solidFill>
              </a:rPr>
            </a:br>
            <a:r>
              <a:rPr lang="nb-NO" sz="3200" dirty="0">
                <a:solidFill>
                  <a:schemeClr val="accent5"/>
                </a:solidFill>
              </a:rPr>
              <a:t>	-</a:t>
            </a:r>
            <a:r>
              <a:rPr lang="nb-NO" sz="3200" dirty="0">
                <a:solidFill>
                  <a:schemeClr val="accent5">
                    <a:lumMod val="75000"/>
                  </a:schemeClr>
                </a:solidFill>
              </a:rPr>
              <a:t>Løkker</a:t>
            </a:r>
          </a:p>
        </p:txBody>
      </p:sp>
    </p:spTree>
    <p:extLst>
      <p:ext uri="{BB962C8B-B14F-4D97-AF65-F5344CB8AC3E}">
        <p14:creationId xmlns:p14="http://schemas.microsoft.com/office/powerpoint/2010/main" val="3096839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/>
          </p:cNvSpPr>
          <p:nvPr/>
        </p:nvSpPr>
        <p:spPr bwMode="auto">
          <a:xfrm>
            <a:off x="489199" y="1659579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639763" indent="-2460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914400" indent="-2460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187450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1462088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defTabSz="914400" eaLnBrk="1" hangingPunct="1">
              <a:buFont typeface="Wingdings 2" panose="05020102010507070707" pitchFamily="18" charset="2"/>
              <a:buNone/>
            </a:pPr>
            <a:endParaRPr lang="en-US" altLang="nb-NO" b="1" dirty="0">
              <a:solidFill>
                <a:schemeClr val="accent1"/>
              </a:solidFill>
              <a:ea typeface="ＭＳ Ｐゴシック" panose="020B0600070205080204" pitchFamily="34" charset="-128"/>
            </a:endParaRPr>
          </a:p>
          <a:p>
            <a:pPr lvl="1" defTabSz="914400" eaLnBrk="1" hangingPunct="1">
              <a:buFont typeface="Wingdings 2" panose="05020102010507070707" pitchFamily="18" charset="2"/>
              <a:buNone/>
            </a:pPr>
            <a:endParaRPr lang="en-US" altLang="nb-NO" b="1" dirty="0">
              <a:solidFill>
                <a:schemeClr val="accent1"/>
              </a:solidFill>
              <a:ea typeface="ＭＳ Ｐゴシック" panose="020B0600070205080204" pitchFamily="34" charset="-128"/>
            </a:endParaRPr>
          </a:p>
          <a:p>
            <a:pPr lvl="1" defTabSz="914400" eaLnBrk="1" hangingPunct="1">
              <a:buFont typeface="Wingdings 2" panose="05020102010507070707" pitchFamily="18" charset="2"/>
              <a:buNone/>
            </a:pPr>
            <a:r>
              <a:rPr lang="en-US" altLang="nb-NO" b="1" dirty="0">
                <a:solidFill>
                  <a:schemeClr val="accent1"/>
                </a:solidFill>
                <a:ea typeface="ＭＳ Ｐゴシック" panose="020B0600070205080204" pitchFamily="34" charset="-128"/>
              </a:rPr>
              <a:t>while</a:t>
            </a:r>
            <a:r>
              <a:rPr lang="en-US" altLang="nb-NO" dirty="0">
                <a:ea typeface="ＭＳ Ｐゴシック" panose="020B0600070205080204" pitchFamily="34" charset="-128"/>
              </a:rPr>
              <a:t> (</a:t>
            </a:r>
            <a:r>
              <a:rPr lang="en-US" altLang="nb-NO" b="1" dirty="0" err="1">
                <a:ea typeface="ＭＳ Ｐゴシック" panose="020B0600070205080204" pitchFamily="34" charset="-128"/>
              </a:rPr>
              <a:t>betingelse</a:t>
            </a:r>
            <a:r>
              <a:rPr lang="en-US" altLang="nb-NO" b="1" dirty="0">
                <a:ea typeface="ＭＳ Ｐゴシック" panose="020B0600070205080204" pitchFamily="34" charset="-128"/>
              </a:rPr>
              <a:t>)   </a:t>
            </a:r>
            <a:r>
              <a:rPr lang="en-US" altLang="nb-NO" b="1" dirty="0">
                <a:solidFill>
                  <a:schemeClr val="accent1"/>
                </a:solidFill>
                <a:ea typeface="ＭＳ Ｐゴシック" panose="020B0600070205080204" pitchFamily="34" charset="-128"/>
              </a:rPr>
              <a:t>{</a:t>
            </a:r>
          </a:p>
          <a:p>
            <a:pPr lvl="1" defTabSz="914400" eaLnBrk="1" hangingPunct="1">
              <a:buNone/>
            </a:pPr>
            <a:r>
              <a:rPr lang="en-US" altLang="nb-NO" dirty="0">
                <a:ea typeface="ＭＳ Ｐゴシック" panose="020B0600070205080204" pitchFamily="34" charset="-128"/>
              </a:rPr>
              <a:t>    </a:t>
            </a:r>
            <a:r>
              <a:rPr lang="en-US" altLang="nb-NO" b="1" dirty="0">
                <a:solidFill>
                  <a:schemeClr val="accent1"/>
                </a:solidFill>
                <a:ea typeface="ＭＳ Ｐゴシック" panose="020B0600070205080204" pitchFamily="34" charset="-128"/>
              </a:rPr>
              <a:t>  </a:t>
            </a:r>
            <a:r>
              <a:rPr lang="en-US" altLang="nb-NO" dirty="0">
                <a:solidFill>
                  <a:srgbClr val="00B050"/>
                </a:solidFill>
                <a:ea typeface="ＭＳ Ｐゴシック" panose="020B0600070205080204" pitchFamily="34" charset="-128"/>
              </a:rPr>
              <a:t>// </a:t>
            </a:r>
            <a:r>
              <a:rPr lang="en-US" altLang="nb-NO" dirty="0" err="1">
                <a:solidFill>
                  <a:srgbClr val="00B050"/>
                </a:solidFill>
                <a:ea typeface="ＭＳ Ｐゴシック" panose="020B0600070205080204" pitchFamily="34" charset="-128"/>
              </a:rPr>
              <a:t>programkode</a:t>
            </a:r>
            <a:endParaRPr lang="en-US" altLang="nb-NO" dirty="0">
              <a:ea typeface="ＭＳ Ｐゴシック" panose="020B0600070205080204" pitchFamily="34" charset="-128"/>
            </a:endParaRPr>
          </a:p>
          <a:p>
            <a:pPr lvl="1" defTabSz="914400" eaLnBrk="1" hangingPunct="1">
              <a:buFont typeface="Wingdings 2" panose="05020102010507070707" pitchFamily="18" charset="2"/>
              <a:buNone/>
            </a:pPr>
            <a:r>
              <a:rPr lang="en-US" altLang="nb-NO" b="1" dirty="0">
                <a:solidFill>
                  <a:schemeClr val="accent1"/>
                </a:solidFill>
                <a:ea typeface="ＭＳ Ｐゴシック" panose="020B0600070205080204" pitchFamily="34" charset="-128"/>
              </a:rPr>
              <a:t>}</a:t>
            </a:r>
          </a:p>
          <a:p>
            <a:pPr lvl="3" defTabSz="914400" eaLnBrk="1" hangingPunct="1">
              <a:buFont typeface="Wingdings 2" panose="05020102010507070707" pitchFamily="18" charset="2"/>
              <a:buNone/>
            </a:pPr>
            <a:endParaRPr lang="en-US" altLang="nb-NO" dirty="0">
              <a:ea typeface="ＭＳ Ｐゴシック" panose="020B0600070205080204" pitchFamily="34" charset="-128"/>
            </a:endParaRPr>
          </a:p>
        </p:txBody>
      </p:sp>
      <p:sp>
        <p:nvSpPr>
          <p:cNvPr id="6" name="Tittel 1"/>
          <p:cNvSpPr>
            <a:spLocks noGrp="1"/>
          </p:cNvSpPr>
          <p:nvPr>
            <p:ph type="title"/>
          </p:nvPr>
        </p:nvSpPr>
        <p:spPr>
          <a:xfrm>
            <a:off x="457200" y="4474"/>
            <a:ext cx="8229600" cy="1143000"/>
          </a:xfrm>
        </p:spPr>
        <p:txBody>
          <a:bodyPr/>
          <a:lstStyle/>
          <a:p>
            <a:r>
              <a:rPr lang="nb-NO" dirty="0" err="1">
                <a:latin typeface="Arial" panose="020B0604020202020204" pitchFamily="34" charset="0"/>
                <a:cs typeface="Arial" panose="020B0604020202020204" pitchFamily="34" charset="0"/>
              </a:rPr>
              <a:t>while</a:t>
            </a:r>
            <a:r>
              <a:rPr lang="nb-NO" dirty="0">
                <a:latin typeface="Arial" panose="020B0604020202020204" pitchFamily="34" charset="0"/>
                <a:cs typeface="Arial" panose="020B0604020202020204" pitchFamily="34" charset="0"/>
              </a:rPr>
              <a:t>-løkka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89199" y="4945232"/>
            <a:ext cx="51261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b="1" dirty="0">
                <a:solidFill>
                  <a:schemeClr val="accent5"/>
                </a:solidFill>
              </a:rPr>
              <a:t>Betingelses-variablene: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b="1" dirty="0">
                <a:solidFill>
                  <a:schemeClr val="accent5"/>
                </a:solidFill>
              </a:rPr>
              <a:t>Må kunne komme inn i løkka - </a:t>
            </a:r>
            <a:r>
              <a:rPr lang="nb-NO" b="1" dirty="0" err="1">
                <a:solidFill>
                  <a:schemeClr val="accent5"/>
                </a:solidFill>
              </a:rPr>
              <a:t>dvs</a:t>
            </a:r>
            <a:r>
              <a:rPr lang="nb-NO" b="1" dirty="0">
                <a:solidFill>
                  <a:schemeClr val="accent5"/>
                </a:solidFill>
              </a:rPr>
              <a:t> </a:t>
            </a:r>
            <a:r>
              <a:rPr lang="nb-NO" b="1" dirty="0" err="1"/>
              <a:t>initialiseres</a:t>
            </a:r>
            <a:endParaRPr lang="nb-NO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b="1" dirty="0">
                <a:solidFill>
                  <a:schemeClr val="accent5"/>
                </a:solidFill>
              </a:rPr>
              <a:t>Må kunne komme ut – </a:t>
            </a:r>
            <a:r>
              <a:rPr lang="nb-NO" b="1" dirty="0" err="1">
                <a:solidFill>
                  <a:schemeClr val="accent5"/>
                </a:solidFill>
              </a:rPr>
              <a:t>dvs</a:t>
            </a:r>
            <a:r>
              <a:rPr lang="nb-NO" b="1" dirty="0">
                <a:solidFill>
                  <a:schemeClr val="accent5"/>
                </a:solidFill>
              </a:rPr>
              <a:t> </a:t>
            </a:r>
            <a:r>
              <a:rPr lang="nb-NO" b="1" dirty="0"/>
              <a:t>endres i løkka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89199" y="1039419"/>
            <a:ext cx="498251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200" b="1" dirty="0"/>
              <a:t>Betinget løkke: løper så lenge </a:t>
            </a:r>
            <a:r>
              <a:rPr lang="nb-NO" sz="2200" b="1" i="1" u="sng" dirty="0"/>
              <a:t>sann</a:t>
            </a:r>
            <a:r>
              <a:rPr lang="nb-NO" sz="2200" b="1" i="1" dirty="0"/>
              <a:t> (true)</a:t>
            </a:r>
            <a:endParaRPr lang="nb-NO" sz="2200" b="1" i="1" u="sng" dirty="0"/>
          </a:p>
        </p:txBody>
      </p:sp>
      <p:sp>
        <p:nvSpPr>
          <p:cNvPr id="2" name="Flowchart: Decision 1"/>
          <p:cNvSpPr/>
          <p:nvPr/>
        </p:nvSpPr>
        <p:spPr>
          <a:xfrm>
            <a:off x="6168045" y="2635136"/>
            <a:ext cx="1654232" cy="964276"/>
          </a:xfrm>
          <a:prstGeom prst="flowChartDecisi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600" b="1" dirty="0"/>
              <a:t>Beting-</a:t>
            </a:r>
            <a:r>
              <a:rPr lang="nb-NO" sz="1600" b="1" dirty="0" err="1"/>
              <a:t>else</a:t>
            </a:r>
            <a:endParaRPr lang="nb-NO" sz="1600" b="1" dirty="0"/>
          </a:p>
        </p:txBody>
      </p:sp>
      <p:sp>
        <p:nvSpPr>
          <p:cNvPr id="10" name="Rectangle 9"/>
          <p:cNvSpPr/>
          <p:nvPr/>
        </p:nvSpPr>
        <p:spPr>
          <a:xfrm>
            <a:off x="6230390" y="4109185"/>
            <a:ext cx="1529542" cy="75645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b="1" dirty="0"/>
              <a:t>Programkode</a:t>
            </a:r>
          </a:p>
        </p:txBody>
      </p:sp>
      <p:cxnSp>
        <p:nvCxnSpPr>
          <p:cNvPr id="12" name="Straight Arrow Connector 11"/>
          <p:cNvCxnSpPr>
            <a:stCxn id="2" idx="2"/>
          </p:cNvCxnSpPr>
          <p:nvPr/>
        </p:nvCxnSpPr>
        <p:spPr>
          <a:xfrm>
            <a:off x="6995161" y="3599412"/>
            <a:ext cx="0" cy="50977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endCxn id="2" idx="1"/>
          </p:cNvCxnSpPr>
          <p:nvPr/>
        </p:nvCxnSpPr>
        <p:spPr>
          <a:xfrm>
            <a:off x="5885411" y="3117274"/>
            <a:ext cx="282634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0" idx="1"/>
          </p:cNvCxnSpPr>
          <p:nvPr/>
        </p:nvCxnSpPr>
        <p:spPr>
          <a:xfrm flipH="1">
            <a:off x="5885411" y="4487414"/>
            <a:ext cx="34497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85411" y="3117274"/>
            <a:ext cx="0" cy="137014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endCxn id="2" idx="0"/>
          </p:cNvCxnSpPr>
          <p:nvPr/>
        </p:nvCxnSpPr>
        <p:spPr>
          <a:xfrm>
            <a:off x="6995161" y="2227811"/>
            <a:ext cx="0" cy="40732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2" idx="3"/>
          </p:cNvCxnSpPr>
          <p:nvPr/>
        </p:nvCxnSpPr>
        <p:spPr>
          <a:xfrm>
            <a:off x="7822277" y="3117274"/>
            <a:ext cx="25769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8079971" y="3117274"/>
            <a:ext cx="0" cy="199505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7061663" y="5112327"/>
            <a:ext cx="101830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7061663" y="5112327"/>
            <a:ext cx="0" cy="42394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743272" y="2805744"/>
            <a:ext cx="7232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600" b="1" dirty="0">
                <a:solidFill>
                  <a:schemeClr val="accent1"/>
                </a:solidFill>
              </a:rPr>
              <a:t>Usann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412380" y="3523947"/>
            <a:ext cx="6046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600" b="1" dirty="0">
                <a:solidFill>
                  <a:schemeClr val="accent1"/>
                </a:solidFill>
              </a:rPr>
              <a:t>Sann</a:t>
            </a:r>
          </a:p>
        </p:txBody>
      </p:sp>
    </p:spTree>
    <p:extLst>
      <p:ext uri="{BB962C8B-B14F-4D97-AF65-F5344CB8AC3E}">
        <p14:creationId xmlns:p14="http://schemas.microsoft.com/office/powerpoint/2010/main" val="1812974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 animBg="1"/>
      <p:bldP spid="30" grpId="0"/>
      <p:bldP spid="3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tent Placeholder 2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b="1" dirty="0"/>
              <a:t>Sett opp en </a:t>
            </a:r>
            <a:r>
              <a:rPr lang="nb-NO" b="1" dirty="0" err="1"/>
              <a:t>while</a:t>
            </a:r>
            <a:r>
              <a:rPr lang="nb-NO" b="1" dirty="0"/>
              <a:t>-løsning som kjører 5 ganger</a:t>
            </a:r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latin typeface="Arial" panose="020B0604020202020204" pitchFamily="34" charset="0"/>
                <a:cs typeface="Arial" panose="020B0604020202020204" pitchFamily="34" charset="0"/>
              </a:rPr>
              <a:t>SRS – Quiz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77597" y="2687822"/>
            <a:ext cx="4780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000" b="1" dirty="0">
                <a:latin typeface="Arial" panose="020B0604020202020204" pitchFamily="34" charset="0"/>
                <a:cs typeface="Arial" panose="020B0604020202020204" pitchFamily="34" charset="0"/>
              </a:rPr>
              <a:t>a)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293635" y="2724040"/>
            <a:ext cx="4780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000" b="1" dirty="0">
                <a:latin typeface="Arial" panose="020B0604020202020204" pitchFamily="34" charset="0"/>
                <a:cs typeface="Arial" panose="020B0604020202020204" pitchFamily="34" charset="0"/>
              </a:rPr>
              <a:t>b)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294357" y="4537869"/>
            <a:ext cx="4780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000" b="1" dirty="0">
                <a:latin typeface="Arial" panose="020B0604020202020204" pitchFamily="34" charset="0"/>
                <a:cs typeface="Arial" panose="020B0604020202020204" pitchFamily="34" charset="0"/>
              </a:rPr>
              <a:t>d)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77597" y="4537869"/>
            <a:ext cx="4780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000" b="1" dirty="0">
                <a:latin typeface="Arial" panose="020B0604020202020204" pitchFamily="34" charset="0"/>
                <a:cs typeface="Arial" panose="020B0604020202020204" pitchFamily="34" charset="0"/>
              </a:rPr>
              <a:t>c)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553621" y="2724040"/>
            <a:ext cx="6371596" cy="2321785"/>
            <a:chOff x="2513993" y="2847018"/>
            <a:chExt cx="5823672" cy="1882924"/>
          </a:xfrm>
        </p:grpSpPr>
        <p:pic>
          <p:nvPicPr>
            <p:cNvPr id="24" name="Picture 2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513993" y="2918439"/>
              <a:ext cx="5710357" cy="1678499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>
            <a:xfrm>
              <a:off x="2513993" y="2847018"/>
              <a:ext cx="5823672" cy="1882924"/>
            </a:xfrm>
            <a:prstGeom prst="rect">
              <a:avLst/>
            </a:prstGeom>
            <a:noFill/>
            <a:ln w="762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26" name="TextBox 25"/>
          <p:cNvSpPr txBox="1"/>
          <p:nvPr/>
        </p:nvSpPr>
        <p:spPr>
          <a:xfrm rot="1367175">
            <a:off x="4767580" y="2933980"/>
            <a:ext cx="2806888" cy="46166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nb-NO" sz="2400" b="1" dirty="0">
                <a:solidFill>
                  <a:srgbClr val="FF0000"/>
                </a:solidFill>
              </a:rPr>
              <a:t>Formatet for </a:t>
            </a:r>
            <a:r>
              <a:rPr lang="nb-NO" sz="2400" b="1" dirty="0" err="1">
                <a:solidFill>
                  <a:srgbClr val="FF0000"/>
                </a:solidFill>
              </a:rPr>
              <a:t>while</a:t>
            </a:r>
            <a:endParaRPr lang="nb-NO" sz="24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 flipH="1">
            <a:off x="1143714" y="5277302"/>
            <a:ext cx="57815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b="1" i="1" dirty="0">
                <a:solidFill>
                  <a:schemeClr val="accent5"/>
                </a:solidFill>
              </a:rPr>
              <a:t>Om du vil teste i praksis:  Har løkka kjørt fem ganger?</a:t>
            </a:r>
          </a:p>
          <a:p>
            <a:r>
              <a:rPr lang="nb-NO" b="1" i="1" u="sng" dirty="0">
                <a:solidFill>
                  <a:schemeClr val="accent5"/>
                </a:solidFill>
              </a:rPr>
              <a:t>Tips:</a:t>
            </a:r>
            <a:r>
              <a:rPr lang="nb-NO" b="1" i="1" dirty="0">
                <a:solidFill>
                  <a:schemeClr val="accent5"/>
                </a:solidFill>
              </a:rPr>
              <a:t> Legg inn en akkumulerende teller-variabel i </a:t>
            </a:r>
            <a:r>
              <a:rPr lang="nb-NO" b="1" i="1" dirty="0" err="1">
                <a:solidFill>
                  <a:schemeClr val="accent5"/>
                </a:solidFill>
              </a:rPr>
              <a:t>while</a:t>
            </a:r>
            <a:r>
              <a:rPr lang="nb-NO" b="1" i="1" dirty="0">
                <a:solidFill>
                  <a:schemeClr val="accent5"/>
                </a:solidFill>
              </a:rPr>
              <a:t>-løkka som skrives til Seriemonitor etter at løkka er ferdig!</a:t>
            </a:r>
          </a:p>
        </p:txBody>
      </p:sp>
      <p:pic>
        <p:nvPicPr>
          <p:cNvPr id="15" name="Picture 6" descr="Bilderesultat for single user ic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7630" y="198056"/>
            <a:ext cx="1246287" cy="1246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6795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tent Placeholder 2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b="1" dirty="0"/>
              <a:t>Sett opp en </a:t>
            </a:r>
            <a:r>
              <a:rPr lang="nb-NO" b="1" dirty="0" err="1"/>
              <a:t>while</a:t>
            </a:r>
            <a:r>
              <a:rPr lang="nb-NO" b="1" dirty="0"/>
              <a:t>-løsning som kjører 5 ganger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77597" y="2687822"/>
            <a:ext cx="4780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000" b="1" dirty="0">
                <a:latin typeface="Arial" panose="020B0604020202020204" pitchFamily="34" charset="0"/>
                <a:cs typeface="Arial" panose="020B0604020202020204" pitchFamily="34" charset="0"/>
              </a:rPr>
              <a:t>a)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8966" y="2692645"/>
            <a:ext cx="2227807" cy="1081333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71677" y="2682501"/>
            <a:ext cx="2512513" cy="1102429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4293635" y="2724040"/>
            <a:ext cx="4780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000" b="1" dirty="0">
                <a:latin typeface="Arial" panose="020B0604020202020204" pitchFamily="34" charset="0"/>
                <a:cs typeface="Arial" panose="020B0604020202020204" pitchFamily="34" charset="0"/>
              </a:rPr>
              <a:t>b)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294357" y="4537869"/>
            <a:ext cx="4780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000" b="1" dirty="0">
                <a:latin typeface="Arial" panose="020B0604020202020204" pitchFamily="34" charset="0"/>
                <a:cs typeface="Arial" panose="020B0604020202020204" pitchFamily="34" charset="0"/>
              </a:rPr>
              <a:t>d)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77597" y="4537869"/>
            <a:ext cx="4780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000" b="1" dirty="0">
                <a:latin typeface="Arial" panose="020B0604020202020204" pitchFamily="34" charset="0"/>
                <a:cs typeface="Arial" panose="020B0604020202020204" pitchFamily="34" charset="0"/>
              </a:rPr>
              <a:t>c)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896196" y="4555436"/>
            <a:ext cx="10022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000" dirty="0"/>
              <a:t>Vet ikke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5640" y="4476170"/>
            <a:ext cx="2214384" cy="1164792"/>
          </a:xfrm>
          <a:prstGeom prst="rect">
            <a:avLst/>
          </a:prstGeom>
        </p:spPr>
      </p:pic>
      <p:pic>
        <p:nvPicPr>
          <p:cNvPr id="16" name="Picture 6" descr="Bilderesultat for single user icon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7630" y="222994"/>
            <a:ext cx="1246287" cy="1246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ittel 1">
            <a:extLst>
              <a:ext uri="{FF2B5EF4-FFF2-40B4-BE49-F238E27FC236}">
                <a16:creationId xmlns:a16="http://schemas.microsoft.com/office/drawing/2014/main" id="{B5DC55A7-7C8B-ED48-B671-B94C6EEDB4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b-NO" dirty="0">
                <a:latin typeface="Arial" panose="020B0604020202020204" pitchFamily="34" charset="0"/>
                <a:cs typeface="Arial" panose="020B0604020202020204" pitchFamily="34" charset="0"/>
              </a:rPr>
              <a:t>SRS – Quiz</a:t>
            </a:r>
          </a:p>
        </p:txBody>
      </p:sp>
    </p:spTree>
    <p:extLst>
      <p:ext uri="{BB962C8B-B14F-4D97-AF65-F5344CB8AC3E}">
        <p14:creationId xmlns:p14="http://schemas.microsoft.com/office/powerpoint/2010/main" val="3421219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tent Placeholder 2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b="1" dirty="0"/>
              <a:t>Sett opp en </a:t>
            </a:r>
            <a:r>
              <a:rPr lang="nb-NO" b="1" dirty="0" err="1"/>
              <a:t>while</a:t>
            </a:r>
            <a:r>
              <a:rPr lang="nb-NO" b="1" dirty="0"/>
              <a:t>-løsning som kjører 5 ganger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77597" y="2687822"/>
            <a:ext cx="4780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000" b="1" dirty="0">
                <a:latin typeface="Arial" panose="020B0604020202020204" pitchFamily="34" charset="0"/>
                <a:cs typeface="Arial" panose="020B0604020202020204" pitchFamily="34" charset="0"/>
              </a:rPr>
              <a:t>a)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8966" y="2692645"/>
            <a:ext cx="2227807" cy="1081333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71677" y="2682501"/>
            <a:ext cx="2512513" cy="1102429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4293635" y="2724040"/>
            <a:ext cx="4780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000" b="1" dirty="0">
                <a:latin typeface="Arial" panose="020B0604020202020204" pitchFamily="34" charset="0"/>
                <a:cs typeface="Arial" panose="020B0604020202020204" pitchFamily="34" charset="0"/>
              </a:rPr>
              <a:t>b)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294357" y="4537869"/>
            <a:ext cx="4780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000" b="1" dirty="0">
                <a:latin typeface="Arial" panose="020B0604020202020204" pitchFamily="34" charset="0"/>
                <a:cs typeface="Arial" panose="020B0604020202020204" pitchFamily="34" charset="0"/>
              </a:rPr>
              <a:t>d)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77597" y="4537869"/>
            <a:ext cx="4780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000" b="1" dirty="0">
                <a:latin typeface="Arial" panose="020B0604020202020204" pitchFamily="34" charset="0"/>
                <a:cs typeface="Arial" panose="020B0604020202020204" pitchFamily="34" charset="0"/>
              </a:rPr>
              <a:t>c)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896196" y="4555436"/>
            <a:ext cx="10022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000" dirty="0"/>
              <a:t>Vet ikke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5640" y="4476170"/>
            <a:ext cx="2214384" cy="1164792"/>
          </a:xfrm>
          <a:prstGeom prst="rect">
            <a:avLst/>
          </a:prstGeom>
        </p:spPr>
      </p:pic>
      <p:pic>
        <p:nvPicPr>
          <p:cNvPr id="16" name="Picture 6" descr="Bilderesultat for single user icon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7630" y="222994"/>
            <a:ext cx="1246287" cy="1246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Oval 12"/>
          <p:cNvSpPr/>
          <p:nvPr/>
        </p:nvSpPr>
        <p:spPr>
          <a:xfrm>
            <a:off x="628704" y="2682501"/>
            <a:ext cx="509155" cy="48038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0" name="Oval 19"/>
          <p:cNvSpPr/>
          <p:nvPr/>
        </p:nvSpPr>
        <p:spPr>
          <a:xfrm>
            <a:off x="4263245" y="2692645"/>
            <a:ext cx="509155" cy="48038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3" name="Tittel 1">
            <a:extLst>
              <a:ext uri="{FF2B5EF4-FFF2-40B4-BE49-F238E27FC236}">
                <a16:creationId xmlns:a16="http://schemas.microsoft.com/office/drawing/2014/main" id="{BA98B470-CC6A-ED4E-8E6C-9D6F48AACA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b-NO" dirty="0">
                <a:latin typeface="Arial" panose="020B0604020202020204" pitchFamily="34" charset="0"/>
                <a:cs typeface="Arial" panose="020B0604020202020204" pitchFamily="34" charset="0"/>
              </a:rPr>
              <a:t>SRS – Quiz</a:t>
            </a:r>
          </a:p>
        </p:txBody>
      </p:sp>
    </p:spTree>
    <p:extLst>
      <p:ext uri="{BB962C8B-B14F-4D97-AF65-F5344CB8AC3E}">
        <p14:creationId xmlns:p14="http://schemas.microsoft.com/office/powerpoint/2010/main" val="1488426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0" grpId="0" animBg="1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gendefinert 1">
      <a:majorFont>
        <a:latin typeface="Calibri Light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ppstartsmodul 00 Mal.potx" id="{2217FA3D-5B5A-4E95-852C-4F97CDE2E1B4}" vid="{B415C269-131B-4EDC-9273-4A342B344DB1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cumentCategory xmlns="a2282bd8-9123-47a6-b261-385c11328855"/>
    <DocumentType xmlns="d59fd956-a2bc-4edf-baac-53d24ae3ef9a" xsi:nil="true"/>
    <AgendaItem xmlns="C26145FE-F17C-45DD-ACAB-126D7A6F656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NTNU Document" ma:contentTypeID="0x010100B34B2E5B049ADE438CC980FB8FD73EA300B38DD5EDC3B3D244A3476475A318A68B" ma:contentTypeVersion="0" ma:contentTypeDescription="" ma:contentTypeScope="" ma:versionID="2d657a0239cb3f7ed64a6febd13fceb5">
  <xsd:schema xmlns:xsd="http://www.w3.org/2001/XMLSchema" xmlns:xs="http://www.w3.org/2001/XMLSchema" xmlns:p="http://schemas.microsoft.com/office/2006/metadata/properties" xmlns:ns2="d59fd956-a2bc-4edf-baac-53d24ae3ef9a" xmlns:ns3="C26145FE-F17C-45DD-ACAB-126D7A6F6564" xmlns:ns4="a2282bd8-9123-47a6-b261-385c11328855" targetNamespace="http://schemas.microsoft.com/office/2006/metadata/properties" ma:root="true" ma:fieldsID="e8bb4fd53d1ee4ccd2b2b96066dfb453" ns2:_="" ns3:_="" ns4:_="">
    <xsd:import namespace="d59fd956-a2bc-4edf-baac-53d24ae3ef9a"/>
    <xsd:import namespace="C26145FE-F17C-45DD-ACAB-126D7A6F6564"/>
    <xsd:import namespace="a2282bd8-9123-47a6-b261-385c11328855"/>
    <xsd:element name="properties">
      <xsd:complexType>
        <xsd:sequence>
          <xsd:element name="documentManagement">
            <xsd:complexType>
              <xsd:all>
                <xsd:element ref="ns2:DocumentType" minOccurs="0"/>
                <xsd:element ref="ns3:AgendaItem" minOccurs="0"/>
                <xsd:element ref="ns4:DocumentCategor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9fd956-a2bc-4edf-baac-53d24ae3ef9a" elementFormDefault="qualified">
    <xsd:import namespace="http://schemas.microsoft.com/office/2006/documentManagement/types"/>
    <xsd:import namespace="http://schemas.microsoft.com/office/infopath/2007/PartnerControls"/>
    <xsd:element name="DocumentType" ma:index="8" nillable="true" ma:displayName="Document Type" ma:format="Dropdown" ma:internalName="DocumentType">
      <xsd:simpleType>
        <xsd:restriction base="dms:Choice">
          <xsd:enumeration value="Budget"/>
          <xsd:enumeration value="Contract"/>
          <xsd:enumeration value="Documentation"/>
          <xsd:enumeration value="Letter"/>
          <xsd:enumeration value="Memo"/>
          <xsd:enumeration value="Minutes of meeting"/>
          <xsd:enumeration value="Presentation"/>
          <xsd:enumeration value="Report"/>
          <xsd:enumeration value="User manual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6145FE-F17C-45DD-ACAB-126D7A6F6564" elementFormDefault="qualified">
    <xsd:import namespace="http://schemas.microsoft.com/office/2006/documentManagement/types"/>
    <xsd:import namespace="http://schemas.microsoft.com/office/infopath/2007/PartnerControls"/>
    <xsd:element name="AgendaItem" ma:index="9" nillable="true" ma:displayName="Agenda Item" ma:list="{3E2FE54C-D009-427D-8CE6-A386745E9D06}" ma:internalName="AgendaItem" ma:showField="AgendaItem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282bd8-9123-47a6-b261-385c11328855" elementFormDefault="qualified">
    <xsd:import namespace="http://schemas.microsoft.com/office/2006/documentManagement/types"/>
    <xsd:import namespace="http://schemas.microsoft.com/office/infopath/2007/PartnerControls"/>
    <xsd:element name="DocumentCategory" ma:index="10" nillable="true" ma:displayName="Document Category" ma:list="{3A2BADF3-7CE2-4414-89BC-46D2D398A1BE}" ma:internalName="DocumentCategory" ma:showField="Title" ma:web="{3fed23ca-d0aa-4241-86c3-77cf4e41c515}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4F4CD14-F32C-4ACB-9630-94C5B7A7A0C5}">
  <ds:schemaRefs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2006/documentManagement/types"/>
    <ds:schemaRef ds:uri="http://www.w3.org/XML/1998/namespace"/>
    <ds:schemaRef ds:uri="a2282bd8-9123-47a6-b261-385c11328855"/>
    <ds:schemaRef ds:uri="C26145FE-F17C-45DD-ACAB-126D7A6F6564"/>
    <ds:schemaRef ds:uri="http://purl.org/dc/dcmitype/"/>
    <ds:schemaRef ds:uri="http://schemas.microsoft.com/office/infopath/2007/PartnerControls"/>
    <ds:schemaRef ds:uri="d59fd956-a2bc-4edf-baac-53d24ae3ef9a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83F7050C-845B-434B-8A98-9CD6CA462E3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CD77C27-39D9-48FE-8004-33CEA3332E5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59fd956-a2bc-4edf-baac-53d24ae3ef9a"/>
    <ds:schemaRef ds:uri="C26145FE-F17C-45DD-ACAB-126D7A6F6564"/>
    <ds:schemaRef ds:uri="a2282bd8-9123-47a6-b261-385c1132885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355</TotalTime>
  <Words>384</Words>
  <Application>Microsoft Macintosh PowerPoint</Application>
  <PresentationFormat>On-screen Show (4:3)</PresentationFormat>
  <Paragraphs>86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Wingdings 2</vt:lpstr>
      <vt:lpstr>Office-tema</vt:lpstr>
      <vt:lpstr>Introduksjon til TinkerCad</vt:lpstr>
      <vt:lpstr>Oversikt</vt:lpstr>
      <vt:lpstr>Video: Teste TinkerCAD Circuits</vt:lpstr>
      <vt:lpstr>Video: TinkerCAD Circuits 2</vt:lpstr>
      <vt:lpstr>Kontrollstrukturer i programmet  -Valg (if-setningen, switch..case)  -Løkker</vt:lpstr>
      <vt:lpstr>while-løkka</vt:lpstr>
      <vt:lpstr>SRS – Quiz</vt:lpstr>
      <vt:lpstr>SRS – Quiz</vt:lpstr>
      <vt:lpstr>SRS – Quiz</vt:lpstr>
      <vt:lpstr>PowerPoint Presentation</vt:lpstr>
      <vt:lpstr>PowerPoint Presentation</vt:lpstr>
      <vt:lpstr>PowerPoint Presentation</vt:lpstr>
      <vt:lpstr>PowerPoint Presentation</vt:lpstr>
    </vt:vector>
  </TitlesOfParts>
  <Company>NTNU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Kolbjørn Skarpnes</dc:creator>
  <cp:lastModifiedBy>Arne Midjo</cp:lastModifiedBy>
  <cp:revision>3</cp:revision>
  <cp:lastPrinted>2019-01-23T20:02:48Z</cp:lastPrinted>
  <dcterms:created xsi:type="dcterms:W3CDTF">2013-06-10T16:56:09Z</dcterms:created>
  <dcterms:modified xsi:type="dcterms:W3CDTF">2020-11-17T13:23:21Z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0x010100B34B2E5B049ADE438CC980FB8FD73EA300B38DD5EDC3B3D244A3476475A318A68B</vt:lpwstr>
  </property>
</Properties>
</file>