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54" r:id="rId2"/>
    <p:sldId id="427" r:id="rId3"/>
    <p:sldId id="426" r:id="rId4"/>
    <p:sldId id="342" r:id="rId5"/>
    <p:sldId id="408" r:id="rId6"/>
    <p:sldId id="343" r:id="rId7"/>
    <p:sldId id="397" r:id="rId8"/>
    <p:sldId id="396" r:id="rId9"/>
    <p:sldId id="399" r:id="rId10"/>
    <p:sldId id="345" r:id="rId11"/>
    <p:sldId id="398" r:id="rId12"/>
    <p:sldId id="409" r:id="rId13"/>
    <p:sldId id="356" r:id="rId14"/>
    <p:sldId id="269" r:id="rId15"/>
    <p:sldId id="357" r:id="rId16"/>
    <p:sldId id="425" r:id="rId17"/>
    <p:sldId id="402" r:id="rId18"/>
    <p:sldId id="406" r:id="rId19"/>
    <p:sldId id="400" r:id="rId20"/>
    <p:sldId id="401" r:id="rId21"/>
    <p:sldId id="403" r:id="rId22"/>
    <p:sldId id="404" r:id="rId23"/>
    <p:sldId id="405" r:id="rId24"/>
    <p:sldId id="410" r:id="rId25"/>
    <p:sldId id="411" r:id="rId26"/>
    <p:sldId id="412" r:id="rId27"/>
    <p:sldId id="407" r:id="rId28"/>
    <p:sldId id="420" r:id="rId29"/>
    <p:sldId id="424" r:id="rId30"/>
    <p:sldId id="419" r:id="rId31"/>
    <p:sldId id="423" r:id="rId32"/>
    <p:sldId id="413" r:id="rId33"/>
    <p:sldId id="415" r:id="rId34"/>
    <p:sldId id="416" r:id="rId35"/>
    <p:sldId id="417" r:id="rId36"/>
    <p:sldId id="418" r:id="rId37"/>
    <p:sldId id="414" r:id="rId38"/>
    <p:sldId id="421" r:id="rId39"/>
    <p:sldId id="422" r:id="rId4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38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394A-ECA7-40E7-B53A-2F03A8026B4D}" type="datetimeFigureOut">
              <a:rPr lang="nb-NO" smtClean="0"/>
              <a:pPr/>
              <a:t>18.11.2020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FD85-A5B2-4EB9-AEDA-67CB1B05C71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  <p:sp>
        <p:nvSpPr>
          <p:cNvPr id="55300" name="Plassholder for lysbildenumm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" pitchFamily="-108" charset="0"/>
              <a:buNone/>
            </a:pPr>
            <a:fld id="{688F7737-0602-45E7-8145-6F544E27094E}" type="slidenum">
              <a:rPr lang="en-GB" smtClean="0">
                <a:latin typeface="Times" pitchFamily="-108" charset="0"/>
              </a:rPr>
              <a:pPr>
                <a:buFont typeface="Times" pitchFamily="-108" charset="0"/>
                <a:buNone/>
              </a:pPr>
              <a:t>39</a:t>
            </a:fld>
            <a:endParaRPr lang="en-GB" smtClean="0">
              <a:latin typeface="Times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600200"/>
            <a:ext cx="7407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documents/2004699/12108297/Grunnoppl%C3%A6ring+arduino+-+trafikklys.pdf/c4de7673-b114-d2e1-25e9-2490a656ee7e?t=1604657195148" TargetMode="External"/><Relationship Id="rId2" Type="http://schemas.openxmlformats.org/officeDocument/2006/relationships/hyperlink" Target="https://www.ntnu.no/skolelab/bla-hefteser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nu.no/skolelab/bla-hefteser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ntnu.no/documents/2004699/12108297/Atmel+2.2.pdf/d5a8f595-8b93-41e8-9b28-71c776551e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7582" y="1335165"/>
            <a:ext cx="7201944" cy="1613926"/>
          </a:xfrm>
        </p:spPr>
        <p:txBody>
          <a:bodyPr>
            <a:normAutofit fontScale="90000"/>
          </a:bodyPr>
          <a:lstStyle/>
          <a:p>
            <a:r>
              <a:rPr lang="nb-NO" smtClean="0"/>
              <a:t>Grunnkurs Programmering Arduino</a:t>
            </a:r>
            <a:br>
              <a:rPr lang="nb-NO" smtClean="0"/>
            </a:br>
            <a:r>
              <a:rPr lang="nb-NO" smtClean="0"/>
              <a:t>for Elektro yrkesfag – Dag 2.5</a:t>
            </a:r>
            <a:br>
              <a:rPr lang="nb-NO" smtClean="0"/>
            </a:br>
            <a:r>
              <a:rPr lang="nb-NO" sz="2700" smtClean="0"/>
              <a:t>Programstrukturer – En introduksjon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93637" y="3155345"/>
            <a:ext cx="7201944" cy="1942125"/>
          </a:xfrm>
        </p:spPr>
        <p:txBody>
          <a:bodyPr>
            <a:normAutofit/>
          </a:bodyPr>
          <a:lstStyle/>
          <a:p>
            <a:r>
              <a:rPr lang="nb-NO" sz="2400" smtClean="0"/>
              <a:t>Av</a:t>
            </a:r>
          </a:p>
          <a:p>
            <a:r>
              <a:rPr lang="nb-NO" smtClean="0"/>
              <a:t>Nils Kr. Rossing</a:t>
            </a:r>
            <a:br>
              <a:rPr lang="nb-NO" smtClean="0"/>
            </a:br>
            <a:r>
              <a:rPr lang="nb-NO" smtClean="0"/>
              <a:t>Skolelaboratoriet</a:t>
            </a:r>
            <a:endParaRPr lang="nb-NO" sz="2400" dirty="0"/>
          </a:p>
        </p:txBody>
      </p:sp>
      <p:pic>
        <p:nvPicPr>
          <p:cNvPr id="4" name="Bilde 3" descr="tekst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867" y="269447"/>
            <a:ext cx="234696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63762"/>
          </a:xfrm>
        </p:spPr>
        <p:txBody>
          <a:bodyPr/>
          <a:lstStyle/>
          <a:p>
            <a:pPr algn="ctr"/>
            <a:r>
              <a:rPr lang="nb-NO" dirty="0" smtClean="0"/>
              <a:t>Deklarasjon </a:t>
            </a:r>
            <a:r>
              <a:rPr lang="nb-NO" smtClean="0"/>
              <a:t>av variabler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470660"/>
            <a:ext cx="8056800" cy="52973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</a:t>
            </a:r>
            <a:r>
              <a:rPr lang="nb-NO" sz="1800" dirty="0" err="1" smtClean="0"/>
              <a:t>int</a:t>
            </a:r>
            <a:r>
              <a:rPr lang="nb-NO" sz="1800" dirty="0" smtClean="0"/>
              <a:t> a;			// deklarering </a:t>
            </a:r>
            <a:r>
              <a:rPr lang="nb-NO" sz="1800" smtClean="0"/>
              <a:t>av heltallsvariabelen </a:t>
            </a:r>
            <a:r>
              <a:rPr lang="nb-NO" sz="1800" dirty="0" smtClean="0"/>
              <a:t>a</a:t>
            </a:r>
            <a:br>
              <a:rPr lang="nb-NO" sz="1800" dirty="0" smtClean="0"/>
            </a:br>
            <a:r>
              <a:rPr lang="nb-NO" sz="1800" dirty="0" err="1" smtClean="0"/>
              <a:t>int</a:t>
            </a:r>
            <a:r>
              <a:rPr lang="nb-NO" sz="1800" dirty="0" smtClean="0"/>
              <a:t> b = 6;		// deklarering </a:t>
            </a:r>
            <a:r>
              <a:rPr lang="nb-NO" sz="1800" smtClean="0"/>
              <a:t>av heltallsvariabelen </a:t>
            </a:r>
            <a:r>
              <a:rPr lang="nb-NO" sz="1800" dirty="0" smtClean="0"/>
              <a:t>b som gis verdien 6</a:t>
            </a:r>
          </a:p>
          <a:p>
            <a:pPr>
              <a:buNone/>
            </a:pPr>
            <a:r>
              <a:rPr lang="en-US" sz="1800" dirty="0" smtClean="0"/>
              <a:t>	char c = ‘k’;	// </a:t>
            </a:r>
            <a:r>
              <a:rPr lang="nb-NO" sz="1800" dirty="0" smtClean="0"/>
              <a:t>deklarering</a:t>
            </a:r>
            <a:r>
              <a:rPr lang="en-US" sz="1800" dirty="0" smtClean="0"/>
              <a:t> </a:t>
            </a:r>
            <a:r>
              <a:rPr lang="en-US" sz="1800" dirty="0" err="1" smtClean="0"/>
              <a:t>av</a:t>
            </a:r>
            <a:r>
              <a:rPr lang="en-US" sz="1800" dirty="0" smtClean="0"/>
              <a:t> 8 bit </a:t>
            </a:r>
            <a:r>
              <a:rPr lang="en-US" sz="1800" dirty="0" err="1" smtClean="0"/>
              <a:t>karakter</a:t>
            </a:r>
            <a:r>
              <a:rPr lang="en-US" sz="1800" dirty="0" smtClean="0"/>
              <a:t> (byte)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gies</a:t>
            </a:r>
            <a:r>
              <a:rPr lang="en-US" sz="1800" dirty="0" smtClean="0"/>
              <a:t> </a:t>
            </a:r>
            <a:r>
              <a:rPr lang="en-US" sz="1800" dirty="0" err="1" smtClean="0"/>
              <a:t>bokstaven</a:t>
            </a:r>
            <a:r>
              <a:rPr lang="en-US" sz="1800" dirty="0" smtClean="0"/>
              <a:t> k</a:t>
            </a:r>
          </a:p>
          <a:p>
            <a:pPr>
              <a:buNone/>
            </a:pPr>
            <a:r>
              <a:rPr lang="nb-NO" sz="1800" dirty="0" smtClean="0"/>
              <a:t>	float e, f;		/* deklarering av variabelen (desimaltall )</a:t>
            </a:r>
            <a:br>
              <a:rPr lang="nb-NO" sz="1800" dirty="0" smtClean="0"/>
            </a:br>
            <a:r>
              <a:rPr lang="nb-NO" sz="1800" dirty="0" smtClean="0"/>
              <a:t>				    f.eks. 1,65 (32 bit, dobbel </a:t>
            </a:r>
            <a:r>
              <a:rPr lang="nb-NO" sz="1800" dirty="0" err="1" smtClean="0"/>
              <a:t>word</a:t>
            </a:r>
            <a:r>
              <a:rPr lang="nb-NO" sz="1800" smtClean="0"/>
              <a:t>) */</a:t>
            </a:r>
          </a:p>
          <a:p>
            <a:pPr>
              <a:buNone/>
            </a:pPr>
            <a:r>
              <a:rPr lang="nb-NO" sz="1800" smtClean="0"/>
              <a:t>     setup() {</a:t>
            </a:r>
            <a:br>
              <a:rPr lang="nb-NO" sz="1800" smtClean="0"/>
            </a:br>
            <a:r>
              <a:rPr lang="nb-NO" sz="1800" smtClean="0"/>
              <a:t>…</a:t>
            </a:r>
          </a:p>
          <a:p>
            <a:pPr>
              <a:buNone/>
            </a:pPr>
            <a:r>
              <a:rPr lang="nb-NO" sz="1800" smtClean="0"/>
              <a:t>     }</a:t>
            </a:r>
          </a:p>
          <a:p>
            <a:pPr>
              <a:buNone/>
            </a:pPr>
            <a:r>
              <a:rPr lang="nb-NO" sz="1800" smtClean="0"/>
              <a:t/>
            </a:r>
            <a:br>
              <a:rPr lang="nb-NO" sz="1800" smtClean="0"/>
            </a:br>
            <a:r>
              <a:rPr lang="nb-NO" sz="1800" smtClean="0"/>
              <a:t>loop() {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a = 4;	</a:t>
            </a:r>
            <a:r>
              <a:rPr lang="nb-NO" sz="1800" smtClean="0"/>
              <a:t>	  // </a:t>
            </a:r>
            <a:r>
              <a:rPr lang="nb-NO" sz="1800" dirty="0" smtClean="0"/>
              <a:t>gir heltallsvariabelen a verdien 4</a:t>
            </a:r>
            <a:br>
              <a:rPr lang="nb-NO" sz="1800" dirty="0" smtClean="0"/>
            </a:br>
            <a:r>
              <a:rPr lang="nb-NO" sz="1800" dirty="0" smtClean="0"/>
              <a:t>e = 2.5;	</a:t>
            </a:r>
            <a:r>
              <a:rPr lang="nb-NO" sz="1800" smtClean="0"/>
              <a:t>	  // </a:t>
            </a:r>
            <a:r>
              <a:rPr lang="nb-NO" sz="1800" dirty="0" smtClean="0"/>
              <a:t>gir heltallsvariabelen e float verdien 2,5;</a:t>
            </a:r>
            <a:br>
              <a:rPr lang="nb-NO" sz="1800" dirty="0" smtClean="0"/>
            </a:br>
            <a:r>
              <a:rPr lang="nb-NO" sz="1800" dirty="0" smtClean="0"/>
              <a:t>f = a * e;	</a:t>
            </a:r>
            <a:r>
              <a:rPr lang="nb-NO" sz="1800" smtClean="0"/>
              <a:t>	  // </a:t>
            </a:r>
            <a:r>
              <a:rPr lang="nb-NO" sz="1800" dirty="0" smtClean="0"/>
              <a:t>gir float variabelen verdien </a:t>
            </a:r>
            <a:r>
              <a:rPr lang="nb-NO" sz="1800" smtClean="0"/>
              <a:t>… ?</a:t>
            </a:r>
            <a:br>
              <a:rPr lang="nb-NO" sz="1800" smtClean="0"/>
            </a:br>
            <a:r>
              <a:rPr lang="nb-NO" sz="1800" smtClean="0"/>
              <a:t>e = float(a * f)   // float() tvinger resultatet til å bli float</a:t>
            </a:r>
            <a:br>
              <a:rPr lang="nb-NO" sz="1800" smtClean="0"/>
            </a:br>
            <a:r>
              <a:rPr lang="nb-NO" sz="1800" smtClean="0"/>
              <a:t>….</a:t>
            </a:r>
          </a:p>
          <a:p>
            <a:pPr>
              <a:buNone/>
            </a:pPr>
            <a:r>
              <a:rPr lang="nb-NO" sz="1800" smtClean="0"/>
              <a:t>      }</a:t>
            </a:r>
            <a:endParaRPr lang="nb-NO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63762"/>
          </a:xfrm>
        </p:spPr>
        <p:txBody>
          <a:bodyPr/>
          <a:lstStyle/>
          <a:p>
            <a:pPr algn="ctr"/>
            <a:r>
              <a:rPr lang="nb-NO" smtClean="0"/>
              <a:t>Lokale og globale variabler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2203200"/>
            <a:ext cx="8056800" cy="456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</a:t>
            </a:r>
            <a:r>
              <a:rPr lang="nb-NO" sz="1800" err="1" smtClean="0"/>
              <a:t>int</a:t>
            </a:r>
            <a:r>
              <a:rPr lang="nb-NO" sz="1800" smtClean="0"/>
              <a:t> a = 1;</a:t>
            </a:r>
            <a:r>
              <a:rPr lang="nb-NO" sz="1800" dirty="0" smtClean="0"/>
              <a:t>	</a:t>
            </a:r>
            <a:r>
              <a:rPr lang="nb-NO" sz="1800" smtClean="0"/>
              <a:t>	// </a:t>
            </a:r>
            <a:r>
              <a:rPr lang="nb-NO" sz="1800" dirty="0" smtClean="0"/>
              <a:t>deklarering </a:t>
            </a:r>
            <a:r>
              <a:rPr lang="nb-NO" sz="1800" smtClean="0"/>
              <a:t>av den global variabelen a</a:t>
            </a:r>
            <a:br>
              <a:rPr lang="nb-NO" sz="1800" smtClean="0"/>
            </a:br>
            <a:endParaRPr lang="nb-NO" sz="1800" smtClean="0"/>
          </a:p>
          <a:p>
            <a:pPr>
              <a:buNone/>
            </a:pPr>
            <a:r>
              <a:rPr lang="nb-NO" sz="1800" smtClean="0"/>
              <a:t>     setup() {</a:t>
            </a:r>
          </a:p>
          <a:p>
            <a:pPr>
              <a:buNone/>
            </a:pPr>
            <a:r>
              <a:rPr lang="nb-NO" sz="1800" smtClean="0"/>
              <a:t>     float b = 2.5 ;    // deklarasjon av lokal variabel </a:t>
            </a:r>
          </a:p>
          <a:p>
            <a:pPr>
              <a:buNone/>
            </a:pPr>
            <a:r>
              <a:rPr lang="nb-NO" sz="1800" smtClean="0"/>
              <a:t>     {</a:t>
            </a:r>
          </a:p>
          <a:p>
            <a:pPr>
              <a:buNone/>
            </a:pPr>
            <a:r>
              <a:rPr lang="nb-NO" sz="1800" smtClean="0"/>
              <a:t/>
            </a:r>
            <a:br>
              <a:rPr lang="nb-NO" sz="1800" smtClean="0"/>
            </a:br>
            <a:r>
              <a:rPr lang="nb-NO" sz="1800" smtClean="0"/>
              <a:t>loop() {</a:t>
            </a:r>
            <a:br>
              <a:rPr lang="nb-NO" sz="1800" smtClean="0"/>
            </a:br>
            <a:endParaRPr lang="nb-NO" sz="1800" smtClean="0"/>
          </a:p>
          <a:p>
            <a:pPr>
              <a:buNone/>
            </a:pPr>
            <a:r>
              <a:rPr lang="nb-NO" sz="1800" smtClean="0"/>
              <a:t>      int c = 10;       // deklarasjon av lokal variabel</a:t>
            </a:r>
          </a:p>
          <a:p>
            <a:pPr>
              <a:buNone/>
            </a:pPr>
            <a:r>
              <a:rPr lang="nb-NO" sz="1800" smtClean="0"/>
              <a:t/>
            </a:r>
            <a:br>
              <a:rPr lang="nb-NO" sz="1800" smtClean="0"/>
            </a:br>
            <a:r>
              <a:rPr lang="nb-NO" sz="1800" smtClean="0"/>
              <a:t> c = a + b;</a:t>
            </a:r>
            <a:r>
              <a:rPr lang="nb-NO" sz="1800" dirty="0" smtClean="0"/>
              <a:t>		</a:t>
            </a:r>
            <a:r>
              <a:rPr lang="nb-NO" sz="1800" smtClean="0"/>
              <a:t>// summerer ett heltall og en float</a:t>
            </a:r>
            <a:br>
              <a:rPr lang="nb-NO" sz="1800" smtClean="0"/>
            </a:br>
            <a:r>
              <a:rPr lang="nb-NO" sz="1800" smtClean="0"/>
              <a:t> ….</a:t>
            </a:r>
          </a:p>
          <a:p>
            <a:pPr>
              <a:buNone/>
            </a:pPr>
            <a:r>
              <a:rPr lang="nb-NO" sz="1800" smtClean="0"/>
              <a:t>      }</a:t>
            </a:r>
            <a:endParaRPr lang="nb-NO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194628" y="1238400"/>
            <a:ext cx="768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smtClean="0"/>
              <a:t>Lokale variabler eksesterer bare innenfor den funksjonen de er definert innefor. Globake variabler kan brukes på tvers av funksjoner.</a:t>
            </a:r>
            <a:endParaRPr lang="nb-NO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Skriv til monitor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38546"/>
            <a:ext cx="7407404" cy="762000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Skriv til monitor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2757056"/>
            <a:ext cx="7407404" cy="38931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sz="1800" smtClean="0"/>
              <a:t>void setup()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Serial.begin(9600);</a:t>
            </a:r>
            <a:br>
              <a:rPr lang="nb-NO" sz="1800" smtClean="0"/>
            </a:br>
            <a:r>
              <a:rPr lang="nb-NO" sz="1800" smtClean="0"/>
              <a:t>…</a:t>
            </a:r>
            <a:br>
              <a:rPr lang="nb-NO" sz="1800" smtClean="0"/>
            </a:br>
            <a:r>
              <a:rPr lang="nb-NO" sz="1800" smtClean="0"/>
              <a:t>}</a:t>
            </a:r>
            <a:br>
              <a:rPr lang="nb-NO" sz="1800" smtClean="0"/>
            </a:br>
            <a:endParaRPr lang="nb-NO" sz="1800" smtClean="0"/>
          </a:p>
          <a:p>
            <a:pPr>
              <a:buNone/>
            </a:pPr>
            <a:r>
              <a:rPr lang="nb-NO" sz="1800" smtClean="0"/>
              <a:t>void loop()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Serial.print(”Tekst”);        // Skriv ut tekst</a:t>
            </a:r>
            <a:br>
              <a:rPr lang="nb-NO" sz="1800" smtClean="0"/>
            </a:br>
            <a:r>
              <a:rPr lang="nb-NO" sz="1800" smtClean="0"/>
              <a:t>Serial.print(variabel);      // Skriv ut innhold av varaibel</a:t>
            </a:r>
            <a:br>
              <a:rPr lang="nb-NO" sz="1800" smtClean="0"/>
            </a:br>
            <a:r>
              <a:rPr lang="nb-NO" sz="1800" smtClean="0"/>
              <a:t>Serial.println(”Tekst”);     // Tekst med etterfølgende linjeskift</a:t>
            </a:r>
            <a:br>
              <a:rPr lang="nb-NO" sz="1800" smtClean="0"/>
            </a:br>
            <a:r>
              <a:rPr lang="nb-NO" sz="1800" smtClean="0"/>
              <a:t>Serial.print(variabel,</a:t>
            </a:r>
            <a:r>
              <a:rPr lang="nb-NO" sz="1800" smtClean="0">
                <a:solidFill>
                  <a:srgbClr val="FF0000"/>
                </a:solidFill>
              </a:rPr>
              <a:t> 4</a:t>
            </a:r>
            <a:r>
              <a:rPr lang="nb-NO" sz="1800" smtClean="0"/>
              <a:t>);  // Gir fire siffer etter komma</a:t>
            </a:r>
            <a:br>
              <a:rPr lang="nb-NO" sz="1800" smtClean="0"/>
            </a:br>
            <a:r>
              <a:rPr lang="nb-NO" sz="1800" smtClean="0"/>
              <a:t>…</a:t>
            </a:r>
            <a:br>
              <a:rPr lang="nb-NO" sz="1800" smtClean="0"/>
            </a:br>
            <a:r>
              <a:rPr lang="nb-NO" sz="1800" smtClean="0"/>
              <a:t>}</a:t>
            </a:r>
            <a:endParaRPr lang="nb-NO" sz="18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13" y="855688"/>
            <a:ext cx="7125991" cy="17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l høyre 4"/>
          <p:cNvSpPr/>
          <p:nvPr/>
        </p:nvSpPr>
        <p:spPr>
          <a:xfrm rot="8938011">
            <a:off x="8196786" y="1194025"/>
            <a:ext cx="810491" cy="6234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“For loop” - sløyfer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Gjenta sløyfe (for loop)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755" y="1417638"/>
            <a:ext cx="7474960" cy="435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Eksempel på bruk av for-loop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mtClean="0"/>
              <a:t> </a:t>
            </a:r>
            <a:r>
              <a:rPr lang="nb-NO" sz="2800" smtClean="0"/>
              <a:t>for (int i = 0; i &lt; 5; i++)</a:t>
            </a:r>
            <a:br>
              <a:rPr lang="nb-NO" sz="2800" smtClean="0"/>
            </a:br>
            <a:r>
              <a:rPr lang="nb-NO" sz="2800" smtClean="0"/>
              <a:t>  {</a:t>
            </a:r>
            <a:br>
              <a:rPr lang="nb-NO" sz="2800" smtClean="0"/>
            </a:br>
            <a:r>
              <a:rPr lang="nb-NO" sz="2800" smtClean="0"/>
              <a:t>    digitalWrite(LEDpin, HIGH);</a:t>
            </a:r>
            <a:br>
              <a:rPr lang="nb-NO" sz="2800" smtClean="0"/>
            </a:br>
            <a:r>
              <a:rPr lang="nb-NO" sz="2800" smtClean="0"/>
              <a:t>    delay(500);</a:t>
            </a:r>
            <a:br>
              <a:rPr lang="nb-NO" sz="2800" smtClean="0"/>
            </a:br>
            <a:r>
              <a:rPr lang="nb-NO" sz="2800" smtClean="0"/>
              <a:t>    digitalWrite(LEDpin, LOW);</a:t>
            </a:r>
            <a:br>
              <a:rPr lang="nb-NO" sz="2800" smtClean="0"/>
            </a:br>
            <a:r>
              <a:rPr lang="nb-NO" sz="2800" smtClean="0"/>
              <a:t>    delay(500);</a:t>
            </a:r>
          </a:p>
          <a:p>
            <a:pPr>
              <a:buNone/>
            </a:pPr>
            <a:r>
              <a:rPr lang="nb-NO" sz="2800" smtClean="0"/>
              <a:t>       } </a:t>
            </a:r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While loop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3673" y="1600200"/>
            <a:ext cx="7618359" cy="4525963"/>
          </a:xfrm>
        </p:spPr>
        <p:txBody>
          <a:bodyPr/>
          <a:lstStyle/>
          <a:p>
            <a:pPr>
              <a:buNone/>
            </a:pPr>
            <a:r>
              <a:rPr lang="en-US" smtClean="0"/>
              <a:t>   int var = 0;</a:t>
            </a:r>
          </a:p>
          <a:p>
            <a:pPr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while(var &lt; 200)</a:t>
            </a:r>
          </a:p>
          <a:p>
            <a:pPr>
              <a:buNone/>
            </a:pPr>
            <a:r>
              <a:rPr lang="en-US" smtClean="0"/>
              <a:t>    {</a:t>
            </a:r>
            <a:br>
              <a:rPr lang="en-US" smtClean="0"/>
            </a:br>
            <a:r>
              <a:rPr lang="en-US" smtClean="0"/>
              <a:t>  </a:t>
            </a:r>
            <a:r>
              <a:rPr lang="en-US" i="1" smtClean="0"/>
              <a:t>Serial.println(var);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  var++;  // Er det samme som å skrive var = var +1;</a:t>
            </a:r>
            <a:br>
              <a:rPr lang="en-US" smtClean="0"/>
            </a:br>
            <a:r>
              <a:rPr lang="en-US" smtClean="0"/>
              <a:t>}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32142"/>
          </a:xfrm>
        </p:spPr>
        <p:txBody>
          <a:bodyPr>
            <a:normAutofit/>
          </a:bodyPr>
          <a:lstStyle/>
          <a:p>
            <a:pPr algn="ctr"/>
            <a:r>
              <a:rPr lang="nb-NO" sz="2800" smtClean="0"/>
              <a:t>While-lopp for å unngå mange avlesninger</a:t>
            </a:r>
            <a:endParaRPr lang="nb-NO" sz="28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074420"/>
            <a:ext cx="7407404" cy="57835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smtClean="0"/>
              <a:t>int trykkBryterPin = 7;</a:t>
            </a:r>
            <a:br>
              <a:rPr lang="nb-NO" smtClean="0"/>
            </a:br>
            <a:endParaRPr lang="nb-NO" smtClean="0"/>
          </a:p>
          <a:p>
            <a:pPr>
              <a:buNone/>
            </a:pPr>
            <a:r>
              <a:rPr lang="nb-NO" smtClean="0"/>
              <a:t>void loop()</a:t>
            </a:r>
          </a:p>
          <a:p>
            <a:pPr>
              <a:buNone/>
            </a:pPr>
            <a:r>
              <a:rPr lang="nb-NO" smtClean="0"/>
              <a:t>{</a:t>
            </a:r>
          </a:p>
          <a:p>
            <a:pPr>
              <a:buNone/>
            </a:pPr>
            <a:r>
              <a:rPr lang="en-US" smtClean="0"/>
              <a:t>while(</a:t>
            </a:r>
            <a:r>
              <a:rPr lang="nb-NO" smtClean="0"/>
              <a:t>digitalRead(trykkBryterPin) == 1</a:t>
            </a:r>
            <a:r>
              <a:rPr lang="en-US" smtClean="0"/>
              <a:t>)</a:t>
            </a:r>
          </a:p>
          <a:p>
            <a:pPr>
              <a:buNone/>
            </a:pPr>
            <a:r>
              <a:rPr lang="en-US" smtClean="0"/>
              <a:t>    {</a:t>
            </a:r>
            <a:br>
              <a:rPr lang="en-US" smtClean="0"/>
            </a:br>
            <a:r>
              <a:rPr lang="en-US" smtClean="0"/>
              <a:t>  trykkBryterVerdi = 1;</a:t>
            </a:r>
            <a:br>
              <a:rPr lang="en-US" smtClean="0"/>
            </a:br>
            <a:r>
              <a:rPr lang="en-US" smtClean="0"/>
              <a:t>}</a:t>
            </a:r>
          </a:p>
          <a:p>
            <a:pPr>
              <a:buNone/>
            </a:pPr>
            <a:r>
              <a:rPr lang="en-US" smtClean="0"/>
              <a:t>If(trykkBryterVerdi == 1)</a:t>
            </a:r>
          </a:p>
          <a:p>
            <a:pPr>
              <a:buNone/>
            </a:pPr>
            <a:r>
              <a:rPr lang="en-US" smtClean="0"/>
              <a:t>   {</a:t>
            </a:r>
          </a:p>
          <a:p>
            <a:pPr>
              <a:buNone/>
            </a:pPr>
            <a:r>
              <a:rPr lang="en-US" smtClean="0"/>
              <a:t>      // Gjør noe en gang når trykkBryterVerdi er lik 1</a:t>
            </a:r>
            <a:br>
              <a:rPr lang="en-US" smtClean="0"/>
            </a:br>
            <a:r>
              <a:rPr lang="en-US" smtClean="0"/>
              <a:t>  trykkBryterVerdi = 0;</a:t>
            </a:r>
          </a:p>
          <a:p>
            <a:pPr>
              <a:buNone/>
            </a:pPr>
            <a:r>
              <a:rPr lang="en-US" smtClean="0"/>
              <a:t>   }</a:t>
            </a:r>
          </a:p>
          <a:p>
            <a:pPr>
              <a:buNone/>
            </a:pPr>
            <a:r>
              <a:rPr lang="en-US" smtClean="0"/>
              <a:t>}</a:t>
            </a:r>
            <a:endParaRPr lang="nb-NO"/>
          </a:p>
        </p:txBody>
      </p:sp>
      <p:sp>
        <p:nvSpPr>
          <p:cNvPr id="4" name="Frihåndsform 3"/>
          <p:cNvSpPr/>
          <p:nvPr/>
        </p:nvSpPr>
        <p:spPr>
          <a:xfrm>
            <a:off x="7675418" y="1205345"/>
            <a:ext cx="325582" cy="720437"/>
          </a:xfrm>
          <a:custGeom>
            <a:avLst/>
            <a:gdLst>
              <a:gd name="connsiteX0" fmla="*/ 0 w 325582"/>
              <a:gd name="connsiteY0" fmla="*/ 0 h 720437"/>
              <a:gd name="connsiteX1" fmla="*/ 6927 w 325582"/>
              <a:gd name="connsiteY1" fmla="*/ 457200 h 720437"/>
              <a:gd name="connsiteX2" fmla="*/ 325582 w 325582"/>
              <a:gd name="connsiteY2" fmla="*/ 720437 h 720437"/>
              <a:gd name="connsiteX3" fmla="*/ 325582 w 325582"/>
              <a:gd name="connsiteY3" fmla="*/ 720437 h 720437"/>
              <a:gd name="connsiteX4" fmla="*/ 325582 w 325582"/>
              <a:gd name="connsiteY4" fmla="*/ 720437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82" h="720437">
                <a:moveTo>
                  <a:pt x="0" y="0"/>
                </a:moveTo>
                <a:lnTo>
                  <a:pt x="6927" y="457200"/>
                </a:lnTo>
                <a:lnTo>
                  <a:pt x="325582" y="720437"/>
                </a:lnTo>
                <a:lnTo>
                  <a:pt x="325582" y="720437"/>
                </a:lnTo>
                <a:lnTo>
                  <a:pt x="325582" y="72043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e 7"/>
          <p:cNvGrpSpPr/>
          <p:nvPr/>
        </p:nvGrpSpPr>
        <p:grpSpPr>
          <a:xfrm>
            <a:off x="7466648" y="2057398"/>
            <a:ext cx="428364" cy="1428749"/>
            <a:chOff x="7466648" y="2057399"/>
            <a:chExt cx="428364" cy="931793"/>
          </a:xfrm>
        </p:grpSpPr>
        <p:sp>
          <p:nvSpPr>
            <p:cNvPr id="5" name="Frihåndsform 4"/>
            <p:cNvSpPr/>
            <p:nvPr/>
          </p:nvSpPr>
          <p:spPr>
            <a:xfrm>
              <a:off x="7668491" y="2057399"/>
              <a:ext cx="6927" cy="928255"/>
            </a:xfrm>
            <a:custGeom>
              <a:avLst/>
              <a:gdLst>
                <a:gd name="connsiteX0" fmla="*/ 0 w 6927"/>
                <a:gd name="connsiteY0" fmla="*/ 0 h 928255"/>
                <a:gd name="connsiteX1" fmla="*/ 6927 w 6927"/>
                <a:gd name="connsiteY1" fmla="*/ 928255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27" h="928255">
                  <a:moveTo>
                    <a:pt x="0" y="0"/>
                  </a:moveTo>
                  <a:lnTo>
                    <a:pt x="6927" y="92825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ihåndsform 5"/>
            <p:cNvSpPr/>
            <p:nvPr/>
          </p:nvSpPr>
          <p:spPr>
            <a:xfrm rot="21240795" flipV="1">
              <a:off x="7466648" y="2959375"/>
              <a:ext cx="428364" cy="29817"/>
            </a:xfrm>
            <a:custGeom>
              <a:avLst/>
              <a:gdLst>
                <a:gd name="connsiteX0" fmla="*/ 0 w 457200"/>
                <a:gd name="connsiteY0" fmla="*/ 20782 h 20782"/>
                <a:gd name="connsiteX1" fmla="*/ 457200 w 457200"/>
                <a:gd name="connsiteY1" fmla="*/ 0 h 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20782">
                  <a:moveTo>
                    <a:pt x="0" y="20782"/>
                  </a:moveTo>
                  <a:lnTo>
                    <a:pt x="4572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Avrundet rektangel 6"/>
          <p:cNvSpPr/>
          <p:nvPr/>
        </p:nvSpPr>
        <p:spPr>
          <a:xfrm>
            <a:off x="7571509" y="2611566"/>
            <a:ext cx="193964" cy="602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7176655" y="2341418"/>
            <a:ext cx="498763" cy="0"/>
          </a:xfrm>
          <a:custGeom>
            <a:avLst/>
            <a:gdLst>
              <a:gd name="connsiteX0" fmla="*/ 498763 w 498763"/>
              <a:gd name="connsiteY0" fmla="*/ 0 h 0"/>
              <a:gd name="connsiteX1" fmla="*/ 0 w 4987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763">
                <a:moveTo>
                  <a:pt x="498763" y="0"/>
                </a:moveTo>
                <a:lnTo>
                  <a:pt x="0" y="0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7604760" y="1051560"/>
            <a:ext cx="175260" cy="160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7848600" y="94488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5V</a:t>
            </a:r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7078980" y="199644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D7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“if-setning” og vilkår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Program 17. november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600200"/>
            <a:ext cx="7791926" cy="5157882"/>
          </a:xfrm>
        </p:spPr>
        <p:txBody>
          <a:bodyPr>
            <a:normAutofit/>
          </a:bodyPr>
          <a:lstStyle/>
          <a:p>
            <a:pPr marL="1974850" indent="-1974850">
              <a:buNone/>
            </a:pPr>
            <a:r>
              <a:rPr lang="nb-NO" i="1" smtClean="0"/>
              <a:t>09:00 - 09:30 	Programstrukturer i Arduino, bruk av funksjoner (m/Nils Kr. Rossing)</a:t>
            </a:r>
          </a:p>
          <a:p>
            <a:pPr marL="1974850" indent="-1974850">
              <a:buNone/>
            </a:pPr>
            <a:r>
              <a:rPr lang="nb-NO" i="1" smtClean="0"/>
              <a:t>09:30 - 09:45 	Spørsmål og diskusjon</a:t>
            </a:r>
          </a:p>
          <a:p>
            <a:pPr marL="1974850" indent="-1974850">
              <a:buNone/>
            </a:pPr>
            <a:r>
              <a:rPr lang="nb-NO" i="1" smtClean="0"/>
              <a:t>10:00 - 15:00 	Individuell veiledning Adgangskontroll i Teams rom m/studentassistenter, Gr.1,2</a:t>
            </a:r>
          </a:p>
          <a:p>
            <a:pPr marL="1974850" indent="-1974850">
              <a:buNone/>
            </a:pPr>
            <a:r>
              <a:rPr lang="nb-NO" i="1" smtClean="0"/>
              <a:t>10:00 - 10:45 	Introduksjon til TinkerCAD og programmering av Trafikklys, Gr. 3</a:t>
            </a:r>
            <a:br>
              <a:rPr lang="nb-NO" i="1" smtClean="0"/>
            </a:br>
            <a:r>
              <a:rPr lang="nb-NO" i="1" smtClean="0"/>
              <a:t>(m/Arne Midjo)</a:t>
            </a:r>
          </a:p>
          <a:p>
            <a:pPr marL="1974850" indent="-1974850">
              <a:buNone/>
            </a:pPr>
            <a:r>
              <a:rPr lang="nb-NO" i="1" smtClean="0"/>
              <a:t>11:00 - 15:00 	Individuell veiledning Trafikklys i Teams rom m/Arne Midjo/Nils Kr. Rossing</a:t>
            </a:r>
          </a:p>
          <a:p>
            <a:pPr marL="1974850" indent="-1974850">
              <a:buNone/>
            </a:pPr>
            <a:r>
              <a:rPr lang="nb-NO" i="1" smtClean="0"/>
              <a:t>11:30 </a:t>
            </a:r>
            <a:r>
              <a:rPr lang="nb-NO" i="1" smtClean="0"/>
              <a:t>– 12:00	Lunsj-pause?</a:t>
            </a:r>
            <a:endParaRPr lang="nb-NO" smtClean="0"/>
          </a:p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If-setning og vilkår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417638"/>
            <a:ext cx="7407404" cy="5128635"/>
          </a:xfrm>
        </p:spPr>
        <p:txBody>
          <a:bodyPr/>
          <a:lstStyle/>
          <a:p>
            <a:pPr>
              <a:buNone/>
            </a:pPr>
            <a:r>
              <a:rPr lang="en-US" smtClean="0"/>
              <a:t> pinFiveInput = analogRead(pinFive);</a:t>
            </a:r>
          </a:p>
          <a:p>
            <a:pPr>
              <a:buNone/>
            </a:pPr>
            <a:r>
              <a:rPr lang="en-US" smtClean="0"/>
              <a:t> if (pinFiveInput &lt; 500) </a:t>
            </a:r>
            <a:br>
              <a:rPr lang="en-US" smtClean="0"/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A</a:t>
            </a:r>
            <a:br>
              <a:rPr lang="en-US" smtClean="0"/>
            </a:br>
            <a:r>
              <a:rPr lang="en-US" smtClean="0"/>
              <a:t>} </a:t>
            </a:r>
            <a:br>
              <a:rPr lang="en-US" smtClean="0"/>
            </a:br>
            <a:r>
              <a:rPr lang="en-US" smtClean="0"/>
              <a:t>else if (pinFiveInput &gt;= 1000) </a:t>
            </a:r>
            <a:br>
              <a:rPr lang="en-US" smtClean="0"/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B </a:t>
            </a:r>
            <a:br>
              <a:rPr lang="en-US" smtClean="0"/>
            </a:br>
            <a:r>
              <a:rPr lang="en-US" smtClean="0"/>
              <a:t>} </a:t>
            </a:r>
            <a:br>
              <a:rPr lang="en-US" smtClean="0"/>
            </a:br>
            <a:r>
              <a:rPr lang="en-US" smtClean="0"/>
              <a:t>else </a:t>
            </a:r>
            <a:br>
              <a:rPr lang="en-US" smtClean="0"/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C </a:t>
            </a:r>
            <a:br>
              <a:rPr lang="en-US" smtClean="0"/>
            </a:br>
            <a:r>
              <a:rPr lang="en-US" smtClean="0"/>
              <a:t>}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Vilkår 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98072" y="1600200"/>
            <a:ext cx="6703959" cy="3879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smtClean="0"/>
              <a:t>==   (er lik)</a:t>
            </a:r>
          </a:p>
          <a:p>
            <a:pPr>
              <a:buNone/>
            </a:pPr>
            <a:r>
              <a:rPr lang="en-US" sz="3200" smtClean="0"/>
              <a:t>!=    (er ikke lik)</a:t>
            </a:r>
          </a:p>
          <a:p>
            <a:pPr>
              <a:buNone/>
            </a:pPr>
            <a:r>
              <a:rPr lang="en-US" sz="3200" smtClean="0"/>
              <a:t>&lt;     (er mindre enn)</a:t>
            </a:r>
          </a:p>
          <a:p>
            <a:pPr>
              <a:buNone/>
            </a:pPr>
            <a:r>
              <a:rPr lang="en-US" sz="3200" smtClean="0"/>
              <a:t>&gt;     (er større enn)</a:t>
            </a:r>
          </a:p>
          <a:p>
            <a:pPr>
              <a:buNone/>
            </a:pPr>
            <a:r>
              <a:rPr lang="en-US" sz="3200" smtClean="0"/>
              <a:t>&lt;=   (er mindre enn eller lik)</a:t>
            </a:r>
          </a:p>
          <a:p>
            <a:pPr>
              <a:buNone/>
            </a:pPr>
            <a:r>
              <a:rPr lang="en-US" sz="3200" smtClean="0"/>
              <a:t>&gt;=   (er større enn eller lik)</a:t>
            </a:r>
            <a:endParaRPr lang="nb-NO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Vilkår med logiske operatorer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7" y="1600200"/>
            <a:ext cx="7672281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mtClean="0"/>
              <a:t>pinFiveInput = analogRead(pinFive);</a:t>
            </a:r>
          </a:p>
          <a:p>
            <a:pPr>
              <a:buNone/>
            </a:pPr>
            <a:r>
              <a:rPr lang="en-US" smtClean="0"/>
              <a:t> if (pinFiveInput &lt; 500) </a:t>
            </a:r>
            <a:br>
              <a:rPr lang="en-US" smtClean="0"/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A</a:t>
            </a:r>
            <a:br>
              <a:rPr lang="en-US" smtClean="0"/>
            </a:br>
            <a:r>
              <a:rPr lang="en-US" smtClean="0"/>
              <a:t>} </a:t>
            </a:r>
            <a:br>
              <a:rPr lang="en-US" smtClean="0"/>
            </a:br>
            <a:r>
              <a:rPr lang="en-US" smtClean="0"/>
              <a:t>else if (pinFiveInput &gt;= 1000) </a:t>
            </a:r>
            <a:br>
              <a:rPr lang="en-US" smtClean="0"/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B </a:t>
            </a:r>
            <a:br>
              <a:rPr lang="en-US" smtClean="0"/>
            </a:br>
            <a:r>
              <a:rPr lang="en-US" smtClean="0"/>
              <a:t>} </a:t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else if ((pinFiveInput &gt;= 500) &amp;&amp; (pinFiveInput &lt; 1000))  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C </a:t>
            </a:r>
            <a:br>
              <a:rPr lang="en-US" smtClean="0"/>
            </a:br>
            <a:r>
              <a:rPr lang="en-US" smtClean="0"/>
              <a:t>}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Logiske operatorer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39636" y="1600200"/>
            <a:ext cx="6662396" cy="4525963"/>
          </a:xfrm>
        </p:spPr>
        <p:txBody>
          <a:bodyPr/>
          <a:lstStyle/>
          <a:p>
            <a:pPr>
              <a:buNone/>
            </a:pPr>
            <a:r>
              <a:rPr lang="nb-NO" smtClean="0"/>
              <a:t>&amp;&amp; (and)</a:t>
            </a:r>
          </a:p>
          <a:p>
            <a:pPr>
              <a:buNone/>
            </a:pPr>
            <a:r>
              <a:rPr lang="nb-NO" smtClean="0"/>
              <a:t>||    (or)</a:t>
            </a:r>
          </a:p>
          <a:p>
            <a:pPr>
              <a:buNone/>
            </a:pPr>
            <a:r>
              <a:rPr lang="nb-NO" smtClean="0"/>
              <a:t>!     (not)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Lag egne funksjoner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"/>
            <a:ext cx="7407404" cy="762000"/>
          </a:xfrm>
        </p:spPr>
        <p:txBody>
          <a:bodyPr/>
          <a:lstStyle/>
          <a:p>
            <a:pPr algn="ctr"/>
            <a:r>
              <a:rPr lang="nb-NO" smtClean="0"/>
              <a:t>Lag en egen funksjon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762001"/>
            <a:ext cx="7407404" cy="6095999"/>
          </a:xfrm>
        </p:spPr>
        <p:txBody>
          <a:bodyPr>
            <a:normAutofit/>
          </a:bodyPr>
          <a:lstStyle/>
          <a:p>
            <a:pPr marL="269875" indent="-269875">
              <a:buNone/>
            </a:pPr>
            <a:r>
              <a:rPr lang="nb-NO" sz="1800" smtClean="0"/>
              <a:t>void setup()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Gjøres en gang ved oppstart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 marL="269875" indent="-269875">
              <a:buNone/>
            </a:pPr>
            <a:r>
              <a:rPr lang="nb-NO" sz="1800" smtClean="0"/>
              <a:t>void loop()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Gjentas hele tiden</a:t>
            </a:r>
            <a:br>
              <a:rPr lang="nb-NO" sz="1800" smtClean="0"/>
            </a:br>
            <a:r>
              <a:rPr lang="nb-NO" sz="1800" smtClean="0">
                <a:solidFill>
                  <a:srgbClr val="FF0000"/>
                </a:solidFill>
              </a:rPr>
              <a:t> blinkFemGanger(); </a:t>
            </a:r>
            <a:r>
              <a:rPr lang="nb-NO" sz="1800" smtClean="0"/>
              <a:t>// kall funksjonen som lager blink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void blinkFemGanger()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{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for (int i = 0; i &lt; 5; i++)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{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HIGH); delay(500);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LOW);  delay(500);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  } 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}</a:t>
            </a:r>
            <a:endParaRPr lang="nb-NO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"/>
            <a:ext cx="7407404" cy="762000"/>
          </a:xfrm>
        </p:spPr>
        <p:txBody>
          <a:bodyPr/>
          <a:lstStyle/>
          <a:p>
            <a:pPr algn="ctr"/>
            <a:r>
              <a:rPr lang="nb-NO" smtClean="0"/>
              <a:t>Lag en egen funksjon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762001"/>
            <a:ext cx="7407404" cy="6095999"/>
          </a:xfrm>
        </p:spPr>
        <p:txBody>
          <a:bodyPr>
            <a:normAutofit lnSpcReduction="10000"/>
          </a:bodyPr>
          <a:lstStyle/>
          <a:p>
            <a:pPr marL="269875" indent="-269875">
              <a:buNone/>
            </a:pPr>
            <a:r>
              <a:rPr lang="nb-NO" sz="1800" smtClean="0"/>
              <a:t>void setup()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Gjøres en gang ved oppstart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 marL="269875" indent="-269875">
              <a:buNone/>
            </a:pPr>
            <a:r>
              <a:rPr lang="nb-NO" sz="1800" smtClean="0"/>
              <a:t>void loop()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Det som skal gjentas hele tiden</a:t>
            </a:r>
            <a:br>
              <a:rPr lang="nb-NO" sz="1800" smtClean="0"/>
            </a:br>
            <a:r>
              <a:rPr lang="nb-NO" sz="1800" smtClean="0">
                <a:solidFill>
                  <a:srgbClr val="FF0000"/>
                </a:solidFill>
              </a:rPr>
              <a:t> antallBlink = 5;                   </a:t>
            </a:r>
            <a:r>
              <a:rPr lang="nb-NO" sz="1800" smtClean="0"/>
              <a:t>// Heltallsvariabel</a:t>
            </a:r>
            <a:r>
              <a:rPr lang="nb-NO" sz="1800" smtClean="0">
                <a:solidFill>
                  <a:srgbClr val="FF0000"/>
                </a:solidFill>
              </a:rPr>
              <a:t/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blinkNGanger(antallBlink)</a:t>
            </a:r>
            <a:r>
              <a:rPr lang="nb-NO" sz="1800" smtClean="0"/>
              <a:t>; // kall funksjonen som lager blink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void blinkNGanger(int N)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{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for (int i = 0; i &lt; N; i++)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{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HIGH); delay(500);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LOW);  delay(500);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  } 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}</a:t>
            </a:r>
            <a:endParaRPr lang="nb-NO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switch / case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Bruk av switch /case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302328"/>
            <a:ext cx="7407404" cy="48238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mtClean="0"/>
              <a:t>switch (var) </a:t>
            </a:r>
            <a:br>
              <a:rPr lang="en-US" smtClean="0"/>
            </a:br>
            <a:r>
              <a:rPr lang="en-US" smtClean="0"/>
              <a:t>{</a:t>
            </a:r>
            <a:br>
              <a:rPr lang="en-US" smtClean="0"/>
            </a:br>
            <a:r>
              <a:rPr lang="en-US" smtClean="0"/>
              <a:t>    case 1:</a:t>
            </a:r>
            <a:br>
              <a:rPr lang="en-US" smtClean="0"/>
            </a:br>
            <a:r>
              <a:rPr lang="en-US" smtClean="0"/>
              <a:t>      </a:t>
            </a:r>
            <a:r>
              <a:rPr lang="en-US" i="1" smtClean="0"/>
              <a:t>// Gjør noe når var = 1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      break;</a:t>
            </a:r>
            <a:br>
              <a:rPr lang="en-US" smtClean="0"/>
            </a:br>
            <a:r>
              <a:rPr lang="en-US" smtClean="0"/>
              <a:t>    case 2:</a:t>
            </a:r>
            <a:br>
              <a:rPr lang="en-US" smtClean="0"/>
            </a:br>
            <a:r>
              <a:rPr lang="en-US" smtClean="0"/>
              <a:t>      </a:t>
            </a:r>
            <a:r>
              <a:rPr lang="en-US" i="1" smtClean="0"/>
              <a:t>// Gjør noe når var = 2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      break;</a:t>
            </a:r>
            <a:br>
              <a:rPr lang="en-US" smtClean="0"/>
            </a:br>
            <a:r>
              <a:rPr lang="en-US" smtClean="0"/>
              <a:t>    default:</a:t>
            </a:r>
            <a:br>
              <a:rPr lang="en-US" smtClean="0"/>
            </a:br>
            <a:r>
              <a:rPr lang="en-US" smtClean="0"/>
              <a:t>      </a:t>
            </a:r>
            <a:r>
              <a:rPr lang="en-US" i="1" smtClean="0"/>
              <a:t>// Om ingenting matcher gjør default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      </a:t>
            </a:r>
            <a:r>
              <a:rPr lang="en-US" i="1" smtClean="0"/>
              <a:t>// default er valgfritt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      break;</a:t>
            </a:r>
            <a:br>
              <a:rPr lang="en-US" smtClean="0"/>
            </a:br>
            <a:r>
              <a:rPr lang="en-US" smtClean="0"/>
              <a:t>  }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16200000">
            <a:off x="-2054131" y="2844936"/>
            <a:ext cx="6619895" cy="1143000"/>
          </a:xfrm>
        </p:spPr>
        <p:txBody>
          <a:bodyPr>
            <a:normAutofit/>
          </a:bodyPr>
          <a:lstStyle/>
          <a:p>
            <a:pPr algn="ctr"/>
            <a:r>
              <a:rPr lang="nb-NO" sz="2800" smtClean="0"/>
              <a:t>Eksempel på bruk av ”switch / case”</a:t>
            </a:r>
            <a:endParaRPr lang="nb-NO" sz="280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553" y="106488"/>
            <a:ext cx="7022457" cy="661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2567" y="274638"/>
            <a:ext cx="8072154" cy="1143000"/>
          </a:xfrm>
        </p:spPr>
        <p:txBody>
          <a:bodyPr>
            <a:normAutofit/>
          </a:bodyPr>
          <a:lstStyle/>
          <a:p>
            <a:pPr algn="ctr"/>
            <a:r>
              <a:rPr lang="nb-NO" sz="2800" smtClean="0"/>
              <a:t>Grunnkurs programmering Arduino – ESP32 </a:t>
            </a:r>
            <a:r>
              <a:rPr lang="nb-NO" smtClean="0"/>
              <a:t>Dag 3 – 20 januar 2021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7" y="1600200"/>
            <a:ext cx="7864593" cy="4588653"/>
          </a:xfrm>
        </p:spPr>
        <p:txBody>
          <a:bodyPr/>
          <a:lstStyle/>
          <a:p>
            <a:r>
              <a:rPr lang="nb-NO" smtClean="0"/>
              <a:t>Koble opp BME280 til ESP32 ”lokalt” i jiggen</a:t>
            </a:r>
            <a:br>
              <a:rPr lang="nb-NO" smtClean="0"/>
            </a:br>
            <a:r>
              <a:rPr lang="nb-NO" sz="2000" smtClean="0"/>
              <a:t>- BME280 måler lufttrykk, luftfuktighet og temperatur</a:t>
            </a:r>
          </a:p>
          <a:p>
            <a:r>
              <a:rPr lang="nb-NO" smtClean="0"/>
              <a:t>Koble ESP32 opp mot server via WiFi (skyen)</a:t>
            </a:r>
          </a:p>
          <a:p>
            <a:r>
              <a:rPr lang="nb-NO" smtClean="0"/>
              <a:t>Koble opp PC/Smart phone til server via WiFi (skyen)</a:t>
            </a:r>
          </a:p>
          <a:p>
            <a:r>
              <a:rPr lang="nb-NO" smtClean="0"/>
              <a:t>Bygge opp grensesnitt på PC/Smart phone</a:t>
            </a:r>
            <a:br>
              <a:rPr lang="nb-NO" smtClean="0"/>
            </a:br>
            <a:r>
              <a:rPr lang="nb-NO" sz="2000" smtClean="0"/>
              <a:t>- for avlesning av målte parametere (BME280)</a:t>
            </a:r>
          </a:p>
          <a:p>
            <a:r>
              <a:rPr lang="nb-NO" smtClean="0"/>
              <a:t>Koble opp rele til ESP32 ”lokalt” i jiggen</a:t>
            </a:r>
            <a:br>
              <a:rPr lang="nb-NO" smtClean="0"/>
            </a:br>
            <a:r>
              <a:rPr lang="nb-NO" sz="2000" smtClean="0"/>
              <a:t>- Rele for start og stopp av vifte</a:t>
            </a:r>
          </a:p>
          <a:p>
            <a:r>
              <a:rPr lang="nb-NO" smtClean="0"/>
              <a:t>Bygge opp grensesnitt på PC/Smart phone</a:t>
            </a:r>
            <a:br>
              <a:rPr lang="nb-NO" smtClean="0"/>
            </a:br>
            <a:r>
              <a:rPr lang="nb-NO" sz="2000" smtClean="0"/>
              <a:t>- for fjernstyring av rele for start og stopp av vifte</a:t>
            </a:r>
          </a:p>
          <a:p>
            <a:r>
              <a:rPr lang="nb-NO" smtClean="0"/>
              <a:t>Ytterligere oppgaver for den interesserte elev</a:t>
            </a:r>
          </a:p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Lag et trafikklys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mtClean="0"/>
              <a:t>Tafikklys – En til rette lagt oppgave</a:t>
            </a:r>
            <a:br>
              <a:rPr lang="nb-NO" smtClean="0"/>
            </a:br>
            <a:r>
              <a:rPr lang="nb-NO" sz="2200" b="0" smtClean="0">
                <a:hlinkClick r:id="rId2"/>
              </a:rPr>
              <a:t>https://www.ntnu.no/skolelab/bla-hefteserie/#yrkesfag</a:t>
            </a:r>
            <a:r>
              <a:rPr lang="nb-NO" sz="2200" b="0" smtClean="0"/>
              <a:t> 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600200"/>
            <a:ext cx="3633681" cy="4525963"/>
          </a:xfrm>
        </p:spPr>
        <p:txBody>
          <a:bodyPr/>
          <a:lstStyle/>
          <a:p>
            <a:r>
              <a:rPr lang="nb-NO" smtClean="0"/>
              <a:t>Heftet gir en guidet tur for å bygge opp en elektronisk modell av, og programmere et trafikklys</a:t>
            </a:r>
          </a:p>
          <a:p>
            <a:r>
              <a:rPr lang="nb-NO" smtClean="0"/>
              <a:t>Ta kontakt for å få løsningsforslag</a:t>
            </a:r>
            <a:endParaRPr lang="nb-NO"/>
          </a:p>
        </p:txBody>
      </p:sp>
      <p:pic>
        <p:nvPicPr>
          <p:cNvPr id="50178" name="Picture 2" descr="Lenke til heftet Grunnopplæring Arduino: Trafikkly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1873" y="1635080"/>
            <a:ext cx="3135939" cy="449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mtClean="0"/>
              <a:t>Trafikklys </a:t>
            </a:r>
            <a:br>
              <a:rPr lang="nb-NO" smtClean="0"/>
            </a:br>
            <a:r>
              <a:rPr lang="nb-NO" smtClean="0"/>
              <a:t>Oppdrag 0 – Blinkende LED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218" y="1417638"/>
            <a:ext cx="6981050" cy="495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mtClean="0"/>
              <a:t>Trafikklys </a:t>
            </a:r>
            <a:br>
              <a:rPr lang="nb-NO" smtClean="0"/>
            </a:br>
            <a:r>
              <a:rPr lang="nb-NO" sz="3100" smtClean="0"/>
              <a:t>Oppdrag 1 – Fra rødt til grønt og tilbake</a:t>
            </a:r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129" y="1649638"/>
            <a:ext cx="6663796" cy="50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Trafikklys </a:t>
            </a:r>
            <a:br>
              <a:rPr lang="nb-NO" smtClean="0"/>
            </a:br>
            <a:r>
              <a:rPr lang="nb-NO" sz="3100" smtClean="0"/>
              <a:t>Oppdrag 2 – Bestill grønt lys</a:t>
            </a:r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7" y="1530061"/>
            <a:ext cx="6718620" cy="512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Trafikklys </a:t>
            </a:r>
            <a:br>
              <a:rPr lang="nb-NO" smtClean="0"/>
            </a:br>
            <a:r>
              <a:rPr lang="nb-NO" sz="3100" smtClean="0"/>
              <a:t>Oppdrag 3 – Bestill grønt lys m/blink</a:t>
            </a:r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7" y="1530061"/>
            <a:ext cx="6718620" cy="512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618" y="274638"/>
            <a:ext cx="77084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smtClean="0"/>
              <a:t>Trafikklys </a:t>
            </a:r>
            <a:br>
              <a:rPr lang="nb-NO" smtClean="0"/>
            </a:br>
            <a:r>
              <a:rPr lang="nb-NO" sz="3100" smtClean="0"/>
              <a:t>Oppdrag 4 – Bestill grønt lys m/blink og lyd</a:t>
            </a:r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910" y="1511670"/>
            <a:ext cx="7510804" cy="507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904" y="1502199"/>
            <a:ext cx="7356764" cy="49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893617" y="274638"/>
            <a:ext cx="8250383" cy="1143000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Trafikklys </a:t>
            </a:r>
            <a:br>
              <a:rPr lang="nb-NO" smtClean="0"/>
            </a:br>
            <a:r>
              <a:rPr lang="nb-NO" sz="2700" smtClean="0"/>
              <a:t>Oppdrag 5 – Blinkende gult lys når det blir mørkt</a:t>
            </a:r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8091055" y="5509552"/>
            <a:ext cx="9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Lydgiver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047509" y="5962195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Lyssensor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5895127" y="3599989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/>
              <a:t>Trykkbryter</a:t>
            </a:r>
            <a:endParaRPr lang="nb-NO" b="1"/>
          </a:p>
        </p:txBody>
      </p:sp>
      <p:sp>
        <p:nvSpPr>
          <p:cNvPr id="9" name="TekstSylinder 8"/>
          <p:cNvSpPr txBox="1"/>
          <p:nvPr/>
        </p:nvSpPr>
        <p:spPr>
          <a:xfrm>
            <a:off x="7904019" y="2429286"/>
            <a:ext cx="12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Trafikklyset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Andre oppgaver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1079500" y="0"/>
            <a:ext cx="7767638" cy="10445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nb-NO" dirty="0" smtClean="0"/>
              <a:t>Arbeid </a:t>
            </a:r>
            <a:r>
              <a:rPr lang="nb-NO" smtClean="0"/>
              <a:t>med halvåpne oppgaver</a:t>
            </a:r>
            <a:br>
              <a:rPr lang="nb-NO" smtClean="0"/>
            </a:br>
            <a:r>
              <a:rPr lang="nb-NO" sz="2200" smtClean="0"/>
              <a:t>fra heftet </a:t>
            </a:r>
            <a:r>
              <a:rPr lang="nb-NO" sz="2200" i="1" smtClean="0"/>
              <a:t>Arduino ressurshefte – Atmel,</a:t>
            </a:r>
            <a:r>
              <a:rPr lang="nb-NO" sz="2200" smtClean="0"/>
              <a:t> side 79 - 94 </a:t>
            </a:r>
            <a:r>
              <a:rPr lang="nb-NO" smtClean="0"/>
              <a:t/>
            </a:r>
            <a:br>
              <a:rPr lang="nb-NO" smtClean="0"/>
            </a:br>
            <a:r>
              <a:rPr lang="nb-NO" sz="2200" smtClean="0">
                <a:hlinkClick r:id="rId3"/>
              </a:rPr>
              <a:t>www.ntnu.no/skolelab/bla-hefteserie</a:t>
            </a:r>
            <a:endParaRPr lang="nb-NO" dirty="0" smtClean="0"/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>
          <a:xfrm>
            <a:off x="1079500" y="1152525"/>
            <a:ext cx="4032448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Times" pitchFamily="-108" charset="0"/>
              <a:buNone/>
            </a:pPr>
            <a:r>
              <a:rPr lang="nb-NO" sz="2400" b="1" dirty="0" smtClean="0"/>
              <a:t>Halvåpne små oppgaver: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2400" dirty="0" smtClean="0">
                <a:solidFill>
                  <a:srgbClr val="FF0000"/>
                </a:solidFill>
              </a:rPr>
              <a:t>Lag en batteritester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dirty="0" smtClean="0"/>
              <a:t>- Mål spenning og skriv ut</a:t>
            </a:r>
            <a:br>
              <a:rPr lang="nb-NO" sz="1800" dirty="0" smtClean="0"/>
            </a:br>
            <a:r>
              <a:rPr lang="nb-NO" sz="1800" dirty="0" smtClean="0"/>
              <a:t>- Bruk lysdioder som indikatorer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nb-NO" sz="2400" dirty="0" smtClean="0"/>
              <a:t>Lag en automatisk </a:t>
            </a:r>
            <a:br>
              <a:rPr lang="nb-NO" sz="2400" dirty="0" smtClean="0"/>
            </a:br>
            <a:r>
              <a:rPr lang="nb-NO" sz="2400" dirty="0" err="1" smtClean="0"/>
              <a:t>blomstervanner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dirty="0" smtClean="0"/>
              <a:t>- Føl når blomsten er tørr</a:t>
            </a:r>
            <a:br>
              <a:rPr lang="nb-NO" sz="1800" dirty="0" smtClean="0"/>
            </a:br>
            <a:r>
              <a:rPr lang="nb-NO" sz="1800" dirty="0" smtClean="0"/>
              <a:t>- Differensier vanningen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nb-NO" sz="2400" dirty="0" smtClean="0"/>
              <a:t>Lag en automatisk </a:t>
            </a:r>
            <a:br>
              <a:rPr lang="nb-NO" sz="2400" dirty="0" smtClean="0"/>
            </a:br>
            <a:r>
              <a:rPr lang="nb-NO" sz="2400" dirty="0" smtClean="0"/>
              <a:t>vannvarmer med termostat</a:t>
            </a:r>
            <a:br>
              <a:rPr lang="nb-NO" sz="2400" dirty="0" smtClean="0"/>
            </a:br>
            <a:r>
              <a:rPr lang="nb-NO" sz="1800" dirty="0" smtClean="0"/>
              <a:t>- Gi signal ved ferdig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nb-NO" sz="2400" dirty="0" smtClean="0">
                <a:solidFill>
                  <a:srgbClr val="FF0000"/>
                </a:solidFill>
              </a:rPr>
              <a:t>Lag en elektronisk terning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- </a:t>
            </a:r>
            <a:r>
              <a:rPr lang="nb-NO" sz="1800" dirty="0" smtClean="0"/>
              <a:t>En rettferdig terning</a:t>
            </a:r>
            <a:br>
              <a:rPr lang="nb-NO" sz="1800" dirty="0" smtClean="0"/>
            </a:br>
            <a:r>
              <a:rPr lang="nb-NO" sz="1800" dirty="0" smtClean="0"/>
              <a:t>-  En urettferdig terning</a:t>
            </a:r>
            <a:endParaRPr lang="nb-NO" sz="2800" dirty="0" smtClean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 bwMode="auto">
          <a:xfrm>
            <a:off x="5015078" y="1628800"/>
            <a:ext cx="3832060" cy="471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Times" pitchFamily="-108" charset="0"/>
              <a:buChar char="•"/>
              <a:defRPr/>
            </a:pPr>
            <a:r>
              <a:rPr lang="nb-NO" sz="2400" kern="0" dirty="0" err="1" smtClean="0">
                <a:latin typeface="+mn-lt"/>
              </a:rPr>
              <a:t>Turbidimeter</a:t>
            </a:r>
            <a:r>
              <a:rPr lang="nb-NO" sz="2400" kern="0" dirty="0">
                <a:solidFill>
                  <a:srgbClr val="000000"/>
                </a:solidFill>
                <a:latin typeface="+mn-lt"/>
              </a:rPr>
              <a:t/>
            </a:r>
            <a:br>
              <a:rPr lang="nb-NO" sz="2400" kern="0" dirty="0">
                <a:solidFill>
                  <a:srgbClr val="000000"/>
                </a:solidFill>
                <a:latin typeface="+mn-lt"/>
              </a:rPr>
            </a:br>
            <a:r>
              <a:rPr lang="nb-NO" sz="2400" kern="0" dirty="0">
                <a:solidFill>
                  <a:srgbClr val="000000"/>
                </a:solidFill>
                <a:latin typeface="+mn-lt"/>
              </a:rPr>
              <a:t>- Mål lysspredning i vann</a:t>
            </a:r>
          </a:p>
          <a:p>
            <a:pPr marL="338138" indent="-33813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Times" pitchFamily="-108" charset="0"/>
              <a:buChar char="•"/>
              <a:defRPr/>
            </a:pPr>
            <a:r>
              <a:rPr lang="nb-NO" sz="2400" kern="0" smtClean="0">
                <a:solidFill>
                  <a:srgbClr val="FF0000"/>
                </a:solidFill>
              </a:rPr>
              <a:t>Programmering av </a:t>
            </a:r>
            <a:br>
              <a:rPr lang="nb-NO" sz="2400" kern="0" smtClean="0">
                <a:solidFill>
                  <a:srgbClr val="FF0000"/>
                </a:solidFill>
              </a:rPr>
            </a:br>
            <a:r>
              <a:rPr lang="nb-NO" sz="2400" kern="0" smtClean="0">
                <a:solidFill>
                  <a:srgbClr val="FF0000"/>
                </a:solidFill>
              </a:rPr>
              <a:t>stoppeklokke</a:t>
            </a:r>
          </a:p>
        </p:txBody>
      </p:sp>
      <p:pic>
        <p:nvPicPr>
          <p:cNvPr id="7170" name="Picture 2" descr="Lenke til Arduiono ressurshefte Atme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6856" y="3439036"/>
            <a:ext cx="2440282" cy="31998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/>
              <a:buNone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3919" y="2450437"/>
            <a:ext cx="7767638" cy="1141413"/>
          </a:xfrm>
        </p:spPr>
        <p:txBody>
          <a:bodyPr/>
          <a:lstStyle/>
          <a:p>
            <a:pPr algn="ctr"/>
            <a:r>
              <a:rPr lang="nb-NO" smtClean="0"/>
              <a:t>Programstrukturer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36098"/>
            <a:ext cx="7407404" cy="1143000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Oversikt over kommandoer</a:t>
            </a:r>
            <a:br>
              <a:rPr lang="nb-NO" smtClean="0"/>
            </a:br>
            <a:r>
              <a:rPr lang="nb-NO" sz="2400" smtClean="0"/>
              <a:t>”Referance”</a:t>
            </a:r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0725"/>
          <a:stretch>
            <a:fillRect/>
          </a:stretch>
        </p:blipFill>
        <p:spPr bwMode="auto">
          <a:xfrm>
            <a:off x="1543106" y="2893326"/>
            <a:ext cx="7194043" cy="35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130" y="1334513"/>
            <a:ext cx="7147331" cy="12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2798618" y="1461656"/>
            <a:ext cx="554182" cy="554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høyre 6"/>
          <p:cNvSpPr/>
          <p:nvPr/>
        </p:nvSpPr>
        <p:spPr>
          <a:xfrm rot="10800000" flipV="1">
            <a:off x="3435927" y="1334513"/>
            <a:ext cx="1835727" cy="7829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Reference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2204" y="464024"/>
            <a:ext cx="7767638" cy="887104"/>
          </a:xfrm>
        </p:spPr>
        <p:txBody>
          <a:bodyPr/>
          <a:lstStyle/>
          <a:p>
            <a:pPr algn="ctr"/>
            <a:r>
              <a:rPr lang="nb-NO" dirty="0" smtClean="0"/>
              <a:t>Enkel programmeringsstruktur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9500" y="1514900"/>
            <a:ext cx="5485073" cy="5131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1800" dirty="0" smtClean="0"/>
              <a:t>#</a:t>
            </a:r>
            <a:r>
              <a:rPr lang="nb-NO" sz="1800" dirty="0" err="1" smtClean="0"/>
              <a:t>include</a:t>
            </a:r>
            <a:r>
              <a:rPr lang="nb-NO" sz="1800" dirty="0" smtClean="0"/>
              <a:t> &lt;bibliotek&gt; // Inkluderer spesielle biblioteker</a:t>
            </a:r>
          </a:p>
          <a:p>
            <a:pPr>
              <a:buNone/>
            </a:pPr>
            <a:r>
              <a:rPr lang="nb-NO" sz="1800" dirty="0" smtClean="0"/>
              <a:t>Deklarer globale variable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r>
              <a:rPr lang="nb-NO" sz="1800" b="1" dirty="0" err="1" smtClean="0">
                <a:solidFill>
                  <a:srgbClr val="0070C0"/>
                </a:solidFill>
              </a:rPr>
              <a:t>void</a:t>
            </a:r>
            <a:r>
              <a:rPr lang="nb-NO" sz="1800" b="1" dirty="0" smtClean="0">
                <a:solidFill>
                  <a:srgbClr val="0070C0"/>
                </a:solidFill>
              </a:rPr>
              <a:t> </a:t>
            </a:r>
            <a:r>
              <a:rPr lang="nb-NO" sz="1800" b="1" dirty="0" err="1" smtClean="0">
                <a:solidFill>
                  <a:srgbClr val="0070C0"/>
                </a:solidFill>
              </a:rPr>
              <a:t>setup</a:t>
            </a:r>
            <a:r>
              <a:rPr lang="nb-NO" sz="1800" b="1" dirty="0" smtClean="0">
                <a:solidFill>
                  <a:srgbClr val="0070C0"/>
                </a:solidFill>
              </a:rPr>
              <a:t>()</a:t>
            </a:r>
          </a:p>
          <a:p>
            <a:pPr>
              <a:buNone/>
            </a:pPr>
            <a:r>
              <a:rPr lang="nb-NO" sz="1800" dirty="0" smtClean="0">
                <a:solidFill>
                  <a:srgbClr val="0070C0"/>
                </a:solidFill>
              </a:rPr>
              <a:t>{</a:t>
            </a:r>
          </a:p>
          <a:p>
            <a:pPr>
              <a:lnSpc>
                <a:spcPct val="100000"/>
              </a:lnSpc>
              <a:buNone/>
            </a:pPr>
            <a:r>
              <a:rPr lang="nb-NO" sz="1800" dirty="0" smtClean="0"/>
              <a:t>	// Koden i denne funksjonen kjører </a:t>
            </a:r>
            <a:br>
              <a:rPr lang="nb-NO" sz="1800" dirty="0" smtClean="0"/>
            </a:br>
            <a:r>
              <a:rPr lang="nb-NO" sz="1800" dirty="0" smtClean="0"/>
              <a:t>// én gang ved oppstart</a:t>
            </a:r>
          </a:p>
          <a:p>
            <a:pPr>
              <a:buNone/>
            </a:pPr>
            <a:r>
              <a:rPr lang="nb-NO" sz="1800" dirty="0" smtClean="0"/>
              <a:t>….</a:t>
            </a:r>
          </a:p>
          <a:p>
            <a:pPr>
              <a:buNone/>
            </a:pPr>
            <a:r>
              <a:rPr lang="nb-NO" sz="1800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r>
              <a:rPr lang="nb-NO" sz="1800" b="1" dirty="0" err="1" smtClean="0">
                <a:solidFill>
                  <a:srgbClr val="0070C0"/>
                </a:solidFill>
              </a:rPr>
              <a:t>void</a:t>
            </a:r>
            <a:r>
              <a:rPr lang="nb-NO" sz="1800" b="1" dirty="0" smtClean="0">
                <a:solidFill>
                  <a:srgbClr val="0070C0"/>
                </a:solidFill>
              </a:rPr>
              <a:t> loop()</a:t>
            </a:r>
          </a:p>
          <a:p>
            <a:pPr>
              <a:buNone/>
            </a:pPr>
            <a:r>
              <a:rPr lang="nb-NO" sz="1800" dirty="0" smtClean="0">
                <a:solidFill>
                  <a:srgbClr val="0070C0"/>
                </a:solidFill>
              </a:rPr>
              <a:t>{</a:t>
            </a:r>
          </a:p>
          <a:p>
            <a:pPr>
              <a:lnSpc>
                <a:spcPct val="100000"/>
              </a:lnSpc>
              <a:buNone/>
            </a:pPr>
            <a:r>
              <a:rPr lang="nb-NO" sz="1800" dirty="0" smtClean="0"/>
              <a:t>	// Koden i denne funksjonen går i endeløs loop </a:t>
            </a:r>
            <a:br>
              <a:rPr lang="nb-NO" sz="1800" dirty="0" smtClean="0"/>
            </a:br>
            <a:r>
              <a:rPr lang="nb-NO" sz="1800" dirty="0" smtClean="0"/>
              <a:t>// Deklarer lokale variable</a:t>
            </a:r>
            <a:br>
              <a:rPr lang="nb-NO" sz="1800" dirty="0" smtClean="0"/>
            </a:br>
            <a:r>
              <a:rPr lang="nb-NO" sz="1800" dirty="0" smtClean="0"/>
              <a:t>// Programlinjer</a:t>
            </a:r>
          </a:p>
          <a:p>
            <a:pPr>
              <a:lnSpc>
                <a:spcPct val="100000"/>
              </a:lnSpc>
              <a:buNone/>
            </a:pPr>
            <a:r>
              <a:rPr lang="nb-NO" sz="1800" dirty="0" smtClean="0"/>
              <a:t>…</a:t>
            </a:r>
          </a:p>
          <a:p>
            <a:pPr>
              <a:buNone/>
            </a:pPr>
            <a:r>
              <a:rPr lang="nb-NO" sz="1800" dirty="0" smtClean="0"/>
              <a:t> </a:t>
            </a:r>
            <a:r>
              <a:rPr lang="nb-NO" sz="1800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endParaRPr lang="nb-NO" sz="1800" dirty="0"/>
          </a:p>
        </p:txBody>
      </p:sp>
      <p:sp>
        <p:nvSpPr>
          <p:cNvPr id="5" name="Rektangel 4"/>
          <p:cNvSpPr/>
          <p:nvPr/>
        </p:nvSpPr>
        <p:spPr bwMode="auto">
          <a:xfrm>
            <a:off x="7069540" y="2890303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setup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7069540" y="4724118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lang="nb-NO" dirty="0" smtClean="0">
                <a:latin typeface="Times" pitchFamily="16" charset="0"/>
              </a:rPr>
              <a:t>loop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cxnSp>
        <p:nvCxnSpPr>
          <p:cNvPr id="8" name="Rett linje 7"/>
          <p:cNvCxnSpPr>
            <a:stCxn id="5" idx="2"/>
            <a:endCxn id="6" idx="0"/>
          </p:cNvCxnSpPr>
          <p:nvPr/>
        </p:nvCxnSpPr>
        <p:spPr bwMode="auto">
          <a:xfrm>
            <a:off x="7663218" y="3545395"/>
            <a:ext cx="0" cy="117872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ihåndsform 9"/>
          <p:cNvSpPr/>
          <p:nvPr/>
        </p:nvSpPr>
        <p:spPr bwMode="auto">
          <a:xfrm>
            <a:off x="6741994" y="4451163"/>
            <a:ext cx="941695" cy="1310185"/>
          </a:xfrm>
          <a:custGeom>
            <a:avLst/>
            <a:gdLst>
              <a:gd name="connsiteX0" fmla="*/ 941695 w 941695"/>
              <a:gd name="connsiteY0" fmla="*/ 941695 h 1310185"/>
              <a:gd name="connsiteX1" fmla="*/ 941695 w 941695"/>
              <a:gd name="connsiteY1" fmla="*/ 1310185 h 1310185"/>
              <a:gd name="connsiteX2" fmla="*/ 0 w 941695"/>
              <a:gd name="connsiteY2" fmla="*/ 1310185 h 1310185"/>
              <a:gd name="connsiteX3" fmla="*/ 0 w 941695"/>
              <a:gd name="connsiteY3" fmla="*/ 0 h 1310185"/>
              <a:gd name="connsiteX4" fmla="*/ 928048 w 941695"/>
              <a:gd name="connsiteY4" fmla="*/ 0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95" h="1310185">
                <a:moveTo>
                  <a:pt x="941695" y="941695"/>
                </a:moveTo>
                <a:lnTo>
                  <a:pt x="941695" y="1310185"/>
                </a:lnTo>
                <a:lnTo>
                  <a:pt x="0" y="1310185"/>
                </a:lnTo>
                <a:lnTo>
                  <a:pt x="0" y="0"/>
                </a:lnTo>
                <a:lnTo>
                  <a:pt x="92804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7004789" y="1586141"/>
            <a:ext cx="1294496" cy="50496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start/reset</a:t>
            </a:r>
          </a:p>
        </p:txBody>
      </p:sp>
      <p:cxnSp>
        <p:nvCxnSpPr>
          <p:cNvPr id="13" name="Rett pil 12"/>
          <p:cNvCxnSpPr>
            <a:stCxn id="11" idx="2"/>
            <a:endCxn id="5" idx="0"/>
          </p:cNvCxnSpPr>
          <p:nvPr/>
        </p:nvCxnSpPr>
        <p:spPr bwMode="auto">
          <a:xfrm rot="16200000" flipH="1">
            <a:off x="7258030" y="2485114"/>
            <a:ext cx="799195" cy="111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5852" y="0"/>
            <a:ext cx="7767638" cy="887104"/>
          </a:xfrm>
        </p:spPr>
        <p:txBody>
          <a:bodyPr/>
          <a:lstStyle/>
          <a:p>
            <a:pPr algn="ctr"/>
            <a:r>
              <a:rPr lang="nb-NO" dirty="0" smtClean="0"/>
              <a:t>Enkel programmeringsstruktur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9501" y="709684"/>
            <a:ext cx="5016500" cy="61483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1600" dirty="0" smtClean="0"/>
              <a:t>#</a:t>
            </a:r>
            <a:r>
              <a:rPr lang="nb-NO" sz="1600" dirty="0" err="1" smtClean="0"/>
              <a:t>include</a:t>
            </a:r>
            <a:r>
              <a:rPr lang="nb-NO" sz="1600" dirty="0" smtClean="0"/>
              <a:t> &lt;bibliotek&gt; // Inkluderer spesielle biblioteker</a:t>
            </a:r>
          </a:p>
          <a:p>
            <a:pPr>
              <a:buNone/>
            </a:pPr>
            <a:r>
              <a:rPr lang="nb-NO" sz="1600" dirty="0" smtClean="0"/>
              <a:t>Deklarer globale variable</a:t>
            </a:r>
          </a:p>
          <a:p>
            <a:pPr>
              <a:buNone/>
            </a:pPr>
            <a:endParaRPr lang="nb-NO" sz="1600" dirty="0" smtClean="0"/>
          </a:p>
          <a:p>
            <a:pPr>
              <a:buNone/>
            </a:pPr>
            <a:r>
              <a:rPr lang="nb-NO" sz="1600" dirty="0" err="1" smtClean="0"/>
              <a:t>void</a:t>
            </a:r>
            <a:r>
              <a:rPr lang="nb-NO" sz="1600" dirty="0" smtClean="0"/>
              <a:t> </a:t>
            </a:r>
            <a:r>
              <a:rPr lang="nb-NO" sz="1600" dirty="0" err="1" smtClean="0"/>
              <a:t>setup</a:t>
            </a:r>
            <a:r>
              <a:rPr lang="nb-NO" sz="1600" dirty="0" smtClean="0"/>
              <a:t>()</a:t>
            </a:r>
          </a:p>
          <a:p>
            <a:pPr>
              <a:buNone/>
            </a:pPr>
            <a:r>
              <a:rPr lang="nb-NO" sz="1600" dirty="0" smtClean="0"/>
              <a:t>{</a:t>
            </a:r>
          </a:p>
          <a:p>
            <a:pPr>
              <a:buNone/>
            </a:pPr>
            <a:r>
              <a:rPr lang="nb-NO" sz="1600" dirty="0" smtClean="0"/>
              <a:t>	// </a:t>
            </a:r>
            <a:r>
              <a:rPr lang="nb-NO" sz="1600" smtClean="0"/>
              <a:t>Koden i setup() kjører bare ved start</a:t>
            </a:r>
            <a:endParaRPr lang="nb-NO" sz="1600" dirty="0" smtClean="0"/>
          </a:p>
          <a:p>
            <a:pPr>
              <a:buNone/>
            </a:pPr>
            <a:r>
              <a:rPr lang="nb-NO" sz="1600" smtClean="0"/>
              <a:t>…. pinMode(&lt;pin&gt;, in/output);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}</a:t>
            </a:r>
          </a:p>
          <a:p>
            <a:pPr>
              <a:buNone/>
            </a:pPr>
            <a:endParaRPr lang="nb-NO" sz="1600" dirty="0" smtClean="0"/>
          </a:p>
          <a:p>
            <a:pPr marL="0" indent="0">
              <a:buNone/>
            </a:pPr>
            <a:r>
              <a:rPr lang="nb-NO" sz="1600" dirty="0" err="1" smtClean="0"/>
              <a:t>void</a:t>
            </a:r>
            <a:r>
              <a:rPr lang="nb-NO" sz="1600" dirty="0" smtClean="0"/>
              <a:t> </a:t>
            </a:r>
            <a:r>
              <a:rPr lang="nb-NO" sz="1600" smtClean="0"/>
              <a:t>loop() </a:t>
            </a:r>
            <a:br>
              <a:rPr lang="nb-NO" sz="1600" smtClean="0"/>
            </a:br>
            <a:r>
              <a:rPr lang="nb-NO" sz="1600" smtClean="0"/>
              <a:t>{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	// Deklarer lokale variable</a:t>
            </a:r>
          </a:p>
          <a:p>
            <a:pPr>
              <a:buNone/>
            </a:pPr>
            <a:r>
              <a:rPr lang="nb-NO" sz="1600" dirty="0" smtClean="0"/>
              <a:t>	// Programlinjer</a:t>
            </a:r>
          </a:p>
          <a:p>
            <a:pPr>
              <a:buNone/>
            </a:pPr>
            <a:r>
              <a:rPr lang="nb-NO" sz="1600" smtClean="0"/>
              <a:t>	</a:t>
            </a:r>
            <a:br>
              <a:rPr lang="nb-NO" sz="1600" smtClean="0"/>
            </a:br>
            <a:r>
              <a:rPr lang="nb-NO" sz="1600" smtClean="0"/>
              <a:t>funksjon1( ); // Kaller funksjon 1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…</a:t>
            </a:r>
          </a:p>
          <a:p>
            <a:pPr>
              <a:buNone/>
            </a:pPr>
            <a:r>
              <a:rPr lang="nb-NO" sz="1600" dirty="0" smtClean="0"/>
              <a:t>}</a:t>
            </a:r>
          </a:p>
          <a:p>
            <a:pPr>
              <a:buNone/>
            </a:pPr>
            <a:endParaRPr lang="nb-NO" sz="1600" dirty="0" smtClean="0"/>
          </a:p>
          <a:p>
            <a:pPr>
              <a:buNone/>
            </a:pPr>
            <a:r>
              <a:rPr lang="nb-NO" sz="1600" smtClean="0"/>
              <a:t>void funksjon1()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{</a:t>
            </a:r>
          </a:p>
          <a:p>
            <a:pPr>
              <a:buNone/>
            </a:pPr>
            <a:r>
              <a:rPr lang="nb-NO" sz="1600" dirty="0" smtClean="0"/>
              <a:t>      // Deklarer </a:t>
            </a:r>
            <a:r>
              <a:rPr lang="nb-NO" sz="1600" smtClean="0"/>
              <a:t>lokale variabler  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// kode</a:t>
            </a:r>
          </a:p>
          <a:p>
            <a:pPr>
              <a:buNone/>
            </a:pPr>
            <a:r>
              <a:rPr lang="nb-NO" sz="1600" dirty="0" smtClean="0"/>
              <a:t> }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endParaRPr lang="nb-NO" sz="1800" dirty="0"/>
          </a:p>
        </p:txBody>
      </p:sp>
      <p:sp>
        <p:nvSpPr>
          <p:cNvPr id="5" name="Rektangel 4"/>
          <p:cNvSpPr/>
          <p:nvPr/>
        </p:nvSpPr>
        <p:spPr bwMode="auto">
          <a:xfrm>
            <a:off x="6293510" y="2129040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setup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6293510" y="3384634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lang="nb-NO" dirty="0" smtClean="0">
                <a:latin typeface="Times" pitchFamily="16" charset="0"/>
              </a:rPr>
              <a:t>loop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cxnSp>
        <p:nvCxnSpPr>
          <p:cNvPr id="8" name="Rett linje 7"/>
          <p:cNvCxnSpPr>
            <a:stCxn id="5" idx="2"/>
            <a:endCxn id="6" idx="0"/>
          </p:cNvCxnSpPr>
          <p:nvPr/>
        </p:nvCxnSpPr>
        <p:spPr bwMode="auto">
          <a:xfrm>
            <a:off x="6887188" y="2784132"/>
            <a:ext cx="0" cy="6005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ihåndsform 9"/>
          <p:cNvSpPr/>
          <p:nvPr/>
        </p:nvSpPr>
        <p:spPr bwMode="auto">
          <a:xfrm>
            <a:off x="5965964" y="3111679"/>
            <a:ext cx="941695" cy="1310185"/>
          </a:xfrm>
          <a:custGeom>
            <a:avLst/>
            <a:gdLst>
              <a:gd name="connsiteX0" fmla="*/ 941695 w 941695"/>
              <a:gd name="connsiteY0" fmla="*/ 941695 h 1310185"/>
              <a:gd name="connsiteX1" fmla="*/ 941695 w 941695"/>
              <a:gd name="connsiteY1" fmla="*/ 1310185 h 1310185"/>
              <a:gd name="connsiteX2" fmla="*/ 0 w 941695"/>
              <a:gd name="connsiteY2" fmla="*/ 1310185 h 1310185"/>
              <a:gd name="connsiteX3" fmla="*/ 0 w 941695"/>
              <a:gd name="connsiteY3" fmla="*/ 0 h 1310185"/>
              <a:gd name="connsiteX4" fmla="*/ 928048 w 941695"/>
              <a:gd name="connsiteY4" fmla="*/ 0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95" h="1310185">
                <a:moveTo>
                  <a:pt x="941695" y="941695"/>
                </a:moveTo>
                <a:lnTo>
                  <a:pt x="941695" y="1310185"/>
                </a:lnTo>
                <a:lnTo>
                  <a:pt x="0" y="1310185"/>
                </a:lnTo>
                <a:lnTo>
                  <a:pt x="0" y="0"/>
                </a:lnTo>
                <a:lnTo>
                  <a:pt x="92804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6179157" y="1228288"/>
            <a:ext cx="1399309" cy="50496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start/reset</a:t>
            </a:r>
          </a:p>
        </p:txBody>
      </p:sp>
      <p:cxnSp>
        <p:nvCxnSpPr>
          <p:cNvPr id="13" name="Rett pil 12"/>
          <p:cNvCxnSpPr>
            <a:stCxn id="11" idx="2"/>
            <a:endCxn id="5" idx="0"/>
          </p:cNvCxnSpPr>
          <p:nvPr/>
        </p:nvCxnSpPr>
        <p:spPr bwMode="auto">
          <a:xfrm rot="16200000" flipH="1">
            <a:off x="6685108" y="1926959"/>
            <a:ext cx="395785" cy="83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uppe 22"/>
          <p:cNvGrpSpPr/>
          <p:nvPr/>
        </p:nvGrpSpPr>
        <p:grpSpPr>
          <a:xfrm>
            <a:off x="6201242" y="4722125"/>
            <a:ext cx="1310185" cy="1719621"/>
            <a:chOff x="7670042" y="4722125"/>
            <a:chExt cx="1310185" cy="1719621"/>
          </a:xfrm>
        </p:grpSpPr>
        <p:sp>
          <p:nvSpPr>
            <p:cNvPr id="14" name="Rektangel 13"/>
            <p:cNvSpPr/>
            <p:nvPr/>
          </p:nvSpPr>
          <p:spPr bwMode="auto">
            <a:xfrm>
              <a:off x="7792872" y="5172497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1</a:t>
              </a: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7792872" y="5854885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2</a:t>
              </a:r>
            </a:p>
          </p:txBody>
        </p:sp>
        <p:sp>
          <p:nvSpPr>
            <p:cNvPr id="18" name="Rektangel 17"/>
            <p:cNvSpPr/>
            <p:nvPr/>
          </p:nvSpPr>
          <p:spPr bwMode="auto">
            <a:xfrm>
              <a:off x="7670042" y="4722125"/>
              <a:ext cx="1310185" cy="17196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7861111" y="4722126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err="1" smtClean="0">
                  <a:solidFill>
                    <a:srgbClr val="FF0000"/>
                  </a:solidFill>
                </a:rPr>
                <a:t>Egendef</a:t>
              </a:r>
              <a:r>
                <a:rPr lang="nb-NO" sz="1800" dirty="0" smtClean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7" name="Gruppe 21"/>
          <p:cNvGrpSpPr/>
          <p:nvPr/>
        </p:nvGrpSpPr>
        <p:grpSpPr>
          <a:xfrm>
            <a:off x="4645394" y="4735772"/>
            <a:ext cx="1310188" cy="1719621"/>
            <a:chOff x="6114194" y="4735772"/>
            <a:chExt cx="1310188" cy="1719621"/>
          </a:xfrm>
        </p:grpSpPr>
        <p:sp>
          <p:nvSpPr>
            <p:cNvPr id="16" name="Rektangel 15"/>
            <p:cNvSpPr/>
            <p:nvPr/>
          </p:nvSpPr>
          <p:spPr bwMode="auto">
            <a:xfrm>
              <a:off x="6209731" y="5172497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A</a:t>
              </a:r>
              <a:endPara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17" name="Rektangel 16"/>
            <p:cNvSpPr/>
            <p:nvPr/>
          </p:nvSpPr>
          <p:spPr bwMode="auto">
            <a:xfrm>
              <a:off x="6209731" y="5854885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B</a:t>
              </a:r>
              <a:endPara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0" name="Rektangel 19"/>
            <p:cNvSpPr/>
            <p:nvPr/>
          </p:nvSpPr>
          <p:spPr bwMode="auto">
            <a:xfrm>
              <a:off x="6114197" y="4735772"/>
              <a:ext cx="1310185" cy="17196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6114194" y="4735773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err="1" smtClean="0">
                  <a:solidFill>
                    <a:srgbClr val="FF0000"/>
                  </a:solidFill>
                </a:rPr>
                <a:t>Arduinodef</a:t>
              </a:r>
              <a:r>
                <a:rPr lang="nb-NO" sz="1800" dirty="0" smtClean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9" name="Gruppe 22"/>
          <p:cNvGrpSpPr/>
          <p:nvPr/>
        </p:nvGrpSpPr>
        <p:grpSpPr>
          <a:xfrm>
            <a:off x="7676866" y="4722126"/>
            <a:ext cx="1310185" cy="1719621"/>
            <a:chOff x="7670042" y="4722125"/>
            <a:chExt cx="1310185" cy="1719621"/>
          </a:xfrm>
        </p:grpSpPr>
        <p:sp>
          <p:nvSpPr>
            <p:cNvPr id="23" name="Rektangel 22"/>
            <p:cNvSpPr/>
            <p:nvPr/>
          </p:nvSpPr>
          <p:spPr bwMode="auto">
            <a:xfrm>
              <a:off x="7792872" y="5172497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I</a:t>
              </a:r>
              <a:endPara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4" name="Rektangel 23"/>
            <p:cNvSpPr/>
            <p:nvPr/>
          </p:nvSpPr>
          <p:spPr bwMode="auto">
            <a:xfrm>
              <a:off x="7792872" y="5854885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nb-NO" sz="1400" smtClean="0">
                  <a:solidFill>
                    <a:schemeClr val="bg1"/>
                  </a:solidFill>
                  <a:latin typeface="Times" pitchFamily="16" charset="0"/>
                </a:rPr>
                <a:t>Funksjon II</a:t>
              </a:r>
              <a:endParaRPr lang="nb-NO" sz="1400" dirty="0" smtClean="0">
                <a:solidFill>
                  <a:schemeClr val="bg1"/>
                </a:solidFill>
                <a:latin typeface="Times" pitchFamily="16" charset="0"/>
              </a:endParaRPr>
            </a:p>
          </p:txBody>
        </p:sp>
        <p:sp>
          <p:nvSpPr>
            <p:cNvPr id="25" name="Rektangel 24"/>
            <p:cNvSpPr/>
            <p:nvPr/>
          </p:nvSpPr>
          <p:spPr bwMode="auto">
            <a:xfrm>
              <a:off x="7670042" y="4722125"/>
              <a:ext cx="1310185" cy="17196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7861111" y="4722126"/>
              <a:ext cx="1059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smtClean="0">
                  <a:solidFill>
                    <a:srgbClr val="FF0000"/>
                  </a:solidFill>
                </a:rPr>
                <a:t>Andredef</a:t>
              </a:r>
              <a:endParaRPr lang="nb-NO" sz="18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1" y="-1"/>
            <a:ext cx="9144000" cy="69411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/>
              <a:buNone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3919" y="2015837"/>
            <a:ext cx="7767638" cy="1576014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Variabler</a:t>
            </a:r>
            <a:br>
              <a:rPr lang="nb-NO" smtClean="0"/>
            </a:br>
            <a:r>
              <a:rPr lang="nb-NO" sz="2800" smtClean="0"/>
              <a:t>Lokale og globale</a:t>
            </a:r>
            <a:endParaRPr lang="nb-NO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8880" y="65314"/>
            <a:ext cx="8229600" cy="865415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Variabler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4509" y="1077686"/>
            <a:ext cx="7804562" cy="564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mtClean="0"/>
              <a:t>Variabler er </a:t>
            </a:r>
            <a:r>
              <a:rPr lang="nb-NO" i="1" smtClean="0"/>
              <a:t>oppbevaringssted</a:t>
            </a:r>
            <a:r>
              <a:rPr lang="nb-NO" smtClean="0"/>
              <a:t> (”skuff”) for tekst eller verdier med </a:t>
            </a:r>
            <a:r>
              <a:rPr lang="nb-NO" i="1" smtClean="0"/>
              <a:t>navn</a:t>
            </a:r>
            <a:r>
              <a:rPr lang="nb-NO" smtClean="0"/>
              <a:t> og </a:t>
            </a:r>
            <a:r>
              <a:rPr lang="nb-NO" i="1" smtClean="0"/>
              <a:t>type</a:t>
            </a:r>
            <a:r>
              <a:rPr lang="nb-NO" smtClean="0"/>
              <a:t>. Innholdet kan ennå være ukjent, men vi </a:t>
            </a:r>
            <a:r>
              <a:rPr lang="nb-NO" i="1" smtClean="0"/>
              <a:t>reserverer plass </a:t>
            </a:r>
            <a:r>
              <a:rPr lang="nb-NO" smtClean="0"/>
              <a:t>til dem. </a:t>
            </a:r>
            <a:r>
              <a:rPr lang="nb-NO" i="1" smtClean="0"/>
              <a:t>Navnene</a:t>
            </a:r>
            <a:r>
              <a:rPr lang="nb-NO" smtClean="0"/>
              <a:t> på variablene må gjenspeile hva de representerer. </a:t>
            </a:r>
            <a:br>
              <a:rPr lang="nb-NO" smtClean="0"/>
            </a:br>
            <a:endParaRPr lang="nb-NO" smtClean="0"/>
          </a:p>
          <a:p>
            <a:pPr marL="0" indent="0">
              <a:buNone/>
            </a:pPr>
            <a:r>
              <a:rPr lang="nb-NO" smtClean="0"/>
              <a:t>La oss deklarere variablene ”</a:t>
            </a:r>
            <a:r>
              <a:rPr lang="nb-NO" i="1" smtClean="0"/>
              <a:t>tempForskjell</a:t>
            </a:r>
            <a:r>
              <a:rPr lang="nb-NO" smtClean="0"/>
              <a:t>”, ”</a:t>
            </a:r>
            <a:r>
              <a:rPr lang="nb-NO" i="1" smtClean="0"/>
              <a:t>tempStart</a:t>
            </a:r>
            <a:r>
              <a:rPr lang="nb-NO" smtClean="0"/>
              <a:t>” og ”</a:t>
            </a:r>
            <a:r>
              <a:rPr lang="nb-NO" i="1" smtClean="0"/>
              <a:t>tempSlutt</a:t>
            </a:r>
            <a:r>
              <a:rPr lang="nb-NO" smtClean="0"/>
              <a:t>” som </a:t>
            </a:r>
            <a:r>
              <a:rPr lang="nb-NO" i="1" smtClean="0"/>
              <a:t>float (desimaltall)</a:t>
            </a:r>
            <a:r>
              <a:rPr lang="nb-NO" smtClean="0"/>
              <a:t>. Vi kan </a:t>
            </a:r>
            <a:r>
              <a:rPr lang="nb-NO" i="1" smtClean="0"/>
              <a:t>behandle variablene uten at verdien til variabelene er kjent</a:t>
            </a:r>
            <a:r>
              <a:rPr lang="nb-NO" smtClean="0"/>
              <a:t>.</a:t>
            </a:r>
            <a:br>
              <a:rPr lang="nb-NO" smtClean="0"/>
            </a:br>
            <a:r>
              <a:rPr lang="nb-NO" smtClean="0"/>
              <a:t>    </a:t>
            </a:r>
          </a:p>
          <a:p>
            <a:pPr marL="0" indent="0">
              <a:buNone/>
            </a:pPr>
            <a:r>
              <a:rPr lang="nb-NO" smtClean="0"/>
              <a:t>    </a:t>
            </a:r>
            <a:r>
              <a:rPr lang="nb-NO" i="1" smtClean="0"/>
              <a:t>tempForskjell = tempSlutt – tempStart;</a:t>
            </a:r>
            <a:br>
              <a:rPr lang="nb-NO" i="1" smtClean="0"/>
            </a:br>
            <a:endParaRPr lang="nb-NO" i="1" smtClean="0"/>
          </a:p>
          <a:p>
            <a:pPr marL="0" indent="0">
              <a:buNone/>
            </a:pPr>
            <a:r>
              <a:rPr lang="nb-NO" smtClean="0"/>
              <a:t>Vi kan også betrakte en variabel som en </a:t>
            </a:r>
            <a:r>
              <a:rPr lang="nb-NO" i="1" smtClean="0"/>
              <a:t>lagringsplass</a:t>
            </a:r>
            <a:r>
              <a:rPr lang="nb-NO" smtClean="0"/>
              <a:t> for verdier.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21329</TotalTime>
  <Words>408</Words>
  <Application>Microsoft Office PowerPoint</Application>
  <PresentationFormat>Skjermfremvisning (4:3)</PresentationFormat>
  <Paragraphs>193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0" baseType="lpstr">
      <vt:lpstr>Office-tema</vt:lpstr>
      <vt:lpstr>Grunnkurs Programmering Arduino for Elektro yrkesfag – Dag 2.5 Programstrukturer – En introduksjon</vt:lpstr>
      <vt:lpstr>Program 17. november</vt:lpstr>
      <vt:lpstr>Grunnkurs programmering Arduino – ESP32 Dag 3 – 20 januar 2021</vt:lpstr>
      <vt:lpstr>Programstrukturer</vt:lpstr>
      <vt:lpstr>Oversikt over kommandoer ”Referance”</vt:lpstr>
      <vt:lpstr>Enkel programmeringsstruktur</vt:lpstr>
      <vt:lpstr>Enkel programmeringsstruktur</vt:lpstr>
      <vt:lpstr>Variabler Lokale og globale</vt:lpstr>
      <vt:lpstr>Variabler</vt:lpstr>
      <vt:lpstr>Deklarasjon av variabler</vt:lpstr>
      <vt:lpstr>Lokale og globale variabler</vt:lpstr>
      <vt:lpstr>Skriv til monitor</vt:lpstr>
      <vt:lpstr>Skriv til monitor</vt:lpstr>
      <vt:lpstr>“For loop” - sløyfer</vt:lpstr>
      <vt:lpstr>Gjenta sløyfe (for loop)</vt:lpstr>
      <vt:lpstr>Eksempel på bruk av for-loop</vt:lpstr>
      <vt:lpstr>While loop</vt:lpstr>
      <vt:lpstr>While-lopp for å unngå mange avlesninger</vt:lpstr>
      <vt:lpstr>“if-setning” og vilkår</vt:lpstr>
      <vt:lpstr>If-setning og vilkår</vt:lpstr>
      <vt:lpstr>Vilkår </vt:lpstr>
      <vt:lpstr>Vilkår med logiske operatorer</vt:lpstr>
      <vt:lpstr>Logiske operatorer</vt:lpstr>
      <vt:lpstr>Lag egne funksjoner</vt:lpstr>
      <vt:lpstr>Lag en egen funksjon</vt:lpstr>
      <vt:lpstr>Lag en egen funksjon</vt:lpstr>
      <vt:lpstr>switch / case</vt:lpstr>
      <vt:lpstr>Bruk av switch /case</vt:lpstr>
      <vt:lpstr>Eksempel på bruk av ”switch / case”</vt:lpstr>
      <vt:lpstr>Lag et trafikklys</vt:lpstr>
      <vt:lpstr>Tafikklys – En til rette lagt oppgave https://www.ntnu.no/skolelab/bla-hefteserie/#yrkesfag </vt:lpstr>
      <vt:lpstr>Trafikklys  Oppdrag 0 – Blinkende LED</vt:lpstr>
      <vt:lpstr>Trafikklys  Oppdrag 1 – Fra rødt til grønt og tilbake</vt:lpstr>
      <vt:lpstr>Trafikklys  Oppdrag 2 – Bestill grønt lys</vt:lpstr>
      <vt:lpstr>Trafikklys  Oppdrag 3 – Bestill grønt lys m/blink</vt:lpstr>
      <vt:lpstr>Trafikklys  Oppdrag 4 – Bestill grønt lys m/blink og lyd</vt:lpstr>
      <vt:lpstr>Trafikklys  Oppdrag 5 – Blinkende gult lys når det blir mørkt</vt:lpstr>
      <vt:lpstr>Andre oppgaver</vt:lpstr>
      <vt:lpstr>Arbeid med halvåpne oppgaver fra heftet Arduino ressurshefte – Atmel, side 79 - 94  www.ntnu.no/skolelab/bla-hefteserie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Nikro</cp:lastModifiedBy>
  <cp:revision>145</cp:revision>
  <dcterms:created xsi:type="dcterms:W3CDTF">2013-06-10T16:56:09Z</dcterms:created>
  <dcterms:modified xsi:type="dcterms:W3CDTF">2020-11-18T09:49:08Z</dcterms:modified>
</cp:coreProperties>
</file>