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9" r:id="rId2"/>
    <p:sldId id="312" r:id="rId3"/>
    <p:sldId id="313" r:id="rId4"/>
    <p:sldId id="301" r:id="rId5"/>
    <p:sldId id="310" r:id="rId6"/>
    <p:sldId id="305" r:id="rId7"/>
    <p:sldId id="306" r:id="rId8"/>
    <p:sldId id="307" r:id="rId9"/>
    <p:sldId id="308" r:id="rId10"/>
    <p:sldId id="309" r:id="rId11"/>
    <p:sldId id="314" r:id="rId12"/>
    <p:sldId id="311" r:id="rId13"/>
    <p:sldId id="300" r:id="rId14"/>
    <p:sldId id="315" r:id="rId15"/>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lenn Ghose" initials="GG" lastIdx="1" clrIdx="0">
    <p:extLst>
      <p:ext uri="{19B8F6BF-5375-455C-9EA6-DF929625EA0E}">
        <p15:presenceInfo xmlns:p15="http://schemas.microsoft.com/office/powerpoint/2012/main" userId="419d30418187d52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4" d="100"/>
          <a:sy n="114" d="100"/>
        </p:scale>
        <p:origin x="47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BDA3C1C-26F8-4CB9-8202-13D7A5E211D2}"/>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7D1DB5E4-98C7-4C1B-920D-217D1FCF03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D98A80C3-E1CC-4178-BE6D-D6F76320579A}"/>
              </a:ext>
            </a:extLst>
          </p:cNvPr>
          <p:cNvSpPr>
            <a:spLocks noGrp="1"/>
          </p:cNvSpPr>
          <p:nvPr>
            <p:ph type="dt" sz="half" idx="10"/>
          </p:nvPr>
        </p:nvSpPr>
        <p:spPr/>
        <p:txBody>
          <a:bodyPr/>
          <a:lstStyle/>
          <a:p>
            <a:fld id="{BEE8F37A-2CD7-4189-80A0-2002D28F2DE8}" type="datetimeFigureOut">
              <a:rPr lang="nb-NO" smtClean="0"/>
              <a:t>13.05.2020</a:t>
            </a:fld>
            <a:endParaRPr lang="nb-NO"/>
          </a:p>
        </p:txBody>
      </p:sp>
      <p:sp>
        <p:nvSpPr>
          <p:cNvPr id="5" name="Plassholder for bunntekst 4">
            <a:extLst>
              <a:ext uri="{FF2B5EF4-FFF2-40B4-BE49-F238E27FC236}">
                <a16:creationId xmlns:a16="http://schemas.microsoft.com/office/drawing/2014/main" id="{B31DB242-E554-46BF-BF3B-5D8FA5F6E8A4}"/>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337D7A9-74B7-40C0-B51F-C7D2CC23AA74}"/>
              </a:ext>
            </a:extLst>
          </p:cNvPr>
          <p:cNvSpPr>
            <a:spLocks noGrp="1"/>
          </p:cNvSpPr>
          <p:nvPr>
            <p:ph type="sldNum" sz="quarter" idx="12"/>
          </p:nvPr>
        </p:nvSpPr>
        <p:spPr/>
        <p:txBody>
          <a:bodyPr/>
          <a:lstStyle/>
          <a:p>
            <a:fld id="{B87DBFB8-A27C-4227-B2C6-6FEE5D41843D}" type="slidenum">
              <a:rPr lang="nb-NO" smtClean="0"/>
              <a:t>‹#›</a:t>
            </a:fld>
            <a:endParaRPr lang="nb-NO"/>
          </a:p>
        </p:txBody>
      </p:sp>
    </p:spTree>
    <p:extLst>
      <p:ext uri="{BB962C8B-B14F-4D97-AF65-F5344CB8AC3E}">
        <p14:creationId xmlns:p14="http://schemas.microsoft.com/office/powerpoint/2010/main" val="2715207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832B547-BC83-4DCE-AD6F-F590F98C59CB}"/>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2701AA45-5743-4DFF-BC26-C0C1C634EBDE}"/>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BD98586D-F80F-40C8-9B86-CD322F59C1F1}"/>
              </a:ext>
            </a:extLst>
          </p:cNvPr>
          <p:cNvSpPr>
            <a:spLocks noGrp="1"/>
          </p:cNvSpPr>
          <p:nvPr>
            <p:ph type="dt" sz="half" idx="10"/>
          </p:nvPr>
        </p:nvSpPr>
        <p:spPr/>
        <p:txBody>
          <a:bodyPr/>
          <a:lstStyle/>
          <a:p>
            <a:fld id="{BEE8F37A-2CD7-4189-80A0-2002D28F2DE8}" type="datetimeFigureOut">
              <a:rPr lang="nb-NO" smtClean="0"/>
              <a:t>13.05.2020</a:t>
            </a:fld>
            <a:endParaRPr lang="nb-NO"/>
          </a:p>
        </p:txBody>
      </p:sp>
      <p:sp>
        <p:nvSpPr>
          <p:cNvPr id="5" name="Plassholder for bunntekst 4">
            <a:extLst>
              <a:ext uri="{FF2B5EF4-FFF2-40B4-BE49-F238E27FC236}">
                <a16:creationId xmlns:a16="http://schemas.microsoft.com/office/drawing/2014/main" id="{9FB53A16-6F92-4514-90C9-E79815419C5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CA24B628-ED45-451A-A8B2-906F091C08ED}"/>
              </a:ext>
            </a:extLst>
          </p:cNvPr>
          <p:cNvSpPr>
            <a:spLocks noGrp="1"/>
          </p:cNvSpPr>
          <p:nvPr>
            <p:ph type="sldNum" sz="quarter" idx="12"/>
          </p:nvPr>
        </p:nvSpPr>
        <p:spPr/>
        <p:txBody>
          <a:bodyPr/>
          <a:lstStyle/>
          <a:p>
            <a:fld id="{B87DBFB8-A27C-4227-B2C6-6FEE5D41843D}" type="slidenum">
              <a:rPr lang="nb-NO" smtClean="0"/>
              <a:t>‹#›</a:t>
            </a:fld>
            <a:endParaRPr lang="nb-NO"/>
          </a:p>
        </p:txBody>
      </p:sp>
    </p:spTree>
    <p:extLst>
      <p:ext uri="{BB962C8B-B14F-4D97-AF65-F5344CB8AC3E}">
        <p14:creationId xmlns:p14="http://schemas.microsoft.com/office/powerpoint/2010/main" val="154123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1A1FC502-90BB-4C9A-AC85-0E488BB7B4AD}"/>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CA5D9DF6-6AF2-4D22-AFEB-9DE5FFAE1774}"/>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3B85FA73-4EE5-4234-B83F-B958FAEB076A}"/>
              </a:ext>
            </a:extLst>
          </p:cNvPr>
          <p:cNvSpPr>
            <a:spLocks noGrp="1"/>
          </p:cNvSpPr>
          <p:nvPr>
            <p:ph type="dt" sz="half" idx="10"/>
          </p:nvPr>
        </p:nvSpPr>
        <p:spPr/>
        <p:txBody>
          <a:bodyPr/>
          <a:lstStyle/>
          <a:p>
            <a:fld id="{BEE8F37A-2CD7-4189-80A0-2002D28F2DE8}" type="datetimeFigureOut">
              <a:rPr lang="nb-NO" smtClean="0"/>
              <a:t>13.05.2020</a:t>
            </a:fld>
            <a:endParaRPr lang="nb-NO"/>
          </a:p>
        </p:txBody>
      </p:sp>
      <p:sp>
        <p:nvSpPr>
          <p:cNvPr id="5" name="Plassholder for bunntekst 4">
            <a:extLst>
              <a:ext uri="{FF2B5EF4-FFF2-40B4-BE49-F238E27FC236}">
                <a16:creationId xmlns:a16="http://schemas.microsoft.com/office/drawing/2014/main" id="{9543B321-A748-4C37-9A32-1F77B58A595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8576457-A253-41EF-A775-B8B5F1EEEB64}"/>
              </a:ext>
            </a:extLst>
          </p:cNvPr>
          <p:cNvSpPr>
            <a:spLocks noGrp="1"/>
          </p:cNvSpPr>
          <p:nvPr>
            <p:ph type="sldNum" sz="quarter" idx="12"/>
          </p:nvPr>
        </p:nvSpPr>
        <p:spPr/>
        <p:txBody>
          <a:bodyPr/>
          <a:lstStyle/>
          <a:p>
            <a:fld id="{B87DBFB8-A27C-4227-B2C6-6FEE5D41843D}" type="slidenum">
              <a:rPr lang="nb-NO" smtClean="0"/>
              <a:t>‹#›</a:t>
            </a:fld>
            <a:endParaRPr lang="nb-NO"/>
          </a:p>
        </p:txBody>
      </p:sp>
    </p:spTree>
    <p:extLst>
      <p:ext uri="{BB962C8B-B14F-4D97-AF65-F5344CB8AC3E}">
        <p14:creationId xmlns:p14="http://schemas.microsoft.com/office/powerpoint/2010/main" val="1844233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41D3912-74E4-4CEE-9B28-2E41DE2FE15E}"/>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76F15C00-4B7A-435C-9949-5D6FFF64209F}"/>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EDC2FCDC-43B9-4D91-A7C1-6B6E1400FCDF}"/>
              </a:ext>
            </a:extLst>
          </p:cNvPr>
          <p:cNvSpPr>
            <a:spLocks noGrp="1"/>
          </p:cNvSpPr>
          <p:nvPr>
            <p:ph type="dt" sz="half" idx="10"/>
          </p:nvPr>
        </p:nvSpPr>
        <p:spPr/>
        <p:txBody>
          <a:bodyPr/>
          <a:lstStyle/>
          <a:p>
            <a:fld id="{BEE8F37A-2CD7-4189-80A0-2002D28F2DE8}" type="datetimeFigureOut">
              <a:rPr lang="nb-NO" smtClean="0"/>
              <a:t>13.05.2020</a:t>
            </a:fld>
            <a:endParaRPr lang="nb-NO"/>
          </a:p>
        </p:txBody>
      </p:sp>
      <p:sp>
        <p:nvSpPr>
          <p:cNvPr id="5" name="Plassholder for bunntekst 4">
            <a:extLst>
              <a:ext uri="{FF2B5EF4-FFF2-40B4-BE49-F238E27FC236}">
                <a16:creationId xmlns:a16="http://schemas.microsoft.com/office/drawing/2014/main" id="{CA07ED97-5A9B-4ABB-B051-95FCC4B2D16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376B857-4668-4169-9CD9-C934B0DEAD47}"/>
              </a:ext>
            </a:extLst>
          </p:cNvPr>
          <p:cNvSpPr>
            <a:spLocks noGrp="1"/>
          </p:cNvSpPr>
          <p:nvPr>
            <p:ph type="sldNum" sz="quarter" idx="12"/>
          </p:nvPr>
        </p:nvSpPr>
        <p:spPr/>
        <p:txBody>
          <a:bodyPr/>
          <a:lstStyle/>
          <a:p>
            <a:fld id="{B87DBFB8-A27C-4227-B2C6-6FEE5D41843D}" type="slidenum">
              <a:rPr lang="nb-NO" smtClean="0"/>
              <a:t>‹#›</a:t>
            </a:fld>
            <a:endParaRPr lang="nb-NO"/>
          </a:p>
        </p:txBody>
      </p:sp>
    </p:spTree>
    <p:extLst>
      <p:ext uri="{BB962C8B-B14F-4D97-AF65-F5344CB8AC3E}">
        <p14:creationId xmlns:p14="http://schemas.microsoft.com/office/powerpoint/2010/main" val="3637374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4F6D621-9E1F-443D-88E1-7E6D3D764C25}"/>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51BB4655-2E46-4A3B-A1E5-230EDA8D19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D98E9227-6AF5-45D6-A374-8C35B6AC136F}"/>
              </a:ext>
            </a:extLst>
          </p:cNvPr>
          <p:cNvSpPr>
            <a:spLocks noGrp="1"/>
          </p:cNvSpPr>
          <p:nvPr>
            <p:ph type="dt" sz="half" idx="10"/>
          </p:nvPr>
        </p:nvSpPr>
        <p:spPr/>
        <p:txBody>
          <a:bodyPr/>
          <a:lstStyle/>
          <a:p>
            <a:fld id="{BEE8F37A-2CD7-4189-80A0-2002D28F2DE8}" type="datetimeFigureOut">
              <a:rPr lang="nb-NO" smtClean="0"/>
              <a:t>13.05.2020</a:t>
            </a:fld>
            <a:endParaRPr lang="nb-NO"/>
          </a:p>
        </p:txBody>
      </p:sp>
      <p:sp>
        <p:nvSpPr>
          <p:cNvPr id="5" name="Plassholder for bunntekst 4">
            <a:extLst>
              <a:ext uri="{FF2B5EF4-FFF2-40B4-BE49-F238E27FC236}">
                <a16:creationId xmlns:a16="http://schemas.microsoft.com/office/drawing/2014/main" id="{FC911C12-7EBD-43A1-B6F0-D5C3749954C7}"/>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288256A1-E17A-4B51-957C-D854910A75DC}"/>
              </a:ext>
            </a:extLst>
          </p:cNvPr>
          <p:cNvSpPr>
            <a:spLocks noGrp="1"/>
          </p:cNvSpPr>
          <p:nvPr>
            <p:ph type="sldNum" sz="quarter" idx="12"/>
          </p:nvPr>
        </p:nvSpPr>
        <p:spPr/>
        <p:txBody>
          <a:bodyPr/>
          <a:lstStyle/>
          <a:p>
            <a:fld id="{B87DBFB8-A27C-4227-B2C6-6FEE5D41843D}" type="slidenum">
              <a:rPr lang="nb-NO" smtClean="0"/>
              <a:t>‹#›</a:t>
            </a:fld>
            <a:endParaRPr lang="nb-NO"/>
          </a:p>
        </p:txBody>
      </p:sp>
    </p:spTree>
    <p:extLst>
      <p:ext uri="{BB962C8B-B14F-4D97-AF65-F5344CB8AC3E}">
        <p14:creationId xmlns:p14="http://schemas.microsoft.com/office/powerpoint/2010/main" val="100587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3B7C1D6-3559-43D6-B6DD-7896F8FED575}"/>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1AD2CD1F-2807-401D-9C21-04D26E79758A}"/>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EE8BE9A7-6FF6-4B0B-9315-3ABB625DB399}"/>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B93BF8A5-CAA6-4A5C-B284-FB64EB4168FE}"/>
              </a:ext>
            </a:extLst>
          </p:cNvPr>
          <p:cNvSpPr>
            <a:spLocks noGrp="1"/>
          </p:cNvSpPr>
          <p:nvPr>
            <p:ph type="dt" sz="half" idx="10"/>
          </p:nvPr>
        </p:nvSpPr>
        <p:spPr/>
        <p:txBody>
          <a:bodyPr/>
          <a:lstStyle/>
          <a:p>
            <a:fld id="{BEE8F37A-2CD7-4189-80A0-2002D28F2DE8}" type="datetimeFigureOut">
              <a:rPr lang="nb-NO" smtClean="0"/>
              <a:t>13.05.2020</a:t>
            </a:fld>
            <a:endParaRPr lang="nb-NO"/>
          </a:p>
        </p:txBody>
      </p:sp>
      <p:sp>
        <p:nvSpPr>
          <p:cNvPr id="6" name="Plassholder for bunntekst 5">
            <a:extLst>
              <a:ext uri="{FF2B5EF4-FFF2-40B4-BE49-F238E27FC236}">
                <a16:creationId xmlns:a16="http://schemas.microsoft.com/office/drawing/2014/main" id="{9EDB1FA1-E571-41EB-B86C-9311BFD026E9}"/>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758470A-9E45-490E-A24C-1D06C8F662D5}"/>
              </a:ext>
            </a:extLst>
          </p:cNvPr>
          <p:cNvSpPr>
            <a:spLocks noGrp="1"/>
          </p:cNvSpPr>
          <p:nvPr>
            <p:ph type="sldNum" sz="quarter" idx="12"/>
          </p:nvPr>
        </p:nvSpPr>
        <p:spPr/>
        <p:txBody>
          <a:bodyPr/>
          <a:lstStyle/>
          <a:p>
            <a:fld id="{B87DBFB8-A27C-4227-B2C6-6FEE5D41843D}" type="slidenum">
              <a:rPr lang="nb-NO" smtClean="0"/>
              <a:t>‹#›</a:t>
            </a:fld>
            <a:endParaRPr lang="nb-NO"/>
          </a:p>
        </p:txBody>
      </p:sp>
    </p:spTree>
    <p:extLst>
      <p:ext uri="{BB962C8B-B14F-4D97-AF65-F5344CB8AC3E}">
        <p14:creationId xmlns:p14="http://schemas.microsoft.com/office/powerpoint/2010/main" val="1434498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B9C40F3-56ED-43DD-941B-14E071BEC814}"/>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07660BA8-49F6-4033-94FA-5DD0DE724A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3CA4B76E-EFBB-41B8-9405-68469E69137F}"/>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6AFF5282-8460-4695-ADC2-ED72C0C3FF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EC059286-F7F4-4B4E-A88C-D081CF549447}"/>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BB655B65-9868-4BA1-9014-2A046D235364}"/>
              </a:ext>
            </a:extLst>
          </p:cNvPr>
          <p:cNvSpPr>
            <a:spLocks noGrp="1"/>
          </p:cNvSpPr>
          <p:nvPr>
            <p:ph type="dt" sz="half" idx="10"/>
          </p:nvPr>
        </p:nvSpPr>
        <p:spPr/>
        <p:txBody>
          <a:bodyPr/>
          <a:lstStyle/>
          <a:p>
            <a:fld id="{BEE8F37A-2CD7-4189-80A0-2002D28F2DE8}" type="datetimeFigureOut">
              <a:rPr lang="nb-NO" smtClean="0"/>
              <a:t>13.05.2020</a:t>
            </a:fld>
            <a:endParaRPr lang="nb-NO"/>
          </a:p>
        </p:txBody>
      </p:sp>
      <p:sp>
        <p:nvSpPr>
          <p:cNvPr id="8" name="Plassholder for bunntekst 7">
            <a:extLst>
              <a:ext uri="{FF2B5EF4-FFF2-40B4-BE49-F238E27FC236}">
                <a16:creationId xmlns:a16="http://schemas.microsoft.com/office/drawing/2014/main" id="{6F1DC0B0-BD1A-4B46-B71B-C899318CF98C}"/>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EDAB748C-DEA3-449B-A9E5-DA4DBAF9AFDF}"/>
              </a:ext>
            </a:extLst>
          </p:cNvPr>
          <p:cNvSpPr>
            <a:spLocks noGrp="1"/>
          </p:cNvSpPr>
          <p:nvPr>
            <p:ph type="sldNum" sz="quarter" idx="12"/>
          </p:nvPr>
        </p:nvSpPr>
        <p:spPr/>
        <p:txBody>
          <a:bodyPr/>
          <a:lstStyle/>
          <a:p>
            <a:fld id="{B87DBFB8-A27C-4227-B2C6-6FEE5D41843D}" type="slidenum">
              <a:rPr lang="nb-NO" smtClean="0"/>
              <a:t>‹#›</a:t>
            </a:fld>
            <a:endParaRPr lang="nb-NO"/>
          </a:p>
        </p:txBody>
      </p:sp>
    </p:spTree>
    <p:extLst>
      <p:ext uri="{BB962C8B-B14F-4D97-AF65-F5344CB8AC3E}">
        <p14:creationId xmlns:p14="http://schemas.microsoft.com/office/powerpoint/2010/main" val="3257138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8D8C0E6-2A51-4D4B-8AB3-3DA17250D476}"/>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3A51920E-6521-48D8-8E2B-6D7BDF2B45F2}"/>
              </a:ext>
            </a:extLst>
          </p:cNvPr>
          <p:cNvSpPr>
            <a:spLocks noGrp="1"/>
          </p:cNvSpPr>
          <p:nvPr>
            <p:ph type="dt" sz="half" idx="10"/>
          </p:nvPr>
        </p:nvSpPr>
        <p:spPr/>
        <p:txBody>
          <a:bodyPr/>
          <a:lstStyle/>
          <a:p>
            <a:fld id="{BEE8F37A-2CD7-4189-80A0-2002D28F2DE8}" type="datetimeFigureOut">
              <a:rPr lang="nb-NO" smtClean="0"/>
              <a:t>13.05.2020</a:t>
            </a:fld>
            <a:endParaRPr lang="nb-NO"/>
          </a:p>
        </p:txBody>
      </p:sp>
      <p:sp>
        <p:nvSpPr>
          <p:cNvPr id="4" name="Plassholder for bunntekst 3">
            <a:extLst>
              <a:ext uri="{FF2B5EF4-FFF2-40B4-BE49-F238E27FC236}">
                <a16:creationId xmlns:a16="http://schemas.microsoft.com/office/drawing/2014/main" id="{3113E73B-C1B9-418D-B660-2524321E5C33}"/>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B6AE3BB0-2726-4466-B304-57BBDE379E30}"/>
              </a:ext>
            </a:extLst>
          </p:cNvPr>
          <p:cNvSpPr>
            <a:spLocks noGrp="1"/>
          </p:cNvSpPr>
          <p:nvPr>
            <p:ph type="sldNum" sz="quarter" idx="12"/>
          </p:nvPr>
        </p:nvSpPr>
        <p:spPr/>
        <p:txBody>
          <a:bodyPr/>
          <a:lstStyle/>
          <a:p>
            <a:fld id="{B87DBFB8-A27C-4227-B2C6-6FEE5D41843D}" type="slidenum">
              <a:rPr lang="nb-NO" smtClean="0"/>
              <a:t>‹#›</a:t>
            </a:fld>
            <a:endParaRPr lang="nb-NO"/>
          </a:p>
        </p:txBody>
      </p:sp>
    </p:spTree>
    <p:extLst>
      <p:ext uri="{BB962C8B-B14F-4D97-AF65-F5344CB8AC3E}">
        <p14:creationId xmlns:p14="http://schemas.microsoft.com/office/powerpoint/2010/main" val="2262196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E2D61D69-1667-4EFA-BC4E-1A13E4BFAF6B}"/>
              </a:ext>
            </a:extLst>
          </p:cNvPr>
          <p:cNvSpPr>
            <a:spLocks noGrp="1"/>
          </p:cNvSpPr>
          <p:nvPr>
            <p:ph type="dt" sz="half" idx="10"/>
          </p:nvPr>
        </p:nvSpPr>
        <p:spPr/>
        <p:txBody>
          <a:bodyPr/>
          <a:lstStyle/>
          <a:p>
            <a:fld id="{BEE8F37A-2CD7-4189-80A0-2002D28F2DE8}" type="datetimeFigureOut">
              <a:rPr lang="nb-NO" smtClean="0"/>
              <a:t>13.05.2020</a:t>
            </a:fld>
            <a:endParaRPr lang="nb-NO"/>
          </a:p>
        </p:txBody>
      </p:sp>
      <p:sp>
        <p:nvSpPr>
          <p:cNvPr id="3" name="Plassholder for bunntekst 2">
            <a:extLst>
              <a:ext uri="{FF2B5EF4-FFF2-40B4-BE49-F238E27FC236}">
                <a16:creationId xmlns:a16="http://schemas.microsoft.com/office/drawing/2014/main" id="{7C7CC250-2398-4C3B-9DD5-80BBC3F54391}"/>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48C19F3C-60A8-461A-B6D6-3D2B57FECAFC}"/>
              </a:ext>
            </a:extLst>
          </p:cNvPr>
          <p:cNvSpPr>
            <a:spLocks noGrp="1"/>
          </p:cNvSpPr>
          <p:nvPr>
            <p:ph type="sldNum" sz="quarter" idx="12"/>
          </p:nvPr>
        </p:nvSpPr>
        <p:spPr/>
        <p:txBody>
          <a:bodyPr/>
          <a:lstStyle/>
          <a:p>
            <a:fld id="{B87DBFB8-A27C-4227-B2C6-6FEE5D41843D}" type="slidenum">
              <a:rPr lang="nb-NO" smtClean="0"/>
              <a:t>‹#›</a:t>
            </a:fld>
            <a:endParaRPr lang="nb-NO"/>
          </a:p>
        </p:txBody>
      </p:sp>
    </p:spTree>
    <p:extLst>
      <p:ext uri="{BB962C8B-B14F-4D97-AF65-F5344CB8AC3E}">
        <p14:creationId xmlns:p14="http://schemas.microsoft.com/office/powerpoint/2010/main" val="918593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EAFE29C-09DC-418B-A92F-BA609CB76DEA}"/>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242DD3CE-C7C6-4AD6-BF85-CC6CB0692E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A1E8173D-E35E-454F-9E53-6BB9272290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6D48648A-F0AC-4DBD-B6E8-E670E48F7C4A}"/>
              </a:ext>
            </a:extLst>
          </p:cNvPr>
          <p:cNvSpPr>
            <a:spLocks noGrp="1"/>
          </p:cNvSpPr>
          <p:nvPr>
            <p:ph type="dt" sz="half" idx="10"/>
          </p:nvPr>
        </p:nvSpPr>
        <p:spPr/>
        <p:txBody>
          <a:bodyPr/>
          <a:lstStyle/>
          <a:p>
            <a:fld id="{BEE8F37A-2CD7-4189-80A0-2002D28F2DE8}" type="datetimeFigureOut">
              <a:rPr lang="nb-NO" smtClean="0"/>
              <a:t>13.05.2020</a:t>
            </a:fld>
            <a:endParaRPr lang="nb-NO"/>
          </a:p>
        </p:txBody>
      </p:sp>
      <p:sp>
        <p:nvSpPr>
          <p:cNvPr id="6" name="Plassholder for bunntekst 5">
            <a:extLst>
              <a:ext uri="{FF2B5EF4-FFF2-40B4-BE49-F238E27FC236}">
                <a16:creationId xmlns:a16="http://schemas.microsoft.com/office/drawing/2014/main" id="{E9D6CC7E-BF16-47E3-B1C9-45145FAAAAF7}"/>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00A80BFB-C9CC-4F17-B4DB-C4983DFB82AC}"/>
              </a:ext>
            </a:extLst>
          </p:cNvPr>
          <p:cNvSpPr>
            <a:spLocks noGrp="1"/>
          </p:cNvSpPr>
          <p:nvPr>
            <p:ph type="sldNum" sz="quarter" idx="12"/>
          </p:nvPr>
        </p:nvSpPr>
        <p:spPr/>
        <p:txBody>
          <a:bodyPr/>
          <a:lstStyle/>
          <a:p>
            <a:fld id="{B87DBFB8-A27C-4227-B2C6-6FEE5D41843D}" type="slidenum">
              <a:rPr lang="nb-NO" smtClean="0"/>
              <a:t>‹#›</a:t>
            </a:fld>
            <a:endParaRPr lang="nb-NO"/>
          </a:p>
        </p:txBody>
      </p:sp>
    </p:spTree>
    <p:extLst>
      <p:ext uri="{BB962C8B-B14F-4D97-AF65-F5344CB8AC3E}">
        <p14:creationId xmlns:p14="http://schemas.microsoft.com/office/powerpoint/2010/main" val="16272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EAF1E04-7EE6-42DC-A629-E985D6C24F01}"/>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D176412D-BCE1-49DC-8EE3-DE56D56293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5B2FCB94-54CA-45DB-B058-30D0E7CE37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7474713E-15D0-4D9C-AB30-D21CCE0712AD}"/>
              </a:ext>
            </a:extLst>
          </p:cNvPr>
          <p:cNvSpPr>
            <a:spLocks noGrp="1"/>
          </p:cNvSpPr>
          <p:nvPr>
            <p:ph type="dt" sz="half" idx="10"/>
          </p:nvPr>
        </p:nvSpPr>
        <p:spPr/>
        <p:txBody>
          <a:bodyPr/>
          <a:lstStyle/>
          <a:p>
            <a:fld id="{BEE8F37A-2CD7-4189-80A0-2002D28F2DE8}" type="datetimeFigureOut">
              <a:rPr lang="nb-NO" smtClean="0"/>
              <a:t>13.05.2020</a:t>
            </a:fld>
            <a:endParaRPr lang="nb-NO"/>
          </a:p>
        </p:txBody>
      </p:sp>
      <p:sp>
        <p:nvSpPr>
          <p:cNvPr id="6" name="Plassholder for bunntekst 5">
            <a:extLst>
              <a:ext uri="{FF2B5EF4-FFF2-40B4-BE49-F238E27FC236}">
                <a16:creationId xmlns:a16="http://schemas.microsoft.com/office/drawing/2014/main" id="{18BE246F-55E0-4DF7-AB40-B3D0ECDCDB4F}"/>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35E3162F-6329-45CD-B6EF-7C011925C1D0}"/>
              </a:ext>
            </a:extLst>
          </p:cNvPr>
          <p:cNvSpPr>
            <a:spLocks noGrp="1"/>
          </p:cNvSpPr>
          <p:nvPr>
            <p:ph type="sldNum" sz="quarter" idx="12"/>
          </p:nvPr>
        </p:nvSpPr>
        <p:spPr/>
        <p:txBody>
          <a:bodyPr/>
          <a:lstStyle/>
          <a:p>
            <a:fld id="{B87DBFB8-A27C-4227-B2C6-6FEE5D41843D}" type="slidenum">
              <a:rPr lang="nb-NO" smtClean="0"/>
              <a:t>‹#›</a:t>
            </a:fld>
            <a:endParaRPr lang="nb-NO"/>
          </a:p>
        </p:txBody>
      </p:sp>
    </p:spTree>
    <p:extLst>
      <p:ext uri="{BB962C8B-B14F-4D97-AF65-F5344CB8AC3E}">
        <p14:creationId xmlns:p14="http://schemas.microsoft.com/office/powerpoint/2010/main" val="649154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8AFFB5A9-B3A7-44AD-AB02-45B43B33EB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6DA0B4F7-34C2-43C6-A030-04FE321A33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6FBB398D-98E6-46EA-BC9C-F8CFA01E94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E8F37A-2CD7-4189-80A0-2002D28F2DE8}" type="datetimeFigureOut">
              <a:rPr lang="nb-NO" smtClean="0"/>
              <a:t>13.05.2020</a:t>
            </a:fld>
            <a:endParaRPr lang="nb-NO"/>
          </a:p>
        </p:txBody>
      </p:sp>
      <p:sp>
        <p:nvSpPr>
          <p:cNvPr id="5" name="Plassholder for bunntekst 4">
            <a:extLst>
              <a:ext uri="{FF2B5EF4-FFF2-40B4-BE49-F238E27FC236}">
                <a16:creationId xmlns:a16="http://schemas.microsoft.com/office/drawing/2014/main" id="{29DAFCE3-F64B-4ADF-8E56-083C4E27A6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AE23CF58-E4DD-4BBF-8731-66AFBDBCCF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7DBFB8-A27C-4227-B2C6-6FEE5D41843D}" type="slidenum">
              <a:rPr lang="nb-NO" smtClean="0"/>
              <a:t>‹#›</a:t>
            </a:fld>
            <a:endParaRPr lang="nb-NO"/>
          </a:p>
        </p:txBody>
      </p:sp>
    </p:spTree>
    <p:extLst>
      <p:ext uri="{BB962C8B-B14F-4D97-AF65-F5344CB8AC3E}">
        <p14:creationId xmlns:p14="http://schemas.microsoft.com/office/powerpoint/2010/main" val="79657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labdidakt.no/" TargetMode="External"/><Relationship Id="rId1" Type="http://schemas.openxmlformats.org/officeDocument/2006/relationships/slideLayout" Target="../slideLayouts/slideLayout7.xml"/><Relationship Id="rId6" Type="http://schemas.openxmlformats.org/officeDocument/2006/relationships/hyperlink" Target="http://www.labdidakt.no/"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1.png"/><Relationship Id="rId7" Type="http://schemas.openxmlformats.org/officeDocument/2006/relationships/image" Target="../media/image47.png"/><Relationship Id="rId2" Type="http://schemas.openxmlformats.org/officeDocument/2006/relationships/hyperlink" Target="https://www.labdidakt.no/" TargetMode="Externa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hyperlink" Target="http://www.labdidakt.no/" TargetMode="External"/><Relationship Id="rId4" Type="http://schemas.openxmlformats.org/officeDocument/2006/relationships/image" Target="../media/image2.png"/><Relationship Id="rId9" Type="http://schemas.openxmlformats.org/officeDocument/2006/relationships/image" Target="../media/image49.png"/></Relationships>
</file>

<file path=ppt/slides/_rels/slide11.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1.png"/><Relationship Id="rId7" Type="http://schemas.openxmlformats.org/officeDocument/2006/relationships/image" Target="../media/image51.png"/><Relationship Id="rId2" Type="http://schemas.openxmlformats.org/officeDocument/2006/relationships/hyperlink" Target="https://www.labdidakt.no/" TargetMode="Externa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hyperlink" Target="http://www.labdidakt.no/" TargetMode="External"/><Relationship Id="rId4" Type="http://schemas.openxmlformats.org/officeDocument/2006/relationships/image" Target="../media/image2.png"/><Relationship Id="rId9" Type="http://schemas.openxmlformats.org/officeDocument/2006/relationships/image" Target="../media/image53.png"/></Relationships>
</file>

<file path=ppt/slides/_rels/slide12.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1.png"/><Relationship Id="rId7" Type="http://schemas.openxmlformats.org/officeDocument/2006/relationships/image" Target="../media/image55.png"/><Relationship Id="rId2" Type="http://schemas.openxmlformats.org/officeDocument/2006/relationships/hyperlink" Target="https://www.labdidakt.no/" TargetMode="External"/><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hyperlink" Target="http://www.labdidakt.no/" TargetMode="Externa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hyperlink" Target="https://www.labdidakt.no/pasco-datalogging/pasco-sensorer-traadlose/ph-sensortraadlos-inkludert-elektrodeholder" TargetMode="External"/><Relationship Id="rId3" Type="http://schemas.openxmlformats.org/officeDocument/2006/relationships/image" Target="../media/image1.png"/><Relationship Id="rId7" Type="http://schemas.openxmlformats.org/officeDocument/2006/relationships/hyperlink" Target="https://www.labdidakt.no/pasco-datalogging/pasco-sensorer-traadlose/temperatur-link-m/mini-jack-traadlos" TargetMode="External"/><Relationship Id="rId12" Type="http://schemas.openxmlformats.org/officeDocument/2006/relationships/hyperlink" Target="https://www.labdidakt.no/pasco-datalogging/pasco-sensorer-traadlose/lyssensor-traadlos" TargetMode="External"/><Relationship Id="rId2" Type="http://schemas.openxmlformats.org/officeDocument/2006/relationships/hyperlink" Target="https://www.labdidakt.no/" TargetMode="External"/><Relationship Id="rId1" Type="http://schemas.openxmlformats.org/officeDocument/2006/relationships/slideLayout" Target="../slideLayouts/slideLayout7.xml"/><Relationship Id="rId6" Type="http://schemas.openxmlformats.org/officeDocument/2006/relationships/hyperlink" Target="https://www.labdidakt.no/pasco-datalogging/pasco-sensorer-traadlose/temperatursensor-traadlos" TargetMode="External"/><Relationship Id="rId11" Type="http://schemas.openxmlformats.org/officeDocument/2006/relationships/hyperlink" Target="https://www.labdidakt.no/pasco-datalogging/pasco-sensorer-traadlose/bevegelsessensortraadlos" TargetMode="External"/><Relationship Id="rId5" Type="http://schemas.openxmlformats.org/officeDocument/2006/relationships/hyperlink" Target="http://www.labdidakt.no/" TargetMode="External"/><Relationship Id="rId10" Type="http://schemas.openxmlformats.org/officeDocument/2006/relationships/hyperlink" Target="https://www.labdidakt.no/roboter-og-programmering/pasco-code.node" TargetMode="External"/><Relationship Id="rId4" Type="http://schemas.openxmlformats.org/officeDocument/2006/relationships/image" Target="../media/image2.png"/><Relationship Id="rId9" Type="http://schemas.openxmlformats.org/officeDocument/2006/relationships/hyperlink" Target="https://www.labdidakt.no/pasco-datalogging/pasco-sensorer-traadlose/draapeteller-traadlos"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hyperlink" Target="mailto:glenn@labdidakt.no" TargetMode="External"/><Relationship Id="rId3" Type="http://schemas.openxmlformats.org/officeDocument/2006/relationships/hyperlink" Target="https://www.labdidakt.no/" TargetMode="External"/><Relationship Id="rId7" Type="http://schemas.openxmlformats.org/officeDocument/2006/relationships/image" Target="../media/image59.png"/><Relationship Id="rId12" Type="http://schemas.openxmlformats.org/officeDocument/2006/relationships/image" Target="../media/image63.jpeg"/><Relationship Id="rId2" Type="http://schemas.openxmlformats.org/officeDocument/2006/relationships/image" Target="../media/image57.jpeg"/><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62.png"/><Relationship Id="rId5" Type="http://schemas.openxmlformats.org/officeDocument/2006/relationships/image" Target="../media/image2.png"/><Relationship Id="rId15" Type="http://schemas.openxmlformats.org/officeDocument/2006/relationships/hyperlink" Target="mailto:post@labdidakt.no" TargetMode="External"/><Relationship Id="rId10" Type="http://schemas.openxmlformats.org/officeDocument/2006/relationships/image" Target="../media/image61.png"/><Relationship Id="rId4" Type="http://schemas.openxmlformats.org/officeDocument/2006/relationships/image" Target="../media/image1.png"/><Relationship Id="rId9" Type="http://schemas.openxmlformats.org/officeDocument/2006/relationships/hyperlink" Target="http://www.labdidakt.no/" TargetMode="External"/><Relationship Id="rId14" Type="http://schemas.openxmlformats.org/officeDocument/2006/relationships/hyperlink" Target="mailto:erik@labdidakt.no"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hyperlink" Target="https://www.labdidakt.no/" TargetMode="Externa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hyperlink" Target="http://www.labdidakt.no/" TargetMode="External"/><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www.labdidakt.no/" TargetMode="External"/><Relationship Id="rId7"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hyperlink" Target="http://www.labdidakt.no/" TargetMode="External"/><Relationship Id="rId5" Type="http://schemas.openxmlformats.org/officeDocument/2006/relationships/image" Target="../media/image2.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png"/><Relationship Id="rId7" Type="http://schemas.openxmlformats.org/officeDocument/2006/relationships/image" Target="../media/image16.png"/><Relationship Id="rId12" Type="http://schemas.openxmlformats.org/officeDocument/2006/relationships/image" Target="../media/image10.png"/><Relationship Id="rId2" Type="http://schemas.openxmlformats.org/officeDocument/2006/relationships/hyperlink" Target="https://www.labdidakt.no/" TargetMode="External"/><Relationship Id="rId1" Type="http://schemas.openxmlformats.org/officeDocument/2006/relationships/slideLayout" Target="../slideLayouts/slideLayout7.xml"/><Relationship Id="rId6" Type="http://schemas.openxmlformats.org/officeDocument/2006/relationships/hyperlink" Target="https://www.labdidakt.no/image/datalogging/sensorer/ps-3201-ps-3201.png?width=800&amp;lb=true" TargetMode="External"/><Relationship Id="rId11" Type="http://schemas.openxmlformats.org/officeDocument/2006/relationships/image" Target="../media/image9.png"/><Relationship Id="rId5" Type="http://schemas.openxmlformats.org/officeDocument/2006/relationships/hyperlink" Target="http://www.labdidakt.no/" TargetMode="External"/><Relationship Id="rId10" Type="http://schemas.openxmlformats.org/officeDocument/2006/relationships/image" Target="../media/image19.png"/><Relationship Id="rId4" Type="http://schemas.openxmlformats.org/officeDocument/2006/relationships/image" Target="../media/image2.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hyperlink" Target="https://www.labdidakt.no/image/datalogging/sensorer/ps-3201-ps-3201.png?width=800&amp;lb=true" TargetMode="External"/><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hyperlink" Target="https://www.labdidakt.no/" TargetMode="Externa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hyperlink" Target="http://www.labdidakt.no/" TargetMode="External"/><Relationship Id="rId4" Type="http://schemas.openxmlformats.org/officeDocument/2006/relationships/image" Target="../media/image2.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hyperlink" Target="https://www.labdidakt.no/" TargetMode="External"/><Relationship Id="rId1" Type="http://schemas.openxmlformats.org/officeDocument/2006/relationships/slideLayout" Target="../slideLayouts/slideLayout7.xml"/><Relationship Id="rId6" Type="http://schemas.openxmlformats.org/officeDocument/2006/relationships/image" Target="../media/image21.jpeg"/><Relationship Id="rId11" Type="http://schemas.openxmlformats.org/officeDocument/2006/relationships/image" Target="../media/image26.png"/><Relationship Id="rId5" Type="http://schemas.openxmlformats.org/officeDocument/2006/relationships/hyperlink" Target="http://www.labdidakt.no/" TargetMode="External"/><Relationship Id="rId10" Type="http://schemas.openxmlformats.org/officeDocument/2006/relationships/image" Target="../media/image25.png"/><Relationship Id="rId4" Type="http://schemas.openxmlformats.org/officeDocument/2006/relationships/image" Target="../media/image2.png"/><Relationship Id="rId9" Type="http://schemas.openxmlformats.org/officeDocument/2006/relationships/image" Target="../media/image24.png"/><Relationship Id="rId14" Type="http://schemas.openxmlformats.org/officeDocument/2006/relationships/image" Target="../media/image29.png"/></Relationships>
</file>

<file path=ppt/slides/_rels/slide7.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1.png"/><Relationship Id="rId7" Type="http://schemas.openxmlformats.org/officeDocument/2006/relationships/image" Target="../media/image30.jpeg"/><Relationship Id="rId2" Type="http://schemas.openxmlformats.org/officeDocument/2006/relationships/hyperlink" Target="https://www.labdidakt.no/" TargetMode="Externa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hyperlink" Target="http://www.labdidakt.no/" TargetMode="External"/><Relationship Id="rId4" Type="http://schemas.openxmlformats.org/officeDocument/2006/relationships/image" Target="../media/image2.png"/><Relationship Id="rId9" Type="http://schemas.openxmlformats.org/officeDocument/2006/relationships/image" Target="../media/image32.png"/></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1.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hyperlink" Target="https://www.labdidakt.no/" TargetMode="External"/><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hyperlink" Target="http://www.labdidakt.no/" TargetMode="External"/><Relationship Id="rId10" Type="http://schemas.openxmlformats.org/officeDocument/2006/relationships/image" Target="../media/image37.png"/><Relationship Id="rId4" Type="http://schemas.openxmlformats.org/officeDocument/2006/relationships/image" Target="../media/image2.png"/><Relationship Id="rId9" Type="http://schemas.openxmlformats.org/officeDocument/2006/relationships/image" Target="../media/image36.png"/><Relationship Id="rId14"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1.png"/><Relationship Id="rId7" Type="http://schemas.openxmlformats.org/officeDocument/2006/relationships/image" Target="../media/image42.png"/><Relationship Id="rId2" Type="http://schemas.openxmlformats.org/officeDocument/2006/relationships/hyperlink" Target="https://www.labdidakt.no/" TargetMode="External"/><Relationship Id="rId1" Type="http://schemas.openxmlformats.org/officeDocument/2006/relationships/slideLayout" Target="../slideLayouts/slideLayout7.xml"/><Relationship Id="rId6" Type="http://schemas.openxmlformats.org/officeDocument/2006/relationships/image" Target="../media/image41.jpeg"/><Relationship Id="rId11" Type="http://schemas.openxmlformats.org/officeDocument/2006/relationships/image" Target="../media/image28.png"/><Relationship Id="rId5" Type="http://schemas.openxmlformats.org/officeDocument/2006/relationships/hyperlink" Target="http://www.labdidakt.no/" TargetMode="External"/><Relationship Id="rId10" Type="http://schemas.openxmlformats.org/officeDocument/2006/relationships/image" Target="../media/image45.png"/><Relationship Id="rId4" Type="http://schemas.openxmlformats.org/officeDocument/2006/relationships/image" Target="../media/image2.png"/><Relationship Id="rId9"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LabDidakt">
            <a:hlinkClick r:id="rId2"/>
            <a:extLst>
              <a:ext uri="{FF2B5EF4-FFF2-40B4-BE49-F238E27FC236}">
                <a16:creationId xmlns:a16="http://schemas.microsoft.com/office/drawing/2014/main" id="{48DFDAB4-2C81-4126-9768-DE06F0A7CA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2460" y="6237985"/>
            <a:ext cx="1268363" cy="461705"/>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a:extLst>
              <a:ext uri="{FF2B5EF4-FFF2-40B4-BE49-F238E27FC236}">
                <a16:creationId xmlns:a16="http://schemas.microsoft.com/office/drawing/2014/main" id="{BFCFD652-0A8D-45C8-8E4E-DB5546CE03CB}"/>
              </a:ext>
            </a:extLst>
          </p:cNvPr>
          <p:cNvSpPr/>
          <p:nvPr/>
        </p:nvSpPr>
        <p:spPr>
          <a:xfrm>
            <a:off x="7536160" y="18738"/>
            <a:ext cx="2907334" cy="341632"/>
          </a:xfrm>
          <a:prstGeom prst="rect">
            <a:avLst/>
          </a:prstGeom>
        </p:spPr>
        <p:txBody>
          <a:bodyPr wrap="none">
            <a:spAutoFit/>
          </a:bodyPr>
          <a:lstStyle/>
          <a:p>
            <a:pPr marL="342900" indent="-342900">
              <a:lnSpc>
                <a:spcPct val="90000"/>
              </a:lnSpc>
              <a:spcBef>
                <a:spcPct val="20000"/>
              </a:spcBef>
            </a:pPr>
            <a:r>
              <a:rPr lang="de-DE">
                <a:solidFill>
                  <a:schemeClr val="bg1"/>
                </a:solidFill>
              </a:rPr>
              <a:t>                  </a:t>
            </a:r>
            <a:r>
              <a:rPr lang="de-DE" sz="1200">
                <a:solidFill>
                  <a:schemeClr val="bg1"/>
                </a:solidFill>
              </a:rPr>
              <a:t>2020  Global  Sales Meeting </a:t>
            </a:r>
          </a:p>
        </p:txBody>
      </p:sp>
      <p:pic>
        <p:nvPicPr>
          <p:cNvPr id="12" name="Bilde 11">
            <a:extLst>
              <a:ext uri="{FF2B5EF4-FFF2-40B4-BE49-F238E27FC236}">
                <a16:creationId xmlns:a16="http://schemas.microsoft.com/office/drawing/2014/main" id="{2FC66C55-36EB-4FF5-B9BF-1069C87B54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7508" y="123657"/>
            <a:ext cx="828092" cy="197394"/>
          </a:xfrm>
          <a:prstGeom prst="rect">
            <a:avLst/>
          </a:prstGeom>
        </p:spPr>
      </p:pic>
      <p:pic>
        <p:nvPicPr>
          <p:cNvPr id="3" name="Bilde 2">
            <a:extLst>
              <a:ext uri="{FF2B5EF4-FFF2-40B4-BE49-F238E27FC236}">
                <a16:creationId xmlns:a16="http://schemas.microsoft.com/office/drawing/2014/main" id="{158B7211-E4D9-4365-9168-C8EFD67207AE}"/>
              </a:ext>
            </a:extLst>
          </p:cNvPr>
          <p:cNvPicPr>
            <a:picLocks noChangeAspect="1"/>
          </p:cNvPicPr>
          <p:nvPr/>
        </p:nvPicPr>
        <p:blipFill>
          <a:blip r:embed="rId5"/>
          <a:stretch>
            <a:fillRect/>
          </a:stretch>
        </p:blipFill>
        <p:spPr>
          <a:xfrm>
            <a:off x="654643" y="1755917"/>
            <a:ext cx="5460775" cy="353019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TekstSylinder 3">
            <a:extLst>
              <a:ext uri="{FF2B5EF4-FFF2-40B4-BE49-F238E27FC236}">
                <a16:creationId xmlns:a16="http://schemas.microsoft.com/office/drawing/2014/main" id="{8A23E2DF-E9B5-42EA-879B-CB6760EC9A8C}"/>
              </a:ext>
            </a:extLst>
          </p:cNvPr>
          <p:cNvSpPr txBox="1"/>
          <p:nvPr/>
        </p:nvSpPr>
        <p:spPr>
          <a:xfrm>
            <a:off x="857666" y="1072764"/>
            <a:ext cx="6415332" cy="461665"/>
          </a:xfrm>
          <a:prstGeom prst="rect">
            <a:avLst/>
          </a:prstGeom>
          <a:noFill/>
        </p:spPr>
        <p:txBody>
          <a:bodyPr wrap="square" rtlCol="0">
            <a:spAutoFit/>
          </a:bodyPr>
          <a:lstStyle/>
          <a:p>
            <a:r>
              <a:rPr lang="nb-NO" sz="2400" b="1"/>
              <a:t>Koding i skolen</a:t>
            </a:r>
          </a:p>
        </p:txBody>
      </p:sp>
      <p:sp>
        <p:nvSpPr>
          <p:cNvPr id="2" name="Rektangel 1">
            <a:extLst>
              <a:ext uri="{FF2B5EF4-FFF2-40B4-BE49-F238E27FC236}">
                <a16:creationId xmlns:a16="http://schemas.microsoft.com/office/drawing/2014/main" id="{F4D30A2C-4C7D-4842-A646-40DC5ABFE47D}"/>
              </a:ext>
            </a:extLst>
          </p:cNvPr>
          <p:cNvSpPr/>
          <p:nvPr/>
        </p:nvSpPr>
        <p:spPr>
          <a:xfrm>
            <a:off x="0" y="6146"/>
            <a:ext cx="12192000" cy="3416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ktangel 4">
            <a:extLst>
              <a:ext uri="{FF2B5EF4-FFF2-40B4-BE49-F238E27FC236}">
                <a16:creationId xmlns:a16="http://schemas.microsoft.com/office/drawing/2014/main" id="{1384FC20-4A32-42EA-BF14-8309E844BE19}"/>
              </a:ext>
            </a:extLst>
          </p:cNvPr>
          <p:cNvSpPr/>
          <p:nvPr/>
        </p:nvSpPr>
        <p:spPr>
          <a:xfrm>
            <a:off x="0" y="360370"/>
            <a:ext cx="12192000" cy="10102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TekstSylinder 5">
            <a:extLst>
              <a:ext uri="{FF2B5EF4-FFF2-40B4-BE49-F238E27FC236}">
                <a16:creationId xmlns:a16="http://schemas.microsoft.com/office/drawing/2014/main" id="{D1048196-721E-4E2E-AAC0-BC362161AC68}"/>
              </a:ext>
            </a:extLst>
          </p:cNvPr>
          <p:cNvSpPr txBox="1"/>
          <p:nvPr/>
        </p:nvSpPr>
        <p:spPr>
          <a:xfrm>
            <a:off x="246949" y="-8962"/>
            <a:ext cx="2923236" cy="369332"/>
          </a:xfrm>
          <a:prstGeom prst="rect">
            <a:avLst/>
          </a:prstGeom>
          <a:noFill/>
        </p:spPr>
        <p:txBody>
          <a:bodyPr wrap="none" rtlCol="0">
            <a:spAutoFit/>
          </a:bodyPr>
          <a:lstStyle/>
          <a:p>
            <a:r>
              <a:rPr lang="nb-NO">
                <a:solidFill>
                  <a:schemeClr val="bg1"/>
                </a:solidFill>
              </a:rPr>
              <a:t>Koding i naturfag med PASCO</a:t>
            </a:r>
          </a:p>
        </p:txBody>
      </p:sp>
      <p:sp>
        <p:nvSpPr>
          <p:cNvPr id="13" name="TekstSylinder 12">
            <a:extLst>
              <a:ext uri="{FF2B5EF4-FFF2-40B4-BE49-F238E27FC236}">
                <a16:creationId xmlns:a16="http://schemas.microsoft.com/office/drawing/2014/main" id="{89ED0AE1-02C6-4269-A107-BA13DBB52F2D}"/>
              </a:ext>
            </a:extLst>
          </p:cNvPr>
          <p:cNvSpPr txBox="1"/>
          <p:nvPr/>
        </p:nvSpPr>
        <p:spPr>
          <a:xfrm>
            <a:off x="9526571" y="-8962"/>
            <a:ext cx="2597891" cy="369332"/>
          </a:xfrm>
          <a:prstGeom prst="rect">
            <a:avLst/>
          </a:prstGeom>
          <a:noFill/>
        </p:spPr>
        <p:txBody>
          <a:bodyPr wrap="none" rtlCol="0">
            <a:spAutoFit/>
          </a:bodyPr>
          <a:lstStyle/>
          <a:p>
            <a:r>
              <a:rPr lang="nb-NO">
                <a:solidFill>
                  <a:schemeClr val="bg1"/>
                </a:solidFill>
              </a:rPr>
              <a:t>Realfagkonferansen 2020 </a:t>
            </a:r>
          </a:p>
        </p:txBody>
      </p:sp>
      <p:sp>
        <p:nvSpPr>
          <p:cNvPr id="7" name="TekstSylinder 6">
            <a:extLst>
              <a:ext uri="{FF2B5EF4-FFF2-40B4-BE49-F238E27FC236}">
                <a16:creationId xmlns:a16="http://schemas.microsoft.com/office/drawing/2014/main" id="{F04D5EB5-5887-4BCE-8BBB-D03D03C3FAE6}"/>
              </a:ext>
            </a:extLst>
          </p:cNvPr>
          <p:cNvSpPr txBox="1"/>
          <p:nvPr/>
        </p:nvSpPr>
        <p:spPr>
          <a:xfrm>
            <a:off x="358825" y="6359150"/>
            <a:ext cx="11687766" cy="369332"/>
          </a:xfrm>
          <a:prstGeom prst="rect">
            <a:avLst/>
          </a:prstGeom>
          <a:noFill/>
        </p:spPr>
        <p:txBody>
          <a:bodyPr wrap="square" rtlCol="0">
            <a:spAutoFit/>
          </a:bodyPr>
          <a:lstStyle/>
          <a:p>
            <a:r>
              <a:rPr lang="nb-NO">
                <a:hlinkClick r:id="rId6"/>
              </a:rPr>
              <a:t>www.labdidakt.no</a:t>
            </a:r>
            <a:r>
              <a:rPr lang="nb-NO"/>
              <a:t>										32885200</a:t>
            </a:r>
          </a:p>
        </p:txBody>
      </p:sp>
      <p:sp>
        <p:nvSpPr>
          <p:cNvPr id="8" name="TekstSylinder 7">
            <a:extLst>
              <a:ext uri="{FF2B5EF4-FFF2-40B4-BE49-F238E27FC236}">
                <a16:creationId xmlns:a16="http://schemas.microsoft.com/office/drawing/2014/main" id="{02AFA33D-F4EC-4C7E-AE19-4DD0B31A9C3E}"/>
              </a:ext>
            </a:extLst>
          </p:cNvPr>
          <p:cNvSpPr txBox="1"/>
          <p:nvPr/>
        </p:nvSpPr>
        <p:spPr>
          <a:xfrm>
            <a:off x="6501725" y="1755916"/>
            <a:ext cx="5276675" cy="4247317"/>
          </a:xfrm>
          <a:prstGeom prst="rect">
            <a:avLst/>
          </a:prstGeom>
          <a:noFill/>
        </p:spPr>
        <p:txBody>
          <a:bodyPr wrap="square" rtlCol="0">
            <a:spAutoFit/>
          </a:bodyPr>
          <a:lstStyle/>
          <a:p>
            <a:r>
              <a:rPr lang="nb-NO"/>
              <a:t>    </a:t>
            </a:r>
            <a:r>
              <a:rPr lang="nb-NO" b="1"/>
              <a:t>Forutsetninger </a:t>
            </a:r>
          </a:p>
          <a:p>
            <a:endParaRPr lang="nb-NO"/>
          </a:p>
          <a:p>
            <a:pPr marL="285750" indent="-285750">
              <a:buFont typeface="Arial" panose="020B0604020202020204" pitchFamily="34" charset="0"/>
              <a:buChar char="•"/>
            </a:pPr>
            <a:r>
              <a:rPr lang="nb-NO"/>
              <a:t>Nytt emne i naturfag og matematikk </a:t>
            </a:r>
          </a:p>
          <a:p>
            <a:endParaRPr lang="nb-NO"/>
          </a:p>
          <a:p>
            <a:pPr marL="285750" indent="-285750">
              <a:buFont typeface="Arial" panose="020B0604020202020204" pitchFamily="34" charset="0"/>
              <a:buChar char="•"/>
            </a:pPr>
            <a:r>
              <a:rPr lang="nb-NO"/>
              <a:t>Timetallet er som før</a:t>
            </a:r>
          </a:p>
          <a:p>
            <a:r>
              <a:rPr lang="nb-NO"/>
              <a:t>  </a:t>
            </a:r>
          </a:p>
          <a:p>
            <a:pPr marL="285750" indent="-285750">
              <a:buFont typeface="Arial" panose="020B0604020202020204" pitchFamily="34" charset="0"/>
              <a:buChar char="•"/>
            </a:pPr>
            <a:r>
              <a:rPr lang="nb-NO"/>
              <a:t> Undervisningen gjøres av eksisterende lærere</a:t>
            </a:r>
          </a:p>
          <a:p>
            <a:pPr marL="285750" indent="-285750">
              <a:buFont typeface="Arial" panose="020B0604020202020204" pitchFamily="34" charset="0"/>
              <a:buChar char="•"/>
            </a:pPr>
            <a:endParaRPr lang="nb-NO"/>
          </a:p>
          <a:p>
            <a:r>
              <a:rPr lang="nb-NO"/>
              <a:t>      </a:t>
            </a:r>
            <a:r>
              <a:rPr lang="nb-NO" b="1"/>
              <a:t>Ambisjon</a:t>
            </a:r>
          </a:p>
          <a:p>
            <a:endParaRPr lang="nb-NO"/>
          </a:p>
          <a:p>
            <a:pPr marL="285750" indent="-285750">
              <a:buFont typeface="Arial" panose="020B0604020202020204" pitchFamily="34" charset="0"/>
              <a:buChar char="•"/>
            </a:pPr>
            <a:r>
              <a:rPr lang="nb-NO"/>
              <a:t>Skal fremme algoritmisk tenkning </a:t>
            </a:r>
          </a:p>
          <a:p>
            <a:endParaRPr lang="nb-NO"/>
          </a:p>
          <a:p>
            <a:pPr marL="285750" indent="-285750">
              <a:buFont typeface="Arial" panose="020B0604020202020204" pitchFamily="34" charset="0"/>
              <a:buChar char="•"/>
            </a:pPr>
            <a:r>
              <a:rPr lang="nb-NO"/>
              <a:t>Skal styrke realfagene</a:t>
            </a:r>
          </a:p>
          <a:p>
            <a:endParaRPr lang="nb-NO"/>
          </a:p>
          <a:p>
            <a:endParaRPr lang="nb-NO"/>
          </a:p>
        </p:txBody>
      </p:sp>
    </p:spTree>
    <p:extLst>
      <p:ext uri="{BB962C8B-B14F-4D97-AF65-F5344CB8AC3E}">
        <p14:creationId xmlns:p14="http://schemas.microsoft.com/office/powerpoint/2010/main" val="4223667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LabDidakt">
            <a:hlinkClick r:id="rId2"/>
            <a:extLst>
              <a:ext uri="{FF2B5EF4-FFF2-40B4-BE49-F238E27FC236}">
                <a16:creationId xmlns:a16="http://schemas.microsoft.com/office/drawing/2014/main" id="{48DFDAB4-2C81-4126-9768-DE06F0A7CA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2460" y="6237985"/>
            <a:ext cx="1268363" cy="461705"/>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a:extLst>
              <a:ext uri="{FF2B5EF4-FFF2-40B4-BE49-F238E27FC236}">
                <a16:creationId xmlns:a16="http://schemas.microsoft.com/office/drawing/2014/main" id="{BFCFD652-0A8D-45C8-8E4E-DB5546CE03CB}"/>
              </a:ext>
            </a:extLst>
          </p:cNvPr>
          <p:cNvSpPr/>
          <p:nvPr/>
        </p:nvSpPr>
        <p:spPr>
          <a:xfrm>
            <a:off x="7536160" y="18738"/>
            <a:ext cx="2907334" cy="341632"/>
          </a:xfrm>
          <a:prstGeom prst="rect">
            <a:avLst/>
          </a:prstGeom>
        </p:spPr>
        <p:txBody>
          <a:bodyPr wrap="none">
            <a:spAutoFit/>
          </a:bodyPr>
          <a:lstStyle/>
          <a:p>
            <a:pPr marL="342900" indent="-342900">
              <a:lnSpc>
                <a:spcPct val="90000"/>
              </a:lnSpc>
              <a:spcBef>
                <a:spcPct val="20000"/>
              </a:spcBef>
            </a:pPr>
            <a:r>
              <a:rPr lang="de-DE">
                <a:solidFill>
                  <a:schemeClr val="bg1"/>
                </a:solidFill>
              </a:rPr>
              <a:t>                  </a:t>
            </a:r>
            <a:r>
              <a:rPr lang="de-DE" sz="1200">
                <a:solidFill>
                  <a:schemeClr val="bg1"/>
                </a:solidFill>
              </a:rPr>
              <a:t>2020  Global  Sales Meeting </a:t>
            </a:r>
          </a:p>
        </p:txBody>
      </p:sp>
      <p:pic>
        <p:nvPicPr>
          <p:cNvPr id="12" name="Bilde 11">
            <a:extLst>
              <a:ext uri="{FF2B5EF4-FFF2-40B4-BE49-F238E27FC236}">
                <a16:creationId xmlns:a16="http://schemas.microsoft.com/office/drawing/2014/main" id="{2FC66C55-36EB-4FF5-B9BF-1069C87B54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7508" y="123657"/>
            <a:ext cx="828092" cy="197394"/>
          </a:xfrm>
          <a:prstGeom prst="rect">
            <a:avLst/>
          </a:prstGeom>
        </p:spPr>
      </p:pic>
      <p:sp>
        <p:nvSpPr>
          <p:cNvPr id="2" name="Rektangel 1">
            <a:extLst>
              <a:ext uri="{FF2B5EF4-FFF2-40B4-BE49-F238E27FC236}">
                <a16:creationId xmlns:a16="http://schemas.microsoft.com/office/drawing/2014/main" id="{F4D30A2C-4C7D-4842-A646-40DC5ABFE47D}"/>
              </a:ext>
            </a:extLst>
          </p:cNvPr>
          <p:cNvSpPr/>
          <p:nvPr/>
        </p:nvSpPr>
        <p:spPr>
          <a:xfrm>
            <a:off x="0" y="6146"/>
            <a:ext cx="12192000" cy="3416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ktangel 4">
            <a:extLst>
              <a:ext uri="{FF2B5EF4-FFF2-40B4-BE49-F238E27FC236}">
                <a16:creationId xmlns:a16="http://schemas.microsoft.com/office/drawing/2014/main" id="{1384FC20-4A32-42EA-BF14-8309E844BE19}"/>
              </a:ext>
            </a:extLst>
          </p:cNvPr>
          <p:cNvSpPr/>
          <p:nvPr/>
        </p:nvSpPr>
        <p:spPr>
          <a:xfrm>
            <a:off x="0" y="360370"/>
            <a:ext cx="12192000" cy="10102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TekstSylinder 5">
            <a:extLst>
              <a:ext uri="{FF2B5EF4-FFF2-40B4-BE49-F238E27FC236}">
                <a16:creationId xmlns:a16="http://schemas.microsoft.com/office/drawing/2014/main" id="{D1048196-721E-4E2E-AAC0-BC362161AC68}"/>
              </a:ext>
            </a:extLst>
          </p:cNvPr>
          <p:cNvSpPr txBox="1"/>
          <p:nvPr/>
        </p:nvSpPr>
        <p:spPr>
          <a:xfrm>
            <a:off x="246949" y="-8962"/>
            <a:ext cx="2923236" cy="369332"/>
          </a:xfrm>
          <a:prstGeom prst="rect">
            <a:avLst/>
          </a:prstGeom>
          <a:noFill/>
        </p:spPr>
        <p:txBody>
          <a:bodyPr wrap="none" rtlCol="0">
            <a:spAutoFit/>
          </a:bodyPr>
          <a:lstStyle/>
          <a:p>
            <a:r>
              <a:rPr lang="nb-NO">
                <a:solidFill>
                  <a:schemeClr val="bg1"/>
                </a:solidFill>
              </a:rPr>
              <a:t>Koding i naturfag med PASCO</a:t>
            </a:r>
          </a:p>
        </p:txBody>
      </p:sp>
      <p:sp>
        <p:nvSpPr>
          <p:cNvPr id="13" name="TekstSylinder 12">
            <a:extLst>
              <a:ext uri="{FF2B5EF4-FFF2-40B4-BE49-F238E27FC236}">
                <a16:creationId xmlns:a16="http://schemas.microsoft.com/office/drawing/2014/main" id="{89ED0AE1-02C6-4269-A107-BA13DBB52F2D}"/>
              </a:ext>
            </a:extLst>
          </p:cNvPr>
          <p:cNvSpPr txBox="1"/>
          <p:nvPr/>
        </p:nvSpPr>
        <p:spPr>
          <a:xfrm>
            <a:off x="9526571" y="-8962"/>
            <a:ext cx="2597891" cy="369332"/>
          </a:xfrm>
          <a:prstGeom prst="rect">
            <a:avLst/>
          </a:prstGeom>
          <a:noFill/>
        </p:spPr>
        <p:txBody>
          <a:bodyPr wrap="none" rtlCol="0">
            <a:spAutoFit/>
          </a:bodyPr>
          <a:lstStyle/>
          <a:p>
            <a:r>
              <a:rPr lang="nb-NO">
                <a:solidFill>
                  <a:schemeClr val="bg1"/>
                </a:solidFill>
              </a:rPr>
              <a:t>Realfagkonferansen 2020 </a:t>
            </a:r>
          </a:p>
        </p:txBody>
      </p:sp>
      <p:sp>
        <p:nvSpPr>
          <p:cNvPr id="7" name="TekstSylinder 6">
            <a:extLst>
              <a:ext uri="{FF2B5EF4-FFF2-40B4-BE49-F238E27FC236}">
                <a16:creationId xmlns:a16="http://schemas.microsoft.com/office/drawing/2014/main" id="{F04D5EB5-5887-4BCE-8BBB-D03D03C3FAE6}"/>
              </a:ext>
            </a:extLst>
          </p:cNvPr>
          <p:cNvSpPr txBox="1"/>
          <p:nvPr/>
        </p:nvSpPr>
        <p:spPr>
          <a:xfrm>
            <a:off x="358825" y="6359150"/>
            <a:ext cx="11687766" cy="369332"/>
          </a:xfrm>
          <a:prstGeom prst="rect">
            <a:avLst/>
          </a:prstGeom>
          <a:noFill/>
        </p:spPr>
        <p:txBody>
          <a:bodyPr wrap="square" rtlCol="0">
            <a:spAutoFit/>
          </a:bodyPr>
          <a:lstStyle/>
          <a:p>
            <a:r>
              <a:rPr lang="nb-NO">
                <a:hlinkClick r:id="rId5"/>
              </a:rPr>
              <a:t>www.labdidakt.no</a:t>
            </a:r>
            <a:r>
              <a:rPr lang="nb-NO"/>
              <a:t>										32885200</a:t>
            </a:r>
          </a:p>
        </p:txBody>
      </p:sp>
      <p:sp>
        <p:nvSpPr>
          <p:cNvPr id="8" name="TekstSylinder 7">
            <a:extLst>
              <a:ext uri="{FF2B5EF4-FFF2-40B4-BE49-F238E27FC236}">
                <a16:creationId xmlns:a16="http://schemas.microsoft.com/office/drawing/2014/main" id="{CF715002-9341-4BE0-B09D-39E14A73D489}"/>
              </a:ext>
            </a:extLst>
          </p:cNvPr>
          <p:cNvSpPr txBox="1"/>
          <p:nvPr/>
        </p:nvSpPr>
        <p:spPr>
          <a:xfrm>
            <a:off x="1535185" y="1174459"/>
            <a:ext cx="530915" cy="1200329"/>
          </a:xfrm>
          <a:prstGeom prst="rect">
            <a:avLst/>
          </a:prstGeom>
          <a:noFill/>
        </p:spPr>
        <p:txBody>
          <a:bodyPr wrap="none" rtlCol="0">
            <a:spAutoFit/>
          </a:bodyPr>
          <a:lstStyle/>
          <a:p>
            <a:pPr marL="342900" indent="-342900">
              <a:buFont typeface="+mj-lt"/>
              <a:buAutoNum type="arabicPeriod"/>
            </a:pPr>
            <a:endParaRPr lang="nb-NO"/>
          </a:p>
          <a:p>
            <a:r>
              <a:rPr lang="nb-NO"/>
              <a:t> </a:t>
            </a:r>
          </a:p>
          <a:p>
            <a:pPr marL="342900" indent="-342900">
              <a:buFont typeface="+mj-lt"/>
              <a:buAutoNum type="arabicPeriod"/>
            </a:pPr>
            <a:endParaRPr lang="nb-NO"/>
          </a:p>
          <a:p>
            <a:endParaRPr lang="nb-NO"/>
          </a:p>
        </p:txBody>
      </p:sp>
      <p:sp>
        <p:nvSpPr>
          <p:cNvPr id="4" name="Rektangel 3">
            <a:extLst>
              <a:ext uri="{FF2B5EF4-FFF2-40B4-BE49-F238E27FC236}">
                <a16:creationId xmlns:a16="http://schemas.microsoft.com/office/drawing/2014/main" id="{84D3DBDB-FBCA-41AA-9ED0-0E8AB29310A4}"/>
              </a:ext>
            </a:extLst>
          </p:cNvPr>
          <p:cNvSpPr/>
          <p:nvPr/>
        </p:nvSpPr>
        <p:spPr>
          <a:xfrm>
            <a:off x="856648" y="599188"/>
            <a:ext cx="9968868" cy="923330"/>
          </a:xfrm>
          <a:prstGeom prst="rect">
            <a:avLst/>
          </a:prstGeom>
        </p:spPr>
        <p:txBody>
          <a:bodyPr wrap="square">
            <a:spAutoFit/>
          </a:bodyPr>
          <a:lstStyle/>
          <a:p>
            <a:r>
              <a:rPr lang="nb-NO"/>
              <a:t>(Newtons avkjølingslov Capstone) – eksperiment – matematisk modell – algoritmisk tenkning (modell)</a:t>
            </a:r>
          </a:p>
          <a:p>
            <a:r>
              <a:rPr lang="nb-NO" sz="1200"/>
              <a:t>Oppgaven skal lære oss Newtons avkjølingslov og hvordan vi bruker regresjon til å fine en kurve som passer til forløpet. Vi skal også lære oss å forstå de ulike koeffisienter i funksjonen. Vi skal deretter ta utgangspunkt i det vi har lært til å skrive en kode som simulerer en avkjøling parallelt med at vi gjør forsøket igjen. Hvor godt følger simuleringen det reelle forløpet? Kan koden forbedres?</a:t>
            </a:r>
          </a:p>
        </p:txBody>
      </p:sp>
      <p:pic>
        <p:nvPicPr>
          <p:cNvPr id="11" name="Bilde 10">
            <a:extLst>
              <a:ext uri="{FF2B5EF4-FFF2-40B4-BE49-F238E27FC236}">
                <a16:creationId xmlns:a16="http://schemas.microsoft.com/office/drawing/2014/main" id="{3491A708-F17A-42F4-B0C2-5F11948DC5B1}"/>
              </a:ext>
            </a:extLst>
          </p:cNvPr>
          <p:cNvPicPr>
            <a:picLocks noChangeAspect="1"/>
          </p:cNvPicPr>
          <p:nvPr/>
        </p:nvPicPr>
        <p:blipFill>
          <a:blip r:embed="rId6"/>
          <a:stretch>
            <a:fillRect/>
          </a:stretch>
        </p:blipFill>
        <p:spPr>
          <a:xfrm>
            <a:off x="541334" y="4175150"/>
            <a:ext cx="3049531" cy="1593250"/>
          </a:xfrm>
          <a:prstGeom prst="rect">
            <a:avLst/>
          </a:prstGeom>
        </p:spPr>
      </p:pic>
      <p:pic>
        <p:nvPicPr>
          <p:cNvPr id="16" name="Bilde 15">
            <a:extLst>
              <a:ext uri="{FF2B5EF4-FFF2-40B4-BE49-F238E27FC236}">
                <a16:creationId xmlns:a16="http://schemas.microsoft.com/office/drawing/2014/main" id="{564E6E04-FE74-4835-9154-2C03D42DA11A}"/>
              </a:ext>
            </a:extLst>
          </p:cNvPr>
          <p:cNvPicPr>
            <a:picLocks noChangeAspect="1"/>
          </p:cNvPicPr>
          <p:nvPr/>
        </p:nvPicPr>
        <p:blipFill>
          <a:blip r:embed="rId7"/>
          <a:stretch>
            <a:fillRect/>
          </a:stretch>
        </p:blipFill>
        <p:spPr>
          <a:xfrm>
            <a:off x="5476794" y="1724868"/>
            <a:ext cx="5348722" cy="2075692"/>
          </a:xfrm>
          <a:prstGeom prst="rect">
            <a:avLst/>
          </a:prstGeom>
        </p:spPr>
      </p:pic>
      <p:sp>
        <p:nvSpPr>
          <p:cNvPr id="20" name="Pil: høyre 19">
            <a:extLst>
              <a:ext uri="{FF2B5EF4-FFF2-40B4-BE49-F238E27FC236}">
                <a16:creationId xmlns:a16="http://schemas.microsoft.com/office/drawing/2014/main" id="{245A08AA-DD01-4B3B-AB57-10730847F135}"/>
              </a:ext>
            </a:extLst>
          </p:cNvPr>
          <p:cNvSpPr/>
          <p:nvPr/>
        </p:nvSpPr>
        <p:spPr>
          <a:xfrm>
            <a:off x="3682372" y="2340148"/>
            <a:ext cx="1073426" cy="5140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1" name="Pil: høyre 20">
            <a:extLst>
              <a:ext uri="{FF2B5EF4-FFF2-40B4-BE49-F238E27FC236}">
                <a16:creationId xmlns:a16="http://schemas.microsoft.com/office/drawing/2014/main" id="{703D6AC0-9CE0-4A02-8C80-2E266F84A6D9}"/>
              </a:ext>
            </a:extLst>
          </p:cNvPr>
          <p:cNvSpPr/>
          <p:nvPr/>
        </p:nvSpPr>
        <p:spPr>
          <a:xfrm>
            <a:off x="3867070" y="4770478"/>
            <a:ext cx="1073426" cy="5140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9" name="Bilde 18">
            <a:extLst>
              <a:ext uri="{FF2B5EF4-FFF2-40B4-BE49-F238E27FC236}">
                <a16:creationId xmlns:a16="http://schemas.microsoft.com/office/drawing/2014/main" id="{7186DA5F-E2A4-400D-AED5-D5E2850C537A}"/>
              </a:ext>
            </a:extLst>
          </p:cNvPr>
          <p:cNvPicPr>
            <a:picLocks noChangeAspect="1"/>
          </p:cNvPicPr>
          <p:nvPr/>
        </p:nvPicPr>
        <p:blipFill>
          <a:blip r:embed="rId8"/>
          <a:stretch>
            <a:fillRect/>
          </a:stretch>
        </p:blipFill>
        <p:spPr>
          <a:xfrm>
            <a:off x="7739355" y="4223664"/>
            <a:ext cx="2704139" cy="1598164"/>
          </a:xfrm>
          <a:prstGeom prst="rect">
            <a:avLst/>
          </a:prstGeom>
        </p:spPr>
      </p:pic>
      <p:pic>
        <p:nvPicPr>
          <p:cNvPr id="3" name="Bilde 2">
            <a:extLst>
              <a:ext uri="{FF2B5EF4-FFF2-40B4-BE49-F238E27FC236}">
                <a16:creationId xmlns:a16="http://schemas.microsoft.com/office/drawing/2014/main" id="{84C39DFB-9F5A-4052-9B1F-A40FE7848E43}"/>
              </a:ext>
            </a:extLst>
          </p:cNvPr>
          <p:cNvPicPr>
            <a:picLocks noChangeAspect="1"/>
          </p:cNvPicPr>
          <p:nvPr/>
        </p:nvPicPr>
        <p:blipFill>
          <a:blip r:embed="rId9"/>
          <a:stretch>
            <a:fillRect/>
          </a:stretch>
        </p:blipFill>
        <p:spPr>
          <a:xfrm rot="10800000">
            <a:off x="1029525" y="2095282"/>
            <a:ext cx="2144207" cy="1333717"/>
          </a:xfrm>
          <a:prstGeom prst="rect">
            <a:avLst/>
          </a:prstGeom>
        </p:spPr>
      </p:pic>
      <p:pic>
        <p:nvPicPr>
          <p:cNvPr id="22" name="Bilde 21">
            <a:extLst>
              <a:ext uri="{FF2B5EF4-FFF2-40B4-BE49-F238E27FC236}">
                <a16:creationId xmlns:a16="http://schemas.microsoft.com/office/drawing/2014/main" id="{9B8B0D98-EFBE-4F88-B4CA-9DDD3880BB5E}"/>
              </a:ext>
            </a:extLst>
          </p:cNvPr>
          <p:cNvPicPr>
            <a:picLocks noChangeAspect="1"/>
          </p:cNvPicPr>
          <p:nvPr/>
        </p:nvPicPr>
        <p:blipFill>
          <a:blip r:embed="rId9"/>
          <a:stretch>
            <a:fillRect/>
          </a:stretch>
        </p:blipFill>
        <p:spPr>
          <a:xfrm rot="10800000">
            <a:off x="5296774" y="4488111"/>
            <a:ext cx="2144207" cy="1333717"/>
          </a:xfrm>
          <a:prstGeom prst="rect">
            <a:avLst/>
          </a:prstGeom>
        </p:spPr>
      </p:pic>
    </p:spTree>
    <p:extLst>
      <p:ext uri="{BB962C8B-B14F-4D97-AF65-F5344CB8AC3E}">
        <p14:creationId xmlns:p14="http://schemas.microsoft.com/office/powerpoint/2010/main" val="1204724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LabDidakt">
            <a:hlinkClick r:id="rId2"/>
            <a:extLst>
              <a:ext uri="{FF2B5EF4-FFF2-40B4-BE49-F238E27FC236}">
                <a16:creationId xmlns:a16="http://schemas.microsoft.com/office/drawing/2014/main" id="{48DFDAB4-2C81-4126-9768-DE06F0A7CA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2460" y="6237985"/>
            <a:ext cx="1268363" cy="461705"/>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a:extLst>
              <a:ext uri="{FF2B5EF4-FFF2-40B4-BE49-F238E27FC236}">
                <a16:creationId xmlns:a16="http://schemas.microsoft.com/office/drawing/2014/main" id="{BFCFD652-0A8D-45C8-8E4E-DB5546CE03CB}"/>
              </a:ext>
            </a:extLst>
          </p:cNvPr>
          <p:cNvSpPr/>
          <p:nvPr/>
        </p:nvSpPr>
        <p:spPr>
          <a:xfrm>
            <a:off x="7536160" y="18738"/>
            <a:ext cx="2907334" cy="341632"/>
          </a:xfrm>
          <a:prstGeom prst="rect">
            <a:avLst/>
          </a:prstGeom>
        </p:spPr>
        <p:txBody>
          <a:bodyPr wrap="none">
            <a:spAutoFit/>
          </a:bodyPr>
          <a:lstStyle/>
          <a:p>
            <a:pPr marL="342900" indent="-342900">
              <a:lnSpc>
                <a:spcPct val="90000"/>
              </a:lnSpc>
              <a:spcBef>
                <a:spcPct val="20000"/>
              </a:spcBef>
            </a:pPr>
            <a:r>
              <a:rPr lang="de-DE">
                <a:solidFill>
                  <a:schemeClr val="bg1"/>
                </a:solidFill>
              </a:rPr>
              <a:t>                  </a:t>
            </a:r>
            <a:r>
              <a:rPr lang="de-DE" sz="1200">
                <a:solidFill>
                  <a:schemeClr val="bg1"/>
                </a:solidFill>
              </a:rPr>
              <a:t>2020  Global  Sales Meeting </a:t>
            </a:r>
          </a:p>
        </p:txBody>
      </p:sp>
      <p:pic>
        <p:nvPicPr>
          <p:cNvPr id="12" name="Bilde 11">
            <a:extLst>
              <a:ext uri="{FF2B5EF4-FFF2-40B4-BE49-F238E27FC236}">
                <a16:creationId xmlns:a16="http://schemas.microsoft.com/office/drawing/2014/main" id="{2FC66C55-36EB-4FF5-B9BF-1069C87B54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7508" y="123657"/>
            <a:ext cx="828092" cy="197394"/>
          </a:xfrm>
          <a:prstGeom prst="rect">
            <a:avLst/>
          </a:prstGeom>
        </p:spPr>
      </p:pic>
      <p:sp>
        <p:nvSpPr>
          <p:cNvPr id="2" name="Rektangel 1">
            <a:extLst>
              <a:ext uri="{FF2B5EF4-FFF2-40B4-BE49-F238E27FC236}">
                <a16:creationId xmlns:a16="http://schemas.microsoft.com/office/drawing/2014/main" id="{F4D30A2C-4C7D-4842-A646-40DC5ABFE47D}"/>
              </a:ext>
            </a:extLst>
          </p:cNvPr>
          <p:cNvSpPr/>
          <p:nvPr/>
        </p:nvSpPr>
        <p:spPr>
          <a:xfrm>
            <a:off x="0" y="6146"/>
            <a:ext cx="12192000" cy="3416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ktangel 4">
            <a:extLst>
              <a:ext uri="{FF2B5EF4-FFF2-40B4-BE49-F238E27FC236}">
                <a16:creationId xmlns:a16="http://schemas.microsoft.com/office/drawing/2014/main" id="{1384FC20-4A32-42EA-BF14-8309E844BE19}"/>
              </a:ext>
            </a:extLst>
          </p:cNvPr>
          <p:cNvSpPr/>
          <p:nvPr/>
        </p:nvSpPr>
        <p:spPr>
          <a:xfrm>
            <a:off x="0" y="360370"/>
            <a:ext cx="12192000" cy="10102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TekstSylinder 5">
            <a:extLst>
              <a:ext uri="{FF2B5EF4-FFF2-40B4-BE49-F238E27FC236}">
                <a16:creationId xmlns:a16="http://schemas.microsoft.com/office/drawing/2014/main" id="{D1048196-721E-4E2E-AAC0-BC362161AC68}"/>
              </a:ext>
            </a:extLst>
          </p:cNvPr>
          <p:cNvSpPr txBox="1"/>
          <p:nvPr/>
        </p:nvSpPr>
        <p:spPr>
          <a:xfrm>
            <a:off x="246949" y="-8962"/>
            <a:ext cx="2923236" cy="369332"/>
          </a:xfrm>
          <a:prstGeom prst="rect">
            <a:avLst/>
          </a:prstGeom>
          <a:noFill/>
        </p:spPr>
        <p:txBody>
          <a:bodyPr wrap="none" rtlCol="0">
            <a:spAutoFit/>
          </a:bodyPr>
          <a:lstStyle/>
          <a:p>
            <a:r>
              <a:rPr lang="nb-NO">
                <a:solidFill>
                  <a:schemeClr val="bg1"/>
                </a:solidFill>
              </a:rPr>
              <a:t>Koding i naturfag med PASCO</a:t>
            </a:r>
          </a:p>
        </p:txBody>
      </p:sp>
      <p:sp>
        <p:nvSpPr>
          <p:cNvPr id="13" name="TekstSylinder 12">
            <a:extLst>
              <a:ext uri="{FF2B5EF4-FFF2-40B4-BE49-F238E27FC236}">
                <a16:creationId xmlns:a16="http://schemas.microsoft.com/office/drawing/2014/main" id="{89ED0AE1-02C6-4269-A107-BA13DBB52F2D}"/>
              </a:ext>
            </a:extLst>
          </p:cNvPr>
          <p:cNvSpPr txBox="1"/>
          <p:nvPr/>
        </p:nvSpPr>
        <p:spPr>
          <a:xfrm>
            <a:off x="9526571" y="-8962"/>
            <a:ext cx="2597891" cy="369332"/>
          </a:xfrm>
          <a:prstGeom prst="rect">
            <a:avLst/>
          </a:prstGeom>
          <a:noFill/>
        </p:spPr>
        <p:txBody>
          <a:bodyPr wrap="none" rtlCol="0">
            <a:spAutoFit/>
          </a:bodyPr>
          <a:lstStyle/>
          <a:p>
            <a:r>
              <a:rPr lang="nb-NO">
                <a:solidFill>
                  <a:schemeClr val="bg1"/>
                </a:solidFill>
              </a:rPr>
              <a:t>Realfagkonferansen 2020 </a:t>
            </a:r>
          </a:p>
        </p:txBody>
      </p:sp>
      <p:sp>
        <p:nvSpPr>
          <p:cNvPr id="7" name="TekstSylinder 6">
            <a:extLst>
              <a:ext uri="{FF2B5EF4-FFF2-40B4-BE49-F238E27FC236}">
                <a16:creationId xmlns:a16="http://schemas.microsoft.com/office/drawing/2014/main" id="{F04D5EB5-5887-4BCE-8BBB-D03D03C3FAE6}"/>
              </a:ext>
            </a:extLst>
          </p:cNvPr>
          <p:cNvSpPr txBox="1"/>
          <p:nvPr/>
        </p:nvSpPr>
        <p:spPr>
          <a:xfrm>
            <a:off x="358825" y="6359150"/>
            <a:ext cx="11687766" cy="369332"/>
          </a:xfrm>
          <a:prstGeom prst="rect">
            <a:avLst/>
          </a:prstGeom>
          <a:noFill/>
        </p:spPr>
        <p:txBody>
          <a:bodyPr wrap="square" rtlCol="0">
            <a:spAutoFit/>
          </a:bodyPr>
          <a:lstStyle/>
          <a:p>
            <a:r>
              <a:rPr lang="nb-NO">
                <a:hlinkClick r:id="rId5"/>
              </a:rPr>
              <a:t>www.labdidakt.no</a:t>
            </a:r>
            <a:r>
              <a:rPr lang="nb-NO"/>
              <a:t>										32885200</a:t>
            </a:r>
          </a:p>
        </p:txBody>
      </p:sp>
      <p:sp>
        <p:nvSpPr>
          <p:cNvPr id="8" name="TekstSylinder 7">
            <a:extLst>
              <a:ext uri="{FF2B5EF4-FFF2-40B4-BE49-F238E27FC236}">
                <a16:creationId xmlns:a16="http://schemas.microsoft.com/office/drawing/2014/main" id="{CF715002-9341-4BE0-B09D-39E14A73D489}"/>
              </a:ext>
            </a:extLst>
          </p:cNvPr>
          <p:cNvSpPr txBox="1"/>
          <p:nvPr/>
        </p:nvSpPr>
        <p:spPr>
          <a:xfrm>
            <a:off x="1535185" y="1174459"/>
            <a:ext cx="530915" cy="1200329"/>
          </a:xfrm>
          <a:prstGeom prst="rect">
            <a:avLst/>
          </a:prstGeom>
          <a:noFill/>
        </p:spPr>
        <p:txBody>
          <a:bodyPr wrap="none" rtlCol="0">
            <a:spAutoFit/>
          </a:bodyPr>
          <a:lstStyle/>
          <a:p>
            <a:pPr marL="342900" indent="-342900">
              <a:buFont typeface="+mj-lt"/>
              <a:buAutoNum type="arabicPeriod"/>
            </a:pPr>
            <a:endParaRPr lang="nb-NO"/>
          </a:p>
          <a:p>
            <a:r>
              <a:rPr lang="nb-NO"/>
              <a:t> </a:t>
            </a:r>
          </a:p>
          <a:p>
            <a:pPr marL="342900" indent="-342900">
              <a:buFont typeface="+mj-lt"/>
              <a:buAutoNum type="arabicPeriod"/>
            </a:pPr>
            <a:endParaRPr lang="nb-NO"/>
          </a:p>
          <a:p>
            <a:endParaRPr lang="nb-NO"/>
          </a:p>
        </p:txBody>
      </p:sp>
      <p:pic>
        <p:nvPicPr>
          <p:cNvPr id="3" name="Bilde 2">
            <a:extLst>
              <a:ext uri="{FF2B5EF4-FFF2-40B4-BE49-F238E27FC236}">
                <a16:creationId xmlns:a16="http://schemas.microsoft.com/office/drawing/2014/main" id="{6272F453-881F-41A9-8D3D-4364C40B3F87}"/>
              </a:ext>
            </a:extLst>
          </p:cNvPr>
          <p:cNvPicPr>
            <a:picLocks noChangeAspect="1"/>
          </p:cNvPicPr>
          <p:nvPr/>
        </p:nvPicPr>
        <p:blipFill>
          <a:blip r:embed="rId6"/>
          <a:stretch>
            <a:fillRect/>
          </a:stretch>
        </p:blipFill>
        <p:spPr>
          <a:xfrm>
            <a:off x="6923072" y="1267707"/>
            <a:ext cx="4308526" cy="2214161"/>
          </a:xfrm>
          <a:prstGeom prst="rect">
            <a:avLst/>
          </a:prstGeom>
        </p:spPr>
      </p:pic>
      <p:pic>
        <p:nvPicPr>
          <p:cNvPr id="14" name="Bilde 13">
            <a:extLst>
              <a:ext uri="{FF2B5EF4-FFF2-40B4-BE49-F238E27FC236}">
                <a16:creationId xmlns:a16="http://schemas.microsoft.com/office/drawing/2014/main" id="{FEBCF73D-19C8-4A15-BB65-8CCC0F3DEE50}"/>
              </a:ext>
            </a:extLst>
          </p:cNvPr>
          <p:cNvPicPr>
            <a:picLocks noChangeAspect="1"/>
          </p:cNvPicPr>
          <p:nvPr/>
        </p:nvPicPr>
        <p:blipFill>
          <a:blip r:embed="rId7"/>
          <a:stretch>
            <a:fillRect/>
          </a:stretch>
        </p:blipFill>
        <p:spPr>
          <a:xfrm>
            <a:off x="7108485" y="3700310"/>
            <a:ext cx="3696486" cy="1892715"/>
          </a:xfrm>
          <a:prstGeom prst="rect">
            <a:avLst/>
          </a:prstGeom>
        </p:spPr>
      </p:pic>
      <p:pic>
        <p:nvPicPr>
          <p:cNvPr id="15" name="Bilde 14">
            <a:extLst>
              <a:ext uri="{FF2B5EF4-FFF2-40B4-BE49-F238E27FC236}">
                <a16:creationId xmlns:a16="http://schemas.microsoft.com/office/drawing/2014/main" id="{A21C265D-1645-4D0A-9C7D-657D6DCBCB22}"/>
              </a:ext>
            </a:extLst>
          </p:cNvPr>
          <p:cNvPicPr>
            <a:picLocks noChangeAspect="1"/>
          </p:cNvPicPr>
          <p:nvPr/>
        </p:nvPicPr>
        <p:blipFill>
          <a:blip r:embed="rId8"/>
          <a:stretch>
            <a:fillRect/>
          </a:stretch>
        </p:blipFill>
        <p:spPr>
          <a:xfrm>
            <a:off x="516835" y="3929800"/>
            <a:ext cx="4429746" cy="1824679"/>
          </a:xfrm>
          <a:prstGeom prst="rect">
            <a:avLst/>
          </a:prstGeom>
        </p:spPr>
      </p:pic>
      <p:sp>
        <p:nvSpPr>
          <p:cNvPr id="22" name="Pil: høyre 21">
            <a:extLst>
              <a:ext uri="{FF2B5EF4-FFF2-40B4-BE49-F238E27FC236}">
                <a16:creationId xmlns:a16="http://schemas.microsoft.com/office/drawing/2014/main" id="{A6751AE0-0360-4E99-8ECA-7F24CD6E6A73}"/>
              </a:ext>
            </a:extLst>
          </p:cNvPr>
          <p:cNvSpPr/>
          <p:nvPr/>
        </p:nvSpPr>
        <p:spPr>
          <a:xfrm>
            <a:off x="5490820" y="4328695"/>
            <a:ext cx="1073426" cy="5140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Pil: høyre 23">
            <a:extLst>
              <a:ext uri="{FF2B5EF4-FFF2-40B4-BE49-F238E27FC236}">
                <a16:creationId xmlns:a16="http://schemas.microsoft.com/office/drawing/2014/main" id="{B23CEB27-8767-4857-B771-046B4A1CC51A}"/>
              </a:ext>
            </a:extLst>
          </p:cNvPr>
          <p:cNvSpPr/>
          <p:nvPr/>
        </p:nvSpPr>
        <p:spPr>
          <a:xfrm>
            <a:off x="5311175" y="2419405"/>
            <a:ext cx="1073426" cy="5140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3" name="Bilde 22">
            <a:extLst>
              <a:ext uri="{FF2B5EF4-FFF2-40B4-BE49-F238E27FC236}">
                <a16:creationId xmlns:a16="http://schemas.microsoft.com/office/drawing/2014/main" id="{835D71C6-6AF5-4318-91CC-28CC0945A1B6}"/>
              </a:ext>
            </a:extLst>
          </p:cNvPr>
          <p:cNvPicPr>
            <a:picLocks noChangeAspect="1"/>
          </p:cNvPicPr>
          <p:nvPr/>
        </p:nvPicPr>
        <p:blipFill>
          <a:blip r:embed="rId9"/>
          <a:stretch>
            <a:fillRect/>
          </a:stretch>
        </p:blipFill>
        <p:spPr>
          <a:xfrm>
            <a:off x="516835" y="1554797"/>
            <a:ext cx="4020371" cy="1882311"/>
          </a:xfrm>
          <a:prstGeom prst="rect">
            <a:avLst/>
          </a:prstGeom>
        </p:spPr>
      </p:pic>
      <p:sp>
        <p:nvSpPr>
          <p:cNvPr id="26" name="Rektangel 25">
            <a:extLst>
              <a:ext uri="{FF2B5EF4-FFF2-40B4-BE49-F238E27FC236}">
                <a16:creationId xmlns:a16="http://schemas.microsoft.com/office/drawing/2014/main" id="{16E63326-2C48-4CDD-A9B8-F382239865CB}"/>
              </a:ext>
            </a:extLst>
          </p:cNvPr>
          <p:cNvSpPr/>
          <p:nvPr/>
        </p:nvSpPr>
        <p:spPr>
          <a:xfrm>
            <a:off x="474626" y="525350"/>
            <a:ext cx="9968868" cy="923330"/>
          </a:xfrm>
          <a:prstGeom prst="rect">
            <a:avLst/>
          </a:prstGeom>
        </p:spPr>
        <p:txBody>
          <a:bodyPr wrap="square">
            <a:spAutoFit/>
          </a:bodyPr>
          <a:lstStyle/>
          <a:p>
            <a:r>
              <a:rPr lang="nb-NO"/>
              <a:t>(Avstandsloven - lys – eksperiment – matematisk modell – algoritmisk tenkning</a:t>
            </a:r>
          </a:p>
          <a:p>
            <a:r>
              <a:rPr lang="nb-NO" sz="1200"/>
              <a:t>Mål lysintensiteten i forskjeller punkter, gjør en kurvetilpasning. Bruk konstantene i funksjonen til å skrive en kode som, når den kjøres, lar lyssensoren oppgi avstand til kilden. </a:t>
            </a:r>
          </a:p>
          <a:p>
            <a:endParaRPr lang="nb-NO" sz="1200"/>
          </a:p>
        </p:txBody>
      </p:sp>
    </p:spTree>
    <p:extLst>
      <p:ext uri="{BB962C8B-B14F-4D97-AF65-F5344CB8AC3E}">
        <p14:creationId xmlns:p14="http://schemas.microsoft.com/office/powerpoint/2010/main" val="2785245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LabDidakt">
            <a:hlinkClick r:id="rId2"/>
            <a:extLst>
              <a:ext uri="{FF2B5EF4-FFF2-40B4-BE49-F238E27FC236}">
                <a16:creationId xmlns:a16="http://schemas.microsoft.com/office/drawing/2014/main" id="{48DFDAB4-2C81-4126-9768-DE06F0A7CA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2460" y="6237985"/>
            <a:ext cx="1268363" cy="461705"/>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a:extLst>
              <a:ext uri="{FF2B5EF4-FFF2-40B4-BE49-F238E27FC236}">
                <a16:creationId xmlns:a16="http://schemas.microsoft.com/office/drawing/2014/main" id="{BFCFD652-0A8D-45C8-8E4E-DB5546CE03CB}"/>
              </a:ext>
            </a:extLst>
          </p:cNvPr>
          <p:cNvSpPr/>
          <p:nvPr/>
        </p:nvSpPr>
        <p:spPr>
          <a:xfrm>
            <a:off x="7536160" y="18738"/>
            <a:ext cx="2907334" cy="341632"/>
          </a:xfrm>
          <a:prstGeom prst="rect">
            <a:avLst/>
          </a:prstGeom>
        </p:spPr>
        <p:txBody>
          <a:bodyPr wrap="none">
            <a:spAutoFit/>
          </a:bodyPr>
          <a:lstStyle/>
          <a:p>
            <a:pPr marL="342900" indent="-342900">
              <a:lnSpc>
                <a:spcPct val="90000"/>
              </a:lnSpc>
              <a:spcBef>
                <a:spcPct val="20000"/>
              </a:spcBef>
            </a:pPr>
            <a:r>
              <a:rPr lang="de-DE">
                <a:solidFill>
                  <a:schemeClr val="bg1"/>
                </a:solidFill>
              </a:rPr>
              <a:t>                  </a:t>
            </a:r>
            <a:r>
              <a:rPr lang="de-DE" sz="1200">
                <a:solidFill>
                  <a:schemeClr val="bg1"/>
                </a:solidFill>
              </a:rPr>
              <a:t>2020  Global  Sales Meeting </a:t>
            </a:r>
          </a:p>
        </p:txBody>
      </p:sp>
      <p:pic>
        <p:nvPicPr>
          <p:cNvPr id="12" name="Bilde 11">
            <a:extLst>
              <a:ext uri="{FF2B5EF4-FFF2-40B4-BE49-F238E27FC236}">
                <a16:creationId xmlns:a16="http://schemas.microsoft.com/office/drawing/2014/main" id="{2FC66C55-36EB-4FF5-B9BF-1069C87B54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7508" y="123657"/>
            <a:ext cx="828092" cy="197394"/>
          </a:xfrm>
          <a:prstGeom prst="rect">
            <a:avLst/>
          </a:prstGeom>
        </p:spPr>
      </p:pic>
      <p:sp>
        <p:nvSpPr>
          <p:cNvPr id="2" name="Rektangel 1">
            <a:extLst>
              <a:ext uri="{FF2B5EF4-FFF2-40B4-BE49-F238E27FC236}">
                <a16:creationId xmlns:a16="http://schemas.microsoft.com/office/drawing/2014/main" id="{F4D30A2C-4C7D-4842-A646-40DC5ABFE47D}"/>
              </a:ext>
            </a:extLst>
          </p:cNvPr>
          <p:cNvSpPr/>
          <p:nvPr/>
        </p:nvSpPr>
        <p:spPr>
          <a:xfrm>
            <a:off x="0" y="6146"/>
            <a:ext cx="12192000" cy="3416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ktangel 4">
            <a:extLst>
              <a:ext uri="{FF2B5EF4-FFF2-40B4-BE49-F238E27FC236}">
                <a16:creationId xmlns:a16="http://schemas.microsoft.com/office/drawing/2014/main" id="{1384FC20-4A32-42EA-BF14-8309E844BE19}"/>
              </a:ext>
            </a:extLst>
          </p:cNvPr>
          <p:cNvSpPr/>
          <p:nvPr/>
        </p:nvSpPr>
        <p:spPr>
          <a:xfrm>
            <a:off x="0" y="360370"/>
            <a:ext cx="12192000" cy="10102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TekstSylinder 5">
            <a:extLst>
              <a:ext uri="{FF2B5EF4-FFF2-40B4-BE49-F238E27FC236}">
                <a16:creationId xmlns:a16="http://schemas.microsoft.com/office/drawing/2014/main" id="{D1048196-721E-4E2E-AAC0-BC362161AC68}"/>
              </a:ext>
            </a:extLst>
          </p:cNvPr>
          <p:cNvSpPr txBox="1"/>
          <p:nvPr/>
        </p:nvSpPr>
        <p:spPr>
          <a:xfrm>
            <a:off x="246949" y="-8962"/>
            <a:ext cx="2923236" cy="369332"/>
          </a:xfrm>
          <a:prstGeom prst="rect">
            <a:avLst/>
          </a:prstGeom>
          <a:noFill/>
        </p:spPr>
        <p:txBody>
          <a:bodyPr wrap="none" rtlCol="0">
            <a:spAutoFit/>
          </a:bodyPr>
          <a:lstStyle/>
          <a:p>
            <a:r>
              <a:rPr lang="nb-NO">
                <a:solidFill>
                  <a:schemeClr val="bg1"/>
                </a:solidFill>
              </a:rPr>
              <a:t>Koding i naturfag med PASCO</a:t>
            </a:r>
          </a:p>
        </p:txBody>
      </p:sp>
      <p:sp>
        <p:nvSpPr>
          <p:cNvPr id="13" name="TekstSylinder 12">
            <a:extLst>
              <a:ext uri="{FF2B5EF4-FFF2-40B4-BE49-F238E27FC236}">
                <a16:creationId xmlns:a16="http://schemas.microsoft.com/office/drawing/2014/main" id="{89ED0AE1-02C6-4269-A107-BA13DBB52F2D}"/>
              </a:ext>
            </a:extLst>
          </p:cNvPr>
          <p:cNvSpPr txBox="1"/>
          <p:nvPr/>
        </p:nvSpPr>
        <p:spPr>
          <a:xfrm>
            <a:off x="9526571" y="-8962"/>
            <a:ext cx="2597891" cy="369332"/>
          </a:xfrm>
          <a:prstGeom prst="rect">
            <a:avLst/>
          </a:prstGeom>
          <a:noFill/>
        </p:spPr>
        <p:txBody>
          <a:bodyPr wrap="none" rtlCol="0">
            <a:spAutoFit/>
          </a:bodyPr>
          <a:lstStyle/>
          <a:p>
            <a:r>
              <a:rPr lang="nb-NO">
                <a:solidFill>
                  <a:schemeClr val="bg1"/>
                </a:solidFill>
              </a:rPr>
              <a:t>Realfagkonferansen 2020 </a:t>
            </a:r>
          </a:p>
        </p:txBody>
      </p:sp>
      <p:sp>
        <p:nvSpPr>
          <p:cNvPr id="7" name="TekstSylinder 6">
            <a:extLst>
              <a:ext uri="{FF2B5EF4-FFF2-40B4-BE49-F238E27FC236}">
                <a16:creationId xmlns:a16="http://schemas.microsoft.com/office/drawing/2014/main" id="{F04D5EB5-5887-4BCE-8BBB-D03D03C3FAE6}"/>
              </a:ext>
            </a:extLst>
          </p:cNvPr>
          <p:cNvSpPr txBox="1"/>
          <p:nvPr/>
        </p:nvSpPr>
        <p:spPr>
          <a:xfrm>
            <a:off x="358825" y="6359150"/>
            <a:ext cx="11687766" cy="369332"/>
          </a:xfrm>
          <a:prstGeom prst="rect">
            <a:avLst/>
          </a:prstGeom>
          <a:noFill/>
        </p:spPr>
        <p:txBody>
          <a:bodyPr wrap="square" rtlCol="0">
            <a:spAutoFit/>
          </a:bodyPr>
          <a:lstStyle/>
          <a:p>
            <a:r>
              <a:rPr lang="nb-NO">
                <a:hlinkClick r:id="rId5"/>
              </a:rPr>
              <a:t>www.labdidakt.no</a:t>
            </a:r>
            <a:r>
              <a:rPr lang="nb-NO"/>
              <a:t>										32885200</a:t>
            </a:r>
          </a:p>
        </p:txBody>
      </p:sp>
      <p:sp>
        <p:nvSpPr>
          <p:cNvPr id="8" name="TekstSylinder 7">
            <a:extLst>
              <a:ext uri="{FF2B5EF4-FFF2-40B4-BE49-F238E27FC236}">
                <a16:creationId xmlns:a16="http://schemas.microsoft.com/office/drawing/2014/main" id="{CF715002-9341-4BE0-B09D-39E14A73D489}"/>
              </a:ext>
            </a:extLst>
          </p:cNvPr>
          <p:cNvSpPr txBox="1"/>
          <p:nvPr/>
        </p:nvSpPr>
        <p:spPr>
          <a:xfrm>
            <a:off x="1535185" y="1174459"/>
            <a:ext cx="530915" cy="1200329"/>
          </a:xfrm>
          <a:prstGeom prst="rect">
            <a:avLst/>
          </a:prstGeom>
          <a:noFill/>
        </p:spPr>
        <p:txBody>
          <a:bodyPr wrap="none" rtlCol="0">
            <a:spAutoFit/>
          </a:bodyPr>
          <a:lstStyle/>
          <a:p>
            <a:pPr marL="342900" indent="-342900">
              <a:buFont typeface="+mj-lt"/>
              <a:buAutoNum type="arabicPeriod"/>
            </a:pPr>
            <a:endParaRPr lang="nb-NO"/>
          </a:p>
          <a:p>
            <a:r>
              <a:rPr lang="nb-NO"/>
              <a:t> </a:t>
            </a:r>
          </a:p>
          <a:p>
            <a:pPr marL="342900" indent="-342900">
              <a:buFont typeface="+mj-lt"/>
              <a:buAutoNum type="arabicPeriod"/>
            </a:pPr>
            <a:endParaRPr lang="nb-NO"/>
          </a:p>
          <a:p>
            <a:endParaRPr lang="nb-NO"/>
          </a:p>
        </p:txBody>
      </p:sp>
      <p:sp>
        <p:nvSpPr>
          <p:cNvPr id="11" name="TekstSylinder 10">
            <a:extLst>
              <a:ext uri="{FF2B5EF4-FFF2-40B4-BE49-F238E27FC236}">
                <a16:creationId xmlns:a16="http://schemas.microsoft.com/office/drawing/2014/main" id="{3AF0DBA7-1DC3-4C5F-9A26-13D31448F42D}"/>
              </a:ext>
            </a:extLst>
          </p:cNvPr>
          <p:cNvSpPr txBox="1"/>
          <p:nvPr/>
        </p:nvSpPr>
        <p:spPr>
          <a:xfrm>
            <a:off x="419773" y="697540"/>
            <a:ext cx="6179073" cy="1754326"/>
          </a:xfrm>
          <a:prstGeom prst="rect">
            <a:avLst/>
          </a:prstGeom>
          <a:noFill/>
        </p:spPr>
        <p:txBody>
          <a:bodyPr wrap="square" rtlCol="0">
            <a:spAutoFit/>
          </a:bodyPr>
          <a:lstStyle/>
          <a:p>
            <a:r>
              <a:rPr lang="nb-NO" b="1"/>
              <a:t>Koding kun med mobiltelefon </a:t>
            </a:r>
          </a:p>
          <a:p>
            <a:pPr marL="285750" indent="-285750">
              <a:buFont typeface="Arial" panose="020B0604020202020204" pitchFamily="34" charset="0"/>
              <a:buChar char="•"/>
            </a:pPr>
            <a:r>
              <a:rPr lang="nb-NO"/>
              <a:t>Bruk telefonens innebygde sensorer for eksempel mikrofon</a:t>
            </a:r>
          </a:p>
          <a:p>
            <a:pPr marL="285750" indent="-285750">
              <a:buFont typeface="Arial" panose="020B0604020202020204" pitchFamily="34" charset="0"/>
              <a:buChar char="•"/>
            </a:pPr>
            <a:r>
              <a:rPr lang="nb-NO"/>
              <a:t>Last ned gratis app: SPARKvue fra Google Play eller AppStore </a:t>
            </a:r>
          </a:p>
          <a:p>
            <a:pPr marL="285750" indent="-285750">
              <a:buFont typeface="Arial" panose="020B0604020202020204" pitchFamily="34" charset="0"/>
              <a:buChar char="•"/>
            </a:pPr>
            <a:endParaRPr lang="nb-NO"/>
          </a:p>
          <a:p>
            <a:pPr marL="285750" indent="-285750">
              <a:buFont typeface="Arial" panose="020B0604020202020204" pitchFamily="34" charset="0"/>
              <a:buChar char="•"/>
            </a:pPr>
            <a:r>
              <a:rPr lang="nb-NO"/>
              <a:t>Du kan med dette få telefonen til å å gi en beskjed til skjermen når lydnivået går over eller under grenser! </a:t>
            </a:r>
          </a:p>
        </p:txBody>
      </p:sp>
      <p:pic>
        <p:nvPicPr>
          <p:cNvPr id="15" name="Bilde 14">
            <a:extLst>
              <a:ext uri="{FF2B5EF4-FFF2-40B4-BE49-F238E27FC236}">
                <a16:creationId xmlns:a16="http://schemas.microsoft.com/office/drawing/2014/main" id="{C97D568C-3346-45E4-ACD5-1A141CB1783E}"/>
              </a:ext>
            </a:extLst>
          </p:cNvPr>
          <p:cNvPicPr>
            <a:picLocks noChangeAspect="1"/>
          </p:cNvPicPr>
          <p:nvPr/>
        </p:nvPicPr>
        <p:blipFill>
          <a:blip r:embed="rId6"/>
          <a:stretch>
            <a:fillRect/>
          </a:stretch>
        </p:blipFill>
        <p:spPr>
          <a:xfrm>
            <a:off x="922621" y="3286228"/>
            <a:ext cx="5173379" cy="2866332"/>
          </a:xfrm>
          <a:prstGeom prst="rect">
            <a:avLst/>
          </a:prstGeom>
        </p:spPr>
      </p:pic>
      <p:pic>
        <p:nvPicPr>
          <p:cNvPr id="7170" name="Picture 2">
            <a:extLst>
              <a:ext uri="{FF2B5EF4-FFF2-40B4-BE49-F238E27FC236}">
                <a16:creationId xmlns:a16="http://schemas.microsoft.com/office/drawing/2014/main" id="{013543BD-95C3-4525-815F-D94BE2210FD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52264" y="448802"/>
            <a:ext cx="2681620" cy="2122948"/>
          </a:xfrm>
          <a:prstGeom prst="rect">
            <a:avLst/>
          </a:prstGeom>
          <a:noFill/>
          <a:extLst>
            <a:ext uri="{909E8E84-426E-40DD-AFC4-6F175D3DCCD1}">
              <a14:hiddenFill xmlns:a14="http://schemas.microsoft.com/office/drawing/2010/main">
                <a:solidFill>
                  <a:srgbClr val="FFFFFF"/>
                </a:solidFill>
              </a14:hiddenFill>
            </a:ext>
          </a:extLst>
        </p:spPr>
      </p:pic>
      <p:sp>
        <p:nvSpPr>
          <p:cNvPr id="16" name="TekstSylinder 15">
            <a:extLst>
              <a:ext uri="{FF2B5EF4-FFF2-40B4-BE49-F238E27FC236}">
                <a16:creationId xmlns:a16="http://schemas.microsoft.com/office/drawing/2014/main" id="{A21748FA-3FBF-42C4-938F-40E5E8CC49C8}"/>
              </a:ext>
            </a:extLst>
          </p:cNvPr>
          <p:cNvSpPr txBox="1"/>
          <p:nvPr/>
        </p:nvSpPr>
        <p:spPr>
          <a:xfrm>
            <a:off x="6813558" y="5652236"/>
            <a:ext cx="4250651" cy="646331"/>
          </a:xfrm>
          <a:prstGeom prst="rect">
            <a:avLst/>
          </a:prstGeom>
          <a:noFill/>
        </p:spPr>
        <p:txBody>
          <a:bodyPr wrap="none" rtlCol="0">
            <a:spAutoFit/>
          </a:bodyPr>
          <a:lstStyle/>
          <a:p>
            <a:r>
              <a:rPr lang="nb-NO"/>
              <a:t>Aktivitet og SPARKvue-fil kan hentes på </a:t>
            </a:r>
          </a:p>
          <a:p>
            <a:r>
              <a:rPr lang="nb-NO"/>
              <a:t>LabDidakts hjemmeside:www.labdidakt.no </a:t>
            </a:r>
          </a:p>
        </p:txBody>
      </p:sp>
      <p:pic>
        <p:nvPicPr>
          <p:cNvPr id="3" name="Bilde 2">
            <a:extLst>
              <a:ext uri="{FF2B5EF4-FFF2-40B4-BE49-F238E27FC236}">
                <a16:creationId xmlns:a16="http://schemas.microsoft.com/office/drawing/2014/main" id="{BD1D5A41-2F6B-4D09-99F1-CDDC3C45F48B}"/>
              </a:ext>
            </a:extLst>
          </p:cNvPr>
          <p:cNvPicPr>
            <a:picLocks noChangeAspect="1"/>
          </p:cNvPicPr>
          <p:nvPr/>
        </p:nvPicPr>
        <p:blipFill>
          <a:blip r:embed="rId8"/>
          <a:stretch>
            <a:fillRect/>
          </a:stretch>
        </p:blipFill>
        <p:spPr>
          <a:xfrm>
            <a:off x="7335042" y="2240379"/>
            <a:ext cx="2498842" cy="320980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3590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LabDidakt">
            <a:hlinkClick r:id="rId2"/>
            <a:extLst>
              <a:ext uri="{FF2B5EF4-FFF2-40B4-BE49-F238E27FC236}">
                <a16:creationId xmlns:a16="http://schemas.microsoft.com/office/drawing/2014/main" id="{48DFDAB4-2C81-4126-9768-DE06F0A7CA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2460" y="6237985"/>
            <a:ext cx="1268363" cy="461705"/>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a:extLst>
              <a:ext uri="{FF2B5EF4-FFF2-40B4-BE49-F238E27FC236}">
                <a16:creationId xmlns:a16="http://schemas.microsoft.com/office/drawing/2014/main" id="{BFCFD652-0A8D-45C8-8E4E-DB5546CE03CB}"/>
              </a:ext>
            </a:extLst>
          </p:cNvPr>
          <p:cNvSpPr/>
          <p:nvPr/>
        </p:nvSpPr>
        <p:spPr>
          <a:xfrm>
            <a:off x="7536160" y="18738"/>
            <a:ext cx="2907334" cy="341632"/>
          </a:xfrm>
          <a:prstGeom prst="rect">
            <a:avLst/>
          </a:prstGeom>
        </p:spPr>
        <p:txBody>
          <a:bodyPr wrap="none">
            <a:spAutoFit/>
          </a:bodyPr>
          <a:lstStyle/>
          <a:p>
            <a:pPr marL="342900" indent="-342900">
              <a:lnSpc>
                <a:spcPct val="90000"/>
              </a:lnSpc>
              <a:spcBef>
                <a:spcPct val="20000"/>
              </a:spcBef>
            </a:pPr>
            <a:r>
              <a:rPr lang="de-DE">
                <a:solidFill>
                  <a:schemeClr val="bg1"/>
                </a:solidFill>
              </a:rPr>
              <a:t>                  </a:t>
            </a:r>
            <a:r>
              <a:rPr lang="de-DE" sz="1200">
                <a:solidFill>
                  <a:schemeClr val="bg1"/>
                </a:solidFill>
              </a:rPr>
              <a:t>2020  Global  Sales Meeting </a:t>
            </a:r>
          </a:p>
        </p:txBody>
      </p:sp>
      <p:pic>
        <p:nvPicPr>
          <p:cNvPr id="12" name="Bilde 11">
            <a:extLst>
              <a:ext uri="{FF2B5EF4-FFF2-40B4-BE49-F238E27FC236}">
                <a16:creationId xmlns:a16="http://schemas.microsoft.com/office/drawing/2014/main" id="{2FC66C55-36EB-4FF5-B9BF-1069C87B54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7508" y="123657"/>
            <a:ext cx="828092" cy="197394"/>
          </a:xfrm>
          <a:prstGeom prst="rect">
            <a:avLst/>
          </a:prstGeom>
        </p:spPr>
      </p:pic>
      <p:sp>
        <p:nvSpPr>
          <p:cNvPr id="2" name="Rektangel 1">
            <a:extLst>
              <a:ext uri="{FF2B5EF4-FFF2-40B4-BE49-F238E27FC236}">
                <a16:creationId xmlns:a16="http://schemas.microsoft.com/office/drawing/2014/main" id="{F4D30A2C-4C7D-4842-A646-40DC5ABFE47D}"/>
              </a:ext>
            </a:extLst>
          </p:cNvPr>
          <p:cNvSpPr/>
          <p:nvPr/>
        </p:nvSpPr>
        <p:spPr>
          <a:xfrm>
            <a:off x="0" y="6146"/>
            <a:ext cx="12192000" cy="3416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ktangel 4">
            <a:extLst>
              <a:ext uri="{FF2B5EF4-FFF2-40B4-BE49-F238E27FC236}">
                <a16:creationId xmlns:a16="http://schemas.microsoft.com/office/drawing/2014/main" id="{1384FC20-4A32-42EA-BF14-8309E844BE19}"/>
              </a:ext>
            </a:extLst>
          </p:cNvPr>
          <p:cNvSpPr/>
          <p:nvPr/>
        </p:nvSpPr>
        <p:spPr>
          <a:xfrm>
            <a:off x="0" y="360370"/>
            <a:ext cx="12192000" cy="10102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TekstSylinder 5">
            <a:extLst>
              <a:ext uri="{FF2B5EF4-FFF2-40B4-BE49-F238E27FC236}">
                <a16:creationId xmlns:a16="http://schemas.microsoft.com/office/drawing/2014/main" id="{D1048196-721E-4E2E-AAC0-BC362161AC68}"/>
              </a:ext>
            </a:extLst>
          </p:cNvPr>
          <p:cNvSpPr txBox="1"/>
          <p:nvPr/>
        </p:nvSpPr>
        <p:spPr>
          <a:xfrm>
            <a:off x="246949" y="-8962"/>
            <a:ext cx="2923236" cy="369332"/>
          </a:xfrm>
          <a:prstGeom prst="rect">
            <a:avLst/>
          </a:prstGeom>
          <a:noFill/>
        </p:spPr>
        <p:txBody>
          <a:bodyPr wrap="none" rtlCol="0">
            <a:spAutoFit/>
          </a:bodyPr>
          <a:lstStyle/>
          <a:p>
            <a:r>
              <a:rPr lang="nb-NO">
                <a:solidFill>
                  <a:schemeClr val="bg1"/>
                </a:solidFill>
              </a:rPr>
              <a:t>Koding i naturfag med PASCO</a:t>
            </a:r>
          </a:p>
        </p:txBody>
      </p:sp>
      <p:sp>
        <p:nvSpPr>
          <p:cNvPr id="13" name="TekstSylinder 12">
            <a:extLst>
              <a:ext uri="{FF2B5EF4-FFF2-40B4-BE49-F238E27FC236}">
                <a16:creationId xmlns:a16="http://schemas.microsoft.com/office/drawing/2014/main" id="{89ED0AE1-02C6-4269-A107-BA13DBB52F2D}"/>
              </a:ext>
            </a:extLst>
          </p:cNvPr>
          <p:cNvSpPr txBox="1"/>
          <p:nvPr/>
        </p:nvSpPr>
        <p:spPr>
          <a:xfrm>
            <a:off x="9526571" y="-8962"/>
            <a:ext cx="2597891" cy="369332"/>
          </a:xfrm>
          <a:prstGeom prst="rect">
            <a:avLst/>
          </a:prstGeom>
          <a:noFill/>
        </p:spPr>
        <p:txBody>
          <a:bodyPr wrap="none" rtlCol="0">
            <a:spAutoFit/>
          </a:bodyPr>
          <a:lstStyle/>
          <a:p>
            <a:r>
              <a:rPr lang="nb-NO">
                <a:solidFill>
                  <a:schemeClr val="bg1"/>
                </a:solidFill>
              </a:rPr>
              <a:t>Realfagkonferansen 2020 </a:t>
            </a:r>
          </a:p>
        </p:txBody>
      </p:sp>
      <p:sp>
        <p:nvSpPr>
          <p:cNvPr id="7" name="TekstSylinder 6">
            <a:extLst>
              <a:ext uri="{FF2B5EF4-FFF2-40B4-BE49-F238E27FC236}">
                <a16:creationId xmlns:a16="http://schemas.microsoft.com/office/drawing/2014/main" id="{F04D5EB5-5887-4BCE-8BBB-D03D03C3FAE6}"/>
              </a:ext>
            </a:extLst>
          </p:cNvPr>
          <p:cNvSpPr txBox="1"/>
          <p:nvPr/>
        </p:nvSpPr>
        <p:spPr>
          <a:xfrm>
            <a:off x="358825" y="6359150"/>
            <a:ext cx="11687766" cy="369332"/>
          </a:xfrm>
          <a:prstGeom prst="rect">
            <a:avLst/>
          </a:prstGeom>
          <a:noFill/>
        </p:spPr>
        <p:txBody>
          <a:bodyPr wrap="square" rtlCol="0">
            <a:spAutoFit/>
          </a:bodyPr>
          <a:lstStyle/>
          <a:p>
            <a:r>
              <a:rPr lang="nb-NO">
                <a:hlinkClick r:id="rId5"/>
              </a:rPr>
              <a:t>www.labdidakt.no</a:t>
            </a:r>
            <a:r>
              <a:rPr lang="nb-NO"/>
              <a:t>										32885200</a:t>
            </a:r>
          </a:p>
        </p:txBody>
      </p:sp>
      <p:sp>
        <p:nvSpPr>
          <p:cNvPr id="8" name="TekstSylinder 7">
            <a:extLst>
              <a:ext uri="{FF2B5EF4-FFF2-40B4-BE49-F238E27FC236}">
                <a16:creationId xmlns:a16="http://schemas.microsoft.com/office/drawing/2014/main" id="{CF715002-9341-4BE0-B09D-39E14A73D489}"/>
              </a:ext>
            </a:extLst>
          </p:cNvPr>
          <p:cNvSpPr txBox="1"/>
          <p:nvPr/>
        </p:nvSpPr>
        <p:spPr>
          <a:xfrm>
            <a:off x="145409" y="461394"/>
            <a:ext cx="11979053" cy="6432530"/>
          </a:xfrm>
          <a:prstGeom prst="rect">
            <a:avLst/>
          </a:prstGeom>
          <a:noFill/>
        </p:spPr>
        <p:txBody>
          <a:bodyPr wrap="square" rtlCol="0">
            <a:spAutoFit/>
          </a:bodyPr>
          <a:lstStyle/>
          <a:p>
            <a:r>
              <a:rPr lang="nb-NO"/>
              <a:t>Innhold og utstyr brukt i dette webinaret: </a:t>
            </a:r>
          </a:p>
          <a:p>
            <a:endParaRPr lang="nb-NO"/>
          </a:p>
          <a:p>
            <a:r>
              <a:rPr lang="nb-NO" sz="1400"/>
              <a:t>Koding i  skolen – forutsetninger og ambisjoner </a:t>
            </a:r>
          </a:p>
          <a:p>
            <a:endParaRPr lang="nb-NO" sz="1400"/>
          </a:p>
          <a:p>
            <a:r>
              <a:rPr lang="nb-NO" sz="1400"/>
              <a:t>PASCO – et alternativ til det eksisterende tilbudet </a:t>
            </a:r>
          </a:p>
          <a:p>
            <a:endParaRPr lang="nb-NO" sz="1400"/>
          </a:p>
          <a:p>
            <a:r>
              <a:rPr lang="nb-NO" sz="1400"/>
              <a:t>Utvid naturfagforsøket med koding slik at kodingen forsterker forsøket </a:t>
            </a:r>
          </a:p>
          <a:p>
            <a:endParaRPr lang="nb-NO" sz="1400"/>
          </a:p>
          <a:p>
            <a:r>
              <a:rPr lang="nb-NO" sz="1400"/>
              <a:t>Koding med en temperatursensor – grunnleggende forståelse SPARKvue </a:t>
            </a:r>
            <a:r>
              <a:rPr lang="nb-NO" sz="1400">
                <a:hlinkClick r:id="rId6"/>
              </a:rPr>
              <a:t>PS-3201</a:t>
            </a:r>
            <a:r>
              <a:rPr lang="nb-NO" sz="1400"/>
              <a:t> eller </a:t>
            </a:r>
            <a:r>
              <a:rPr lang="nb-NO" sz="1400">
                <a:hlinkClick r:id="rId7"/>
              </a:rPr>
              <a:t>PS-3222</a:t>
            </a:r>
            <a:r>
              <a:rPr lang="nb-NO" sz="1400"/>
              <a:t>, SPARKvue eller Capstone  </a:t>
            </a:r>
          </a:p>
          <a:p>
            <a:endParaRPr lang="nb-NO" sz="1400"/>
          </a:p>
          <a:p>
            <a:r>
              <a:rPr lang="nb-NO" sz="1400"/>
              <a:t>Koding med en temperatursensor – grunnleggende forståelse Capstone </a:t>
            </a:r>
          </a:p>
          <a:p>
            <a:endParaRPr lang="nb-NO" sz="1400"/>
          </a:p>
          <a:p>
            <a:r>
              <a:rPr lang="nb-NO" sz="1400"/>
              <a:t>Koding og pH-målinger: bestem en løsning </a:t>
            </a:r>
            <a:r>
              <a:rPr lang="nb-NO" sz="1400">
                <a:hlinkClick r:id="rId8"/>
              </a:rPr>
              <a:t>PS-3204</a:t>
            </a:r>
            <a:r>
              <a:rPr lang="nb-NO" sz="1400"/>
              <a:t>, SPARKvue eller Capstone </a:t>
            </a:r>
          </a:p>
          <a:p>
            <a:endParaRPr lang="nb-NO" sz="1400"/>
          </a:p>
          <a:p>
            <a:r>
              <a:rPr lang="nb-NO" sz="1400"/>
              <a:t>Koding og pH: finn endepunktet i en titrering </a:t>
            </a:r>
            <a:r>
              <a:rPr lang="nb-NO" sz="1400">
                <a:hlinkClick r:id="rId8"/>
              </a:rPr>
              <a:t>PS-3204</a:t>
            </a:r>
            <a:r>
              <a:rPr lang="nb-NO" sz="1400"/>
              <a:t>, </a:t>
            </a:r>
            <a:r>
              <a:rPr lang="nb-NO" sz="1400">
                <a:hlinkClick r:id="rId9"/>
              </a:rPr>
              <a:t>PS-3214 </a:t>
            </a:r>
            <a:r>
              <a:rPr lang="nb-NO" sz="1400"/>
              <a:t>SPARKvue eller Capstone </a:t>
            </a:r>
          </a:p>
          <a:p>
            <a:endParaRPr lang="nb-NO" sz="1400"/>
          </a:p>
          <a:p>
            <a:r>
              <a:rPr lang="nb-NO" sz="1400"/>
              <a:t>Koding med //code.Node: Vi måler lys og slår av og på en lampe </a:t>
            </a:r>
            <a:r>
              <a:rPr lang="nb-NO" sz="1400">
                <a:hlinkClick r:id="rId10"/>
              </a:rPr>
              <a:t>PS-3231</a:t>
            </a:r>
            <a:r>
              <a:rPr lang="nb-NO" sz="1400"/>
              <a:t>, SPARKvue eller Capstone </a:t>
            </a:r>
          </a:p>
          <a:p>
            <a:endParaRPr lang="nb-NO" sz="1400"/>
          </a:p>
          <a:p>
            <a:r>
              <a:rPr lang="nb-NO" sz="1400"/>
              <a:t>Koding med //code.Node og en bevegelsessensor – «Sosial Distansering» </a:t>
            </a:r>
            <a:r>
              <a:rPr lang="nb-NO" sz="1400">
                <a:hlinkClick r:id="rId10"/>
              </a:rPr>
              <a:t>PS-3231</a:t>
            </a:r>
            <a:r>
              <a:rPr lang="nb-NO" sz="1400"/>
              <a:t> og </a:t>
            </a:r>
            <a:r>
              <a:rPr lang="nb-NO" sz="1400">
                <a:hlinkClick r:id="rId11"/>
              </a:rPr>
              <a:t>PS-3219</a:t>
            </a:r>
            <a:endParaRPr lang="nb-NO" sz="1400"/>
          </a:p>
          <a:p>
            <a:endParaRPr lang="nb-NO" sz="1400"/>
          </a:p>
          <a:p>
            <a:r>
              <a:rPr lang="nb-NO" sz="1400"/>
              <a:t>Newtons avkjølingslov (Capstone) – eksperiment – matematisk analyse – algoritmisk tenkning </a:t>
            </a:r>
            <a:r>
              <a:rPr lang="nb-NO" sz="1400">
                <a:hlinkClick r:id="rId7"/>
              </a:rPr>
              <a:t>PS-3222</a:t>
            </a:r>
            <a:r>
              <a:rPr lang="nb-NO" sz="1400"/>
              <a:t>, SPARKvue eller Capstone </a:t>
            </a:r>
          </a:p>
          <a:p>
            <a:endParaRPr lang="nb-NO" sz="1400"/>
          </a:p>
          <a:p>
            <a:r>
              <a:rPr lang="nb-NO" sz="1400"/>
              <a:t>Avstandsloven for lys (Capstone) – eksperiment-matematisk modell- algoritmisk tenkning </a:t>
            </a:r>
            <a:r>
              <a:rPr lang="nb-NO" sz="1400">
                <a:hlinkClick r:id="rId12"/>
              </a:rPr>
              <a:t>PS-3213</a:t>
            </a:r>
            <a:r>
              <a:rPr lang="nb-NO" sz="1400"/>
              <a:t>, SPARKvue eller Capstone </a:t>
            </a:r>
          </a:p>
          <a:p>
            <a:endParaRPr lang="nb-NO" sz="1400"/>
          </a:p>
          <a:p>
            <a:r>
              <a:rPr lang="nb-NO" sz="1400"/>
              <a:t>Koding med mobiltelefon, gratis app og innebygget sensor</a:t>
            </a:r>
          </a:p>
          <a:p>
            <a:r>
              <a:rPr lang="nb-NO"/>
              <a:t> </a:t>
            </a:r>
          </a:p>
          <a:p>
            <a:endParaRPr lang="nb-NO"/>
          </a:p>
          <a:p>
            <a:endParaRPr lang="nb-NO"/>
          </a:p>
        </p:txBody>
      </p:sp>
    </p:spTree>
    <p:extLst>
      <p:ext uri="{BB962C8B-B14F-4D97-AF65-F5344CB8AC3E}">
        <p14:creationId xmlns:p14="http://schemas.microsoft.com/office/powerpoint/2010/main" val="2494562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ktangel 17">
            <a:extLst>
              <a:ext uri="{FF2B5EF4-FFF2-40B4-BE49-F238E27FC236}">
                <a16:creationId xmlns:a16="http://schemas.microsoft.com/office/drawing/2014/main" id="{8906178D-5C28-47FD-9ECD-5BA00C975C66}"/>
              </a:ext>
            </a:extLst>
          </p:cNvPr>
          <p:cNvSpPr/>
          <p:nvPr/>
        </p:nvSpPr>
        <p:spPr>
          <a:xfrm>
            <a:off x="5446140" y="3547737"/>
            <a:ext cx="3178371" cy="98698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9" name="Picture 2" descr="LabDidakt">
            <a:hlinkClick r:id="rId3"/>
            <a:extLst>
              <a:ext uri="{FF2B5EF4-FFF2-40B4-BE49-F238E27FC236}">
                <a16:creationId xmlns:a16="http://schemas.microsoft.com/office/drawing/2014/main" id="{48DFDAB4-2C81-4126-9768-DE06F0A7CA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2460" y="6237985"/>
            <a:ext cx="1268363" cy="461705"/>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a:extLst>
              <a:ext uri="{FF2B5EF4-FFF2-40B4-BE49-F238E27FC236}">
                <a16:creationId xmlns:a16="http://schemas.microsoft.com/office/drawing/2014/main" id="{BFCFD652-0A8D-45C8-8E4E-DB5546CE03CB}"/>
              </a:ext>
            </a:extLst>
          </p:cNvPr>
          <p:cNvSpPr/>
          <p:nvPr/>
        </p:nvSpPr>
        <p:spPr>
          <a:xfrm>
            <a:off x="7536160" y="18738"/>
            <a:ext cx="2907334" cy="341632"/>
          </a:xfrm>
          <a:prstGeom prst="rect">
            <a:avLst/>
          </a:prstGeom>
        </p:spPr>
        <p:txBody>
          <a:bodyPr wrap="none">
            <a:spAutoFit/>
          </a:bodyPr>
          <a:lstStyle/>
          <a:p>
            <a:pPr marL="342900" indent="-342900">
              <a:lnSpc>
                <a:spcPct val="90000"/>
              </a:lnSpc>
              <a:spcBef>
                <a:spcPct val="20000"/>
              </a:spcBef>
            </a:pPr>
            <a:r>
              <a:rPr lang="de-DE">
                <a:solidFill>
                  <a:schemeClr val="bg1"/>
                </a:solidFill>
              </a:rPr>
              <a:t>                  </a:t>
            </a:r>
            <a:r>
              <a:rPr lang="de-DE" sz="1200">
                <a:solidFill>
                  <a:schemeClr val="bg1"/>
                </a:solidFill>
              </a:rPr>
              <a:t>2020  Global  Sales Meeting </a:t>
            </a:r>
          </a:p>
        </p:txBody>
      </p:sp>
      <p:pic>
        <p:nvPicPr>
          <p:cNvPr id="12" name="Bilde 11">
            <a:extLst>
              <a:ext uri="{FF2B5EF4-FFF2-40B4-BE49-F238E27FC236}">
                <a16:creationId xmlns:a16="http://schemas.microsoft.com/office/drawing/2014/main" id="{2FC66C55-36EB-4FF5-B9BF-1069C87B54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67508" y="123657"/>
            <a:ext cx="828092" cy="197394"/>
          </a:xfrm>
          <a:prstGeom prst="rect">
            <a:avLst/>
          </a:prstGeom>
        </p:spPr>
      </p:pic>
      <p:sp>
        <p:nvSpPr>
          <p:cNvPr id="2" name="Rektangel 1">
            <a:extLst>
              <a:ext uri="{FF2B5EF4-FFF2-40B4-BE49-F238E27FC236}">
                <a16:creationId xmlns:a16="http://schemas.microsoft.com/office/drawing/2014/main" id="{F4D30A2C-4C7D-4842-A646-40DC5ABFE47D}"/>
              </a:ext>
            </a:extLst>
          </p:cNvPr>
          <p:cNvSpPr/>
          <p:nvPr/>
        </p:nvSpPr>
        <p:spPr>
          <a:xfrm>
            <a:off x="0" y="6146"/>
            <a:ext cx="12192000" cy="3416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ktangel 4">
            <a:extLst>
              <a:ext uri="{FF2B5EF4-FFF2-40B4-BE49-F238E27FC236}">
                <a16:creationId xmlns:a16="http://schemas.microsoft.com/office/drawing/2014/main" id="{1384FC20-4A32-42EA-BF14-8309E844BE19}"/>
              </a:ext>
            </a:extLst>
          </p:cNvPr>
          <p:cNvSpPr/>
          <p:nvPr/>
        </p:nvSpPr>
        <p:spPr>
          <a:xfrm>
            <a:off x="0" y="360370"/>
            <a:ext cx="12192000" cy="10102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TekstSylinder 5">
            <a:extLst>
              <a:ext uri="{FF2B5EF4-FFF2-40B4-BE49-F238E27FC236}">
                <a16:creationId xmlns:a16="http://schemas.microsoft.com/office/drawing/2014/main" id="{D1048196-721E-4E2E-AAC0-BC362161AC68}"/>
              </a:ext>
            </a:extLst>
          </p:cNvPr>
          <p:cNvSpPr txBox="1"/>
          <p:nvPr/>
        </p:nvSpPr>
        <p:spPr>
          <a:xfrm>
            <a:off x="246949" y="-8962"/>
            <a:ext cx="2923236" cy="369332"/>
          </a:xfrm>
          <a:prstGeom prst="rect">
            <a:avLst/>
          </a:prstGeom>
          <a:noFill/>
        </p:spPr>
        <p:txBody>
          <a:bodyPr wrap="none" rtlCol="0">
            <a:spAutoFit/>
          </a:bodyPr>
          <a:lstStyle/>
          <a:p>
            <a:r>
              <a:rPr lang="nb-NO">
                <a:solidFill>
                  <a:schemeClr val="bg1"/>
                </a:solidFill>
              </a:rPr>
              <a:t>Koding i naturfag med PASCO</a:t>
            </a:r>
          </a:p>
        </p:txBody>
      </p:sp>
      <p:sp>
        <p:nvSpPr>
          <p:cNvPr id="13" name="TekstSylinder 12">
            <a:extLst>
              <a:ext uri="{FF2B5EF4-FFF2-40B4-BE49-F238E27FC236}">
                <a16:creationId xmlns:a16="http://schemas.microsoft.com/office/drawing/2014/main" id="{89ED0AE1-02C6-4269-A107-BA13DBB52F2D}"/>
              </a:ext>
            </a:extLst>
          </p:cNvPr>
          <p:cNvSpPr txBox="1"/>
          <p:nvPr/>
        </p:nvSpPr>
        <p:spPr>
          <a:xfrm>
            <a:off x="9526571" y="-8962"/>
            <a:ext cx="2597891" cy="369332"/>
          </a:xfrm>
          <a:prstGeom prst="rect">
            <a:avLst/>
          </a:prstGeom>
          <a:noFill/>
        </p:spPr>
        <p:txBody>
          <a:bodyPr wrap="none" rtlCol="0">
            <a:spAutoFit/>
          </a:bodyPr>
          <a:lstStyle/>
          <a:p>
            <a:r>
              <a:rPr lang="nb-NO">
                <a:solidFill>
                  <a:schemeClr val="bg1"/>
                </a:solidFill>
              </a:rPr>
              <a:t>Realfagkonferansen 2020 </a:t>
            </a:r>
          </a:p>
        </p:txBody>
      </p:sp>
      <p:sp>
        <p:nvSpPr>
          <p:cNvPr id="7" name="TekstSylinder 6">
            <a:extLst>
              <a:ext uri="{FF2B5EF4-FFF2-40B4-BE49-F238E27FC236}">
                <a16:creationId xmlns:a16="http://schemas.microsoft.com/office/drawing/2014/main" id="{F04D5EB5-5887-4BCE-8BBB-D03D03C3FAE6}"/>
              </a:ext>
            </a:extLst>
          </p:cNvPr>
          <p:cNvSpPr txBox="1"/>
          <p:nvPr/>
        </p:nvSpPr>
        <p:spPr>
          <a:xfrm>
            <a:off x="358825" y="6359150"/>
            <a:ext cx="11687766" cy="369332"/>
          </a:xfrm>
          <a:prstGeom prst="rect">
            <a:avLst/>
          </a:prstGeom>
          <a:noFill/>
        </p:spPr>
        <p:txBody>
          <a:bodyPr wrap="square" rtlCol="0">
            <a:spAutoFit/>
          </a:bodyPr>
          <a:lstStyle/>
          <a:p>
            <a:r>
              <a:rPr lang="nb-NO"/>
              <a:t>									32885200</a:t>
            </a:r>
          </a:p>
        </p:txBody>
      </p:sp>
      <p:sp>
        <p:nvSpPr>
          <p:cNvPr id="8" name="TekstSylinder 7">
            <a:extLst>
              <a:ext uri="{FF2B5EF4-FFF2-40B4-BE49-F238E27FC236}">
                <a16:creationId xmlns:a16="http://schemas.microsoft.com/office/drawing/2014/main" id="{CF715002-9341-4BE0-B09D-39E14A73D489}"/>
              </a:ext>
            </a:extLst>
          </p:cNvPr>
          <p:cNvSpPr txBox="1"/>
          <p:nvPr/>
        </p:nvSpPr>
        <p:spPr>
          <a:xfrm>
            <a:off x="-67537" y="473986"/>
            <a:ext cx="12191999" cy="1754326"/>
          </a:xfrm>
          <a:prstGeom prst="rect">
            <a:avLst/>
          </a:prstGeom>
          <a:noFill/>
        </p:spPr>
        <p:txBody>
          <a:bodyPr wrap="square" rtlCol="0">
            <a:spAutoFit/>
          </a:bodyPr>
          <a:lstStyle/>
          <a:p>
            <a:r>
              <a:rPr lang="nb-NO"/>
              <a:t> </a:t>
            </a:r>
          </a:p>
          <a:p>
            <a:pPr marL="342900" indent="-342900">
              <a:buFont typeface="+mj-lt"/>
              <a:buAutoNum type="arabicPeriod"/>
            </a:pPr>
            <a:endParaRPr lang="nb-NO"/>
          </a:p>
          <a:p>
            <a:pPr marL="342900" indent="-342900">
              <a:buFont typeface="+mj-lt"/>
              <a:buAutoNum type="arabicPeriod"/>
            </a:pPr>
            <a:endParaRPr lang="nb-NO"/>
          </a:p>
          <a:p>
            <a:r>
              <a:rPr lang="nb-NO"/>
              <a:t> </a:t>
            </a:r>
          </a:p>
          <a:p>
            <a:pPr marL="342900" indent="-342900">
              <a:buFont typeface="+mj-lt"/>
              <a:buAutoNum type="arabicPeriod"/>
            </a:pPr>
            <a:endParaRPr lang="nb-NO"/>
          </a:p>
          <a:p>
            <a:endParaRPr lang="nb-NO"/>
          </a:p>
        </p:txBody>
      </p:sp>
      <p:pic>
        <p:nvPicPr>
          <p:cNvPr id="3" name="Bilde 2">
            <a:extLst>
              <a:ext uri="{FF2B5EF4-FFF2-40B4-BE49-F238E27FC236}">
                <a16:creationId xmlns:a16="http://schemas.microsoft.com/office/drawing/2014/main" id="{939CE5D5-12E4-418C-A23B-9BCC30F295B1}"/>
              </a:ext>
            </a:extLst>
          </p:cNvPr>
          <p:cNvPicPr>
            <a:picLocks noChangeAspect="1"/>
          </p:cNvPicPr>
          <p:nvPr/>
        </p:nvPicPr>
        <p:blipFill>
          <a:blip r:embed="rId6"/>
          <a:stretch>
            <a:fillRect/>
          </a:stretch>
        </p:blipFill>
        <p:spPr>
          <a:xfrm>
            <a:off x="358825" y="1216156"/>
            <a:ext cx="4680826" cy="3831146"/>
          </a:xfrm>
          <a:prstGeom prst="rect">
            <a:avLst/>
          </a:prstGeom>
        </p:spPr>
      </p:pic>
      <p:pic>
        <p:nvPicPr>
          <p:cNvPr id="4" name="Bilde 3">
            <a:extLst>
              <a:ext uri="{FF2B5EF4-FFF2-40B4-BE49-F238E27FC236}">
                <a16:creationId xmlns:a16="http://schemas.microsoft.com/office/drawing/2014/main" id="{FB14D820-C5B2-4F1F-841B-3F2BE9830DCE}"/>
              </a:ext>
            </a:extLst>
          </p:cNvPr>
          <p:cNvPicPr>
            <a:picLocks noChangeAspect="1"/>
          </p:cNvPicPr>
          <p:nvPr/>
        </p:nvPicPr>
        <p:blipFill>
          <a:blip r:embed="rId7"/>
          <a:stretch>
            <a:fillRect/>
          </a:stretch>
        </p:blipFill>
        <p:spPr>
          <a:xfrm>
            <a:off x="5446140" y="1298742"/>
            <a:ext cx="1510155" cy="19741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Bilde 10">
            <a:extLst>
              <a:ext uri="{FF2B5EF4-FFF2-40B4-BE49-F238E27FC236}">
                <a16:creationId xmlns:a16="http://schemas.microsoft.com/office/drawing/2014/main" id="{2D2FDCF6-F75A-4E89-B79F-D1C6521274F0}"/>
              </a:ext>
            </a:extLst>
          </p:cNvPr>
          <p:cNvPicPr>
            <a:picLocks noChangeAspect="1"/>
          </p:cNvPicPr>
          <p:nvPr/>
        </p:nvPicPr>
        <p:blipFill>
          <a:blip r:embed="rId8"/>
          <a:stretch>
            <a:fillRect/>
          </a:stretch>
        </p:blipFill>
        <p:spPr>
          <a:xfrm>
            <a:off x="9120606" y="1007015"/>
            <a:ext cx="2645776" cy="352770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4" name="TekstSylinder 13">
            <a:extLst>
              <a:ext uri="{FF2B5EF4-FFF2-40B4-BE49-F238E27FC236}">
                <a16:creationId xmlns:a16="http://schemas.microsoft.com/office/drawing/2014/main" id="{25A130CB-112A-4CF3-B0CD-CE61EEB13EC1}"/>
              </a:ext>
            </a:extLst>
          </p:cNvPr>
          <p:cNvSpPr txBox="1"/>
          <p:nvPr/>
        </p:nvSpPr>
        <p:spPr>
          <a:xfrm>
            <a:off x="1241946" y="750627"/>
            <a:ext cx="3814186" cy="369332"/>
          </a:xfrm>
          <a:prstGeom prst="rect">
            <a:avLst/>
          </a:prstGeom>
          <a:noFill/>
        </p:spPr>
        <p:txBody>
          <a:bodyPr wrap="none" rtlCol="0">
            <a:spAutoFit/>
          </a:bodyPr>
          <a:lstStyle/>
          <a:p>
            <a:r>
              <a:rPr lang="nb-NO"/>
              <a:t>Ressurser finnes på </a:t>
            </a:r>
            <a:r>
              <a:rPr lang="nb-NO">
                <a:hlinkClick r:id="rId9"/>
              </a:rPr>
              <a:t>www.labdidakt.no</a:t>
            </a:r>
            <a:r>
              <a:rPr lang="nb-NO"/>
              <a:t> </a:t>
            </a:r>
          </a:p>
        </p:txBody>
      </p:sp>
      <p:pic>
        <p:nvPicPr>
          <p:cNvPr id="15" name="Bilde 14">
            <a:extLst>
              <a:ext uri="{FF2B5EF4-FFF2-40B4-BE49-F238E27FC236}">
                <a16:creationId xmlns:a16="http://schemas.microsoft.com/office/drawing/2014/main" id="{A31769BC-C1E2-4D7B-AC7A-3BAF87C5598E}"/>
              </a:ext>
            </a:extLst>
          </p:cNvPr>
          <p:cNvPicPr>
            <a:picLocks noChangeAspect="1"/>
          </p:cNvPicPr>
          <p:nvPr/>
        </p:nvPicPr>
        <p:blipFill>
          <a:blip r:embed="rId10"/>
          <a:stretch>
            <a:fillRect/>
          </a:stretch>
        </p:blipFill>
        <p:spPr>
          <a:xfrm>
            <a:off x="5466013" y="4904727"/>
            <a:ext cx="5892688" cy="1214571"/>
          </a:xfrm>
          <a:prstGeom prst="rect">
            <a:avLst/>
          </a:prstGeom>
        </p:spPr>
      </p:pic>
      <p:pic>
        <p:nvPicPr>
          <p:cNvPr id="16" name="Bilde 15">
            <a:extLst>
              <a:ext uri="{FF2B5EF4-FFF2-40B4-BE49-F238E27FC236}">
                <a16:creationId xmlns:a16="http://schemas.microsoft.com/office/drawing/2014/main" id="{A62FD797-1C29-4EFD-894A-0255889277CC}"/>
              </a:ext>
            </a:extLst>
          </p:cNvPr>
          <p:cNvPicPr>
            <a:picLocks noChangeAspect="1"/>
          </p:cNvPicPr>
          <p:nvPr/>
        </p:nvPicPr>
        <p:blipFill>
          <a:blip r:embed="rId11"/>
          <a:stretch>
            <a:fillRect/>
          </a:stretch>
        </p:blipFill>
        <p:spPr>
          <a:xfrm>
            <a:off x="7152351" y="1118448"/>
            <a:ext cx="1543569" cy="22099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TekstSylinder 16">
            <a:extLst>
              <a:ext uri="{FF2B5EF4-FFF2-40B4-BE49-F238E27FC236}">
                <a16:creationId xmlns:a16="http://schemas.microsoft.com/office/drawing/2014/main" id="{C0630145-7634-4A79-B324-33DBC9F1DF0D}"/>
              </a:ext>
            </a:extLst>
          </p:cNvPr>
          <p:cNvSpPr txBox="1"/>
          <p:nvPr/>
        </p:nvSpPr>
        <p:spPr>
          <a:xfrm>
            <a:off x="5446140" y="3547737"/>
            <a:ext cx="3243517" cy="923330"/>
          </a:xfrm>
          <a:prstGeom prst="rect">
            <a:avLst/>
          </a:prstGeom>
          <a:blipFill>
            <a:blip r:embed="rId12"/>
            <a:tile tx="0" ty="0" sx="100000" sy="100000" flip="none" algn="tl"/>
          </a:blipFill>
        </p:spPr>
        <p:txBody>
          <a:bodyPr wrap="none" rtlCol="0">
            <a:spAutoFit/>
          </a:bodyPr>
          <a:lstStyle/>
          <a:p>
            <a:pPr marL="285750" indent="-285750">
              <a:buFont typeface="Arial" panose="020B0604020202020204" pitchFamily="34" charset="0"/>
              <a:buChar char="•"/>
            </a:pPr>
            <a:r>
              <a:rPr lang="nb-NO" b="1"/>
              <a:t>Ensides aktivitetsbeskrivelse </a:t>
            </a:r>
          </a:p>
          <a:p>
            <a:pPr marL="285750" indent="-285750">
              <a:buFont typeface="Arial" panose="020B0604020202020204" pitchFamily="34" charset="0"/>
              <a:buChar char="•"/>
            </a:pPr>
            <a:r>
              <a:rPr lang="nb-NO" b="1"/>
              <a:t>SPARKvue eller Capstone-fil </a:t>
            </a:r>
          </a:p>
          <a:p>
            <a:pPr marL="285750" indent="-285750">
              <a:buFont typeface="Arial" panose="020B0604020202020204" pitchFamily="34" charset="0"/>
              <a:buChar char="•"/>
            </a:pPr>
            <a:r>
              <a:rPr lang="nb-NO" b="1"/>
              <a:t>Video for koding</a:t>
            </a:r>
          </a:p>
        </p:txBody>
      </p:sp>
      <p:sp>
        <p:nvSpPr>
          <p:cNvPr id="19" name="TekstSylinder 18">
            <a:extLst>
              <a:ext uri="{FF2B5EF4-FFF2-40B4-BE49-F238E27FC236}">
                <a16:creationId xmlns:a16="http://schemas.microsoft.com/office/drawing/2014/main" id="{46A0E637-D3FD-42F5-8369-D03129AC612D}"/>
              </a:ext>
            </a:extLst>
          </p:cNvPr>
          <p:cNvSpPr txBox="1"/>
          <p:nvPr/>
        </p:nvSpPr>
        <p:spPr>
          <a:xfrm>
            <a:off x="459795" y="5165808"/>
            <a:ext cx="4559710" cy="1200329"/>
          </a:xfrm>
          <a:prstGeom prst="rect">
            <a:avLst/>
          </a:prstGeom>
          <a:blipFill>
            <a:blip r:embed="rId12"/>
            <a:tile tx="0" ty="0" sx="100000" sy="100000" flip="none" algn="tl"/>
          </a:blipFill>
        </p:spPr>
        <p:txBody>
          <a:bodyPr wrap="none" rtlCol="0">
            <a:spAutoFit/>
          </a:bodyPr>
          <a:lstStyle/>
          <a:p>
            <a:r>
              <a:rPr lang="nb-NO" b="1"/>
              <a:t>Kontakt: </a:t>
            </a:r>
          </a:p>
          <a:p>
            <a:r>
              <a:rPr lang="nb-NO" b="1"/>
              <a:t>Glenn Ghose, </a:t>
            </a:r>
            <a:r>
              <a:rPr lang="nb-NO" b="1">
                <a:hlinkClick r:id="rId13"/>
              </a:rPr>
              <a:t>glenn@labdidakt.no</a:t>
            </a:r>
            <a:r>
              <a:rPr lang="nb-NO" b="1"/>
              <a:t> , 90577324</a:t>
            </a:r>
          </a:p>
          <a:p>
            <a:r>
              <a:rPr lang="nb-NO" b="1"/>
              <a:t>Erik Duhs Nilsen, </a:t>
            </a:r>
            <a:r>
              <a:rPr lang="nb-NO" b="1">
                <a:hlinkClick r:id="rId14"/>
              </a:rPr>
              <a:t>erik@labdidakt.no</a:t>
            </a:r>
            <a:r>
              <a:rPr lang="nb-NO" b="1"/>
              <a:t> </a:t>
            </a:r>
          </a:p>
          <a:p>
            <a:r>
              <a:rPr lang="nb-NO" b="1"/>
              <a:t>eller </a:t>
            </a:r>
            <a:r>
              <a:rPr lang="nb-NO" b="1">
                <a:hlinkClick r:id="rId15"/>
              </a:rPr>
              <a:t>post@labdidakt.no</a:t>
            </a:r>
            <a:r>
              <a:rPr lang="nb-NO" b="1"/>
              <a:t>  </a:t>
            </a:r>
          </a:p>
        </p:txBody>
      </p:sp>
    </p:spTree>
    <p:extLst>
      <p:ext uri="{BB962C8B-B14F-4D97-AF65-F5344CB8AC3E}">
        <p14:creationId xmlns:p14="http://schemas.microsoft.com/office/powerpoint/2010/main" val="3976648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LabDidakt">
            <a:hlinkClick r:id="rId2"/>
            <a:extLst>
              <a:ext uri="{FF2B5EF4-FFF2-40B4-BE49-F238E27FC236}">
                <a16:creationId xmlns:a16="http://schemas.microsoft.com/office/drawing/2014/main" id="{48DFDAB4-2C81-4126-9768-DE06F0A7CA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2460" y="6237985"/>
            <a:ext cx="1268363" cy="461705"/>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a:extLst>
              <a:ext uri="{FF2B5EF4-FFF2-40B4-BE49-F238E27FC236}">
                <a16:creationId xmlns:a16="http://schemas.microsoft.com/office/drawing/2014/main" id="{BFCFD652-0A8D-45C8-8E4E-DB5546CE03CB}"/>
              </a:ext>
            </a:extLst>
          </p:cNvPr>
          <p:cNvSpPr/>
          <p:nvPr/>
        </p:nvSpPr>
        <p:spPr>
          <a:xfrm>
            <a:off x="7536160" y="18738"/>
            <a:ext cx="2907334" cy="341632"/>
          </a:xfrm>
          <a:prstGeom prst="rect">
            <a:avLst/>
          </a:prstGeom>
        </p:spPr>
        <p:txBody>
          <a:bodyPr wrap="none">
            <a:spAutoFit/>
          </a:bodyPr>
          <a:lstStyle/>
          <a:p>
            <a:pPr marL="342900" indent="-342900">
              <a:lnSpc>
                <a:spcPct val="90000"/>
              </a:lnSpc>
              <a:spcBef>
                <a:spcPct val="20000"/>
              </a:spcBef>
            </a:pPr>
            <a:r>
              <a:rPr lang="de-DE">
                <a:solidFill>
                  <a:schemeClr val="bg1"/>
                </a:solidFill>
              </a:rPr>
              <a:t>                  </a:t>
            </a:r>
            <a:r>
              <a:rPr lang="de-DE" sz="1200">
                <a:solidFill>
                  <a:schemeClr val="bg1"/>
                </a:solidFill>
              </a:rPr>
              <a:t>2020  Global  Sales Meeting </a:t>
            </a:r>
          </a:p>
        </p:txBody>
      </p:sp>
      <p:pic>
        <p:nvPicPr>
          <p:cNvPr id="12" name="Bilde 11">
            <a:extLst>
              <a:ext uri="{FF2B5EF4-FFF2-40B4-BE49-F238E27FC236}">
                <a16:creationId xmlns:a16="http://schemas.microsoft.com/office/drawing/2014/main" id="{2FC66C55-36EB-4FF5-B9BF-1069C87B54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7508" y="123657"/>
            <a:ext cx="828092" cy="197394"/>
          </a:xfrm>
          <a:prstGeom prst="rect">
            <a:avLst/>
          </a:prstGeom>
        </p:spPr>
      </p:pic>
      <p:sp>
        <p:nvSpPr>
          <p:cNvPr id="4" name="TekstSylinder 3">
            <a:extLst>
              <a:ext uri="{FF2B5EF4-FFF2-40B4-BE49-F238E27FC236}">
                <a16:creationId xmlns:a16="http://schemas.microsoft.com/office/drawing/2014/main" id="{8A23E2DF-E9B5-42EA-879B-CB6760EC9A8C}"/>
              </a:ext>
            </a:extLst>
          </p:cNvPr>
          <p:cNvSpPr txBox="1"/>
          <p:nvPr/>
        </p:nvSpPr>
        <p:spPr>
          <a:xfrm>
            <a:off x="1322530" y="726839"/>
            <a:ext cx="5704031" cy="1569660"/>
          </a:xfrm>
          <a:prstGeom prst="rect">
            <a:avLst/>
          </a:prstGeom>
          <a:noFill/>
        </p:spPr>
        <p:txBody>
          <a:bodyPr wrap="square" rtlCol="0">
            <a:spAutoFit/>
          </a:bodyPr>
          <a:lstStyle/>
          <a:p>
            <a:r>
              <a:rPr lang="nb-NO" sz="2400" b="1"/>
              <a:t>Et alternativ til det eksisterende tilbudet</a:t>
            </a:r>
          </a:p>
          <a:p>
            <a:endParaRPr lang="nb-NO" sz="2400" b="1"/>
          </a:p>
          <a:p>
            <a:endParaRPr lang="nb-NO" sz="2400"/>
          </a:p>
          <a:p>
            <a:r>
              <a:rPr lang="nb-NO" sz="2400" b="1"/>
              <a:t>         </a:t>
            </a:r>
          </a:p>
        </p:txBody>
      </p:sp>
      <p:sp>
        <p:nvSpPr>
          <p:cNvPr id="2" name="Rektangel 1">
            <a:extLst>
              <a:ext uri="{FF2B5EF4-FFF2-40B4-BE49-F238E27FC236}">
                <a16:creationId xmlns:a16="http://schemas.microsoft.com/office/drawing/2014/main" id="{F4D30A2C-4C7D-4842-A646-40DC5ABFE47D}"/>
              </a:ext>
            </a:extLst>
          </p:cNvPr>
          <p:cNvSpPr/>
          <p:nvPr/>
        </p:nvSpPr>
        <p:spPr>
          <a:xfrm>
            <a:off x="0" y="6146"/>
            <a:ext cx="12192000" cy="3416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ktangel 4">
            <a:extLst>
              <a:ext uri="{FF2B5EF4-FFF2-40B4-BE49-F238E27FC236}">
                <a16:creationId xmlns:a16="http://schemas.microsoft.com/office/drawing/2014/main" id="{1384FC20-4A32-42EA-BF14-8309E844BE19}"/>
              </a:ext>
            </a:extLst>
          </p:cNvPr>
          <p:cNvSpPr/>
          <p:nvPr/>
        </p:nvSpPr>
        <p:spPr>
          <a:xfrm>
            <a:off x="0" y="360370"/>
            <a:ext cx="12192000" cy="10102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TekstSylinder 5">
            <a:extLst>
              <a:ext uri="{FF2B5EF4-FFF2-40B4-BE49-F238E27FC236}">
                <a16:creationId xmlns:a16="http://schemas.microsoft.com/office/drawing/2014/main" id="{D1048196-721E-4E2E-AAC0-BC362161AC68}"/>
              </a:ext>
            </a:extLst>
          </p:cNvPr>
          <p:cNvSpPr txBox="1"/>
          <p:nvPr/>
        </p:nvSpPr>
        <p:spPr>
          <a:xfrm>
            <a:off x="246949" y="-8962"/>
            <a:ext cx="2923236" cy="369332"/>
          </a:xfrm>
          <a:prstGeom prst="rect">
            <a:avLst/>
          </a:prstGeom>
          <a:noFill/>
        </p:spPr>
        <p:txBody>
          <a:bodyPr wrap="none" rtlCol="0">
            <a:spAutoFit/>
          </a:bodyPr>
          <a:lstStyle/>
          <a:p>
            <a:r>
              <a:rPr lang="nb-NO">
                <a:solidFill>
                  <a:schemeClr val="bg1"/>
                </a:solidFill>
              </a:rPr>
              <a:t>Koding i naturfag med PASCO</a:t>
            </a:r>
          </a:p>
        </p:txBody>
      </p:sp>
      <p:sp>
        <p:nvSpPr>
          <p:cNvPr id="13" name="TekstSylinder 12">
            <a:extLst>
              <a:ext uri="{FF2B5EF4-FFF2-40B4-BE49-F238E27FC236}">
                <a16:creationId xmlns:a16="http://schemas.microsoft.com/office/drawing/2014/main" id="{89ED0AE1-02C6-4269-A107-BA13DBB52F2D}"/>
              </a:ext>
            </a:extLst>
          </p:cNvPr>
          <p:cNvSpPr txBox="1"/>
          <p:nvPr/>
        </p:nvSpPr>
        <p:spPr>
          <a:xfrm>
            <a:off x="9526571" y="-8962"/>
            <a:ext cx="2597891" cy="369332"/>
          </a:xfrm>
          <a:prstGeom prst="rect">
            <a:avLst/>
          </a:prstGeom>
          <a:noFill/>
        </p:spPr>
        <p:txBody>
          <a:bodyPr wrap="none" rtlCol="0">
            <a:spAutoFit/>
          </a:bodyPr>
          <a:lstStyle/>
          <a:p>
            <a:r>
              <a:rPr lang="nb-NO">
                <a:solidFill>
                  <a:schemeClr val="bg1"/>
                </a:solidFill>
              </a:rPr>
              <a:t>Realfagkonferansen 2020 </a:t>
            </a:r>
          </a:p>
        </p:txBody>
      </p:sp>
      <p:sp>
        <p:nvSpPr>
          <p:cNvPr id="7" name="TekstSylinder 6">
            <a:extLst>
              <a:ext uri="{FF2B5EF4-FFF2-40B4-BE49-F238E27FC236}">
                <a16:creationId xmlns:a16="http://schemas.microsoft.com/office/drawing/2014/main" id="{F04D5EB5-5887-4BCE-8BBB-D03D03C3FAE6}"/>
              </a:ext>
            </a:extLst>
          </p:cNvPr>
          <p:cNvSpPr txBox="1"/>
          <p:nvPr/>
        </p:nvSpPr>
        <p:spPr>
          <a:xfrm>
            <a:off x="358825" y="6359150"/>
            <a:ext cx="11687766" cy="369332"/>
          </a:xfrm>
          <a:prstGeom prst="rect">
            <a:avLst/>
          </a:prstGeom>
          <a:noFill/>
        </p:spPr>
        <p:txBody>
          <a:bodyPr wrap="square" rtlCol="0">
            <a:spAutoFit/>
          </a:bodyPr>
          <a:lstStyle/>
          <a:p>
            <a:r>
              <a:rPr lang="nb-NO">
                <a:hlinkClick r:id="rId5"/>
              </a:rPr>
              <a:t>www.labdidakt.no</a:t>
            </a:r>
            <a:r>
              <a:rPr lang="nb-NO"/>
              <a:t>										32885200</a:t>
            </a:r>
          </a:p>
        </p:txBody>
      </p:sp>
      <p:pic>
        <p:nvPicPr>
          <p:cNvPr id="19" name="Google Shape;207;p35">
            <a:extLst>
              <a:ext uri="{FF2B5EF4-FFF2-40B4-BE49-F238E27FC236}">
                <a16:creationId xmlns:a16="http://schemas.microsoft.com/office/drawing/2014/main" id="{0DA57B7C-FA4E-4AE6-AA9B-9A61ED1E02AD}"/>
              </a:ext>
            </a:extLst>
          </p:cNvPr>
          <p:cNvPicPr preferRelativeResize="0"/>
          <p:nvPr/>
        </p:nvPicPr>
        <p:blipFill>
          <a:blip r:embed="rId6">
            <a:alphaModFix/>
          </a:blip>
          <a:stretch>
            <a:fillRect/>
          </a:stretch>
        </p:blipFill>
        <p:spPr>
          <a:xfrm>
            <a:off x="523813" y="1685852"/>
            <a:ext cx="2796702" cy="2532407"/>
          </a:xfrm>
          <a:prstGeom prst="rect">
            <a:avLst/>
          </a:prstGeom>
          <a:noFill/>
          <a:ln>
            <a:noFill/>
          </a:ln>
        </p:spPr>
      </p:pic>
      <p:pic>
        <p:nvPicPr>
          <p:cNvPr id="20" name="Google Shape;208;p35">
            <a:extLst>
              <a:ext uri="{FF2B5EF4-FFF2-40B4-BE49-F238E27FC236}">
                <a16:creationId xmlns:a16="http://schemas.microsoft.com/office/drawing/2014/main" id="{1D97A32A-DF3B-4579-B63F-38BD787E5935}"/>
              </a:ext>
            </a:extLst>
          </p:cNvPr>
          <p:cNvPicPr preferRelativeResize="0"/>
          <p:nvPr/>
        </p:nvPicPr>
        <p:blipFill>
          <a:blip r:embed="rId7">
            <a:alphaModFix/>
          </a:blip>
          <a:stretch>
            <a:fillRect/>
          </a:stretch>
        </p:blipFill>
        <p:spPr>
          <a:xfrm>
            <a:off x="5206269" y="1874277"/>
            <a:ext cx="1521215" cy="200572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 name="Bilde 2">
            <a:extLst>
              <a:ext uri="{FF2B5EF4-FFF2-40B4-BE49-F238E27FC236}">
                <a16:creationId xmlns:a16="http://schemas.microsoft.com/office/drawing/2014/main" id="{AEDDA515-A328-4B4B-BA7E-A248CAC94839}"/>
              </a:ext>
            </a:extLst>
          </p:cNvPr>
          <p:cNvPicPr>
            <a:picLocks noChangeAspect="1"/>
          </p:cNvPicPr>
          <p:nvPr/>
        </p:nvPicPr>
        <p:blipFill>
          <a:blip r:embed="rId8"/>
          <a:stretch>
            <a:fillRect/>
          </a:stretch>
        </p:blipFill>
        <p:spPr>
          <a:xfrm rot="4797442">
            <a:off x="6033098" y="2373070"/>
            <a:ext cx="3210736" cy="746988"/>
          </a:xfrm>
          <a:prstGeom prst="rect">
            <a:avLst/>
          </a:prstGeom>
        </p:spPr>
      </p:pic>
      <p:pic>
        <p:nvPicPr>
          <p:cNvPr id="8" name="Bilde 7">
            <a:extLst>
              <a:ext uri="{FF2B5EF4-FFF2-40B4-BE49-F238E27FC236}">
                <a16:creationId xmlns:a16="http://schemas.microsoft.com/office/drawing/2014/main" id="{E2C495CE-55B5-48B4-8C71-4BB3AF972484}"/>
              </a:ext>
            </a:extLst>
          </p:cNvPr>
          <p:cNvPicPr>
            <a:picLocks noChangeAspect="1"/>
          </p:cNvPicPr>
          <p:nvPr/>
        </p:nvPicPr>
        <p:blipFill>
          <a:blip r:embed="rId9"/>
          <a:stretch>
            <a:fillRect/>
          </a:stretch>
        </p:blipFill>
        <p:spPr>
          <a:xfrm>
            <a:off x="7950338" y="1490118"/>
            <a:ext cx="3464188" cy="1211358"/>
          </a:xfrm>
          <a:prstGeom prst="rect">
            <a:avLst/>
          </a:prstGeom>
        </p:spPr>
      </p:pic>
      <p:sp>
        <p:nvSpPr>
          <p:cNvPr id="21" name="TekstSylinder 20">
            <a:extLst>
              <a:ext uri="{FF2B5EF4-FFF2-40B4-BE49-F238E27FC236}">
                <a16:creationId xmlns:a16="http://schemas.microsoft.com/office/drawing/2014/main" id="{DD24E123-F2B3-487F-BBA6-FEE474970680}"/>
              </a:ext>
            </a:extLst>
          </p:cNvPr>
          <p:cNvSpPr txBox="1"/>
          <p:nvPr/>
        </p:nvSpPr>
        <p:spPr>
          <a:xfrm>
            <a:off x="166317" y="4410429"/>
            <a:ext cx="5046253" cy="1200329"/>
          </a:xfrm>
          <a:prstGeom prst="rect">
            <a:avLst/>
          </a:prstGeom>
          <a:noFill/>
        </p:spPr>
        <p:txBody>
          <a:bodyPr wrap="none" rtlCol="0">
            <a:spAutoFit/>
          </a:bodyPr>
          <a:lstStyle/>
          <a:p>
            <a:r>
              <a:rPr lang="nb-NO"/>
              <a:t>Mikrokontrollere med tilleggsutstyr DIY</a:t>
            </a:r>
          </a:p>
          <a:p>
            <a:r>
              <a:rPr lang="nb-NO"/>
              <a:t>Legger til rette for koding mot teknologi/elektronikk</a:t>
            </a:r>
          </a:p>
          <a:p>
            <a:r>
              <a:rPr lang="nb-NO"/>
              <a:t> </a:t>
            </a:r>
          </a:p>
          <a:p>
            <a:endParaRPr lang="nb-NO"/>
          </a:p>
        </p:txBody>
      </p:sp>
      <p:sp>
        <p:nvSpPr>
          <p:cNvPr id="22" name="TekstSylinder 21">
            <a:extLst>
              <a:ext uri="{FF2B5EF4-FFF2-40B4-BE49-F238E27FC236}">
                <a16:creationId xmlns:a16="http://schemas.microsoft.com/office/drawing/2014/main" id="{EFC2572E-B499-459A-A8E0-3E1D9828DD29}"/>
              </a:ext>
            </a:extLst>
          </p:cNvPr>
          <p:cNvSpPr txBox="1"/>
          <p:nvPr/>
        </p:nvSpPr>
        <p:spPr>
          <a:xfrm>
            <a:off x="5212570" y="4410429"/>
            <a:ext cx="5812873" cy="1200329"/>
          </a:xfrm>
          <a:prstGeom prst="rect">
            <a:avLst/>
          </a:prstGeom>
          <a:noFill/>
        </p:spPr>
        <p:txBody>
          <a:bodyPr wrap="none" rtlCol="0">
            <a:spAutoFit/>
          </a:bodyPr>
          <a:lstStyle/>
          <a:p>
            <a:r>
              <a:rPr lang="nb-NO"/>
              <a:t>Enkelt oppsett slik at du går rett på kodingen </a:t>
            </a:r>
          </a:p>
          <a:p>
            <a:r>
              <a:rPr lang="nb-NO"/>
              <a:t>Legger til rette for koding kombinert med moderne naturfag </a:t>
            </a:r>
          </a:p>
          <a:p>
            <a:r>
              <a:rPr lang="nb-NO"/>
              <a:t> </a:t>
            </a:r>
          </a:p>
          <a:p>
            <a:endParaRPr lang="nb-NO"/>
          </a:p>
        </p:txBody>
      </p:sp>
      <p:pic>
        <p:nvPicPr>
          <p:cNvPr id="11" name="Bilde 10">
            <a:extLst>
              <a:ext uri="{FF2B5EF4-FFF2-40B4-BE49-F238E27FC236}">
                <a16:creationId xmlns:a16="http://schemas.microsoft.com/office/drawing/2014/main" id="{3D4A2C5A-9FD3-4EDA-9EBD-DAC612E22EF8}"/>
              </a:ext>
            </a:extLst>
          </p:cNvPr>
          <p:cNvPicPr>
            <a:picLocks noChangeAspect="1"/>
          </p:cNvPicPr>
          <p:nvPr/>
        </p:nvPicPr>
        <p:blipFill>
          <a:blip r:embed="rId10"/>
          <a:stretch>
            <a:fillRect/>
          </a:stretch>
        </p:blipFill>
        <p:spPr>
          <a:xfrm>
            <a:off x="8266731" y="2817717"/>
            <a:ext cx="1077218" cy="1200328"/>
          </a:xfrm>
          <a:prstGeom prst="rect">
            <a:avLst/>
          </a:prstGeom>
        </p:spPr>
      </p:pic>
      <p:pic>
        <p:nvPicPr>
          <p:cNvPr id="14" name="Bilde 13">
            <a:extLst>
              <a:ext uri="{FF2B5EF4-FFF2-40B4-BE49-F238E27FC236}">
                <a16:creationId xmlns:a16="http://schemas.microsoft.com/office/drawing/2014/main" id="{B4A8D1E1-4236-4323-889E-19F01F581503}"/>
              </a:ext>
            </a:extLst>
          </p:cNvPr>
          <p:cNvPicPr>
            <a:picLocks noChangeAspect="1"/>
          </p:cNvPicPr>
          <p:nvPr/>
        </p:nvPicPr>
        <p:blipFill>
          <a:blip r:embed="rId11"/>
          <a:stretch>
            <a:fillRect/>
          </a:stretch>
        </p:blipFill>
        <p:spPr>
          <a:xfrm>
            <a:off x="9464865" y="2884412"/>
            <a:ext cx="770978" cy="738854"/>
          </a:xfrm>
          <a:prstGeom prst="rect">
            <a:avLst/>
          </a:prstGeom>
        </p:spPr>
      </p:pic>
      <p:pic>
        <p:nvPicPr>
          <p:cNvPr id="15" name="Bilde 14">
            <a:extLst>
              <a:ext uri="{FF2B5EF4-FFF2-40B4-BE49-F238E27FC236}">
                <a16:creationId xmlns:a16="http://schemas.microsoft.com/office/drawing/2014/main" id="{69B08413-3542-463C-9678-24BE2E77643A}"/>
              </a:ext>
            </a:extLst>
          </p:cNvPr>
          <p:cNvPicPr>
            <a:picLocks noChangeAspect="1"/>
          </p:cNvPicPr>
          <p:nvPr/>
        </p:nvPicPr>
        <p:blipFill>
          <a:blip r:embed="rId12"/>
          <a:stretch>
            <a:fillRect/>
          </a:stretch>
        </p:blipFill>
        <p:spPr>
          <a:xfrm>
            <a:off x="9335188" y="3623266"/>
            <a:ext cx="1030332" cy="283145"/>
          </a:xfrm>
          <a:prstGeom prst="rect">
            <a:avLst/>
          </a:prstGeom>
        </p:spPr>
      </p:pic>
    </p:spTree>
    <p:extLst>
      <p:ext uri="{BB962C8B-B14F-4D97-AF65-F5344CB8AC3E}">
        <p14:creationId xmlns:p14="http://schemas.microsoft.com/office/powerpoint/2010/main" val="2171100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Bilde 26">
            <a:extLst>
              <a:ext uri="{FF2B5EF4-FFF2-40B4-BE49-F238E27FC236}">
                <a16:creationId xmlns:a16="http://schemas.microsoft.com/office/drawing/2014/main" id="{88F422DB-A90D-4F0C-AE72-07F29C260E81}"/>
              </a:ext>
            </a:extLst>
          </p:cNvPr>
          <p:cNvPicPr>
            <a:picLocks noChangeAspect="1"/>
          </p:cNvPicPr>
          <p:nvPr/>
        </p:nvPicPr>
        <p:blipFill>
          <a:blip r:embed="rId2"/>
          <a:stretch>
            <a:fillRect/>
          </a:stretch>
        </p:blipFill>
        <p:spPr>
          <a:xfrm rot="10255487">
            <a:off x="725857" y="4091174"/>
            <a:ext cx="719682" cy="514059"/>
          </a:xfrm>
          <a:prstGeom prst="rect">
            <a:avLst/>
          </a:prstGeom>
        </p:spPr>
      </p:pic>
      <p:pic>
        <p:nvPicPr>
          <p:cNvPr id="26" name="Bilde 25">
            <a:extLst>
              <a:ext uri="{FF2B5EF4-FFF2-40B4-BE49-F238E27FC236}">
                <a16:creationId xmlns:a16="http://schemas.microsoft.com/office/drawing/2014/main" id="{0563F20C-D193-44C5-B68A-27DADAC52970}"/>
              </a:ext>
            </a:extLst>
          </p:cNvPr>
          <p:cNvPicPr>
            <a:picLocks noChangeAspect="1"/>
          </p:cNvPicPr>
          <p:nvPr/>
        </p:nvPicPr>
        <p:blipFill>
          <a:blip r:embed="rId2"/>
          <a:stretch>
            <a:fillRect/>
          </a:stretch>
        </p:blipFill>
        <p:spPr>
          <a:xfrm rot="6568882">
            <a:off x="2847762" y="5376713"/>
            <a:ext cx="887453" cy="633895"/>
          </a:xfrm>
          <a:prstGeom prst="rect">
            <a:avLst/>
          </a:prstGeom>
        </p:spPr>
      </p:pic>
      <p:pic>
        <p:nvPicPr>
          <p:cNvPr id="25" name="Bilde 24">
            <a:extLst>
              <a:ext uri="{FF2B5EF4-FFF2-40B4-BE49-F238E27FC236}">
                <a16:creationId xmlns:a16="http://schemas.microsoft.com/office/drawing/2014/main" id="{387CD232-ABBD-4D82-BF38-B0D602ACC289}"/>
              </a:ext>
            </a:extLst>
          </p:cNvPr>
          <p:cNvPicPr>
            <a:picLocks noChangeAspect="1"/>
          </p:cNvPicPr>
          <p:nvPr/>
        </p:nvPicPr>
        <p:blipFill>
          <a:blip r:embed="rId2"/>
          <a:stretch>
            <a:fillRect/>
          </a:stretch>
        </p:blipFill>
        <p:spPr>
          <a:xfrm rot="2826764">
            <a:off x="4819868" y="4044264"/>
            <a:ext cx="735285" cy="525204"/>
          </a:xfrm>
          <a:prstGeom prst="rect">
            <a:avLst/>
          </a:prstGeom>
        </p:spPr>
      </p:pic>
      <p:pic>
        <p:nvPicPr>
          <p:cNvPr id="24" name="Bilde 23">
            <a:extLst>
              <a:ext uri="{FF2B5EF4-FFF2-40B4-BE49-F238E27FC236}">
                <a16:creationId xmlns:a16="http://schemas.microsoft.com/office/drawing/2014/main" id="{8BC730F2-4F01-48DD-9606-F669BAA91BEB}"/>
              </a:ext>
            </a:extLst>
          </p:cNvPr>
          <p:cNvPicPr>
            <a:picLocks noChangeAspect="1"/>
          </p:cNvPicPr>
          <p:nvPr/>
        </p:nvPicPr>
        <p:blipFill>
          <a:blip r:embed="rId2"/>
          <a:stretch>
            <a:fillRect/>
          </a:stretch>
        </p:blipFill>
        <p:spPr>
          <a:xfrm rot="20291362">
            <a:off x="4074587" y="1629065"/>
            <a:ext cx="706848" cy="504892"/>
          </a:xfrm>
          <a:prstGeom prst="rect">
            <a:avLst/>
          </a:prstGeom>
        </p:spPr>
      </p:pic>
      <p:pic>
        <p:nvPicPr>
          <p:cNvPr id="9" name="Picture 2" descr="LabDidakt">
            <a:hlinkClick r:id="rId3"/>
            <a:extLst>
              <a:ext uri="{FF2B5EF4-FFF2-40B4-BE49-F238E27FC236}">
                <a16:creationId xmlns:a16="http://schemas.microsoft.com/office/drawing/2014/main" id="{48DFDAB4-2C81-4126-9768-DE06F0A7CA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2460" y="6237985"/>
            <a:ext cx="1268363" cy="461705"/>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a:extLst>
              <a:ext uri="{FF2B5EF4-FFF2-40B4-BE49-F238E27FC236}">
                <a16:creationId xmlns:a16="http://schemas.microsoft.com/office/drawing/2014/main" id="{BFCFD652-0A8D-45C8-8E4E-DB5546CE03CB}"/>
              </a:ext>
            </a:extLst>
          </p:cNvPr>
          <p:cNvSpPr/>
          <p:nvPr/>
        </p:nvSpPr>
        <p:spPr>
          <a:xfrm>
            <a:off x="7536160" y="18738"/>
            <a:ext cx="2907334" cy="341632"/>
          </a:xfrm>
          <a:prstGeom prst="rect">
            <a:avLst/>
          </a:prstGeom>
        </p:spPr>
        <p:txBody>
          <a:bodyPr wrap="none">
            <a:spAutoFit/>
          </a:bodyPr>
          <a:lstStyle/>
          <a:p>
            <a:pPr marL="342900" indent="-342900">
              <a:lnSpc>
                <a:spcPct val="90000"/>
              </a:lnSpc>
              <a:spcBef>
                <a:spcPct val="20000"/>
              </a:spcBef>
            </a:pPr>
            <a:r>
              <a:rPr lang="de-DE">
                <a:solidFill>
                  <a:schemeClr val="bg1"/>
                </a:solidFill>
              </a:rPr>
              <a:t>                  </a:t>
            </a:r>
            <a:r>
              <a:rPr lang="de-DE" sz="1200">
                <a:solidFill>
                  <a:schemeClr val="bg1"/>
                </a:solidFill>
              </a:rPr>
              <a:t>2020  Global  Sales Meeting </a:t>
            </a:r>
          </a:p>
        </p:txBody>
      </p:sp>
      <p:pic>
        <p:nvPicPr>
          <p:cNvPr id="12" name="Bilde 11">
            <a:extLst>
              <a:ext uri="{FF2B5EF4-FFF2-40B4-BE49-F238E27FC236}">
                <a16:creationId xmlns:a16="http://schemas.microsoft.com/office/drawing/2014/main" id="{2FC66C55-36EB-4FF5-B9BF-1069C87B54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67508" y="123657"/>
            <a:ext cx="828092" cy="197394"/>
          </a:xfrm>
          <a:prstGeom prst="rect">
            <a:avLst/>
          </a:prstGeom>
        </p:spPr>
      </p:pic>
      <p:sp>
        <p:nvSpPr>
          <p:cNvPr id="4" name="TekstSylinder 3">
            <a:extLst>
              <a:ext uri="{FF2B5EF4-FFF2-40B4-BE49-F238E27FC236}">
                <a16:creationId xmlns:a16="http://schemas.microsoft.com/office/drawing/2014/main" id="{8A23E2DF-E9B5-42EA-879B-CB6760EC9A8C}"/>
              </a:ext>
            </a:extLst>
          </p:cNvPr>
          <p:cNvSpPr txBox="1"/>
          <p:nvPr/>
        </p:nvSpPr>
        <p:spPr>
          <a:xfrm>
            <a:off x="6137811" y="963448"/>
            <a:ext cx="5704031" cy="6370975"/>
          </a:xfrm>
          <a:prstGeom prst="rect">
            <a:avLst/>
          </a:prstGeom>
          <a:noFill/>
        </p:spPr>
        <p:txBody>
          <a:bodyPr wrap="square" rtlCol="0">
            <a:spAutoFit/>
          </a:bodyPr>
          <a:lstStyle/>
          <a:p>
            <a:r>
              <a:rPr lang="nb-NO" sz="2400" b="1"/>
              <a:t>Vår ambisjon</a:t>
            </a:r>
          </a:p>
          <a:p>
            <a:endParaRPr lang="nb-NO" sz="2400" b="1"/>
          </a:p>
          <a:p>
            <a:r>
              <a:rPr lang="nb-NO" sz="2400"/>
              <a:t>La «det klassiske naturfagforsøket» og kodingen utfylle og forsterke hverandre! </a:t>
            </a:r>
          </a:p>
          <a:p>
            <a:endParaRPr lang="nb-NO" sz="2400"/>
          </a:p>
          <a:p>
            <a:r>
              <a:rPr lang="nb-NO" sz="2400"/>
              <a:t>Ha fokus på algoritmisk tenkning. </a:t>
            </a:r>
          </a:p>
          <a:p>
            <a:endParaRPr lang="nb-NO" sz="2400"/>
          </a:p>
          <a:p>
            <a:r>
              <a:rPr lang="nb-NO" sz="2400"/>
              <a:t>Vise styrken og kapasiteten i blokkprogrammering. </a:t>
            </a:r>
          </a:p>
          <a:p>
            <a:endParaRPr lang="nb-NO" sz="2400"/>
          </a:p>
          <a:p>
            <a:r>
              <a:rPr lang="nb-NO" sz="2400"/>
              <a:t>Gir muligheter til å ta med målinger inn i </a:t>
            </a:r>
          </a:p>
          <a:p>
            <a:r>
              <a:rPr lang="nb-NO" sz="2400"/>
              <a:t>matematikktimen. Enkel eksport til Geogebra og Excel. </a:t>
            </a:r>
          </a:p>
          <a:p>
            <a:endParaRPr lang="nb-NO" sz="2400"/>
          </a:p>
          <a:p>
            <a:endParaRPr lang="nb-NO" sz="2400"/>
          </a:p>
          <a:p>
            <a:endParaRPr lang="nb-NO" sz="2400"/>
          </a:p>
          <a:p>
            <a:r>
              <a:rPr lang="nb-NO" sz="2400" b="1"/>
              <a:t>         </a:t>
            </a:r>
          </a:p>
        </p:txBody>
      </p:sp>
      <p:sp>
        <p:nvSpPr>
          <p:cNvPr id="2" name="Rektangel 1">
            <a:extLst>
              <a:ext uri="{FF2B5EF4-FFF2-40B4-BE49-F238E27FC236}">
                <a16:creationId xmlns:a16="http://schemas.microsoft.com/office/drawing/2014/main" id="{F4D30A2C-4C7D-4842-A646-40DC5ABFE47D}"/>
              </a:ext>
            </a:extLst>
          </p:cNvPr>
          <p:cNvSpPr/>
          <p:nvPr/>
        </p:nvSpPr>
        <p:spPr>
          <a:xfrm>
            <a:off x="0" y="6146"/>
            <a:ext cx="12192000" cy="3416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ktangel 4">
            <a:extLst>
              <a:ext uri="{FF2B5EF4-FFF2-40B4-BE49-F238E27FC236}">
                <a16:creationId xmlns:a16="http://schemas.microsoft.com/office/drawing/2014/main" id="{1384FC20-4A32-42EA-BF14-8309E844BE19}"/>
              </a:ext>
            </a:extLst>
          </p:cNvPr>
          <p:cNvSpPr/>
          <p:nvPr/>
        </p:nvSpPr>
        <p:spPr>
          <a:xfrm>
            <a:off x="0" y="360370"/>
            <a:ext cx="12192000" cy="10102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TekstSylinder 5">
            <a:extLst>
              <a:ext uri="{FF2B5EF4-FFF2-40B4-BE49-F238E27FC236}">
                <a16:creationId xmlns:a16="http://schemas.microsoft.com/office/drawing/2014/main" id="{D1048196-721E-4E2E-AAC0-BC362161AC68}"/>
              </a:ext>
            </a:extLst>
          </p:cNvPr>
          <p:cNvSpPr txBox="1"/>
          <p:nvPr/>
        </p:nvSpPr>
        <p:spPr>
          <a:xfrm>
            <a:off x="246949" y="-8962"/>
            <a:ext cx="2923236" cy="369332"/>
          </a:xfrm>
          <a:prstGeom prst="rect">
            <a:avLst/>
          </a:prstGeom>
          <a:noFill/>
        </p:spPr>
        <p:txBody>
          <a:bodyPr wrap="none" rtlCol="0">
            <a:spAutoFit/>
          </a:bodyPr>
          <a:lstStyle/>
          <a:p>
            <a:r>
              <a:rPr lang="nb-NO">
                <a:solidFill>
                  <a:schemeClr val="bg1"/>
                </a:solidFill>
              </a:rPr>
              <a:t>Koding i naturfag med PASCO</a:t>
            </a:r>
          </a:p>
        </p:txBody>
      </p:sp>
      <p:sp>
        <p:nvSpPr>
          <p:cNvPr id="13" name="TekstSylinder 12">
            <a:extLst>
              <a:ext uri="{FF2B5EF4-FFF2-40B4-BE49-F238E27FC236}">
                <a16:creationId xmlns:a16="http://schemas.microsoft.com/office/drawing/2014/main" id="{89ED0AE1-02C6-4269-A107-BA13DBB52F2D}"/>
              </a:ext>
            </a:extLst>
          </p:cNvPr>
          <p:cNvSpPr txBox="1"/>
          <p:nvPr/>
        </p:nvSpPr>
        <p:spPr>
          <a:xfrm>
            <a:off x="9526571" y="-8962"/>
            <a:ext cx="2597891" cy="369332"/>
          </a:xfrm>
          <a:prstGeom prst="rect">
            <a:avLst/>
          </a:prstGeom>
          <a:noFill/>
        </p:spPr>
        <p:txBody>
          <a:bodyPr wrap="none" rtlCol="0">
            <a:spAutoFit/>
          </a:bodyPr>
          <a:lstStyle/>
          <a:p>
            <a:r>
              <a:rPr lang="nb-NO">
                <a:solidFill>
                  <a:schemeClr val="bg1"/>
                </a:solidFill>
              </a:rPr>
              <a:t>Realfagkonferansen 2020 </a:t>
            </a:r>
          </a:p>
        </p:txBody>
      </p:sp>
      <p:sp>
        <p:nvSpPr>
          <p:cNvPr id="7" name="TekstSylinder 6">
            <a:extLst>
              <a:ext uri="{FF2B5EF4-FFF2-40B4-BE49-F238E27FC236}">
                <a16:creationId xmlns:a16="http://schemas.microsoft.com/office/drawing/2014/main" id="{F04D5EB5-5887-4BCE-8BBB-D03D03C3FAE6}"/>
              </a:ext>
            </a:extLst>
          </p:cNvPr>
          <p:cNvSpPr txBox="1"/>
          <p:nvPr/>
        </p:nvSpPr>
        <p:spPr>
          <a:xfrm>
            <a:off x="358825" y="6359150"/>
            <a:ext cx="11687766" cy="369332"/>
          </a:xfrm>
          <a:prstGeom prst="rect">
            <a:avLst/>
          </a:prstGeom>
          <a:noFill/>
        </p:spPr>
        <p:txBody>
          <a:bodyPr wrap="square" rtlCol="0">
            <a:spAutoFit/>
          </a:bodyPr>
          <a:lstStyle/>
          <a:p>
            <a:r>
              <a:rPr lang="nb-NO">
                <a:hlinkClick r:id="rId6"/>
              </a:rPr>
              <a:t>www.labdidakt.no</a:t>
            </a:r>
            <a:r>
              <a:rPr lang="nb-NO"/>
              <a:t>										32885200</a:t>
            </a:r>
          </a:p>
        </p:txBody>
      </p:sp>
      <p:sp>
        <p:nvSpPr>
          <p:cNvPr id="18" name="Ellipse 17">
            <a:extLst>
              <a:ext uri="{FF2B5EF4-FFF2-40B4-BE49-F238E27FC236}">
                <a16:creationId xmlns:a16="http://schemas.microsoft.com/office/drawing/2014/main" id="{219348A9-1F79-4029-9AE5-5B145D618458}"/>
              </a:ext>
            </a:extLst>
          </p:cNvPr>
          <p:cNvSpPr/>
          <p:nvPr/>
        </p:nvSpPr>
        <p:spPr>
          <a:xfrm>
            <a:off x="900332" y="1458125"/>
            <a:ext cx="4413301" cy="4247317"/>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Ellipse 10">
            <a:extLst>
              <a:ext uri="{FF2B5EF4-FFF2-40B4-BE49-F238E27FC236}">
                <a16:creationId xmlns:a16="http://schemas.microsoft.com/office/drawing/2014/main" id="{BA5F236D-BA28-40FC-9C01-6F8A005A9BAC}"/>
              </a:ext>
            </a:extLst>
          </p:cNvPr>
          <p:cNvSpPr/>
          <p:nvPr/>
        </p:nvSpPr>
        <p:spPr>
          <a:xfrm>
            <a:off x="2209468" y="746512"/>
            <a:ext cx="1795028" cy="1720266"/>
          </a:xfrm>
          <a:prstGeom prst="ellipse">
            <a:avLst/>
          </a:prstGeom>
          <a:blipFill dpi="0" rotWithShape="1">
            <a:blip r:embed="rId7">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Ellipse 13">
            <a:extLst>
              <a:ext uri="{FF2B5EF4-FFF2-40B4-BE49-F238E27FC236}">
                <a16:creationId xmlns:a16="http://schemas.microsoft.com/office/drawing/2014/main" id="{230264CE-1D50-44E1-981D-3146EF92EB32}"/>
              </a:ext>
            </a:extLst>
          </p:cNvPr>
          <p:cNvSpPr/>
          <p:nvPr/>
        </p:nvSpPr>
        <p:spPr>
          <a:xfrm>
            <a:off x="4194946" y="2248300"/>
            <a:ext cx="1795028" cy="1728571"/>
          </a:xfrm>
          <a:prstGeom prst="ellipse">
            <a:avLst/>
          </a:prstGeom>
          <a:blipFill dpi="0" rotWithShape="1">
            <a:blip r:embed="rId8">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Ellipse 14">
            <a:extLst>
              <a:ext uri="{FF2B5EF4-FFF2-40B4-BE49-F238E27FC236}">
                <a16:creationId xmlns:a16="http://schemas.microsoft.com/office/drawing/2014/main" id="{800098DD-C79D-4BC3-B1E3-8D46F52CB449}"/>
              </a:ext>
            </a:extLst>
          </p:cNvPr>
          <p:cNvSpPr/>
          <p:nvPr/>
        </p:nvSpPr>
        <p:spPr>
          <a:xfrm>
            <a:off x="3619438" y="4446987"/>
            <a:ext cx="1700971" cy="1720266"/>
          </a:xfrm>
          <a:prstGeom prst="ellipse">
            <a:avLst/>
          </a:prstGeom>
          <a:blipFill dpi="0" rotWithShape="1">
            <a:blip r:embed="rId9">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Ellipse 15">
            <a:extLst>
              <a:ext uri="{FF2B5EF4-FFF2-40B4-BE49-F238E27FC236}">
                <a16:creationId xmlns:a16="http://schemas.microsoft.com/office/drawing/2014/main" id="{10A79ACF-468B-439C-A6B0-617E3FE55B30}"/>
              </a:ext>
            </a:extLst>
          </p:cNvPr>
          <p:cNvSpPr/>
          <p:nvPr/>
        </p:nvSpPr>
        <p:spPr>
          <a:xfrm>
            <a:off x="1049675" y="4461766"/>
            <a:ext cx="1795028" cy="1720266"/>
          </a:xfrm>
          <a:prstGeom prst="ellipse">
            <a:avLst/>
          </a:prstGeom>
          <a:blipFill dpi="0" rotWithShape="1">
            <a:blip r:embed="rId7">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Ellipse 16">
            <a:extLst>
              <a:ext uri="{FF2B5EF4-FFF2-40B4-BE49-F238E27FC236}">
                <a16:creationId xmlns:a16="http://schemas.microsoft.com/office/drawing/2014/main" id="{68D56C3E-2319-4B3F-AE3A-B0E788F6B91F}"/>
              </a:ext>
            </a:extLst>
          </p:cNvPr>
          <p:cNvSpPr/>
          <p:nvPr/>
        </p:nvSpPr>
        <p:spPr>
          <a:xfrm>
            <a:off x="286526" y="2175903"/>
            <a:ext cx="1795028" cy="1720266"/>
          </a:xfrm>
          <a:prstGeom prst="ellipse">
            <a:avLst/>
          </a:prstGeom>
          <a:blipFill dpi="0" rotWithShape="1">
            <a:blip r:embed="rId10">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644880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LabDidakt">
            <a:hlinkClick r:id="rId2"/>
            <a:extLst>
              <a:ext uri="{FF2B5EF4-FFF2-40B4-BE49-F238E27FC236}">
                <a16:creationId xmlns:a16="http://schemas.microsoft.com/office/drawing/2014/main" id="{48DFDAB4-2C81-4126-9768-DE06F0A7CA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2460" y="6237985"/>
            <a:ext cx="1268363" cy="461705"/>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a:extLst>
              <a:ext uri="{FF2B5EF4-FFF2-40B4-BE49-F238E27FC236}">
                <a16:creationId xmlns:a16="http://schemas.microsoft.com/office/drawing/2014/main" id="{BFCFD652-0A8D-45C8-8E4E-DB5546CE03CB}"/>
              </a:ext>
            </a:extLst>
          </p:cNvPr>
          <p:cNvSpPr/>
          <p:nvPr/>
        </p:nvSpPr>
        <p:spPr>
          <a:xfrm>
            <a:off x="7536160" y="18738"/>
            <a:ext cx="2907334" cy="341632"/>
          </a:xfrm>
          <a:prstGeom prst="rect">
            <a:avLst/>
          </a:prstGeom>
        </p:spPr>
        <p:txBody>
          <a:bodyPr wrap="none">
            <a:spAutoFit/>
          </a:bodyPr>
          <a:lstStyle/>
          <a:p>
            <a:pPr marL="342900" indent="-342900">
              <a:lnSpc>
                <a:spcPct val="90000"/>
              </a:lnSpc>
              <a:spcBef>
                <a:spcPct val="20000"/>
              </a:spcBef>
            </a:pPr>
            <a:r>
              <a:rPr lang="de-DE">
                <a:solidFill>
                  <a:schemeClr val="bg1"/>
                </a:solidFill>
              </a:rPr>
              <a:t>                  </a:t>
            </a:r>
            <a:r>
              <a:rPr lang="de-DE" sz="1200">
                <a:solidFill>
                  <a:schemeClr val="bg1"/>
                </a:solidFill>
              </a:rPr>
              <a:t>2020  Global  Sales Meeting </a:t>
            </a:r>
          </a:p>
        </p:txBody>
      </p:sp>
      <p:pic>
        <p:nvPicPr>
          <p:cNvPr id="12" name="Bilde 11">
            <a:extLst>
              <a:ext uri="{FF2B5EF4-FFF2-40B4-BE49-F238E27FC236}">
                <a16:creationId xmlns:a16="http://schemas.microsoft.com/office/drawing/2014/main" id="{2FC66C55-36EB-4FF5-B9BF-1069C87B54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7508" y="123657"/>
            <a:ext cx="828092" cy="197394"/>
          </a:xfrm>
          <a:prstGeom prst="rect">
            <a:avLst/>
          </a:prstGeom>
        </p:spPr>
      </p:pic>
      <p:sp>
        <p:nvSpPr>
          <p:cNvPr id="2" name="Rektangel 1">
            <a:extLst>
              <a:ext uri="{FF2B5EF4-FFF2-40B4-BE49-F238E27FC236}">
                <a16:creationId xmlns:a16="http://schemas.microsoft.com/office/drawing/2014/main" id="{F4D30A2C-4C7D-4842-A646-40DC5ABFE47D}"/>
              </a:ext>
            </a:extLst>
          </p:cNvPr>
          <p:cNvSpPr/>
          <p:nvPr/>
        </p:nvSpPr>
        <p:spPr>
          <a:xfrm>
            <a:off x="0" y="6146"/>
            <a:ext cx="12192000" cy="3416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ktangel 4">
            <a:extLst>
              <a:ext uri="{FF2B5EF4-FFF2-40B4-BE49-F238E27FC236}">
                <a16:creationId xmlns:a16="http://schemas.microsoft.com/office/drawing/2014/main" id="{1384FC20-4A32-42EA-BF14-8309E844BE19}"/>
              </a:ext>
            </a:extLst>
          </p:cNvPr>
          <p:cNvSpPr/>
          <p:nvPr/>
        </p:nvSpPr>
        <p:spPr>
          <a:xfrm>
            <a:off x="0" y="360370"/>
            <a:ext cx="12192000" cy="10102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TekstSylinder 5">
            <a:extLst>
              <a:ext uri="{FF2B5EF4-FFF2-40B4-BE49-F238E27FC236}">
                <a16:creationId xmlns:a16="http://schemas.microsoft.com/office/drawing/2014/main" id="{D1048196-721E-4E2E-AAC0-BC362161AC68}"/>
              </a:ext>
            </a:extLst>
          </p:cNvPr>
          <p:cNvSpPr txBox="1"/>
          <p:nvPr/>
        </p:nvSpPr>
        <p:spPr>
          <a:xfrm>
            <a:off x="246949" y="-8962"/>
            <a:ext cx="2923236" cy="369332"/>
          </a:xfrm>
          <a:prstGeom prst="rect">
            <a:avLst/>
          </a:prstGeom>
          <a:noFill/>
        </p:spPr>
        <p:txBody>
          <a:bodyPr wrap="none" rtlCol="0">
            <a:spAutoFit/>
          </a:bodyPr>
          <a:lstStyle/>
          <a:p>
            <a:r>
              <a:rPr lang="nb-NO">
                <a:solidFill>
                  <a:schemeClr val="bg1"/>
                </a:solidFill>
              </a:rPr>
              <a:t>Koding i naturfag med PASCO</a:t>
            </a:r>
          </a:p>
        </p:txBody>
      </p:sp>
      <p:sp>
        <p:nvSpPr>
          <p:cNvPr id="13" name="TekstSylinder 12">
            <a:extLst>
              <a:ext uri="{FF2B5EF4-FFF2-40B4-BE49-F238E27FC236}">
                <a16:creationId xmlns:a16="http://schemas.microsoft.com/office/drawing/2014/main" id="{89ED0AE1-02C6-4269-A107-BA13DBB52F2D}"/>
              </a:ext>
            </a:extLst>
          </p:cNvPr>
          <p:cNvSpPr txBox="1"/>
          <p:nvPr/>
        </p:nvSpPr>
        <p:spPr>
          <a:xfrm>
            <a:off x="9526571" y="-8962"/>
            <a:ext cx="2597891" cy="369332"/>
          </a:xfrm>
          <a:prstGeom prst="rect">
            <a:avLst/>
          </a:prstGeom>
          <a:noFill/>
        </p:spPr>
        <p:txBody>
          <a:bodyPr wrap="none" rtlCol="0">
            <a:spAutoFit/>
          </a:bodyPr>
          <a:lstStyle/>
          <a:p>
            <a:r>
              <a:rPr lang="nb-NO">
                <a:solidFill>
                  <a:schemeClr val="bg1"/>
                </a:solidFill>
              </a:rPr>
              <a:t>Realfagkonferansen 2020 </a:t>
            </a:r>
          </a:p>
        </p:txBody>
      </p:sp>
      <p:sp>
        <p:nvSpPr>
          <p:cNvPr id="7" name="TekstSylinder 6">
            <a:extLst>
              <a:ext uri="{FF2B5EF4-FFF2-40B4-BE49-F238E27FC236}">
                <a16:creationId xmlns:a16="http://schemas.microsoft.com/office/drawing/2014/main" id="{F04D5EB5-5887-4BCE-8BBB-D03D03C3FAE6}"/>
              </a:ext>
            </a:extLst>
          </p:cNvPr>
          <p:cNvSpPr txBox="1"/>
          <p:nvPr/>
        </p:nvSpPr>
        <p:spPr>
          <a:xfrm>
            <a:off x="358825" y="6359150"/>
            <a:ext cx="11687766" cy="369332"/>
          </a:xfrm>
          <a:prstGeom prst="rect">
            <a:avLst/>
          </a:prstGeom>
          <a:noFill/>
        </p:spPr>
        <p:txBody>
          <a:bodyPr wrap="square" rtlCol="0">
            <a:spAutoFit/>
          </a:bodyPr>
          <a:lstStyle/>
          <a:p>
            <a:r>
              <a:rPr lang="nb-NO">
                <a:hlinkClick r:id="rId5"/>
              </a:rPr>
              <a:t>www.labdidakt.no</a:t>
            </a:r>
            <a:r>
              <a:rPr lang="nb-NO"/>
              <a:t>										32885200</a:t>
            </a:r>
          </a:p>
        </p:txBody>
      </p:sp>
      <p:sp>
        <p:nvSpPr>
          <p:cNvPr id="8" name="TekstSylinder 7">
            <a:extLst>
              <a:ext uri="{FF2B5EF4-FFF2-40B4-BE49-F238E27FC236}">
                <a16:creationId xmlns:a16="http://schemas.microsoft.com/office/drawing/2014/main" id="{CF715002-9341-4BE0-B09D-39E14A73D489}"/>
              </a:ext>
            </a:extLst>
          </p:cNvPr>
          <p:cNvSpPr txBox="1"/>
          <p:nvPr/>
        </p:nvSpPr>
        <p:spPr>
          <a:xfrm>
            <a:off x="1535185" y="1174459"/>
            <a:ext cx="530915" cy="1200329"/>
          </a:xfrm>
          <a:prstGeom prst="rect">
            <a:avLst/>
          </a:prstGeom>
          <a:noFill/>
        </p:spPr>
        <p:txBody>
          <a:bodyPr wrap="none" rtlCol="0">
            <a:spAutoFit/>
          </a:bodyPr>
          <a:lstStyle/>
          <a:p>
            <a:pPr marL="342900" indent="-342900">
              <a:buFont typeface="+mj-lt"/>
              <a:buAutoNum type="arabicPeriod"/>
            </a:pPr>
            <a:endParaRPr lang="nb-NO"/>
          </a:p>
          <a:p>
            <a:r>
              <a:rPr lang="nb-NO"/>
              <a:t> </a:t>
            </a:r>
          </a:p>
          <a:p>
            <a:pPr marL="342900" indent="-342900">
              <a:buFont typeface="+mj-lt"/>
              <a:buAutoNum type="arabicPeriod"/>
            </a:pPr>
            <a:endParaRPr lang="nb-NO"/>
          </a:p>
          <a:p>
            <a:endParaRPr lang="nb-NO"/>
          </a:p>
        </p:txBody>
      </p:sp>
      <p:sp>
        <p:nvSpPr>
          <p:cNvPr id="3" name="Rektangel 2">
            <a:extLst>
              <a:ext uri="{FF2B5EF4-FFF2-40B4-BE49-F238E27FC236}">
                <a16:creationId xmlns:a16="http://schemas.microsoft.com/office/drawing/2014/main" id="{9682F573-1C59-4F4D-96BC-4A7AEDF9DADA}"/>
              </a:ext>
            </a:extLst>
          </p:cNvPr>
          <p:cNvSpPr/>
          <p:nvPr/>
        </p:nvSpPr>
        <p:spPr>
          <a:xfrm>
            <a:off x="646444" y="709338"/>
            <a:ext cx="10405869" cy="1908215"/>
          </a:xfrm>
          <a:prstGeom prst="rect">
            <a:avLst/>
          </a:prstGeom>
        </p:spPr>
        <p:txBody>
          <a:bodyPr wrap="square">
            <a:spAutoFit/>
          </a:bodyPr>
          <a:lstStyle/>
          <a:p>
            <a:r>
              <a:rPr lang="nb-NO" sz="2000" b="1"/>
              <a:t>Grunnleggende forståelse av en sensor kombinert med kode. </a:t>
            </a:r>
          </a:p>
          <a:p>
            <a:r>
              <a:rPr lang="nb-NO" sz="2000" b="1"/>
              <a:t>Bruk en temperatursensor til å gi en beskjed til skjermen. Over 25 grader «varmt», under 25 grader: «kaldt» </a:t>
            </a:r>
            <a:endParaRPr lang="nb-NO" sz="2000"/>
          </a:p>
          <a:p>
            <a:endParaRPr lang="nb-NO" sz="2000"/>
          </a:p>
          <a:p>
            <a:r>
              <a:rPr lang="nb-NO" sz="2000"/>
              <a:t> </a:t>
            </a:r>
          </a:p>
          <a:p>
            <a:r>
              <a:rPr lang="nb-NO"/>
              <a:t> </a:t>
            </a:r>
          </a:p>
        </p:txBody>
      </p:sp>
      <p:pic>
        <p:nvPicPr>
          <p:cNvPr id="1026" name="Picture 2" descr="Temperatursensor, Trådløs">
            <a:hlinkClick r:id="rId6" tooltip="PS-3201"/>
            <a:extLst>
              <a:ext uri="{FF2B5EF4-FFF2-40B4-BE49-F238E27FC236}">
                <a16:creationId xmlns:a16="http://schemas.microsoft.com/office/drawing/2014/main" id="{D8C098AD-AA19-4E81-9C4F-971E05C1B8F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8656" y="2046212"/>
            <a:ext cx="2056112" cy="10280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Bilde 10">
            <a:extLst>
              <a:ext uri="{FF2B5EF4-FFF2-40B4-BE49-F238E27FC236}">
                <a16:creationId xmlns:a16="http://schemas.microsoft.com/office/drawing/2014/main" id="{512B80C6-DC98-4E07-839D-B22CB32012A8}"/>
              </a:ext>
            </a:extLst>
          </p:cNvPr>
          <p:cNvPicPr>
            <a:picLocks noChangeAspect="1"/>
          </p:cNvPicPr>
          <p:nvPr/>
        </p:nvPicPr>
        <p:blipFill>
          <a:blip r:embed="rId8"/>
          <a:stretch>
            <a:fillRect/>
          </a:stretch>
        </p:blipFill>
        <p:spPr>
          <a:xfrm>
            <a:off x="5365364" y="1800172"/>
            <a:ext cx="3624463" cy="1872485"/>
          </a:xfrm>
          <a:prstGeom prst="rect">
            <a:avLst/>
          </a:prstGeom>
        </p:spPr>
      </p:pic>
      <p:pic>
        <p:nvPicPr>
          <p:cNvPr id="15" name="Bilde 14">
            <a:extLst>
              <a:ext uri="{FF2B5EF4-FFF2-40B4-BE49-F238E27FC236}">
                <a16:creationId xmlns:a16="http://schemas.microsoft.com/office/drawing/2014/main" id="{B882CF9A-B634-4B86-8E9A-B101382194B7}"/>
              </a:ext>
            </a:extLst>
          </p:cNvPr>
          <p:cNvPicPr>
            <a:picLocks noChangeAspect="1"/>
          </p:cNvPicPr>
          <p:nvPr/>
        </p:nvPicPr>
        <p:blipFill>
          <a:blip r:embed="rId9"/>
          <a:stretch>
            <a:fillRect/>
          </a:stretch>
        </p:blipFill>
        <p:spPr>
          <a:xfrm>
            <a:off x="568550" y="4294449"/>
            <a:ext cx="2860297" cy="1389092"/>
          </a:xfrm>
          <a:prstGeom prst="rect">
            <a:avLst/>
          </a:prstGeom>
        </p:spPr>
      </p:pic>
      <p:pic>
        <p:nvPicPr>
          <p:cNvPr id="18" name="Picture 2" descr="Temperatursensor, Trådløs">
            <a:hlinkClick r:id="rId6" tooltip="PS-3201"/>
            <a:extLst>
              <a:ext uri="{FF2B5EF4-FFF2-40B4-BE49-F238E27FC236}">
                <a16:creationId xmlns:a16="http://schemas.microsoft.com/office/drawing/2014/main" id="{3644FF9B-D424-40F5-9D56-B91A2780AC0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60976" y="4457031"/>
            <a:ext cx="2366000" cy="1183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Bilde 15">
            <a:extLst>
              <a:ext uri="{FF2B5EF4-FFF2-40B4-BE49-F238E27FC236}">
                <a16:creationId xmlns:a16="http://schemas.microsoft.com/office/drawing/2014/main" id="{E474893B-B187-46BF-AB50-02DCCDBBE646}"/>
              </a:ext>
            </a:extLst>
          </p:cNvPr>
          <p:cNvPicPr>
            <a:picLocks noChangeAspect="1"/>
          </p:cNvPicPr>
          <p:nvPr/>
        </p:nvPicPr>
        <p:blipFill>
          <a:blip r:embed="rId10"/>
          <a:stretch>
            <a:fillRect/>
          </a:stretch>
        </p:blipFill>
        <p:spPr>
          <a:xfrm>
            <a:off x="7982184" y="4320742"/>
            <a:ext cx="2672805" cy="1389092"/>
          </a:xfrm>
          <a:prstGeom prst="rect">
            <a:avLst/>
          </a:prstGeom>
        </p:spPr>
      </p:pic>
      <p:pic>
        <p:nvPicPr>
          <p:cNvPr id="19" name="Bilde 18">
            <a:extLst>
              <a:ext uri="{FF2B5EF4-FFF2-40B4-BE49-F238E27FC236}">
                <a16:creationId xmlns:a16="http://schemas.microsoft.com/office/drawing/2014/main" id="{7FEFCA70-271F-4F67-9CC1-6054D56A8977}"/>
              </a:ext>
            </a:extLst>
          </p:cNvPr>
          <p:cNvPicPr>
            <a:picLocks noChangeAspect="1"/>
          </p:cNvPicPr>
          <p:nvPr/>
        </p:nvPicPr>
        <p:blipFill>
          <a:blip r:embed="rId11"/>
          <a:stretch>
            <a:fillRect/>
          </a:stretch>
        </p:blipFill>
        <p:spPr>
          <a:xfrm>
            <a:off x="708656" y="3207167"/>
            <a:ext cx="770978" cy="738854"/>
          </a:xfrm>
          <a:prstGeom prst="rect">
            <a:avLst/>
          </a:prstGeom>
        </p:spPr>
      </p:pic>
      <p:pic>
        <p:nvPicPr>
          <p:cNvPr id="20" name="Bilde 19">
            <a:extLst>
              <a:ext uri="{FF2B5EF4-FFF2-40B4-BE49-F238E27FC236}">
                <a16:creationId xmlns:a16="http://schemas.microsoft.com/office/drawing/2014/main" id="{EDC67FCF-2964-4E07-8CE4-489521769A1E}"/>
              </a:ext>
            </a:extLst>
          </p:cNvPr>
          <p:cNvPicPr>
            <a:picLocks noChangeAspect="1"/>
          </p:cNvPicPr>
          <p:nvPr/>
        </p:nvPicPr>
        <p:blipFill>
          <a:blip r:embed="rId12"/>
          <a:stretch>
            <a:fillRect/>
          </a:stretch>
        </p:blipFill>
        <p:spPr>
          <a:xfrm>
            <a:off x="1708567" y="3408395"/>
            <a:ext cx="1030332" cy="283145"/>
          </a:xfrm>
          <a:prstGeom prst="rect">
            <a:avLst/>
          </a:prstGeom>
        </p:spPr>
      </p:pic>
      <p:sp>
        <p:nvSpPr>
          <p:cNvPr id="14" name="Pil: høyre 13">
            <a:extLst>
              <a:ext uri="{FF2B5EF4-FFF2-40B4-BE49-F238E27FC236}">
                <a16:creationId xmlns:a16="http://schemas.microsoft.com/office/drawing/2014/main" id="{665D94E5-3909-42D2-B700-9B19E94AFA1E}"/>
              </a:ext>
            </a:extLst>
          </p:cNvPr>
          <p:cNvSpPr/>
          <p:nvPr/>
        </p:nvSpPr>
        <p:spPr>
          <a:xfrm>
            <a:off x="3578087" y="2560240"/>
            <a:ext cx="1073426" cy="5140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Pil: høyre 21">
            <a:extLst>
              <a:ext uri="{FF2B5EF4-FFF2-40B4-BE49-F238E27FC236}">
                <a16:creationId xmlns:a16="http://schemas.microsoft.com/office/drawing/2014/main" id="{C3C6CC5A-3AC8-4914-8D26-58EC0393BF33}"/>
              </a:ext>
            </a:extLst>
          </p:cNvPr>
          <p:cNvSpPr/>
          <p:nvPr/>
        </p:nvSpPr>
        <p:spPr>
          <a:xfrm>
            <a:off x="3743690" y="4731981"/>
            <a:ext cx="1073426" cy="5140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46332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LabDidakt">
            <a:hlinkClick r:id="rId2"/>
            <a:extLst>
              <a:ext uri="{FF2B5EF4-FFF2-40B4-BE49-F238E27FC236}">
                <a16:creationId xmlns:a16="http://schemas.microsoft.com/office/drawing/2014/main" id="{48DFDAB4-2C81-4126-9768-DE06F0A7CA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2460" y="6237985"/>
            <a:ext cx="1268363" cy="461705"/>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a:extLst>
              <a:ext uri="{FF2B5EF4-FFF2-40B4-BE49-F238E27FC236}">
                <a16:creationId xmlns:a16="http://schemas.microsoft.com/office/drawing/2014/main" id="{BFCFD652-0A8D-45C8-8E4E-DB5546CE03CB}"/>
              </a:ext>
            </a:extLst>
          </p:cNvPr>
          <p:cNvSpPr/>
          <p:nvPr/>
        </p:nvSpPr>
        <p:spPr>
          <a:xfrm>
            <a:off x="7536160" y="18738"/>
            <a:ext cx="2907334" cy="341632"/>
          </a:xfrm>
          <a:prstGeom prst="rect">
            <a:avLst/>
          </a:prstGeom>
        </p:spPr>
        <p:txBody>
          <a:bodyPr wrap="none">
            <a:spAutoFit/>
          </a:bodyPr>
          <a:lstStyle/>
          <a:p>
            <a:pPr marL="342900" indent="-342900">
              <a:lnSpc>
                <a:spcPct val="90000"/>
              </a:lnSpc>
              <a:spcBef>
                <a:spcPct val="20000"/>
              </a:spcBef>
            </a:pPr>
            <a:r>
              <a:rPr lang="de-DE">
                <a:solidFill>
                  <a:schemeClr val="bg1"/>
                </a:solidFill>
              </a:rPr>
              <a:t>                  </a:t>
            </a:r>
            <a:r>
              <a:rPr lang="de-DE" sz="1200">
                <a:solidFill>
                  <a:schemeClr val="bg1"/>
                </a:solidFill>
              </a:rPr>
              <a:t>2020  Global  Sales Meeting </a:t>
            </a:r>
          </a:p>
        </p:txBody>
      </p:sp>
      <p:pic>
        <p:nvPicPr>
          <p:cNvPr id="12" name="Bilde 11">
            <a:extLst>
              <a:ext uri="{FF2B5EF4-FFF2-40B4-BE49-F238E27FC236}">
                <a16:creationId xmlns:a16="http://schemas.microsoft.com/office/drawing/2014/main" id="{2FC66C55-36EB-4FF5-B9BF-1069C87B54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7508" y="123657"/>
            <a:ext cx="828092" cy="197394"/>
          </a:xfrm>
          <a:prstGeom prst="rect">
            <a:avLst/>
          </a:prstGeom>
        </p:spPr>
      </p:pic>
      <p:sp>
        <p:nvSpPr>
          <p:cNvPr id="2" name="Rektangel 1">
            <a:extLst>
              <a:ext uri="{FF2B5EF4-FFF2-40B4-BE49-F238E27FC236}">
                <a16:creationId xmlns:a16="http://schemas.microsoft.com/office/drawing/2014/main" id="{F4D30A2C-4C7D-4842-A646-40DC5ABFE47D}"/>
              </a:ext>
            </a:extLst>
          </p:cNvPr>
          <p:cNvSpPr/>
          <p:nvPr/>
        </p:nvSpPr>
        <p:spPr>
          <a:xfrm>
            <a:off x="0" y="6146"/>
            <a:ext cx="12192000" cy="3416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ktangel 4">
            <a:extLst>
              <a:ext uri="{FF2B5EF4-FFF2-40B4-BE49-F238E27FC236}">
                <a16:creationId xmlns:a16="http://schemas.microsoft.com/office/drawing/2014/main" id="{1384FC20-4A32-42EA-BF14-8309E844BE19}"/>
              </a:ext>
            </a:extLst>
          </p:cNvPr>
          <p:cNvSpPr/>
          <p:nvPr/>
        </p:nvSpPr>
        <p:spPr>
          <a:xfrm>
            <a:off x="0" y="360370"/>
            <a:ext cx="12192000" cy="10102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TekstSylinder 5">
            <a:extLst>
              <a:ext uri="{FF2B5EF4-FFF2-40B4-BE49-F238E27FC236}">
                <a16:creationId xmlns:a16="http://schemas.microsoft.com/office/drawing/2014/main" id="{D1048196-721E-4E2E-AAC0-BC362161AC68}"/>
              </a:ext>
            </a:extLst>
          </p:cNvPr>
          <p:cNvSpPr txBox="1"/>
          <p:nvPr/>
        </p:nvSpPr>
        <p:spPr>
          <a:xfrm>
            <a:off x="246949" y="-8962"/>
            <a:ext cx="2923236" cy="369332"/>
          </a:xfrm>
          <a:prstGeom prst="rect">
            <a:avLst/>
          </a:prstGeom>
          <a:noFill/>
        </p:spPr>
        <p:txBody>
          <a:bodyPr wrap="none" rtlCol="0">
            <a:spAutoFit/>
          </a:bodyPr>
          <a:lstStyle/>
          <a:p>
            <a:r>
              <a:rPr lang="nb-NO">
                <a:solidFill>
                  <a:schemeClr val="bg1"/>
                </a:solidFill>
              </a:rPr>
              <a:t>Koding i naturfag med PASCO</a:t>
            </a:r>
          </a:p>
        </p:txBody>
      </p:sp>
      <p:sp>
        <p:nvSpPr>
          <p:cNvPr id="13" name="TekstSylinder 12">
            <a:extLst>
              <a:ext uri="{FF2B5EF4-FFF2-40B4-BE49-F238E27FC236}">
                <a16:creationId xmlns:a16="http://schemas.microsoft.com/office/drawing/2014/main" id="{89ED0AE1-02C6-4269-A107-BA13DBB52F2D}"/>
              </a:ext>
            </a:extLst>
          </p:cNvPr>
          <p:cNvSpPr txBox="1"/>
          <p:nvPr/>
        </p:nvSpPr>
        <p:spPr>
          <a:xfrm>
            <a:off x="9526571" y="-8962"/>
            <a:ext cx="2597891" cy="369332"/>
          </a:xfrm>
          <a:prstGeom prst="rect">
            <a:avLst/>
          </a:prstGeom>
          <a:noFill/>
        </p:spPr>
        <p:txBody>
          <a:bodyPr wrap="none" rtlCol="0">
            <a:spAutoFit/>
          </a:bodyPr>
          <a:lstStyle/>
          <a:p>
            <a:r>
              <a:rPr lang="nb-NO">
                <a:solidFill>
                  <a:schemeClr val="bg1"/>
                </a:solidFill>
              </a:rPr>
              <a:t>Realfagkonferansen 2020 </a:t>
            </a:r>
          </a:p>
        </p:txBody>
      </p:sp>
      <p:sp>
        <p:nvSpPr>
          <p:cNvPr id="7" name="TekstSylinder 6">
            <a:extLst>
              <a:ext uri="{FF2B5EF4-FFF2-40B4-BE49-F238E27FC236}">
                <a16:creationId xmlns:a16="http://schemas.microsoft.com/office/drawing/2014/main" id="{F04D5EB5-5887-4BCE-8BBB-D03D03C3FAE6}"/>
              </a:ext>
            </a:extLst>
          </p:cNvPr>
          <p:cNvSpPr txBox="1"/>
          <p:nvPr/>
        </p:nvSpPr>
        <p:spPr>
          <a:xfrm>
            <a:off x="358825" y="6359150"/>
            <a:ext cx="11687766" cy="369332"/>
          </a:xfrm>
          <a:prstGeom prst="rect">
            <a:avLst/>
          </a:prstGeom>
          <a:noFill/>
        </p:spPr>
        <p:txBody>
          <a:bodyPr wrap="square" rtlCol="0">
            <a:spAutoFit/>
          </a:bodyPr>
          <a:lstStyle/>
          <a:p>
            <a:r>
              <a:rPr lang="nb-NO">
                <a:hlinkClick r:id="rId5"/>
              </a:rPr>
              <a:t>www.labdidakt.no</a:t>
            </a:r>
            <a:r>
              <a:rPr lang="nb-NO"/>
              <a:t>										32885200</a:t>
            </a:r>
          </a:p>
        </p:txBody>
      </p:sp>
      <p:sp>
        <p:nvSpPr>
          <p:cNvPr id="8" name="TekstSylinder 7">
            <a:extLst>
              <a:ext uri="{FF2B5EF4-FFF2-40B4-BE49-F238E27FC236}">
                <a16:creationId xmlns:a16="http://schemas.microsoft.com/office/drawing/2014/main" id="{CF715002-9341-4BE0-B09D-39E14A73D489}"/>
              </a:ext>
            </a:extLst>
          </p:cNvPr>
          <p:cNvSpPr txBox="1"/>
          <p:nvPr/>
        </p:nvSpPr>
        <p:spPr>
          <a:xfrm>
            <a:off x="1535185" y="1174459"/>
            <a:ext cx="530915" cy="1200329"/>
          </a:xfrm>
          <a:prstGeom prst="rect">
            <a:avLst/>
          </a:prstGeom>
          <a:noFill/>
        </p:spPr>
        <p:txBody>
          <a:bodyPr wrap="none" rtlCol="0">
            <a:spAutoFit/>
          </a:bodyPr>
          <a:lstStyle/>
          <a:p>
            <a:pPr marL="342900" indent="-342900">
              <a:buFont typeface="+mj-lt"/>
              <a:buAutoNum type="arabicPeriod"/>
            </a:pPr>
            <a:endParaRPr lang="nb-NO"/>
          </a:p>
          <a:p>
            <a:r>
              <a:rPr lang="nb-NO"/>
              <a:t> </a:t>
            </a:r>
          </a:p>
          <a:p>
            <a:pPr marL="342900" indent="-342900">
              <a:buFont typeface="+mj-lt"/>
              <a:buAutoNum type="arabicPeriod"/>
            </a:pPr>
            <a:endParaRPr lang="nb-NO"/>
          </a:p>
          <a:p>
            <a:endParaRPr lang="nb-NO"/>
          </a:p>
        </p:txBody>
      </p:sp>
      <p:sp>
        <p:nvSpPr>
          <p:cNvPr id="3" name="Rektangel 2">
            <a:extLst>
              <a:ext uri="{FF2B5EF4-FFF2-40B4-BE49-F238E27FC236}">
                <a16:creationId xmlns:a16="http://schemas.microsoft.com/office/drawing/2014/main" id="{9682F573-1C59-4F4D-96BC-4A7AEDF9DADA}"/>
              </a:ext>
            </a:extLst>
          </p:cNvPr>
          <p:cNvSpPr/>
          <p:nvPr/>
        </p:nvSpPr>
        <p:spPr>
          <a:xfrm>
            <a:off x="470585" y="911594"/>
            <a:ext cx="8766631" cy="1754326"/>
          </a:xfrm>
          <a:prstGeom prst="rect">
            <a:avLst/>
          </a:prstGeom>
        </p:spPr>
        <p:txBody>
          <a:bodyPr wrap="none">
            <a:spAutoFit/>
          </a:bodyPr>
          <a:lstStyle/>
          <a:p>
            <a:r>
              <a:rPr lang="nb-NO"/>
              <a:t>Slik ser den samme øvelsen ut i Capstone:</a:t>
            </a:r>
          </a:p>
          <a:p>
            <a:endParaRPr lang="nb-NO"/>
          </a:p>
          <a:p>
            <a:r>
              <a:rPr lang="nb-NO"/>
              <a:t>Vi koder med en temperatursensor</a:t>
            </a:r>
          </a:p>
          <a:p>
            <a:r>
              <a:rPr lang="nb-NO" sz="1200"/>
              <a:t>Generell kodeøvelse som tar i bruk noen av de vanligste kodeblokkene. Øvelsen skal gi oss en forståelse av koding med en PASCO-sensor.  </a:t>
            </a:r>
          </a:p>
          <a:p>
            <a:endParaRPr lang="nb-NO" sz="1200"/>
          </a:p>
          <a:p>
            <a:r>
              <a:rPr lang="nb-NO" sz="1200"/>
              <a:t> </a:t>
            </a:r>
          </a:p>
          <a:p>
            <a:r>
              <a:rPr lang="nb-NO"/>
              <a:t> </a:t>
            </a:r>
          </a:p>
        </p:txBody>
      </p:sp>
      <p:sp>
        <p:nvSpPr>
          <p:cNvPr id="17" name="Plusstegn 16">
            <a:extLst>
              <a:ext uri="{FF2B5EF4-FFF2-40B4-BE49-F238E27FC236}">
                <a16:creationId xmlns:a16="http://schemas.microsoft.com/office/drawing/2014/main" id="{9E5534F3-F1BF-401C-B4C0-E3EA0ADA3E10}"/>
              </a:ext>
            </a:extLst>
          </p:cNvPr>
          <p:cNvSpPr/>
          <p:nvPr/>
        </p:nvSpPr>
        <p:spPr>
          <a:xfrm>
            <a:off x="3820507" y="3157093"/>
            <a:ext cx="771787" cy="780176"/>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4" name="Bilde 13">
            <a:extLst>
              <a:ext uri="{FF2B5EF4-FFF2-40B4-BE49-F238E27FC236}">
                <a16:creationId xmlns:a16="http://schemas.microsoft.com/office/drawing/2014/main" id="{51250692-DAFA-432A-990E-5B129C1864B2}"/>
              </a:ext>
            </a:extLst>
          </p:cNvPr>
          <p:cNvPicPr>
            <a:picLocks noChangeAspect="1"/>
          </p:cNvPicPr>
          <p:nvPr/>
        </p:nvPicPr>
        <p:blipFill>
          <a:blip r:embed="rId6"/>
          <a:stretch>
            <a:fillRect/>
          </a:stretch>
        </p:blipFill>
        <p:spPr>
          <a:xfrm>
            <a:off x="5092460" y="2294060"/>
            <a:ext cx="6628955" cy="3438622"/>
          </a:xfrm>
          <a:prstGeom prst="rect">
            <a:avLst/>
          </a:prstGeom>
        </p:spPr>
      </p:pic>
      <p:pic>
        <p:nvPicPr>
          <p:cNvPr id="15" name="Bilde 14">
            <a:extLst>
              <a:ext uri="{FF2B5EF4-FFF2-40B4-BE49-F238E27FC236}">
                <a16:creationId xmlns:a16="http://schemas.microsoft.com/office/drawing/2014/main" id="{2A8B388C-76D1-4E0A-8053-EF0EC938E7F5}"/>
              </a:ext>
            </a:extLst>
          </p:cNvPr>
          <p:cNvPicPr>
            <a:picLocks noChangeAspect="1"/>
          </p:cNvPicPr>
          <p:nvPr/>
        </p:nvPicPr>
        <p:blipFill>
          <a:blip r:embed="rId7"/>
          <a:stretch>
            <a:fillRect/>
          </a:stretch>
        </p:blipFill>
        <p:spPr>
          <a:xfrm>
            <a:off x="2066100" y="4041008"/>
            <a:ext cx="1324907" cy="1476324"/>
          </a:xfrm>
          <a:prstGeom prst="rect">
            <a:avLst/>
          </a:prstGeom>
        </p:spPr>
      </p:pic>
      <p:pic>
        <p:nvPicPr>
          <p:cNvPr id="1026" name="Picture 2" descr="Temperatursensor, Trådløs">
            <a:hlinkClick r:id="rId8" tooltip="PS-3201"/>
            <a:extLst>
              <a:ext uri="{FF2B5EF4-FFF2-40B4-BE49-F238E27FC236}">
                <a16:creationId xmlns:a16="http://schemas.microsoft.com/office/drawing/2014/main" id="{D8C098AD-AA19-4E81-9C4F-971E05C1B8F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8491" y="3022440"/>
            <a:ext cx="2366000" cy="1183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11045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LabDidakt">
            <a:hlinkClick r:id="rId2"/>
            <a:extLst>
              <a:ext uri="{FF2B5EF4-FFF2-40B4-BE49-F238E27FC236}">
                <a16:creationId xmlns:a16="http://schemas.microsoft.com/office/drawing/2014/main" id="{48DFDAB4-2C81-4126-9768-DE06F0A7CA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2460" y="6237985"/>
            <a:ext cx="1268363" cy="461705"/>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a:extLst>
              <a:ext uri="{FF2B5EF4-FFF2-40B4-BE49-F238E27FC236}">
                <a16:creationId xmlns:a16="http://schemas.microsoft.com/office/drawing/2014/main" id="{BFCFD652-0A8D-45C8-8E4E-DB5546CE03CB}"/>
              </a:ext>
            </a:extLst>
          </p:cNvPr>
          <p:cNvSpPr/>
          <p:nvPr/>
        </p:nvSpPr>
        <p:spPr>
          <a:xfrm>
            <a:off x="7536160" y="18738"/>
            <a:ext cx="2907334" cy="341632"/>
          </a:xfrm>
          <a:prstGeom prst="rect">
            <a:avLst/>
          </a:prstGeom>
        </p:spPr>
        <p:txBody>
          <a:bodyPr wrap="none">
            <a:spAutoFit/>
          </a:bodyPr>
          <a:lstStyle/>
          <a:p>
            <a:pPr marL="342900" indent="-342900">
              <a:lnSpc>
                <a:spcPct val="90000"/>
              </a:lnSpc>
              <a:spcBef>
                <a:spcPct val="20000"/>
              </a:spcBef>
            </a:pPr>
            <a:r>
              <a:rPr lang="de-DE">
                <a:solidFill>
                  <a:schemeClr val="bg1"/>
                </a:solidFill>
              </a:rPr>
              <a:t>                  </a:t>
            </a:r>
            <a:r>
              <a:rPr lang="de-DE" sz="1200">
                <a:solidFill>
                  <a:schemeClr val="bg1"/>
                </a:solidFill>
              </a:rPr>
              <a:t>2020  Global  Sales Meeting </a:t>
            </a:r>
          </a:p>
        </p:txBody>
      </p:sp>
      <p:pic>
        <p:nvPicPr>
          <p:cNvPr id="12" name="Bilde 11">
            <a:extLst>
              <a:ext uri="{FF2B5EF4-FFF2-40B4-BE49-F238E27FC236}">
                <a16:creationId xmlns:a16="http://schemas.microsoft.com/office/drawing/2014/main" id="{2FC66C55-36EB-4FF5-B9BF-1069C87B54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7508" y="123657"/>
            <a:ext cx="828092" cy="197394"/>
          </a:xfrm>
          <a:prstGeom prst="rect">
            <a:avLst/>
          </a:prstGeom>
        </p:spPr>
      </p:pic>
      <p:sp>
        <p:nvSpPr>
          <p:cNvPr id="2" name="Rektangel 1">
            <a:extLst>
              <a:ext uri="{FF2B5EF4-FFF2-40B4-BE49-F238E27FC236}">
                <a16:creationId xmlns:a16="http://schemas.microsoft.com/office/drawing/2014/main" id="{F4D30A2C-4C7D-4842-A646-40DC5ABFE47D}"/>
              </a:ext>
            </a:extLst>
          </p:cNvPr>
          <p:cNvSpPr/>
          <p:nvPr/>
        </p:nvSpPr>
        <p:spPr>
          <a:xfrm>
            <a:off x="0" y="6146"/>
            <a:ext cx="12192000" cy="3416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ktangel 4">
            <a:extLst>
              <a:ext uri="{FF2B5EF4-FFF2-40B4-BE49-F238E27FC236}">
                <a16:creationId xmlns:a16="http://schemas.microsoft.com/office/drawing/2014/main" id="{1384FC20-4A32-42EA-BF14-8309E844BE19}"/>
              </a:ext>
            </a:extLst>
          </p:cNvPr>
          <p:cNvSpPr/>
          <p:nvPr/>
        </p:nvSpPr>
        <p:spPr>
          <a:xfrm>
            <a:off x="0" y="360370"/>
            <a:ext cx="12192000" cy="10102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TekstSylinder 5">
            <a:extLst>
              <a:ext uri="{FF2B5EF4-FFF2-40B4-BE49-F238E27FC236}">
                <a16:creationId xmlns:a16="http://schemas.microsoft.com/office/drawing/2014/main" id="{D1048196-721E-4E2E-AAC0-BC362161AC68}"/>
              </a:ext>
            </a:extLst>
          </p:cNvPr>
          <p:cNvSpPr txBox="1"/>
          <p:nvPr/>
        </p:nvSpPr>
        <p:spPr>
          <a:xfrm>
            <a:off x="246949" y="-8962"/>
            <a:ext cx="2923236" cy="369332"/>
          </a:xfrm>
          <a:prstGeom prst="rect">
            <a:avLst/>
          </a:prstGeom>
          <a:noFill/>
        </p:spPr>
        <p:txBody>
          <a:bodyPr wrap="none" rtlCol="0">
            <a:spAutoFit/>
          </a:bodyPr>
          <a:lstStyle/>
          <a:p>
            <a:r>
              <a:rPr lang="nb-NO">
                <a:solidFill>
                  <a:schemeClr val="bg1"/>
                </a:solidFill>
              </a:rPr>
              <a:t>Koding i naturfag med PASCO</a:t>
            </a:r>
          </a:p>
        </p:txBody>
      </p:sp>
      <p:sp>
        <p:nvSpPr>
          <p:cNvPr id="13" name="TekstSylinder 12">
            <a:extLst>
              <a:ext uri="{FF2B5EF4-FFF2-40B4-BE49-F238E27FC236}">
                <a16:creationId xmlns:a16="http://schemas.microsoft.com/office/drawing/2014/main" id="{89ED0AE1-02C6-4269-A107-BA13DBB52F2D}"/>
              </a:ext>
            </a:extLst>
          </p:cNvPr>
          <p:cNvSpPr txBox="1"/>
          <p:nvPr/>
        </p:nvSpPr>
        <p:spPr>
          <a:xfrm>
            <a:off x="9526571" y="-8962"/>
            <a:ext cx="2597891" cy="369332"/>
          </a:xfrm>
          <a:prstGeom prst="rect">
            <a:avLst/>
          </a:prstGeom>
          <a:noFill/>
        </p:spPr>
        <p:txBody>
          <a:bodyPr wrap="none" rtlCol="0">
            <a:spAutoFit/>
          </a:bodyPr>
          <a:lstStyle/>
          <a:p>
            <a:r>
              <a:rPr lang="nb-NO">
                <a:solidFill>
                  <a:schemeClr val="bg1"/>
                </a:solidFill>
              </a:rPr>
              <a:t>Realfagkonferansen 2020 </a:t>
            </a:r>
          </a:p>
        </p:txBody>
      </p:sp>
      <p:sp>
        <p:nvSpPr>
          <p:cNvPr id="7" name="TekstSylinder 6">
            <a:extLst>
              <a:ext uri="{FF2B5EF4-FFF2-40B4-BE49-F238E27FC236}">
                <a16:creationId xmlns:a16="http://schemas.microsoft.com/office/drawing/2014/main" id="{F04D5EB5-5887-4BCE-8BBB-D03D03C3FAE6}"/>
              </a:ext>
            </a:extLst>
          </p:cNvPr>
          <p:cNvSpPr txBox="1"/>
          <p:nvPr/>
        </p:nvSpPr>
        <p:spPr>
          <a:xfrm>
            <a:off x="358825" y="6359150"/>
            <a:ext cx="11687766" cy="369332"/>
          </a:xfrm>
          <a:prstGeom prst="rect">
            <a:avLst/>
          </a:prstGeom>
          <a:noFill/>
        </p:spPr>
        <p:txBody>
          <a:bodyPr wrap="square" rtlCol="0">
            <a:spAutoFit/>
          </a:bodyPr>
          <a:lstStyle/>
          <a:p>
            <a:r>
              <a:rPr lang="nb-NO">
                <a:hlinkClick r:id="rId5"/>
              </a:rPr>
              <a:t>www.labdidakt.no</a:t>
            </a:r>
            <a:r>
              <a:rPr lang="nb-NO"/>
              <a:t>										32885200</a:t>
            </a:r>
          </a:p>
        </p:txBody>
      </p:sp>
      <p:sp>
        <p:nvSpPr>
          <p:cNvPr id="8" name="TekstSylinder 7">
            <a:extLst>
              <a:ext uri="{FF2B5EF4-FFF2-40B4-BE49-F238E27FC236}">
                <a16:creationId xmlns:a16="http://schemas.microsoft.com/office/drawing/2014/main" id="{CF715002-9341-4BE0-B09D-39E14A73D489}"/>
              </a:ext>
            </a:extLst>
          </p:cNvPr>
          <p:cNvSpPr txBox="1"/>
          <p:nvPr/>
        </p:nvSpPr>
        <p:spPr>
          <a:xfrm>
            <a:off x="1535185" y="1174459"/>
            <a:ext cx="530915" cy="1200329"/>
          </a:xfrm>
          <a:prstGeom prst="rect">
            <a:avLst/>
          </a:prstGeom>
          <a:noFill/>
        </p:spPr>
        <p:txBody>
          <a:bodyPr wrap="none" rtlCol="0">
            <a:spAutoFit/>
          </a:bodyPr>
          <a:lstStyle/>
          <a:p>
            <a:pPr marL="342900" indent="-342900">
              <a:buFont typeface="+mj-lt"/>
              <a:buAutoNum type="arabicPeriod"/>
            </a:pPr>
            <a:endParaRPr lang="nb-NO"/>
          </a:p>
          <a:p>
            <a:r>
              <a:rPr lang="nb-NO"/>
              <a:t> </a:t>
            </a:r>
          </a:p>
          <a:p>
            <a:pPr marL="342900" indent="-342900">
              <a:buFont typeface="+mj-lt"/>
              <a:buAutoNum type="arabicPeriod"/>
            </a:pPr>
            <a:endParaRPr lang="nb-NO"/>
          </a:p>
          <a:p>
            <a:endParaRPr lang="nb-NO"/>
          </a:p>
        </p:txBody>
      </p:sp>
      <p:sp>
        <p:nvSpPr>
          <p:cNvPr id="14" name="Rektangel 13">
            <a:extLst>
              <a:ext uri="{FF2B5EF4-FFF2-40B4-BE49-F238E27FC236}">
                <a16:creationId xmlns:a16="http://schemas.microsoft.com/office/drawing/2014/main" id="{C6EC18BD-3D66-453F-B1F1-5E58350D5816}"/>
              </a:ext>
            </a:extLst>
          </p:cNvPr>
          <p:cNvSpPr/>
          <p:nvPr/>
        </p:nvSpPr>
        <p:spPr>
          <a:xfrm>
            <a:off x="358825" y="664701"/>
            <a:ext cx="7608815" cy="1477328"/>
          </a:xfrm>
          <a:prstGeom prst="rect">
            <a:avLst/>
          </a:prstGeom>
        </p:spPr>
        <p:txBody>
          <a:bodyPr wrap="square">
            <a:spAutoFit/>
          </a:bodyPr>
          <a:lstStyle/>
          <a:p>
            <a:r>
              <a:rPr lang="nb-NO" sz="2400" b="1"/>
              <a:t>Vi koder med en pH-sensor.</a:t>
            </a:r>
          </a:p>
          <a:p>
            <a:r>
              <a:rPr lang="nb-NO" sz="2400"/>
              <a:t>Vi starter med å måle pH, deretter bruker vi resultatene til å </a:t>
            </a:r>
          </a:p>
          <a:p>
            <a:r>
              <a:rPr lang="nb-NO" sz="2400"/>
              <a:t>skrive kode som bestemmer innholdet vi har i begerglasset. </a:t>
            </a:r>
          </a:p>
          <a:p>
            <a:endParaRPr lang="nb-NO"/>
          </a:p>
        </p:txBody>
      </p:sp>
      <p:pic>
        <p:nvPicPr>
          <p:cNvPr id="23" name="Picture 2">
            <a:extLst>
              <a:ext uri="{FF2B5EF4-FFF2-40B4-BE49-F238E27FC236}">
                <a16:creationId xmlns:a16="http://schemas.microsoft.com/office/drawing/2014/main" id="{E13D90A6-69A4-45A0-A986-2F957A70B59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483384" y="2579561"/>
            <a:ext cx="1792215" cy="134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Bilde 23">
            <a:extLst>
              <a:ext uri="{FF2B5EF4-FFF2-40B4-BE49-F238E27FC236}">
                <a16:creationId xmlns:a16="http://schemas.microsoft.com/office/drawing/2014/main" id="{DD38C960-4CF8-4FB2-9CF3-94B01E9B6C63}"/>
              </a:ext>
            </a:extLst>
          </p:cNvPr>
          <p:cNvPicPr>
            <a:picLocks noChangeAspect="1"/>
          </p:cNvPicPr>
          <p:nvPr/>
        </p:nvPicPr>
        <p:blipFill>
          <a:blip r:embed="rId7"/>
          <a:stretch>
            <a:fillRect/>
          </a:stretch>
        </p:blipFill>
        <p:spPr>
          <a:xfrm>
            <a:off x="4894477" y="2627689"/>
            <a:ext cx="1380295" cy="729050"/>
          </a:xfrm>
          <a:prstGeom prst="rect">
            <a:avLst/>
          </a:prstGeom>
        </p:spPr>
      </p:pic>
      <p:pic>
        <p:nvPicPr>
          <p:cNvPr id="25" name="Bilde 24">
            <a:extLst>
              <a:ext uri="{FF2B5EF4-FFF2-40B4-BE49-F238E27FC236}">
                <a16:creationId xmlns:a16="http://schemas.microsoft.com/office/drawing/2014/main" id="{4911A32F-9ED1-4866-87B9-8F6AEA696B84}"/>
              </a:ext>
            </a:extLst>
          </p:cNvPr>
          <p:cNvPicPr>
            <a:picLocks noChangeAspect="1"/>
          </p:cNvPicPr>
          <p:nvPr/>
        </p:nvPicPr>
        <p:blipFill>
          <a:blip r:embed="rId8"/>
          <a:stretch>
            <a:fillRect/>
          </a:stretch>
        </p:blipFill>
        <p:spPr>
          <a:xfrm>
            <a:off x="6719566" y="2246506"/>
            <a:ext cx="1380374" cy="729050"/>
          </a:xfrm>
          <a:prstGeom prst="rect">
            <a:avLst/>
          </a:prstGeom>
        </p:spPr>
      </p:pic>
      <p:pic>
        <p:nvPicPr>
          <p:cNvPr id="26" name="Bilde 25">
            <a:extLst>
              <a:ext uri="{FF2B5EF4-FFF2-40B4-BE49-F238E27FC236}">
                <a16:creationId xmlns:a16="http://schemas.microsoft.com/office/drawing/2014/main" id="{159BD899-5424-43CB-9099-DFC4A502F275}"/>
              </a:ext>
            </a:extLst>
          </p:cNvPr>
          <p:cNvPicPr>
            <a:picLocks noChangeAspect="1"/>
          </p:cNvPicPr>
          <p:nvPr/>
        </p:nvPicPr>
        <p:blipFill>
          <a:blip r:embed="rId9"/>
          <a:stretch>
            <a:fillRect/>
          </a:stretch>
        </p:blipFill>
        <p:spPr>
          <a:xfrm>
            <a:off x="6713610" y="3077581"/>
            <a:ext cx="1383105" cy="729050"/>
          </a:xfrm>
          <a:prstGeom prst="rect">
            <a:avLst/>
          </a:prstGeom>
        </p:spPr>
      </p:pic>
      <p:pic>
        <p:nvPicPr>
          <p:cNvPr id="27" name="Bilde 26">
            <a:extLst>
              <a:ext uri="{FF2B5EF4-FFF2-40B4-BE49-F238E27FC236}">
                <a16:creationId xmlns:a16="http://schemas.microsoft.com/office/drawing/2014/main" id="{BFFC1B0F-CAC6-46E0-9518-46EFB250D318}"/>
              </a:ext>
            </a:extLst>
          </p:cNvPr>
          <p:cNvPicPr>
            <a:picLocks noChangeAspect="1"/>
          </p:cNvPicPr>
          <p:nvPr/>
        </p:nvPicPr>
        <p:blipFill>
          <a:blip r:embed="rId10"/>
          <a:stretch>
            <a:fillRect/>
          </a:stretch>
        </p:blipFill>
        <p:spPr>
          <a:xfrm>
            <a:off x="531126" y="4618617"/>
            <a:ext cx="2566252" cy="1044453"/>
          </a:xfrm>
          <a:prstGeom prst="rect">
            <a:avLst/>
          </a:prstGeom>
        </p:spPr>
      </p:pic>
      <p:pic>
        <p:nvPicPr>
          <p:cNvPr id="29" name="Picture 2">
            <a:extLst>
              <a:ext uri="{FF2B5EF4-FFF2-40B4-BE49-F238E27FC236}">
                <a16:creationId xmlns:a16="http://schemas.microsoft.com/office/drawing/2014/main" id="{99B19803-4A7D-4CD5-8188-3302B2BA0CE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4688518" y="4483639"/>
            <a:ext cx="1792215" cy="134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Bilde 29">
            <a:extLst>
              <a:ext uri="{FF2B5EF4-FFF2-40B4-BE49-F238E27FC236}">
                <a16:creationId xmlns:a16="http://schemas.microsoft.com/office/drawing/2014/main" id="{DE8B01EE-DB5D-4EF2-B4A0-4BC6B363A782}"/>
              </a:ext>
            </a:extLst>
          </p:cNvPr>
          <p:cNvPicPr>
            <a:picLocks noChangeAspect="1"/>
          </p:cNvPicPr>
          <p:nvPr/>
        </p:nvPicPr>
        <p:blipFill>
          <a:blip r:embed="rId11"/>
          <a:stretch>
            <a:fillRect/>
          </a:stretch>
        </p:blipFill>
        <p:spPr>
          <a:xfrm>
            <a:off x="6620469" y="4571449"/>
            <a:ext cx="2064087" cy="1088121"/>
          </a:xfrm>
          <a:prstGeom prst="rect">
            <a:avLst/>
          </a:prstGeom>
        </p:spPr>
      </p:pic>
      <p:pic>
        <p:nvPicPr>
          <p:cNvPr id="21" name="Bilde 20">
            <a:extLst>
              <a:ext uri="{FF2B5EF4-FFF2-40B4-BE49-F238E27FC236}">
                <a16:creationId xmlns:a16="http://schemas.microsoft.com/office/drawing/2014/main" id="{9D691582-2577-4584-8DB5-6992AF24B354}"/>
              </a:ext>
            </a:extLst>
          </p:cNvPr>
          <p:cNvPicPr>
            <a:picLocks noChangeAspect="1"/>
          </p:cNvPicPr>
          <p:nvPr/>
        </p:nvPicPr>
        <p:blipFill>
          <a:blip r:embed="rId12"/>
          <a:stretch>
            <a:fillRect/>
          </a:stretch>
        </p:blipFill>
        <p:spPr>
          <a:xfrm>
            <a:off x="9559112" y="1036869"/>
            <a:ext cx="1816359" cy="2454783"/>
          </a:xfrm>
          <a:prstGeom prst="rect">
            <a:avLst/>
          </a:prstGeom>
          <a:ln>
            <a:noFill/>
          </a:ln>
          <a:effectLst>
            <a:outerShdw blurRad="190500" algn="tl" rotWithShape="0">
              <a:srgbClr val="000000">
                <a:alpha val="70000"/>
              </a:srgbClr>
            </a:outerShdw>
          </a:effectLst>
        </p:spPr>
      </p:pic>
      <p:sp>
        <p:nvSpPr>
          <p:cNvPr id="1024" name="TekstSylinder 1023">
            <a:extLst>
              <a:ext uri="{FF2B5EF4-FFF2-40B4-BE49-F238E27FC236}">
                <a16:creationId xmlns:a16="http://schemas.microsoft.com/office/drawing/2014/main" id="{02373E5B-948A-4543-BF75-A9235628C082}"/>
              </a:ext>
            </a:extLst>
          </p:cNvPr>
          <p:cNvSpPr txBox="1"/>
          <p:nvPr/>
        </p:nvSpPr>
        <p:spPr>
          <a:xfrm>
            <a:off x="9526571" y="656324"/>
            <a:ext cx="1083951" cy="369332"/>
          </a:xfrm>
          <a:prstGeom prst="rect">
            <a:avLst/>
          </a:prstGeom>
          <a:noFill/>
        </p:spPr>
        <p:txBody>
          <a:bodyPr wrap="none" rtlCol="0">
            <a:spAutoFit/>
          </a:bodyPr>
          <a:lstStyle/>
          <a:p>
            <a:r>
              <a:rPr lang="nb-NO"/>
              <a:t>Ressurser</a:t>
            </a:r>
          </a:p>
        </p:txBody>
      </p:sp>
      <p:sp>
        <p:nvSpPr>
          <p:cNvPr id="34" name="TekstSylinder 33">
            <a:extLst>
              <a:ext uri="{FF2B5EF4-FFF2-40B4-BE49-F238E27FC236}">
                <a16:creationId xmlns:a16="http://schemas.microsoft.com/office/drawing/2014/main" id="{B222991C-7B2E-4A2E-B141-5E3BBA7523A8}"/>
              </a:ext>
            </a:extLst>
          </p:cNvPr>
          <p:cNvSpPr txBox="1"/>
          <p:nvPr/>
        </p:nvSpPr>
        <p:spPr>
          <a:xfrm>
            <a:off x="9463096" y="3481726"/>
            <a:ext cx="2474438" cy="276999"/>
          </a:xfrm>
          <a:prstGeom prst="rect">
            <a:avLst/>
          </a:prstGeom>
          <a:noFill/>
        </p:spPr>
        <p:txBody>
          <a:bodyPr wrap="square" rtlCol="0">
            <a:spAutoFit/>
          </a:bodyPr>
          <a:lstStyle/>
          <a:p>
            <a:r>
              <a:rPr lang="nb-NO" sz="1200"/>
              <a:t>Beskrivelse, video, SPARKvue fil </a:t>
            </a:r>
          </a:p>
        </p:txBody>
      </p:sp>
      <p:sp>
        <p:nvSpPr>
          <p:cNvPr id="31" name="Pil: høyre 30">
            <a:extLst>
              <a:ext uri="{FF2B5EF4-FFF2-40B4-BE49-F238E27FC236}">
                <a16:creationId xmlns:a16="http://schemas.microsoft.com/office/drawing/2014/main" id="{D34B5B40-0851-4595-A1BD-AAD8DD2DE176}"/>
              </a:ext>
            </a:extLst>
          </p:cNvPr>
          <p:cNvSpPr/>
          <p:nvPr/>
        </p:nvSpPr>
        <p:spPr>
          <a:xfrm>
            <a:off x="3475356" y="2757385"/>
            <a:ext cx="1073426" cy="5140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2" name="Pil: høyre 31">
            <a:extLst>
              <a:ext uri="{FF2B5EF4-FFF2-40B4-BE49-F238E27FC236}">
                <a16:creationId xmlns:a16="http://schemas.microsoft.com/office/drawing/2014/main" id="{09896615-AC63-421B-9AA9-36692D171090}"/>
              </a:ext>
            </a:extLst>
          </p:cNvPr>
          <p:cNvSpPr/>
          <p:nvPr/>
        </p:nvSpPr>
        <p:spPr>
          <a:xfrm>
            <a:off x="3475356" y="4852028"/>
            <a:ext cx="1073426" cy="5140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 name="Bilde 2">
            <a:extLst>
              <a:ext uri="{FF2B5EF4-FFF2-40B4-BE49-F238E27FC236}">
                <a16:creationId xmlns:a16="http://schemas.microsoft.com/office/drawing/2014/main" id="{4375B6F9-05E6-4053-B183-A8CCBF67C214}"/>
              </a:ext>
            </a:extLst>
          </p:cNvPr>
          <p:cNvPicPr>
            <a:picLocks noChangeAspect="1"/>
          </p:cNvPicPr>
          <p:nvPr/>
        </p:nvPicPr>
        <p:blipFill>
          <a:blip r:embed="rId13"/>
          <a:stretch>
            <a:fillRect/>
          </a:stretch>
        </p:blipFill>
        <p:spPr>
          <a:xfrm>
            <a:off x="2054168" y="2149803"/>
            <a:ext cx="1752600" cy="571500"/>
          </a:xfrm>
          <a:prstGeom prst="rect">
            <a:avLst/>
          </a:prstGeom>
        </p:spPr>
      </p:pic>
      <p:pic>
        <p:nvPicPr>
          <p:cNvPr id="4" name="Bilde 3">
            <a:extLst>
              <a:ext uri="{FF2B5EF4-FFF2-40B4-BE49-F238E27FC236}">
                <a16:creationId xmlns:a16="http://schemas.microsoft.com/office/drawing/2014/main" id="{699ECCBD-DA66-40AF-9102-69D86D3A3A88}"/>
              </a:ext>
            </a:extLst>
          </p:cNvPr>
          <p:cNvPicPr>
            <a:picLocks noChangeAspect="1"/>
          </p:cNvPicPr>
          <p:nvPr/>
        </p:nvPicPr>
        <p:blipFill>
          <a:blip r:embed="rId14"/>
          <a:stretch>
            <a:fillRect/>
          </a:stretch>
        </p:blipFill>
        <p:spPr>
          <a:xfrm>
            <a:off x="9204887" y="3879890"/>
            <a:ext cx="2477213" cy="235307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584863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LabDidakt">
            <a:hlinkClick r:id="rId2"/>
            <a:extLst>
              <a:ext uri="{FF2B5EF4-FFF2-40B4-BE49-F238E27FC236}">
                <a16:creationId xmlns:a16="http://schemas.microsoft.com/office/drawing/2014/main" id="{48DFDAB4-2C81-4126-9768-DE06F0A7CA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2460" y="6237985"/>
            <a:ext cx="1268363" cy="461705"/>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a:extLst>
              <a:ext uri="{FF2B5EF4-FFF2-40B4-BE49-F238E27FC236}">
                <a16:creationId xmlns:a16="http://schemas.microsoft.com/office/drawing/2014/main" id="{BFCFD652-0A8D-45C8-8E4E-DB5546CE03CB}"/>
              </a:ext>
            </a:extLst>
          </p:cNvPr>
          <p:cNvSpPr/>
          <p:nvPr/>
        </p:nvSpPr>
        <p:spPr>
          <a:xfrm>
            <a:off x="7536160" y="18738"/>
            <a:ext cx="2907334" cy="341632"/>
          </a:xfrm>
          <a:prstGeom prst="rect">
            <a:avLst/>
          </a:prstGeom>
        </p:spPr>
        <p:txBody>
          <a:bodyPr wrap="none">
            <a:spAutoFit/>
          </a:bodyPr>
          <a:lstStyle/>
          <a:p>
            <a:pPr marL="342900" indent="-342900">
              <a:lnSpc>
                <a:spcPct val="90000"/>
              </a:lnSpc>
              <a:spcBef>
                <a:spcPct val="20000"/>
              </a:spcBef>
            </a:pPr>
            <a:r>
              <a:rPr lang="de-DE">
                <a:solidFill>
                  <a:schemeClr val="bg1"/>
                </a:solidFill>
              </a:rPr>
              <a:t>                  </a:t>
            </a:r>
            <a:r>
              <a:rPr lang="de-DE" sz="1200">
                <a:solidFill>
                  <a:schemeClr val="bg1"/>
                </a:solidFill>
              </a:rPr>
              <a:t>2020  Global  Sales Meeting </a:t>
            </a:r>
          </a:p>
        </p:txBody>
      </p:sp>
      <p:pic>
        <p:nvPicPr>
          <p:cNvPr id="12" name="Bilde 11">
            <a:extLst>
              <a:ext uri="{FF2B5EF4-FFF2-40B4-BE49-F238E27FC236}">
                <a16:creationId xmlns:a16="http://schemas.microsoft.com/office/drawing/2014/main" id="{2FC66C55-36EB-4FF5-B9BF-1069C87B54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7508" y="123657"/>
            <a:ext cx="828092" cy="197394"/>
          </a:xfrm>
          <a:prstGeom prst="rect">
            <a:avLst/>
          </a:prstGeom>
        </p:spPr>
      </p:pic>
      <p:sp>
        <p:nvSpPr>
          <p:cNvPr id="2" name="Rektangel 1">
            <a:extLst>
              <a:ext uri="{FF2B5EF4-FFF2-40B4-BE49-F238E27FC236}">
                <a16:creationId xmlns:a16="http://schemas.microsoft.com/office/drawing/2014/main" id="{F4D30A2C-4C7D-4842-A646-40DC5ABFE47D}"/>
              </a:ext>
            </a:extLst>
          </p:cNvPr>
          <p:cNvSpPr/>
          <p:nvPr/>
        </p:nvSpPr>
        <p:spPr>
          <a:xfrm>
            <a:off x="0" y="6146"/>
            <a:ext cx="12192000" cy="3416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ktangel 4">
            <a:extLst>
              <a:ext uri="{FF2B5EF4-FFF2-40B4-BE49-F238E27FC236}">
                <a16:creationId xmlns:a16="http://schemas.microsoft.com/office/drawing/2014/main" id="{1384FC20-4A32-42EA-BF14-8309E844BE19}"/>
              </a:ext>
            </a:extLst>
          </p:cNvPr>
          <p:cNvSpPr/>
          <p:nvPr/>
        </p:nvSpPr>
        <p:spPr>
          <a:xfrm>
            <a:off x="0" y="360370"/>
            <a:ext cx="12192000" cy="10102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TekstSylinder 5">
            <a:extLst>
              <a:ext uri="{FF2B5EF4-FFF2-40B4-BE49-F238E27FC236}">
                <a16:creationId xmlns:a16="http://schemas.microsoft.com/office/drawing/2014/main" id="{D1048196-721E-4E2E-AAC0-BC362161AC68}"/>
              </a:ext>
            </a:extLst>
          </p:cNvPr>
          <p:cNvSpPr txBox="1"/>
          <p:nvPr/>
        </p:nvSpPr>
        <p:spPr>
          <a:xfrm>
            <a:off x="246949" y="-8962"/>
            <a:ext cx="2923236" cy="369332"/>
          </a:xfrm>
          <a:prstGeom prst="rect">
            <a:avLst/>
          </a:prstGeom>
          <a:noFill/>
        </p:spPr>
        <p:txBody>
          <a:bodyPr wrap="none" rtlCol="0">
            <a:spAutoFit/>
          </a:bodyPr>
          <a:lstStyle/>
          <a:p>
            <a:r>
              <a:rPr lang="nb-NO">
                <a:solidFill>
                  <a:schemeClr val="bg1"/>
                </a:solidFill>
              </a:rPr>
              <a:t>Koding i naturfag med PASCO</a:t>
            </a:r>
          </a:p>
        </p:txBody>
      </p:sp>
      <p:sp>
        <p:nvSpPr>
          <p:cNvPr id="13" name="TekstSylinder 12">
            <a:extLst>
              <a:ext uri="{FF2B5EF4-FFF2-40B4-BE49-F238E27FC236}">
                <a16:creationId xmlns:a16="http://schemas.microsoft.com/office/drawing/2014/main" id="{89ED0AE1-02C6-4269-A107-BA13DBB52F2D}"/>
              </a:ext>
            </a:extLst>
          </p:cNvPr>
          <p:cNvSpPr txBox="1"/>
          <p:nvPr/>
        </p:nvSpPr>
        <p:spPr>
          <a:xfrm>
            <a:off x="9526571" y="-8962"/>
            <a:ext cx="2597891" cy="369332"/>
          </a:xfrm>
          <a:prstGeom prst="rect">
            <a:avLst/>
          </a:prstGeom>
          <a:noFill/>
        </p:spPr>
        <p:txBody>
          <a:bodyPr wrap="none" rtlCol="0">
            <a:spAutoFit/>
          </a:bodyPr>
          <a:lstStyle/>
          <a:p>
            <a:r>
              <a:rPr lang="nb-NO">
                <a:solidFill>
                  <a:schemeClr val="bg1"/>
                </a:solidFill>
              </a:rPr>
              <a:t>Realfagkonferansen 2020 </a:t>
            </a:r>
          </a:p>
        </p:txBody>
      </p:sp>
      <p:sp>
        <p:nvSpPr>
          <p:cNvPr id="7" name="TekstSylinder 6">
            <a:extLst>
              <a:ext uri="{FF2B5EF4-FFF2-40B4-BE49-F238E27FC236}">
                <a16:creationId xmlns:a16="http://schemas.microsoft.com/office/drawing/2014/main" id="{F04D5EB5-5887-4BCE-8BBB-D03D03C3FAE6}"/>
              </a:ext>
            </a:extLst>
          </p:cNvPr>
          <p:cNvSpPr txBox="1"/>
          <p:nvPr/>
        </p:nvSpPr>
        <p:spPr>
          <a:xfrm>
            <a:off x="358825" y="6359150"/>
            <a:ext cx="11687766" cy="369332"/>
          </a:xfrm>
          <a:prstGeom prst="rect">
            <a:avLst/>
          </a:prstGeom>
          <a:noFill/>
        </p:spPr>
        <p:txBody>
          <a:bodyPr wrap="square" rtlCol="0">
            <a:spAutoFit/>
          </a:bodyPr>
          <a:lstStyle/>
          <a:p>
            <a:r>
              <a:rPr lang="nb-NO">
                <a:hlinkClick r:id="rId5"/>
              </a:rPr>
              <a:t>www.labdidakt.no</a:t>
            </a:r>
            <a:r>
              <a:rPr lang="nb-NO"/>
              <a:t>										32885200</a:t>
            </a:r>
          </a:p>
        </p:txBody>
      </p:sp>
      <p:sp>
        <p:nvSpPr>
          <p:cNvPr id="8" name="TekstSylinder 7">
            <a:extLst>
              <a:ext uri="{FF2B5EF4-FFF2-40B4-BE49-F238E27FC236}">
                <a16:creationId xmlns:a16="http://schemas.microsoft.com/office/drawing/2014/main" id="{CF715002-9341-4BE0-B09D-39E14A73D489}"/>
              </a:ext>
            </a:extLst>
          </p:cNvPr>
          <p:cNvSpPr txBox="1"/>
          <p:nvPr/>
        </p:nvSpPr>
        <p:spPr>
          <a:xfrm>
            <a:off x="1535185" y="1174459"/>
            <a:ext cx="530915" cy="1200329"/>
          </a:xfrm>
          <a:prstGeom prst="rect">
            <a:avLst/>
          </a:prstGeom>
          <a:noFill/>
        </p:spPr>
        <p:txBody>
          <a:bodyPr wrap="none" rtlCol="0">
            <a:spAutoFit/>
          </a:bodyPr>
          <a:lstStyle/>
          <a:p>
            <a:pPr marL="342900" indent="-342900">
              <a:buFont typeface="+mj-lt"/>
              <a:buAutoNum type="arabicPeriod"/>
            </a:pPr>
            <a:endParaRPr lang="nb-NO"/>
          </a:p>
          <a:p>
            <a:r>
              <a:rPr lang="nb-NO"/>
              <a:t> </a:t>
            </a:r>
          </a:p>
          <a:p>
            <a:pPr marL="342900" indent="-342900">
              <a:buFont typeface="+mj-lt"/>
              <a:buAutoNum type="arabicPeriod"/>
            </a:pPr>
            <a:endParaRPr lang="nb-NO"/>
          </a:p>
          <a:p>
            <a:endParaRPr lang="nb-NO"/>
          </a:p>
        </p:txBody>
      </p:sp>
      <p:sp>
        <p:nvSpPr>
          <p:cNvPr id="3" name="Rektangel 2">
            <a:extLst>
              <a:ext uri="{FF2B5EF4-FFF2-40B4-BE49-F238E27FC236}">
                <a16:creationId xmlns:a16="http://schemas.microsoft.com/office/drawing/2014/main" id="{514D2269-5BB9-479B-861F-814F75452DE9}"/>
              </a:ext>
            </a:extLst>
          </p:cNvPr>
          <p:cNvSpPr/>
          <p:nvPr/>
        </p:nvSpPr>
        <p:spPr>
          <a:xfrm>
            <a:off x="791361" y="1034116"/>
            <a:ext cx="8990201" cy="553998"/>
          </a:xfrm>
          <a:prstGeom prst="rect">
            <a:avLst/>
          </a:prstGeom>
        </p:spPr>
        <p:txBody>
          <a:bodyPr wrap="square">
            <a:spAutoFit/>
          </a:bodyPr>
          <a:lstStyle/>
          <a:p>
            <a:r>
              <a:rPr lang="nb-NO"/>
              <a:t>Koding og pH-målinger. Utstyr, dråpetellersensor og pH-sensor. </a:t>
            </a:r>
          </a:p>
          <a:p>
            <a:r>
              <a:rPr lang="nb-NO" sz="1200"/>
              <a:t>Øvelsen skal lære oss å måle pH og å titrere. Bruk dette og skriv en kode som finner endepunktet i en titrering. </a:t>
            </a:r>
          </a:p>
        </p:txBody>
      </p:sp>
      <p:pic>
        <p:nvPicPr>
          <p:cNvPr id="17" name="Bilde 16">
            <a:extLst>
              <a:ext uri="{FF2B5EF4-FFF2-40B4-BE49-F238E27FC236}">
                <a16:creationId xmlns:a16="http://schemas.microsoft.com/office/drawing/2014/main" id="{E5F94E5C-EE8A-479E-8988-1A2CE6CD0B31}"/>
              </a:ext>
            </a:extLst>
          </p:cNvPr>
          <p:cNvPicPr>
            <a:picLocks noChangeAspect="1"/>
          </p:cNvPicPr>
          <p:nvPr/>
        </p:nvPicPr>
        <p:blipFill>
          <a:blip r:embed="rId6"/>
          <a:stretch>
            <a:fillRect/>
          </a:stretch>
        </p:blipFill>
        <p:spPr>
          <a:xfrm>
            <a:off x="1033946" y="4609179"/>
            <a:ext cx="2566252" cy="1044453"/>
          </a:xfrm>
          <a:prstGeom prst="rect">
            <a:avLst/>
          </a:prstGeom>
        </p:spPr>
      </p:pic>
      <p:sp>
        <p:nvSpPr>
          <p:cNvPr id="18" name="Pil: høyre 17">
            <a:extLst>
              <a:ext uri="{FF2B5EF4-FFF2-40B4-BE49-F238E27FC236}">
                <a16:creationId xmlns:a16="http://schemas.microsoft.com/office/drawing/2014/main" id="{29D14985-3D28-4167-96F4-5AE666036F75}"/>
              </a:ext>
            </a:extLst>
          </p:cNvPr>
          <p:cNvSpPr/>
          <p:nvPr/>
        </p:nvSpPr>
        <p:spPr>
          <a:xfrm>
            <a:off x="3800564" y="4697096"/>
            <a:ext cx="1073426" cy="4343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Rektangel 19">
            <a:extLst>
              <a:ext uri="{FF2B5EF4-FFF2-40B4-BE49-F238E27FC236}">
                <a16:creationId xmlns:a16="http://schemas.microsoft.com/office/drawing/2014/main" id="{B36B5E14-FF86-4943-A270-BB3BE9380621}"/>
              </a:ext>
            </a:extLst>
          </p:cNvPr>
          <p:cNvSpPr/>
          <p:nvPr/>
        </p:nvSpPr>
        <p:spPr>
          <a:xfrm>
            <a:off x="7982888" y="2501013"/>
            <a:ext cx="3180582" cy="461665"/>
          </a:xfrm>
          <a:prstGeom prst="rect">
            <a:avLst/>
          </a:prstGeom>
        </p:spPr>
        <p:txBody>
          <a:bodyPr wrap="square">
            <a:spAutoFit/>
          </a:bodyPr>
          <a:lstStyle/>
          <a:p>
            <a:r>
              <a:rPr lang="nb-NO" sz="1200"/>
              <a:t>Øvelsen gjennomføres på vanlig måte, og</a:t>
            </a:r>
          </a:p>
          <a:p>
            <a:r>
              <a:rPr lang="nb-NO" sz="1200"/>
              <a:t>man finner endepunktet for titreringen.</a:t>
            </a:r>
          </a:p>
        </p:txBody>
      </p:sp>
      <p:sp>
        <p:nvSpPr>
          <p:cNvPr id="21" name="Rektangel 20">
            <a:extLst>
              <a:ext uri="{FF2B5EF4-FFF2-40B4-BE49-F238E27FC236}">
                <a16:creationId xmlns:a16="http://schemas.microsoft.com/office/drawing/2014/main" id="{844728B8-FBCE-49E0-B48A-762288FFD8C9}"/>
              </a:ext>
            </a:extLst>
          </p:cNvPr>
          <p:cNvSpPr/>
          <p:nvPr/>
        </p:nvSpPr>
        <p:spPr>
          <a:xfrm>
            <a:off x="7644934" y="4178000"/>
            <a:ext cx="3180582" cy="646331"/>
          </a:xfrm>
          <a:prstGeom prst="rect">
            <a:avLst/>
          </a:prstGeom>
        </p:spPr>
        <p:txBody>
          <a:bodyPr wrap="square">
            <a:spAutoFit/>
          </a:bodyPr>
          <a:lstStyle/>
          <a:p>
            <a:r>
              <a:rPr lang="nb-NO" sz="1200"/>
              <a:t>Koden bruker endring av pH per volumendring (maksimum) som input til å finne endepunktet og oppgir tilsatt volum når dette nås.  </a:t>
            </a:r>
          </a:p>
        </p:txBody>
      </p:sp>
      <p:sp>
        <p:nvSpPr>
          <p:cNvPr id="22" name="Pil: høyre 21">
            <a:extLst>
              <a:ext uri="{FF2B5EF4-FFF2-40B4-BE49-F238E27FC236}">
                <a16:creationId xmlns:a16="http://schemas.microsoft.com/office/drawing/2014/main" id="{8EF44C23-2833-4313-91DD-72A7B7B5A964}"/>
              </a:ext>
            </a:extLst>
          </p:cNvPr>
          <p:cNvSpPr/>
          <p:nvPr/>
        </p:nvSpPr>
        <p:spPr>
          <a:xfrm>
            <a:off x="3933824" y="2705100"/>
            <a:ext cx="940165" cy="3589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1" name="Bilde 10" descr="Et bilde som inneholder innendørs, sitter, bord, mikrobølgeovn&#10;&#10;Automatisk generert beskrivelse">
            <a:extLst>
              <a:ext uri="{FF2B5EF4-FFF2-40B4-BE49-F238E27FC236}">
                <a16:creationId xmlns:a16="http://schemas.microsoft.com/office/drawing/2014/main" id="{AA6FD57E-0467-4B36-9C1E-5F9ACC18A20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43645" y="1933362"/>
            <a:ext cx="1073427" cy="2151360"/>
          </a:xfrm>
          <a:prstGeom prst="rect">
            <a:avLst/>
          </a:prstGeom>
        </p:spPr>
      </p:pic>
      <p:pic>
        <p:nvPicPr>
          <p:cNvPr id="23" name="Bilde 22" descr="Et bilde som inneholder innendørs, sitter, bord, mikrobølgeovn&#10;&#10;Automatisk generert beskrivelse">
            <a:extLst>
              <a:ext uri="{FF2B5EF4-FFF2-40B4-BE49-F238E27FC236}">
                <a16:creationId xmlns:a16="http://schemas.microsoft.com/office/drawing/2014/main" id="{0DC3DD7E-02FF-40CE-BECF-69D680A2248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94796" y="3959561"/>
            <a:ext cx="987645" cy="1979436"/>
          </a:xfrm>
          <a:prstGeom prst="rect">
            <a:avLst/>
          </a:prstGeom>
        </p:spPr>
      </p:pic>
      <p:pic>
        <p:nvPicPr>
          <p:cNvPr id="1026" name="Bilde 1">
            <a:extLst>
              <a:ext uri="{FF2B5EF4-FFF2-40B4-BE49-F238E27FC236}">
                <a16:creationId xmlns:a16="http://schemas.microsoft.com/office/drawing/2014/main" id="{CE9B2994-1A75-4C7C-AC5C-D94F5E1E22D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36893" y="1933362"/>
            <a:ext cx="2603067" cy="1727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4709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LabDidakt">
            <a:hlinkClick r:id="rId2"/>
            <a:extLst>
              <a:ext uri="{FF2B5EF4-FFF2-40B4-BE49-F238E27FC236}">
                <a16:creationId xmlns:a16="http://schemas.microsoft.com/office/drawing/2014/main" id="{48DFDAB4-2C81-4126-9768-DE06F0A7CA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2460" y="6237985"/>
            <a:ext cx="1268363" cy="461705"/>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a:extLst>
              <a:ext uri="{FF2B5EF4-FFF2-40B4-BE49-F238E27FC236}">
                <a16:creationId xmlns:a16="http://schemas.microsoft.com/office/drawing/2014/main" id="{BFCFD652-0A8D-45C8-8E4E-DB5546CE03CB}"/>
              </a:ext>
            </a:extLst>
          </p:cNvPr>
          <p:cNvSpPr/>
          <p:nvPr/>
        </p:nvSpPr>
        <p:spPr>
          <a:xfrm>
            <a:off x="7536160" y="18738"/>
            <a:ext cx="2907334" cy="341632"/>
          </a:xfrm>
          <a:prstGeom prst="rect">
            <a:avLst/>
          </a:prstGeom>
        </p:spPr>
        <p:txBody>
          <a:bodyPr wrap="none">
            <a:spAutoFit/>
          </a:bodyPr>
          <a:lstStyle/>
          <a:p>
            <a:pPr marL="342900" indent="-342900">
              <a:lnSpc>
                <a:spcPct val="90000"/>
              </a:lnSpc>
              <a:spcBef>
                <a:spcPct val="20000"/>
              </a:spcBef>
            </a:pPr>
            <a:r>
              <a:rPr lang="de-DE">
                <a:solidFill>
                  <a:schemeClr val="bg1"/>
                </a:solidFill>
              </a:rPr>
              <a:t>                  </a:t>
            </a:r>
            <a:r>
              <a:rPr lang="de-DE" sz="1200">
                <a:solidFill>
                  <a:schemeClr val="bg1"/>
                </a:solidFill>
              </a:rPr>
              <a:t>2020  Global  Sales Meeting </a:t>
            </a:r>
          </a:p>
        </p:txBody>
      </p:sp>
      <p:pic>
        <p:nvPicPr>
          <p:cNvPr id="12" name="Bilde 11">
            <a:extLst>
              <a:ext uri="{FF2B5EF4-FFF2-40B4-BE49-F238E27FC236}">
                <a16:creationId xmlns:a16="http://schemas.microsoft.com/office/drawing/2014/main" id="{2FC66C55-36EB-4FF5-B9BF-1069C87B54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7508" y="123657"/>
            <a:ext cx="828092" cy="197394"/>
          </a:xfrm>
          <a:prstGeom prst="rect">
            <a:avLst/>
          </a:prstGeom>
        </p:spPr>
      </p:pic>
      <p:sp>
        <p:nvSpPr>
          <p:cNvPr id="2" name="Rektangel 1">
            <a:extLst>
              <a:ext uri="{FF2B5EF4-FFF2-40B4-BE49-F238E27FC236}">
                <a16:creationId xmlns:a16="http://schemas.microsoft.com/office/drawing/2014/main" id="{F4D30A2C-4C7D-4842-A646-40DC5ABFE47D}"/>
              </a:ext>
            </a:extLst>
          </p:cNvPr>
          <p:cNvSpPr/>
          <p:nvPr/>
        </p:nvSpPr>
        <p:spPr>
          <a:xfrm>
            <a:off x="0" y="6146"/>
            <a:ext cx="12192000" cy="3416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ktangel 4">
            <a:extLst>
              <a:ext uri="{FF2B5EF4-FFF2-40B4-BE49-F238E27FC236}">
                <a16:creationId xmlns:a16="http://schemas.microsoft.com/office/drawing/2014/main" id="{1384FC20-4A32-42EA-BF14-8309E844BE19}"/>
              </a:ext>
            </a:extLst>
          </p:cNvPr>
          <p:cNvSpPr/>
          <p:nvPr/>
        </p:nvSpPr>
        <p:spPr>
          <a:xfrm>
            <a:off x="0" y="360370"/>
            <a:ext cx="12192000" cy="10102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TekstSylinder 5">
            <a:extLst>
              <a:ext uri="{FF2B5EF4-FFF2-40B4-BE49-F238E27FC236}">
                <a16:creationId xmlns:a16="http://schemas.microsoft.com/office/drawing/2014/main" id="{D1048196-721E-4E2E-AAC0-BC362161AC68}"/>
              </a:ext>
            </a:extLst>
          </p:cNvPr>
          <p:cNvSpPr txBox="1"/>
          <p:nvPr/>
        </p:nvSpPr>
        <p:spPr>
          <a:xfrm>
            <a:off x="246949" y="-8962"/>
            <a:ext cx="2923236" cy="369332"/>
          </a:xfrm>
          <a:prstGeom prst="rect">
            <a:avLst/>
          </a:prstGeom>
          <a:noFill/>
        </p:spPr>
        <p:txBody>
          <a:bodyPr wrap="none" rtlCol="0">
            <a:spAutoFit/>
          </a:bodyPr>
          <a:lstStyle/>
          <a:p>
            <a:r>
              <a:rPr lang="nb-NO">
                <a:solidFill>
                  <a:schemeClr val="bg1"/>
                </a:solidFill>
              </a:rPr>
              <a:t>Koding i naturfag med PASCO</a:t>
            </a:r>
          </a:p>
        </p:txBody>
      </p:sp>
      <p:sp>
        <p:nvSpPr>
          <p:cNvPr id="13" name="TekstSylinder 12">
            <a:extLst>
              <a:ext uri="{FF2B5EF4-FFF2-40B4-BE49-F238E27FC236}">
                <a16:creationId xmlns:a16="http://schemas.microsoft.com/office/drawing/2014/main" id="{89ED0AE1-02C6-4269-A107-BA13DBB52F2D}"/>
              </a:ext>
            </a:extLst>
          </p:cNvPr>
          <p:cNvSpPr txBox="1"/>
          <p:nvPr/>
        </p:nvSpPr>
        <p:spPr>
          <a:xfrm>
            <a:off x="9526571" y="-8962"/>
            <a:ext cx="2597891" cy="369332"/>
          </a:xfrm>
          <a:prstGeom prst="rect">
            <a:avLst/>
          </a:prstGeom>
          <a:noFill/>
        </p:spPr>
        <p:txBody>
          <a:bodyPr wrap="none" rtlCol="0">
            <a:spAutoFit/>
          </a:bodyPr>
          <a:lstStyle/>
          <a:p>
            <a:r>
              <a:rPr lang="nb-NO">
                <a:solidFill>
                  <a:schemeClr val="bg1"/>
                </a:solidFill>
              </a:rPr>
              <a:t>Realfagkonferansen 2020 </a:t>
            </a:r>
          </a:p>
        </p:txBody>
      </p:sp>
      <p:sp>
        <p:nvSpPr>
          <p:cNvPr id="7" name="TekstSylinder 6">
            <a:extLst>
              <a:ext uri="{FF2B5EF4-FFF2-40B4-BE49-F238E27FC236}">
                <a16:creationId xmlns:a16="http://schemas.microsoft.com/office/drawing/2014/main" id="{F04D5EB5-5887-4BCE-8BBB-D03D03C3FAE6}"/>
              </a:ext>
            </a:extLst>
          </p:cNvPr>
          <p:cNvSpPr txBox="1"/>
          <p:nvPr/>
        </p:nvSpPr>
        <p:spPr>
          <a:xfrm>
            <a:off x="358825" y="6359150"/>
            <a:ext cx="11687766" cy="369332"/>
          </a:xfrm>
          <a:prstGeom prst="rect">
            <a:avLst/>
          </a:prstGeom>
          <a:noFill/>
        </p:spPr>
        <p:txBody>
          <a:bodyPr wrap="square" rtlCol="0">
            <a:spAutoFit/>
          </a:bodyPr>
          <a:lstStyle/>
          <a:p>
            <a:r>
              <a:rPr lang="nb-NO">
                <a:hlinkClick r:id="rId5"/>
              </a:rPr>
              <a:t>www.labdidakt.no</a:t>
            </a:r>
            <a:r>
              <a:rPr lang="nb-NO"/>
              <a:t>										32885200</a:t>
            </a:r>
          </a:p>
        </p:txBody>
      </p:sp>
      <p:sp>
        <p:nvSpPr>
          <p:cNvPr id="8" name="TekstSylinder 7">
            <a:extLst>
              <a:ext uri="{FF2B5EF4-FFF2-40B4-BE49-F238E27FC236}">
                <a16:creationId xmlns:a16="http://schemas.microsoft.com/office/drawing/2014/main" id="{CF715002-9341-4BE0-B09D-39E14A73D489}"/>
              </a:ext>
            </a:extLst>
          </p:cNvPr>
          <p:cNvSpPr txBox="1"/>
          <p:nvPr/>
        </p:nvSpPr>
        <p:spPr>
          <a:xfrm>
            <a:off x="1535185" y="1174459"/>
            <a:ext cx="530915" cy="1200329"/>
          </a:xfrm>
          <a:prstGeom prst="rect">
            <a:avLst/>
          </a:prstGeom>
          <a:noFill/>
        </p:spPr>
        <p:txBody>
          <a:bodyPr wrap="none" rtlCol="0">
            <a:spAutoFit/>
          </a:bodyPr>
          <a:lstStyle/>
          <a:p>
            <a:pPr marL="342900" indent="-342900">
              <a:buFont typeface="+mj-lt"/>
              <a:buAutoNum type="arabicPeriod"/>
            </a:pPr>
            <a:endParaRPr lang="nb-NO"/>
          </a:p>
          <a:p>
            <a:r>
              <a:rPr lang="nb-NO"/>
              <a:t> </a:t>
            </a:r>
          </a:p>
          <a:p>
            <a:pPr marL="342900" indent="-342900">
              <a:buFont typeface="+mj-lt"/>
              <a:buAutoNum type="arabicPeriod"/>
            </a:pPr>
            <a:endParaRPr lang="nb-NO"/>
          </a:p>
          <a:p>
            <a:endParaRPr lang="nb-NO"/>
          </a:p>
        </p:txBody>
      </p:sp>
      <p:sp>
        <p:nvSpPr>
          <p:cNvPr id="3" name="Rektangel 2">
            <a:extLst>
              <a:ext uri="{FF2B5EF4-FFF2-40B4-BE49-F238E27FC236}">
                <a16:creationId xmlns:a16="http://schemas.microsoft.com/office/drawing/2014/main" id="{61C96420-020B-4A4C-93D1-886AF825AA19}"/>
              </a:ext>
            </a:extLst>
          </p:cNvPr>
          <p:cNvSpPr/>
          <p:nvPr/>
        </p:nvSpPr>
        <p:spPr>
          <a:xfrm>
            <a:off x="892028" y="1243479"/>
            <a:ext cx="7371127" cy="923330"/>
          </a:xfrm>
          <a:prstGeom prst="rect">
            <a:avLst/>
          </a:prstGeom>
        </p:spPr>
        <p:txBody>
          <a:bodyPr wrap="square">
            <a:spAutoFit/>
          </a:bodyPr>
          <a:lstStyle/>
          <a:p>
            <a:r>
              <a:rPr lang="nb-NO"/>
              <a:t>Koding med //code.Node: Vi måler lys og slår av og på en lampe.</a:t>
            </a:r>
          </a:p>
          <a:p>
            <a:r>
              <a:rPr lang="nb-NO" sz="1200"/>
              <a:t>Øvelsen skal lære oss om lysmåling. Vi skal skrive et program (kode) som slår på en lampe når lyset går under et bestemt nivå. Øvelsen kan gjerne knyttes til matematikk og energibesparing. </a:t>
            </a:r>
          </a:p>
          <a:p>
            <a:r>
              <a:rPr lang="nb-NO" sz="1200"/>
              <a:t> </a:t>
            </a:r>
          </a:p>
        </p:txBody>
      </p:sp>
      <p:pic>
        <p:nvPicPr>
          <p:cNvPr id="11" name="Bilde 10" descr="Et bilde som inneholder måler, spill&#10;&#10;Automatisk generert beskrivelse">
            <a:extLst>
              <a:ext uri="{FF2B5EF4-FFF2-40B4-BE49-F238E27FC236}">
                <a16:creationId xmlns:a16="http://schemas.microsoft.com/office/drawing/2014/main" id="{58951902-002A-46DA-960D-2B2735752F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5422" y="2093851"/>
            <a:ext cx="1867669" cy="1400752"/>
          </a:xfrm>
          <a:prstGeom prst="rect">
            <a:avLst/>
          </a:prstGeom>
        </p:spPr>
      </p:pic>
      <p:pic>
        <p:nvPicPr>
          <p:cNvPr id="15" name="Bilde 14">
            <a:extLst>
              <a:ext uri="{FF2B5EF4-FFF2-40B4-BE49-F238E27FC236}">
                <a16:creationId xmlns:a16="http://schemas.microsoft.com/office/drawing/2014/main" id="{82B802B7-E72D-4001-B8FB-A144B8265E09}"/>
              </a:ext>
            </a:extLst>
          </p:cNvPr>
          <p:cNvPicPr>
            <a:picLocks noChangeAspect="1"/>
          </p:cNvPicPr>
          <p:nvPr/>
        </p:nvPicPr>
        <p:blipFill>
          <a:blip r:embed="rId7"/>
          <a:stretch>
            <a:fillRect/>
          </a:stretch>
        </p:blipFill>
        <p:spPr>
          <a:xfrm>
            <a:off x="4384473" y="2386738"/>
            <a:ext cx="2130976" cy="1124312"/>
          </a:xfrm>
          <a:prstGeom prst="rect">
            <a:avLst/>
          </a:prstGeom>
        </p:spPr>
      </p:pic>
      <p:pic>
        <p:nvPicPr>
          <p:cNvPr id="16" name="Bilde 15">
            <a:extLst>
              <a:ext uri="{FF2B5EF4-FFF2-40B4-BE49-F238E27FC236}">
                <a16:creationId xmlns:a16="http://schemas.microsoft.com/office/drawing/2014/main" id="{7236F6FE-A150-4D41-921E-B0B93FAF89C9}"/>
              </a:ext>
            </a:extLst>
          </p:cNvPr>
          <p:cNvPicPr>
            <a:picLocks noChangeAspect="1"/>
          </p:cNvPicPr>
          <p:nvPr/>
        </p:nvPicPr>
        <p:blipFill>
          <a:blip r:embed="rId8"/>
          <a:stretch>
            <a:fillRect/>
          </a:stretch>
        </p:blipFill>
        <p:spPr>
          <a:xfrm>
            <a:off x="167840" y="4007891"/>
            <a:ext cx="3265604" cy="1291687"/>
          </a:xfrm>
          <a:prstGeom prst="rect">
            <a:avLst/>
          </a:prstGeom>
        </p:spPr>
      </p:pic>
      <p:pic>
        <p:nvPicPr>
          <p:cNvPr id="17" name="Bilde 16">
            <a:extLst>
              <a:ext uri="{FF2B5EF4-FFF2-40B4-BE49-F238E27FC236}">
                <a16:creationId xmlns:a16="http://schemas.microsoft.com/office/drawing/2014/main" id="{D2CF2FFB-2FD8-48F4-B129-05F78BD2821A}"/>
              </a:ext>
            </a:extLst>
          </p:cNvPr>
          <p:cNvPicPr>
            <a:picLocks noChangeAspect="1"/>
          </p:cNvPicPr>
          <p:nvPr/>
        </p:nvPicPr>
        <p:blipFill>
          <a:blip r:embed="rId9"/>
          <a:stretch>
            <a:fillRect/>
          </a:stretch>
        </p:blipFill>
        <p:spPr>
          <a:xfrm rot="5400000">
            <a:off x="8272303" y="4551069"/>
            <a:ext cx="1435048" cy="871486"/>
          </a:xfrm>
          <a:prstGeom prst="rect">
            <a:avLst/>
          </a:prstGeom>
        </p:spPr>
      </p:pic>
      <p:pic>
        <p:nvPicPr>
          <p:cNvPr id="19" name="Bilde 18">
            <a:extLst>
              <a:ext uri="{FF2B5EF4-FFF2-40B4-BE49-F238E27FC236}">
                <a16:creationId xmlns:a16="http://schemas.microsoft.com/office/drawing/2014/main" id="{5E6C1878-EC0A-4544-9509-CBA073F15DB2}"/>
              </a:ext>
            </a:extLst>
          </p:cNvPr>
          <p:cNvPicPr>
            <a:picLocks noChangeAspect="1"/>
          </p:cNvPicPr>
          <p:nvPr/>
        </p:nvPicPr>
        <p:blipFill>
          <a:blip r:embed="rId10"/>
          <a:stretch>
            <a:fillRect/>
          </a:stretch>
        </p:blipFill>
        <p:spPr>
          <a:xfrm rot="5400000">
            <a:off x="9519530" y="4623959"/>
            <a:ext cx="1353440" cy="807315"/>
          </a:xfrm>
          <a:prstGeom prst="rect">
            <a:avLst/>
          </a:prstGeom>
        </p:spPr>
      </p:pic>
      <p:pic>
        <p:nvPicPr>
          <p:cNvPr id="20" name="Bilde 19">
            <a:extLst>
              <a:ext uri="{FF2B5EF4-FFF2-40B4-BE49-F238E27FC236}">
                <a16:creationId xmlns:a16="http://schemas.microsoft.com/office/drawing/2014/main" id="{677223BD-003C-4713-80B7-394B1BF7FCCC}"/>
              </a:ext>
            </a:extLst>
          </p:cNvPr>
          <p:cNvPicPr>
            <a:picLocks noChangeAspect="1"/>
          </p:cNvPicPr>
          <p:nvPr/>
        </p:nvPicPr>
        <p:blipFill>
          <a:blip r:embed="rId11"/>
          <a:stretch>
            <a:fillRect/>
          </a:stretch>
        </p:blipFill>
        <p:spPr>
          <a:xfrm>
            <a:off x="4914308" y="4188658"/>
            <a:ext cx="1601141" cy="845650"/>
          </a:xfrm>
          <a:prstGeom prst="rect">
            <a:avLst/>
          </a:prstGeom>
        </p:spPr>
      </p:pic>
      <p:pic>
        <p:nvPicPr>
          <p:cNvPr id="21" name="Bilde 20">
            <a:extLst>
              <a:ext uri="{FF2B5EF4-FFF2-40B4-BE49-F238E27FC236}">
                <a16:creationId xmlns:a16="http://schemas.microsoft.com/office/drawing/2014/main" id="{C085DDD3-B9A6-4311-B379-4FD9D736C915}"/>
              </a:ext>
            </a:extLst>
          </p:cNvPr>
          <p:cNvPicPr>
            <a:picLocks noChangeAspect="1"/>
          </p:cNvPicPr>
          <p:nvPr/>
        </p:nvPicPr>
        <p:blipFill>
          <a:blip r:embed="rId12"/>
          <a:stretch>
            <a:fillRect/>
          </a:stretch>
        </p:blipFill>
        <p:spPr>
          <a:xfrm>
            <a:off x="6701136" y="4176282"/>
            <a:ext cx="1669437" cy="866807"/>
          </a:xfrm>
          <a:prstGeom prst="rect">
            <a:avLst/>
          </a:prstGeom>
        </p:spPr>
      </p:pic>
      <p:pic>
        <p:nvPicPr>
          <p:cNvPr id="22" name="Bilde 21">
            <a:extLst>
              <a:ext uri="{FF2B5EF4-FFF2-40B4-BE49-F238E27FC236}">
                <a16:creationId xmlns:a16="http://schemas.microsoft.com/office/drawing/2014/main" id="{E7DB6A9C-0378-4A10-BCA0-CC4030F99192}"/>
              </a:ext>
            </a:extLst>
          </p:cNvPr>
          <p:cNvPicPr>
            <a:picLocks noChangeAspect="1"/>
          </p:cNvPicPr>
          <p:nvPr/>
        </p:nvPicPr>
        <p:blipFill>
          <a:blip r:embed="rId13"/>
          <a:stretch>
            <a:fillRect/>
          </a:stretch>
        </p:blipFill>
        <p:spPr>
          <a:xfrm>
            <a:off x="9501399" y="1016936"/>
            <a:ext cx="1742613" cy="2316883"/>
          </a:xfrm>
          <a:prstGeom prst="rect">
            <a:avLst/>
          </a:prstGeom>
          <a:ln>
            <a:noFill/>
          </a:ln>
          <a:effectLst>
            <a:outerShdw blurRad="190500" algn="tl" rotWithShape="0">
              <a:srgbClr val="000000">
                <a:alpha val="70000"/>
              </a:srgbClr>
            </a:outerShdw>
          </a:effectLst>
        </p:spPr>
      </p:pic>
      <p:sp>
        <p:nvSpPr>
          <p:cNvPr id="23" name="TekstSylinder 22">
            <a:extLst>
              <a:ext uri="{FF2B5EF4-FFF2-40B4-BE49-F238E27FC236}">
                <a16:creationId xmlns:a16="http://schemas.microsoft.com/office/drawing/2014/main" id="{A553CB01-EEBC-4D45-A61A-2B060D4DBEF3}"/>
              </a:ext>
            </a:extLst>
          </p:cNvPr>
          <p:cNvSpPr txBox="1"/>
          <p:nvPr/>
        </p:nvSpPr>
        <p:spPr>
          <a:xfrm>
            <a:off x="9388251" y="633260"/>
            <a:ext cx="1083951" cy="369332"/>
          </a:xfrm>
          <a:prstGeom prst="rect">
            <a:avLst/>
          </a:prstGeom>
          <a:noFill/>
        </p:spPr>
        <p:txBody>
          <a:bodyPr wrap="none" rtlCol="0">
            <a:spAutoFit/>
          </a:bodyPr>
          <a:lstStyle/>
          <a:p>
            <a:r>
              <a:rPr lang="nb-NO"/>
              <a:t>Ressurser</a:t>
            </a:r>
          </a:p>
        </p:txBody>
      </p:sp>
      <p:sp>
        <p:nvSpPr>
          <p:cNvPr id="24" name="TekstSylinder 23">
            <a:extLst>
              <a:ext uri="{FF2B5EF4-FFF2-40B4-BE49-F238E27FC236}">
                <a16:creationId xmlns:a16="http://schemas.microsoft.com/office/drawing/2014/main" id="{95BB9D3F-3D3B-4EB6-AD45-C50B58AEF069}"/>
              </a:ext>
            </a:extLst>
          </p:cNvPr>
          <p:cNvSpPr txBox="1"/>
          <p:nvPr/>
        </p:nvSpPr>
        <p:spPr>
          <a:xfrm>
            <a:off x="9466008" y="3348163"/>
            <a:ext cx="2421192" cy="276999"/>
          </a:xfrm>
          <a:prstGeom prst="rect">
            <a:avLst/>
          </a:prstGeom>
          <a:noFill/>
        </p:spPr>
        <p:txBody>
          <a:bodyPr wrap="square" rtlCol="0">
            <a:spAutoFit/>
          </a:bodyPr>
          <a:lstStyle/>
          <a:p>
            <a:r>
              <a:rPr lang="nb-NO" sz="1200"/>
              <a:t>Beskrivelse, video, SPARKvue fil </a:t>
            </a:r>
          </a:p>
        </p:txBody>
      </p:sp>
      <p:sp>
        <p:nvSpPr>
          <p:cNvPr id="25" name="Pil: høyre 24">
            <a:extLst>
              <a:ext uri="{FF2B5EF4-FFF2-40B4-BE49-F238E27FC236}">
                <a16:creationId xmlns:a16="http://schemas.microsoft.com/office/drawing/2014/main" id="{D228369B-8525-4BC6-BE1C-ABDC3D3E8737}"/>
              </a:ext>
            </a:extLst>
          </p:cNvPr>
          <p:cNvSpPr/>
          <p:nvPr/>
        </p:nvSpPr>
        <p:spPr>
          <a:xfrm>
            <a:off x="2896731" y="2596972"/>
            <a:ext cx="1073426" cy="5140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Pil: høyre 25">
            <a:extLst>
              <a:ext uri="{FF2B5EF4-FFF2-40B4-BE49-F238E27FC236}">
                <a16:creationId xmlns:a16="http://schemas.microsoft.com/office/drawing/2014/main" id="{056708F6-9A44-4545-8E92-628E3CEA25EC}"/>
              </a:ext>
            </a:extLst>
          </p:cNvPr>
          <p:cNvSpPr/>
          <p:nvPr/>
        </p:nvSpPr>
        <p:spPr>
          <a:xfrm>
            <a:off x="3433444" y="4403411"/>
            <a:ext cx="1073426" cy="5140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7" name="Bilde 26">
            <a:extLst>
              <a:ext uri="{FF2B5EF4-FFF2-40B4-BE49-F238E27FC236}">
                <a16:creationId xmlns:a16="http://schemas.microsoft.com/office/drawing/2014/main" id="{22BD8252-8437-44E6-B837-9AEAD4326BA5}"/>
              </a:ext>
            </a:extLst>
          </p:cNvPr>
          <p:cNvPicPr>
            <a:picLocks noChangeAspect="1"/>
          </p:cNvPicPr>
          <p:nvPr/>
        </p:nvPicPr>
        <p:blipFill>
          <a:blip r:embed="rId14"/>
          <a:stretch>
            <a:fillRect/>
          </a:stretch>
        </p:blipFill>
        <p:spPr>
          <a:xfrm>
            <a:off x="665422" y="3531164"/>
            <a:ext cx="1139559" cy="371595"/>
          </a:xfrm>
          <a:prstGeom prst="rect">
            <a:avLst/>
          </a:prstGeom>
        </p:spPr>
      </p:pic>
    </p:spTree>
    <p:extLst>
      <p:ext uri="{BB962C8B-B14F-4D97-AF65-F5344CB8AC3E}">
        <p14:creationId xmlns:p14="http://schemas.microsoft.com/office/powerpoint/2010/main" val="979406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LabDidakt">
            <a:hlinkClick r:id="rId2"/>
            <a:extLst>
              <a:ext uri="{FF2B5EF4-FFF2-40B4-BE49-F238E27FC236}">
                <a16:creationId xmlns:a16="http://schemas.microsoft.com/office/drawing/2014/main" id="{48DFDAB4-2C81-4126-9768-DE06F0A7CA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2460" y="6237985"/>
            <a:ext cx="1268363" cy="461705"/>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a:extLst>
              <a:ext uri="{FF2B5EF4-FFF2-40B4-BE49-F238E27FC236}">
                <a16:creationId xmlns:a16="http://schemas.microsoft.com/office/drawing/2014/main" id="{BFCFD652-0A8D-45C8-8E4E-DB5546CE03CB}"/>
              </a:ext>
            </a:extLst>
          </p:cNvPr>
          <p:cNvSpPr/>
          <p:nvPr/>
        </p:nvSpPr>
        <p:spPr>
          <a:xfrm>
            <a:off x="7536160" y="18738"/>
            <a:ext cx="2907334" cy="341632"/>
          </a:xfrm>
          <a:prstGeom prst="rect">
            <a:avLst/>
          </a:prstGeom>
        </p:spPr>
        <p:txBody>
          <a:bodyPr wrap="none">
            <a:spAutoFit/>
          </a:bodyPr>
          <a:lstStyle/>
          <a:p>
            <a:pPr marL="342900" indent="-342900">
              <a:lnSpc>
                <a:spcPct val="90000"/>
              </a:lnSpc>
              <a:spcBef>
                <a:spcPct val="20000"/>
              </a:spcBef>
            </a:pPr>
            <a:r>
              <a:rPr lang="de-DE">
                <a:solidFill>
                  <a:schemeClr val="bg1"/>
                </a:solidFill>
              </a:rPr>
              <a:t>                  </a:t>
            </a:r>
            <a:r>
              <a:rPr lang="de-DE" sz="1200">
                <a:solidFill>
                  <a:schemeClr val="bg1"/>
                </a:solidFill>
              </a:rPr>
              <a:t>2020  Global  Sales Meeting </a:t>
            </a:r>
          </a:p>
        </p:txBody>
      </p:sp>
      <p:pic>
        <p:nvPicPr>
          <p:cNvPr id="12" name="Bilde 11">
            <a:extLst>
              <a:ext uri="{FF2B5EF4-FFF2-40B4-BE49-F238E27FC236}">
                <a16:creationId xmlns:a16="http://schemas.microsoft.com/office/drawing/2014/main" id="{2FC66C55-36EB-4FF5-B9BF-1069C87B54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7508" y="123657"/>
            <a:ext cx="828092" cy="197394"/>
          </a:xfrm>
          <a:prstGeom prst="rect">
            <a:avLst/>
          </a:prstGeom>
        </p:spPr>
      </p:pic>
      <p:sp>
        <p:nvSpPr>
          <p:cNvPr id="2" name="Rektangel 1">
            <a:extLst>
              <a:ext uri="{FF2B5EF4-FFF2-40B4-BE49-F238E27FC236}">
                <a16:creationId xmlns:a16="http://schemas.microsoft.com/office/drawing/2014/main" id="{F4D30A2C-4C7D-4842-A646-40DC5ABFE47D}"/>
              </a:ext>
            </a:extLst>
          </p:cNvPr>
          <p:cNvSpPr/>
          <p:nvPr/>
        </p:nvSpPr>
        <p:spPr>
          <a:xfrm>
            <a:off x="0" y="6146"/>
            <a:ext cx="12192000" cy="3416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ktangel 4">
            <a:extLst>
              <a:ext uri="{FF2B5EF4-FFF2-40B4-BE49-F238E27FC236}">
                <a16:creationId xmlns:a16="http://schemas.microsoft.com/office/drawing/2014/main" id="{1384FC20-4A32-42EA-BF14-8309E844BE19}"/>
              </a:ext>
            </a:extLst>
          </p:cNvPr>
          <p:cNvSpPr/>
          <p:nvPr/>
        </p:nvSpPr>
        <p:spPr>
          <a:xfrm>
            <a:off x="0" y="360370"/>
            <a:ext cx="12192000" cy="10102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TekstSylinder 5">
            <a:extLst>
              <a:ext uri="{FF2B5EF4-FFF2-40B4-BE49-F238E27FC236}">
                <a16:creationId xmlns:a16="http://schemas.microsoft.com/office/drawing/2014/main" id="{D1048196-721E-4E2E-AAC0-BC362161AC68}"/>
              </a:ext>
            </a:extLst>
          </p:cNvPr>
          <p:cNvSpPr txBox="1"/>
          <p:nvPr/>
        </p:nvSpPr>
        <p:spPr>
          <a:xfrm>
            <a:off x="246949" y="-8962"/>
            <a:ext cx="2923236" cy="369332"/>
          </a:xfrm>
          <a:prstGeom prst="rect">
            <a:avLst/>
          </a:prstGeom>
          <a:noFill/>
        </p:spPr>
        <p:txBody>
          <a:bodyPr wrap="none" rtlCol="0">
            <a:spAutoFit/>
          </a:bodyPr>
          <a:lstStyle/>
          <a:p>
            <a:r>
              <a:rPr lang="nb-NO">
                <a:solidFill>
                  <a:schemeClr val="bg1"/>
                </a:solidFill>
              </a:rPr>
              <a:t>Koding i naturfag med PASCO</a:t>
            </a:r>
          </a:p>
        </p:txBody>
      </p:sp>
      <p:sp>
        <p:nvSpPr>
          <p:cNvPr id="13" name="TekstSylinder 12">
            <a:extLst>
              <a:ext uri="{FF2B5EF4-FFF2-40B4-BE49-F238E27FC236}">
                <a16:creationId xmlns:a16="http://schemas.microsoft.com/office/drawing/2014/main" id="{89ED0AE1-02C6-4269-A107-BA13DBB52F2D}"/>
              </a:ext>
            </a:extLst>
          </p:cNvPr>
          <p:cNvSpPr txBox="1"/>
          <p:nvPr/>
        </p:nvSpPr>
        <p:spPr>
          <a:xfrm>
            <a:off x="9526571" y="-8962"/>
            <a:ext cx="2597891" cy="369332"/>
          </a:xfrm>
          <a:prstGeom prst="rect">
            <a:avLst/>
          </a:prstGeom>
          <a:noFill/>
        </p:spPr>
        <p:txBody>
          <a:bodyPr wrap="none" rtlCol="0">
            <a:spAutoFit/>
          </a:bodyPr>
          <a:lstStyle/>
          <a:p>
            <a:r>
              <a:rPr lang="nb-NO">
                <a:solidFill>
                  <a:schemeClr val="bg1"/>
                </a:solidFill>
              </a:rPr>
              <a:t>Realfagkonferansen 2020 </a:t>
            </a:r>
          </a:p>
        </p:txBody>
      </p:sp>
      <p:sp>
        <p:nvSpPr>
          <p:cNvPr id="7" name="TekstSylinder 6">
            <a:extLst>
              <a:ext uri="{FF2B5EF4-FFF2-40B4-BE49-F238E27FC236}">
                <a16:creationId xmlns:a16="http://schemas.microsoft.com/office/drawing/2014/main" id="{F04D5EB5-5887-4BCE-8BBB-D03D03C3FAE6}"/>
              </a:ext>
            </a:extLst>
          </p:cNvPr>
          <p:cNvSpPr txBox="1"/>
          <p:nvPr/>
        </p:nvSpPr>
        <p:spPr>
          <a:xfrm>
            <a:off x="358825" y="6359150"/>
            <a:ext cx="11687766" cy="369332"/>
          </a:xfrm>
          <a:prstGeom prst="rect">
            <a:avLst/>
          </a:prstGeom>
          <a:noFill/>
        </p:spPr>
        <p:txBody>
          <a:bodyPr wrap="square" rtlCol="0">
            <a:spAutoFit/>
          </a:bodyPr>
          <a:lstStyle/>
          <a:p>
            <a:r>
              <a:rPr lang="nb-NO">
                <a:hlinkClick r:id="rId5"/>
              </a:rPr>
              <a:t>www.labdidakt.no</a:t>
            </a:r>
            <a:r>
              <a:rPr lang="nb-NO"/>
              <a:t>										32885200</a:t>
            </a:r>
          </a:p>
        </p:txBody>
      </p:sp>
      <p:sp>
        <p:nvSpPr>
          <p:cNvPr id="8" name="TekstSylinder 7">
            <a:extLst>
              <a:ext uri="{FF2B5EF4-FFF2-40B4-BE49-F238E27FC236}">
                <a16:creationId xmlns:a16="http://schemas.microsoft.com/office/drawing/2014/main" id="{CF715002-9341-4BE0-B09D-39E14A73D489}"/>
              </a:ext>
            </a:extLst>
          </p:cNvPr>
          <p:cNvSpPr txBox="1"/>
          <p:nvPr/>
        </p:nvSpPr>
        <p:spPr>
          <a:xfrm>
            <a:off x="746619" y="1107347"/>
            <a:ext cx="10511406" cy="923330"/>
          </a:xfrm>
          <a:prstGeom prst="rect">
            <a:avLst/>
          </a:prstGeom>
          <a:noFill/>
        </p:spPr>
        <p:txBody>
          <a:bodyPr wrap="square" rtlCol="0">
            <a:spAutoFit/>
          </a:bodyPr>
          <a:lstStyle/>
          <a:p>
            <a:r>
              <a:rPr lang="nb-NO"/>
              <a:t>Koding med //code.Node og en bevegelsessensor – «Sosial Distansering»</a:t>
            </a:r>
          </a:p>
          <a:p>
            <a:r>
              <a:rPr lang="nb-NO" sz="1200"/>
              <a:t>Vi skal bruke en bevegelsessensor til å måle avstanden til et objekt. Deretter skal vi skrive et program (kode) som skriver en beskjed til skjermen «Forsvarlig avstand» hvis målingen er over 1 m. og «Risikabel atferd» hvis avstanden er under 1 m. Vi ønsker //code.Node til å gi grønt lys ved målinger over 1 m. og rødt lys hvis avstanden er under 1 m.  Hvis avstanden er over 2 m skal //code.Node lyse grønt, gi et </a:t>
            </a:r>
            <a:r>
              <a:rPr lang="nb-NO" sz="1200" i="1"/>
              <a:t>skarpt</a:t>
            </a:r>
            <a:r>
              <a:rPr lang="nb-NO" sz="1200"/>
              <a:t> lydsignal og målingen avsluttes. </a:t>
            </a:r>
          </a:p>
        </p:txBody>
      </p:sp>
      <p:pic>
        <p:nvPicPr>
          <p:cNvPr id="3074" name="Picture 2" descr="PS-3219">
            <a:extLst>
              <a:ext uri="{FF2B5EF4-FFF2-40B4-BE49-F238E27FC236}">
                <a16:creationId xmlns:a16="http://schemas.microsoft.com/office/drawing/2014/main" id="{44FAC176-5974-4464-A6DA-6FFB50AE110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619" y="2077473"/>
            <a:ext cx="1343097" cy="1409881"/>
          </a:xfrm>
          <a:prstGeom prst="rect">
            <a:avLst/>
          </a:prstGeom>
          <a:noFill/>
          <a:extLst>
            <a:ext uri="{909E8E84-426E-40DD-AFC4-6F175D3DCCD1}">
              <a14:hiddenFill xmlns:a14="http://schemas.microsoft.com/office/drawing/2010/main">
                <a:solidFill>
                  <a:srgbClr val="FFFFFF"/>
                </a:solidFill>
              </a14:hiddenFill>
            </a:ext>
          </a:extLst>
        </p:spPr>
      </p:pic>
      <p:pic>
        <p:nvPicPr>
          <p:cNvPr id="3" name="Bilde 2">
            <a:extLst>
              <a:ext uri="{FF2B5EF4-FFF2-40B4-BE49-F238E27FC236}">
                <a16:creationId xmlns:a16="http://schemas.microsoft.com/office/drawing/2014/main" id="{46216F08-1640-4FAD-ADBB-7B6D273B2449}"/>
              </a:ext>
            </a:extLst>
          </p:cNvPr>
          <p:cNvPicPr>
            <a:picLocks noChangeAspect="1"/>
          </p:cNvPicPr>
          <p:nvPr/>
        </p:nvPicPr>
        <p:blipFill>
          <a:blip r:embed="rId7"/>
          <a:stretch>
            <a:fillRect/>
          </a:stretch>
        </p:blipFill>
        <p:spPr>
          <a:xfrm>
            <a:off x="5472724" y="2151842"/>
            <a:ext cx="3383560" cy="1772672"/>
          </a:xfrm>
          <a:prstGeom prst="rect">
            <a:avLst/>
          </a:prstGeom>
        </p:spPr>
      </p:pic>
      <p:pic>
        <p:nvPicPr>
          <p:cNvPr id="4" name="Bilde 3">
            <a:extLst>
              <a:ext uri="{FF2B5EF4-FFF2-40B4-BE49-F238E27FC236}">
                <a16:creationId xmlns:a16="http://schemas.microsoft.com/office/drawing/2014/main" id="{60E5D4DB-BDFB-4D9B-BE9A-0C6F6FFBEA38}"/>
              </a:ext>
            </a:extLst>
          </p:cNvPr>
          <p:cNvPicPr>
            <a:picLocks noChangeAspect="1"/>
          </p:cNvPicPr>
          <p:nvPr/>
        </p:nvPicPr>
        <p:blipFill>
          <a:blip r:embed="rId8"/>
          <a:stretch>
            <a:fillRect/>
          </a:stretch>
        </p:blipFill>
        <p:spPr>
          <a:xfrm>
            <a:off x="246949" y="3908310"/>
            <a:ext cx="2931538" cy="1950418"/>
          </a:xfrm>
          <a:prstGeom prst="rect">
            <a:avLst/>
          </a:prstGeom>
        </p:spPr>
      </p:pic>
      <p:pic>
        <p:nvPicPr>
          <p:cNvPr id="15" name="Picture 2" descr="PS-3219">
            <a:extLst>
              <a:ext uri="{FF2B5EF4-FFF2-40B4-BE49-F238E27FC236}">
                <a16:creationId xmlns:a16="http://schemas.microsoft.com/office/drawing/2014/main" id="{9BF9FD02-5325-4253-BCEE-6B415D6537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45206" y="4244504"/>
            <a:ext cx="1514232" cy="1589526"/>
          </a:xfrm>
          <a:prstGeom prst="rect">
            <a:avLst/>
          </a:prstGeom>
          <a:noFill/>
          <a:extLst>
            <a:ext uri="{909E8E84-426E-40DD-AFC4-6F175D3DCCD1}">
              <a14:hiddenFill xmlns:a14="http://schemas.microsoft.com/office/drawing/2010/main">
                <a:solidFill>
                  <a:srgbClr val="FFFFFF"/>
                </a:solidFill>
              </a14:hiddenFill>
            </a:ext>
          </a:extLst>
        </p:spPr>
      </p:pic>
      <p:pic>
        <p:nvPicPr>
          <p:cNvPr id="17" name="Bilde 16">
            <a:extLst>
              <a:ext uri="{FF2B5EF4-FFF2-40B4-BE49-F238E27FC236}">
                <a16:creationId xmlns:a16="http://schemas.microsoft.com/office/drawing/2014/main" id="{EA61D99B-84F3-4A55-AE0A-75E3DE0EA641}"/>
              </a:ext>
            </a:extLst>
          </p:cNvPr>
          <p:cNvPicPr>
            <a:picLocks noChangeAspect="1"/>
          </p:cNvPicPr>
          <p:nvPr/>
        </p:nvPicPr>
        <p:blipFill>
          <a:blip r:embed="rId9"/>
          <a:stretch>
            <a:fillRect/>
          </a:stretch>
        </p:blipFill>
        <p:spPr>
          <a:xfrm rot="5400000">
            <a:off x="6721153" y="4495929"/>
            <a:ext cx="1630013" cy="1086675"/>
          </a:xfrm>
          <a:prstGeom prst="rect">
            <a:avLst/>
          </a:prstGeom>
        </p:spPr>
      </p:pic>
      <p:pic>
        <p:nvPicPr>
          <p:cNvPr id="18" name="Bilde 17">
            <a:extLst>
              <a:ext uri="{FF2B5EF4-FFF2-40B4-BE49-F238E27FC236}">
                <a16:creationId xmlns:a16="http://schemas.microsoft.com/office/drawing/2014/main" id="{1846F8E9-EDF0-4ED5-AF3A-52CB926F9875}"/>
              </a:ext>
            </a:extLst>
          </p:cNvPr>
          <p:cNvPicPr>
            <a:picLocks noChangeAspect="1"/>
          </p:cNvPicPr>
          <p:nvPr/>
        </p:nvPicPr>
        <p:blipFill>
          <a:blip r:embed="rId10"/>
          <a:stretch>
            <a:fillRect/>
          </a:stretch>
        </p:blipFill>
        <p:spPr>
          <a:xfrm>
            <a:off x="8517758" y="4120010"/>
            <a:ext cx="3570363" cy="1838511"/>
          </a:xfrm>
          <a:prstGeom prst="rect">
            <a:avLst/>
          </a:prstGeom>
        </p:spPr>
      </p:pic>
      <p:sp>
        <p:nvSpPr>
          <p:cNvPr id="19" name="Pil: høyre 18">
            <a:extLst>
              <a:ext uri="{FF2B5EF4-FFF2-40B4-BE49-F238E27FC236}">
                <a16:creationId xmlns:a16="http://schemas.microsoft.com/office/drawing/2014/main" id="{8776A1EB-2B26-4008-960D-60F016BE3C00}"/>
              </a:ext>
            </a:extLst>
          </p:cNvPr>
          <p:cNvSpPr/>
          <p:nvPr/>
        </p:nvSpPr>
        <p:spPr>
          <a:xfrm>
            <a:off x="3244103" y="2722929"/>
            <a:ext cx="1073426" cy="5140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0" name="Bilde 19">
            <a:extLst>
              <a:ext uri="{FF2B5EF4-FFF2-40B4-BE49-F238E27FC236}">
                <a16:creationId xmlns:a16="http://schemas.microsoft.com/office/drawing/2014/main" id="{E15D1467-DBE1-4576-B5F1-4E2392EFFE11}"/>
              </a:ext>
            </a:extLst>
          </p:cNvPr>
          <p:cNvPicPr>
            <a:picLocks noChangeAspect="1"/>
          </p:cNvPicPr>
          <p:nvPr/>
        </p:nvPicPr>
        <p:blipFill>
          <a:blip r:embed="rId11"/>
          <a:stretch>
            <a:fillRect/>
          </a:stretch>
        </p:blipFill>
        <p:spPr>
          <a:xfrm>
            <a:off x="1043139" y="3534775"/>
            <a:ext cx="1139559" cy="371595"/>
          </a:xfrm>
          <a:prstGeom prst="rect">
            <a:avLst/>
          </a:prstGeom>
        </p:spPr>
      </p:pic>
      <p:sp>
        <p:nvSpPr>
          <p:cNvPr id="22" name="Pil: høyre 21">
            <a:extLst>
              <a:ext uri="{FF2B5EF4-FFF2-40B4-BE49-F238E27FC236}">
                <a16:creationId xmlns:a16="http://schemas.microsoft.com/office/drawing/2014/main" id="{3FCF2AC5-7364-456B-B386-F065BAC140A7}"/>
              </a:ext>
            </a:extLst>
          </p:cNvPr>
          <p:cNvSpPr/>
          <p:nvPr/>
        </p:nvSpPr>
        <p:spPr>
          <a:xfrm>
            <a:off x="3411871" y="4532853"/>
            <a:ext cx="1073426" cy="5140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913903087"/>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1958</TotalTime>
  <Words>1272</Words>
  <Application>Microsoft Office PowerPoint</Application>
  <PresentationFormat>Widescreen</PresentationFormat>
  <Paragraphs>188</Paragraphs>
  <Slides>14</Slides>
  <Notes>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14</vt:i4>
      </vt:variant>
    </vt:vector>
  </HeadingPairs>
  <TitlesOfParts>
    <vt:vector size="18" baseType="lpstr">
      <vt:lpstr>Arial</vt:lpstr>
      <vt:lpstr>Calibri</vt:lpstr>
      <vt:lpstr>Calibri Light</vt:lpstr>
      <vt:lpstr>Office-tema</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Glenn Ghose</dc:creator>
  <cp:lastModifiedBy>Glenn Ghose</cp:lastModifiedBy>
  <cp:revision>94</cp:revision>
  <cp:lastPrinted>2020-04-28T08:56:43Z</cp:lastPrinted>
  <dcterms:created xsi:type="dcterms:W3CDTF">2020-04-27T06:21:35Z</dcterms:created>
  <dcterms:modified xsi:type="dcterms:W3CDTF">2020-05-13T10:15:48Z</dcterms:modified>
</cp:coreProperties>
</file>