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89" r:id="rId2"/>
    <p:sldId id="786" r:id="rId3"/>
    <p:sldId id="437" r:id="rId4"/>
    <p:sldId id="627" r:id="rId5"/>
    <p:sldId id="438" r:id="rId6"/>
    <p:sldId id="439" r:id="rId7"/>
    <p:sldId id="440" r:id="rId8"/>
    <p:sldId id="441" r:id="rId9"/>
    <p:sldId id="540" r:id="rId10"/>
    <p:sldId id="541" r:id="rId11"/>
    <p:sldId id="542" r:id="rId12"/>
    <p:sldId id="543" r:id="rId13"/>
    <p:sldId id="545" r:id="rId14"/>
    <p:sldId id="546" r:id="rId15"/>
    <p:sldId id="544" r:id="rId16"/>
    <p:sldId id="784" r:id="rId17"/>
    <p:sldId id="785" r:id="rId18"/>
    <p:sldId id="443" r:id="rId19"/>
    <p:sldId id="490" r:id="rId20"/>
    <p:sldId id="592" r:id="rId21"/>
    <p:sldId id="659" r:id="rId22"/>
    <p:sldId id="660" r:id="rId23"/>
    <p:sldId id="667" r:id="rId24"/>
    <p:sldId id="668" r:id="rId25"/>
    <p:sldId id="669" r:id="rId26"/>
    <p:sldId id="670" r:id="rId27"/>
    <p:sldId id="671" r:id="rId28"/>
    <p:sldId id="691" r:id="rId29"/>
    <p:sldId id="675" r:id="rId30"/>
    <p:sldId id="676" r:id="rId31"/>
    <p:sldId id="677" r:id="rId32"/>
    <p:sldId id="678" r:id="rId33"/>
    <p:sldId id="681" r:id="rId34"/>
    <p:sldId id="688" r:id="rId35"/>
    <p:sldId id="689" r:id="rId36"/>
    <p:sldId id="690" r:id="rId37"/>
    <p:sldId id="612" r:id="rId38"/>
    <p:sldId id="619" r:id="rId39"/>
    <p:sldId id="620" r:id="rId40"/>
    <p:sldId id="621" r:id="rId41"/>
    <p:sldId id="622" r:id="rId42"/>
  </p:sldIdLst>
  <p:sldSz cx="9144000" cy="6858000" type="screen4x3"/>
  <p:notesSz cx="6870700" cy="97742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9">
          <p15:clr>
            <a:srgbClr val="A4A3A4"/>
          </p15:clr>
        </p15:guide>
        <p15:guide id="2" pos="21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A062F"/>
    <a:srgbClr val="0000FF"/>
    <a:srgbClr val="CD33B7"/>
    <a:srgbClr val="00FF00"/>
    <a:srgbClr val="FF00FF"/>
    <a:srgbClr val="CE02A7"/>
    <a:srgbClr val="EC9514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- aks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iddels stil 4 - aks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iddels stil 4 - aks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8" autoAdjust="0"/>
    <p:restoredTop sz="94832" autoAdjust="0"/>
  </p:normalViewPr>
  <p:slideViewPr>
    <p:cSldViewPr snapToGrid="0">
      <p:cViewPr varScale="1">
        <p:scale>
          <a:sx n="57" d="100"/>
          <a:sy n="57" d="100"/>
        </p:scale>
        <p:origin x="-1464" y="-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7" y="55951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3079"/>
        <p:guide pos="216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2550" y="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370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2550" y="928370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fld id="{0D132B98-EF09-448E-A627-72E3F220057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94138" y="0"/>
            <a:ext cx="29718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33425"/>
            <a:ext cx="4884738" cy="36639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643438"/>
            <a:ext cx="5033962" cy="4395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285288"/>
            <a:ext cx="29718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94138" y="9285288"/>
            <a:ext cx="29718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fld id="{E15AC667-BFDC-432F-AC4E-5036BBDBD0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D62B112D-4D4E-42DE-9961-A6766E43E049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1</a:t>
            </a:fld>
            <a:endParaRPr lang="en-GB">
              <a:latin typeface="Time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15AC667-BFDC-432F-AC4E-5036BBDBD07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F5D7FFC2-12E0-4AA5-A2D3-F162F80AEEAA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3</a:t>
            </a:fld>
            <a:endParaRPr lang="en-GB">
              <a:latin typeface="Time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F5D7FFC2-12E0-4AA5-A2D3-F162F80AEEAA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9</a:t>
            </a:fld>
            <a:endParaRPr lang="en-GB">
              <a:latin typeface="Time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54342ED-1DF3-483C-B17B-FD8F8B2B1363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905625" y="539750"/>
            <a:ext cx="1941513" cy="5548313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673725" cy="554831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114141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79500" y="1978025"/>
            <a:ext cx="3806825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38725" y="1978025"/>
            <a:ext cx="3808413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609600" cy="686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7767638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titteltekstformatet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978025"/>
            <a:ext cx="77676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formatet på disposisjonsteksten</a:t>
            </a:r>
          </a:p>
          <a:p>
            <a:pPr lvl="1"/>
            <a:r>
              <a:rPr lang="en-GB"/>
              <a:t>Andre disposisjonsnivå</a:t>
            </a:r>
          </a:p>
          <a:p>
            <a:pPr lvl="2"/>
            <a:r>
              <a:rPr lang="en-GB"/>
              <a:t>Tredje disposisjonsnivå</a:t>
            </a:r>
          </a:p>
          <a:p>
            <a:pPr lvl="3"/>
            <a:r>
              <a:rPr lang="en-GB"/>
              <a:t>Fjerde disposisjonsnivå</a:t>
            </a:r>
          </a:p>
          <a:p>
            <a:pPr lvl="4"/>
            <a:r>
              <a:rPr lang="en-GB"/>
              <a:t>Femte disposisjonsnivå</a:t>
            </a:r>
          </a:p>
          <a:p>
            <a:pPr lvl="4"/>
            <a:r>
              <a:rPr lang="en-GB"/>
              <a:t>Sjette disposisjonsnivå</a:t>
            </a:r>
          </a:p>
          <a:p>
            <a:pPr lvl="4"/>
            <a:r>
              <a:rPr lang="en-GB"/>
              <a:t>Sjuende disposisjonsnivå</a:t>
            </a:r>
          </a:p>
          <a:p>
            <a:pPr lvl="4"/>
            <a:r>
              <a:rPr lang="en-GB"/>
              <a:t>Åttende disposisjonsnivå</a:t>
            </a:r>
          </a:p>
          <a:p>
            <a:pPr lvl="4"/>
            <a:r>
              <a:rPr lang="en-GB"/>
              <a:t>Niende disposisjonsnivå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934200" y="6243638"/>
            <a:ext cx="1900238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066800" y="6248400"/>
            <a:ext cx="28908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Clr>
                <a:srgbClr val="003399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u="sng">
                <a:solidFill>
                  <a:srgbClr val="003399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www.skolelab.ntnu.no/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440">
            <a:solidFill>
              <a:srgbClr val="0D2B88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lang="en-GB" sz="3600">
                <a:solidFill>
                  <a:srgbClr val="000000"/>
                </a:solidFill>
                <a:latin typeface="Times" pitchFamily="16" charset="0"/>
              </a:rPr>
              <a:t>		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" y="6315075"/>
            <a:ext cx="42068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0" hangingPunct="0">
              <a:buClr>
                <a:srgbClr val="FFFFFF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197EAD8-19D9-4E57-8A7E-7E7F8C68A8C2}" type="slidenum">
              <a:rPr lang="en-GB" sz="1400">
                <a:solidFill>
                  <a:srgbClr val="FFFFFF"/>
                </a:solidFill>
                <a:latin typeface="Times" pitchFamily="16" charset="0"/>
              </a:rPr>
              <a:pPr algn="ctr" eaLnBrk="0" hangingPunct="0">
                <a:buClr>
                  <a:srgbClr val="FFFFFF"/>
                </a:buClr>
                <a:buSzPct val="100000"/>
                <a:buFont typeface="Times" pitchFamily="1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‹#›</a:t>
            </a:fld>
            <a:endParaRPr lang="en-GB" sz="1400">
              <a:solidFill>
                <a:srgbClr val="FFFFFF"/>
              </a:solidFill>
              <a:latin typeface="Times" pitchFamily="16" charset="0"/>
            </a:endParaRPr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6350"/>
            <a:ext cx="6096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71438" y="3743325"/>
            <a:ext cx="447675" cy="1795463"/>
          </a:xfrm>
          <a:prstGeom prst="roundRect">
            <a:avLst>
              <a:gd name="adj" fmla="val 352"/>
            </a:avLst>
          </a:prstGeom>
          <a:solidFill>
            <a:srgbClr val="280099"/>
          </a:solidFill>
          <a:ln w="9360">
            <a:solidFill>
              <a:srgbClr val="28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 rot="16200000">
            <a:off x="-1273969" y="4945857"/>
            <a:ext cx="3135313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>
                <a:solidFill>
                  <a:srgbClr val="FFFFFF"/>
                </a:solidFill>
                <a:latin typeface="Times" pitchFamily="16" charset="0"/>
              </a:rPr>
              <a:t>SKOLELABORATORIET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hf sldNum="0" hdr="0" dt="0"/>
  <p:txStyles>
    <p:titleStyle>
      <a:lvl1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2pPr>
      <a:lvl3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3pPr>
      <a:lvl4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4pPr>
      <a:lvl5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8138" indent="-338138" algn="l" defTabSz="449263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1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1600">
          <a:solidFill>
            <a:srgbClr val="000000"/>
          </a:solidFill>
          <a:latin typeface="+mn-lt"/>
        </a:defRPr>
      </a:lvl3pPr>
      <a:lvl4pPr marL="15573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–"/>
        <a:defRPr sz="1600">
          <a:solidFill>
            <a:srgbClr val="000000"/>
          </a:solidFill>
          <a:latin typeface="+mn-lt"/>
        </a:defRPr>
      </a:lvl4pPr>
      <a:lvl5pPr marL="19764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1600">
          <a:solidFill>
            <a:srgbClr val="000000"/>
          </a:solidFill>
          <a:latin typeface="+mn-lt"/>
        </a:defRPr>
      </a:lvl5pPr>
      <a:lvl6pPr marL="24336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6pPr>
      <a:lvl7pPr marL="28908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7pPr>
      <a:lvl8pPr marL="33480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8pPr>
      <a:lvl9pPr marL="38052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../Video/India.mp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://upload.wikimedia.org/wikipedia/commons/d/db/MicroB_USB_Plug.jpg" TargetMode="External"/><Relationship Id="rId7" Type="http://schemas.openxmlformats.org/officeDocument/2006/relationships/hyperlink" Target="http://www.google.no/url?sa=i&amp;rct=j&amp;q=&amp;esrc=s&amp;source=images&amp;cd=&amp;cad=rja&amp;uact=8&amp;docid=GaqqCnjC2fITkM&amp;tbnid=RnH27WN9Z6-1TM:&amp;ved=0CAUQjRw&amp;url=http://www.ubergizmo.com/2013/08/urgentpower-universal-smartphone-battery-charger/&amp;ei=krN0U6jJLO-IyAPdmIH4DQ&amp;psig=AFQjCNE0Y6jETohZDLms9lkX-CANMRM3ag&amp;ust=1400243394589153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://en.wikipedia.org/wiki/File:Types-usb_th1.svg" TargetMode="Externa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613186" y="0"/>
            <a:ext cx="8530814" cy="685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8951" y="741600"/>
            <a:ext cx="8605049" cy="25731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nb-NO" sz="4400"/>
              <a:t>Forslag til solcelleprosjekter i skolen</a:t>
            </a:r>
            <a:r>
              <a:rPr lang="nb-NO" sz="4800" dirty="0"/>
              <a:t/>
            </a:r>
            <a:br>
              <a:rPr lang="nb-NO" sz="4800" dirty="0"/>
            </a:br>
            <a:r>
              <a:rPr lang="nb-NO" sz="3200" dirty="0"/>
              <a:t>EDU3025 – Energi og klima</a:t>
            </a:r>
            <a:r>
              <a:rPr lang="nb-NO" sz="3200"/>
              <a:t/>
            </a:r>
            <a:br>
              <a:rPr lang="nb-NO" sz="3200"/>
            </a:br>
            <a:r>
              <a:rPr lang="nb-NO" sz="3200"/>
              <a:t>19. mars 2020</a:t>
            </a:r>
            <a:endParaRPr lang="nb-NO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1079500" y="3528060"/>
            <a:ext cx="7767638" cy="2560002"/>
          </a:xfrm>
        </p:spPr>
        <p:txBody>
          <a:bodyPr/>
          <a:lstStyle/>
          <a:p>
            <a:pPr algn="ctr">
              <a:buNone/>
            </a:pPr>
            <a:r>
              <a:rPr lang="nb-NO" sz="2800" dirty="0"/>
              <a:t>av</a:t>
            </a:r>
          </a:p>
          <a:p>
            <a:pPr algn="ctr">
              <a:buNone/>
            </a:pPr>
            <a:endParaRPr lang="nb-NO" sz="2800" dirty="0"/>
          </a:p>
          <a:p>
            <a:pPr algn="ctr">
              <a:buNone/>
            </a:pPr>
            <a:r>
              <a:rPr lang="nb-NO" sz="2800" dirty="0"/>
              <a:t>Nils Kr. Rossing</a:t>
            </a:r>
          </a:p>
          <a:p>
            <a:pPr algn="ctr">
              <a:buNone/>
            </a:pPr>
            <a:r>
              <a:rPr lang="nb-NO" sz="1800" dirty="0"/>
              <a:t>Skolelaboratoriet ved NTNU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Om å sette prosjektet inn i en sammenheng</a:t>
            </a:r>
            <a:br>
              <a:rPr lang="nb-NO" sz="3200" dirty="0"/>
            </a:br>
            <a:r>
              <a:rPr lang="nb-NO" sz="2400" dirty="0" err="1"/>
              <a:t>Solkvinnene</a:t>
            </a:r>
            <a:r>
              <a:rPr lang="nb-NO" sz="2400" dirty="0"/>
              <a:t> i India</a:t>
            </a:r>
            <a:endParaRPr lang="nb-NO" sz="3200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942" y="1823657"/>
            <a:ext cx="61341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/>
          <p:cNvSpPr>
            <a:spLocks noGrp="1"/>
          </p:cNvSpPr>
          <p:nvPr>
            <p:ph sz="half" idx="1"/>
          </p:nvPr>
        </p:nvSpPr>
        <p:spPr>
          <a:xfrm>
            <a:off x="767293" y="3803904"/>
            <a:ext cx="5645699" cy="282854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nb-NO" sz="1600" dirty="0"/>
              <a:t>Foreningen har som formål å gjennom innsamling av alle former for nyttige bidrag fra private </a:t>
            </a:r>
            <a:r>
              <a:rPr lang="nb-NO" sz="1600" dirty="0" err="1"/>
              <a:t>personer,offentlige</a:t>
            </a:r>
            <a:r>
              <a:rPr lang="nb-NO" sz="1600" dirty="0"/>
              <a:t> instanser samt næringsliv i Norge og utlandet bidra til å støtte ulike prosjekter innen landsbyutvikling i land, der behovene for slik støtte eksisterer til enhver tid. Foreningen vil prioritere å bidra til implementering av solenergi som primær fremgangsmåte  men vil også være åpen for hybride løsninger. Kvinner og barn i landsbymiljøer der primærbehov som Vann, Helse, Skole og Bygdenæring er områder med energibehov vil være viktige innfallsvinkler og fokusert satsing. </a:t>
            </a:r>
            <a:r>
              <a:rPr lang="nb-NO" sz="1600" dirty="0" err="1"/>
              <a:t>Foreningen's</a:t>
            </a:r>
            <a:r>
              <a:rPr lang="nb-NO" sz="1600" dirty="0"/>
              <a:t> virke vil alltid være uavhengig av politiske og religiøse tilhørighet. </a:t>
            </a:r>
          </a:p>
        </p:txBody>
      </p:sp>
      <p:pic>
        <p:nvPicPr>
          <p:cNvPr id="2050" name="Picture 2" descr="Solar Energy Unlimited - Solenergi Uten Grenser"/>
          <p:cNvPicPr>
            <a:picLocks noChangeAspect="1" noChangeArrowheads="1"/>
          </p:cNvPicPr>
          <p:nvPr/>
        </p:nvPicPr>
        <p:blipFill>
          <a:blip r:embed="rId2" cstate="print"/>
          <a:srcRect t="15651" r="74428"/>
          <a:stretch>
            <a:fillRect/>
          </a:stretch>
        </p:blipFill>
        <p:spPr bwMode="auto">
          <a:xfrm>
            <a:off x="1648460" y="536449"/>
            <a:ext cx="4412519" cy="309676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7520" y="343112"/>
            <a:ext cx="1889760" cy="62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/>
          <p:nvPr/>
        </p:nvSpPr>
        <p:spPr>
          <a:xfrm>
            <a:off x="6864096" y="2145792"/>
            <a:ext cx="1728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Tommy </a:t>
            </a:r>
            <a:r>
              <a:rPr lang="nb-NO" sz="1600" dirty="0" err="1">
                <a:solidFill>
                  <a:schemeClr val="tx1"/>
                </a:solidFill>
              </a:rPr>
              <a:t>Fernandez</a:t>
            </a:r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7181088" y="4315968"/>
            <a:ext cx="1269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Torgeir Ulset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7168896" y="6421910"/>
            <a:ext cx="11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Per Horgen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2300" y="498376"/>
            <a:ext cx="4541371" cy="136973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Lita solcelle ladet bordlampe</a:t>
            </a:r>
            <a:br>
              <a:rPr lang="nb-NO" dirty="0"/>
            </a:br>
            <a:r>
              <a:rPr lang="nb-NO" sz="2400" dirty="0"/>
              <a:t>side 72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60612" y="2301589"/>
            <a:ext cx="3886200" cy="4110038"/>
          </a:xfrm>
        </p:spPr>
        <p:txBody>
          <a:bodyPr/>
          <a:lstStyle/>
          <a:p>
            <a:r>
              <a:rPr lang="nb-NO" dirty="0"/>
              <a:t>Plastplate (1,5 mm)</a:t>
            </a:r>
          </a:p>
          <a:p>
            <a:r>
              <a:rPr lang="nb-NO" dirty="0"/>
              <a:t>Solceller</a:t>
            </a:r>
          </a:p>
          <a:p>
            <a:r>
              <a:rPr lang="nb-NO" dirty="0"/>
              <a:t>Koblingsband</a:t>
            </a:r>
          </a:p>
          <a:p>
            <a:r>
              <a:rPr lang="nb-NO" dirty="0"/>
              <a:t>Lamineringsplast</a:t>
            </a:r>
          </a:p>
          <a:p>
            <a:r>
              <a:rPr lang="nb-NO" dirty="0"/>
              <a:t>Batteriholder</a:t>
            </a:r>
          </a:p>
          <a:p>
            <a:r>
              <a:rPr lang="nb-NO" dirty="0" err="1"/>
              <a:t>Ladbare</a:t>
            </a:r>
            <a:r>
              <a:rPr lang="nb-NO" dirty="0"/>
              <a:t> batterier</a:t>
            </a:r>
          </a:p>
          <a:p>
            <a:r>
              <a:rPr lang="nb-NO" dirty="0" err="1"/>
              <a:t>Bateriklemme</a:t>
            </a:r>
            <a:endParaRPr lang="nb-NO" dirty="0"/>
          </a:p>
          <a:p>
            <a:r>
              <a:rPr lang="nb-NO" dirty="0"/>
              <a:t>Tynn myk ledninger</a:t>
            </a:r>
          </a:p>
          <a:p>
            <a:r>
              <a:rPr lang="nb-NO" dirty="0"/>
              <a:t>Bryter</a:t>
            </a:r>
          </a:p>
          <a:p>
            <a:r>
              <a:rPr lang="nb-NO" dirty="0"/>
              <a:t>3 stk hvite lysdioder</a:t>
            </a:r>
          </a:p>
          <a:p>
            <a:r>
              <a:rPr lang="nb-NO" dirty="0"/>
              <a:t>Motstand (serie med lysdioder)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067" r="24937" b="4865"/>
          <a:stretch>
            <a:fillRect/>
          </a:stretch>
        </p:blipFill>
        <p:spPr bwMode="auto">
          <a:xfrm>
            <a:off x="4882306" y="608618"/>
            <a:ext cx="3978270" cy="552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0933" t="1988" r="24118"/>
          <a:stretch>
            <a:fillRect/>
          </a:stretch>
        </p:blipFill>
        <p:spPr bwMode="auto">
          <a:xfrm>
            <a:off x="4814047" y="700082"/>
            <a:ext cx="4061012" cy="543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342900"/>
            <a:ext cx="3554845" cy="8572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Solcellesikke</a:t>
            </a:r>
            <a:br>
              <a:rPr lang="nb-NO" dirty="0"/>
            </a:br>
            <a:r>
              <a:rPr lang="nb-NO" sz="2000" dirty="0"/>
              <a:t>side 50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235948"/>
            <a:ext cx="3016250" cy="4852116"/>
          </a:xfrm>
        </p:spPr>
        <p:txBody>
          <a:bodyPr/>
          <a:lstStyle/>
          <a:p>
            <a:pPr>
              <a:buNone/>
            </a:pPr>
            <a:r>
              <a:rPr lang="nb-NO" dirty="0"/>
              <a:t>Hva som trengs: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Solceller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Lamineringsplast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Koblingsbånd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CD-plate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Solcellemotor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”Sukkerbit”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Sykkeleike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Trekloss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Ledninger</a:t>
            </a:r>
          </a:p>
          <a:p>
            <a:pPr>
              <a:lnSpc>
                <a:spcPct val="100000"/>
              </a:lnSpc>
            </a:pPr>
            <a:r>
              <a:rPr lang="nb-NO" sz="1600" dirty="0" err="1"/>
              <a:t>Dobbelsidig</a:t>
            </a:r>
            <a:r>
              <a:rPr lang="nb-NO" sz="1600" dirty="0"/>
              <a:t> tape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Tynn ståltråd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Dekor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Verktøy</a:t>
            </a:r>
          </a:p>
          <a:p>
            <a:pPr>
              <a:lnSpc>
                <a:spcPct val="100000"/>
              </a:lnSpc>
            </a:pPr>
            <a:r>
              <a:rPr lang="nb-NO" sz="1600" dirty="0"/>
              <a:t>Lamineringsmaskin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130" y="568035"/>
            <a:ext cx="3514725" cy="500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kstSylinder 8"/>
          <p:cNvSpPr txBox="1"/>
          <p:nvPr/>
        </p:nvSpPr>
        <p:spPr>
          <a:xfrm>
            <a:off x="1101436" y="6056643"/>
            <a:ext cx="4688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rgbClr val="0000FF"/>
                </a:solidFill>
              </a:rPr>
              <a:t>http://www.ntnu.no/skolelab/sl-bla-bokserie</a:t>
            </a:r>
          </a:p>
        </p:txBody>
      </p:sp>
      <p:pic>
        <p:nvPicPr>
          <p:cNvPr id="7" name="Bilde 6" descr="HPIM22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7243" y="568007"/>
            <a:ext cx="3695700" cy="49508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Lærerkurs</a:t>
            </a:r>
            <a:br>
              <a:rPr lang="nb-NO" dirty="0"/>
            </a:br>
            <a:r>
              <a:rPr lang="nb-NO" sz="2800" dirty="0"/>
              <a:t>Teknologi og design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3400" y="1978025"/>
            <a:ext cx="4000500" cy="3470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Ide til emnet Teknologi og Design</a:t>
            </a:r>
          </a:p>
          <a:p>
            <a:pPr>
              <a:lnSpc>
                <a:spcPct val="100000"/>
              </a:lnSpc>
            </a:pPr>
            <a:r>
              <a:rPr lang="nb-NO" dirty="0"/>
              <a:t>Lærere laget solcellesikker </a:t>
            </a:r>
            <a:br>
              <a:rPr lang="nb-NO" dirty="0"/>
            </a:br>
            <a:r>
              <a:rPr lang="nb-NO" dirty="0"/>
              <a:t>på kurs</a:t>
            </a:r>
          </a:p>
          <a:p>
            <a:pPr>
              <a:lnSpc>
                <a:spcPct val="100000"/>
              </a:lnSpc>
            </a:pPr>
            <a:r>
              <a:rPr lang="nb-NO" dirty="0"/>
              <a:t>Flere skoler har brukt konseptet</a:t>
            </a:r>
            <a:br>
              <a:rPr lang="nb-NO" dirty="0"/>
            </a:br>
            <a:r>
              <a:rPr lang="nb-NO" dirty="0"/>
              <a:t>- Charlottenlund u. skole</a:t>
            </a:r>
            <a:br>
              <a:rPr lang="nb-NO" dirty="0"/>
            </a:br>
            <a:r>
              <a:rPr lang="nb-NO" dirty="0"/>
              <a:t>- Ugla skole</a:t>
            </a:r>
            <a:br>
              <a:rPr lang="nb-NO" dirty="0"/>
            </a:br>
            <a:r>
              <a:rPr lang="nb-NO" dirty="0"/>
              <a:t>- Gerhard </a:t>
            </a:r>
            <a:r>
              <a:rPr lang="nb-NO" dirty="0" err="1"/>
              <a:t>Schönning</a:t>
            </a:r>
            <a:r>
              <a:rPr lang="nb-NO" dirty="0"/>
              <a:t> </a:t>
            </a:r>
            <a:r>
              <a:rPr lang="nb-NO" dirty="0" err="1"/>
              <a:t>vgs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- </a:t>
            </a:r>
            <a:r>
              <a:rPr lang="nb-NO" dirty="0" err="1"/>
              <a:t>Byåsen</a:t>
            </a:r>
            <a:r>
              <a:rPr lang="nb-NO" dirty="0"/>
              <a:t> </a:t>
            </a:r>
            <a:r>
              <a:rPr lang="nb-NO" dirty="0" err="1"/>
              <a:t>vgs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- m.fl.</a:t>
            </a:r>
          </a:p>
        </p:txBody>
      </p:sp>
      <p:pic>
        <p:nvPicPr>
          <p:cNvPr id="5" name="Bilde 4" descr="RENATEkurs 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9100" y="2000251"/>
            <a:ext cx="4648200" cy="34861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295836"/>
            <a:ext cx="3680759" cy="13178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Smarttelefon lader</a:t>
            </a:r>
            <a:br>
              <a:rPr lang="nb-NO" dirty="0"/>
            </a:br>
            <a:r>
              <a:rPr lang="nb-NO" sz="2400" dirty="0"/>
              <a:t>side 66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613647"/>
            <a:ext cx="3626971" cy="4474416"/>
          </a:xfrm>
        </p:spPr>
        <p:txBody>
          <a:bodyPr/>
          <a:lstStyle/>
          <a:p>
            <a:r>
              <a:rPr lang="nb-NO" dirty="0" err="1"/>
              <a:t>Ladekit</a:t>
            </a:r>
            <a:r>
              <a:rPr lang="nb-NO" dirty="0"/>
              <a:t> fra </a:t>
            </a:r>
            <a:r>
              <a:rPr lang="nb-NO" u="sng" dirty="0" err="1">
                <a:solidFill>
                  <a:srgbClr val="0000FF"/>
                </a:solidFill>
              </a:rPr>
              <a:t>www.skolesolceller.dk</a:t>
            </a:r>
            <a:endParaRPr lang="nb-NO" u="sng" dirty="0">
              <a:solidFill>
                <a:srgbClr val="0000FF"/>
              </a:solidFill>
            </a:endParaRPr>
          </a:p>
          <a:p>
            <a:pPr lvl="1"/>
            <a:r>
              <a:rPr lang="nb-NO" sz="2000" dirty="0"/>
              <a:t>Solceller</a:t>
            </a:r>
          </a:p>
          <a:p>
            <a:pPr lvl="1"/>
            <a:r>
              <a:rPr lang="nb-NO" sz="2000" dirty="0"/>
              <a:t>USB kabel</a:t>
            </a:r>
          </a:p>
          <a:p>
            <a:pPr lvl="1"/>
            <a:r>
              <a:rPr lang="nb-NO" sz="2000" dirty="0"/>
              <a:t>Mini USB kabel</a:t>
            </a:r>
          </a:p>
          <a:p>
            <a:pPr lvl="1"/>
            <a:r>
              <a:rPr lang="nb-NO" sz="2000" dirty="0"/>
              <a:t>Plastplate A4</a:t>
            </a:r>
          </a:p>
          <a:p>
            <a:pPr lvl="1"/>
            <a:r>
              <a:rPr lang="nb-NO" sz="2000" dirty="0"/>
              <a:t>Power </a:t>
            </a:r>
            <a:r>
              <a:rPr lang="nb-NO" sz="2000" dirty="0" err="1"/>
              <a:t>Pack</a:t>
            </a:r>
            <a:endParaRPr lang="nb-NO" sz="2000" dirty="0"/>
          </a:p>
          <a:p>
            <a:r>
              <a:rPr lang="nb-NO" dirty="0"/>
              <a:t>Lamineringsmaskin</a:t>
            </a:r>
          </a:p>
          <a:p>
            <a:r>
              <a:rPr lang="nb-NO" dirty="0"/>
              <a:t>Verktøy (loddebolt)</a:t>
            </a:r>
          </a:p>
          <a:p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757" t="11187"/>
          <a:stretch>
            <a:fillRect/>
          </a:stretch>
        </p:blipFill>
        <p:spPr bwMode="auto">
          <a:xfrm>
            <a:off x="4827494" y="995082"/>
            <a:ext cx="3948618" cy="493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Mendocinomotor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368" t="16460" r="16368" b="22919"/>
          <a:stretch>
            <a:fillRect/>
          </a:stretch>
        </p:blipFill>
        <p:spPr bwMode="auto">
          <a:xfrm>
            <a:off x="1917671" y="1685108"/>
            <a:ext cx="5993921" cy="406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475" y="1621699"/>
            <a:ext cx="7837145" cy="421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7249" y="552812"/>
            <a:ext cx="4119517" cy="1141413"/>
          </a:xfrm>
        </p:spPr>
        <p:txBody>
          <a:bodyPr/>
          <a:lstStyle/>
          <a:p>
            <a:pPr algn="ctr"/>
            <a:r>
              <a:rPr lang="nb-NO" dirty="0"/>
              <a:t>Vertikal solcellemotor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www.skolelab.ntnu.no/</a:t>
            </a:r>
          </a:p>
        </p:txBody>
      </p:sp>
      <p:pic>
        <p:nvPicPr>
          <p:cNvPr id="1026" name="Picture 2" descr="G:\Arbeidskatalog Skolelab\Artikler og hefter\Sensorer\Bilder\P1173728.JPG"/>
          <p:cNvPicPr>
            <a:picLocks noChangeAspect="1" noChangeArrowheads="1"/>
          </p:cNvPicPr>
          <p:nvPr/>
        </p:nvPicPr>
        <p:blipFill>
          <a:blip r:embed="rId3" cstate="print"/>
          <a:srcRect l="7589" t="17143" r="3125" b="16667"/>
          <a:stretch>
            <a:fillRect/>
          </a:stretch>
        </p:blipFill>
        <p:spPr bwMode="auto">
          <a:xfrm rot="16200000">
            <a:off x="3992792" y="1741799"/>
            <a:ext cx="6139546" cy="3413586"/>
          </a:xfrm>
          <a:prstGeom prst="rect">
            <a:avLst/>
          </a:prstGeom>
          <a:noFill/>
        </p:spPr>
      </p:pic>
      <p:pic>
        <p:nvPicPr>
          <p:cNvPr id="1027" name="Picture 3" descr="G:\Arbeidskatalog Skolelab\Artikler og hefter\Sensorer\Bilder\P1173727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966651" y="2978332"/>
            <a:ext cx="4171405" cy="31285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613186" y="0"/>
            <a:ext cx="8530814" cy="685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7791" y="636433"/>
            <a:ext cx="8173329" cy="102303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Framstilling av solcellesikke</a:t>
            </a:r>
            <a:br>
              <a:rPr lang="nb-NO" dirty="0"/>
            </a:br>
            <a:r>
              <a:rPr lang="nb-NO" sz="2000" dirty="0"/>
              <a:t>En innledende gjennomgang</a:t>
            </a:r>
            <a:endParaRPr lang="nb-NO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4432"/>
          <a:stretch>
            <a:fillRect/>
          </a:stretch>
        </p:blipFill>
        <p:spPr bwMode="auto">
          <a:xfrm>
            <a:off x="3318933" y="2077155"/>
            <a:ext cx="3352800" cy="428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Noen viktig fakta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567543"/>
            <a:ext cx="7767638" cy="45205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Ved tilstrekkelig belysning gir hver celle ca. 0,56 V uten belastning</a:t>
            </a:r>
          </a:p>
          <a:p>
            <a:pPr>
              <a:lnSpc>
                <a:spcPct val="100000"/>
              </a:lnSpc>
            </a:pPr>
            <a:r>
              <a:rPr lang="nb-NO" dirty="0"/>
              <a:t>Er vi heldige får vi ut 10 % av lysenergien som elektrisk energi</a:t>
            </a:r>
          </a:p>
          <a:p>
            <a:pPr>
              <a:lnSpc>
                <a:spcPct val="100000"/>
              </a:lnSpc>
            </a:pPr>
            <a:r>
              <a:rPr lang="nb-NO" dirty="0"/>
              <a:t>Solceller kan serie- og parallellkobles på samme måte som batterier</a:t>
            </a:r>
          </a:p>
          <a:p>
            <a:pPr>
              <a:lnSpc>
                <a:spcPct val="100000"/>
              </a:lnSpc>
            </a:pPr>
            <a:r>
              <a:rPr lang="nb-NO" dirty="0"/>
              <a:t>Seriekobling gir økt spenning</a:t>
            </a:r>
          </a:p>
          <a:p>
            <a:pPr>
              <a:lnSpc>
                <a:spcPct val="100000"/>
              </a:lnSpc>
            </a:pPr>
            <a:r>
              <a:rPr lang="nb-NO" dirty="0"/>
              <a:t>Parallellkobling gir økt strøm (økt effekt)</a:t>
            </a:r>
          </a:p>
          <a:p>
            <a:pPr>
              <a:lnSpc>
                <a:spcPct val="100000"/>
              </a:lnSpc>
            </a:pPr>
            <a:r>
              <a:rPr lang="nb-NO" dirty="0"/>
              <a:t>EFFEKT = STRØM x SPENNING (levert til en belastning)</a:t>
            </a:r>
          </a:p>
          <a:p>
            <a:pPr>
              <a:lnSpc>
                <a:spcPct val="100000"/>
              </a:lnSpc>
            </a:pPr>
            <a:r>
              <a:rPr lang="nb-NO" dirty="0">
                <a:solidFill>
                  <a:srgbClr val="FF0000"/>
                </a:solidFill>
              </a:rPr>
              <a:t>Tilpasning til lasten er viktig for å få maksimal levert effekt.</a:t>
            </a:r>
          </a:p>
          <a:p>
            <a:pPr>
              <a:lnSpc>
                <a:spcPct val="100000"/>
              </a:lnSpc>
            </a:pPr>
            <a:endParaRPr lang="nb-NO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6160" y="242571"/>
            <a:ext cx="7767638" cy="687070"/>
          </a:xfrm>
        </p:spPr>
        <p:txBody>
          <a:bodyPr/>
          <a:lstStyle/>
          <a:p>
            <a:pPr algn="ctr"/>
            <a:r>
              <a:rPr lang="nb-NO" dirty="0"/>
              <a:t>Program for dagen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2940" y="952500"/>
            <a:ext cx="8481060" cy="5707380"/>
          </a:xfrm>
        </p:spPr>
        <p:txBody>
          <a:bodyPr/>
          <a:lstStyle/>
          <a:p>
            <a:pPr marL="1524000" indent="-1524000">
              <a:lnSpc>
                <a:spcPct val="100000"/>
              </a:lnSpc>
              <a:buNone/>
            </a:pPr>
            <a:r>
              <a:rPr lang="nb-NO" sz="1800" dirty="0"/>
              <a:t>08:15 – 09:00	</a:t>
            </a:r>
            <a:r>
              <a:rPr lang="nb-NO" sz="1800" b="1" dirty="0">
                <a:solidFill>
                  <a:schemeClr val="tx2"/>
                </a:solidFill>
              </a:rPr>
              <a:t>Velkommen </a:t>
            </a:r>
            <a:r>
              <a:rPr lang="nb-NO" sz="1800" b="1">
                <a:solidFill>
                  <a:schemeClr val="tx2"/>
                </a:solidFill>
              </a:rPr>
              <a:t>og praktisk</a:t>
            </a:r>
            <a:r>
              <a:rPr lang="nb-NO" sz="1800">
                <a:solidFill>
                  <a:schemeClr val="tx2"/>
                </a:solidFill>
              </a:rPr>
              <a:t> (C2-101) </a:t>
            </a:r>
            <a:r>
              <a:rPr lang="nb-NO" sz="1800" dirty="0">
                <a:solidFill>
                  <a:schemeClr val="tx2"/>
                </a:solidFill>
              </a:rPr>
              <a:t/>
            </a:r>
            <a:br>
              <a:rPr lang="nb-NO" sz="1800" dirty="0">
                <a:solidFill>
                  <a:schemeClr val="tx2"/>
                </a:solidFill>
              </a:rPr>
            </a:br>
            <a:r>
              <a:rPr lang="nb-NO" sz="1800" dirty="0">
                <a:solidFill>
                  <a:schemeClr val="tx2"/>
                </a:solidFill>
              </a:rPr>
              <a:t> – Introduksjon </a:t>
            </a:r>
            <a:r>
              <a:rPr lang="nb-NO" sz="1800">
                <a:solidFill>
                  <a:schemeClr val="tx2"/>
                </a:solidFill>
              </a:rPr>
              <a:t>til solcelleteknologi</a:t>
            </a:r>
            <a:endParaRPr lang="nb-NO" sz="1800" dirty="0">
              <a:solidFill>
                <a:schemeClr val="tx2"/>
              </a:solidFill>
            </a:endParaRPr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 dirty="0"/>
              <a:t>09:00 – 09:15	</a:t>
            </a:r>
            <a:r>
              <a:rPr lang="nb-NO" sz="1800" b="1" dirty="0"/>
              <a:t>Pause</a:t>
            </a:r>
            <a:endParaRPr lang="nb-NO" sz="1800" dirty="0"/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 dirty="0"/>
              <a:t>09:15 – 10:30	</a:t>
            </a:r>
            <a:r>
              <a:rPr lang="nb-NO" sz="1800" b="1" dirty="0"/>
              <a:t>Framstilling </a:t>
            </a:r>
            <a:r>
              <a:rPr lang="nb-NO" sz="1800" b="1" dirty="0">
                <a:solidFill>
                  <a:schemeClr val="tx1"/>
                </a:solidFill>
              </a:rPr>
              <a:t>og karakterisering </a:t>
            </a:r>
            <a:r>
              <a:rPr lang="nb-NO" sz="1800" b="1" dirty="0"/>
              <a:t>av </a:t>
            </a:r>
            <a:r>
              <a:rPr lang="nb-NO" sz="1800" b="1"/>
              <a:t>solcellepaneler </a:t>
            </a:r>
            <a:r>
              <a:rPr lang="nb-NO" sz="1800"/>
              <a:t>(C2-101) </a:t>
            </a:r>
            <a:r>
              <a:rPr lang="nb-NO" sz="1800" b="1" dirty="0"/>
              <a:t/>
            </a:r>
            <a:br>
              <a:rPr lang="nb-NO" sz="1800" b="1" dirty="0"/>
            </a:br>
            <a:r>
              <a:rPr lang="nb-NO" sz="1800"/>
              <a:t>– Laboratorium</a:t>
            </a:r>
            <a:endParaRPr lang="nb-NO" sz="1800" dirty="0"/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 dirty="0"/>
              <a:t>10:30 – 10:45	</a:t>
            </a:r>
            <a:r>
              <a:rPr lang="nb-NO" sz="1800" b="1" dirty="0"/>
              <a:t>Pause</a:t>
            </a:r>
            <a:endParaRPr lang="nb-NO" sz="1800" dirty="0"/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 dirty="0"/>
              <a:t>10:45 – 11:30</a:t>
            </a:r>
            <a:r>
              <a:rPr lang="nb-NO" sz="1800" b="1" dirty="0"/>
              <a:t>	</a:t>
            </a:r>
            <a:r>
              <a:rPr lang="nb-NO" sz="1800" b="1" dirty="0">
                <a:solidFill>
                  <a:srgbClr val="FF0000"/>
                </a:solidFill>
              </a:rPr>
              <a:t>Ulike solcelleprosjekter for </a:t>
            </a:r>
            <a:r>
              <a:rPr lang="nb-NO" sz="1800" b="1">
                <a:solidFill>
                  <a:srgbClr val="FF0000"/>
                </a:solidFill>
              </a:rPr>
              <a:t>undervisning </a:t>
            </a:r>
            <a:r>
              <a:rPr lang="nb-NO" sz="1800">
                <a:solidFill>
                  <a:srgbClr val="FF0000"/>
                </a:solidFill>
              </a:rPr>
              <a:t>(C2-101) </a:t>
            </a:r>
            <a:r>
              <a:rPr lang="nb-NO" sz="1800" b="1" dirty="0">
                <a:solidFill>
                  <a:srgbClr val="FF0000"/>
                </a:solidFill>
              </a:rPr>
              <a:t/>
            </a:r>
            <a:br>
              <a:rPr lang="nb-NO" sz="1800" b="1" dirty="0">
                <a:solidFill>
                  <a:srgbClr val="FF0000"/>
                </a:solidFill>
              </a:rPr>
            </a:br>
            <a:r>
              <a:rPr lang="nb-NO" sz="1800" dirty="0">
                <a:solidFill>
                  <a:srgbClr val="FF0000"/>
                </a:solidFill>
              </a:rPr>
              <a:t>– Presentasjon </a:t>
            </a:r>
            <a:r>
              <a:rPr lang="nb-NO" sz="1800">
                <a:solidFill>
                  <a:srgbClr val="FF0000"/>
                </a:solidFill>
              </a:rPr>
              <a:t>med demo</a:t>
            </a:r>
            <a:endParaRPr lang="nb-NO" sz="1800" dirty="0">
              <a:solidFill>
                <a:srgbClr val="FF0000"/>
              </a:solidFill>
            </a:endParaRPr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 dirty="0"/>
              <a:t>11:30 – 12:00	</a:t>
            </a:r>
            <a:r>
              <a:rPr lang="nb-NO" sz="1800" b="1" dirty="0"/>
              <a:t>Lunsj</a:t>
            </a:r>
            <a:endParaRPr lang="nb-NO" sz="1800" dirty="0"/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 dirty="0"/>
              <a:t>12:00 – 12:45</a:t>
            </a:r>
            <a:r>
              <a:rPr lang="nb-NO" sz="1800" b="1" dirty="0"/>
              <a:t>	Introduksjon </a:t>
            </a:r>
            <a:r>
              <a:rPr lang="nb-NO" sz="1800" b="1"/>
              <a:t>til varmepumper </a:t>
            </a:r>
            <a:r>
              <a:rPr lang="nb-NO" sz="1800"/>
              <a:t>(C2-101) </a:t>
            </a:r>
            <a:r>
              <a:rPr lang="nb-NO" sz="1800" b="1" dirty="0"/>
              <a:t/>
            </a:r>
            <a:br>
              <a:rPr lang="nb-NO" sz="1800" b="1" dirty="0"/>
            </a:br>
            <a:r>
              <a:rPr lang="nb-NO" sz="1800"/>
              <a:t>– Didaktisk tilnærming med demonstrasjoner</a:t>
            </a:r>
            <a:endParaRPr lang="nb-NO" sz="1800" dirty="0"/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/>
              <a:t>12:45 – 13:00	</a:t>
            </a:r>
            <a:r>
              <a:rPr lang="nb-NO" sz="1800" b="1"/>
              <a:t>Pause </a:t>
            </a:r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/>
              <a:t>13:00 – 14:00</a:t>
            </a:r>
            <a:r>
              <a:rPr lang="nb-NO" sz="1800" b="1"/>
              <a:t>	Registrering av fordampningsvarmen hos vann </a:t>
            </a:r>
            <a:r>
              <a:rPr lang="nb-NO" sz="1800"/>
              <a:t>(C2-101)</a:t>
            </a:r>
            <a:r>
              <a:rPr lang="nb-NO" sz="1800" b="1" dirty="0"/>
              <a:t/>
            </a:r>
            <a:br>
              <a:rPr lang="nb-NO" sz="1800" b="1" dirty="0"/>
            </a:br>
            <a:r>
              <a:rPr lang="nb-NO" sz="1800" dirty="0"/>
              <a:t>– </a:t>
            </a:r>
            <a:r>
              <a:rPr lang="nb-NO" sz="1800"/>
              <a:t>Kort presentasjon</a:t>
            </a:r>
            <a:r>
              <a:rPr lang="nb-NO" sz="1800" b="1" dirty="0"/>
              <a:t/>
            </a:r>
            <a:br>
              <a:rPr lang="nb-NO" sz="1800" b="1" dirty="0"/>
            </a:br>
            <a:r>
              <a:rPr lang="nb-NO" sz="1800"/>
              <a:t>– Arbeid på lab m/oppsummering og refleksjon</a:t>
            </a:r>
            <a:endParaRPr lang="nb-NO" sz="1800" dirty="0"/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/>
              <a:t>14:00 – 14:45</a:t>
            </a:r>
            <a:r>
              <a:rPr lang="nb-NO" sz="1800" b="1" dirty="0"/>
              <a:t>	Måling av </a:t>
            </a:r>
            <a:r>
              <a:rPr lang="nb-NO" sz="1800" b="1"/>
              <a:t>virkningsgrad hos varmepumpe </a:t>
            </a:r>
            <a:r>
              <a:rPr lang="nb-NO" sz="1800"/>
              <a:t>(varmeteknisk lab)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/>
              <a:t>– Laboratorium m/kort intro</a:t>
            </a:r>
            <a:endParaRPr lang="nb-NO" sz="1800" dirty="0"/>
          </a:p>
          <a:p>
            <a:pPr marL="1524000" indent="-1524000">
              <a:lnSpc>
                <a:spcPct val="100000"/>
              </a:lnSpc>
              <a:buNone/>
            </a:pPr>
            <a:r>
              <a:rPr lang="nb-NO" sz="1800"/>
              <a:t>14:45 – 15:00</a:t>
            </a:r>
            <a:r>
              <a:rPr lang="nb-NO" sz="1800" dirty="0"/>
              <a:t>	</a:t>
            </a:r>
            <a:r>
              <a:rPr lang="nb-NO" sz="1800" b="1" dirty="0"/>
              <a:t>Oppsummering</a:t>
            </a:r>
            <a:br>
              <a:rPr lang="nb-NO" sz="1800" b="1" dirty="0"/>
            </a:br>
            <a:endParaRPr lang="nb-NO" sz="1800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http://www.skolesolceller.dk/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156" y="1521440"/>
            <a:ext cx="6868307" cy="47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21454" y="65615"/>
            <a:ext cx="7767638" cy="747183"/>
          </a:xfrm>
        </p:spPr>
        <p:txBody>
          <a:bodyPr/>
          <a:lstStyle/>
          <a:p>
            <a:pPr algn="ctr"/>
            <a:r>
              <a:rPr lang="nb-NO" dirty="0"/>
              <a:t>Framstilling av foten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376" y="753412"/>
            <a:ext cx="8015111" cy="195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tel 1"/>
          <p:cNvSpPr txBox="1">
            <a:spLocks/>
          </p:cNvSpPr>
          <p:nvPr/>
        </p:nvSpPr>
        <p:spPr bwMode="auto">
          <a:xfrm>
            <a:off x="1011767" y="2729789"/>
            <a:ext cx="7767638" cy="7471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None/>
              <a:tabLst/>
              <a:defRPr/>
            </a:pPr>
            <a: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Montering av stengel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168" y="3447237"/>
            <a:ext cx="6574014" cy="306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9480" y="209967"/>
            <a:ext cx="7767638" cy="91429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Bestem størrelsen på solcellene</a:t>
            </a:r>
            <a:br>
              <a:rPr lang="nb-NO" dirty="0"/>
            </a:br>
            <a:r>
              <a:rPr lang="nb-NO" sz="2400" dirty="0"/>
              <a:t>Så store som mulig men innen for en CD-plate</a:t>
            </a: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7531" y="1286966"/>
            <a:ext cx="6007296" cy="533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89560" y="22496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Fest solcellepanelet </a:t>
            </a:r>
            <a:br>
              <a:rPr lang="nb-NO" dirty="0"/>
            </a:br>
            <a:r>
              <a:rPr lang="nb-NO" sz="2400" dirty="0"/>
              <a:t>til CD-plate med litt </a:t>
            </a:r>
            <a:r>
              <a:rPr lang="nb-NO" sz="2400" dirty="0" err="1"/>
              <a:t>dobbelsidig</a:t>
            </a:r>
            <a:r>
              <a:rPr lang="nb-NO" sz="2400" dirty="0"/>
              <a:t> tape</a:t>
            </a:r>
            <a:endParaRPr lang="nb-N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381" y="1968084"/>
            <a:ext cx="7934686" cy="423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760" y="1552421"/>
            <a:ext cx="6014713" cy="478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Fest motoren</a:t>
            </a:r>
            <a:br>
              <a:rPr lang="nb-NO" dirty="0"/>
            </a:br>
            <a:r>
              <a:rPr lang="nb-NO" sz="2800" dirty="0"/>
              <a:t>Lodd koblingsbåndene til terminalene på motoren</a:t>
            </a:r>
            <a:endParaRPr lang="nb-N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789" y="2197621"/>
            <a:ext cx="7797844" cy="28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643" y="1823100"/>
            <a:ext cx="5540715" cy="452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Fest solcellesikken til </a:t>
            </a:r>
            <a:r>
              <a:rPr lang="nb-NO" dirty="0" err="1"/>
              <a:t>stengelsen</a:t>
            </a:r>
            <a:r>
              <a:rPr lang="nb-NO" dirty="0"/>
              <a:t/>
            </a:r>
            <a:br>
              <a:rPr lang="nb-NO" dirty="0"/>
            </a:br>
            <a:r>
              <a:rPr lang="nb-NO" sz="2400" dirty="0"/>
              <a:t>med innmaten av en sukkerbit</a:t>
            </a:r>
            <a:endParaRPr lang="nb-NO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67" y="2090738"/>
            <a:ext cx="8048370" cy="224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Monter kronblader og blader</a:t>
            </a:r>
            <a:br>
              <a:rPr lang="nb-NO" dirty="0"/>
            </a:br>
            <a:r>
              <a:rPr lang="nb-NO" sz="2400" dirty="0"/>
              <a:t>Klipp ut og fest med litt dobbeltsidig tape</a:t>
            </a:r>
            <a:endParaRPr lang="nb-NO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08" y="1717712"/>
            <a:ext cx="8124669" cy="205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499" y="4115240"/>
            <a:ext cx="8094688" cy="207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165000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Fest bladene til stilken</a:t>
            </a:r>
            <a:br>
              <a:rPr lang="nb-NO" dirty="0"/>
            </a:br>
            <a:r>
              <a:rPr lang="nb-NO" sz="2400" dirty="0"/>
              <a:t>med litt metall tråd og </a:t>
            </a:r>
            <a:r>
              <a:rPr lang="nb-NO" sz="2400" dirty="0" err="1"/>
              <a:t>krympestrømte</a:t>
            </a:r>
            <a:endParaRPr lang="nb-NO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969" y="2366026"/>
            <a:ext cx="7887832" cy="28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703" y="1252463"/>
            <a:ext cx="38862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613186" y="0"/>
            <a:ext cx="8530814" cy="685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9842" y="2408892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Lag en mobillader med solceller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Solcellepanel for en mobillader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978025"/>
            <a:ext cx="7767638" cy="26070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2400" dirty="0"/>
              <a:t>Hvor høy spenning trenger vi for å lade en </a:t>
            </a:r>
            <a:r>
              <a:rPr lang="nb-NO" sz="2400" dirty="0" err="1"/>
              <a:t>smart-telefon</a:t>
            </a:r>
            <a:r>
              <a:rPr lang="nb-NO" sz="2400" dirty="0"/>
              <a:t>?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Hvor mange solceller trenger vi?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Skal vi seriekoble eller parallellkoble cellene?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Hvor stor effekt bør vi ha?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Hvor store (cm</a:t>
            </a:r>
            <a:r>
              <a:rPr lang="nb-NO" sz="2400" baseline="30000" dirty="0"/>
              <a:t>2</a:t>
            </a:r>
            <a:r>
              <a:rPr lang="nb-NO" sz="2400" dirty="0"/>
              <a:t>) bør hver celle være?</a:t>
            </a:r>
          </a:p>
          <a:p>
            <a:pPr>
              <a:lnSpc>
                <a:spcPct val="100000"/>
              </a:lnSpc>
            </a:pPr>
            <a:endParaRPr lang="nb-NO" sz="2400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 bwMode="auto">
          <a:xfrm>
            <a:off x="613186" y="0"/>
            <a:ext cx="8530814" cy="685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675" y="2302043"/>
            <a:ext cx="7175351" cy="20351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4400" dirty="0"/>
              <a:t>Eksempler på små prosjekter</a:t>
            </a:r>
            <a:br>
              <a:rPr lang="nb-NO" sz="4400" dirty="0"/>
            </a:br>
            <a:r>
              <a:rPr lang="nb-NO" sz="4400" dirty="0"/>
              <a:t>for bruk i klasserommet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07654" y="5397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Oppgave 1:</a:t>
            </a:r>
            <a:br>
              <a:rPr lang="nb-NO" dirty="0"/>
            </a:br>
            <a:r>
              <a:rPr lang="nb-NO" sz="2800" dirty="0"/>
              <a:t>Hvor stor spenning trengs?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6400" y="4336869"/>
            <a:ext cx="7968892" cy="8490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nb-NO" dirty="0"/>
              <a:t>Hver celle leverer en tomgangsspenning på </a:t>
            </a:r>
            <a:r>
              <a:rPr lang="nb-NO" dirty="0">
                <a:solidFill>
                  <a:srgbClr val="FF0000"/>
                </a:solidFill>
              </a:rPr>
              <a:t>0,56 V</a:t>
            </a:r>
          </a:p>
          <a:p>
            <a:pPr>
              <a:spcBef>
                <a:spcPts val="800"/>
              </a:spcBef>
            </a:pPr>
            <a:r>
              <a:rPr lang="nb-NO" dirty="0"/>
              <a:t>Dvs. at </a:t>
            </a:r>
            <a:r>
              <a:rPr lang="nb-NO" dirty="0">
                <a:solidFill>
                  <a:srgbClr val="FF0000"/>
                </a:solidFill>
              </a:rPr>
              <a:t>10 celler </a:t>
            </a:r>
            <a:r>
              <a:rPr lang="nb-NO" dirty="0"/>
              <a:t>seriekoblet leverer ca. 5,6 V</a:t>
            </a:r>
          </a:p>
          <a:p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1007654" y="3165385"/>
            <a:ext cx="7767638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None/>
              <a:tabLst/>
              <a:defRPr/>
            </a:pPr>
            <a: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Oppgave 2:</a:t>
            </a:r>
            <a:b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Hvor mange solceller trenger vi?</a:t>
            </a: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 bwMode="auto">
          <a:xfrm>
            <a:off x="741600" y="1763487"/>
            <a:ext cx="8033692" cy="10580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marR="0" lvl="0" indent="-338138" algn="l" defTabSz="449263" rtl="0" eaLnBrk="0" fontAlgn="base" latinLnBrk="0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Char char="•"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mobillader til</a:t>
            </a:r>
            <a:r>
              <a:rPr kumimoji="0" lang="nb-NO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Smart </a:t>
            </a:r>
            <a:r>
              <a:rPr kumimoji="0" lang="nb-NO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Phone</a:t>
            </a:r>
            <a:r>
              <a:rPr kumimoji="0" lang="nb-NO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kan lades fra en USB som normalt leverer </a:t>
            </a:r>
            <a:r>
              <a:rPr kumimoji="0" lang="nb-NO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Vi skulle derfor kunne nøye oss med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5 - 6 </a:t>
            </a:r>
            <a:r>
              <a:rPr kumimoji="0" lang="nb-NO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</a:t>
            </a:r>
            <a:r>
              <a:rPr kumimoji="0" lang="nb-NO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nb-NO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38138" marR="0" lvl="0" indent="-338138" algn="l" defTabSz="449263" rtl="0" eaLnBrk="0" fontAlgn="base" latinLnBrk="0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Char char="•"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mobillader bør minst kunne levere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0,5 A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ved </a:t>
            </a:r>
            <a:r>
              <a:rPr kumimoji="0" lang="nb-NO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hurtiglading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1,0</a:t>
            </a:r>
            <a:r>
              <a:rPr kumimoji="0" lang="nb-NO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</a:t>
            </a:r>
            <a:endParaRPr kumimoji="0" lang="nb-NO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38138" marR="0" lvl="0" indent="-338138" algn="l" defTabSz="449263" rtl="0" eaLnBrk="0" fontAlgn="base" latinLnBrk="0" hangingPunct="0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Char char="•"/>
              <a:tabLst/>
              <a:defRPr/>
            </a:pPr>
            <a:endParaRPr kumimoji="0" lang="nb-NO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974997" y="1541417"/>
            <a:ext cx="7767638" cy="5617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Dersom vi minimum krever 5 V og 0,5 A så vil dette si </a:t>
            </a:r>
            <a:r>
              <a:rPr lang="nb-NO" dirty="0">
                <a:solidFill>
                  <a:srgbClr val="FF0000"/>
                </a:solidFill>
              </a:rPr>
              <a:t>2,5 W</a:t>
            </a:r>
            <a:r>
              <a:rPr lang="nb-NO" dirty="0"/>
              <a:t>.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 bwMode="auto">
          <a:xfrm>
            <a:off x="974997" y="343807"/>
            <a:ext cx="7767638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None/>
              <a:tabLst/>
              <a:defRPr/>
            </a:pPr>
            <a: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Oppgave 3:</a:t>
            </a:r>
            <a:b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Hvor store effekt trengs?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 bwMode="auto">
          <a:xfrm>
            <a:off x="854764" y="3498574"/>
            <a:ext cx="8169965" cy="2256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lvl="0" indent="-338138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•"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 antar at vi belyser cellene med klar sol, f.eks.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600 W/m</a:t>
            </a:r>
            <a:r>
              <a:rPr kumimoji="0" lang="nb-NO" sz="2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38138" lvl="0" indent="-338138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•"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Så må vi totalt ha et areal på 2,5 W/600 W/m</a:t>
            </a:r>
            <a:r>
              <a:rPr kumimoji="0" lang="nb-NO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0,004m</a:t>
            </a:r>
            <a:r>
              <a:rPr kumimoji="0" lang="nb-NO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40 </a:t>
            </a:r>
            <a:r>
              <a:rPr lang="nb-NO" sz="2000" kern="0" dirty="0">
                <a:solidFill>
                  <a:srgbClr val="000000"/>
                </a:solidFill>
                <a:latin typeface="+mn-lt"/>
              </a:rPr>
              <a:t>c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nb-NO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lang="nb-NO" sz="2000" kern="0" dirty="0">
                <a:solidFill>
                  <a:srgbClr val="000000"/>
                </a:solidFill>
                <a:latin typeface="+mn-lt"/>
              </a:rPr>
              <a:t>,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men…</a:t>
            </a:r>
          </a:p>
          <a:p>
            <a:pPr marL="338138" marR="0" lvl="0" indent="-338138" algn="l" defTabSz="449263" rtl="0" eaLnBrk="0" fontAlgn="base" latinLnBrk="0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Char char="•"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 får i beste fall omdannet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10 %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av effekten i sollyset</a:t>
            </a:r>
            <a:r>
              <a:rPr kumimoji="0" lang="nb-NO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…</a:t>
            </a:r>
          </a:p>
          <a:p>
            <a:pPr marL="338138" marR="0" lvl="0" indent="-338138" algn="l" defTabSz="449263" rtl="0" eaLnBrk="0" fontAlgn="base" latinLnBrk="0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Char char="•"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Dvs. vi må øke arealet tilsvarende. Dvs. vi trenger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400 cm</a:t>
            </a:r>
            <a:r>
              <a:rPr kumimoji="0" lang="nb-NO" sz="2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totalt.</a:t>
            </a:r>
          </a:p>
          <a:p>
            <a:pPr marL="338138" lvl="0" indent="-338138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•"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celler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betyr det at hver celle er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minst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 cm</a:t>
            </a:r>
            <a:r>
              <a:rPr kumimoji="0" lang="nb-NO" sz="2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nb-NO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 bwMode="auto">
          <a:xfrm>
            <a:off x="974997" y="2172608"/>
            <a:ext cx="7767638" cy="99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None/>
              <a:tabLst/>
              <a:defRPr/>
            </a:pPr>
            <a: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Oppgave 4:</a:t>
            </a:r>
            <a:b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Hvor stort </a:t>
            </a:r>
            <a:r>
              <a:rPr lang="nb-NO" sz="28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solcelleareal </a:t>
            </a: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trengs?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70"/>
          <p:cNvGrpSpPr/>
          <p:nvPr/>
        </p:nvGrpSpPr>
        <p:grpSpPr>
          <a:xfrm>
            <a:off x="939272" y="2265575"/>
            <a:ext cx="7891216" cy="3419475"/>
            <a:chOff x="939272" y="2265575"/>
            <a:chExt cx="7891216" cy="3419475"/>
          </a:xfrm>
        </p:grpSpPr>
        <p:grpSp>
          <p:nvGrpSpPr>
            <p:cNvPr id="3" name="Gruppe 7"/>
            <p:cNvGrpSpPr/>
            <p:nvPr/>
          </p:nvGrpSpPr>
          <p:grpSpPr>
            <a:xfrm>
              <a:off x="2114599" y="2265575"/>
              <a:ext cx="600075" cy="3419475"/>
              <a:chOff x="1848251" y="1234521"/>
              <a:chExt cx="600075" cy="341947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ktangel 6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4" name="Gruppe 8"/>
            <p:cNvGrpSpPr/>
            <p:nvPr/>
          </p:nvGrpSpPr>
          <p:grpSpPr>
            <a:xfrm>
              <a:off x="2815802" y="2265575"/>
              <a:ext cx="600075" cy="3419475"/>
              <a:chOff x="1848251" y="1234521"/>
              <a:chExt cx="600075" cy="3419475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ktangel 10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5" name="Gruppe 11"/>
            <p:cNvGrpSpPr/>
            <p:nvPr/>
          </p:nvGrpSpPr>
          <p:grpSpPr>
            <a:xfrm>
              <a:off x="3517005" y="2265575"/>
              <a:ext cx="600075" cy="3419475"/>
              <a:chOff x="1848251" y="1234521"/>
              <a:chExt cx="600075" cy="3419475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ktangel 13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6" name="Gruppe 14"/>
            <p:cNvGrpSpPr/>
            <p:nvPr/>
          </p:nvGrpSpPr>
          <p:grpSpPr>
            <a:xfrm>
              <a:off x="4218208" y="2265575"/>
              <a:ext cx="600075" cy="3419475"/>
              <a:chOff x="1848251" y="1234521"/>
              <a:chExt cx="600075" cy="3419475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ktangel 16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8" name="Gruppe 17"/>
            <p:cNvGrpSpPr/>
            <p:nvPr/>
          </p:nvGrpSpPr>
          <p:grpSpPr>
            <a:xfrm>
              <a:off x="4919411" y="2265575"/>
              <a:ext cx="600075" cy="3419475"/>
              <a:chOff x="1848251" y="1234521"/>
              <a:chExt cx="600075" cy="3419475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ktangel 19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9" name="Gruppe 24"/>
            <p:cNvGrpSpPr/>
            <p:nvPr/>
          </p:nvGrpSpPr>
          <p:grpSpPr>
            <a:xfrm>
              <a:off x="5620614" y="2265575"/>
              <a:ext cx="600075" cy="3419475"/>
              <a:chOff x="1848251" y="1234521"/>
              <a:chExt cx="600075" cy="3419475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Rektangel 26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12" name="Gruppe 27"/>
            <p:cNvGrpSpPr/>
            <p:nvPr/>
          </p:nvGrpSpPr>
          <p:grpSpPr>
            <a:xfrm>
              <a:off x="6321817" y="2265575"/>
              <a:ext cx="600075" cy="3419475"/>
              <a:chOff x="1848251" y="1234521"/>
              <a:chExt cx="600075" cy="3419475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ktangel 29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15" name="Gruppe 30"/>
            <p:cNvGrpSpPr/>
            <p:nvPr/>
          </p:nvGrpSpPr>
          <p:grpSpPr>
            <a:xfrm>
              <a:off x="7023020" y="2265575"/>
              <a:ext cx="600075" cy="3419475"/>
              <a:chOff x="1848251" y="1234521"/>
              <a:chExt cx="600075" cy="3419475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Rektangel 32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18" name="Gruppe 36"/>
            <p:cNvGrpSpPr/>
            <p:nvPr/>
          </p:nvGrpSpPr>
          <p:grpSpPr>
            <a:xfrm>
              <a:off x="7724225" y="2265575"/>
              <a:ext cx="600075" cy="3419475"/>
              <a:chOff x="1848251" y="1234521"/>
              <a:chExt cx="600075" cy="3419475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ktangel 38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grpSp>
          <p:nvGrpSpPr>
            <p:cNvPr id="21" name="Gruppe 39"/>
            <p:cNvGrpSpPr/>
            <p:nvPr/>
          </p:nvGrpSpPr>
          <p:grpSpPr>
            <a:xfrm>
              <a:off x="1413396" y="2265575"/>
              <a:ext cx="600075" cy="3419475"/>
              <a:chOff x="1848251" y="1234521"/>
              <a:chExt cx="600075" cy="3419475"/>
            </a:xfrm>
          </p:grpSpPr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1848251" y="1234521"/>
                <a:ext cx="60007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Rektangel 41"/>
              <p:cNvSpPr/>
              <p:nvPr/>
            </p:nvSpPr>
            <p:spPr bwMode="auto">
              <a:xfrm>
                <a:off x="1850834" y="1299990"/>
                <a:ext cx="594911" cy="3238959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sp>
          <p:nvSpPr>
            <p:cNvPr id="46" name="Rektangel 45"/>
            <p:cNvSpPr/>
            <p:nvPr/>
          </p:nvSpPr>
          <p:spPr bwMode="auto">
            <a:xfrm>
              <a:off x="7629493" y="3101552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7" name="Rektangel 46"/>
            <p:cNvSpPr/>
            <p:nvPr/>
          </p:nvSpPr>
          <p:spPr bwMode="auto">
            <a:xfrm>
              <a:off x="7635797" y="4687981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8" name="Rektangel 47"/>
            <p:cNvSpPr/>
            <p:nvPr/>
          </p:nvSpPr>
          <p:spPr bwMode="auto">
            <a:xfrm>
              <a:off x="6922482" y="3110979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9" name="Rektangel 48"/>
            <p:cNvSpPr/>
            <p:nvPr/>
          </p:nvSpPr>
          <p:spPr bwMode="auto">
            <a:xfrm>
              <a:off x="6229612" y="3110979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0" name="Rektangel 49"/>
            <p:cNvSpPr/>
            <p:nvPr/>
          </p:nvSpPr>
          <p:spPr bwMode="auto">
            <a:xfrm>
              <a:off x="5527315" y="3106266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1" name="Rektangel 50"/>
            <p:cNvSpPr/>
            <p:nvPr/>
          </p:nvSpPr>
          <p:spPr bwMode="auto">
            <a:xfrm>
              <a:off x="6933500" y="4687981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2" name="Rektangel 51"/>
            <p:cNvSpPr/>
            <p:nvPr/>
          </p:nvSpPr>
          <p:spPr bwMode="auto">
            <a:xfrm>
              <a:off x="6235916" y="4687981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3" name="Rektangel 52"/>
            <p:cNvSpPr/>
            <p:nvPr/>
          </p:nvSpPr>
          <p:spPr bwMode="auto">
            <a:xfrm>
              <a:off x="5533619" y="4687981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4" name="Rektangel 53"/>
            <p:cNvSpPr/>
            <p:nvPr/>
          </p:nvSpPr>
          <p:spPr bwMode="auto">
            <a:xfrm>
              <a:off x="4831322" y="4692694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5" name="Rektangel 54"/>
            <p:cNvSpPr/>
            <p:nvPr/>
          </p:nvSpPr>
          <p:spPr bwMode="auto">
            <a:xfrm>
              <a:off x="4124312" y="4692694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6" name="Rektangel 55"/>
            <p:cNvSpPr/>
            <p:nvPr/>
          </p:nvSpPr>
          <p:spPr bwMode="auto">
            <a:xfrm>
              <a:off x="3422015" y="4692694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7" name="Rektangel 56"/>
            <p:cNvSpPr/>
            <p:nvPr/>
          </p:nvSpPr>
          <p:spPr bwMode="auto">
            <a:xfrm>
              <a:off x="2724433" y="4687980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8" name="Rektangel 57"/>
            <p:cNvSpPr/>
            <p:nvPr/>
          </p:nvSpPr>
          <p:spPr bwMode="auto">
            <a:xfrm>
              <a:off x="2022136" y="4687980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9" name="Rektangel 58"/>
            <p:cNvSpPr/>
            <p:nvPr/>
          </p:nvSpPr>
          <p:spPr bwMode="auto">
            <a:xfrm>
              <a:off x="2012709" y="3108990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0" name="Rektangel 59"/>
            <p:cNvSpPr/>
            <p:nvPr/>
          </p:nvSpPr>
          <p:spPr bwMode="auto">
            <a:xfrm>
              <a:off x="2733859" y="3108990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1" name="Rektangel 60"/>
            <p:cNvSpPr/>
            <p:nvPr/>
          </p:nvSpPr>
          <p:spPr bwMode="auto">
            <a:xfrm>
              <a:off x="3431443" y="3113703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2" name="Rektangel 61"/>
            <p:cNvSpPr/>
            <p:nvPr/>
          </p:nvSpPr>
          <p:spPr bwMode="auto">
            <a:xfrm>
              <a:off x="4124313" y="3108990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3" name="Rektangel 62"/>
            <p:cNvSpPr/>
            <p:nvPr/>
          </p:nvSpPr>
          <p:spPr bwMode="auto">
            <a:xfrm>
              <a:off x="4831324" y="3104277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4" name="Rektangel 63"/>
            <p:cNvSpPr/>
            <p:nvPr/>
          </p:nvSpPr>
          <p:spPr bwMode="auto">
            <a:xfrm>
              <a:off x="942290" y="3108990"/>
              <a:ext cx="917319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5" name="Rektangel 64"/>
            <p:cNvSpPr/>
            <p:nvPr/>
          </p:nvSpPr>
          <p:spPr bwMode="auto">
            <a:xfrm>
              <a:off x="939272" y="4693346"/>
              <a:ext cx="917319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6" name="Rektangel 65"/>
            <p:cNvSpPr/>
            <p:nvPr/>
          </p:nvSpPr>
          <p:spPr bwMode="auto">
            <a:xfrm>
              <a:off x="8323712" y="3108990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67" name="Rektangel 66"/>
            <p:cNvSpPr/>
            <p:nvPr/>
          </p:nvSpPr>
          <p:spPr bwMode="auto">
            <a:xfrm>
              <a:off x="8323712" y="4674918"/>
              <a:ext cx="506776" cy="8813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</p:grpSp>
      <p:sp>
        <p:nvSpPr>
          <p:cNvPr id="68" name="Tittel 1"/>
          <p:cNvSpPr txBox="1">
            <a:spLocks/>
          </p:cNvSpPr>
          <p:nvPr/>
        </p:nvSpPr>
        <p:spPr bwMode="auto">
          <a:xfrm>
            <a:off x="974997" y="343807"/>
            <a:ext cx="7767638" cy="15265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/>
              <a:buNone/>
              <a:tabLst/>
              <a:defRPr/>
            </a:pPr>
            <a: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Oppgave 5:</a:t>
            </a:r>
            <a:br>
              <a:rPr kumimoji="0" lang="nb-NO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Hvordan skal vi koble opp cellene?</a:t>
            </a:r>
            <a:b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Hvilken form og størrelse på bitene skal vi velge?</a:t>
            </a:r>
          </a:p>
        </p:txBody>
      </p:sp>
      <p:grpSp>
        <p:nvGrpSpPr>
          <p:cNvPr id="22" name="Gruppe 72"/>
          <p:cNvGrpSpPr/>
          <p:nvPr/>
        </p:nvGrpSpPr>
        <p:grpSpPr>
          <a:xfrm>
            <a:off x="757646" y="1798659"/>
            <a:ext cx="944489" cy="3766118"/>
            <a:chOff x="757646" y="1798659"/>
            <a:chExt cx="944489" cy="3766118"/>
          </a:xfrm>
        </p:grpSpPr>
        <p:sp>
          <p:nvSpPr>
            <p:cNvPr id="69" name="Frihåndsform 68"/>
            <p:cNvSpPr/>
            <p:nvPr/>
          </p:nvSpPr>
          <p:spPr bwMode="auto">
            <a:xfrm>
              <a:off x="836023" y="2325189"/>
              <a:ext cx="0" cy="3239588"/>
            </a:xfrm>
            <a:custGeom>
              <a:avLst/>
              <a:gdLst>
                <a:gd name="connsiteX0" fmla="*/ 0 w 0"/>
                <a:gd name="connsiteY0" fmla="*/ 0 h 3239588"/>
                <a:gd name="connsiteX1" fmla="*/ 0 w 0"/>
                <a:gd name="connsiteY1" fmla="*/ 3239588 h 32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39588">
                  <a:moveTo>
                    <a:pt x="0" y="0"/>
                  </a:moveTo>
                  <a:lnTo>
                    <a:pt x="0" y="3239588"/>
                  </a:lnTo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70" name="TekstSylinder 69"/>
            <p:cNvSpPr txBox="1"/>
            <p:nvPr/>
          </p:nvSpPr>
          <p:spPr>
            <a:xfrm>
              <a:off x="757646" y="1798659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solidFill>
                    <a:schemeClr val="tx2"/>
                  </a:solidFill>
                </a:rPr>
                <a:t>15 cm</a:t>
              </a:r>
            </a:p>
          </p:txBody>
        </p:sp>
      </p:grpSp>
      <p:grpSp>
        <p:nvGrpSpPr>
          <p:cNvPr id="23" name="Gruppe 71"/>
          <p:cNvGrpSpPr/>
          <p:nvPr/>
        </p:nvGrpSpPr>
        <p:grpSpPr>
          <a:xfrm>
            <a:off x="1399309" y="5832764"/>
            <a:ext cx="6927273" cy="568148"/>
            <a:chOff x="1399309" y="5832764"/>
            <a:chExt cx="6927273" cy="568148"/>
          </a:xfrm>
        </p:grpSpPr>
        <p:cxnSp>
          <p:nvCxnSpPr>
            <p:cNvPr id="74" name="Rett linje 73"/>
            <p:cNvCxnSpPr/>
            <p:nvPr/>
          </p:nvCxnSpPr>
          <p:spPr bwMode="auto">
            <a:xfrm>
              <a:off x="1399309" y="5832764"/>
              <a:ext cx="6927273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75" name="TekstSylinder 74"/>
            <p:cNvSpPr txBox="1"/>
            <p:nvPr/>
          </p:nvSpPr>
          <p:spPr>
            <a:xfrm>
              <a:off x="4345974" y="5939247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solidFill>
                    <a:schemeClr val="tx2"/>
                  </a:solidFill>
                </a:rPr>
                <a:t>32 cm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193964"/>
            <a:ext cx="7767638" cy="637309"/>
          </a:xfrm>
        </p:spPr>
        <p:txBody>
          <a:bodyPr/>
          <a:lstStyle/>
          <a:p>
            <a:pPr algn="ctr"/>
            <a:r>
              <a:rPr lang="nb-NO" dirty="0"/>
              <a:t>Oppkobling av 10 celler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58998" y="2140958"/>
            <a:ext cx="19335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e 86"/>
          <p:cNvGrpSpPr/>
          <p:nvPr/>
        </p:nvGrpSpPr>
        <p:grpSpPr>
          <a:xfrm>
            <a:off x="2709000" y="1845682"/>
            <a:ext cx="5707207" cy="1933576"/>
            <a:chOff x="2709000" y="1845682"/>
            <a:chExt cx="5707207" cy="1933576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413725" y="2140958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868452" y="2140957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323179" y="2140958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777907" y="2140958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e 87"/>
          <p:cNvGrpSpPr/>
          <p:nvPr/>
        </p:nvGrpSpPr>
        <p:grpSpPr>
          <a:xfrm>
            <a:off x="1240419" y="4062410"/>
            <a:ext cx="7161934" cy="1933576"/>
            <a:chOff x="1240419" y="4062410"/>
            <a:chExt cx="7161934" cy="1933576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945144" y="4357686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399871" y="4357686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854598" y="4357685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309325" y="4357686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764053" y="4357686"/>
              <a:ext cx="19335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ktangel 15"/>
          <p:cNvSpPr/>
          <p:nvPr/>
        </p:nvSpPr>
        <p:spPr bwMode="auto">
          <a:xfrm>
            <a:off x="1238993" y="1195503"/>
            <a:ext cx="1330036" cy="9698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grpSp>
        <p:nvGrpSpPr>
          <p:cNvPr id="5" name="Gruppe 89"/>
          <p:cNvGrpSpPr/>
          <p:nvPr/>
        </p:nvGrpSpPr>
        <p:grpSpPr>
          <a:xfrm>
            <a:off x="2693143" y="1195503"/>
            <a:ext cx="5692486" cy="96982"/>
            <a:chOff x="2693143" y="1195503"/>
            <a:chExt cx="5692486" cy="96982"/>
          </a:xfrm>
        </p:grpSpPr>
        <p:sp>
          <p:nvSpPr>
            <p:cNvPr id="17" name="Rektangel 16"/>
            <p:cNvSpPr/>
            <p:nvPr/>
          </p:nvSpPr>
          <p:spPr bwMode="auto">
            <a:xfrm>
              <a:off x="2693143" y="1195503"/>
              <a:ext cx="1330036" cy="96982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18" name="Rektangel 17"/>
            <p:cNvSpPr/>
            <p:nvPr/>
          </p:nvSpPr>
          <p:spPr bwMode="auto">
            <a:xfrm>
              <a:off x="4147293" y="1195503"/>
              <a:ext cx="1330036" cy="96982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19" name="Rektangel 18"/>
            <p:cNvSpPr/>
            <p:nvPr/>
          </p:nvSpPr>
          <p:spPr bwMode="auto">
            <a:xfrm>
              <a:off x="5601443" y="1195503"/>
              <a:ext cx="1330036" cy="96982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0" name="Rektangel 19"/>
            <p:cNvSpPr/>
            <p:nvPr/>
          </p:nvSpPr>
          <p:spPr bwMode="auto">
            <a:xfrm>
              <a:off x="7055593" y="1195503"/>
              <a:ext cx="1330036" cy="96982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</p:grpSp>
      <p:grpSp>
        <p:nvGrpSpPr>
          <p:cNvPr id="6" name="Gruppe 91"/>
          <p:cNvGrpSpPr/>
          <p:nvPr/>
        </p:nvGrpSpPr>
        <p:grpSpPr>
          <a:xfrm>
            <a:off x="1395156" y="1176867"/>
            <a:ext cx="7477911" cy="135467"/>
            <a:chOff x="1395156" y="1176867"/>
            <a:chExt cx="7477911" cy="135467"/>
          </a:xfrm>
        </p:grpSpPr>
        <p:grpSp>
          <p:nvGrpSpPr>
            <p:cNvPr id="21" name="Gruppe 90"/>
            <p:cNvGrpSpPr/>
            <p:nvPr/>
          </p:nvGrpSpPr>
          <p:grpSpPr>
            <a:xfrm>
              <a:off x="1395156" y="1176868"/>
              <a:ext cx="6859172" cy="135466"/>
              <a:chOff x="1395156" y="1176868"/>
              <a:chExt cx="6859172" cy="135466"/>
            </a:xfrm>
          </p:grpSpPr>
          <p:sp>
            <p:nvSpPr>
              <p:cNvPr id="23" name="Frihåndsform 22"/>
              <p:cNvSpPr/>
              <p:nvPr/>
            </p:nvSpPr>
            <p:spPr bwMode="auto">
              <a:xfrm>
                <a:off x="1395156" y="1176868"/>
                <a:ext cx="2439070" cy="135466"/>
              </a:xfrm>
              <a:custGeom>
                <a:avLst/>
                <a:gdLst>
                  <a:gd name="connsiteX0" fmla="*/ 0 w 1253066"/>
                  <a:gd name="connsiteY0" fmla="*/ 0 h 160867"/>
                  <a:gd name="connsiteX1" fmla="*/ 575733 w 1253066"/>
                  <a:gd name="connsiteY1" fmla="*/ 0 h 160867"/>
                  <a:gd name="connsiteX2" fmla="*/ 702733 w 1253066"/>
                  <a:gd name="connsiteY2" fmla="*/ 160867 h 160867"/>
                  <a:gd name="connsiteX3" fmla="*/ 1253066 w 1253066"/>
                  <a:gd name="connsiteY3" fmla="*/ 160867 h 160867"/>
                  <a:gd name="connsiteX0" fmla="*/ 0 w 1844559"/>
                  <a:gd name="connsiteY0" fmla="*/ 0 h 160867"/>
                  <a:gd name="connsiteX1" fmla="*/ 575733 w 1844559"/>
                  <a:gd name="connsiteY1" fmla="*/ 0 h 160867"/>
                  <a:gd name="connsiteX2" fmla="*/ 702733 w 1844559"/>
                  <a:gd name="connsiteY2" fmla="*/ 160867 h 160867"/>
                  <a:gd name="connsiteX3" fmla="*/ 1844559 w 1844559"/>
                  <a:gd name="connsiteY3" fmla="*/ 160867 h 160867"/>
                  <a:gd name="connsiteX0" fmla="*/ 0 w 2439070"/>
                  <a:gd name="connsiteY0" fmla="*/ 0 h 160867"/>
                  <a:gd name="connsiteX1" fmla="*/ 1170244 w 2439070"/>
                  <a:gd name="connsiteY1" fmla="*/ 0 h 160867"/>
                  <a:gd name="connsiteX2" fmla="*/ 1297244 w 2439070"/>
                  <a:gd name="connsiteY2" fmla="*/ 160867 h 160867"/>
                  <a:gd name="connsiteX3" fmla="*/ 2439070 w 2439070"/>
                  <a:gd name="connsiteY3" fmla="*/ 160867 h 16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9070" h="160867">
                    <a:moveTo>
                      <a:pt x="0" y="0"/>
                    </a:moveTo>
                    <a:lnTo>
                      <a:pt x="1170244" y="0"/>
                    </a:lnTo>
                    <a:lnTo>
                      <a:pt x="1297244" y="160867"/>
                    </a:lnTo>
                    <a:lnTo>
                      <a:pt x="2439070" y="160867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  <p:sp>
            <p:nvSpPr>
              <p:cNvPr id="24" name="Frihåndsform 23"/>
              <p:cNvSpPr/>
              <p:nvPr/>
            </p:nvSpPr>
            <p:spPr bwMode="auto">
              <a:xfrm>
                <a:off x="2818646" y="1176868"/>
                <a:ext cx="2487522" cy="135466"/>
              </a:xfrm>
              <a:custGeom>
                <a:avLst/>
                <a:gdLst>
                  <a:gd name="connsiteX0" fmla="*/ 0 w 1253066"/>
                  <a:gd name="connsiteY0" fmla="*/ 0 h 160867"/>
                  <a:gd name="connsiteX1" fmla="*/ 575733 w 1253066"/>
                  <a:gd name="connsiteY1" fmla="*/ 0 h 160867"/>
                  <a:gd name="connsiteX2" fmla="*/ 702733 w 1253066"/>
                  <a:gd name="connsiteY2" fmla="*/ 160867 h 160867"/>
                  <a:gd name="connsiteX3" fmla="*/ 1253066 w 1253066"/>
                  <a:gd name="connsiteY3" fmla="*/ 160867 h 160867"/>
                  <a:gd name="connsiteX0" fmla="*/ 0 w 1868701"/>
                  <a:gd name="connsiteY0" fmla="*/ 0 h 160867"/>
                  <a:gd name="connsiteX1" fmla="*/ 575733 w 1868701"/>
                  <a:gd name="connsiteY1" fmla="*/ 0 h 160867"/>
                  <a:gd name="connsiteX2" fmla="*/ 702733 w 1868701"/>
                  <a:gd name="connsiteY2" fmla="*/ 160867 h 160867"/>
                  <a:gd name="connsiteX3" fmla="*/ 1868701 w 1868701"/>
                  <a:gd name="connsiteY3" fmla="*/ 160867 h 160867"/>
                  <a:gd name="connsiteX0" fmla="*/ 618821 w 2487522"/>
                  <a:gd name="connsiteY0" fmla="*/ 0 h 160867"/>
                  <a:gd name="connsiteX1" fmla="*/ 0 w 2487522"/>
                  <a:gd name="connsiteY1" fmla="*/ 97 h 160867"/>
                  <a:gd name="connsiteX2" fmla="*/ 1194554 w 2487522"/>
                  <a:gd name="connsiteY2" fmla="*/ 0 h 160867"/>
                  <a:gd name="connsiteX3" fmla="*/ 1321554 w 2487522"/>
                  <a:gd name="connsiteY3" fmla="*/ 160867 h 160867"/>
                  <a:gd name="connsiteX4" fmla="*/ 2487522 w 2487522"/>
                  <a:gd name="connsiteY4" fmla="*/ 160867 h 16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7522" h="160867">
                    <a:moveTo>
                      <a:pt x="618821" y="0"/>
                    </a:moveTo>
                    <a:lnTo>
                      <a:pt x="0" y="97"/>
                    </a:lnTo>
                    <a:lnTo>
                      <a:pt x="1194554" y="0"/>
                    </a:lnTo>
                    <a:lnTo>
                      <a:pt x="1321554" y="160867"/>
                    </a:lnTo>
                    <a:lnTo>
                      <a:pt x="2487522" y="160867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  <p:sp>
            <p:nvSpPr>
              <p:cNvPr id="25" name="Frihåndsform 24"/>
              <p:cNvSpPr/>
              <p:nvPr/>
            </p:nvSpPr>
            <p:spPr bwMode="auto">
              <a:xfrm>
                <a:off x="4910667" y="1176868"/>
                <a:ext cx="1898880" cy="135466"/>
              </a:xfrm>
              <a:custGeom>
                <a:avLst/>
                <a:gdLst>
                  <a:gd name="connsiteX0" fmla="*/ 0 w 1253066"/>
                  <a:gd name="connsiteY0" fmla="*/ 0 h 160867"/>
                  <a:gd name="connsiteX1" fmla="*/ 575733 w 1253066"/>
                  <a:gd name="connsiteY1" fmla="*/ 0 h 160867"/>
                  <a:gd name="connsiteX2" fmla="*/ 702733 w 1253066"/>
                  <a:gd name="connsiteY2" fmla="*/ 160867 h 160867"/>
                  <a:gd name="connsiteX3" fmla="*/ 1253066 w 1253066"/>
                  <a:gd name="connsiteY3" fmla="*/ 160867 h 160867"/>
                  <a:gd name="connsiteX0" fmla="*/ 0 w 1898880"/>
                  <a:gd name="connsiteY0" fmla="*/ 0 h 160867"/>
                  <a:gd name="connsiteX1" fmla="*/ 575733 w 1898880"/>
                  <a:gd name="connsiteY1" fmla="*/ 0 h 160867"/>
                  <a:gd name="connsiteX2" fmla="*/ 702733 w 1898880"/>
                  <a:gd name="connsiteY2" fmla="*/ 160867 h 160867"/>
                  <a:gd name="connsiteX3" fmla="*/ 1898880 w 1898880"/>
                  <a:gd name="connsiteY3" fmla="*/ 157284 h 16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8880" h="160867">
                    <a:moveTo>
                      <a:pt x="0" y="0"/>
                    </a:moveTo>
                    <a:lnTo>
                      <a:pt x="575733" y="0"/>
                    </a:lnTo>
                    <a:lnTo>
                      <a:pt x="702733" y="160867"/>
                    </a:lnTo>
                    <a:lnTo>
                      <a:pt x="1898880" y="157284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  <p:sp>
            <p:nvSpPr>
              <p:cNvPr id="26" name="Frihåndsform 25"/>
              <p:cNvSpPr/>
              <p:nvPr/>
            </p:nvSpPr>
            <p:spPr bwMode="auto">
              <a:xfrm>
                <a:off x="5754985" y="1176868"/>
                <a:ext cx="2499343" cy="135466"/>
              </a:xfrm>
              <a:custGeom>
                <a:avLst/>
                <a:gdLst>
                  <a:gd name="connsiteX0" fmla="*/ 0 w 1253066"/>
                  <a:gd name="connsiteY0" fmla="*/ 0 h 160867"/>
                  <a:gd name="connsiteX1" fmla="*/ 575733 w 1253066"/>
                  <a:gd name="connsiteY1" fmla="*/ 0 h 160867"/>
                  <a:gd name="connsiteX2" fmla="*/ 702733 w 1253066"/>
                  <a:gd name="connsiteY2" fmla="*/ 160867 h 160867"/>
                  <a:gd name="connsiteX3" fmla="*/ 1253066 w 1253066"/>
                  <a:gd name="connsiteY3" fmla="*/ 160867 h 160867"/>
                  <a:gd name="connsiteX0" fmla="*/ 0 w 1895862"/>
                  <a:gd name="connsiteY0" fmla="*/ 0 h 160867"/>
                  <a:gd name="connsiteX1" fmla="*/ 575733 w 1895862"/>
                  <a:gd name="connsiteY1" fmla="*/ 0 h 160867"/>
                  <a:gd name="connsiteX2" fmla="*/ 702733 w 1895862"/>
                  <a:gd name="connsiteY2" fmla="*/ 160867 h 160867"/>
                  <a:gd name="connsiteX3" fmla="*/ 1895862 w 1895862"/>
                  <a:gd name="connsiteY3" fmla="*/ 157283 h 160867"/>
                  <a:gd name="connsiteX0" fmla="*/ 603481 w 2499343"/>
                  <a:gd name="connsiteY0" fmla="*/ 0 h 160867"/>
                  <a:gd name="connsiteX1" fmla="*/ 0 w 2499343"/>
                  <a:gd name="connsiteY1" fmla="*/ 3681 h 160867"/>
                  <a:gd name="connsiteX2" fmla="*/ 1179214 w 2499343"/>
                  <a:gd name="connsiteY2" fmla="*/ 0 h 160867"/>
                  <a:gd name="connsiteX3" fmla="*/ 1306214 w 2499343"/>
                  <a:gd name="connsiteY3" fmla="*/ 160867 h 160867"/>
                  <a:gd name="connsiteX4" fmla="*/ 2499343 w 2499343"/>
                  <a:gd name="connsiteY4" fmla="*/ 157283 h 16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343" h="160867">
                    <a:moveTo>
                      <a:pt x="603481" y="0"/>
                    </a:moveTo>
                    <a:lnTo>
                      <a:pt x="0" y="3681"/>
                    </a:lnTo>
                    <a:lnTo>
                      <a:pt x="1179214" y="0"/>
                    </a:lnTo>
                    <a:lnTo>
                      <a:pt x="1306214" y="160867"/>
                    </a:lnTo>
                    <a:lnTo>
                      <a:pt x="2499343" y="157283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16" charset="0"/>
                  <a:buNone/>
                  <a:tabLst/>
                </a:pPr>
                <a:endParaRPr kumimoji="0" lang="nb-NO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endParaRPr>
              </a:p>
            </p:txBody>
          </p:sp>
        </p:grpSp>
        <p:cxnSp>
          <p:nvCxnSpPr>
            <p:cNvPr id="31" name="Rett linje 30"/>
            <p:cNvCxnSpPr/>
            <p:nvPr/>
          </p:nvCxnSpPr>
          <p:spPr bwMode="auto">
            <a:xfrm flipH="1">
              <a:off x="7242772" y="1176867"/>
              <a:ext cx="1630295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uppe 79"/>
          <p:cNvGrpSpPr/>
          <p:nvPr/>
        </p:nvGrpSpPr>
        <p:grpSpPr>
          <a:xfrm>
            <a:off x="1472697" y="2760134"/>
            <a:ext cx="7389949" cy="101599"/>
            <a:chOff x="1472697" y="2760134"/>
            <a:chExt cx="7389949" cy="101599"/>
          </a:xfrm>
        </p:grpSpPr>
        <p:sp>
          <p:nvSpPr>
            <p:cNvPr id="32" name="Rektangel 31"/>
            <p:cNvSpPr/>
            <p:nvPr/>
          </p:nvSpPr>
          <p:spPr bwMode="auto">
            <a:xfrm>
              <a:off x="1472697" y="2768600"/>
              <a:ext cx="1228169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33" name="Rektangel 32"/>
            <p:cNvSpPr/>
            <p:nvPr/>
          </p:nvSpPr>
          <p:spPr bwMode="auto">
            <a:xfrm>
              <a:off x="2957465" y="2768600"/>
              <a:ext cx="1201093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34" name="Rektangel 33"/>
            <p:cNvSpPr/>
            <p:nvPr/>
          </p:nvSpPr>
          <p:spPr bwMode="auto">
            <a:xfrm>
              <a:off x="4399983" y="2768600"/>
              <a:ext cx="1213165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35" name="Rektangel 34"/>
            <p:cNvSpPr/>
            <p:nvPr/>
          </p:nvSpPr>
          <p:spPr bwMode="auto">
            <a:xfrm>
              <a:off x="5857592" y="2768600"/>
              <a:ext cx="1213546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36" name="Rektangel 35"/>
            <p:cNvSpPr/>
            <p:nvPr/>
          </p:nvSpPr>
          <p:spPr bwMode="auto">
            <a:xfrm>
              <a:off x="7300111" y="2760134"/>
              <a:ext cx="1562535" cy="963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</p:grpSp>
      <p:grpSp>
        <p:nvGrpSpPr>
          <p:cNvPr id="27" name="Gruppe 80"/>
          <p:cNvGrpSpPr/>
          <p:nvPr/>
        </p:nvGrpSpPr>
        <p:grpSpPr>
          <a:xfrm>
            <a:off x="863161" y="2759186"/>
            <a:ext cx="8009609" cy="2330725"/>
            <a:chOff x="863161" y="2759186"/>
            <a:chExt cx="8009609" cy="2330725"/>
          </a:xfrm>
        </p:grpSpPr>
        <p:sp>
          <p:nvSpPr>
            <p:cNvPr id="37" name="Rektangel 36"/>
            <p:cNvSpPr/>
            <p:nvPr/>
          </p:nvSpPr>
          <p:spPr bwMode="auto">
            <a:xfrm rot="16200000">
              <a:off x="8252335" y="3280625"/>
              <a:ext cx="1134001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38" name="Frihåndsform 37"/>
            <p:cNvSpPr/>
            <p:nvPr/>
          </p:nvSpPr>
          <p:spPr bwMode="auto">
            <a:xfrm>
              <a:off x="8769927" y="2759186"/>
              <a:ext cx="102311" cy="99113"/>
            </a:xfrm>
            <a:custGeom>
              <a:avLst/>
              <a:gdLst>
                <a:gd name="connsiteX0" fmla="*/ 0 w 102311"/>
                <a:gd name="connsiteY0" fmla="*/ 0 h 99113"/>
                <a:gd name="connsiteX1" fmla="*/ 102311 w 102311"/>
                <a:gd name="connsiteY1" fmla="*/ 99113 h 99113"/>
                <a:gd name="connsiteX2" fmla="*/ 102311 w 102311"/>
                <a:gd name="connsiteY2" fmla="*/ 0 h 99113"/>
                <a:gd name="connsiteX3" fmla="*/ 0 w 102311"/>
                <a:gd name="connsiteY3" fmla="*/ 0 h 9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11" h="99113">
                  <a:moveTo>
                    <a:pt x="0" y="0"/>
                  </a:moveTo>
                  <a:lnTo>
                    <a:pt x="102311" y="99113"/>
                  </a:lnTo>
                  <a:lnTo>
                    <a:pt x="1023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39" name="Rektangel 38"/>
            <p:cNvSpPr/>
            <p:nvPr/>
          </p:nvSpPr>
          <p:spPr bwMode="auto">
            <a:xfrm>
              <a:off x="971950" y="3871991"/>
              <a:ext cx="7899815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0" name="Frihåndsform 39"/>
            <p:cNvSpPr/>
            <p:nvPr/>
          </p:nvSpPr>
          <p:spPr bwMode="auto">
            <a:xfrm rot="5400000">
              <a:off x="8772058" y="3870748"/>
              <a:ext cx="102311" cy="99113"/>
            </a:xfrm>
            <a:custGeom>
              <a:avLst/>
              <a:gdLst>
                <a:gd name="connsiteX0" fmla="*/ 0 w 102311"/>
                <a:gd name="connsiteY0" fmla="*/ 0 h 99113"/>
                <a:gd name="connsiteX1" fmla="*/ 102311 w 102311"/>
                <a:gd name="connsiteY1" fmla="*/ 99113 h 99113"/>
                <a:gd name="connsiteX2" fmla="*/ 102311 w 102311"/>
                <a:gd name="connsiteY2" fmla="*/ 0 h 99113"/>
                <a:gd name="connsiteX3" fmla="*/ 0 w 102311"/>
                <a:gd name="connsiteY3" fmla="*/ 0 h 9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11" h="99113">
                  <a:moveTo>
                    <a:pt x="0" y="0"/>
                  </a:moveTo>
                  <a:lnTo>
                    <a:pt x="102311" y="99113"/>
                  </a:lnTo>
                  <a:lnTo>
                    <a:pt x="1023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2" name="Rektangel 41"/>
            <p:cNvSpPr/>
            <p:nvPr/>
          </p:nvSpPr>
          <p:spPr bwMode="auto">
            <a:xfrm rot="16200000">
              <a:off x="321456" y="4419647"/>
              <a:ext cx="1189914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4" name="Rektangel 43"/>
            <p:cNvSpPr/>
            <p:nvPr/>
          </p:nvSpPr>
          <p:spPr bwMode="auto">
            <a:xfrm>
              <a:off x="869164" y="4990656"/>
              <a:ext cx="365125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6" name="Frihåndsform 45"/>
            <p:cNvSpPr/>
            <p:nvPr/>
          </p:nvSpPr>
          <p:spPr bwMode="auto">
            <a:xfrm rot="16200000">
              <a:off x="863728" y="3863070"/>
              <a:ext cx="102311" cy="99113"/>
            </a:xfrm>
            <a:custGeom>
              <a:avLst/>
              <a:gdLst>
                <a:gd name="connsiteX0" fmla="*/ 0 w 102311"/>
                <a:gd name="connsiteY0" fmla="*/ 0 h 99113"/>
                <a:gd name="connsiteX1" fmla="*/ 102311 w 102311"/>
                <a:gd name="connsiteY1" fmla="*/ 99113 h 99113"/>
                <a:gd name="connsiteX2" fmla="*/ 102311 w 102311"/>
                <a:gd name="connsiteY2" fmla="*/ 0 h 99113"/>
                <a:gd name="connsiteX3" fmla="*/ 0 w 102311"/>
                <a:gd name="connsiteY3" fmla="*/ 0 h 9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11" h="99113">
                  <a:moveTo>
                    <a:pt x="0" y="0"/>
                  </a:moveTo>
                  <a:lnTo>
                    <a:pt x="102311" y="99113"/>
                  </a:lnTo>
                  <a:lnTo>
                    <a:pt x="1023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7" name="Frihåndsform 46"/>
            <p:cNvSpPr/>
            <p:nvPr/>
          </p:nvSpPr>
          <p:spPr bwMode="auto">
            <a:xfrm rot="10800000">
              <a:off x="863161" y="4990798"/>
              <a:ext cx="102311" cy="99113"/>
            </a:xfrm>
            <a:custGeom>
              <a:avLst/>
              <a:gdLst>
                <a:gd name="connsiteX0" fmla="*/ 0 w 102311"/>
                <a:gd name="connsiteY0" fmla="*/ 0 h 99113"/>
                <a:gd name="connsiteX1" fmla="*/ 102311 w 102311"/>
                <a:gd name="connsiteY1" fmla="*/ 99113 h 99113"/>
                <a:gd name="connsiteX2" fmla="*/ 102311 w 102311"/>
                <a:gd name="connsiteY2" fmla="*/ 0 h 99113"/>
                <a:gd name="connsiteX3" fmla="*/ 0 w 102311"/>
                <a:gd name="connsiteY3" fmla="*/ 0 h 9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11" h="99113">
                  <a:moveTo>
                    <a:pt x="0" y="0"/>
                  </a:moveTo>
                  <a:lnTo>
                    <a:pt x="102311" y="99113"/>
                  </a:lnTo>
                  <a:lnTo>
                    <a:pt x="1023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</p:grpSp>
      <p:grpSp>
        <p:nvGrpSpPr>
          <p:cNvPr id="29" name="Gruppe 81"/>
          <p:cNvGrpSpPr/>
          <p:nvPr/>
        </p:nvGrpSpPr>
        <p:grpSpPr>
          <a:xfrm>
            <a:off x="1457608" y="4986934"/>
            <a:ext cx="7574733" cy="93133"/>
            <a:chOff x="1457608" y="4986934"/>
            <a:chExt cx="7574733" cy="93133"/>
          </a:xfrm>
        </p:grpSpPr>
        <p:sp>
          <p:nvSpPr>
            <p:cNvPr id="48" name="Rektangel 47"/>
            <p:cNvSpPr/>
            <p:nvPr/>
          </p:nvSpPr>
          <p:spPr bwMode="auto">
            <a:xfrm>
              <a:off x="1457608" y="4986934"/>
              <a:ext cx="1231099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49" name="Rektangel 48"/>
            <p:cNvSpPr/>
            <p:nvPr/>
          </p:nvSpPr>
          <p:spPr bwMode="auto">
            <a:xfrm>
              <a:off x="2915216" y="4986934"/>
              <a:ext cx="1234407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1" name="Rektangel 50"/>
            <p:cNvSpPr/>
            <p:nvPr/>
          </p:nvSpPr>
          <p:spPr bwMode="auto">
            <a:xfrm>
              <a:off x="5839485" y="4986934"/>
              <a:ext cx="1213868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2" name="Rektangel 51"/>
            <p:cNvSpPr/>
            <p:nvPr/>
          </p:nvSpPr>
          <p:spPr bwMode="auto">
            <a:xfrm>
              <a:off x="4381877" y="4986934"/>
              <a:ext cx="1216591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3" name="Rektangel 52"/>
            <p:cNvSpPr/>
            <p:nvPr/>
          </p:nvSpPr>
          <p:spPr bwMode="auto">
            <a:xfrm>
              <a:off x="7285023" y="4986934"/>
              <a:ext cx="1747318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</p:grpSp>
      <p:grpSp>
        <p:nvGrpSpPr>
          <p:cNvPr id="30" name="Gruppe 78"/>
          <p:cNvGrpSpPr/>
          <p:nvPr/>
        </p:nvGrpSpPr>
        <p:grpSpPr>
          <a:xfrm>
            <a:off x="719669" y="1312333"/>
            <a:ext cx="8305061" cy="1554528"/>
            <a:chOff x="719669" y="1312333"/>
            <a:chExt cx="8305061" cy="1554528"/>
          </a:xfrm>
        </p:grpSpPr>
        <p:cxnSp>
          <p:nvCxnSpPr>
            <p:cNvPr id="28" name="Rett linje 27"/>
            <p:cNvCxnSpPr/>
            <p:nvPr/>
          </p:nvCxnSpPr>
          <p:spPr bwMode="auto">
            <a:xfrm flipH="1">
              <a:off x="719669" y="1312333"/>
              <a:ext cx="1712695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Rektangel 42"/>
            <p:cNvSpPr/>
            <p:nvPr/>
          </p:nvSpPr>
          <p:spPr bwMode="auto">
            <a:xfrm>
              <a:off x="864704" y="2765403"/>
              <a:ext cx="378238" cy="9706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4" name="Rektangel 53"/>
            <p:cNvSpPr/>
            <p:nvPr/>
          </p:nvSpPr>
          <p:spPr bwMode="auto">
            <a:xfrm rot="16200000">
              <a:off x="340786" y="2246955"/>
              <a:ext cx="1134001" cy="93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5" name="Rektangel 54"/>
            <p:cNvSpPr/>
            <p:nvPr/>
          </p:nvSpPr>
          <p:spPr bwMode="auto">
            <a:xfrm>
              <a:off x="862619" y="1635686"/>
              <a:ext cx="8162111" cy="837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7" name="Frihåndsform 56"/>
            <p:cNvSpPr/>
            <p:nvPr/>
          </p:nvSpPr>
          <p:spPr bwMode="auto">
            <a:xfrm rot="16200000">
              <a:off x="867041" y="1640018"/>
              <a:ext cx="102311" cy="99113"/>
            </a:xfrm>
            <a:custGeom>
              <a:avLst/>
              <a:gdLst>
                <a:gd name="connsiteX0" fmla="*/ 0 w 102311"/>
                <a:gd name="connsiteY0" fmla="*/ 0 h 99113"/>
                <a:gd name="connsiteX1" fmla="*/ 102311 w 102311"/>
                <a:gd name="connsiteY1" fmla="*/ 99113 h 99113"/>
                <a:gd name="connsiteX2" fmla="*/ 102311 w 102311"/>
                <a:gd name="connsiteY2" fmla="*/ 0 h 99113"/>
                <a:gd name="connsiteX3" fmla="*/ 0 w 102311"/>
                <a:gd name="connsiteY3" fmla="*/ 0 h 9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11" h="99113">
                  <a:moveTo>
                    <a:pt x="0" y="0"/>
                  </a:moveTo>
                  <a:lnTo>
                    <a:pt x="102311" y="99113"/>
                  </a:lnTo>
                  <a:lnTo>
                    <a:pt x="1023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58" name="Frihåndsform 57"/>
            <p:cNvSpPr/>
            <p:nvPr/>
          </p:nvSpPr>
          <p:spPr bwMode="auto">
            <a:xfrm rot="10800000">
              <a:off x="866476" y="2767748"/>
              <a:ext cx="102311" cy="99113"/>
            </a:xfrm>
            <a:custGeom>
              <a:avLst/>
              <a:gdLst>
                <a:gd name="connsiteX0" fmla="*/ 0 w 102311"/>
                <a:gd name="connsiteY0" fmla="*/ 0 h 99113"/>
                <a:gd name="connsiteX1" fmla="*/ 102311 w 102311"/>
                <a:gd name="connsiteY1" fmla="*/ 99113 h 99113"/>
                <a:gd name="connsiteX2" fmla="*/ 102311 w 102311"/>
                <a:gd name="connsiteY2" fmla="*/ 0 h 99113"/>
                <a:gd name="connsiteX3" fmla="*/ 0 w 102311"/>
                <a:gd name="connsiteY3" fmla="*/ 0 h 9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11" h="99113">
                  <a:moveTo>
                    <a:pt x="0" y="0"/>
                  </a:moveTo>
                  <a:lnTo>
                    <a:pt x="102311" y="99113"/>
                  </a:lnTo>
                  <a:lnTo>
                    <a:pt x="1023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</p:grpSp>
      <p:grpSp>
        <p:nvGrpSpPr>
          <p:cNvPr id="9216" name="Gruppe 77"/>
          <p:cNvGrpSpPr/>
          <p:nvPr/>
        </p:nvGrpSpPr>
        <p:grpSpPr>
          <a:xfrm>
            <a:off x="1252330" y="1401418"/>
            <a:ext cx="1341783" cy="377686"/>
            <a:chOff x="1252330" y="1401418"/>
            <a:chExt cx="1341783" cy="377686"/>
          </a:xfrm>
        </p:grpSpPr>
        <p:cxnSp>
          <p:nvCxnSpPr>
            <p:cNvPr id="60" name="Rett pil 59"/>
            <p:cNvCxnSpPr/>
            <p:nvPr/>
          </p:nvCxnSpPr>
          <p:spPr bwMode="auto">
            <a:xfrm>
              <a:off x="1252330" y="1779104"/>
              <a:ext cx="1341783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61" name="TekstSylinder 60"/>
            <p:cNvSpPr txBox="1"/>
            <p:nvPr/>
          </p:nvSpPr>
          <p:spPr>
            <a:xfrm>
              <a:off x="1759227" y="1401418"/>
              <a:ext cx="538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tx1"/>
                  </a:solidFill>
                </a:rPr>
                <a:t>5 cm</a:t>
              </a:r>
            </a:p>
          </p:txBody>
        </p:sp>
      </p:grpSp>
      <p:grpSp>
        <p:nvGrpSpPr>
          <p:cNvPr id="9218" name="Gruppe 76"/>
          <p:cNvGrpSpPr/>
          <p:nvPr/>
        </p:nvGrpSpPr>
        <p:grpSpPr>
          <a:xfrm>
            <a:off x="858764" y="1858617"/>
            <a:ext cx="307777" cy="1908313"/>
            <a:chOff x="858764" y="1858617"/>
            <a:chExt cx="307777" cy="1908313"/>
          </a:xfrm>
        </p:grpSpPr>
        <p:cxnSp>
          <p:nvCxnSpPr>
            <p:cNvPr id="64" name="Rett pil 63"/>
            <p:cNvCxnSpPr/>
            <p:nvPr/>
          </p:nvCxnSpPr>
          <p:spPr bwMode="auto">
            <a:xfrm>
              <a:off x="1152939" y="1858617"/>
              <a:ext cx="0" cy="190831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65" name="TekstSylinder 64"/>
            <p:cNvSpPr txBox="1"/>
            <p:nvPr/>
          </p:nvSpPr>
          <p:spPr>
            <a:xfrm rot="16200000">
              <a:off x="675862" y="3051312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tx1"/>
                  </a:solidFill>
                </a:rPr>
                <a:t>7,5 cm</a:t>
              </a:r>
            </a:p>
          </p:txBody>
        </p:sp>
      </p:grpSp>
      <p:grpSp>
        <p:nvGrpSpPr>
          <p:cNvPr id="9219" name="Gruppe 85"/>
          <p:cNvGrpSpPr/>
          <p:nvPr/>
        </p:nvGrpSpPr>
        <p:grpSpPr>
          <a:xfrm>
            <a:off x="904461" y="6112568"/>
            <a:ext cx="7931426" cy="307777"/>
            <a:chOff x="904461" y="6192080"/>
            <a:chExt cx="7931426" cy="307777"/>
          </a:xfrm>
        </p:grpSpPr>
        <p:cxnSp>
          <p:nvCxnSpPr>
            <p:cNvPr id="66" name="Rett pil 65"/>
            <p:cNvCxnSpPr/>
            <p:nvPr/>
          </p:nvCxnSpPr>
          <p:spPr bwMode="auto">
            <a:xfrm>
              <a:off x="904461" y="6202017"/>
              <a:ext cx="7931426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68" name="TekstSylinder 67"/>
            <p:cNvSpPr txBox="1"/>
            <p:nvPr/>
          </p:nvSpPr>
          <p:spPr>
            <a:xfrm>
              <a:off x="4542186" y="6192080"/>
              <a:ext cx="763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tx1"/>
                  </a:solidFill>
                </a:rPr>
                <a:t>29,5 cm</a:t>
              </a:r>
            </a:p>
          </p:txBody>
        </p:sp>
      </p:grpSp>
      <p:grpSp>
        <p:nvGrpSpPr>
          <p:cNvPr id="9220" name="Gruppe 75"/>
          <p:cNvGrpSpPr/>
          <p:nvPr/>
        </p:nvGrpSpPr>
        <p:grpSpPr>
          <a:xfrm>
            <a:off x="3786812" y="1391480"/>
            <a:ext cx="763351" cy="397563"/>
            <a:chOff x="3786812" y="1391480"/>
            <a:chExt cx="763351" cy="397563"/>
          </a:xfrm>
        </p:grpSpPr>
        <p:sp>
          <p:nvSpPr>
            <p:cNvPr id="70" name="TekstSylinder 69"/>
            <p:cNvSpPr txBox="1"/>
            <p:nvPr/>
          </p:nvSpPr>
          <p:spPr>
            <a:xfrm>
              <a:off x="3786812" y="1391480"/>
              <a:ext cx="7633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>
                  <a:solidFill>
                    <a:schemeClr val="tx1"/>
                  </a:solidFill>
                </a:rPr>
                <a:t>0,5 cm</a:t>
              </a:r>
            </a:p>
          </p:txBody>
        </p:sp>
        <p:cxnSp>
          <p:nvCxnSpPr>
            <p:cNvPr id="74" name="Rett pil 73"/>
            <p:cNvCxnSpPr/>
            <p:nvPr/>
          </p:nvCxnSpPr>
          <p:spPr bwMode="auto">
            <a:xfrm>
              <a:off x="3826565" y="1789043"/>
              <a:ext cx="2286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Rett pil 74"/>
            <p:cNvCxnSpPr/>
            <p:nvPr/>
          </p:nvCxnSpPr>
          <p:spPr bwMode="auto">
            <a:xfrm flipH="1">
              <a:off x="4164495" y="1789043"/>
              <a:ext cx="2286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221" name="Gruppe 82"/>
          <p:cNvGrpSpPr/>
          <p:nvPr/>
        </p:nvGrpSpPr>
        <p:grpSpPr>
          <a:xfrm rot="16200000">
            <a:off x="-1473645" y="3656943"/>
            <a:ext cx="4345058" cy="307777"/>
            <a:chOff x="1252330" y="1530629"/>
            <a:chExt cx="1341783" cy="307777"/>
          </a:xfrm>
        </p:grpSpPr>
        <p:cxnSp>
          <p:nvCxnSpPr>
            <p:cNvPr id="84" name="Rett pil 83"/>
            <p:cNvCxnSpPr/>
            <p:nvPr/>
          </p:nvCxnSpPr>
          <p:spPr bwMode="auto">
            <a:xfrm>
              <a:off x="1252330" y="1779104"/>
              <a:ext cx="1341783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85" name="TekstSylinder 84"/>
            <p:cNvSpPr txBox="1"/>
            <p:nvPr/>
          </p:nvSpPr>
          <p:spPr>
            <a:xfrm>
              <a:off x="1817544" y="1530629"/>
              <a:ext cx="242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>
                  <a:solidFill>
                    <a:schemeClr val="tx1"/>
                  </a:solidFill>
                </a:rPr>
                <a:t>17 cm</a:t>
              </a:r>
            </a:p>
          </p:txBody>
        </p:sp>
      </p:grpSp>
      <p:sp>
        <p:nvSpPr>
          <p:cNvPr id="93" name="TekstSylinder 92"/>
          <p:cNvSpPr txBox="1"/>
          <p:nvPr/>
        </p:nvSpPr>
        <p:spPr>
          <a:xfrm>
            <a:off x="8533326" y="1526023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94" name="TekstSylinder 93"/>
          <p:cNvSpPr txBox="1"/>
          <p:nvPr/>
        </p:nvSpPr>
        <p:spPr>
          <a:xfrm>
            <a:off x="8576607" y="481182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b="1" dirty="0">
                <a:solidFill>
                  <a:schemeClr val="accent6"/>
                </a:solidFill>
              </a:rPr>
              <a:t>‒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3" grpId="0"/>
      <p:bldP spid="9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3309620" cy="1141413"/>
          </a:xfrm>
        </p:spPr>
        <p:txBody>
          <a:bodyPr/>
          <a:lstStyle/>
          <a:p>
            <a:pPr algn="ctr"/>
            <a:r>
              <a:rPr lang="nb-NO" dirty="0"/>
              <a:t>Oppkobling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9690"/>
          <a:stretch>
            <a:fillRect/>
          </a:stretch>
        </p:blipFill>
        <p:spPr bwMode="auto">
          <a:xfrm>
            <a:off x="3328858" y="4157893"/>
            <a:ext cx="5491586" cy="208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74393"/>
          <a:stretch>
            <a:fillRect/>
          </a:stretch>
        </p:blipFill>
        <p:spPr bwMode="auto">
          <a:xfrm>
            <a:off x="703385" y="4511848"/>
            <a:ext cx="2564851" cy="15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USB 2.0 Extension Cable, Type A Male to Type A Female, 10 foot - Part Number: 10U2-02110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5052" y="215363"/>
            <a:ext cx="4258163" cy="4258163"/>
          </a:xfrm>
          <a:prstGeom prst="rect">
            <a:avLst/>
          </a:prstGeom>
          <a:noFill/>
        </p:spPr>
      </p:pic>
      <p:grpSp>
        <p:nvGrpSpPr>
          <p:cNvPr id="3" name="Gruppe 26"/>
          <p:cNvGrpSpPr/>
          <p:nvPr/>
        </p:nvGrpSpPr>
        <p:grpSpPr>
          <a:xfrm>
            <a:off x="6428935" y="1617785"/>
            <a:ext cx="689317" cy="576775"/>
            <a:chOff x="6428935" y="1617785"/>
            <a:chExt cx="689317" cy="576775"/>
          </a:xfrm>
        </p:grpSpPr>
        <p:cxnSp>
          <p:nvCxnSpPr>
            <p:cNvPr id="9" name="Rett linje 8"/>
            <p:cNvCxnSpPr/>
            <p:nvPr/>
          </p:nvCxnSpPr>
          <p:spPr bwMode="auto">
            <a:xfrm flipV="1">
              <a:off x="6428935" y="1702192"/>
              <a:ext cx="689317" cy="33762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A062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Rett linje 11"/>
            <p:cNvCxnSpPr/>
            <p:nvPr/>
          </p:nvCxnSpPr>
          <p:spPr bwMode="auto">
            <a:xfrm>
              <a:off x="6682154" y="1617785"/>
              <a:ext cx="182880" cy="576775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A062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7"/>
          <p:cNvGrpSpPr/>
          <p:nvPr/>
        </p:nvGrpSpPr>
        <p:grpSpPr>
          <a:xfrm>
            <a:off x="1083212" y="1776877"/>
            <a:ext cx="4712677" cy="4258163"/>
            <a:chOff x="1083212" y="1776877"/>
            <a:chExt cx="4712677" cy="4258163"/>
          </a:xfrm>
        </p:grpSpPr>
        <p:pic>
          <p:nvPicPr>
            <p:cNvPr id="5" name="Picture 4" descr="USB 2.0 Extension Cable, Type A Male to Type A Female, 10 foot - Part Number: 10U2-02110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8634" y="1776877"/>
              <a:ext cx="4258163" cy="4258163"/>
            </a:xfrm>
            <a:prstGeom prst="rect">
              <a:avLst/>
            </a:prstGeom>
            <a:noFill/>
          </p:spPr>
        </p:pic>
        <p:sp>
          <p:nvSpPr>
            <p:cNvPr id="6" name="Frihåndsform 5"/>
            <p:cNvSpPr/>
            <p:nvPr/>
          </p:nvSpPr>
          <p:spPr bwMode="auto">
            <a:xfrm>
              <a:off x="1083212" y="1786597"/>
              <a:ext cx="4712677" cy="3418449"/>
            </a:xfrm>
            <a:custGeom>
              <a:avLst/>
              <a:gdLst>
                <a:gd name="connsiteX0" fmla="*/ 4712677 w 4712677"/>
                <a:gd name="connsiteY0" fmla="*/ 3418449 h 3418449"/>
                <a:gd name="connsiteX1" fmla="*/ 2743200 w 4712677"/>
                <a:gd name="connsiteY1" fmla="*/ 2293034 h 3418449"/>
                <a:gd name="connsiteX2" fmla="*/ 872197 w 4712677"/>
                <a:gd name="connsiteY2" fmla="*/ 1069145 h 3418449"/>
                <a:gd name="connsiteX3" fmla="*/ 0 w 4712677"/>
                <a:gd name="connsiteY3" fmla="*/ 492369 h 3418449"/>
                <a:gd name="connsiteX4" fmla="*/ 379828 w 4712677"/>
                <a:gd name="connsiteY4" fmla="*/ 0 h 3418449"/>
                <a:gd name="connsiteX5" fmla="*/ 4614203 w 4712677"/>
                <a:gd name="connsiteY5" fmla="*/ 2039815 h 3418449"/>
                <a:gd name="connsiteX6" fmla="*/ 4712677 w 4712677"/>
                <a:gd name="connsiteY6" fmla="*/ 3418449 h 341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677" h="3418449">
                  <a:moveTo>
                    <a:pt x="4712677" y="3418449"/>
                  </a:moveTo>
                  <a:lnTo>
                    <a:pt x="2743200" y="2293034"/>
                  </a:lnTo>
                  <a:lnTo>
                    <a:pt x="872197" y="1069145"/>
                  </a:lnTo>
                  <a:lnTo>
                    <a:pt x="0" y="492369"/>
                  </a:lnTo>
                  <a:lnTo>
                    <a:pt x="379828" y="0"/>
                  </a:lnTo>
                  <a:lnTo>
                    <a:pt x="4614203" y="2039815"/>
                  </a:lnTo>
                  <a:lnTo>
                    <a:pt x="4712677" y="3418449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</p:grpSp>
      <p:sp>
        <p:nvSpPr>
          <p:cNvPr id="9" name="TekstSylinder 8"/>
          <p:cNvSpPr txBox="1"/>
          <p:nvPr/>
        </p:nvSpPr>
        <p:spPr>
          <a:xfrm>
            <a:off x="1026942" y="2419643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Fra solcellepanel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617785" y="5528603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USB type a (hunn)</a:t>
            </a:r>
          </a:p>
        </p:txBody>
      </p:sp>
      <p:pic>
        <p:nvPicPr>
          <p:cNvPr id="148482" name="Picture 2" descr="File:MicroB USB Plu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658" y="3244369"/>
            <a:ext cx="3656770" cy="2741434"/>
          </a:xfrm>
          <a:prstGeom prst="rect">
            <a:avLst/>
          </a:prstGeom>
          <a:noFill/>
        </p:spPr>
      </p:pic>
      <p:sp>
        <p:nvSpPr>
          <p:cNvPr id="12" name="TekstSylinder 11"/>
          <p:cNvSpPr txBox="1"/>
          <p:nvPr/>
        </p:nvSpPr>
        <p:spPr>
          <a:xfrm>
            <a:off x="5458265" y="6105379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USB </a:t>
            </a:r>
            <a:r>
              <a:rPr lang="nb-NO" dirty="0" err="1">
                <a:solidFill>
                  <a:schemeClr val="tx1"/>
                </a:solidFill>
              </a:rPr>
              <a:t>micro</a:t>
            </a:r>
            <a:r>
              <a:rPr lang="nb-NO" dirty="0">
                <a:solidFill>
                  <a:schemeClr val="tx1"/>
                </a:solidFill>
              </a:rPr>
              <a:t> type b</a:t>
            </a:r>
          </a:p>
        </p:txBody>
      </p:sp>
      <p:pic>
        <p:nvPicPr>
          <p:cNvPr id="148484" name="Picture 4" descr="http://upload.wikimedia.org/wikipedia/commons/thumb/5/5d/Types-usb_th1.svg/220px-Types-usb_th1.svg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8959" y="239151"/>
            <a:ext cx="2095500" cy="2200275"/>
          </a:xfrm>
          <a:prstGeom prst="rect">
            <a:avLst/>
          </a:prstGeom>
          <a:noFill/>
        </p:spPr>
      </p:pic>
      <p:sp>
        <p:nvSpPr>
          <p:cNvPr id="14" name="TekstSylinder 13"/>
          <p:cNvSpPr txBox="1"/>
          <p:nvPr/>
        </p:nvSpPr>
        <p:spPr>
          <a:xfrm>
            <a:off x="3981157" y="2630658"/>
            <a:ext cx="212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Til batteripakke</a:t>
            </a:r>
          </a:p>
        </p:txBody>
      </p:sp>
      <p:pic>
        <p:nvPicPr>
          <p:cNvPr id="148486" name="Picture 6" descr="http://cdn2.ubergizmo.com/wp-content/uploads/2013/08/urgent-power-640x45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2652" y="604911"/>
            <a:ext cx="2918073" cy="2055202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Oppkobling forts.</a:t>
            </a: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7794" y="250312"/>
            <a:ext cx="4979963" cy="53747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Den ferdige mobilladeren</a:t>
            </a:r>
          </a:p>
        </p:txBody>
      </p:sp>
      <p:pic>
        <p:nvPicPr>
          <p:cNvPr id="41985" name="Picture 1" descr="C:\Arbeidskatalog Skolelab\Artikler og hefter\Sensorer\Bilder\CIMG3894.JPG"/>
          <p:cNvPicPr>
            <a:picLocks noChangeAspect="1" noChangeArrowheads="1"/>
          </p:cNvPicPr>
          <p:nvPr/>
        </p:nvPicPr>
        <p:blipFill>
          <a:blip r:embed="rId2" cstate="print"/>
          <a:srcRect l="6118" t="8869" r="7921" b="15342"/>
          <a:stretch>
            <a:fillRect/>
          </a:stretch>
        </p:blipFill>
        <p:spPr bwMode="auto">
          <a:xfrm rot="16200000">
            <a:off x="5247407" y="966707"/>
            <a:ext cx="4475957" cy="2959710"/>
          </a:xfrm>
          <a:prstGeom prst="rect">
            <a:avLst/>
          </a:prstGeom>
          <a:noFill/>
        </p:spPr>
      </p:pic>
      <p:pic>
        <p:nvPicPr>
          <p:cNvPr id="41986" name="Picture 2" descr="C:\Arbeidskatalog Skolelab\Artikler og hefter\Sensorer\Bilder\CIMG3896.JPG"/>
          <p:cNvPicPr>
            <a:picLocks noChangeAspect="1" noChangeArrowheads="1"/>
          </p:cNvPicPr>
          <p:nvPr/>
        </p:nvPicPr>
        <p:blipFill>
          <a:blip r:embed="rId3" cstate="print"/>
          <a:srcRect t="27377" b="44238"/>
          <a:stretch>
            <a:fillRect/>
          </a:stretch>
        </p:blipFill>
        <p:spPr bwMode="auto">
          <a:xfrm>
            <a:off x="842344" y="4923692"/>
            <a:ext cx="8127996" cy="1730325"/>
          </a:xfrm>
          <a:prstGeom prst="rect">
            <a:avLst/>
          </a:prstGeom>
          <a:noFill/>
        </p:spPr>
      </p:pic>
      <p:pic>
        <p:nvPicPr>
          <p:cNvPr id="41987" name="Picture 3" descr="C:\Arbeidskatalog Skolelab\Artikler og hefter\Sensorer\Bilder\CIMG3895.JPG"/>
          <p:cNvPicPr>
            <a:picLocks noChangeAspect="1" noChangeArrowheads="1"/>
          </p:cNvPicPr>
          <p:nvPr/>
        </p:nvPicPr>
        <p:blipFill>
          <a:blip r:embed="rId4" cstate="print"/>
          <a:srcRect l="10192" t="12904" r="10192" b="4712"/>
          <a:stretch>
            <a:fillRect/>
          </a:stretch>
        </p:blipFill>
        <p:spPr bwMode="auto">
          <a:xfrm>
            <a:off x="872198" y="877397"/>
            <a:ext cx="4923692" cy="3821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613186" y="0"/>
            <a:ext cx="8530814" cy="685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9842" y="2408892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Andre mulige prosjekter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Mendocinomotor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368" t="16460" r="16368" b="22919"/>
          <a:stretch>
            <a:fillRect/>
          </a:stretch>
        </p:blipFill>
        <p:spPr bwMode="auto">
          <a:xfrm>
            <a:off x="1917671" y="1685108"/>
            <a:ext cx="5993921" cy="406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475" y="1621699"/>
            <a:ext cx="7837145" cy="421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1141413"/>
          </a:xfrm>
        </p:spPr>
        <p:txBody>
          <a:bodyPr/>
          <a:lstStyle/>
          <a:p>
            <a:pPr algn="ctr"/>
            <a:r>
              <a:rPr lang="nb-NO" dirty="0" err="1"/>
              <a:t>Mendocinomotor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1596" y="1575611"/>
            <a:ext cx="3536769" cy="49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4055208" cy="11414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Praktisk solcelle-</a:t>
            </a:r>
            <a:br>
              <a:rPr lang="nb-NO" dirty="0"/>
            </a:br>
            <a:r>
              <a:rPr lang="nb-NO" dirty="0"/>
              <a:t>teknologi for skolen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978025"/>
            <a:ext cx="3000131" cy="2284486"/>
          </a:xfrm>
        </p:spPr>
        <p:txBody>
          <a:bodyPr/>
          <a:lstStyle/>
          <a:p>
            <a:r>
              <a:rPr lang="nb-NO" dirty="0"/>
              <a:t>Grunnleggende teori</a:t>
            </a:r>
          </a:p>
          <a:p>
            <a:r>
              <a:rPr lang="nb-NO" dirty="0"/>
              <a:t>Praktisk håndtering</a:t>
            </a:r>
          </a:p>
          <a:p>
            <a:r>
              <a:rPr lang="nb-NO" dirty="0"/>
              <a:t>Karakterisering</a:t>
            </a:r>
          </a:p>
          <a:p>
            <a:r>
              <a:rPr lang="nb-NO" dirty="0"/>
              <a:t>Prosjekter</a:t>
            </a:r>
          </a:p>
        </p:txBody>
      </p:sp>
      <p:pic>
        <p:nvPicPr>
          <p:cNvPr id="1026" name="Picture 2" descr="http://www.ntnu.no/documents/2004699/4577658/Forside+-+Praktisk+solcelleteknologi+for+skolen+3.0/7b71c98e-0810-49a3-9c68-25b37d181c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6526">
            <a:off x="4901763" y="566860"/>
            <a:ext cx="3790950" cy="5400675"/>
          </a:xfrm>
          <a:prstGeom prst="rect">
            <a:avLst/>
          </a:prstGeom>
          <a:noFill/>
        </p:spPr>
      </p:pic>
      <p:sp>
        <p:nvSpPr>
          <p:cNvPr id="6" name="TekstSylinder 5"/>
          <p:cNvSpPr txBox="1"/>
          <p:nvPr/>
        </p:nvSpPr>
        <p:spPr>
          <a:xfrm>
            <a:off x="1111347" y="6027003"/>
            <a:ext cx="4688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u="sng" dirty="0">
                <a:solidFill>
                  <a:schemeClr val="accent6"/>
                </a:solidFill>
              </a:rPr>
              <a:t>http://www.ntnu.no/skolelab/sl-bla-bokserie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47" y="1825024"/>
            <a:ext cx="2343067" cy="325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2541" y="1776549"/>
            <a:ext cx="2103432" cy="324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853" y="1810075"/>
            <a:ext cx="2138587" cy="318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1473" y="1841862"/>
            <a:ext cx="2061221" cy="31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1141413"/>
          </a:xfrm>
        </p:spPr>
        <p:txBody>
          <a:bodyPr/>
          <a:lstStyle/>
          <a:p>
            <a:pPr algn="ctr"/>
            <a:r>
              <a:rPr lang="nb-NO" dirty="0" err="1"/>
              <a:t>Mendocinomotor</a:t>
            </a:r>
            <a:endParaRPr lang="nb-NO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7249" y="552812"/>
            <a:ext cx="4119517" cy="1141413"/>
          </a:xfrm>
        </p:spPr>
        <p:txBody>
          <a:bodyPr/>
          <a:lstStyle/>
          <a:p>
            <a:pPr algn="ctr"/>
            <a:r>
              <a:rPr lang="nb-NO" dirty="0"/>
              <a:t>Vertikal solcellemotor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www.skolelab.ntnu.no/</a:t>
            </a:r>
          </a:p>
        </p:txBody>
      </p:sp>
      <p:pic>
        <p:nvPicPr>
          <p:cNvPr id="1026" name="Picture 2" descr="G:\Arbeidskatalog Skolelab\Artikler og hefter\Sensorer\Bilder\P1173728.JPG"/>
          <p:cNvPicPr>
            <a:picLocks noChangeAspect="1" noChangeArrowheads="1"/>
          </p:cNvPicPr>
          <p:nvPr/>
        </p:nvPicPr>
        <p:blipFill>
          <a:blip r:embed="rId3" cstate="print"/>
          <a:srcRect l="7589" t="17143" r="3125" b="16667"/>
          <a:stretch>
            <a:fillRect/>
          </a:stretch>
        </p:blipFill>
        <p:spPr bwMode="auto">
          <a:xfrm rot="16200000">
            <a:off x="3992792" y="1741799"/>
            <a:ext cx="6139546" cy="3413586"/>
          </a:xfrm>
          <a:prstGeom prst="rect">
            <a:avLst/>
          </a:prstGeom>
          <a:noFill/>
        </p:spPr>
      </p:pic>
      <p:pic>
        <p:nvPicPr>
          <p:cNvPr id="1027" name="Picture 3" descr="G:\Arbeidskatalog Skolelab\Artikler og hefter\Sensorer\Bilder\P1173727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966651" y="2978332"/>
            <a:ext cx="4171405" cy="31285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43217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Bygg en solcellebil </a:t>
            </a:r>
            <a:br>
              <a:rPr lang="nb-NO" dirty="0"/>
            </a:br>
            <a:r>
              <a:rPr lang="nb-NO" sz="2400" dirty="0" err="1"/>
              <a:t>Intro</a:t>
            </a:r>
            <a:r>
              <a:rPr lang="nb-NO" sz="2400" dirty="0"/>
              <a:t> til solceller i klasseromme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6553" y="1788628"/>
            <a:ext cx="44481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/>
        </p:nvSpPr>
        <p:spPr>
          <a:xfrm>
            <a:off x="970671" y="2264898"/>
            <a:ext cx="1473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Skjær ut 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bunnplata 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(side 55)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 hjullager og hjul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835" r="3029"/>
          <a:stretch>
            <a:fillRect/>
          </a:stretch>
        </p:blipFill>
        <p:spPr bwMode="auto">
          <a:xfrm>
            <a:off x="957431" y="1621155"/>
            <a:ext cx="3593054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001" y="1636675"/>
            <a:ext cx="4248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 motor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720" y="1596166"/>
            <a:ext cx="5116998" cy="408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 solcellepanelet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747" y="1866647"/>
            <a:ext cx="7318393" cy="406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 bwMode="auto">
          <a:xfrm>
            <a:off x="613186" y="0"/>
            <a:ext cx="8530814" cy="685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9450" y="2452650"/>
            <a:ext cx="5916613" cy="20351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5400" dirty="0"/>
              <a:t>Om å sette skoleprosjektet inn i en sammenheng</a:t>
            </a:r>
            <a:endParaRPr lang="nb-NO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16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34361</TotalTime>
  <Words>569</Words>
  <Application>Microsoft Office PowerPoint</Application>
  <PresentationFormat>Skjermfremvisning (4:3)</PresentationFormat>
  <Paragraphs>155</Paragraphs>
  <Slides>41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41</vt:i4>
      </vt:variant>
    </vt:vector>
  </HeadingPairs>
  <TitlesOfParts>
    <vt:vector size="42" baseType="lpstr">
      <vt:lpstr>Standard utforming</vt:lpstr>
      <vt:lpstr>Forslag til solcelleprosjekter i skolen EDU3025 – Energi og klima 19. mars 2020</vt:lpstr>
      <vt:lpstr>Program for dagen</vt:lpstr>
      <vt:lpstr>Eksempler på små prosjekter for bruk i klasserommet</vt:lpstr>
      <vt:lpstr>Praktisk solcelle- teknologi for skolen</vt:lpstr>
      <vt:lpstr>Bygg en solcellebil  Intro til solceller i klasseromme</vt:lpstr>
      <vt:lpstr>Monter hjullager og hjul</vt:lpstr>
      <vt:lpstr>Monter motor</vt:lpstr>
      <vt:lpstr>Monter solcellepanelet</vt:lpstr>
      <vt:lpstr>Om å sette skoleprosjektet inn i en sammenheng</vt:lpstr>
      <vt:lpstr>Om å sette prosjektet inn i en sammenheng Solkvinnene i India</vt:lpstr>
      <vt:lpstr>Lysbilde 11</vt:lpstr>
      <vt:lpstr>Lita solcelle ladet bordlampe side 72 </vt:lpstr>
      <vt:lpstr>Solcellesikke side 50</vt:lpstr>
      <vt:lpstr>Lærerkurs Teknologi og design</vt:lpstr>
      <vt:lpstr>Smarttelefon lader side 66</vt:lpstr>
      <vt:lpstr>Mendocinomotor</vt:lpstr>
      <vt:lpstr>Vertikal solcellemotor</vt:lpstr>
      <vt:lpstr>Framstilling av solcellesikke En innledende gjennomgang</vt:lpstr>
      <vt:lpstr>Noen viktig fakta</vt:lpstr>
      <vt:lpstr>http://www.skolesolceller.dk/</vt:lpstr>
      <vt:lpstr>Framstilling av foten</vt:lpstr>
      <vt:lpstr>Bestem størrelsen på solcellene Så store som mulig men innen for en CD-plate</vt:lpstr>
      <vt:lpstr>Fest solcellepanelet  til CD-plate med litt dobbelsidig tape</vt:lpstr>
      <vt:lpstr>Fest motoren Lodd koblingsbåndene til terminalene på motoren</vt:lpstr>
      <vt:lpstr>Fest solcellesikken til stengelsen med innmaten av en sukkerbit</vt:lpstr>
      <vt:lpstr>Monter kronblader og blader Klipp ut og fest med litt dobbeltsidig tape</vt:lpstr>
      <vt:lpstr>Fest bladene til stilken med litt metall tråd og krympestrømte</vt:lpstr>
      <vt:lpstr>Lag en mobillader med solceller</vt:lpstr>
      <vt:lpstr>Solcellepanel for en mobillader</vt:lpstr>
      <vt:lpstr>Oppgave 1: Hvor stor spenning trengs?</vt:lpstr>
      <vt:lpstr>Lysbilde 31</vt:lpstr>
      <vt:lpstr>Lysbilde 32</vt:lpstr>
      <vt:lpstr>Oppkobling av 10 celler</vt:lpstr>
      <vt:lpstr>Oppkobling</vt:lpstr>
      <vt:lpstr>Oppkobling forts.</vt:lpstr>
      <vt:lpstr>Den ferdige mobilladeren</vt:lpstr>
      <vt:lpstr>Andre mulige prosjekter</vt:lpstr>
      <vt:lpstr>Mendocinomotor</vt:lpstr>
      <vt:lpstr>Mendocinomotor</vt:lpstr>
      <vt:lpstr>Mendocinomotor</vt:lpstr>
      <vt:lpstr>Vertikal solcellemotor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Matematisk modellering i læreplanen</dc:title>
  <dc:creator>Nikro</dc:creator>
  <cp:lastModifiedBy>Nikro</cp:lastModifiedBy>
  <cp:revision>882</cp:revision>
  <dcterms:modified xsi:type="dcterms:W3CDTF">2020-03-23T15:00:56Z</dcterms:modified>
</cp:coreProperties>
</file>