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257" r:id="rId3"/>
    <p:sldId id="259" r:id="rId4"/>
    <p:sldId id="264" r:id="rId5"/>
    <p:sldId id="339" r:id="rId6"/>
    <p:sldId id="340" r:id="rId7"/>
    <p:sldId id="260" r:id="rId8"/>
    <p:sldId id="327" r:id="rId9"/>
    <p:sldId id="270" r:id="rId10"/>
    <p:sldId id="261" r:id="rId11"/>
    <p:sldId id="262" r:id="rId12"/>
    <p:sldId id="263" r:id="rId13"/>
    <p:sldId id="265" r:id="rId14"/>
    <p:sldId id="320" r:id="rId15"/>
    <p:sldId id="341" r:id="rId16"/>
    <p:sldId id="323" r:id="rId17"/>
    <p:sldId id="324" r:id="rId18"/>
    <p:sldId id="329" r:id="rId19"/>
    <p:sldId id="326" r:id="rId20"/>
    <p:sldId id="344" r:id="rId21"/>
    <p:sldId id="325" r:id="rId22"/>
    <p:sldId id="332" r:id="rId23"/>
    <p:sldId id="328" r:id="rId24"/>
    <p:sldId id="266" r:id="rId25"/>
    <p:sldId id="268" r:id="rId26"/>
    <p:sldId id="330" r:id="rId27"/>
    <p:sldId id="354" r:id="rId28"/>
    <p:sldId id="331" r:id="rId29"/>
    <p:sldId id="343" r:id="rId30"/>
    <p:sldId id="267" r:id="rId31"/>
    <p:sldId id="353" r:id="rId32"/>
    <p:sldId id="269" r:id="rId33"/>
    <p:sldId id="333" r:id="rId34"/>
    <p:sldId id="334" r:id="rId35"/>
    <p:sldId id="335" r:id="rId36"/>
    <p:sldId id="345" r:id="rId37"/>
    <p:sldId id="317" r:id="rId38"/>
    <p:sldId id="337" r:id="rId39"/>
    <p:sldId id="336" r:id="rId40"/>
    <p:sldId id="338" r:id="rId41"/>
    <p:sldId id="347" r:id="rId42"/>
    <p:sldId id="348" r:id="rId43"/>
    <p:sldId id="349" r:id="rId44"/>
    <p:sldId id="350" r:id="rId45"/>
    <p:sldId id="351" r:id="rId46"/>
    <p:sldId id="352" r:id="rId47"/>
    <p:sldId id="306" r:id="rId48"/>
    <p:sldId id="307" r:id="rId49"/>
    <p:sldId id="308" r:id="rId50"/>
    <p:sldId id="280" r:id="rId51"/>
    <p:sldId id="281" r:id="rId52"/>
    <p:sldId id="282" r:id="rId53"/>
    <p:sldId id="283" r:id="rId54"/>
    <p:sldId id="284" r:id="rId55"/>
    <p:sldId id="285" r:id="rId56"/>
    <p:sldId id="297" r:id="rId57"/>
    <p:sldId id="287" r:id="rId58"/>
    <p:sldId id="291" r:id="rId59"/>
    <p:sldId id="292" r:id="rId60"/>
    <p:sldId id="293" r:id="rId61"/>
    <p:sldId id="294" r:id="rId62"/>
    <p:sldId id="295" r:id="rId63"/>
    <p:sldId id="296" r:id="rId64"/>
    <p:sldId id="298" r:id="rId65"/>
    <p:sldId id="305" r:id="rId66"/>
    <p:sldId id="346" r:id="rId67"/>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D3475"/>
    <a:srgbClr val="BBAC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908" autoAdjust="0"/>
    <p:restoredTop sz="97002" autoAdjust="0"/>
  </p:normalViewPr>
  <p:slideViewPr>
    <p:cSldViewPr snapToGrid="0" snapToObjects="1">
      <p:cViewPr>
        <p:scale>
          <a:sx n="70" d="100"/>
          <a:sy n="70" d="100"/>
        </p:scale>
        <p:origin x="-403" y="12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FDC0C4-53AD-4722-95CD-95CDDF1D752D}" type="datetimeFigureOut">
              <a:rPr lang="nb-NO" smtClean="0"/>
              <a:pPr/>
              <a:t>28.02.2020</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2A8C9-55C4-4FE2-930C-14ACA35F859A}"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Tidlig på 1800-</a:t>
            </a:r>
            <a:r>
              <a:rPr lang="nb-NO" baseline="0" dirty="0" smtClean="0"/>
              <a:t>tallet var det stor avstand mellom naturvitenskapen som synes å ha vært en gren under filosofien og mange var svært usikre på hvordan de skulle legitimere studiet av naturen. Det var ofte de vel beslåtte som kunne bedrive slike studier, gjerne finansiert med egne midler. Naturvitenskapen ble derfor også sett på som god underholdning og flere holdt spektakulære foredrag med demonstrasjoner og eksperimenter. Ut over på 1800-tallet så man en stadig tilnærming mellom interessebaserte naturvitenskapen og den nyttebaserte ingeniørvitenskapen.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8832A8C9-55C4-4FE2-930C-14ACA35F859A}" type="slidenum">
              <a:rPr lang="nb-NO" smtClean="0"/>
              <a:pPr/>
              <a:t>2</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p:cNvSpPr>
            <a:spLocks noGrp="1" noRot="1" noChangeAspect="1" noTextEdit="1"/>
          </p:cNvSpPr>
          <p:nvPr>
            <p:ph type="sldImg"/>
          </p:nvPr>
        </p:nvSpPr>
        <p:spPr>
          <a:ln/>
        </p:spPr>
      </p:sp>
      <p:sp>
        <p:nvSpPr>
          <p:cNvPr id="59395" name="Plassholder for notater 2"/>
          <p:cNvSpPr>
            <a:spLocks noGrp="1"/>
          </p:cNvSpPr>
          <p:nvPr>
            <p:ph type="body" idx="1"/>
          </p:nvPr>
        </p:nvSpPr>
        <p:spPr>
          <a:noFill/>
          <a:ln/>
        </p:spPr>
        <p:txBody>
          <a:bodyPr/>
          <a:lstStyle/>
          <a:p>
            <a:endParaRPr lang="nb-NO" smtClean="0"/>
          </a:p>
        </p:txBody>
      </p:sp>
      <p:sp>
        <p:nvSpPr>
          <p:cNvPr id="59396" name="Plassholder for lysbildenummer 3"/>
          <p:cNvSpPr>
            <a:spLocks noGrp="1"/>
          </p:cNvSpPr>
          <p:nvPr>
            <p:ph type="sldNum" sz="quarter"/>
          </p:nvPr>
        </p:nvSpPr>
        <p:spPr>
          <a:noFill/>
        </p:spPr>
        <p:txBody>
          <a:bodyPr/>
          <a:lstStyle/>
          <a:p>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fld id="{38664E1B-C441-45D1-847D-C9C4FD05F13F}" type="slidenum">
              <a:rPr lang="en-GB" smtClean="0">
                <a:latin typeface="Times" pitchFamily="-108" charset="0"/>
              </a:rPr>
              <a:pPr>
                <a:tabLst>
                  <a:tab pos="0" algn="l"/>
                  <a:tab pos="447137" algn="l"/>
                  <a:tab pos="895800" algn="l"/>
                  <a:tab pos="1345988" algn="l"/>
                  <a:tab pos="1794651" algn="l"/>
                  <a:tab pos="2243314" algn="l"/>
                  <a:tab pos="2693503" algn="l"/>
                  <a:tab pos="3142166" algn="l"/>
                  <a:tab pos="3590828" algn="l"/>
                  <a:tab pos="4041017" algn="l"/>
                  <a:tab pos="4489680" algn="l"/>
                  <a:tab pos="4938342" algn="l"/>
                  <a:tab pos="5388532" algn="l"/>
                  <a:tab pos="5837194" algn="l"/>
                  <a:tab pos="6285857" algn="l"/>
                  <a:tab pos="6736045" algn="l"/>
                  <a:tab pos="7184708" algn="l"/>
                  <a:tab pos="7633371" algn="l"/>
                  <a:tab pos="8083560" algn="l"/>
                  <a:tab pos="8532223" algn="l"/>
                  <a:tab pos="8980886" algn="l"/>
                </a:tabLst>
              </a:pPr>
              <a:t>45</a:t>
            </a:fld>
            <a:endParaRPr lang="en-GB" dirty="0" smtClean="0">
              <a:latin typeface="Times" pitchFamily="-10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xmlns=""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p14="http://schemas.microsoft.com/office/powerpoint/2010/main" xmlns=""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xmlns=""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xmlns=""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xmlns=""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xmlns=""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xmlns=""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Tree>
    <p:extLst>
      <p:ext uri="{BB962C8B-B14F-4D97-AF65-F5344CB8AC3E}">
        <p14:creationId xmlns:p14="http://schemas.microsoft.com/office/powerpoint/2010/main" xmlns=""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tnu.no/skolelab/bla-hefteserie"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norgeskart.no/"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jdiJun0tLZAhVGhywKHWnXB1sQjRx6BAgAEAY&amp;url=http://bdspeedytech.com/index.php?route=product/product&amp;product_id=2314&amp;psig=AOvVaw2xib9QBtMU4uN-WGM5aMxC&amp;ust=1520252013252014"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google.no/url?sa=i&amp;rct=j&amp;q=&amp;esrc=s&amp;source=images&amp;cd=&amp;cad=rja&amp;uact=8&amp;ved=2ahUKEwjFrcfZ0tLZAhUDECwKHfWaCBwQjRx6BAgAEAY&amp;url=https://www.banggood.com/BMP180-Digital-Barometric-Pressure-Sensor-Module-Board-p-930690.html&amp;psig=AOvVaw2xib9QBtMU4uN-WGM5aMxC&amp;ust=1520252013252014"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png"/><Relationship Id="rId10" Type="http://schemas.openxmlformats.org/officeDocument/2006/relationships/image" Target="../media/image4.png"/><Relationship Id="rId4" Type="http://schemas.openxmlformats.org/officeDocument/2006/relationships/image" Target="../media/image57.emf"/><Relationship Id="rId9" Type="http://schemas.openxmlformats.org/officeDocument/2006/relationships/hyperlink" Target="https://www.google.no/url?sa=i&amp;rct=j&amp;q=&amp;esrc=s&amp;source=images&amp;cd=&amp;cad=rja&amp;uact=8&amp;ved=2ahUKEwjdiJun0tLZAhVGhywKHWnXB1sQjRx6BAgAEAY&amp;url=http://bdspeedytech.com/index.php?route=product/product&amp;product_id=2314&amp;psig=AOvVaw2xib9QBtMU4uN-WGM5aMxC&amp;ust=152025201325201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no/url?sa=i&amp;rct=j&amp;q=&amp;esrc=s&amp;source=images&amp;cd=&amp;cad=rja&amp;uact=8&amp;ved=2ahUKEwjFrcfZ0tLZAhUDECwKHfWaCBwQjRx6BAgAEAY&amp;url=https://www.banggood.com/BMP180-Digital-Barometric-Pressure-Sensor-Module-Board-p-930690.html&amp;psig=AOvVaw2xib9QBtMU4uN-WGM5aMxC&amp;ust=1520252013252014"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google.no/url?sa=i&amp;rct=j&amp;q=&amp;esrc=s&amp;source=images&amp;cd=&amp;cad=rja&amp;uact=8&amp;ved=0ahUKEwi5oM6SpubOAhWCkSwKHQT5Cr0QjRwIBw&amp;url=http://www.pcworld.com/article/246044/samsung_breaks_the_ultrabook_mold_with_14_inch_series_5_ultra_laptop.html&amp;psig=AFQjCNH74i4NhItGFAqpzFQwmnqmLdRwlg&amp;ust=1472548860925654" TargetMode="Externa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github.com/mikalhart/TinyGPS/releases/tag/v13"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google.no/url?sa=i&amp;rct=j&amp;q=&amp;esrc=s&amp;source=images&amp;cd=&amp;cad=rja&amp;uact=8&amp;ved=0ahUKEwiLra3MkurZAhVMFiwKHTgyB6QQjRwIBg&amp;url=http://selfbuilt.net/shop/gy-80-inertial-management-unit&amp;psig=AOvVaw066deDTtzmFfXzgjIAeAOi&amp;ust=1521059564084925"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Arduino/Skolelaboratoriet/CanSat/kml-files/Bromstadekra%202.k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267185" y="2628143"/>
            <a:ext cx="7772400" cy="1752600"/>
          </a:xfrm>
        </p:spPr>
        <p:txBody>
          <a:bodyPr>
            <a:normAutofit/>
          </a:bodyPr>
          <a:lstStyle/>
          <a:p>
            <a:r>
              <a:rPr lang="nb-NO" dirty="0" smtClean="0"/>
              <a:t>av</a:t>
            </a:r>
            <a:br>
              <a:rPr lang="nb-NO" dirty="0" smtClean="0"/>
            </a:br>
            <a:r>
              <a:rPr lang="nb-NO" dirty="0" smtClean="0"/>
              <a:t>Nils Kristian </a:t>
            </a:r>
            <a:r>
              <a:rPr lang="nb-NO" dirty="0" err="1" smtClean="0"/>
              <a:t>Rossing</a:t>
            </a:r>
            <a:r>
              <a:rPr lang="nb-NO" dirty="0" smtClean="0"/>
              <a:t/>
            </a:r>
            <a:br>
              <a:rPr lang="nb-NO" dirty="0" smtClean="0"/>
            </a:br>
            <a:r>
              <a:rPr lang="nb-NO" dirty="0" smtClean="0"/>
              <a:t>Skolelaboratoriet, NTNU</a:t>
            </a:r>
          </a:p>
        </p:txBody>
      </p:sp>
      <p:pic>
        <p:nvPicPr>
          <p:cNvPr id="4" name="Bilde 3" descr="stripe_tekst.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860290" cy="6858000"/>
          </a:xfrm>
          <a:prstGeom prst="rect">
            <a:avLst/>
          </a:prstGeom>
        </p:spPr>
      </p:pic>
      <p:sp>
        <p:nvSpPr>
          <p:cNvPr id="5" name="Tittel 1"/>
          <p:cNvSpPr txBox="1">
            <a:spLocks/>
          </p:cNvSpPr>
          <p:nvPr/>
        </p:nvSpPr>
        <p:spPr>
          <a:xfrm>
            <a:off x="1267185" y="1030382"/>
            <a:ext cx="7772400" cy="1405580"/>
          </a:xfrm>
          <a:prstGeom prst="rect">
            <a:avLst/>
          </a:prstGeom>
        </p:spPr>
        <p:txBody>
          <a:bodyPr vert="horz" lIns="91440" tIns="45720" rIns="91440" bIns="45720" rtlCol="0" anchor="t" anchorCtr="0">
            <a:normAutofit lnSpcReduction="10000"/>
          </a:bodyPr>
          <a:lstStyle/>
          <a:p>
            <a:pPr lvl="0">
              <a:lnSpc>
                <a:spcPct val="120000"/>
              </a:lnSpc>
              <a:spcBef>
                <a:spcPct val="0"/>
              </a:spcBef>
            </a:pPr>
            <a:r>
              <a:rPr kumimoji="0" lang="nb-NO" sz="3600" b="1" i="0" u="none" strike="noStrike" kern="1200" cap="none" spc="0" normalizeH="0" baseline="0" noProof="0" dirty="0" smtClean="0">
                <a:ln>
                  <a:noFill/>
                </a:ln>
                <a:solidFill>
                  <a:schemeClr val="tx1"/>
                </a:solidFill>
                <a:effectLst/>
                <a:uLnTx/>
                <a:uFillTx/>
                <a:latin typeface="Arial"/>
                <a:ea typeface="+mj-ea"/>
                <a:cs typeface="Arial"/>
              </a:rPr>
              <a:t>Måling av lufttrykk </a:t>
            </a:r>
            <a:r>
              <a:rPr lang="nb-NO" sz="3600" b="1" dirty="0" smtClean="0">
                <a:latin typeface="Arial"/>
                <a:cs typeface="Arial"/>
              </a:rPr>
              <a:t>og beregning</a:t>
            </a:r>
            <a:r>
              <a:rPr kumimoji="0" lang="nb-NO" sz="3600" b="1" i="0" u="none" strike="noStrike" kern="1200" cap="none" spc="0" normalizeH="0" baseline="0" noProof="0" dirty="0" smtClean="0">
                <a:ln>
                  <a:noFill/>
                </a:ln>
                <a:solidFill>
                  <a:schemeClr val="tx1"/>
                </a:solidFill>
                <a:effectLst/>
                <a:uLnTx/>
                <a:uFillTx/>
                <a:latin typeface="Arial"/>
                <a:ea typeface="+mj-ea"/>
                <a:cs typeface="Arial"/>
              </a:rPr>
              <a:t> </a:t>
            </a:r>
            <a:br>
              <a:rPr kumimoji="0" lang="nb-NO" sz="3600" b="1" i="0" u="none" strike="noStrike" kern="1200" cap="none" spc="0" normalizeH="0" baseline="0" noProof="0" dirty="0" smtClean="0">
                <a:ln>
                  <a:noFill/>
                </a:ln>
                <a:solidFill>
                  <a:schemeClr val="tx1"/>
                </a:solidFill>
                <a:effectLst/>
                <a:uLnTx/>
                <a:uFillTx/>
                <a:latin typeface="Arial"/>
                <a:ea typeface="+mj-ea"/>
                <a:cs typeface="Arial"/>
              </a:rPr>
            </a:br>
            <a:r>
              <a:rPr kumimoji="0" lang="nb-NO" sz="3600" b="1" i="0" u="none" strike="noStrike" kern="1200" cap="none" spc="0" normalizeH="0" baseline="0" noProof="0" dirty="0" smtClean="0">
                <a:ln>
                  <a:noFill/>
                </a:ln>
                <a:solidFill>
                  <a:schemeClr val="tx1"/>
                </a:solidFill>
                <a:effectLst/>
                <a:uLnTx/>
                <a:uFillTx/>
                <a:latin typeface="Arial"/>
                <a:ea typeface="+mj-ea"/>
                <a:cs typeface="Arial"/>
              </a:rPr>
              <a:t>av høyde over havet med </a:t>
            </a:r>
            <a:r>
              <a:rPr kumimoji="0" lang="nb-NO" sz="3600" b="1" i="0" u="none" strike="noStrike" kern="1200" cap="none" spc="0" normalizeH="0" baseline="0" noProof="0" dirty="0" err="1" smtClean="0">
                <a:ln>
                  <a:noFill/>
                </a:ln>
                <a:solidFill>
                  <a:schemeClr val="tx1"/>
                </a:solidFill>
                <a:effectLst/>
                <a:uLnTx/>
                <a:uFillTx/>
                <a:latin typeface="Arial"/>
                <a:ea typeface="+mj-ea"/>
                <a:cs typeface="Arial"/>
              </a:rPr>
              <a:t>Arduino</a:t>
            </a:r>
            <a:endParaRPr kumimoji="0" lang="nb-NO" sz="3600" b="1" i="0" u="none" strike="noStrike" kern="1200" cap="none" spc="0" normalizeH="0" baseline="0" noProof="0" dirty="0">
              <a:ln>
                <a:noFill/>
              </a:ln>
              <a:solidFill>
                <a:schemeClr val="tx1"/>
              </a:solidFill>
              <a:effectLst/>
              <a:uLnTx/>
              <a:uFillTx/>
              <a:latin typeface="Arial"/>
              <a:ea typeface="+mj-ea"/>
              <a:cs typeface="Arial"/>
            </a:endParaRPr>
          </a:p>
        </p:txBody>
      </p:sp>
    </p:spTree>
    <p:extLst>
      <p:ext uri="{BB962C8B-B14F-4D97-AF65-F5344CB8AC3E}">
        <p14:creationId xmlns:p14="http://schemas.microsoft.com/office/powerpoint/2010/main" xmlns="" val="32431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Oppkobling til PC/Mac</a:t>
            </a:r>
            <a:endParaRPr lang="nb-NO" dirty="0"/>
          </a:p>
        </p:txBody>
      </p:sp>
      <p:sp>
        <p:nvSpPr>
          <p:cNvPr id="3" name="Plassholder for innhold 2"/>
          <p:cNvSpPr>
            <a:spLocks noGrp="1"/>
          </p:cNvSpPr>
          <p:nvPr>
            <p:ph idx="1"/>
          </p:nvPr>
        </p:nvSpPr>
        <p:spPr>
          <a:xfrm>
            <a:off x="1194628" y="5025600"/>
            <a:ext cx="7407404" cy="1100563"/>
          </a:xfrm>
        </p:spPr>
        <p:txBody>
          <a:bodyPr>
            <a:normAutofit fontScale="92500"/>
          </a:bodyPr>
          <a:lstStyle/>
          <a:p>
            <a:pPr>
              <a:lnSpc>
                <a:spcPct val="110000"/>
              </a:lnSpc>
            </a:pPr>
            <a:r>
              <a:rPr lang="nb-NO" dirty="0" smtClean="0"/>
              <a:t>For å kunne programmere og teste ut oppkoblingen må vi koble oss opp mot en PC med programeditoren</a:t>
            </a:r>
            <a:endParaRPr lang="nb-NO" dirty="0"/>
          </a:p>
        </p:txBody>
      </p:sp>
      <p:pic>
        <p:nvPicPr>
          <p:cNvPr id="2050" name="Picture 2"/>
          <p:cNvPicPr>
            <a:picLocks noChangeAspect="1" noChangeArrowheads="1"/>
          </p:cNvPicPr>
          <p:nvPr/>
        </p:nvPicPr>
        <p:blipFill>
          <a:blip r:embed="rId2"/>
          <a:srcRect/>
          <a:stretch>
            <a:fillRect/>
          </a:stretch>
        </p:blipFill>
        <p:spPr bwMode="auto">
          <a:xfrm>
            <a:off x="1194628" y="1619238"/>
            <a:ext cx="7687240" cy="2905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Hent ned programvaren</a:t>
            </a:r>
            <a:br>
              <a:rPr lang="nb-NO" dirty="0" smtClean="0"/>
            </a:br>
            <a:r>
              <a:rPr lang="nb-NO" sz="2200" dirty="0" smtClean="0">
                <a:solidFill>
                  <a:srgbClr val="0000FF"/>
                </a:solidFill>
              </a:rPr>
              <a:t>https://www.ntnu.no/skolelab/bla-hefteserie</a:t>
            </a:r>
            <a:br>
              <a:rPr lang="nb-NO" sz="2200" dirty="0" smtClean="0">
                <a:solidFill>
                  <a:srgbClr val="0000FF"/>
                </a:solidFill>
              </a:rPr>
            </a:br>
            <a:endParaRPr lang="nb-NO" sz="2200" dirty="0">
              <a:solidFill>
                <a:srgbClr val="0000FF"/>
              </a:solidFill>
            </a:endParaRPr>
          </a:p>
        </p:txBody>
      </p:sp>
      <p:sp>
        <p:nvSpPr>
          <p:cNvPr id="3" name="Plassholder for innhold 2"/>
          <p:cNvSpPr>
            <a:spLocks noGrp="1"/>
          </p:cNvSpPr>
          <p:nvPr>
            <p:ph idx="1"/>
          </p:nvPr>
        </p:nvSpPr>
        <p:spPr>
          <a:xfrm>
            <a:off x="1194628" y="5896800"/>
            <a:ext cx="7661372" cy="783763"/>
          </a:xfrm>
        </p:spPr>
        <p:txBody>
          <a:bodyPr>
            <a:normAutofit/>
          </a:bodyPr>
          <a:lstStyle/>
          <a:p>
            <a:r>
              <a:rPr lang="nb-NO" sz="2000" dirty="0" smtClean="0"/>
              <a:t>Her finnes veiledningshefte, biblioteker og programmer</a:t>
            </a:r>
            <a:endParaRPr lang="nb-NO" sz="2000" dirty="0"/>
          </a:p>
        </p:txBody>
      </p:sp>
      <p:pic>
        <p:nvPicPr>
          <p:cNvPr id="3074" name="Picture 2">
            <a:hlinkClick r:id="rId2"/>
          </p:cNvPr>
          <p:cNvPicPr>
            <a:picLocks noChangeAspect="1" noChangeArrowheads="1"/>
          </p:cNvPicPr>
          <p:nvPr/>
        </p:nvPicPr>
        <p:blipFill>
          <a:blip r:embed="rId3"/>
          <a:srcRect/>
          <a:stretch>
            <a:fillRect/>
          </a:stretch>
        </p:blipFill>
        <p:spPr bwMode="auto">
          <a:xfrm>
            <a:off x="1390648" y="1159200"/>
            <a:ext cx="6953871" cy="3527839"/>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r="21288"/>
          <a:stretch>
            <a:fillRect/>
          </a:stretch>
        </p:blipFill>
        <p:spPr bwMode="auto">
          <a:xfrm>
            <a:off x="1210648" y="4866725"/>
            <a:ext cx="7211384" cy="8356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rot="1317694">
            <a:off x="2754659" y="356854"/>
            <a:ext cx="4257447" cy="605799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anim calcmode="lin" valueType="num">
                                      <p:cBhvr>
                                        <p:cTn id="13" dur="1000" fill="hold"/>
                                        <p:tgtEl>
                                          <p:spTgt spid="3075"/>
                                        </p:tgtEl>
                                        <p:attrNameLst>
                                          <p:attrName>ppt_x</p:attrName>
                                        </p:attrNameLst>
                                      </p:cBhvr>
                                      <p:tavLst>
                                        <p:tav tm="0">
                                          <p:val>
                                            <p:strVal val="#ppt_x"/>
                                          </p:val>
                                        </p:tav>
                                        <p:tav tm="100000">
                                          <p:val>
                                            <p:strVal val="#ppt_x"/>
                                          </p:val>
                                        </p:tav>
                                      </p:tavLst>
                                    </p:anim>
                                    <p:anim calcmode="lin" valueType="num">
                                      <p:cBhvr>
                                        <p:cTn id="1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anim calcmode="lin" valueType="num">
                                      <p:cBhvr>
                                        <p:cTn id="20" dur="2000" fill="hold"/>
                                        <p:tgtEl>
                                          <p:spTgt spid="1026"/>
                                        </p:tgtEl>
                                        <p:attrNameLst>
                                          <p:attrName>style.rotation</p:attrName>
                                        </p:attrNameLst>
                                      </p:cBhvr>
                                      <p:tavLst>
                                        <p:tav tm="0">
                                          <p:val>
                                            <p:fltVal val="720"/>
                                          </p:val>
                                        </p:tav>
                                        <p:tav tm="100000">
                                          <p:val>
                                            <p:fltVal val="0"/>
                                          </p:val>
                                        </p:tav>
                                      </p:tavLst>
                                    </p:anim>
                                    <p:anim calcmode="lin" valueType="num">
                                      <p:cBhvr>
                                        <p:cTn id="21" dur="2000" fill="hold"/>
                                        <p:tgtEl>
                                          <p:spTgt spid="1026"/>
                                        </p:tgtEl>
                                        <p:attrNameLst>
                                          <p:attrName>ppt_h</p:attrName>
                                        </p:attrNameLst>
                                      </p:cBhvr>
                                      <p:tavLst>
                                        <p:tav tm="0">
                                          <p:val>
                                            <p:fltVal val="0"/>
                                          </p:val>
                                        </p:tav>
                                        <p:tav tm="100000">
                                          <p:val>
                                            <p:strVal val="#ppt_h"/>
                                          </p:val>
                                        </p:tav>
                                      </p:tavLst>
                                    </p:anim>
                                    <p:anim calcmode="lin" valueType="num">
                                      <p:cBhvr>
                                        <p:cTn id="22" dur="2000" fill="hold"/>
                                        <p:tgtEl>
                                          <p:spTgt spid="10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63959" y="943661"/>
            <a:ext cx="7942760" cy="4554034"/>
          </a:xfrm>
          <a:prstGeom prst="rect">
            <a:avLst/>
          </a:prstGeom>
          <a:noFill/>
          <a:ln w="9525">
            <a:noFill/>
            <a:miter lim="800000"/>
            <a:headEnd/>
            <a:tailEnd/>
          </a:ln>
          <a:effectLst/>
        </p:spPr>
      </p:pic>
      <p:sp>
        <p:nvSpPr>
          <p:cNvPr id="5" name="Rektangel 4"/>
          <p:cNvSpPr/>
          <p:nvPr/>
        </p:nvSpPr>
        <p:spPr>
          <a:xfrm>
            <a:off x="1370025" y="177868"/>
            <a:ext cx="6783973" cy="523220"/>
          </a:xfrm>
          <a:prstGeom prst="rect">
            <a:avLst/>
          </a:prstGeom>
        </p:spPr>
        <p:txBody>
          <a:bodyPr wrap="none">
            <a:spAutoFit/>
          </a:bodyPr>
          <a:lstStyle/>
          <a:p>
            <a:r>
              <a:rPr lang="nb-NO" sz="2800" dirty="0" smtClean="0">
                <a:solidFill>
                  <a:srgbClr val="0000FF"/>
                </a:solidFill>
              </a:rPr>
              <a:t>https://www.ntnu.no/skolelab/bla-hefteserie</a:t>
            </a:r>
            <a:endParaRPr lang="nb-NO" sz="2800" dirty="0"/>
          </a:p>
        </p:txBody>
      </p:sp>
      <p:sp>
        <p:nvSpPr>
          <p:cNvPr id="6" name="Rektangel 5"/>
          <p:cNvSpPr/>
          <p:nvPr/>
        </p:nvSpPr>
        <p:spPr>
          <a:xfrm>
            <a:off x="1115540" y="4521555"/>
            <a:ext cx="3823200" cy="62103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5054400" y="4654136"/>
            <a:ext cx="1252800" cy="369332"/>
          </a:xfrm>
          <a:prstGeom prst="rect">
            <a:avLst/>
          </a:prstGeom>
          <a:noFill/>
        </p:spPr>
        <p:txBody>
          <a:bodyPr wrap="square" rtlCol="0">
            <a:spAutoFit/>
          </a:bodyPr>
          <a:lstStyle/>
          <a:p>
            <a:r>
              <a:rPr lang="nb-NO" dirty="0" smtClean="0"/>
              <a:t>Biblioteker</a:t>
            </a:r>
            <a:endParaRPr lang="nb-NO" dirty="0"/>
          </a:p>
        </p:txBody>
      </p:sp>
      <p:sp>
        <p:nvSpPr>
          <p:cNvPr id="8" name="Rektangel 7"/>
          <p:cNvSpPr/>
          <p:nvPr/>
        </p:nvSpPr>
        <p:spPr>
          <a:xfrm>
            <a:off x="1115540" y="5142586"/>
            <a:ext cx="4817089" cy="27066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ekstSylinder 8"/>
          <p:cNvSpPr txBox="1"/>
          <p:nvPr/>
        </p:nvSpPr>
        <p:spPr>
          <a:xfrm>
            <a:off x="6071614" y="5106418"/>
            <a:ext cx="1252800" cy="369332"/>
          </a:xfrm>
          <a:prstGeom prst="rect">
            <a:avLst/>
          </a:prstGeom>
          <a:noFill/>
        </p:spPr>
        <p:txBody>
          <a:bodyPr wrap="square" rtlCol="0">
            <a:spAutoFit/>
          </a:bodyPr>
          <a:lstStyle/>
          <a:p>
            <a:r>
              <a:rPr lang="nb-NO" dirty="0" smtClean="0"/>
              <a:t>Program</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Legge inn biblioteker</a:t>
            </a:r>
            <a:endParaRPr lang="nb-NO" dirty="0"/>
          </a:p>
        </p:txBody>
      </p:sp>
      <p:pic>
        <p:nvPicPr>
          <p:cNvPr id="27650" name="Picture 2" descr="C:\Users\Nikro\Dropbox\Skjermbilder\Skjermbilde 2018-03-04 16.19.29.png"/>
          <p:cNvPicPr>
            <a:picLocks noChangeAspect="1" noChangeArrowheads="1"/>
          </p:cNvPicPr>
          <p:nvPr/>
        </p:nvPicPr>
        <p:blipFill>
          <a:blip r:embed="rId2"/>
          <a:srcRect l="22843" t="13274"/>
          <a:stretch>
            <a:fillRect/>
          </a:stretch>
        </p:blipFill>
        <p:spPr bwMode="auto">
          <a:xfrm>
            <a:off x="1065600" y="1417638"/>
            <a:ext cx="7839080" cy="4956378"/>
          </a:xfrm>
          <a:prstGeom prst="rect">
            <a:avLst/>
          </a:prstGeom>
          <a:noFill/>
        </p:spPr>
      </p:pic>
      <p:sp>
        <p:nvSpPr>
          <p:cNvPr id="5" name="Ellipse 4"/>
          <p:cNvSpPr/>
          <p:nvPr/>
        </p:nvSpPr>
        <p:spPr>
          <a:xfrm>
            <a:off x="3681046" y="2455985"/>
            <a:ext cx="1459523" cy="3048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7651" name="Picture 3"/>
          <p:cNvPicPr>
            <a:picLocks noChangeAspect="1" noChangeArrowheads="1"/>
          </p:cNvPicPr>
          <p:nvPr/>
        </p:nvPicPr>
        <p:blipFill>
          <a:blip r:embed="rId3"/>
          <a:srcRect/>
          <a:stretch>
            <a:fillRect/>
          </a:stretch>
        </p:blipFill>
        <p:spPr bwMode="auto">
          <a:xfrm>
            <a:off x="3972882" y="2281238"/>
            <a:ext cx="4629150" cy="2295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gtEl>
                                        <p:attrNameLst>
                                          <p:attrName>style.visibility</p:attrName>
                                        </p:attrNameLst>
                                      </p:cBhvr>
                                      <p:to>
                                        <p:strVal val="visible"/>
                                      </p:to>
                                    </p:set>
                                    <p:animEffect transition="in" filter="fade">
                                      <p:cBhvr>
                                        <p:cTn id="17"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3543440" y="219474"/>
            <a:ext cx="5385349" cy="6488268"/>
          </a:xfrm>
          <a:prstGeom prst="rect">
            <a:avLst/>
          </a:prstGeom>
          <a:noFill/>
          <a:ln w="9525">
            <a:noFill/>
            <a:miter lim="800000"/>
            <a:headEnd/>
            <a:tailEnd/>
          </a:ln>
          <a:effectLst/>
        </p:spPr>
      </p:pic>
      <p:sp>
        <p:nvSpPr>
          <p:cNvPr id="2" name="Tittel 1"/>
          <p:cNvSpPr>
            <a:spLocks noGrp="1"/>
          </p:cNvSpPr>
          <p:nvPr>
            <p:ph type="title"/>
          </p:nvPr>
        </p:nvSpPr>
        <p:spPr>
          <a:xfrm>
            <a:off x="996285" y="225852"/>
            <a:ext cx="1774209" cy="729492"/>
          </a:xfrm>
        </p:spPr>
        <p:txBody>
          <a:bodyPr/>
          <a:lstStyle/>
          <a:p>
            <a:pPr algn="ctr"/>
            <a:r>
              <a:rPr lang="nb-NO" dirty="0" smtClean="0"/>
              <a:t>Editor</a:t>
            </a:r>
            <a:endParaRPr lang="nb-NO" dirty="0"/>
          </a:p>
        </p:txBody>
      </p:sp>
      <p:sp>
        <p:nvSpPr>
          <p:cNvPr id="6" name="Plassholder for innhold 5"/>
          <p:cNvSpPr>
            <a:spLocks noGrp="1"/>
          </p:cNvSpPr>
          <p:nvPr>
            <p:ph idx="1"/>
          </p:nvPr>
        </p:nvSpPr>
        <p:spPr>
          <a:xfrm>
            <a:off x="996285" y="914394"/>
            <a:ext cx="2634019" cy="5519860"/>
          </a:xfrm>
        </p:spPr>
        <p:txBody>
          <a:bodyPr>
            <a:normAutofit/>
          </a:bodyPr>
          <a:lstStyle/>
          <a:p>
            <a:pPr marL="457200" indent="-457200">
              <a:lnSpc>
                <a:spcPct val="100000"/>
              </a:lnSpc>
              <a:buFont typeface="+mj-lt"/>
              <a:buAutoNum type="arabicPeriod"/>
            </a:pPr>
            <a:r>
              <a:rPr lang="nb-NO" sz="2000" dirty="0" smtClean="0"/>
              <a:t>Ny skisse</a:t>
            </a:r>
          </a:p>
          <a:p>
            <a:pPr marL="457200" indent="-457200">
              <a:lnSpc>
                <a:spcPct val="100000"/>
              </a:lnSpc>
              <a:buFont typeface="+mj-lt"/>
              <a:buAutoNum type="arabicPeriod"/>
            </a:pPr>
            <a:r>
              <a:rPr lang="nb-NO" sz="2000" dirty="0" smtClean="0"/>
              <a:t>Åpne eksisterende skisse</a:t>
            </a:r>
          </a:p>
          <a:p>
            <a:pPr marL="457200" indent="-457200">
              <a:lnSpc>
                <a:spcPct val="100000"/>
              </a:lnSpc>
              <a:buFont typeface="+mj-lt"/>
              <a:buAutoNum type="arabicPeriod"/>
            </a:pPr>
            <a:r>
              <a:rPr lang="nb-NO" sz="2000" dirty="0" smtClean="0"/>
              <a:t>Lagre skissen</a:t>
            </a:r>
          </a:p>
          <a:p>
            <a:pPr marL="457200" indent="-457200">
              <a:lnSpc>
                <a:spcPct val="100000"/>
              </a:lnSpc>
              <a:buFont typeface="+mj-lt"/>
              <a:buAutoNum type="arabicPeriod"/>
            </a:pPr>
            <a:r>
              <a:rPr lang="nb-NO" sz="2000" dirty="0" smtClean="0"/>
              <a:t>Sjekk koden</a:t>
            </a:r>
          </a:p>
          <a:p>
            <a:pPr marL="457200" indent="-457200">
              <a:lnSpc>
                <a:spcPct val="100000"/>
              </a:lnSpc>
              <a:buFont typeface="+mj-lt"/>
              <a:buAutoNum type="arabicPeriod"/>
            </a:pPr>
            <a:r>
              <a:rPr lang="nb-NO" sz="2000" dirty="0" smtClean="0"/>
              <a:t>Last programmet ned til </a:t>
            </a:r>
            <a:r>
              <a:rPr lang="nb-NO" sz="2000" dirty="0" err="1" smtClean="0"/>
              <a:t>Arduino</a:t>
            </a:r>
            <a:endParaRPr lang="nb-NO" sz="2000" dirty="0" smtClean="0"/>
          </a:p>
          <a:p>
            <a:pPr marL="457200" indent="-457200">
              <a:lnSpc>
                <a:spcPct val="100000"/>
              </a:lnSpc>
              <a:buFont typeface="+mj-lt"/>
              <a:buAutoNum type="arabicPeriod"/>
            </a:pPr>
            <a:r>
              <a:rPr lang="nb-NO" sz="2000" dirty="0" smtClean="0"/>
              <a:t>Datamonitor</a:t>
            </a:r>
          </a:p>
          <a:p>
            <a:pPr marL="457200" indent="-457200">
              <a:lnSpc>
                <a:spcPct val="100000"/>
              </a:lnSpc>
              <a:buFont typeface="+mj-lt"/>
              <a:buAutoNum type="arabicPeriod"/>
            </a:pPr>
            <a:r>
              <a:rPr lang="nb-NO" sz="2000" dirty="0" smtClean="0"/>
              <a:t>Navnet på skissen</a:t>
            </a:r>
          </a:p>
          <a:p>
            <a:pPr marL="457200" indent="-457200">
              <a:lnSpc>
                <a:spcPct val="100000"/>
              </a:lnSpc>
              <a:buFont typeface="+mj-lt"/>
              <a:buAutoNum type="arabicPeriod"/>
            </a:pPr>
            <a:r>
              <a:rPr lang="nb-NO" sz="2000" dirty="0" smtClean="0"/>
              <a:t>Område for skriving av programmet</a:t>
            </a:r>
          </a:p>
          <a:p>
            <a:pPr marL="457200" indent="-457200">
              <a:lnSpc>
                <a:spcPct val="100000"/>
              </a:lnSpc>
              <a:buFont typeface="+mj-lt"/>
              <a:buAutoNum type="arabicPeriod"/>
            </a:pPr>
            <a:r>
              <a:rPr lang="nb-NO" sz="2000" dirty="0" smtClean="0"/>
              <a:t>Meldingsområde</a:t>
            </a:r>
            <a:endParaRPr lang="nb-NO" sz="2000" dirty="0"/>
          </a:p>
        </p:txBody>
      </p:sp>
      <p:pic>
        <p:nvPicPr>
          <p:cNvPr id="2051" name="Picture 3"/>
          <p:cNvPicPr>
            <a:picLocks noChangeAspect="1" noChangeArrowheads="1"/>
          </p:cNvPicPr>
          <p:nvPr/>
        </p:nvPicPr>
        <p:blipFill>
          <a:blip r:embed="rId3" cstate="print"/>
          <a:srcRect/>
          <a:stretch>
            <a:fillRect/>
          </a:stretch>
        </p:blipFill>
        <p:spPr bwMode="auto">
          <a:xfrm>
            <a:off x="3537115" y="219474"/>
            <a:ext cx="5391675" cy="1291419"/>
          </a:xfrm>
          <a:prstGeom prst="rect">
            <a:avLst/>
          </a:prstGeom>
          <a:noFill/>
          <a:ln w="9525">
            <a:noFill/>
            <a:miter lim="800000"/>
            <a:headEnd/>
            <a:tailEnd/>
          </a:ln>
        </p:spPr>
      </p:pic>
      <p:grpSp>
        <p:nvGrpSpPr>
          <p:cNvPr id="3" name="Gruppe 9"/>
          <p:cNvGrpSpPr/>
          <p:nvPr/>
        </p:nvGrpSpPr>
        <p:grpSpPr>
          <a:xfrm>
            <a:off x="3805518" y="1021976"/>
            <a:ext cx="645459" cy="1210236"/>
            <a:chOff x="3805518" y="1021976"/>
            <a:chExt cx="645459" cy="1210236"/>
          </a:xfrm>
        </p:grpSpPr>
        <p:sp>
          <p:nvSpPr>
            <p:cNvPr id="7" name="Ellipse 6"/>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4</a:t>
              </a:r>
            </a:p>
          </p:txBody>
        </p:sp>
        <p:cxnSp>
          <p:nvCxnSpPr>
            <p:cNvPr id="9" name="Rett linje 8"/>
            <p:cNvCxnSpPr/>
            <p:nvPr/>
          </p:nvCxnSpPr>
          <p:spPr bwMode="auto">
            <a:xfrm>
              <a:off x="3805518" y="1021976"/>
              <a:ext cx="322729" cy="766483"/>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5" name="Gruppe 10"/>
          <p:cNvGrpSpPr/>
          <p:nvPr/>
        </p:nvGrpSpPr>
        <p:grpSpPr>
          <a:xfrm>
            <a:off x="4087906" y="1062318"/>
            <a:ext cx="820271" cy="1559859"/>
            <a:chOff x="3630706" y="672353"/>
            <a:chExt cx="820271" cy="1559859"/>
          </a:xfrm>
        </p:grpSpPr>
        <p:sp>
          <p:nvSpPr>
            <p:cNvPr id="12" name="Ellipse 11"/>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5</a:t>
              </a:r>
            </a:p>
          </p:txBody>
        </p:sp>
        <p:cxnSp>
          <p:nvCxnSpPr>
            <p:cNvPr id="13" name="Rett linje 12"/>
            <p:cNvCxnSpPr/>
            <p:nvPr/>
          </p:nvCxnSpPr>
          <p:spPr bwMode="auto">
            <a:xfrm>
              <a:off x="3630706" y="672353"/>
              <a:ext cx="497541" cy="1116106"/>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8" name="Gruppe 14"/>
          <p:cNvGrpSpPr/>
          <p:nvPr/>
        </p:nvGrpSpPr>
        <p:grpSpPr>
          <a:xfrm>
            <a:off x="4450976" y="1075765"/>
            <a:ext cx="537884" cy="954741"/>
            <a:chOff x="3913093" y="1277471"/>
            <a:chExt cx="537884" cy="954741"/>
          </a:xfrm>
        </p:grpSpPr>
        <p:sp>
          <p:nvSpPr>
            <p:cNvPr id="16" name="Ellipse 15"/>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1</a:t>
              </a:r>
            </a:p>
          </p:txBody>
        </p:sp>
        <p:cxnSp>
          <p:nvCxnSpPr>
            <p:cNvPr id="17" name="Rett linje 16"/>
            <p:cNvCxnSpPr/>
            <p:nvPr/>
          </p:nvCxnSpPr>
          <p:spPr bwMode="auto">
            <a:xfrm>
              <a:off x="3913093" y="1277471"/>
              <a:ext cx="215154" cy="51098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0" name="Gruppe 26"/>
          <p:cNvGrpSpPr/>
          <p:nvPr/>
        </p:nvGrpSpPr>
        <p:grpSpPr>
          <a:xfrm>
            <a:off x="5060576" y="1080247"/>
            <a:ext cx="537884" cy="954741"/>
            <a:chOff x="3913093" y="1277471"/>
            <a:chExt cx="537884" cy="954741"/>
          </a:xfrm>
        </p:grpSpPr>
        <p:sp>
          <p:nvSpPr>
            <p:cNvPr id="28" name="Ellipse 27"/>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3</a:t>
              </a:r>
            </a:p>
          </p:txBody>
        </p:sp>
        <p:cxnSp>
          <p:nvCxnSpPr>
            <p:cNvPr id="29" name="Rett linje 28"/>
            <p:cNvCxnSpPr/>
            <p:nvPr/>
          </p:nvCxnSpPr>
          <p:spPr bwMode="auto">
            <a:xfrm>
              <a:off x="3913093" y="1277471"/>
              <a:ext cx="215154" cy="51098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1" name="Gruppe 29"/>
          <p:cNvGrpSpPr/>
          <p:nvPr/>
        </p:nvGrpSpPr>
        <p:grpSpPr>
          <a:xfrm>
            <a:off x="4724400" y="1053354"/>
            <a:ext cx="820271" cy="1559859"/>
            <a:chOff x="3630706" y="672353"/>
            <a:chExt cx="820271" cy="1559859"/>
          </a:xfrm>
        </p:grpSpPr>
        <p:sp>
          <p:nvSpPr>
            <p:cNvPr id="31" name="Ellipse 30"/>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2</a:t>
              </a:r>
            </a:p>
          </p:txBody>
        </p:sp>
        <p:cxnSp>
          <p:nvCxnSpPr>
            <p:cNvPr id="32" name="Rett linje 31"/>
            <p:cNvCxnSpPr/>
            <p:nvPr/>
          </p:nvCxnSpPr>
          <p:spPr bwMode="auto">
            <a:xfrm>
              <a:off x="3630706" y="672353"/>
              <a:ext cx="497541" cy="1116106"/>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14" name="Gruppe 32"/>
          <p:cNvGrpSpPr/>
          <p:nvPr/>
        </p:nvGrpSpPr>
        <p:grpSpPr>
          <a:xfrm>
            <a:off x="7696201" y="954741"/>
            <a:ext cx="896470" cy="972671"/>
            <a:chOff x="3980330" y="1259541"/>
            <a:chExt cx="896470" cy="972671"/>
          </a:xfrm>
        </p:grpSpPr>
        <p:sp>
          <p:nvSpPr>
            <p:cNvPr id="34" name="Ellipse 33"/>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6</a:t>
              </a:r>
            </a:p>
          </p:txBody>
        </p:sp>
        <p:cxnSp>
          <p:nvCxnSpPr>
            <p:cNvPr id="35" name="Rett linje 34"/>
            <p:cNvCxnSpPr>
              <a:endCxn id="34" idx="7"/>
            </p:cNvCxnSpPr>
            <p:nvPr/>
          </p:nvCxnSpPr>
          <p:spPr bwMode="auto">
            <a:xfrm flipH="1">
              <a:off x="4382052" y="1259541"/>
              <a:ext cx="494748" cy="570949"/>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39" name="Ellipse 38"/>
          <p:cNvSpPr/>
          <p:nvPr/>
        </p:nvSpPr>
        <p:spPr bwMode="auto">
          <a:xfrm>
            <a:off x="6113929" y="3263153"/>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8</a:t>
            </a:r>
          </a:p>
        </p:txBody>
      </p:sp>
      <p:sp>
        <p:nvSpPr>
          <p:cNvPr id="41" name="Ellipse 40"/>
          <p:cNvSpPr/>
          <p:nvPr/>
        </p:nvSpPr>
        <p:spPr bwMode="auto">
          <a:xfrm>
            <a:off x="6140823" y="5764306"/>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9</a:t>
            </a:r>
          </a:p>
        </p:txBody>
      </p:sp>
      <p:grpSp>
        <p:nvGrpSpPr>
          <p:cNvPr id="15" name="Gruppe 41"/>
          <p:cNvGrpSpPr/>
          <p:nvPr/>
        </p:nvGrpSpPr>
        <p:grpSpPr>
          <a:xfrm>
            <a:off x="3034554" y="1429871"/>
            <a:ext cx="896470" cy="972671"/>
            <a:chOff x="3980330" y="1259541"/>
            <a:chExt cx="896470" cy="972671"/>
          </a:xfrm>
        </p:grpSpPr>
        <p:sp>
          <p:nvSpPr>
            <p:cNvPr id="43" name="Ellipse 42"/>
            <p:cNvSpPr/>
            <p:nvPr/>
          </p:nvSpPr>
          <p:spPr bwMode="auto">
            <a:xfrm>
              <a:off x="3980330" y="1761565"/>
              <a:ext cx="470647" cy="470647"/>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0" fontAlgn="base" latinLnBrk="0" hangingPunct="0">
                <a:lnSpc>
                  <a:spcPct val="81000"/>
                </a:lnSpc>
                <a:spcBef>
                  <a:spcPct val="0"/>
                </a:spcBef>
                <a:spcAft>
                  <a:spcPct val="0"/>
                </a:spcAft>
                <a:buClr>
                  <a:srgbClr val="000000"/>
                </a:buClr>
                <a:buSzPct val="100000"/>
                <a:buFont typeface="Times" pitchFamily="16" charset="0"/>
                <a:buNone/>
                <a:tabLst/>
              </a:pPr>
              <a:r>
                <a:rPr kumimoji="0" lang="nb-NO" sz="2400" b="0" i="0" u="none" strike="noStrike" cap="none" normalizeH="0" baseline="0" dirty="0" smtClean="0">
                  <a:ln>
                    <a:noFill/>
                  </a:ln>
                  <a:solidFill>
                    <a:schemeClr val="bg1"/>
                  </a:solidFill>
                  <a:effectLst/>
                  <a:latin typeface="Times" pitchFamily="16" charset="0"/>
                </a:rPr>
                <a:t>7</a:t>
              </a:r>
            </a:p>
          </p:txBody>
        </p:sp>
        <p:cxnSp>
          <p:nvCxnSpPr>
            <p:cNvPr id="44" name="Rett linje 43"/>
            <p:cNvCxnSpPr>
              <a:endCxn id="43" idx="7"/>
            </p:cNvCxnSpPr>
            <p:nvPr/>
          </p:nvCxnSpPr>
          <p:spPr bwMode="auto">
            <a:xfrm flipH="1">
              <a:off x="4382052" y="1259541"/>
              <a:ext cx="494748" cy="570949"/>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3"/>
                                        </p:tgtEl>
                                      </p:cBhvr>
                                    </p:animEffect>
                                    <p:set>
                                      <p:cBhvr>
                                        <p:cTn id="41" dur="1" fill="hold">
                                          <p:stCondLst>
                                            <p:cond delay="1999"/>
                                          </p:stCondLst>
                                        </p:cTn>
                                        <p:tgtEl>
                                          <p:spTgt spid="3"/>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2000"/>
                                        <p:tgtEl>
                                          <p:spTgt spid="5"/>
                                        </p:tgtEl>
                                      </p:cBhvr>
                                    </p:animEffect>
                                    <p:set>
                                      <p:cBhvr>
                                        <p:cTn id="49" dur="1" fill="hold">
                                          <p:stCondLst>
                                            <p:cond delay="1999"/>
                                          </p:stCondLst>
                                        </p:cTn>
                                        <p:tgtEl>
                                          <p:spTgt spid="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2000"/>
                                        <p:tgtEl>
                                          <p:spTgt spid="15"/>
                                        </p:tgtEl>
                                      </p:cBhvr>
                                    </p:animEffect>
                                    <p:set>
                                      <p:cBhvr>
                                        <p:cTn id="65" dur="1" fill="hold">
                                          <p:stCondLst>
                                            <p:cond delay="1999"/>
                                          </p:stCondLst>
                                        </p:cTn>
                                        <p:tgtEl>
                                          <p:spTgt spid="15"/>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20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2000"/>
                                        <p:tgtEl>
                                          <p:spTgt spid="39"/>
                                        </p:tgtEl>
                                      </p:cBhvr>
                                    </p:animEffect>
                                    <p:set>
                                      <p:cBhvr>
                                        <p:cTn id="73" dur="1" fill="hold">
                                          <p:stCondLst>
                                            <p:cond delay="1999"/>
                                          </p:stCondLst>
                                        </p:cTn>
                                        <p:tgtEl>
                                          <p:spTgt spid="39"/>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srcRect/>
          <a:stretch>
            <a:fillRect/>
          </a:stretch>
        </p:blipFill>
        <p:spPr bwMode="auto">
          <a:xfrm>
            <a:off x="3543440" y="219474"/>
            <a:ext cx="5385349" cy="6488268"/>
          </a:xfrm>
          <a:prstGeom prst="rect">
            <a:avLst/>
          </a:prstGeom>
          <a:noFill/>
          <a:ln w="9525">
            <a:noFill/>
            <a:miter lim="800000"/>
            <a:headEnd/>
            <a:tailEnd/>
          </a:ln>
          <a:effectLst/>
        </p:spPr>
      </p:pic>
      <p:sp>
        <p:nvSpPr>
          <p:cNvPr id="2" name="Tittel 1"/>
          <p:cNvSpPr>
            <a:spLocks noGrp="1"/>
          </p:cNvSpPr>
          <p:nvPr>
            <p:ph type="title"/>
          </p:nvPr>
        </p:nvSpPr>
        <p:spPr>
          <a:xfrm>
            <a:off x="996285" y="225852"/>
            <a:ext cx="1774209" cy="729492"/>
          </a:xfrm>
        </p:spPr>
        <p:txBody>
          <a:bodyPr/>
          <a:lstStyle/>
          <a:p>
            <a:pPr algn="ctr"/>
            <a:r>
              <a:rPr lang="nb-NO" dirty="0" smtClean="0"/>
              <a:t>Editor</a:t>
            </a:r>
            <a:endParaRPr lang="nb-NO" dirty="0"/>
          </a:p>
        </p:txBody>
      </p:sp>
      <p:sp>
        <p:nvSpPr>
          <p:cNvPr id="6" name="Plassholder for innhold 5"/>
          <p:cNvSpPr>
            <a:spLocks noGrp="1"/>
          </p:cNvSpPr>
          <p:nvPr>
            <p:ph idx="1"/>
          </p:nvPr>
        </p:nvSpPr>
        <p:spPr>
          <a:xfrm>
            <a:off x="996285" y="914394"/>
            <a:ext cx="2634019" cy="5519860"/>
          </a:xfrm>
        </p:spPr>
        <p:txBody>
          <a:bodyPr>
            <a:normAutofit/>
          </a:bodyPr>
          <a:lstStyle/>
          <a:p>
            <a:pPr marL="457200" indent="-457200">
              <a:lnSpc>
                <a:spcPct val="100000"/>
              </a:lnSpc>
              <a:buFont typeface="+mj-lt"/>
              <a:buAutoNum type="arabicPeriod"/>
            </a:pPr>
            <a:r>
              <a:rPr lang="nb-NO" sz="2000" dirty="0" smtClean="0"/>
              <a:t>Ny skisse</a:t>
            </a:r>
          </a:p>
          <a:p>
            <a:pPr marL="457200" indent="-457200">
              <a:lnSpc>
                <a:spcPct val="100000"/>
              </a:lnSpc>
              <a:buFont typeface="+mj-lt"/>
              <a:buAutoNum type="arabicPeriod"/>
            </a:pPr>
            <a:r>
              <a:rPr lang="nb-NO" sz="2000" dirty="0" smtClean="0"/>
              <a:t>Åpne eksisterende skisse</a:t>
            </a:r>
          </a:p>
          <a:p>
            <a:pPr marL="457200" indent="-457200">
              <a:lnSpc>
                <a:spcPct val="100000"/>
              </a:lnSpc>
              <a:buFont typeface="+mj-lt"/>
              <a:buAutoNum type="arabicPeriod"/>
            </a:pPr>
            <a:r>
              <a:rPr lang="nb-NO" sz="2000" dirty="0" smtClean="0"/>
              <a:t>Lagre skissen</a:t>
            </a:r>
          </a:p>
          <a:p>
            <a:pPr marL="457200" indent="-457200">
              <a:lnSpc>
                <a:spcPct val="100000"/>
              </a:lnSpc>
              <a:buFont typeface="+mj-lt"/>
              <a:buAutoNum type="arabicPeriod"/>
            </a:pPr>
            <a:r>
              <a:rPr lang="nb-NO" sz="2000" dirty="0" smtClean="0"/>
              <a:t>Sjekk koden</a:t>
            </a:r>
          </a:p>
          <a:p>
            <a:pPr marL="457200" indent="-457200">
              <a:lnSpc>
                <a:spcPct val="100000"/>
              </a:lnSpc>
              <a:buFont typeface="+mj-lt"/>
              <a:buAutoNum type="arabicPeriod"/>
            </a:pPr>
            <a:r>
              <a:rPr lang="nb-NO" sz="2000" dirty="0" smtClean="0"/>
              <a:t>Last programmet ned til </a:t>
            </a:r>
            <a:r>
              <a:rPr lang="nb-NO" sz="2000" dirty="0" err="1" smtClean="0"/>
              <a:t>Arduino</a:t>
            </a:r>
            <a:endParaRPr lang="nb-NO" sz="2000" dirty="0" smtClean="0"/>
          </a:p>
          <a:p>
            <a:pPr marL="457200" indent="-457200">
              <a:lnSpc>
                <a:spcPct val="100000"/>
              </a:lnSpc>
              <a:buFont typeface="+mj-lt"/>
              <a:buAutoNum type="arabicPeriod"/>
            </a:pPr>
            <a:r>
              <a:rPr lang="nb-NO" sz="2000" dirty="0" smtClean="0"/>
              <a:t>Datamonitor</a:t>
            </a:r>
          </a:p>
          <a:p>
            <a:pPr marL="457200" indent="-457200">
              <a:lnSpc>
                <a:spcPct val="100000"/>
              </a:lnSpc>
              <a:buFont typeface="+mj-lt"/>
              <a:buAutoNum type="arabicPeriod"/>
            </a:pPr>
            <a:r>
              <a:rPr lang="nb-NO" sz="2000" dirty="0" smtClean="0"/>
              <a:t>Navnet på skissen</a:t>
            </a:r>
          </a:p>
          <a:p>
            <a:pPr marL="457200" indent="-457200">
              <a:lnSpc>
                <a:spcPct val="100000"/>
              </a:lnSpc>
              <a:buFont typeface="+mj-lt"/>
              <a:buAutoNum type="arabicPeriod"/>
            </a:pPr>
            <a:r>
              <a:rPr lang="nb-NO" sz="2000" dirty="0" smtClean="0"/>
              <a:t>Område for skriving av programmet</a:t>
            </a:r>
          </a:p>
          <a:p>
            <a:pPr marL="457200" indent="-457200">
              <a:lnSpc>
                <a:spcPct val="100000"/>
              </a:lnSpc>
              <a:buFont typeface="+mj-lt"/>
              <a:buAutoNum type="arabicPeriod"/>
            </a:pPr>
            <a:r>
              <a:rPr lang="nb-NO" sz="2000" dirty="0" smtClean="0"/>
              <a:t>Meldingsområde</a:t>
            </a:r>
            <a:endParaRPr lang="nb-NO"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8910" y="106732"/>
            <a:ext cx="7407404" cy="808038"/>
          </a:xfrm>
        </p:spPr>
        <p:txBody>
          <a:bodyPr/>
          <a:lstStyle/>
          <a:p>
            <a:pPr algn="ctr"/>
            <a:r>
              <a:rPr lang="nb-NO" dirty="0" smtClean="0"/>
              <a:t>Velg riktig kort</a:t>
            </a:r>
            <a:endParaRPr lang="nb-NO" dirty="0"/>
          </a:p>
        </p:txBody>
      </p:sp>
      <p:pic>
        <p:nvPicPr>
          <p:cNvPr id="74757" name="Picture 5"/>
          <p:cNvPicPr>
            <a:picLocks noChangeAspect="1" noChangeArrowheads="1"/>
          </p:cNvPicPr>
          <p:nvPr/>
        </p:nvPicPr>
        <p:blipFill>
          <a:blip r:embed="rId2"/>
          <a:srcRect r="52500" b="40222"/>
          <a:stretch>
            <a:fillRect/>
          </a:stretch>
        </p:blipFill>
        <p:spPr bwMode="auto">
          <a:xfrm>
            <a:off x="1048910" y="914770"/>
            <a:ext cx="8018890" cy="56765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Velg riktig port</a:t>
            </a:r>
            <a:endParaRPr lang="nb-NO" dirty="0"/>
          </a:p>
        </p:txBody>
      </p:sp>
      <p:pic>
        <p:nvPicPr>
          <p:cNvPr id="75778" name="Picture 2"/>
          <p:cNvPicPr>
            <a:picLocks noChangeAspect="1" noChangeArrowheads="1"/>
          </p:cNvPicPr>
          <p:nvPr/>
        </p:nvPicPr>
        <p:blipFill>
          <a:blip r:embed="rId2"/>
          <a:srcRect r="62438" b="56778"/>
          <a:stretch>
            <a:fillRect/>
          </a:stretch>
        </p:blipFill>
        <p:spPr bwMode="auto">
          <a:xfrm>
            <a:off x="977899" y="1257300"/>
            <a:ext cx="7770049"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079500" y="157376"/>
            <a:ext cx="7767638" cy="690534"/>
          </a:xfrm>
        </p:spPr>
        <p:txBody>
          <a:bodyPr/>
          <a:lstStyle/>
          <a:p>
            <a:pPr algn="ctr"/>
            <a:r>
              <a:rPr lang="nb-NO" dirty="0" smtClean="0"/>
              <a:t>Installasjon av drivere</a:t>
            </a:r>
            <a:endParaRPr lang="nb-NO" dirty="0"/>
          </a:p>
        </p:txBody>
      </p:sp>
      <p:sp>
        <p:nvSpPr>
          <p:cNvPr id="3" name="Plassholder for innhold 2"/>
          <p:cNvSpPr>
            <a:spLocks noGrp="1"/>
          </p:cNvSpPr>
          <p:nvPr>
            <p:ph idx="1"/>
          </p:nvPr>
        </p:nvSpPr>
        <p:spPr>
          <a:xfrm>
            <a:off x="1079500" y="770965"/>
            <a:ext cx="7767638" cy="5809129"/>
          </a:xfrm>
        </p:spPr>
        <p:txBody>
          <a:bodyPr>
            <a:normAutofit fontScale="85000" lnSpcReduction="10000"/>
          </a:bodyPr>
          <a:lstStyle/>
          <a:p>
            <a:pPr>
              <a:buNone/>
            </a:pPr>
            <a:r>
              <a:rPr lang="nb-NO" dirty="0" smtClean="0"/>
              <a:t>Sjekk at driverne er installert:</a:t>
            </a:r>
          </a:p>
          <a:p>
            <a:r>
              <a:rPr lang="nb-NO" dirty="0" smtClean="0"/>
              <a:t>Start </a:t>
            </a:r>
            <a:r>
              <a:rPr lang="nb-NO" dirty="0" err="1" smtClean="0"/>
              <a:t>Arduino-editoren</a:t>
            </a:r>
            <a:r>
              <a:rPr lang="nb-NO" dirty="0" smtClean="0"/>
              <a:t> (IDE)</a:t>
            </a:r>
          </a:p>
          <a:p>
            <a:r>
              <a:rPr lang="nb-NO" dirty="0" smtClean="0"/>
              <a:t>Velg “</a:t>
            </a:r>
            <a:r>
              <a:rPr lang="nb-NO" dirty="0" err="1" smtClean="0"/>
              <a:t>Tools/Serial</a:t>
            </a:r>
            <a:r>
              <a:rPr lang="nb-NO" dirty="0" smtClean="0"/>
              <a:t> </a:t>
            </a:r>
            <a:r>
              <a:rPr lang="nb-NO" dirty="0" err="1" smtClean="0"/>
              <a:t>Port/COM&lt;med</a:t>
            </a:r>
            <a:r>
              <a:rPr lang="nb-NO" dirty="0" smtClean="0"/>
              <a:t> høyeste nummer&gt;”</a:t>
            </a:r>
          </a:p>
          <a:p>
            <a:pPr marL="0" indent="0">
              <a:lnSpc>
                <a:spcPct val="100000"/>
              </a:lnSpc>
              <a:spcBef>
                <a:spcPts val="1800"/>
              </a:spcBef>
              <a:buNone/>
            </a:pPr>
            <a:r>
              <a:rPr lang="nb-NO" dirty="0" smtClean="0"/>
              <a:t>Dersom ingen COM-porter vises eller den ene som er der har et meget lavt nummer, kan det skyldes at driverne ikke er installert. Forsøk da følgende:</a:t>
            </a:r>
          </a:p>
          <a:p>
            <a:pPr>
              <a:lnSpc>
                <a:spcPct val="100000"/>
              </a:lnSpc>
            </a:pPr>
            <a:r>
              <a:rPr lang="nb-NO" dirty="0" smtClean="0"/>
              <a:t>Gå til “Kontrollpanelet”</a:t>
            </a:r>
          </a:p>
          <a:p>
            <a:pPr>
              <a:lnSpc>
                <a:spcPct val="100000"/>
              </a:lnSpc>
            </a:pPr>
            <a:r>
              <a:rPr lang="nb-NO" dirty="0" smtClean="0"/>
              <a:t>Velg “System”</a:t>
            </a:r>
          </a:p>
          <a:p>
            <a:pPr>
              <a:lnSpc>
                <a:spcPct val="100000"/>
              </a:lnSpc>
            </a:pPr>
            <a:r>
              <a:rPr lang="nb-NO" dirty="0" smtClean="0"/>
              <a:t>Velg “Enhetsbehandling” fra menyen til venstre</a:t>
            </a:r>
          </a:p>
          <a:p>
            <a:pPr>
              <a:lnSpc>
                <a:spcPct val="100000"/>
              </a:lnSpc>
            </a:pPr>
            <a:r>
              <a:rPr lang="nb-NO" dirty="0" smtClean="0"/>
              <a:t>Åpne “</a:t>
            </a:r>
            <a:r>
              <a:rPr lang="nb-NO" dirty="0" err="1" smtClean="0"/>
              <a:t>USB-kontrollere</a:t>
            </a:r>
            <a:r>
              <a:rPr lang="nb-NO" dirty="0" smtClean="0"/>
              <a:t>” ved å trykke på den vesle pila til venstre for teksten. Det kommer opp en liste over </a:t>
            </a:r>
            <a:r>
              <a:rPr lang="nb-NO" dirty="0" err="1" smtClean="0"/>
              <a:t>USB-porter</a:t>
            </a:r>
            <a:endParaRPr lang="nb-NO" dirty="0" smtClean="0"/>
          </a:p>
          <a:p>
            <a:pPr>
              <a:lnSpc>
                <a:spcPct val="100000"/>
              </a:lnSpc>
            </a:pPr>
            <a:r>
              <a:rPr lang="nb-NO" dirty="0" smtClean="0"/>
              <a:t>Høyreklikk på porten med ukjent </a:t>
            </a:r>
            <a:r>
              <a:rPr lang="nb-NO" dirty="0" err="1" smtClean="0"/>
              <a:t>hårdvare</a:t>
            </a:r>
            <a:r>
              <a:rPr lang="nb-NO" dirty="0" smtClean="0"/>
              <a:t> (markert med et spørsmålstegn), og du får opp en </a:t>
            </a:r>
            <a:r>
              <a:rPr lang="nb-NO" dirty="0" err="1" smtClean="0"/>
              <a:t>nedtrekksmeny</a:t>
            </a:r>
            <a:endParaRPr lang="nb-NO" dirty="0" smtClean="0"/>
          </a:p>
          <a:p>
            <a:pPr>
              <a:lnSpc>
                <a:spcPct val="100000"/>
              </a:lnSpc>
            </a:pPr>
            <a:r>
              <a:rPr lang="nb-NO" dirty="0" smtClean="0"/>
              <a:t>Velg “oppdater </a:t>
            </a:r>
            <a:r>
              <a:rPr lang="nb-NO" dirty="0" err="1" smtClean="0"/>
              <a:t>drivereprogramvare</a:t>
            </a:r>
            <a:r>
              <a:rPr lang="nb-NO" dirty="0" smtClean="0"/>
              <a:t>” og følg prosedyren for installasjon av drivere</a:t>
            </a:r>
          </a:p>
          <a:p>
            <a:pPr>
              <a:lnSpc>
                <a:spcPct val="100000"/>
              </a:lnSpc>
            </a:pPr>
            <a:r>
              <a:rPr lang="nb-NO" dirty="0" smtClean="0"/>
              <a:t>Driverne ligger i en underkatalog til </a:t>
            </a:r>
            <a:r>
              <a:rPr lang="nb-NO" dirty="0" err="1" smtClean="0"/>
              <a:t>Arduino-programvaren</a:t>
            </a:r>
            <a:r>
              <a:rPr lang="nb-NO" dirty="0" smtClean="0"/>
              <a:t>:</a:t>
            </a:r>
            <a:br>
              <a:rPr lang="nb-NO" dirty="0" smtClean="0"/>
            </a:br>
            <a:r>
              <a:rPr lang="nb-NO" dirty="0" smtClean="0"/>
              <a:t>/Programfiler(x86)/</a:t>
            </a:r>
            <a:r>
              <a:rPr lang="nb-NO" dirty="0" err="1" smtClean="0"/>
              <a:t>Arduino/drivers</a:t>
            </a:r>
            <a:endParaRPr lang="nb-NO" dirty="0" smtClean="0"/>
          </a:p>
          <a:p>
            <a:endParaRPr lang="nb-NO"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normAutofit fontScale="90000"/>
          </a:bodyPr>
          <a:lstStyle/>
          <a:p>
            <a:pPr algn="ctr"/>
            <a:r>
              <a:rPr lang="nb-NO" dirty="0" smtClean="0"/>
              <a:t>Sjekk at dere har kontakt med kortet</a:t>
            </a:r>
            <a:endParaRPr lang="nb-NO"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27682" y="681828"/>
            <a:ext cx="7242650" cy="1143000"/>
          </a:xfrm>
        </p:spPr>
        <p:txBody>
          <a:bodyPr/>
          <a:lstStyle/>
          <a:p>
            <a:pPr algn="ctr"/>
            <a:r>
              <a:rPr lang="nb-NO" dirty="0" err="1" smtClean="0"/>
              <a:t>Naturviteren</a:t>
            </a:r>
            <a:r>
              <a:rPr lang="nb-NO" dirty="0" smtClean="0"/>
              <a:t> og ingeniøren</a:t>
            </a:r>
            <a:endParaRPr lang="nb-NO" dirty="0"/>
          </a:p>
        </p:txBody>
      </p:sp>
      <p:sp>
        <p:nvSpPr>
          <p:cNvPr id="14" name="Plassholder for innhold 2"/>
          <p:cNvSpPr>
            <a:spLocks noGrp="1"/>
          </p:cNvSpPr>
          <p:nvPr>
            <p:ph idx="1"/>
          </p:nvPr>
        </p:nvSpPr>
        <p:spPr>
          <a:xfrm>
            <a:off x="1327682" y="1920876"/>
            <a:ext cx="3485720" cy="4525963"/>
          </a:xfrm>
        </p:spPr>
        <p:txBody>
          <a:bodyPr>
            <a:normAutofit/>
          </a:bodyPr>
          <a:lstStyle/>
          <a:p>
            <a:pPr>
              <a:buNone/>
            </a:pPr>
            <a:r>
              <a:rPr lang="nb-NO" dirty="0" err="1" smtClean="0"/>
              <a:t>Naturviteren</a:t>
            </a:r>
            <a:endParaRPr lang="nb-NO" dirty="0" smtClean="0"/>
          </a:p>
          <a:p>
            <a:r>
              <a:rPr lang="nb-NO" sz="1800" dirty="0" smtClean="0"/>
              <a:t>Opptatt av å forstå grunnleggende prinsipper </a:t>
            </a:r>
          </a:p>
          <a:p>
            <a:r>
              <a:rPr lang="nb-NO" sz="1800" dirty="0" smtClean="0"/>
              <a:t>Forsker på fenomener</a:t>
            </a:r>
            <a:br>
              <a:rPr lang="nb-NO" sz="1800" dirty="0" smtClean="0"/>
            </a:br>
            <a:r>
              <a:rPr lang="nb-NO" sz="1800" dirty="0" smtClean="0"/>
              <a:t>og sammenhenger</a:t>
            </a:r>
          </a:p>
          <a:p>
            <a:r>
              <a:rPr lang="nb-NO" sz="1800" dirty="0" smtClean="0"/>
              <a:t>Legger grunnlaget for å utvikler nye sensorer og komponenter</a:t>
            </a:r>
          </a:p>
          <a:p>
            <a:endParaRPr lang="nb-NO" sz="1800" dirty="0" smtClean="0"/>
          </a:p>
        </p:txBody>
      </p:sp>
      <p:sp>
        <p:nvSpPr>
          <p:cNvPr id="4" name="Plassholder for innhold 2"/>
          <p:cNvSpPr txBox="1">
            <a:spLocks/>
          </p:cNvSpPr>
          <p:nvPr/>
        </p:nvSpPr>
        <p:spPr>
          <a:xfrm>
            <a:off x="5084612" y="1920876"/>
            <a:ext cx="3485720"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Ingeniøren</a:t>
            </a:r>
          </a:p>
          <a:p>
            <a:pPr marL="342900" indent="-342900">
              <a:spcBef>
                <a:spcPct val="20000"/>
              </a:spcBef>
              <a:buFont typeface="Arial"/>
              <a:buChar char="•"/>
            </a:pPr>
            <a:r>
              <a:rPr lang="nb-NO" dirty="0" smtClean="0">
                <a:latin typeface="Arial"/>
                <a:cs typeface="Arial"/>
              </a:rPr>
              <a:t>Opptatt av funksjon for å utvikle systemer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Utvikler produkter og tjenester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sz="1800" b="0" i="0" u="none" strike="noStrike" kern="1200" cap="none" spc="0" normalizeH="0" baseline="0" noProof="0" dirty="0" smtClean="0">
                <a:ln>
                  <a:noFill/>
                </a:ln>
                <a:solidFill>
                  <a:schemeClr val="tx1"/>
                </a:solidFill>
                <a:effectLst/>
                <a:uLnTx/>
                <a:uFillTx/>
                <a:latin typeface="Arial"/>
                <a:ea typeface="+mn-ea"/>
                <a:cs typeface="Arial"/>
              </a:rPr>
              <a:t>Bruker ferdige moduler til å utvikle nye systemer</a:t>
            </a:r>
            <a:br>
              <a:rPr kumimoji="0" lang="nb-NO" sz="1800" b="0" i="0" u="none" strike="noStrike" kern="1200" cap="none" spc="0" normalizeH="0" baseline="0" noProof="0" dirty="0" smtClean="0">
                <a:ln>
                  <a:noFill/>
                </a:ln>
                <a:solidFill>
                  <a:schemeClr val="tx1"/>
                </a:solidFill>
                <a:effectLst/>
                <a:uLnTx/>
                <a:uFillTx/>
                <a:latin typeface="Arial"/>
                <a:ea typeface="+mn-ea"/>
                <a:cs typeface="Arial"/>
              </a:rPr>
            </a:br>
            <a:endParaRPr kumimoji="0" lang="nb-NO" sz="1800"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tabLst/>
              <a:defRPr/>
            </a:pPr>
            <a:endParaRPr kumimoji="0" lang="nb-NO" sz="1800" b="0" i="0" u="none" strike="noStrike" kern="1200" cap="none" spc="0" normalizeH="0" baseline="0" noProof="0" dirty="0">
              <a:ln>
                <a:noFill/>
              </a:ln>
              <a:solidFill>
                <a:schemeClr val="tx1"/>
              </a:solidFill>
              <a:effectLst/>
              <a:uLnTx/>
              <a:uFillTx/>
              <a:latin typeface="Arial"/>
              <a:ea typeface="+mn-ea"/>
              <a:cs typeface="Arial"/>
            </a:endParaRPr>
          </a:p>
        </p:txBody>
      </p:sp>
      <p:sp>
        <p:nvSpPr>
          <p:cNvPr id="5" name="Tittel 1"/>
          <p:cNvSpPr txBox="1">
            <a:spLocks/>
          </p:cNvSpPr>
          <p:nvPr/>
        </p:nvSpPr>
        <p:spPr>
          <a:xfrm>
            <a:off x="1327682" y="4789627"/>
            <a:ext cx="724265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dirty="0" smtClean="0">
                <a:ln>
                  <a:noFill/>
                </a:ln>
                <a:solidFill>
                  <a:schemeClr val="tx1"/>
                </a:solidFill>
                <a:effectLst/>
                <a:uLnTx/>
                <a:uFillTx/>
                <a:latin typeface="Arial"/>
                <a:ea typeface="+mj-ea"/>
                <a:cs typeface="Arial"/>
              </a:rPr>
              <a:t>I dag skal vi være ingeniører</a:t>
            </a:r>
            <a:endParaRPr kumimoji="0" lang="nb-NO" sz="3600" b="1" i="0" u="none" strike="noStrike" kern="1200" cap="none" spc="0" normalizeH="0" baseline="0" noProof="0" dirty="0">
              <a:ln>
                <a:noFill/>
              </a:ln>
              <a:solidFill>
                <a:schemeClr val="tx1"/>
              </a:solidFill>
              <a:effectLst/>
              <a:uLnTx/>
              <a:uFillTx/>
              <a:latin typeface="Arial"/>
              <a:ea typeface="+mj-ea"/>
              <a:cs typeface="Arial"/>
            </a:endParaRPr>
          </a:p>
        </p:txBody>
      </p:sp>
    </p:spTree>
    <p:extLst>
      <p:ext uri="{BB962C8B-B14F-4D97-AF65-F5344CB8AC3E}">
        <p14:creationId xmlns:p14="http://schemas.microsoft.com/office/powerpoint/2010/main" xmlns="" val="33068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20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20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2000"/>
                                        <p:tgtEl>
                                          <p:spTgt spid="1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2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63959" y="943661"/>
            <a:ext cx="7942760" cy="4554034"/>
          </a:xfrm>
          <a:prstGeom prst="rect">
            <a:avLst/>
          </a:prstGeom>
          <a:noFill/>
          <a:ln w="9525">
            <a:noFill/>
            <a:miter lim="800000"/>
            <a:headEnd/>
            <a:tailEnd/>
          </a:ln>
          <a:effectLst/>
        </p:spPr>
      </p:pic>
      <p:sp>
        <p:nvSpPr>
          <p:cNvPr id="5" name="Rektangel 4"/>
          <p:cNvSpPr/>
          <p:nvPr/>
        </p:nvSpPr>
        <p:spPr>
          <a:xfrm>
            <a:off x="1370025" y="177868"/>
            <a:ext cx="6783973" cy="523220"/>
          </a:xfrm>
          <a:prstGeom prst="rect">
            <a:avLst/>
          </a:prstGeom>
        </p:spPr>
        <p:txBody>
          <a:bodyPr wrap="none">
            <a:spAutoFit/>
          </a:bodyPr>
          <a:lstStyle/>
          <a:p>
            <a:r>
              <a:rPr lang="nb-NO" sz="2800" dirty="0" smtClean="0">
                <a:solidFill>
                  <a:srgbClr val="0000FF"/>
                </a:solidFill>
              </a:rPr>
              <a:t>https://www.ntnu.no/skolelab/bla-hefteserie</a:t>
            </a:r>
            <a:endParaRPr lang="nb-NO" sz="2800" dirty="0"/>
          </a:p>
        </p:txBody>
      </p:sp>
      <p:sp>
        <p:nvSpPr>
          <p:cNvPr id="7" name="TekstSylinder 6"/>
          <p:cNvSpPr txBox="1"/>
          <p:nvPr/>
        </p:nvSpPr>
        <p:spPr>
          <a:xfrm>
            <a:off x="5054400" y="4654136"/>
            <a:ext cx="1252800" cy="369332"/>
          </a:xfrm>
          <a:prstGeom prst="rect">
            <a:avLst/>
          </a:prstGeom>
          <a:noFill/>
        </p:spPr>
        <p:txBody>
          <a:bodyPr wrap="square" rtlCol="0">
            <a:spAutoFit/>
          </a:bodyPr>
          <a:lstStyle/>
          <a:p>
            <a:r>
              <a:rPr lang="nb-NO" dirty="0" smtClean="0"/>
              <a:t>Biblioteker</a:t>
            </a:r>
            <a:endParaRPr lang="nb-NO" dirty="0"/>
          </a:p>
        </p:txBody>
      </p:sp>
      <p:sp>
        <p:nvSpPr>
          <p:cNvPr id="8" name="Rektangel 7"/>
          <p:cNvSpPr/>
          <p:nvPr/>
        </p:nvSpPr>
        <p:spPr>
          <a:xfrm>
            <a:off x="1115540" y="5142586"/>
            <a:ext cx="4817089" cy="27066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ekstSylinder 8"/>
          <p:cNvSpPr txBox="1"/>
          <p:nvPr/>
        </p:nvSpPr>
        <p:spPr>
          <a:xfrm>
            <a:off x="6071614" y="5106418"/>
            <a:ext cx="1252800" cy="369332"/>
          </a:xfrm>
          <a:prstGeom prst="rect">
            <a:avLst/>
          </a:prstGeom>
          <a:noFill/>
        </p:spPr>
        <p:txBody>
          <a:bodyPr wrap="square" rtlCol="0">
            <a:spAutoFit/>
          </a:bodyPr>
          <a:lstStyle/>
          <a:p>
            <a:r>
              <a:rPr lang="nb-NO" dirty="0" smtClean="0"/>
              <a:t>Program</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xit" presetSubtype="0" fill="hold" grpId="1"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Hent opp programmet</a:t>
            </a:r>
            <a:br>
              <a:rPr lang="nb-NO" dirty="0" smtClean="0"/>
            </a:br>
            <a:r>
              <a:rPr lang="nb-NO" sz="1800" dirty="0" smtClean="0"/>
              <a:t>Trykk_Disply_3</a:t>
            </a:r>
            <a:endParaRPr lang="nb-NO" dirty="0"/>
          </a:p>
        </p:txBody>
      </p:sp>
      <p:pic>
        <p:nvPicPr>
          <p:cNvPr id="76802" name="Picture 2"/>
          <p:cNvPicPr>
            <a:picLocks noChangeAspect="1" noChangeArrowheads="1"/>
          </p:cNvPicPr>
          <p:nvPr/>
        </p:nvPicPr>
        <p:blipFill>
          <a:blip r:embed="rId2"/>
          <a:srcRect r="62375" b="55333"/>
          <a:stretch>
            <a:fillRect/>
          </a:stretch>
        </p:blipFill>
        <p:spPr bwMode="auto">
          <a:xfrm>
            <a:off x="1028700" y="1252538"/>
            <a:ext cx="7795170" cy="5205412"/>
          </a:xfrm>
          <a:prstGeom prst="rect">
            <a:avLst/>
          </a:prstGeom>
          <a:noFill/>
          <a:ln w="9525">
            <a:noFill/>
            <a:miter lim="800000"/>
            <a:headEnd/>
            <a:tailEnd/>
          </a:ln>
          <a:effectLst/>
        </p:spPr>
      </p:pic>
      <p:pic>
        <p:nvPicPr>
          <p:cNvPr id="76803" name="Picture 3"/>
          <p:cNvPicPr>
            <a:picLocks noChangeAspect="1" noChangeArrowheads="1"/>
          </p:cNvPicPr>
          <p:nvPr/>
        </p:nvPicPr>
        <p:blipFill>
          <a:blip r:embed="rId3"/>
          <a:srcRect/>
          <a:stretch>
            <a:fillRect/>
          </a:stretch>
        </p:blipFill>
        <p:spPr bwMode="auto">
          <a:xfrm>
            <a:off x="1028700" y="1943100"/>
            <a:ext cx="6968935" cy="4699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p:cTn id="7" dur="500" fill="hold"/>
                                        <p:tgtEl>
                                          <p:spTgt spid="76803"/>
                                        </p:tgtEl>
                                        <p:attrNameLst>
                                          <p:attrName>ppt_w</p:attrName>
                                        </p:attrNameLst>
                                      </p:cBhvr>
                                      <p:tavLst>
                                        <p:tav tm="0">
                                          <p:val>
                                            <p:fltVal val="0"/>
                                          </p:val>
                                        </p:tav>
                                        <p:tav tm="100000">
                                          <p:val>
                                            <p:strVal val="#ppt_w"/>
                                          </p:val>
                                        </p:tav>
                                      </p:tavLst>
                                    </p:anim>
                                    <p:anim calcmode="lin" valueType="num">
                                      <p:cBhvr>
                                        <p:cTn id="8" dur="500" fill="hold"/>
                                        <p:tgtEl>
                                          <p:spTgt spid="768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Legg programmet over til kortet</a:t>
            </a:r>
            <a:endParaRPr lang="nb-NO" dirty="0"/>
          </a:p>
        </p:txBody>
      </p:sp>
      <p:pic>
        <p:nvPicPr>
          <p:cNvPr id="77826" name="Picture 2"/>
          <p:cNvPicPr>
            <a:picLocks noChangeAspect="1" noChangeArrowheads="1"/>
          </p:cNvPicPr>
          <p:nvPr/>
        </p:nvPicPr>
        <p:blipFill>
          <a:blip r:embed="rId2"/>
          <a:srcRect/>
          <a:stretch>
            <a:fillRect/>
          </a:stretch>
        </p:blipFill>
        <p:spPr bwMode="auto">
          <a:xfrm>
            <a:off x="1570038" y="1231184"/>
            <a:ext cx="6888162" cy="5468066"/>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r="70154" b="72232"/>
          <a:stretch>
            <a:fillRect/>
          </a:stretch>
        </p:blipFill>
        <p:spPr bwMode="auto">
          <a:xfrm>
            <a:off x="1570038" y="1231184"/>
            <a:ext cx="6896299" cy="5093416"/>
          </a:xfrm>
          <a:prstGeom prst="rect">
            <a:avLst/>
          </a:prstGeom>
          <a:noFill/>
          <a:ln w="9525">
            <a:noFill/>
            <a:miter lim="800000"/>
            <a:headEnd/>
            <a:tailEnd/>
          </a:ln>
          <a:effectLst/>
        </p:spPr>
      </p:pic>
      <p:sp>
        <p:nvSpPr>
          <p:cNvPr id="6" name="Ellipse 5"/>
          <p:cNvSpPr/>
          <p:nvPr/>
        </p:nvSpPr>
        <p:spPr>
          <a:xfrm>
            <a:off x="2197100" y="2660650"/>
            <a:ext cx="857250" cy="85725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1981200"/>
            <a:ext cx="7407404" cy="2183423"/>
          </a:xfrm>
        </p:spPr>
        <p:txBody>
          <a:bodyPr/>
          <a:lstStyle/>
          <a:p>
            <a:pPr algn="ctr"/>
            <a:r>
              <a:rPr lang="nb-NO" dirty="0" smtClean="0"/>
              <a:t>Legg over programmet</a:t>
            </a:r>
            <a:br>
              <a:rPr lang="nb-NO" dirty="0" smtClean="0"/>
            </a:br>
            <a:r>
              <a:rPr lang="nb-NO" dirty="0" smtClean="0"/>
              <a:t>og se at dere får skrevet ut trykk og temperatur</a:t>
            </a:r>
            <a:endParaRPr lang="nb-NO"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Programmet</a:t>
            </a:r>
            <a:endParaRPr lang="nb-NO" dirty="0"/>
          </a:p>
        </p:txBody>
      </p:sp>
      <p:pic>
        <p:nvPicPr>
          <p:cNvPr id="26626" name="Picture 2"/>
          <p:cNvPicPr>
            <a:picLocks noChangeAspect="1" noChangeArrowheads="1"/>
          </p:cNvPicPr>
          <p:nvPr/>
        </p:nvPicPr>
        <p:blipFill>
          <a:blip r:embed="rId2"/>
          <a:srcRect/>
          <a:stretch>
            <a:fillRect/>
          </a:stretch>
        </p:blipFill>
        <p:spPr bwMode="auto">
          <a:xfrm>
            <a:off x="1080001" y="4507263"/>
            <a:ext cx="7966523" cy="1574729"/>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1080001" y="1417945"/>
            <a:ext cx="7647128" cy="1301103"/>
          </a:xfrm>
          <a:prstGeom prst="rect">
            <a:avLst/>
          </a:prstGeom>
          <a:noFill/>
          <a:ln w="9525">
            <a:noFill/>
            <a:miter lim="800000"/>
            <a:headEnd/>
            <a:tailEnd/>
          </a:ln>
          <a:effectLst/>
        </p:spPr>
      </p:pic>
      <p:pic>
        <p:nvPicPr>
          <p:cNvPr id="26629" name="Picture 5"/>
          <p:cNvPicPr>
            <a:picLocks noChangeAspect="1" noChangeArrowheads="1"/>
          </p:cNvPicPr>
          <p:nvPr/>
        </p:nvPicPr>
        <p:blipFill>
          <a:blip r:embed="rId4"/>
          <a:srcRect/>
          <a:stretch>
            <a:fillRect/>
          </a:stretch>
        </p:blipFill>
        <p:spPr bwMode="auto">
          <a:xfrm>
            <a:off x="1158494" y="2815200"/>
            <a:ext cx="7620516" cy="1396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fade">
                                      <p:cBhvr>
                                        <p:cTn id="12" dur="2000"/>
                                        <p:tgtEl>
                                          <p:spTgt spid="266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fade">
                                      <p:cBhvr>
                                        <p:cTn id="1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Legge inn omregningsformel fra trykk til høyde</a:t>
            </a:r>
            <a:endParaRPr lang="nb-NO" dirty="0"/>
          </a:p>
        </p:txBody>
      </p:sp>
      <p:pic>
        <p:nvPicPr>
          <p:cNvPr id="24580" name="Picture 4"/>
          <p:cNvPicPr>
            <a:picLocks noChangeAspect="1" noChangeArrowheads="1"/>
          </p:cNvPicPr>
          <p:nvPr/>
        </p:nvPicPr>
        <p:blipFill>
          <a:blip r:embed="rId2"/>
          <a:srcRect/>
          <a:stretch>
            <a:fillRect/>
          </a:stretch>
        </p:blipFill>
        <p:spPr bwMode="auto">
          <a:xfrm>
            <a:off x="1101601" y="3008887"/>
            <a:ext cx="7426838" cy="3651113"/>
          </a:xfrm>
          <a:prstGeom prst="rect">
            <a:avLst/>
          </a:prstGeom>
          <a:noFill/>
          <a:ln w="9525">
            <a:noFill/>
            <a:miter lim="800000"/>
            <a:headEnd/>
            <a:tailEnd/>
          </a:ln>
          <a:effectLst/>
        </p:spPr>
      </p:pic>
      <p:pic>
        <p:nvPicPr>
          <p:cNvPr id="24578" name="Picture 2"/>
          <p:cNvPicPr>
            <a:picLocks noChangeAspect="1" noChangeArrowheads="1"/>
          </p:cNvPicPr>
          <p:nvPr/>
        </p:nvPicPr>
        <p:blipFill>
          <a:blip r:embed="rId3"/>
          <a:srcRect/>
          <a:stretch>
            <a:fillRect/>
          </a:stretch>
        </p:blipFill>
        <p:spPr bwMode="auto">
          <a:xfrm>
            <a:off x="2515650" y="1482438"/>
            <a:ext cx="4518750" cy="1918575"/>
          </a:xfrm>
          <a:prstGeom prst="rect">
            <a:avLst/>
          </a:prstGeom>
          <a:noFill/>
          <a:ln w="9525">
            <a:noFill/>
            <a:miter lim="800000"/>
            <a:headEnd/>
            <a:tailEnd/>
          </a:ln>
          <a:effectLst/>
        </p:spPr>
      </p:pic>
      <p:sp>
        <p:nvSpPr>
          <p:cNvPr id="7" name="Rektangel 6"/>
          <p:cNvSpPr/>
          <p:nvPr/>
        </p:nvSpPr>
        <p:spPr>
          <a:xfrm>
            <a:off x="1101601" y="3600000"/>
            <a:ext cx="7500431" cy="3744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Rektangel 9"/>
          <p:cNvSpPr/>
          <p:nvPr/>
        </p:nvSpPr>
        <p:spPr>
          <a:xfrm>
            <a:off x="1101601" y="3974400"/>
            <a:ext cx="7500431" cy="1137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p:cNvSpPr/>
          <p:nvPr/>
        </p:nvSpPr>
        <p:spPr>
          <a:xfrm>
            <a:off x="1101601" y="5112000"/>
            <a:ext cx="7500431" cy="3744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Rektangel 11"/>
          <p:cNvSpPr/>
          <p:nvPr/>
        </p:nvSpPr>
        <p:spPr>
          <a:xfrm>
            <a:off x="1101601" y="5486400"/>
            <a:ext cx="7500431" cy="11376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4580"/>
                                        </p:tgtEl>
                                        <p:attrNameLst>
                                          <p:attrName>style.visibility</p:attrName>
                                        </p:attrNameLst>
                                      </p:cBhvr>
                                      <p:to>
                                        <p:strVal val="visible"/>
                                      </p:to>
                                    </p:set>
                                    <p:animEffect transition="in" filter="fade">
                                      <p:cBhvr>
                                        <p:cTn id="11" dur="2000"/>
                                        <p:tgtEl>
                                          <p:spTgt spid="2458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0" presetClass="entr" presetSubtype="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2000"/>
                                        <p:tgtEl>
                                          <p:spTgt spid="10"/>
                                        </p:tgtEl>
                                      </p:cBhvr>
                                    </p:animEffect>
                                    <p:set>
                                      <p:cBhvr>
                                        <p:cTn id="29" dur="1" fill="hold">
                                          <p:stCondLst>
                                            <p:cond delay="1999"/>
                                          </p:stCondLst>
                                        </p:cTn>
                                        <p:tgtEl>
                                          <p:spTgt spid="1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1" animBg="1"/>
      <p:bldP spid="10" grpId="2" animBg="1"/>
      <p:bldP spid="11" grpId="0" animBg="1"/>
      <p:bldP spid="11" grpId="1"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tel 1"/>
          <p:cNvSpPr>
            <a:spLocks noGrp="1"/>
          </p:cNvSpPr>
          <p:nvPr>
            <p:ph type="title"/>
          </p:nvPr>
        </p:nvSpPr>
        <p:spPr>
          <a:xfrm>
            <a:off x="1079500" y="266700"/>
            <a:ext cx="7767638" cy="719138"/>
          </a:xfrm>
        </p:spPr>
        <p:txBody>
          <a:bodyPr>
            <a:normAutofit/>
          </a:bodyPr>
          <a:lstStyle/>
          <a:p>
            <a:pPr algn="ctr"/>
            <a:r>
              <a:rPr lang="en-GB" smtClean="0"/>
              <a:t>Trykk som funksjon av høyde</a:t>
            </a:r>
            <a:endParaRPr lang="en-GB" smtClean="0"/>
          </a:p>
        </p:txBody>
      </p:sp>
      <p:pic>
        <p:nvPicPr>
          <p:cNvPr id="53251" name="Picture 2"/>
          <p:cNvPicPr>
            <a:picLocks noChangeAspect="1" noChangeArrowheads="1"/>
          </p:cNvPicPr>
          <p:nvPr/>
        </p:nvPicPr>
        <p:blipFill>
          <a:blip r:embed="rId2"/>
          <a:srcRect/>
          <a:stretch>
            <a:fillRect/>
          </a:stretch>
        </p:blipFill>
        <p:spPr bwMode="auto">
          <a:xfrm>
            <a:off x="969963" y="3201988"/>
            <a:ext cx="7908925" cy="3376612"/>
          </a:xfrm>
          <a:prstGeom prst="rect">
            <a:avLst/>
          </a:prstGeom>
          <a:noFill/>
          <a:ln w="9525">
            <a:noFill/>
            <a:miter lim="800000"/>
            <a:headEnd/>
            <a:tailEnd/>
          </a:ln>
        </p:spPr>
      </p:pic>
      <p:pic>
        <p:nvPicPr>
          <p:cNvPr id="53252" name="Picture 3"/>
          <p:cNvPicPr>
            <a:picLocks noChangeAspect="1" noChangeArrowheads="1"/>
          </p:cNvPicPr>
          <p:nvPr/>
        </p:nvPicPr>
        <p:blipFill>
          <a:blip r:embed="rId3"/>
          <a:srcRect/>
          <a:stretch>
            <a:fillRect/>
          </a:stretch>
        </p:blipFill>
        <p:spPr bwMode="auto">
          <a:xfrm>
            <a:off x="1054100" y="1384300"/>
            <a:ext cx="2714625" cy="1143000"/>
          </a:xfrm>
          <a:prstGeom prst="rect">
            <a:avLst/>
          </a:prstGeom>
          <a:noFill/>
          <a:ln w="9525">
            <a:noFill/>
            <a:miter lim="800000"/>
            <a:headEnd/>
            <a:tailEnd/>
          </a:ln>
        </p:spPr>
      </p:pic>
      <p:pic>
        <p:nvPicPr>
          <p:cNvPr id="53253" name="Picture 4"/>
          <p:cNvPicPr>
            <a:picLocks noChangeAspect="1" noChangeArrowheads="1"/>
          </p:cNvPicPr>
          <p:nvPr/>
        </p:nvPicPr>
        <p:blipFill>
          <a:blip r:embed="rId4"/>
          <a:srcRect/>
          <a:stretch>
            <a:fillRect/>
          </a:stretch>
        </p:blipFill>
        <p:spPr bwMode="auto">
          <a:xfrm>
            <a:off x="4265613" y="1012825"/>
            <a:ext cx="4248150" cy="1981200"/>
          </a:xfrm>
          <a:prstGeom prst="rect">
            <a:avLst/>
          </a:prstGeom>
          <a:noFill/>
          <a:ln w="9525">
            <a:noFill/>
            <a:miter lim="800000"/>
            <a:headEnd/>
            <a:tailEnd/>
          </a:ln>
        </p:spPr>
      </p:pic>
      <p:sp>
        <p:nvSpPr>
          <p:cNvPr id="53254" name="TekstSylinder 7"/>
          <p:cNvSpPr txBox="1">
            <a:spLocks noChangeArrowheads="1"/>
          </p:cNvSpPr>
          <p:nvPr/>
        </p:nvSpPr>
        <p:spPr bwMode="auto">
          <a:xfrm>
            <a:off x="6103938" y="3514725"/>
            <a:ext cx="3041650" cy="461963"/>
          </a:xfrm>
          <a:prstGeom prst="rect">
            <a:avLst/>
          </a:prstGeom>
          <a:noFill/>
          <a:ln w="9525">
            <a:noFill/>
            <a:miter lim="800000"/>
            <a:headEnd/>
            <a:tailEnd/>
          </a:ln>
        </p:spPr>
        <p:txBody>
          <a:bodyPr wrap="none">
            <a:spAutoFit/>
          </a:bodyPr>
          <a:lstStyle/>
          <a:p>
            <a:r>
              <a:rPr lang="nb-NO">
                <a:solidFill>
                  <a:srgbClr val="FF0000"/>
                </a:solidFill>
              </a:rPr>
              <a:t>34 hPa fra 0 ‒ 300m</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z="2800" smtClean="0"/>
              <a:t>Kalkulatorer: Høyde beregnet fra trykk</a:t>
            </a:r>
            <a:endParaRPr lang="nb-NO" sz="2800"/>
          </a:p>
        </p:txBody>
      </p:sp>
      <p:pic>
        <p:nvPicPr>
          <p:cNvPr id="7170" name="Picture 2"/>
          <p:cNvPicPr>
            <a:picLocks noChangeAspect="1" noChangeArrowheads="1"/>
          </p:cNvPicPr>
          <p:nvPr/>
        </p:nvPicPr>
        <p:blipFill>
          <a:blip r:embed="rId2"/>
          <a:srcRect/>
          <a:stretch>
            <a:fillRect/>
          </a:stretch>
        </p:blipFill>
        <p:spPr bwMode="auto">
          <a:xfrm>
            <a:off x="1847771" y="1144799"/>
            <a:ext cx="6142343" cy="4445016"/>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t="30581"/>
          <a:stretch>
            <a:fillRect/>
          </a:stretch>
        </p:blipFill>
        <p:spPr bwMode="auto">
          <a:xfrm>
            <a:off x="4734605" y="5589815"/>
            <a:ext cx="3603851" cy="1194642"/>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l="21226" r="36444" b="70453"/>
          <a:stretch>
            <a:fillRect/>
          </a:stretch>
        </p:blipFill>
        <p:spPr bwMode="auto">
          <a:xfrm>
            <a:off x="1847771" y="5881248"/>
            <a:ext cx="2552735" cy="85088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171"/>
                                        </p:tgtEl>
                                        <p:attrNameLst>
                                          <p:attrName>style.visibility</p:attrName>
                                        </p:attrNameLst>
                                      </p:cBhvr>
                                      <p:to>
                                        <p:strVal val="visible"/>
                                      </p:to>
                                    </p:set>
                                    <p:animEffect transition="in" filter="fade">
                                      <p:cBhvr>
                                        <p:cTn id="14"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tel 1"/>
          <p:cNvSpPr>
            <a:spLocks noGrp="1"/>
          </p:cNvSpPr>
          <p:nvPr>
            <p:ph type="title"/>
          </p:nvPr>
        </p:nvSpPr>
        <p:spPr>
          <a:xfrm>
            <a:off x="1079500" y="539750"/>
            <a:ext cx="7767638" cy="766763"/>
          </a:xfrm>
        </p:spPr>
        <p:txBody>
          <a:bodyPr/>
          <a:lstStyle/>
          <a:p>
            <a:pPr algn="ctr"/>
            <a:r>
              <a:rPr lang="nb-NO" dirty="0" smtClean="0"/>
              <a:t>Betydningen av kalibrering</a:t>
            </a:r>
          </a:p>
        </p:txBody>
      </p:sp>
      <p:pic>
        <p:nvPicPr>
          <p:cNvPr id="108546" name="Picture 2" descr="http://www.sparkfun.com/tutorial/Barometric/Pressure-Altitude.PNG"/>
          <p:cNvPicPr>
            <a:picLocks noChangeAspect="1" noChangeArrowheads="1"/>
          </p:cNvPicPr>
          <p:nvPr/>
        </p:nvPicPr>
        <p:blipFill>
          <a:blip r:embed="rId2"/>
          <a:srcRect/>
          <a:stretch>
            <a:fillRect/>
          </a:stretch>
        </p:blipFill>
        <p:spPr bwMode="auto">
          <a:xfrm>
            <a:off x="931863" y="1325563"/>
            <a:ext cx="7856537" cy="5329237"/>
          </a:xfrm>
          <a:prstGeom prst="rect">
            <a:avLst/>
          </a:prstGeom>
          <a:noFill/>
          <a:ln w="9525">
            <a:noFill/>
            <a:miter lim="800000"/>
            <a:headEnd/>
            <a:tailEnd/>
          </a:ln>
        </p:spPr>
      </p:pic>
      <p:grpSp>
        <p:nvGrpSpPr>
          <p:cNvPr id="2" name="Gruppe 22"/>
          <p:cNvGrpSpPr>
            <a:grpSpLocks/>
          </p:cNvGrpSpPr>
          <p:nvPr/>
        </p:nvGrpSpPr>
        <p:grpSpPr bwMode="auto">
          <a:xfrm>
            <a:off x="7332663" y="4784725"/>
            <a:ext cx="1306512" cy="514350"/>
            <a:chOff x="6528072" y="4784104"/>
            <a:chExt cx="1306768" cy="515166"/>
          </a:xfrm>
        </p:grpSpPr>
        <p:cxnSp>
          <p:nvCxnSpPr>
            <p:cNvPr id="55306" name="Rett linje 9"/>
            <p:cNvCxnSpPr>
              <a:cxnSpLocks noChangeShapeType="1"/>
            </p:cNvCxnSpPr>
            <p:nvPr/>
          </p:nvCxnSpPr>
          <p:spPr bwMode="auto">
            <a:xfrm flipV="1">
              <a:off x="6816436" y="4897225"/>
              <a:ext cx="602459" cy="7286"/>
            </a:xfrm>
            <a:prstGeom prst="line">
              <a:avLst/>
            </a:prstGeom>
            <a:noFill/>
            <a:ln w="28575" algn="ctr">
              <a:solidFill>
                <a:srgbClr val="FA062F"/>
              </a:solidFill>
              <a:round/>
              <a:headEnd/>
              <a:tailEnd/>
            </a:ln>
          </p:spPr>
        </p:cxnSp>
        <p:cxnSp>
          <p:nvCxnSpPr>
            <p:cNvPr id="55307" name="Rett linje 12"/>
            <p:cNvCxnSpPr>
              <a:cxnSpLocks noChangeShapeType="1"/>
            </p:cNvCxnSpPr>
            <p:nvPr/>
          </p:nvCxnSpPr>
          <p:spPr bwMode="auto">
            <a:xfrm>
              <a:off x="6801439" y="4784104"/>
              <a:ext cx="3122" cy="244057"/>
            </a:xfrm>
            <a:prstGeom prst="line">
              <a:avLst/>
            </a:prstGeom>
            <a:noFill/>
            <a:ln w="28575" algn="ctr">
              <a:solidFill>
                <a:srgbClr val="FA062F"/>
              </a:solidFill>
              <a:round/>
              <a:headEnd/>
              <a:tailEnd/>
            </a:ln>
          </p:spPr>
        </p:cxnSp>
        <p:cxnSp>
          <p:nvCxnSpPr>
            <p:cNvPr id="55308" name="Rett linje 18"/>
            <p:cNvCxnSpPr>
              <a:cxnSpLocks noChangeShapeType="1"/>
            </p:cNvCxnSpPr>
            <p:nvPr/>
          </p:nvCxnSpPr>
          <p:spPr bwMode="auto">
            <a:xfrm>
              <a:off x="7414181" y="4784104"/>
              <a:ext cx="3122" cy="244057"/>
            </a:xfrm>
            <a:prstGeom prst="line">
              <a:avLst/>
            </a:prstGeom>
            <a:noFill/>
            <a:ln w="28575" algn="ctr">
              <a:solidFill>
                <a:srgbClr val="FA062F"/>
              </a:solidFill>
              <a:round/>
              <a:headEnd/>
              <a:tailEnd/>
            </a:ln>
          </p:spPr>
        </p:cxnSp>
        <p:sp>
          <p:nvSpPr>
            <p:cNvPr id="55309" name="TekstSylinder 21"/>
            <p:cNvSpPr txBox="1">
              <a:spLocks noChangeArrowheads="1"/>
            </p:cNvSpPr>
            <p:nvPr/>
          </p:nvSpPr>
          <p:spPr bwMode="auto">
            <a:xfrm>
              <a:off x="6528072" y="4991493"/>
              <a:ext cx="1306768" cy="307777"/>
            </a:xfrm>
            <a:prstGeom prst="rect">
              <a:avLst/>
            </a:prstGeom>
            <a:noFill/>
            <a:ln w="9525">
              <a:noFill/>
              <a:miter lim="800000"/>
              <a:headEnd/>
              <a:tailEnd/>
            </a:ln>
          </p:spPr>
          <p:txBody>
            <a:bodyPr wrap="none">
              <a:spAutoFit/>
            </a:bodyPr>
            <a:lstStyle/>
            <a:p>
              <a:r>
                <a:rPr lang="nb-NO" sz="1400">
                  <a:solidFill>
                    <a:schemeClr val="tx1"/>
                  </a:solidFill>
                </a:rPr>
                <a:t>980 – 1050 hPa</a:t>
              </a:r>
            </a:p>
          </p:txBody>
        </p:sp>
      </p:grpSp>
      <p:sp>
        <p:nvSpPr>
          <p:cNvPr id="24" name="Frihåndsform 23"/>
          <p:cNvSpPr>
            <a:spLocks/>
          </p:cNvSpPr>
          <p:nvPr/>
        </p:nvSpPr>
        <p:spPr bwMode="auto">
          <a:xfrm>
            <a:off x="2395538" y="1498600"/>
            <a:ext cx="6156325" cy="3513138"/>
          </a:xfrm>
          <a:custGeom>
            <a:avLst/>
            <a:gdLst>
              <a:gd name="T0" fmla="*/ 6166927 w 6155266"/>
              <a:gd name="T1" fmla="*/ 3507859 h 3513667"/>
              <a:gd name="T2" fmla="*/ 5776720 w 6155266"/>
              <a:gd name="T3" fmla="*/ 3372613 h 3513667"/>
              <a:gd name="T4" fmla="*/ 5327142 w 6155266"/>
              <a:gd name="T5" fmla="*/ 3195110 h 3513667"/>
              <a:gd name="T6" fmla="*/ 4979351 w 6155266"/>
              <a:gd name="T7" fmla="*/ 3042963 h 3513667"/>
              <a:gd name="T8" fmla="*/ 4589135 w 6155266"/>
              <a:gd name="T9" fmla="*/ 2882359 h 3513667"/>
              <a:gd name="T10" fmla="*/ 4215899 w 6155266"/>
              <a:gd name="T11" fmla="*/ 2738669 h 3513667"/>
              <a:gd name="T12" fmla="*/ 3800261 w 6155266"/>
              <a:gd name="T13" fmla="*/ 2544256 h 3513667"/>
              <a:gd name="T14" fmla="*/ 3367640 w 6155266"/>
              <a:gd name="T15" fmla="*/ 2332938 h 3513667"/>
              <a:gd name="T16" fmla="*/ 3002878 w 6155266"/>
              <a:gd name="T17" fmla="*/ 2146978 h 3513667"/>
              <a:gd name="T18" fmla="*/ 2612682 w 6155266"/>
              <a:gd name="T19" fmla="*/ 1935667 h 3513667"/>
              <a:gd name="T20" fmla="*/ 2188537 w 6155266"/>
              <a:gd name="T21" fmla="*/ 1673629 h 3513667"/>
              <a:gd name="T22" fmla="*/ 1798340 w 6155266"/>
              <a:gd name="T23" fmla="*/ 1436958 h 3513667"/>
              <a:gd name="T24" fmla="*/ 1492961 w 6155266"/>
              <a:gd name="T25" fmla="*/ 1234095 h 3513667"/>
              <a:gd name="T26" fmla="*/ 1119724 w 6155266"/>
              <a:gd name="T27" fmla="*/ 980510 h 3513667"/>
              <a:gd name="T28" fmla="*/ 839793 w 6155266"/>
              <a:gd name="T29" fmla="*/ 760746 h 3513667"/>
              <a:gd name="T30" fmla="*/ 525934 w 6155266"/>
              <a:gd name="T31" fmla="*/ 498708 h 3513667"/>
              <a:gd name="T32" fmla="*/ 313860 w 6155266"/>
              <a:gd name="T33" fmla="*/ 304294 h 3513667"/>
              <a:gd name="T34" fmla="*/ 178141 w 6155266"/>
              <a:gd name="T35" fmla="*/ 177503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5" name="Frihåndsform 24"/>
          <p:cNvSpPr>
            <a:spLocks/>
          </p:cNvSpPr>
          <p:nvPr/>
        </p:nvSpPr>
        <p:spPr bwMode="auto">
          <a:xfrm>
            <a:off x="2395538" y="1752600"/>
            <a:ext cx="6156325" cy="3513138"/>
          </a:xfrm>
          <a:custGeom>
            <a:avLst/>
            <a:gdLst>
              <a:gd name="T0" fmla="*/ 6166927 w 6155266"/>
              <a:gd name="T1" fmla="*/ 3507859 h 3513667"/>
              <a:gd name="T2" fmla="*/ 5776720 w 6155266"/>
              <a:gd name="T3" fmla="*/ 3372613 h 3513667"/>
              <a:gd name="T4" fmla="*/ 5327142 w 6155266"/>
              <a:gd name="T5" fmla="*/ 3195110 h 3513667"/>
              <a:gd name="T6" fmla="*/ 4979351 w 6155266"/>
              <a:gd name="T7" fmla="*/ 3042963 h 3513667"/>
              <a:gd name="T8" fmla="*/ 4589135 w 6155266"/>
              <a:gd name="T9" fmla="*/ 2882359 h 3513667"/>
              <a:gd name="T10" fmla="*/ 4215899 w 6155266"/>
              <a:gd name="T11" fmla="*/ 2738669 h 3513667"/>
              <a:gd name="T12" fmla="*/ 3800261 w 6155266"/>
              <a:gd name="T13" fmla="*/ 2544256 h 3513667"/>
              <a:gd name="T14" fmla="*/ 3367640 w 6155266"/>
              <a:gd name="T15" fmla="*/ 2332938 h 3513667"/>
              <a:gd name="T16" fmla="*/ 3002878 w 6155266"/>
              <a:gd name="T17" fmla="*/ 2146978 h 3513667"/>
              <a:gd name="T18" fmla="*/ 2612682 w 6155266"/>
              <a:gd name="T19" fmla="*/ 1935667 h 3513667"/>
              <a:gd name="T20" fmla="*/ 2188537 w 6155266"/>
              <a:gd name="T21" fmla="*/ 1673629 h 3513667"/>
              <a:gd name="T22" fmla="*/ 1798340 w 6155266"/>
              <a:gd name="T23" fmla="*/ 1436958 h 3513667"/>
              <a:gd name="T24" fmla="*/ 1492961 w 6155266"/>
              <a:gd name="T25" fmla="*/ 1234095 h 3513667"/>
              <a:gd name="T26" fmla="*/ 1119724 w 6155266"/>
              <a:gd name="T27" fmla="*/ 980510 h 3513667"/>
              <a:gd name="T28" fmla="*/ 839793 w 6155266"/>
              <a:gd name="T29" fmla="*/ 760746 h 3513667"/>
              <a:gd name="T30" fmla="*/ 525934 w 6155266"/>
              <a:gd name="T31" fmla="*/ 498708 h 3513667"/>
              <a:gd name="T32" fmla="*/ 313860 w 6155266"/>
              <a:gd name="T33" fmla="*/ 304294 h 3513667"/>
              <a:gd name="T34" fmla="*/ 178141 w 6155266"/>
              <a:gd name="T35" fmla="*/ 177503 h 3513667"/>
              <a:gd name="T36" fmla="*/ 0 w 6155266"/>
              <a:gd name="T37" fmla="*/ 0 h 3513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55266"/>
              <a:gd name="T58" fmla="*/ 0 h 3513667"/>
              <a:gd name="T59" fmla="*/ 6155266 w 6155266"/>
              <a:gd name="T60" fmla="*/ 3513667 h 3513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55266" h="3513667">
                <a:moveTo>
                  <a:pt x="6155266" y="3513667"/>
                </a:moveTo>
                <a:lnTo>
                  <a:pt x="5765800" y="3378200"/>
                </a:lnTo>
                <a:lnTo>
                  <a:pt x="5317066" y="3200400"/>
                </a:lnTo>
                <a:lnTo>
                  <a:pt x="4969933" y="3048000"/>
                </a:lnTo>
                <a:lnTo>
                  <a:pt x="4580466" y="2887133"/>
                </a:lnTo>
                <a:lnTo>
                  <a:pt x="4207933" y="2743200"/>
                </a:lnTo>
                <a:lnTo>
                  <a:pt x="3793066" y="2548467"/>
                </a:lnTo>
                <a:lnTo>
                  <a:pt x="3361266" y="2336800"/>
                </a:lnTo>
                <a:lnTo>
                  <a:pt x="2997200" y="2150533"/>
                </a:lnTo>
                <a:lnTo>
                  <a:pt x="2607733" y="1938867"/>
                </a:lnTo>
                <a:lnTo>
                  <a:pt x="2184400" y="1676400"/>
                </a:lnTo>
                <a:lnTo>
                  <a:pt x="1794933" y="1439333"/>
                </a:lnTo>
                <a:lnTo>
                  <a:pt x="1490133" y="1236133"/>
                </a:lnTo>
                <a:lnTo>
                  <a:pt x="1117600" y="982133"/>
                </a:lnTo>
                <a:lnTo>
                  <a:pt x="838200" y="762000"/>
                </a:lnTo>
                <a:lnTo>
                  <a:pt x="524933" y="499533"/>
                </a:lnTo>
                <a:lnTo>
                  <a:pt x="313266" y="304800"/>
                </a:lnTo>
                <a:lnTo>
                  <a:pt x="177800" y="177800"/>
                </a:lnTo>
                <a:lnTo>
                  <a:pt x="0" y="0"/>
                </a:lnTo>
              </a:path>
            </a:pathLst>
          </a:custGeom>
          <a:noFill/>
          <a:ln w="9525" algn="ctr">
            <a:solidFill>
              <a:srgbClr val="FA062F"/>
            </a:solidFill>
            <a:round/>
            <a:headEnd/>
            <a:tailEnd/>
          </a:ln>
        </p:spPr>
        <p:txBody>
          <a:bodyPr/>
          <a:lstStyle/>
          <a:p>
            <a:endParaRPr lang="nb-NO"/>
          </a:p>
        </p:txBody>
      </p:sp>
      <p:sp>
        <p:nvSpPr>
          <p:cNvPr id="26" name="TekstSylinder 25"/>
          <p:cNvSpPr txBox="1">
            <a:spLocks noChangeArrowheads="1"/>
          </p:cNvSpPr>
          <p:nvPr/>
        </p:nvSpPr>
        <p:spPr bwMode="auto">
          <a:xfrm>
            <a:off x="6611938" y="4843463"/>
            <a:ext cx="742950" cy="307975"/>
          </a:xfrm>
          <a:prstGeom prst="rect">
            <a:avLst/>
          </a:prstGeom>
          <a:noFill/>
          <a:ln w="9525">
            <a:noFill/>
            <a:miter lim="800000"/>
            <a:headEnd/>
            <a:tailEnd/>
          </a:ln>
        </p:spPr>
        <p:txBody>
          <a:bodyPr wrap="none">
            <a:spAutoFit/>
          </a:bodyPr>
          <a:lstStyle/>
          <a:p>
            <a:r>
              <a:rPr lang="nb-NO" sz="1400">
                <a:solidFill>
                  <a:schemeClr val="tx1"/>
                </a:solidFill>
              </a:rPr>
              <a:t>7-800m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Kalibrering</a:t>
            </a:r>
            <a:br>
              <a:rPr lang="nb-NO" dirty="0" smtClean="0"/>
            </a:br>
            <a:r>
              <a:rPr lang="nb-NO" sz="2000" dirty="0" smtClean="0">
                <a:solidFill>
                  <a:srgbClr val="0000FF"/>
                </a:solidFill>
              </a:rPr>
              <a:t>http://www.xgeo.no/index.html?p=klima</a:t>
            </a:r>
            <a:endParaRPr lang="nb-NO" dirty="0">
              <a:solidFill>
                <a:srgbClr val="0000FF"/>
              </a:solidFill>
            </a:endParaRPr>
          </a:p>
        </p:txBody>
      </p:sp>
      <p:pic>
        <p:nvPicPr>
          <p:cNvPr id="2050" name="Picture 2"/>
          <p:cNvPicPr>
            <a:picLocks noChangeAspect="1" noChangeArrowheads="1"/>
          </p:cNvPicPr>
          <p:nvPr/>
        </p:nvPicPr>
        <p:blipFill>
          <a:blip r:embed="rId2"/>
          <a:srcRect/>
          <a:stretch>
            <a:fillRect/>
          </a:stretch>
        </p:blipFill>
        <p:spPr bwMode="auto">
          <a:xfrm>
            <a:off x="1001721" y="1649679"/>
            <a:ext cx="8017921" cy="3813523"/>
          </a:xfrm>
          <a:prstGeom prst="rect">
            <a:avLst/>
          </a:prstGeom>
          <a:noFill/>
          <a:ln w="9525">
            <a:noFill/>
            <a:miter lim="800000"/>
            <a:headEnd/>
            <a:tailEnd/>
          </a:ln>
          <a:effectLst/>
        </p:spPr>
      </p:pic>
      <p:sp>
        <p:nvSpPr>
          <p:cNvPr id="8" name="Pil høyre 7"/>
          <p:cNvSpPr/>
          <p:nvPr/>
        </p:nvSpPr>
        <p:spPr>
          <a:xfrm rot="13953583">
            <a:off x="6503214" y="2289656"/>
            <a:ext cx="1009498" cy="87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051" name="Picture 3"/>
          <p:cNvPicPr>
            <a:picLocks noChangeAspect="1" noChangeArrowheads="1"/>
          </p:cNvPicPr>
          <p:nvPr/>
        </p:nvPicPr>
        <p:blipFill>
          <a:blip r:embed="rId3"/>
          <a:srcRect/>
          <a:stretch>
            <a:fillRect/>
          </a:stretch>
        </p:blipFill>
        <p:spPr bwMode="auto">
          <a:xfrm>
            <a:off x="1806042" y="1417638"/>
            <a:ext cx="6088356" cy="5338288"/>
          </a:xfrm>
          <a:prstGeom prst="rect">
            <a:avLst/>
          </a:prstGeom>
          <a:noFill/>
          <a:ln w="9525">
            <a:noFill/>
            <a:miter lim="800000"/>
            <a:headEnd/>
            <a:tailEnd/>
          </a:ln>
          <a:effectLst/>
        </p:spPr>
      </p:pic>
      <p:sp>
        <p:nvSpPr>
          <p:cNvPr id="11" name="TekstSylinder 10"/>
          <p:cNvSpPr txBox="1"/>
          <p:nvPr/>
        </p:nvSpPr>
        <p:spPr>
          <a:xfrm>
            <a:off x="6049671" y="5093870"/>
            <a:ext cx="827471" cy="369332"/>
          </a:xfrm>
          <a:prstGeom prst="rect">
            <a:avLst/>
          </a:prstGeom>
          <a:noFill/>
        </p:spPr>
        <p:txBody>
          <a:bodyPr wrap="none" rtlCol="0">
            <a:spAutoFit/>
          </a:bodyPr>
          <a:lstStyle/>
          <a:p>
            <a:r>
              <a:rPr lang="nb-NO" dirty="0" smtClean="0"/>
              <a:t>982,90</a:t>
            </a:r>
            <a:endParaRPr lang="nb-NO" dirty="0"/>
          </a:p>
        </p:txBody>
      </p:sp>
      <p:pic>
        <p:nvPicPr>
          <p:cNvPr id="5123" name="Picture 3"/>
          <p:cNvPicPr>
            <a:picLocks noChangeAspect="1" noChangeArrowheads="1"/>
          </p:cNvPicPr>
          <p:nvPr/>
        </p:nvPicPr>
        <p:blipFill>
          <a:blip r:embed="rId4"/>
          <a:srcRect/>
          <a:stretch>
            <a:fillRect/>
          </a:stretch>
        </p:blipFill>
        <p:spPr bwMode="auto">
          <a:xfrm>
            <a:off x="936300" y="1649679"/>
            <a:ext cx="8083341" cy="3646221"/>
          </a:xfrm>
          <a:prstGeom prst="rect">
            <a:avLst/>
          </a:prstGeom>
          <a:noFill/>
          <a:ln w="9525">
            <a:noFill/>
            <a:miter lim="800000"/>
            <a:headEnd/>
            <a:tailEnd/>
          </a:ln>
          <a:effectLst/>
        </p:spPr>
      </p:pic>
      <p:pic>
        <p:nvPicPr>
          <p:cNvPr id="5122" name="Picture 2"/>
          <p:cNvPicPr>
            <a:picLocks noChangeAspect="1" noChangeArrowheads="1"/>
          </p:cNvPicPr>
          <p:nvPr/>
        </p:nvPicPr>
        <p:blipFill>
          <a:blip r:embed="rId5"/>
          <a:srcRect/>
          <a:stretch>
            <a:fillRect/>
          </a:stretch>
        </p:blipFill>
        <p:spPr bwMode="auto">
          <a:xfrm>
            <a:off x="1194628" y="1649679"/>
            <a:ext cx="7162425" cy="4438735"/>
          </a:xfrm>
          <a:prstGeom prst="rect">
            <a:avLst/>
          </a:prstGeom>
          <a:noFill/>
          <a:ln w="9525">
            <a:noFill/>
            <a:miter lim="800000"/>
            <a:headEnd/>
            <a:tailEnd/>
          </a:ln>
          <a:effectLst/>
        </p:spPr>
      </p:pic>
      <p:sp>
        <p:nvSpPr>
          <p:cNvPr id="12" name="TekstSylinder 11"/>
          <p:cNvSpPr txBox="1"/>
          <p:nvPr/>
        </p:nvSpPr>
        <p:spPr>
          <a:xfrm>
            <a:off x="7246668" y="3390281"/>
            <a:ext cx="827471" cy="369332"/>
          </a:xfrm>
          <a:prstGeom prst="rect">
            <a:avLst/>
          </a:prstGeom>
          <a:noFill/>
        </p:spPr>
        <p:txBody>
          <a:bodyPr wrap="none" rtlCol="0">
            <a:spAutoFit/>
          </a:bodyPr>
          <a:lstStyle/>
          <a:p>
            <a:r>
              <a:rPr lang="nb-NO" smtClean="0"/>
              <a:t>979,70</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 calcmode="lin" valueType="num">
                                      <p:cBhvr>
                                        <p:cTn id="17" dur="500" fill="hold"/>
                                        <p:tgtEl>
                                          <p:spTgt spid="2051"/>
                                        </p:tgtEl>
                                        <p:attrNameLst>
                                          <p:attrName>ppt_w</p:attrName>
                                        </p:attrNameLst>
                                      </p:cBhvr>
                                      <p:tavLst>
                                        <p:tav tm="0">
                                          <p:val>
                                            <p:fltVal val="0"/>
                                          </p:val>
                                        </p:tav>
                                        <p:tav tm="100000">
                                          <p:val>
                                            <p:strVal val="#ppt_w"/>
                                          </p:val>
                                        </p:tav>
                                      </p:tavLst>
                                    </p:anim>
                                    <p:anim calcmode="lin" valueType="num">
                                      <p:cBhvr>
                                        <p:cTn id="18" dur="500" fill="hold"/>
                                        <p:tgtEl>
                                          <p:spTgt spid="205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fade">
                                      <p:cBhvr>
                                        <p:cTn id="27" dur="2000"/>
                                        <p:tgtEl>
                                          <p:spTgt spid="5123"/>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I dag skal vi ha fokus på ingeniørvitenskapen</a:t>
            </a:r>
            <a:endParaRPr lang="nb-NO" dirty="0"/>
          </a:p>
        </p:txBody>
      </p:sp>
      <p:sp>
        <p:nvSpPr>
          <p:cNvPr id="3" name="Plassholder for innhold 2"/>
          <p:cNvSpPr>
            <a:spLocks noGrp="1"/>
          </p:cNvSpPr>
          <p:nvPr>
            <p:ph idx="1"/>
          </p:nvPr>
        </p:nvSpPr>
        <p:spPr>
          <a:xfrm>
            <a:off x="1194628" y="1550822"/>
            <a:ext cx="7407404" cy="5142586"/>
          </a:xfrm>
        </p:spPr>
        <p:txBody>
          <a:bodyPr>
            <a:normAutofit fontScale="85000" lnSpcReduction="20000"/>
          </a:bodyPr>
          <a:lstStyle/>
          <a:p>
            <a:pPr>
              <a:lnSpc>
                <a:spcPct val="120000"/>
              </a:lnSpc>
            </a:pPr>
            <a:r>
              <a:rPr lang="nb-NO" sz="3200" dirty="0" smtClean="0"/>
              <a:t>Bygge opp en krets for måling og visning av lufttrykk</a:t>
            </a:r>
          </a:p>
          <a:p>
            <a:pPr>
              <a:lnSpc>
                <a:spcPct val="120000"/>
              </a:lnSpc>
            </a:pPr>
            <a:r>
              <a:rPr lang="nb-NO" sz="3200" dirty="0" smtClean="0"/>
              <a:t>Beregne høyden over havet på grunnlag av kunnskap om endring av lufttrykket som funksjon av </a:t>
            </a:r>
            <a:r>
              <a:rPr lang="nb-NO" sz="3200" dirty="0" err="1" smtClean="0"/>
              <a:t>h.o.h</a:t>
            </a:r>
            <a:r>
              <a:rPr lang="nb-NO" sz="3200" dirty="0" smtClean="0"/>
              <a:t> </a:t>
            </a:r>
          </a:p>
          <a:p>
            <a:pPr>
              <a:lnSpc>
                <a:spcPct val="120000"/>
              </a:lnSpc>
            </a:pPr>
            <a:r>
              <a:rPr lang="nb-NO" sz="3200" dirty="0" smtClean="0"/>
              <a:t>Kalibrere lufttrykks- og høydemåleren</a:t>
            </a:r>
          </a:p>
          <a:p>
            <a:pPr>
              <a:lnSpc>
                <a:spcPct val="120000"/>
              </a:lnSpc>
            </a:pPr>
            <a:r>
              <a:rPr lang="nb-NO" sz="3200" dirty="0" smtClean="0"/>
              <a:t>Teste ut høydemåleren</a:t>
            </a:r>
          </a:p>
          <a:p>
            <a:pPr>
              <a:lnSpc>
                <a:spcPct val="120000"/>
              </a:lnSpc>
            </a:pPr>
            <a:r>
              <a:rPr lang="nb-NO" sz="3200" dirty="0" smtClean="0"/>
              <a:t>Kan vi se nye anvendelser?</a:t>
            </a:r>
          </a:p>
          <a:p>
            <a:endParaRPr lang="nb-NO" sz="3200" dirty="0" smtClean="0"/>
          </a:p>
          <a:p>
            <a:pPr>
              <a:lnSpc>
                <a:spcPct val="120000"/>
              </a:lnSpc>
            </a:pPr>
            <a:r>
              <a:rPr lang="nb-NO" sz="3200" dirty="0" smtClean="0"/>
              <a:t>Måling av vanntrykk og dybde</a:t>
            </a:r>
          </a:p>
          <a:p>
            <a:pPr>
              <a:lnSpc>
                <a:spcPct val="120000"/>
              </a:lnSpc>
            </a:pPr>
            <a:r>
              <a:rPr lang="nb-NO" sz="3200" dirty="0" smtClean="0"/>
              <a:t>Innhenting og bruk av </a:t>
            </a:r>
            <a:r>
              <a:rPr lang="nb-NO" sz="3200" dirty="0" err="1" smtClean="0"/>
              <a:t>GPS-data</a:t>
            </a:r>
            <a:endParaRPr lang="nb-NO" sz="3200" dirty="0" smtClean="0"/>
          </a:p>
          <a:p>
            <a:endParaRPr lang="nb-NO"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186542" y="1682494"/>
            <a:ext cx="7546735" cy="4676902"/>
          </a:xfrm>
          <a:prstGeom prst="rect">
            <a:avLst/>
          </a:prstGeom>
          <a:noFill/>
          <a:ln w="9525">
            <a:noFill/>
            <a:miter lim="800000"/>
            <a:headEnd/>
            <a:tailEnd/>
          </a:ln>
          <a:effectLst/>
        </p:spPr>
      </p:pic>
      <p:sp>
        <p:nvSpPr>
          <p:cNvPr id="2" name="Tittel 1"/>
          <p:cNvSpPr>
            <a:spLocks noGrp="1"/>
          </p:cNvSpPr>
          <p:nvPr>
            <p:ph type="title"/>
          </p:nvPr>
        </p:nvSpPr>
        <p:spPr>
          <a:xfrm>
            <a:off x="943200" y="274638"/>
            <a:ext cx="8006400" cy="1143000"/>
          </a:xfrm>
        </p:spPr>
        <p:txBody>
          <a:bodyPr>
            <a:normAutofit fontScale="90000"/>
          </a:bodyPr>
          <a:lstStyle/>
          <a:p>
            <a:pPr algn="ctr"/>
            <a:r>
              <a:rPr lang="nb-NO" dirty="0" smtClean="0"/>
              <a:t>Kalibrering</a:t>
            </a:r>
            <a:br>
              <a:rPr lang="nb-NO" dirty="0" smtClean="0"/>
            </a:br>
            <a:r>
              <a:rPr lang="nb-NO" sz="2200" dirty="0" smtClean="0"/>
              <a:t>Finne trykk, temperatur og høyde på en nærliggende målestasjon</a:t>
            </a:r>
            <a:endParaRPr lang="nb-NO" dirty="0"/>
          </a:p>
        </p:txBody>
      </p:sp>
      <p:sp>
        <p:nvSpPr>
          <p:cNvPr id="5" name="Ellipse 4"/>
          <p:cNvSpPr/>
          <p:nvPr/>
        </p:nvSpPr>
        <p:spPr>
          <a:xfrm>
            <a:off x="1463185" y="2789091"/>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Ellipse 5"/>
          <p:cNvSpPr/>
          <p:nvPr/>
        </p:nvSpPr>
        <p:spPr>
          <a:xfrm>
            <a:off x="7250400" y="3543789"/>
            <a:ext cx="367200" cy="36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1830385" y="3156291"/>
            <a:ext cx="540533" cy="584775"/>
          </a:xfrm>
          <a:prstGeom prst="rect">
            <a:avLst/>
          </a:prstGeom>
          <a:noFill/>
        </p:spPr>
        <p:txBody>
          <a:bodyPr wrap="none" rtlCol="0">
            <a:spAutoFit/>
          </a:bodyPr>
          <a:lstStyle/>
          <a:p>
            <a:r>
              <a:rPr lang="nb-NO" sz="3200" dirty="0" smtClean="0"/>
              <a:t>h</a:t>
            </a:r>
            <a:r>
              <a:rPr lang="nb-NO" sz="3200" baseline="-25000" dirty="0" smtClean="0"/>
              <a:t>1</a:t>
            </a:r>
            <a:endParaRPr lang="nb-NO" sz="3200" baseline="-25000" dirty="0"/>
          </a:p>
        </p:txBody>
      </p:sp>
      <p:sp>
        <p:nvSpPr>
          <p:cNvPr id="8" name="TekstSylinder 7"/>
          <p:cNvSpPr txBox="1"/>
          <p:nvPr/>
        </p:nvSpPr>
        <p:spPr>
          <a:xfrm>
            <a:off x="7711200" y="3448678"/>
            <a:ext cx="540533" cy="584775"/>
          </a:xfrm>
          <a:prstGeom prst="rect">
            <a:avLst/>
          </a:prstGeom>
          <a:noFill/>
        </p:spPr>
        <p:txBody>
          <a:bodyPr wrap="none" rtlCol="0">
            <a:spAutoFit/>
          </a:bodyPr>
          <a:lstStyle/>
          <a:p>
            <a:r>
              <a:rPr lang="nb-NO" sz="3200" dirty="0" smtClean="0"/>
              <a:t>p</a:t>
            </a:r>
            <a:r>
              <a:rPr lang="nb-NO" sz="3200" baseline="-25000" dirty="0" smtClean="0"/>
              <a:t>1</a:t>
            </a:r>
            <a:endParaRPr lang="nb-NO" sz="32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19746"/>
            <a:ext cx="7407404" cy="778329"/>
          </a:xfrm>
        </p:spPr>
        <p:txBody>
          <a:bodyPr>
            <a:normAutofit fontScale="90000"/>
          </a:bodyPr>
          <a:lstStyle/>
          <a:p>
            <a:pPr algn="ctr"/>
            <a:r>
              <a:rPr lang="nb-NO" smtClean="0"/>
              <a:t>Sammenlign nærliggende stasjoner</a:t>
            </a:r>
            <a:br>
              <a:rPr lang="nb-NO" smtClean="0"/>
            </a:br>
            <a:r>
              <a:rPr lang="nb-NO" sz="2000" smtClean="0"/>
              <a:t>29.02.20</a:t>
            </a:r>
            <a:endParaRPr lang="nb-NO"/>
          </a:p>
        </p:txBody>
      </p:sp>
      <p:pic>
        <p:nvPicPr>
          <p:cNvPr id="6146" name="Picture 2"/>
          <p:cNvPicPr>
            <a:picLocks noChangeAspect="1" noChangeArrowheads="1"/>
          </p:cNvPicPr>
          <p:nvPr/>
        </p:nvPicPr>
        <p:blipFill>
          <a:blip r:embed="rId2"/>
          <a:srcRect/>
          <a:stretch>
            <a:fillRect/>
          </a:stretch>
        </p:blipFill>
        <p:spPr bwMode="auto">
          <a:xfrm>
            <a:off x="1118293" y="903257"/>
            <a:ext cx="3880910" cy="302251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076927" y="898075"/>
            <a:ext cx="3864115" cy="3022515"/>
          </a:xfrm>
          <a:prstGeom prst="rect">
            <a:avLst/>
          </a:prstGeom>
          <a:noFill/>
          <a:ln w="9525">
            <a:noFill/>
            <a:miter lim="800000"/>
            <a:headEnd/>
            <a:tailEnd/>
          </a:ln>
          <a:effectLst/>
        </p:spPr>
      </p:pic>
      <p:sp>
        <p:nvSpPr>
          <p:cNvPr id="6" name="TekstSylinder 5"/>
          <p:cNvSpPr txBox="1"/>
          <p:nvPr/>
        </p:nvSpPr>
        <p:spPr>
          <a:xfrm>
            <a:off x="4018142" y="1575981"/>
            <a:ext cx="790782" cy="498091"/>
          </a:xfrm>
          <a:prstGeom prst="rect">
            <a:avLst/>
          </a:prstGeom>
          <a:noFill/>
        </p:spPr>
        <p:txBody>
          <a:bodyPr wrap="none" rtlCol="0">
            <a:spAutoFit/>
          </a:bodyPr>
          <a:lstStyle/>
          <a:p>
            <a:r>
              <a:rPr lang="nb-NO" sz="1400" smtClean="0"/>
              <a:t>979,70</a:t>
            </a:r>
          </a:p>
          <a:p>
            <a:r>
              <a:rPr lang="nb-NO" sz="1400" smtClean="0"/>
              <a:t>127 moh</a:t>
            </a:r>
            <a:endParaRPr lang="nb-NO" sz="1400" dirty="0"/>
          </a:p>
        </p:txBody>
      </p:sp>
      <p:sp>
        <p:nvSpPr>
          <p:cNvPr id="7" name="TekstSylinder 6"/>
          <p:cNvSpPr txBox="1"/>
          <p:nvPr/>
        </p:nvSpPr>
        <p:spPr>
          <a:xfrm>
            <a:off x="7961230" y="1673758"/>
            <a:ext cx="703799" cy="498091"/>
          </a:xfrm>
          <a:prstGeom prst="rect">
            <a:avLst/>
          </a:prstGeom>
          <a:noFill/>
        </p:spPr>
        <p:txBody>
          <a:bodyPr wrap="none" rtlCol="0">
            <a:spAutoFit/>
          </a:bodyPr>
          <a:lstStyle/>
          <a:p>
            <a:r>
              <a:rPr lang="nb-NO" sz="1400" smtClean="0"/>
              <a:t>994,30</a:t>
            </a:r>
          </a:p>
          <a:p>
            <a:r>
              <a:rPr lang="nb-NO" sz="1400" smtClean="0"/>
              <a:t>12 moh</a:t>
            </a:r>
            <a:endParaRPr lang="nb-NO" sz="1400" dirty="0"/>
          </a:p>
        </p:txBody>
      </p:sp>
      <p:pic>
        <p:nvPicPr>
          <p:cNvPr id="6148" name="Picture 4"/>
          <p:cNvPicPr>
            <a:picLocks noChangeAspect="1" noChangeArrowheads="1"/>
          </p:cNvPicPr>
          <p:nvPr/>
        </p:nvPicPr>
        <p:blipFill>
          <a:blip r:embed="rId4"/>
          <a:srcRect b="6010"/>
          <a:stretch>
            <a:fillRect/>
          </a:stretch>
        </p:blipFill>
        <p:spPr bwMode="auto">
          <a:xfrm>
            <a:off x="3195863" y="3960113"/>
            <a:ext cx="3696608" cy="2723716"/>
          </a:xfrm>
          <a:prstGeom prst="rect">
            <a:avLst/>
          </a:prstGeom>
          <a:noFill/>
          <a:ln w="9525">
            <a:noFill/>
            <a:miter lim="800000"/>
            <a:headEnd/>
            <a:tailEnd/>
          </a:ln>
          <a:effectLst/>
        </p:spPr>
      </p:pic>
      <p:sp>
        <p:nvSpPr>
          <p:cNvPr id="14" name="TekstSylinder 13"/>
          <p:cNvSpPr txBox="1"/>
          <p:nvPr/>
        </p:nvSpPr>
        <p:spPr>
          <a:xfrm>
            <a:off x="6007244" y="4629080"/>
            <a:ext cx="739305" cy="523220"/>
          </a:xfrm>
          <a:prstGeom prst="rect">
            <a:avLst/>
          </a:prstGeom>
          <a:noFill/>
        </p:spPr>
        <p:txBody>
          <a:bodyPr wrap="none" rtlCol="0">
            <a:spAutoFit/>
          </a:bodyPr>
          <a:lstStyle/>
          <a:p>
            <a:r>
              <a:rPr lang="nb-NO" sz="1400" smtClean="0"/>
              <a:t>993,50</a:t>
            </a:r>
          </a:p>
          <a:p>
            <a:r>
              <a:rPr lang="nb-NO" sz="1400" smtClean="0"/>
              <a:t>10 moh</a:t>
            </a:r>
            <a:endParaRPr lang="nb-NO" sz="1400" dirty="0"/>
          </a:p>
        </p:txBody>
      </p:sp>
      <p:sp>
        <p:nvSpPr>
          <p:cNvPr id="15" name="TekstSylinder 14"/>
          <p:cNvSpPr txBox="1"/>
          <p:nvPr/>
        </p:nvSpPr>
        <p:spPr>
          <a:xfrm>
            <a:off x="7092043" y="4414157"/>
            <a:ext cx="1987147" cy="369332"/>
          </a:xfrm>
          <a:prstGeom prst="rect">
            <a:avLst/>
          </a:prstGeom>
          <a:noFill/>
        </p:spPr>
        <p:txBody>
          <a:bodyPr wrap="none" rtlCol="0">
            <a:spAutoFit/>
          </a:bodyPr>
          <a:lstStyle/>
          <a:p>
            <a:r>
              <a:rPr lang="nb-NO" smtClean="0"/>
              <a:t>Ca. 12hPa pr. 100m</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2000"/>
                                        <p:tgtEl>
                                          <p:spTgt spid="61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2000"/>
                                        <p:tgtEl>
                                          <p:spTgt spid="61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608772"/>
            <a:ext cx="7407404" cy="1143000"/>
          </a:xfrm>
        </p:spPr>
        <p:txBody>
          <a:bodyPr/>
          <a:lstStyle/>
          <a:p>
            <a:pPr algn="ctr"/>
            <a:r>
              <a:rPr lang="nb-NO" dirty="0" smtClean="0"/>
              <a:t>Sett verdiene inn i programmet</a:t>
            </a:r>
            <a:endParaRPr lang="nb-NO" dirty="0"/>
          </a:p>
        </p:txBody>
      </p:sp>
      <p:pic>
        <p:nvPicPr>
          <p:cNvPr id="29699" name="Picture 3"/>
          <p:cNvPicPr>
            <a:picLocks noChangeAspect="1" noChangeArrowheads="1"/>
          </p:cNvPicPr>
          <p:nvPr/>
        </p:nvPicPr>
        <p:blipFill>
          <a:blip r:embed="rId2"/>
          <a:srcRect/>
          <a:stretch>
            <a:fillRect/>
          </a:stretch>
        </p:blipFill>
        <p:spPr bwMode="auto">
          <a:xfrm>
            <a:off x="930070" y="1848609"/>
            <a:ext cx="8137478" cy="2524125"/>
          </a:xfrm>
          <a:prstGeom prst="rect">
            <a:avLst/>
          </a:prstGeom>
          <a:noFill/>
          <a:ln w="9525">
            <a:noFill/>
            <a:miter lim="800000"/>
            <a:headEnd/>
            <a:tailEnd/>
          </a:ln>
          <a:effectLst/>
        </p:spPr>
      </p:pic>
      <p:sp>
        <p:nvSpPr>
          <p:cNvPr id="6" name="Ellipse 5"/>
          <p:cNvSpPr/>
          <p:nvPr/>
        </p:nvSpPr>
        <p:spPr>
          <a:xfrm>
            <a:off x="1418497" y="2239129"/>
            <a:ext cx="1207476" cy="82062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20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Oppdragene</a:t>
            </a:r>
            <a:endParaRPr lang="nb-NO"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Oppdrag</a:t>
            </a:r>
            <a:endParaRPr lang="nb-NO" dirty="0"/>
          </a:p>
        </p:txBody>
      </p:sp>
      <p:pic>
        <p:nvPicPr>
          <p:cNvPr id="2050" name="Picture 2"/>
          <p:cNvPicPr>
            <a:picLocks noChangeAspect="1" noChangeArrowheads="1"/>
          </p:cNvPicPr>
          <p:nvPr/>
        </p:nvPicPr>
        <p:blipFill>
          <a:blip r:embed="rId2"/>
          <a:srcRect/>
          <a:stretch>
            <a:fillRect/>
          </a:stretch>
        </p:blipFill>
        <p:spPr bwMode="auto">
          <a:xfrm>
            <a:off x="931182" y="1553710"/>
            <a:ext cx="8088742" cy="420483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715962"/>
          </a:xfrm>
        </p:spPr>
        <p:txBody>
          <a:bodyPr/>
          <a:lstStyle/>
          <a:p>
            <a:pPr algn="ctr"/>
            <a:r>
              <a:rPr lang="nb-NO" dirty="0" smtClean="0"/>
              <a:t>Oppdrag</a:t>
            </a:r>
            <a:endParaRPr lang="nb-NO" dirty="0"/>
          </a:p>
        </p:txBody>
      </p:sp>
      <p:pic>
        <p:nvPicPr>
          <p:cNvPr id="3074" name="Picture 2"/>
          <p:cNvPicPr>
            <a:picLocks noChangeAspect="1" noChangeArrowheads="1"/>
          </p:cNvPicPr>
          <p:nvPr/>
        </p:nvPicPr>
        <p:blipFill>
          <a:blip r:embed="rId2"/>
          <a:srcRect/>
          <a:stretch>
            <a:fillRect/>
          </a:stretch>
        </p:blipFill>
        <p:spPr bwMode="auto">
          <a:xfrm>
            <a:off x="1100138" y="1101952"/>
            <a:ext cx="7825012" cy="1214890"/>
          </a:xfrm>
          <a:prstGeom prst="rect">
            <a:avLst/>
          </a:prstGeom>
          <a:noFill/>
          <a:ln w="9525">
            <a:noFill/>
            <a:miter lim="800000"/>
            <a:headEnd/>
            <a:tailEnd/>
          </a:ln>
          <a:effectLst/>
        </p:spPr>
      </p:pic>
      <p:pic>
        <p:nvPicPr>
          <p:cNvPr id="3075" name="Picture 3">
            <a:hlinkClick r:id="rId3"/>
          </p:cNvPr>
          <p:cNvPicPr>
            <a:picLocks noChangeAspect="1" noChangeArrowheads="1"/>
          </p:cNvPicPr>
          <p:nvPr/>
        </p:nvPicPr>
        <p:blipFill>
          <a:blip r:embed="rId4"/>
          <a:srcRect/>
          <a:stretch>
            <a:fillRect/>
          </a:stretch>
        </p:blipFill>
        <p:spPr bwMode="auto">
          <a:xfrm>
            <a:off x="1870167" y="2316842"/>
            <a:ext cx="6384039" cy="3472543"/>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883248" y="5789383"/>
            <a:ext cx="7724227" cy="10522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Oppdrag</a:t>
            </a:r>
            <a:endParaRPr lang="nb-NO"/>
          </a:p>
        </p:txBody>
      </p:sp>
      <p:pic>
        <p:nvPicPr>
          <p:cNvPr id="4098" name="Picture 2"/>
          <p:cNvPicPr>
            <a:picLocks noChangeAspect="1" noChangeArrowheads="1"/>
          </p:cNvPicPr>
          <p:nvPr/>
        </p:nvPicPr>
        <p:blipFill>
          <a:blip r:embed="rId2"/>
          <a:srcRect/>
          <a:stretch>
            <a:fillRect/>
          </a:stretch>
        </p:blipFill>
        <p:spPr bwMode="auto">
          <a:xfrm>
            <a:off x="963444" y="1507672"/>
            <a:ext cx="8089627" cy="2476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6"/>
            <a:ext cx="7407404" cy="1624115"/>
          </a:xfrm>
        </p:spPr>
        <p:txBody>
          <a:bodyPr>
            <a:normAutofit/>
          </a:bodyPr>
          <a:lstStyle/>
          <a:p>
            <a:pPr algn="ctr"/>
            <a:r>
              <a:rPr lang="nb-NO" dirty="0" smtClean="0"/>
              <a:t>Sett i gang!</a:t>
            </a:r>
            <a:endParaRPr lang="nb-NO"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Lukking og </a:t>
            </a:r>
            <a:r>
              <a:rPr lang="nb-NO" dirty="0" err="1" smtClean="0"/>
              <a:t>og</a:t>
            </a:r>
            <a:r>
              <a:rPr lang="nb-NO" dirty="0" smtClean="0"/>
              <a:t> åpning av døra</a:t>
            </a:r>
            <a:endParaRPr lang="nb-NO" dirty="0"/>
          </a:p>
        </p:txBody>
      </p:sp>
      <p:pic>
        <p:nvPicPr>
          <p:cNvPr id="78850" name="Picture 2"/>
          <p:cNvPicPr>
            <a:picLocks noChangeAspect="1" noChangeArrowheads="1"/>
          </p:cNvPicPr>
          <p:nvPr/>
        </p:nvPicPr>
        <p:blipFill>
          <a:blip r:embed="rId2"/>
          <a:srcRect l="6841" r="20678"/>
          <a:stretch>
            <a:fillRect/>
          </a:stretch>
        </p:blipFill>
        <p:spPr bwMode="auto">
          <a:xfrm>
            <a:off x="1194628" y="1417638"/>
            <a:ext cx="7550256" cy="358616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500" fill="hold"/>
                                        <p:tgtEl>
                                          <p:spTgt spid="78850"/>
                                        </p:tgtEl>
                                        <p:attrNameLst>
                                          <p:attrName>ppt_w</p:attrName>
                                        </p:attrNameLst>
                                      </p:cBhvr>
                                      <p:tavLst>
                                        <p:tav tm="0">
                                          <p:val>
                                            <p:fltVal val="0"/>
                                          </p:val>
                                        </p:tav>
                                        <p:tav tm="100000">
                                          <p:val>
                                            <p:strVal val="#ppt_w"/>
                                          </p:val>
                                        </p:tav>
                                      </p:tavLst>
                                    </p:anim>
                                    <p:anim calcmode="lin" valueType="num">
                                      <p:cBhvr>
                                        <p:cTn id="8" dur="500" fill="hold"/>
                                        <p:tgtEl>
                                          <p:spTgt spid="7885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Målinger utført i Realfagbygget</a:t>
            </a:r>
            <a:endParaRPr lang="nb-NO" dirty="0"/>
          </a:p>
        </p:txBody>
      </p:sp>
      <p:pic>
        <p:nvPicPr>
          <p:cNvPr id="79874" name="Picture 2"/>
          <p:cNvPicPr>
            <a:picLocks noChangeAspect="1" noChangeArrowheads="1"/>
          </p:cNvPicPr>
          <p:nvPr/>
        </p:nvPicPr>
        <p:blipFill>
          <a:blip r:embed="rId2"/>
          <a:srcRect/>
          <a:stretch>
            <a:fillRect/>
          </a:stretch>
        </p:blipFill>
        <p:spPr bwMode="auto">
          <a:xfrm>
            <a:off x="986244" y="1563688"/>
            <a:ext cx="8074587" cy="3860800"/>
          </a:xfrm>
          <a:prstGeom prst="rect">
            <a:avLst/>
          </a:prstGeom>
          <a:noFill/>
          <a:ln w="9525">
            <a:noFill/>
            <a:miter lim="800000"/>
            <a:headEnd/>
            <a:tailEnd/>
          </a:ln>
          <a:effectLst/>
        </p:spPr>
      </p:pic>
      <p:pic>
        <p:nvPicPr>
          <p:cNvPr id="79875" name="Picture 3"/>
          <p:cNvPicPr>
            <a:picLocks noChangeAspect="1" noChangeArrowheads="1"/>
          </p:cNvPicPr>
          <p:nvPr/>
        </p:nvPicPr>
        <p:blipFill>
          <a:blip r:embed="rId3"/>
          <a:srcRect/>
          <a:stretch>
            <a:fillRect/>
          </a:stretch>
        </p:blipFill>
        <p:spPr bwMode="auto">
          <a:xfrm>
            <a:off x="1640382" y="1257300"/>
            <a:ext cx="6660490" cy="4991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9874"/>
                                        </p:tgtEl>
                                      </p:cBhvr>
                                    </p:animEffect>
                                    <p:set>
                                      <p:cBhvr>
                                        <p:cTn id="7" dur="1" fill="hold">
                                          <p:stCondLst>
                                            <p:cond delay="1999"/>
                                          </p:stCondLst>
                                        </p:cTn>
                                        <p:tgtEl>
                                          <p:spTgt spid="79874"/>
                                        </p:tgtEl>
                                        <p:attrNameLst>
                                          <p:attrName>style.visibility</p:attrName>
                                        </p:attrNameLst>
                                      </p:cBhvr>
                                      <p:to>
                                        <p:strVal val="hidden"/>
                                      </p:to>
                                    </p:set>
                                  </p:childTnLst>
                                </p:cTn>
                              </p:par>
                              <p:par>
                                <p:cTn id="8" presetID="23" presetClass="entr" presetSubtype="16" fill="hold" nodeType="withEffect">
                                  <p:stCondLst>
                                    <p:cond delay="0"/>
                                  </p:stCondLst>
                                  <p:childTnLst>
                                    <p:set>
                                      <p:cBhvr>
                                        <p:cTn id="9" dur="1" fill="hold">
                                          <p:stCondLst>
                                            <p:cond delay="0"/>
                                          </p:stCondLst>
                                        </p:cTn>
                                        <p:tgtEl>
                                          <p:spTgt spid="79875"/>
                                        </p:tgtEl>
                                        <p:attrNameLst>
                                          <p:attrName>style.visibility</p:attrName>
                                        </p:attrNameLst>
                                      </p:cBhvr>
                                      <p:to>
                                        <p:strVal val="visible"/>
                                      </p:to>
                                    </p:set>
                                    <p:anim calcmode="lin" valueType="num">
                                      <p:cBhvr>
                                        <p:cTn id="10" dur="1000" fill="hold"/>
                                        <p:tgtEl>
                                          <p:spTgt spid="79875"/>
                                        </p:tgtEl>
                                        <p:attrNameLst>
                                          <p:attrName>ppt_w</p:attrName>
                                        </p:attrNameLst>
                                      </p:cBhvr>
                                      <p:tavLst>
                                        <p:tav tm="0">
                                          <p:val>
                                            <p:fltVal val="0"/>
                                          </p:val>
                                        </p:tav>
                                        <p:tav tm="100000">
                                          <p:val>
                                            <p:strVal val="#ppt_w"/>
                                          </p:val>
                                        </p:tav>
                                      </p:tavLst>
                                    </p:anim>
                                    <p:anim calcmode="lin" valueType="num">
                                      <p:cBhvr>
                                        <p:cTn id="11" dur="1000" fill="hold"/>
                                        <p:tgtEl>
                                          <p:spTgt spid="798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Trykksensor og display</a:t>
            </a:r>
            <a:endParaRPr lang="nb-NO" dirty="0"/>
          </a:p>
        </p:txBody>
      </p:sp>
      <p:sp>
        <p:nvSpPr>
          <p:cNvPr id="3" name="Plassholder for innhold 2"/>
          <p:cNvSpPr>
            <a:spLocks noGrp="1"/>
          </p:cNvSpPr>
          <p:nvPr>
            <p:ph idx="1"/>
          </p:nvPr>
        </p:nvSpPr>
        <p:spPr>
          <a:xfrm>
            <a:off x="5773828" y="4971600"/>
            <a:ext cx="2088572" cy="943200"/>
          </a:xfrm>
        </p:spPr>
        <p:txBody>
          <a:bodyPr>
            <a:normAutofit fontScale="92500" lnSpcReduction="20000"/>
          </a:bodyPr>
          <a:lstStyle/>
          <a:p>
            <a:pPr marL="0" indent="0" algn="ctr">
              <a:buNone/>
            </a:pPr>
            <a:r>
              <a:rPr lang="nb-NO" dirty="0" smtClean="0"/>
              <a:t>SSD1306</a:t>
            </a:r>
            <a:br>
              <a:rPr lang="nb-NO" dirty="0" smtClean="0"/>
            </a:br>
            <a:r>
              <a:rPr lang="nb-NO" dirty="0" smtClean="0"/>
              <a:t>Grafisk display</a:t>
            </a:r>
            <a:br>
              <a:rPr lang="nb-NO" dirty="0" smtClean="0"/>
            </a:br>
            <a:r>
              <a:rPr lang="nb-NO" dirty="0" smtClean="0"/>
              <a:t>128 x 64</a:t>
            </a:r>
            <a:endParaRPr lang="nb-NO" dirty="0"/>
          </a:p>
        </p:txBody>
      </p:sp>
      <p:pic>
        <p:nvPicPr>
          <p:cNvPr id="5122" name="Picture 2"/>
          <p:cNvPicPr>
            <a:picLocks noChangeAspect="1" noChangeArrowheads="1"/>
          </p:cNvPicPr>
          <p:nvPr/>
        </p:nvPicPr>
        <p:blipFill>
          <a:blip r:embed="rId2"/>
          <a:srcRect/>
          <a:stretch>
            <a:fillRect/>
          </a:stretch>
        </p:blipFill>
        <p:spPr bwMode="auto">
          <a:xfrm>
            <a:off x="5127559" y="1417638"/>
            <a:ext cx="3366473" cy="3456762"/>
          </a:xfrm>
          <a:prstGeom prst="rect">
            <a:avLst/>
          </a:prstGeom>
          <a:noFill/>
          <a:ln w="9525">
            <a:noFill/>
            <a:miter lim="800000"/>
            <a:headEnd/>
            <a:tailEnd/>
          </a:ln>
          <a:effectLst/>
        </p:spPr>
      </p:pic>
      <p:pic>
        <p:nvPicPr>
          <p:cNvPr id="5124" name="Picture 4" descr="Bilderesultat for BMP180">
            <a:hlinkClick r:id="rId3"/>
          </p:cNvPr>
          <p:cNvPicPr>
            <a:picLocks noChangeAspect="1" noChangeArrowheads="1"/>
          </p:cNvPicPr>
          <p:nvPr/>
        </p:nvPicPr>
        <p:blipFill>
          <a:blip r:embed="rId4"/>
          <a:srcRect/>
          <a:stretch>
            <a:fillRect/>
          </a:stretch>
        </p:blipFill>
        <p:spPr bwMode="auto">
          <a:xfrm>
            <a:off x="1338628" y="1505424"/>
            <a:ext cx="3368975" cy="3368976"/>
          </a:xfrm>
          <a:prstGeom prst="rect">
            <a:avLst/>
          </a:prstGeom>
          <a:noFill/>
        </p:spPr>
      </p:pic>
      <p:sp>
        <p:nvSpPr>
          <p:cNvPr id="6" name="Plassholder for innhold 2"/>
          <p:cNvSpPr txBox="1">
            <a:spLocks/>
          </p:cNvSpPr>
          <p:nvPr/>
        </p:nvSpPr>
        <p:spPr>
          <a:xfrm>
            <a:off x="1749028" y="4971600"/>
            <a:ext cx="2088572" cy="943200"/>
          </a:xfrm>
          <a:prstGeom prst="rect">
            <a:avLst/>
          </a:prstGeom>
        </p:spPr>
        <p:txBody>
          <a:bodyPr vert="horz" lIns="91440" tIns="45720" rIns="91440" bIns="45720" rtlCol="0">
            <a:normAutofit fontScale="925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b-NO" sz="2400" b="0" i="0" u="none" strike="noStrike" kern="1200" cap="none" spc="0" normalizeH="0" baseline="0" noProof="0" dirty="0" smtClean="0">
                <a:ln>
                  <a:noFill/>
                </a:ln>
                <a:solidFill>
                  <a:schemeClr val="tx1"/>
                </a:solidFill>
                <a:effectLst/>
                <a:uLnTx/>
                <a:uFillTx/>
                <a:latin typeface="Arial"/>
                <a:ea typeface="+mn-ea"/>
                <a:cs typeface="Arial"/>
              </a:rPr>
              <a:t>BMP180</a:t>
            </a:r>
            <a:br>
              <a:rPr kumimoji="0" lang="nb-NO" sz="2400" b="0" i="0" u="none" strike="noStrike" kern="1200" cap="none" spc="0" normalizeH="0" baseline="0" noProof="0" dirty="0" smtClean="0">
                <a:ln>
                  <a:noFill/>
                </a:ln>
                <a:solidFill>
                  <a:schemeClr val="tx1"/>
                </a:solidFill>
                <a:effectLst/>
                <a:uLnTx/>
                <a:uFillTx/>
                <a:latin typeface="Arial"/>
                <a:ea typeface="+mn-ea"/>
                <a:cs typeface="Arial"/>
              </a:rPr>
            </a:br>
            <a:r>
              <a:rPr kumimoji="0" lang="nb-NO" sz="2400" b="0" i="0" u="none" strike="noStrike" kern="1200" cap="none" spc="0" normalizeH="0" baseline="0" noProof="0" dirty="0" smtClean="0">
                <a:ln>
                  <a:noFill/>
                </a:ln>
                <a:solidFill>
                  <a:schemeClr val="tx1"/>
                </a:solidFill>
                <a:effectLst/>
                <a:uLnTx/>
                <a:uFillTx/>
                <a:latin typeface="Arial"/>
                <a:ea typeface="+mn-ea"/>
                <a:cs typeface="Arial"/>
              </a:rPr>
              <a:t>Trykk og Temp.</a:t>
            </a:r>
            <a:br>
              <a:rPr kumimoji="0" lang="nb-NO" sz="2400" b="0" i="0" u="none" strike="noStrike" kern="1200" cap="none" spc="0" normalizeH="0" baseline="0" noProof="0" dirty="0" smtClean="0">
                <a:ln>
                  <a:noFill/>
                </a:ln>
                <a:solidFill>
                  <a:schemeClr val="tx1"/>
                </a:solidFill>
                <a:effectLst/>
                <a:uLnTx/>
                <a:uFillTx/>
                <a:latin typeface="Arial"/>
                <a:ea typeface="+mn-ea"/>
                <a:cs typeface="Arial"/>
              </a:rPr>
            </a:br>
            <a:r>
              <a:rPr kumimoji="0" lang="nb-NO" sz="2400" b="0" i="0" u="none" strike="noStrike" kern="1200" cap="none" spc="0" normalizeH="0" baseline="0" noProof="0" dirty="0" smtClean="0">
                <a:ln>
                  <a:noFill/>
                </a:ln>
                <a:solidFill>
                  <a:schemeClr val="tx1"/>
                </a:solidFill>
                <a:effectLst/>
                <a:uLnTx/>
                <a:uFillTx/>
                <a:latin typeface="Arial"/>
                <a:ea typeface="+mn-ea"/>
                <a:cs typeface="Arial"/>
              </a:rPr>
              <a:t>sensor</a:t>
            </a: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5126" name="Picture 6" descr="Bilderesultat for BMP180">
            <a:hlinkClick r:id="rId5"/>
          </p:cNvPr>
          <p:cNvPicPr>
            <a:picLocks noChangeAspect="1" noChangeArrowheads="1"/>
          </p:cNvPicPr>
          <p:nvPr/>
        </p:nvPicPr>
        <p:blipFill>
          <a:blip r:embed="rId6"/>
          <a:srcRect l="23517" t="17222" r="21845" b="15729"/>
          <a:stretch>
            <a:fillRect/>
          </a:stretch>
        </p:blipFill>
        <p:spPr bwMode="auto">
          <a:xfrm>
            <a:off x="1824914" y="1638000"/>
            <a:ext cx="2509486" cy="30794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p:cTn id="15" dur="1000" fill="hold"/>
                                        <p:tgtEl>
                                          <p:spTgt spid="5126"/>
                                        </p:tgtEl>
                                        <p:attrNameLst>
                                          <p:attrName>ppt_w</p:attrName>
                                        </p:attrNameLst>
                                      </p:cBhvr>
                                      <p:tavLst>
                                        <p:tav tm="0" fmla="#ppt_w*sin(2.5*pi*$)">
                                          <p:val>
                                            <p:fltVal val="0"/>
                                          </p:val>
                                        </p:tav>
                                        <p:tav tm="100000">
                                          <p:val>
                                            <p:fltVal val="1"/>
                                          </p:val>
                                        </p:tav>
                                      </p:tavLst>
                                    </p:anim>
                                    <p:anim calcmode="lin" valueType="num">
                                      <p:cBhvr>
                                        <p:cTn id="16" dur="1000" fill="hold"/>
                                        <p:tgtEl>
                                          <p:spTgt spid="512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2000"/>
                                        <p:tgtEl>
                                          <p:spTgt spid="51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dirty="0" smtClean="0"/>
              <a:t>Trykk- og høydemåling </a:t>
            </a:r>
            <a:br>
              <a:rPr lang="nb-NO" dirty="0" smtClean="0"/>
            </a:br>
            <a:r>
              <a:rPr lang="nb-NO" dirty="0" smtClean="0"/>
              <a:t>fra etasje til etasje</a:t>
            </a:r>
            <a:endParaRPr lang="nb-NO" dirty="0"/>
          </a:p>
        </p:txBody>
      </p:sp>
      <p:sp>
        <p:nvSpPr>
          <p:cNvPr id="3" name="Plassholder for innhold 2"/>
          <p:cNvSpPr>
            <a:spLocks noGrp="1"/>
          </p:cNvSpPr>
          <p:nvPr>
            <p:ph idx="1"/>
          </p:nvPr>
        </p:nvSpPr>
        <p:spPr>
          <a:xfrm>
            <a:off x="1194628" y="5289550"/>
            <a:ext cx="7407404" cy="836613"/>
          </a:xfrm>
        </p:spPr>
        <p:txBody>
          <a:bodyPr/>
          <a:lstStyle/>
          <a:p>
            <a:r>
              <a:rPr lang="nb-NO" dirty="0" smtClean="0"/>
              <a:t>Måling av laser gå imidlertid 31,2 meter</a:t>
            </a:r>
            <a:endParaRPr lang="nb-NO" dirty="0"/>
          </a:p>
        </p:txBody>
      </p:sp>
      <p:pic>
        <p:nvPicPr>
          <p:cNvPr id="80898" name="Picture 2"/>
          <p:cNvPicPr>
            <a:picLocks noChangeAspect="1" noChangeArrowheads="1"/>
          </p:cNvPicPr>
          <p:nvPr/>
        </p:nvPicPr>
        <p:blipFill>
          <a:blip r:embed="rId2"/>
          <a:srcRect/>
          <a:stretch>
            <a:fillRect/>
          </a:stretch>
        </p:blipFill>
        <p:spPr bwMode="auto">
          <a:xfrm>
            <a:off x="952320" y="1701801"/>
            <a:ext cx="8102780" cy="30543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Sensor som måler lufttrykk</a:t>
            </a:r>
            <a:endParaRPr lang="nb-NO"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tel 1"/>
          <p:cNvSpPr>
            <a:spLocks noGrp="1"/>
          </p:cNvSpPr>
          <p:nvPr>
            <p:ph type="title"/>
          </p:nvPr>
        </p:nvSpPr>
        <p:spPr/>
        <p:txBody>
          <a:bodyPr/>
          <a:lstStyle/>
          <a:p>
            <a:pPr algn="ctr"/>
            <a:r>
              <a:rPr lang="nb-NO" smtClean="0"/>
              <a:t>Tre typer grensesnitt til sensorer</a:t>
            </a:r>
          </a:p>
        </p:txBody>
      </p:sp>
      <p:grpSp>
        <p:nvGrpSpPr>
          <p:cNvPr id="2" name="Gruppe 84"/>
          <p:cNvGrpSpPr>
            <a:grpSpLocks/>
          </p:cNvGrpSpPr>
          <p:nvPr/>
        </p:nvGrpSpPr>
        <p:grpSpPr bwMode="auto">
          <a:xfrm>
            <a:off x="801000" y="3316288"/>
            <a:ext cx="2600325" cy="1533525"/>
            <a:chOff x="686220" y="3316224"/>
            <a:chExt cx="2599901" cy="1533370"/>
          </a:xfrm>
        </p:grpSpPr>
        <p:sp>
          <p:nvSpPr>
            <p:cNvPr id="24652" name="Frihåndsform 10"/>
            <p:cNvSpPr>
              <a:spLocks/>
            </p:cNvSpPr>
            <p:nvPr/>
          </p:nvSpPr>
          <p:spPr bwMode="auto">
            <a:xfrm>
              <a:off x="1119299" y="3316224"/>
              <a:ext cx="2048256" cy="1158240"/>
            </a:xfrm>
            <a:custGeom>
              <a:avLst/>
              <a:gdLst>
                <a:gd name="T0" fmla="*/ 0 w 2048256"/>
                <a:gd name="T1" fmla="*/ 0 h 1158240"/>
                <a:gd name="T2" fmla="*/ 0 w 2048256"/>
                <a:gd name="T3" fmla="*/ 1158240 h 1158240"/>
                <a:gd name="T4" fmla="*/ 2048256 w 2048256"/>
                <a:gd name="T5" fmla="*/ 1158240 h 1158240"/>
                <a:gd name="T6" fmla="*/ 0 60000 65536"/>
                <a:gd name="T7" fmla="*/ 0 60000 65536"/>
                <a:gd name="T8" fmla="*/ 0 60000 65536"/>
                <a:gd name="T9" fmla="*/ 0 w 2048256"/>
                <a:gd name="T10" fmla="*/ 0 h 1158240"/>
                <a:gd name="T11" fmla="*/ 2048256 w 2048256"/>
                <a:gd name="T12" fmla="*/ 1158240 h 1158240"/>
              </a:gdLst>
              <a:ahLst/>
              <a:cxnLst>
                <a:cxn ang="T6">
                  <a:pos x="T0" y="T1"/>
                </a:cxn>
                <a:cxn ang="T7">
                  <a:pos x="T2" y="T3"/>
                </a:cxn>
                <a:cxn ang="T8">
                  <a:pos x="T4" y="T5"/>
                </a:cxn>
              </a:cxnLst>
              <a:rect l="T9" t="T10" r="T11" b="T12"/>
              <a:pathLst>
                <a:path w="2048256" h="1158240">
                  <a:moveTo>
                    <a:pt x="0" y="0"/>
                  </a:moveTo>
                  <a:lnTo>
                    <a:pt x="0" y="1158240"/>
                  </a:lnTo>
                  <a:lnTo>
                    <a:pt x="2048256" y="1158240"/>
                  </a:lnTo>
                </a:path>
              </a:pathLst>
            </a:custGeom>
            <a:noFill/>
            <a:ln w="9525" algn="ctr">
              <a:solidFill>
                <a:schemeClr val="tx1"/>
              </a:solidFill>
              <a:round/>
              <a:headEnd type="triangle" w="lg" len="lg"/>
              <a:tailEnd type="triangle" w="lg" len="lg"/>
            </a:ln>
          </p:spPr>
          <p:txBody>
            <a:bodyPr/>
            <a:lstStyle/>
            <a:p>
              <a:endParaRPr lang="nb-NO"/>
            </a:p>
          </p:txBody>
        </p:sp>
        <p:sp>
          <p:nvSpPr>
            <p:cNvPr id="24653" name="TekstSylinder 11"/>
            <p:cNvSpPr txBox="1">
              <a:spLocks noChangeArrowheads="1"/>
            </p:cNvSpPr>
            <p:nvPr/>
          </p:nvSpPr>
          <p:spPr bwMode="auto">
            <a:xfrm>
              <a:off x="1814243" y="4511040"/>
              <a:ext cx="1471878" cy="338554"/>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sp>
          <p:nvSpPr>
            <p:cNvPr id="24654" name="TekstSylinder 12"/>
            <p:cNvSpPr txBox="1">
              <a:spLocks noChangeArrowheads="1"/>
            </p:cNvSpPr>
            <p:nvPr/>
          </p:nvSpPr>
          <p:spPr bwMode="auto">
            <a:xfrm rot="-5400000">
              <a:off x="374435" y="3755136"/>
              <a:ext cx="962123" cy="338554"/>
            </a:xfrm>
            <a:prstGeom prst="rect">
              <a:avLst/>
            </a:prstGeom>
            <a:noFill/>
            <a:ln w="9525">
              <a:noFill/>
              <a:miter lim="800000"/>
              <a:headEnd/>
              <a:tailEnd/>
            </a:ln>
          </p:spPr>
          <p:txBody>
            <a:bodyPr wrap="none">
              <a:spAutoFit/>
            </a:bodyPr>
            <a:lstStyle/>
            <a:p>
              <a:r>
                <a:rPr lang="nb-NO" sz="1600">
                  <a:solidFill>
                    <a:schemeClr val="tx1"/>
                  </a:solidFill>
                </a:rPr>
                <a:t>Resistans</a:t>
              </a:r>
            </a:p>
          </p:txBody>
        </p:sp>
        <p:cxnSp>
          <p:nvCxnSpPr>
            <p:cNvPr id="24655" name="Rett linje 14"/>
            <p:cNvCxnSpPr>
              <a:cxnSpLocks noChangeShapeType="1"/>
            </p:cNvCxnSpPr>
            <p:nvPr/>
          </p:nvCxnSpPr>
          <p:spPr bwMode="auto">
            <a:xfrm>
              <a:off x="1277795" y="3621024"/>
              <a:ext cx="1584960" cy="731520"/>
            </a:xfrm>
            <a:prstGeom prst="line">
              <a:avLst/>
            </a:prstGeom>
            <a:noFill/>
            <a:ln w="9525" algn="ctr">
              <a:solidFill>
                <a:schemeClr val="tx1"/>
              </a:solidFill>
              <a:round/>
              <a:headEnd/>
              <a:tailEnd/>
            </a:ln>
          </p:spPr>
        </p:cxnSp>
      </p:grpSp>
      <p:grpSp>
        <p:nvGrpSpPr>
          <p:cNvPr id="3" name="Gruppe 18"/>
          <p:cNvGrpSpPr>
            <a:grpSpLocks/>
          </p:cNvGrpSpPr>
          <p:nvPr/>
        </p:nvGrpSpPr>
        <p:grpSpPr bwMode="auto">
          <a:xfrm>
            <a:off x="1710638" y="1657350"/>
            <a:ext cx="461962" cy="1323975"/>
            <a:chOff x="2499360" y="2755392"/>
            <a:chExt cx="463296" cy="1322832"/>
          </a:xfrm>
        </p:grpSpPr>
        <p:cxnSp>
          <p:nvCxnSpPr>
            <p:cNvPr id="24647" name="Rett linje 6"/>
            <p:cNvCxnSpPr>
              <a:cxnSpLocks noChangeShapeType="1"/>
            </p:cNvCxnSpPr>
            <p:nvPr/>
          </p:nvCxnSpPr>
          <p:spPr bwMode="auto">
            <a:xfrm>
              <a:off x="2743200" y="2877312"/>
              <a:ext cx="0" cy="1121664"/>
            </a:xfrm>
            <a:prstGeom prst="line">
              <a:avLst/>
            </a:prstGeom>
            <a:noFill/>
            <a:ln w="28575" algn="ctr">
              <a:solidFill>
                <a:schemeClr val="tx1"/>
              </a:solidFill>
              <a:round/>
              <a:headEnd/>
              <a:tailEnd/>
            </a:ln>
          </p:spPr>
        </p:cxnSp>
        <p:sp>
          <p:nvSpPr>
            <p:cNvPr id="24648" name="Rektangel 4"/>
            <p:cNvSpPr>
              <a:spLocks noChangeArrowheads="1"/>
            </p:cNvSpPr>
            <p:nvPr/>
          </p:nvSpPr>
          <p:spPr bwMode="auto">
            <a:xfrm>
              <a:off x="2621280" y="3108960"/>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49" name="Ellipse 7"/>
            <p:cNvSpPr>
              <a:spLocks noChangeArrowheads="1"/>
            </p:cNvSpPr>
            <p:nvPr/>
          </p:nvSpPr>
          <p:spPr bwMode="auto">
            <a:xfrm>
              <a:off x="2682240" y="2755392"/>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50" name="Ellipse 8"/>
            <p:cNvSpPr>
              <a:spLocks noChangeArrowheads="1"/>
            </p:cNvSpPr>
            <p:nvPr/>
          </p:nvSpPr>
          <p:spPr bwMode="auto">
            <a:xfrm>
              <a:off x="2676144" y="3968496"/>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4651" name="Rett pil 17"/>
            <p:cNvCxnSpPr>
              <a:cxnSpLocks noChangeShapeType="1"/>
            </p:cNvCxnSpPr>
            <p:nvPr/>
          </p:nvCxnSpPr>
          <p:spPr bwMode="auto">
            <a:xfrm flipV="1">
              <a:off x="2499360" y="3194304"/>
              <a:ext cx="463296" cy="463296"/>
            </a:xfrm>
            <a:prstGeom prst="straightConnector1">
              <a:avLst/>
            </a:prstGeom>
            <a:noFill/>
            <a:ln w="9525" algn="ctr">
              <a:solidFill>
                <a:schemeClr val="tx1"/>
              </a:solidFill>
              <a:round/>
              <a:headEnd/>
              <a:tailEnd type="arrow" w="med" len="med"/>
            </a:ln>
          </p:spPr>
        </p:cxnSp>
      </p:grpSp>
      <p:grpSp>
        <p:nvGrpSpPr>
          <p:cNvPr id="4" name="Gruppe 77"/>
          <p:cNvGrpSpPr>
            <a:grpSpLocks/>
          </p:cNvGrpSpPr>
          <p:nvPr/>
        </p:nvGrpSpPr>
        <p:grpSpPr bwMode="auto">
          <a:xfrm>
            <a:off x="3481388" y="3316288"/>
            <a:ext cx="2501900" cy="1581150"/>
            <a:chOff x="3480725" y="3315907"/>
            <a:chExt cx="2502364" cy="1582138"/>
          </a:xfrm>
        </p:grpSpPr>
        <p:sp>
          <p:nvSpPr>
            <p:cNvPr id="24643" name="Frihåndsform 21"/>
            <p:cNvSpPr>
              <a:spLocks/>
            </p:cNvSpPr>
            <p:nvPr/>
          </p:nvSpPr>
          <p:spPr bwMode="auto">
            <a:xfrm>
              <a:off x="3913803" y="3315907"/>
              <a:ext cx="2048256" cy="1158240"/>
            </a:xfrm>
            <a:custGeom>
              <a:avLst/>
              <a:gdLst>
                <a:gd name="T0" fmla="*/ 0 w 2048256"/>
                <a:gd name="T1" fmla="*/ 0 h 1158240"/>
                <a:gd name="T2" fmla="*/ 0 w 2048256"/>
                <a:gd name="T3" fmla="*/ 1158240 h 1158240"/>
                <a:gd name="T4" fmla="*/ 2048256 w 2048256"/>
                <a:gd name="T5" fmla="*/ 1158240 h 1158240"/>
                <a:gd name="T6" fmla="*/ 0 60000 65536"/>
                <a:gd name="T7" fmla="*/ 0 60000 65536"/>
                <a:gd name="T8" fmla="*/ 0 60000 65536"/>
                <a:gd name="T9" fmla="*/ 0 w 2048256"/>
                <a:gd name="T10" fmla="*/ 0 h 1158240"/>
                <a:gd name="T11" fmla="*/ 2048256 w 2048256"/>
                <a:gd name="T12" fmla="*/ 1158240 h 1158240"/>
              </a:gdLst>
              <a:ahLst/>
              <a:cxnLst>
                <a:cxn ang="T6">
                  <a:pos x="T0" y="T1"/>
                </a:cxn>
                <a:cxn ang="T7">
                  <a:pos x="T2" y="T3"/>
                </a:cxn>
                <a:cxn ang="T8">
                  <a:pos x="T4" y="T5"/>
                </a:cxn>
              </a:cxnLst>
              <a:rect l="T9" t="T10" r="T11" b="T12"/>
              <a:pathLst>
                <a:path w="2048256" h="1158240">
                  <a:moveTo>
                    <a:pt x="0" y="0"/>
                  </a:moveTo>
                  <a:lnTo>
                    <a:pt x="0" y="1158240"/>
                  </a:lnTo>
                  <a:lnTo>
                    <a:pt x="2048256" y="1158240"/>
                  </a:lnTo>
                </a:path>
              </a:pathLst>
            </a:custGeom>
            <a:noFill/>
            <a:ln w="9525" algn="ctr">
              <a:solidFill>
                <a:schemeClr val="tx1"/>
              </a:solidFill>
              <a:round/>
              <a:headEnd type="triangle" w="lg" len="lg"/>
              <a:tailEnd type="triangle" w="lg" len="lg"/>
            </a:ln>
          </p:spPr>
          <p:txBody>
            <a:bodyPr/>
            <a:lstStyle/>
            <a:p>
              <a:endParaRPr lang="nb-NO"/>
            </a:p>
          </p:txBody>
        </p:sp>
        <p:sp>
          <p:nvSpPr>
            <p:cNvPr id="24644" name="TekstSylinder 22"/>
            <p:cNvSpPr txBox="1">
              <a:spLocks noChangeArrowheads="1"/>
            </p:cNvSpPr>
            <p:nvPr/>
          </p:nvSpPr>
          <p:spPr bwMode="auto">
            <a:xfrm rot="-5400000">
              <a:off x="3169742" y="3718244"/>
              <a:ext cx="960519" cy="338554"/>
            </a:xfrm>
            <a:prstGeom prst="rect">
              <a:avLst/>
            </a:prstGeom>
            <a:noFill/>
            <a:ln w="9525">
              <a:noFill/>
              <a:miter lim="800000"/>
              <a:headEnd/>
              <a:tailEnd/>
            </a:ln>
          </p:spPr>
          <p:txBody>
            <a:bodyPr wrap="none">
              <a:spAutoFit/>
            </a:bodyPr>
            <a:lstStyle/>
            <a:p>
              <a:r>
                <a:rPr lang="nb-NO" sz="1600">
                  <a:solidFill>
                    <a:schemeClr val="tx1"/>
                  </a:solidFill>
                </a:rPr>
                <a:t>Spenning</a:t>
              </a:r>
            </a:p>
          </p:txBody>
        </p:sp>
        <p:sp>
          <p:nvSpPr>
            <p:cNvPr id="24645" name="TekstSylinder 23"/>
            <p:cNvSpPr txBox="1">
              <a:spLocks noChangeArrowheads="1"/>
            </p:cNvSpPr>
            <p:nvPr/>
          </p:nvSpPr>
          <p:spPr bwMode="auto">
            <a:xfrm>
              <a:off x="4511211" y="4559491"/>
              <a:ext cx="1471878" cy="338554"/>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cxnSp>
          <p:nvCxnSpPr>
            <p:cNvPr id="24646" name="Rett linje 24"/>
            <p:cNvCxnSpPr>
              <a:cxnSpLocks noChangeShapeType="1"/>
            </p:cNvCxnSpPr>
            <p:nvPr/>
          </p:nvCxnSpPr>
          <p:spPr bwMode="auto">
            <a:xfrm flipV="1">
              <a:off x="3999147" y="3584131"/>
              <a:ext cx="1536192" cy="804672"/>
            </a:xfrm>
            <a:prstGeom prst="line">
              <a:avLst/>
            </a:prstGeom>
            <a:noFill/>
            <a:ln w="9525" algn="ctr">
              <a:solidFill>
                <a:schemeClr val="tx1"/>
              </a:solidFill>
              <a:round/>
              <a:headEnd/>
              <a:tailEnd/>
            </a:ln>
          </p:spPr>
        </p:cxnSp>
      </p:grpSp>
      <p:grpSp>
        <p:nvGrpSpPr>
          <p:cNvPr id="5" name="Gruppe 78"/>
          <p:cNvGrpSpPr>
            <a:grpSpLocks/>
          </p:cNvGrpSpPr>
          <p:nvPr/>
        </p:nvGrpSpPr>
        <p:grpSpPr bwMode="auto">
          <a:xfrm>
            <a:off x="3389313" y="4959350"/>
            <a:ext cx="1690687" cy="1646238"/>
            <a:chOff x="3389547" y="4958647"/>
            <a:chExt cx="1690155" cy="1646278"/>
          </a:xfrm>
        </p:grpSpPr>
        <p:pic>
          <p:nvPicPr>
            <p:cNvPr id="24641" name="Picture 2"/>
            <p:cNvPicPr>
              <a:picLocks noChangeAspect="1" noChangeArrowheads="1"/>
            </p:cNvPicPr>
            <p:nvPr/>
          </p:nvPicPr>
          <p:blipFill>
            <a:blip r:embed="rId2"/>
            <a:srcRect/>
            <a:stretch>
              <a:fillRect/>
            </a:stretch>
          </p:blipFill>
          <p:spPr bwMode="auto">
            <a:xfrm>
              <a:off x="3438295" y="4958647"/>
              <a:ext cx="1641407" cy="1231583"/>
            </a:xfrm>
            <a:prstGeom prst="rect">
              <a:avLst/>
            </a:prstGeom>
            <a:noFill/>
            <a:ln w="9525">
              <a:noFill/>
              <a:miter lim="800000"/>
              <a:headEnd/>
              <a:tailEnd/>
            </a:ln>
          </p:spPr>
        </p:pic>
        <p:sp>
          <p:nvSpPr>
            <p:cNvPr id="24642" name="TekstSylinder 26"/>
            <p:cNvSpPr txBox="1">
              <a:spLocks noChangeArrowheads="1"/>
            </p:cNvSpPr>
            <p:nvPr/>
          </p:nvSpPr>
          <p:spPr bwMode="auto">
            <a:xfrm>
              <a:off x="3389547" y="6266371"/>
              <a:ext cx="1282723" cy="338554"/>
            </a:xfrm>
            <a:prstGeom prst="rect">
              <a:avLst/>
            </a:prstGeom>
            <a:noFill/>
            <a:ln w="9525">
              <a:noFill/>
              <a:miter lim="800000"/>
              <a:headEnd/>
              <a:tailEnd/>
            </a:ln>
          </p:spPr>
          <p:txBody>
            <a:bodyPr wrap="none">
              <a:spAutoFit/>
            </a:bodyPr>
            <a:lstStyle/>
            <a:p>
              <a:r>
                <a:rPr lang="nb-NO" sz="1600">
                  <a:solidFill>
                    <a:schemeClr val="tx1"/>
                  </a:solidFill>
                </a:rPr>
                <a:t>Luftfuktighet</a:t>
              </a:r>
            </a:p>
          </p:txBody>
        </p:sp>
      </p:grpSp>
      <p:grpSp>
        <p:nvGrpSpPr>
          <p:cNvPr id="6" name="Gruppe 80"/>
          <p:cNvGrpSpPr>
            <a:grpSpLocks/>
          </p:cNvGrpSpPr>
          <p:nvPr/>
        </p:nvGrpSpPr>
        <p:grpSpPr bwMode="auto">
          <a:xfrm>
            <a:off x="828438" y="4849813"/>
            <a:ext cx="1182687" cy="2000250"/>
            <a:chOff x="656003" y="4849200"/>
            <a:chExt cx="1181862" cy="2000996"/>
          </a:xfrm>
        </p:grpSpPr>
        <p:pic>
          <p:nvPicPr>
            <p:cNvPr id="24639" name="Picture 13" descr="https://www1.elfa.se/data1/wwwroot/assets/thumbnail/6027916-01.jpg"/>
            <p:cNvPicPr>
              <a:picLocks noChangeAspect="1" noChangeArrowheads="1"/>
            </p:cNvPicPr>
            <p:nvPr/>
          </p:nvPicPr>
          <p:blipFill>
            <a:blip r:embed="rId3"/>
            <a:srcRect/>
            <a:stretch>
              <a:fillRect/>
            </a:stretch>
          </p:blipFill>
          <p:spPr bwMode="auto">
            <a:xfrm rot="7044312">
              <a:off x="683274" y="5471908"/>
              <a:ext cx="1509596" cy="264179"/>
            </a:xfrm>
            <a:prstGeom prst="rect">
              <a:avLst/>
            </a:prstGeom>
            <a:noFill/>
            <a:ln w="9525">
              <a:noFill/>
              <a:miter lim="800000"/>
              <a:headEnd/>
              <a:tailEnd/>
            </a:ln>
          </p:spPr>
        </p:pic>
        <p:sp>
          <p:nvSpPr>
            <p:cNvPr id="24640" name="TekstSylinder 27"/>
            <p:cNvSpPr txBox="1">
              <a:spLocks noChangeArrowheads="1"/>
            </p:cNvSpPr>
            <p:nvPr/>
          </p:nvSpPr>
          <p:spPr bwMode="auto">
            <a:xfrm>
              <a:off x="656003" y="6265421"/>
              <a:ext cx="1181862" cy="584775"/>
            </a:xfrm>
            <a:prstGeom prst="rect">
              <a:avLst/>
            </a:prstGeom>
            <a:noFill/>
            <a:ln w="9525">
              <a:noFill/>
              <a:miter lim="800000"/>
              <a:headEnd/>
              <a:tailEnd/>
            </a:ln>
          </p:spPr>
          <p:txBody>
            <a:bodyPr wrap="none">
              <a:spAutoFit/>
            </a:bodyPr>
            <a:lstStyle/>
            <a:p>
              <a:pPr algn="ctr"/>
              <a:r>
                <a:rPr lang="nb-NO" sz="1600">
                  <a:solidFill>
                    <a:schemeClr val="tx1"/>
                  </a:solidFill>
                </a:rPr>
                <a:t>Temperatur </a:t>
              </a:r>
              <a:br>
                <a:rPr lang="nb-NO" sz="1600">
                  <a:solidFill>
                    <a:schemeClr val="tx1"/>
                  </a:solidFill>
                </a:rPr>
              </a:br>
              <a:r>
                <a:rPr lang="nb-NO" sz="1600">
                  <a:solidFill>
                    <a:schemeClr val="tx1"/>
                  </a:solidFill>
                </a:rPr>
                <a:t>(NTC)</a:t>
              </a:r>
            </a:p>
          </p:txBody>
        </p:sp>
      </p:grpSp>
      <p:grpSp>
        <p:nvGrpSpPr>
          <p:cNvPr id="7" name="Gruppe 81"/>
          <p:cNvGrpSpPr>
            <a:grpSpLocks/>
          </p:cNvGrpSpPr>
          <p:nvPr/>
        </p:nvGrpSpPr>
        <p:grpSpPr bwMode="auto">
          <a:xfrm>
            <a:off x="2285763" y="4760913"/>
            <a:ext cx="806450" cy="2078037"/>
            <a:chOff x="1969882" y="4962270"/>
            <a:chExt cx="807529" cy="2078249"/>
          </a:xfrm>
        </p:grpSpPr>
        <p:pic>
          <p:nvPicPr>
            <p:cNvPr id="24637" name="Picture 3"/>
            <p:cNvPicPr>
              <a:picLocks noChangeAspect="1" noChangeArrowheads="1"/>
            </p:cNvPicPr>
            <p:nvPr/>
          </p:nvPicPr>
          <p:blipFill>
            <a:blip r:embed="rId4"/>
            <a:srcRect b="50336"/>
            <a:stretch>
              <a:fillRect/>
            </a:stretch>
          </p:blipFill>
          <p:spPr bwMode="auto">
            <a:xfrm>
              <a:off x="1969882" y="4962270"/>
              <a:ext cx="807529" cy="1415453"/>
            </a:xfrm>
            <a:prstGeom prst="rect">
              <a:avLst/>
            </a:prstGeom>
            <a:noFill/>
            <a:ln w="9525">
              <a:noFill/>
              <a:miter lim="800000"/>
              <a:headEnd/>
              <a:tailEnd/>
            </a:ln>
          </p:spPr>
        </p:pic>
        <p:sp>
          <p:nvSpPr>
            <p:cNvPr id="24638" name="TekstSylinder 29"/>
            <p:cNvSpPr txBox="1">
              <a:spLocks noChangeArrowheads="1"/>
            </p:cNvSpPr>
            <p:nvPr/>
          </p:nvSpPr>
          <p:spPr bwMode="auto">
            <a:xfrm>
              <a:off x="2119043" y="6455744"/>
              <a:ext cx="593432" cy="584775"/>
            </a:xfrm>
            <a:prstGeom prst="rect">
              <a:avLst/>
            </a:prstGeom>
            <a:noFill/>
            <a:ln w="9525">
              <a:noFill/>
              <a:miter lim="800000"/>
              <a:headEnd/>
              <a:tailEnd/>
            </a:ln>
          </p:spPr>
          <p:txBody>
            <a:bodyPr wrap="none">
              <a:spAutoFit/>
            </a:bodyPr>
            <a:lstStyle/>
            <a:p>
              <a:r>
                <a:rPr lang="nb-NO" sz="1600">
                  <a:solidFill>
                    <a:schemeClr val="tx1"/>
                  </a:solidFill>
                </a:rPr>
                <a:t>Lys</a:t>
              </a:r>
              <a:br>
                <a:rPr lang="nb-NO" sz="1600">
                  <a:solidFill>
                    <a:schemeClr val="tx1"/>
                  </a:solidFill>
                </a:rPr>
              </a:br>
              <a:r>
                <a:rPr lang="nb-NO" sz="1600">
                  <a:solidFill>
                    <a:schemeClr val="tx1"/>
                  </a:solidFill>
                </a:rPr>
                <a:t>LDR</a:t>
              </a:r>
            </a:p>
          </p:txBody>
        </p:sp>
      </p:grpSp>
      <p:grpSp>
        <p:nvGrpSpPr>
          <p:cNvPr id="8" name="Gruppe 76"/>
          <p:cNvGrpSpPr>
            <a:grpSpLocks/>
          </p:cNvGrpSpPr>
          <p:nvPr/>
        </p:nvGrpSpPr>
        <p:grpSpPr bwMode="auto">
          <a:xfrm>
            <a:off x="4486275" y="1524000"/>
            <a:ext cx="1857375" cy="1682750"/>
            <a:chOff x="4486491" y="1523683"/>
            <a:chExt cx="1857631" cy="1683640"/>
          </a:xfrm>
        </p:grpSpPr>
        <p:cxnSp>
          <p:nvCxnSpPr>
            <p:cNvPr id="24624" name="Rett linje 31"/>
            <p:cNvCxnSpPr>
              <a:cxnSpLocks noChangeShapeType="1"/>
              <a:stCxn id="24626" idx="4"/>
              <a:endCxn id="24628" idx="0"/>
            </p:cNvCxnSpPr>
            <p:nvPr/>
          </p:nvCxnSpPr>
          <p:spPr bwMode="auto">
            <a:xfrm>
              <a:off x="4797723" y="1755331"/>
              <a:ext cx="2316" cy="1103880"/>
            </a:xfrm>
            <a:prstGeom prst="line">
              <a:avLst/>
            </a:prstGeom>
            <a:noFill/>
            <a:ln w="19050" algn="ctr">
              <a:solidFill>
                <a:schemeClr val="tx1"/>
              </a:solidFill>
              <a:round/>
              <a:headEnd/>
              <a:tailEnd/>
            </a:ln>
          </p:spPr>
        </p:cxnSp>
        <p:sp>
          <p:nvSpPr>
            <p:cNvPr id="24625" name="Rektangel 32"/>
            <p:cNvSpPr>
              <a:spLocks noChangeArrowheads="1"/>
            </p:cNvSpPr>
            <p:nvPr/>
          </p:nvSpPr>
          <p:spPr bwMode="auto">
            <a:xfrm>
              <a:off x="4681899" y="1999171"/>
              <a:ext cx="219456"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26" name="Ellipse 33"/>
            <p:cNvSpPr>
              <a:spLocks noChangeArrowheads="1"/>
            </p:cNvSpPr>
            <p:nvPr/>
          </p:nvSpPr>
          <p:spPr bwMode="auto">
            <a:xfrm>
              <a:off x="4742859" y="1645603"/>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27" name="TekstSylinder 36"/>
            <p:cNvSpPr txBox="1">
              <a:spLocks noChangeArrowheads="1"/>
            </p:cNvSpPr>
            <p:nvPr/>
          </p:nvSpPr>
          <p:spPr bwMode="auto">
            <a:xfrm>
              <a:off x="4852587" y="1523683"/>
              <a:ext cx="434734" cy="338554"/>
            </a:xfrm>
            <a:prstGeom prst="rect">
              <a:avLst/>
            </a:prstGeom>
            <a:noFill/>
            <a:ln w="9525">
              <a:noFill/>
              <a:miter lim="800000"/>
              <a:headEnd/>
              <a:tailEnd/>
            </a:ln>
          </p:spPr>
          <p:txBody>
            <a:bodyPr wrap="none">
              <a:spAutoFit/>
            </a:bodyPr>
            <a:lstStyle/>
            <a:p>
              <a:r>
                <a:rPr lang="nb-NO" sz="1600">
                  <a:solidFill>
                    <a:schemeClr val="tx1"/>
                  </a:solidFill>
                </a:rPr>
                <a:t>5V</a:t>
              </a:r>
            </a:p>
          </p:txBody>
        </p:sp>
        <p:sp>
          <p:nvSpPr>
            <p:cNvPr id="24628" name="TekstSylinder 37"/>
            <p:cNvSpPr txBox="1">
              <a:spLocks noChangeArrowheads="1"/>
            </p:cNvSpPr>
            <p:nvPr/>
          </p:nvSpPr>
          <p:spPr bwMode="auto">
            <a:xfrm>
              <a:off x="4486491" y="2859211"/>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24629" name="Rett linje 39"/>
            <p:cNvCxnSpPr>
              <a:cxnSpLocks noChangeShapeType="1"/>
            </p:cNvCxnSpPr>
            <p:nvPr/>
          </p:nvCxnSpPr>
          <p:spPr bwMode="auto">
            <a:xfrm>
              <a:off x="4651251" y="2855071"/>
              <a:ext cx="304800" cy="0"/>
            </a:xfrm>
            <a:prstGeom prst="line">
              <a:avLst/>
            </a:prstGeom>
            <a:noFill/>
            <a:ln w="19050" algn="ctr">
              <a:solidFill>
                <a:schemeClr val="tx1"/>
              </a:solidFill>
              <a:round/>
              <a:headEnd/>
              <a:tailEnd/>
            </a:ln>
          </p:spPr>
        </p:cxnSp>
        <p:cxnSp>
          <p:nvCxnSpPr>
            <p:cNvPr id="24630" name="Rett linje 44"/>
            <p:cNvCxnSpPr>
              <a:cxnSpLocks noChangeShapeType="1"/>
              <a:stCxn id="24625" idx="3"/>
            </p:cNvCxnSpPr>
            <p:nvPr/>
          </p:nvCxnSpPr>
          <p:spPr bwMode="auto">
            <a:xfrm>
              <a:off x="4901355" y="2316163"/>
              <a:ext cx="560832" cy="0"/>
            </a:xfrm>
            <a:prstGeom prst="line">
              <a:avLst/>
            </a:prstGeom>
            <a:noFill/>
            <a:ln w="19050" algn="ctr">
              <a:solidFill>
                <a:schemeClr val="tx1"/>
              </a:solidFill>
              <a:round/>
              <a:headEnd/>
              <a:tailEnd/>
            </a:ln>
          </p:spPr>
        </p:cxnSp>
        <p:sp>
          <p:nvSpPr>
            <p:cNvPr id="24631" name="Ellipse 45"/>
            <p:cNvSpPr>
              <a:spLocks noChangeArrowheads="1"/>
            </p:cNvSpPr>
            <p:nvPr/>
          </p:nvSpPr>
          <p:spPr bwMode="auto">
            <a:xfrm>
              <a:off x="5462187" y="2243011"/>
              <a:ext cx="121920" cy="121920"/>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32" name="TekstSylinder 46"/>
            <p:cNvSpPr txBox="1">
              <a:spLocks noChangeArrowheads="1"/>
            </p:cNvSpPr>
            <p:nvPr/>
          </p:nvSpPr>
          <p:spPr bwMode="auto">
            <a:xfrm>
              <a:off x="5211917" y="2868769"/>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24633" name="Rett linje 47"/>
            <p:cNvCxnSpPr>
              <a:cxnSpLocks noChangeShapeType="1"/>
            </p:cNvCxnSpPr>
            <p:nvPr/>
          </p:nvCxnSpPr>
          <p:spPr bwMode="auto">
            <a:xfrm>
              <a:off x="5370411" y="2870899"/>
              <a:ext cx="304800" cy="0"/>
            </a:xfrm>
            <a:prstGeom prst="line">
              <a:avLst/>
            </a:prstGeom>
            <a:noFill/>
            <a:ln w="19050" algn="ctr">
              <a:solidFill>
                <a:schemeClr val="tx1"/>
              </a:solidFill>
              <a:round/>
              <a:headEnd/>
              <a:tailEnd/>
            </a:ln>
          </p:spPr>
        </p:cxnSp>
        <p:sp>
          <p:nvSpPr>
            <p:cNvPr id="24634" name="Ellipse 48"/>
            <p:cNvSpPr>
              <a:spLocks noChangeArrowheads="1"/>
            </p:cNvSpPr>
            <p:nvPr/>
          </p:nvSpPr>
          <p:spPr bwMode="auto">
            <a:xfrm>
              <a:off x="5465151" y="2553907"/>
              <a:ext cx="121920" cy="121920"/>
            </a:xfrm>
            <a:prstGeom prst="ellipse">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4635" name="Rett linje 50"/>
            <p:cNvCxnSpPr>
              <a:cxnSpLocks noChangeShapeType="1"/>
              <a:stCxn id="24634" idx="4"/>
              <a:endCxn id="24632" idx="0"/>
            </p:cNvCxnSpPr>
            <p:nvPr/>
          </p:nvCxnSpPr>
          <p:spPr bwMode="auto">
            <a:xfrm flipH="1">
              <a:off x="5525465" y="2675827"/>
              <a:ext cx="646" cy="192942"/>
            </a:xfrm>
            <a:prstGeom prst="line">
              <a:avLst/>
            </a:prstGeom>
            <a:noFill/>
            <a:ln w="19050" algn="ctr">
              <a:solidFill>
                <a:schemeClr val="tx1"/>
              </a:solidFill>
              <a:round/>
              <a:headEnd/>
              <a:tailEnd/>
            </a:ln>
          </p:spPr>
        </p:cxnSp>
        <p:sp>
          <p:nvSpPr>
            <p:cNvPr id="24636" name="TekstSylinder 56"/>
            <p:cNvSpPr txBox="1">
              <a:spLocks noChangeArrowheads="1"/>
            </p:cNvSpPr>
            <p:nvPr/>
          </p:nvSpPr>
          <p:spPr bwMode="auto">
            <a:xfrm>
              <a:off x="5639890" y="2151505"/>
              <a:ext cx="704232" cy="523220"/>
            </a:xfrm>
            <a:prstGeom prst="rect">
              <a:avLst/>
            </a:prstGeom>
            <a:noFill/>
            <a:ln w="9525">
              <a:noFill/>
              <a:miter lim="800000"/>
              <a:headEnd/>
              <a:tailEnd/>
            </a:ln>
          </p:spPr>
          <p:txBody>
            <a:bodyPr wrap="none">
              <a:spAutoFit/>
            </a:bodyPr>
            <a:lstStyle/>
            <a:p>
              <a:r>
                <a:rPr lang="nb-NO" sz="2800">
                  <a:solidFill>
                    <a:schemeClr val="tx1"/>
                  </a:solidFill>
                </a:rPr>
                <a:t>V</a:t>
              </a:r>
              <a:r>
                <a:rPr lang="nb-NO" sz="2800" baseline="-25000">
                  <a:solidFill>
                    <a:schemeClr val="tx1"/>
                  </a:solidFill>
                </a:rPr>
                <a:t>out</a:t>
              </a:r>
            </a:p>
          </p:txBody>
        </p:sp>
      </p:grpSp>
      <p:grpSp>
        <p:nvGrpSpPr>
          <p:cNvPr id="9" name="Gruppe 79"/>
          <p:cNvGrpSpPr>
            <a:grpSpLocks/>
          </p:cNvGrpSpPr>
          <p:nvPr/>
        </p:nvGrpSpPr>
        <p:grpSpPr bwMode="auto">
          <a:xfrm>
            <a:off x="4992688" y="5160963"/>
            <a:ext cx="1517650" cy="1431925"/>
            <a:chOff x="4993458" y="5160345"/>
            <a:chExt cx="1516772" cy="1432388"/>
          </a:xfrm>
        </p:grpSpPr>
        <p:sp>
          <p:nvSpPr>
            <p:cNvPr id="24622" name="TekstSylinder 42"/>
            <p:cNvSpPr txBox="1">
              <a:spLocks noChangeArrowheads="1"/>
            </p:cNvSpPr>
            <p:nvPr/>
          </p:nvSpPr>
          <p:spPr bwMode="auto">
            <a:xfrm>
              <a:off x="5462187" y="6254179"/>
              <a:ext cx="679160" cy="338554"/>
            </a:xfrm>
            <a:prstGeom prst="rect">
              <a:avLst/>
            </a:prstGeom>
            <a:noFill/>
            <a:ln w="9525">
              <a:noFill/>
              <a:miter lim="800000"/>
              <a:headEnd/>
              <a:tailEnd/>
            </a:ln>
          </p:spPr>
          <p:txBody>
            <a:bodyPr wrap="none">
              <a:spAutoFit/>
            </a:bodyPr>
            <a:lstStyle/>
            <a:p>
              <a:r>
                <a:rPr lang="nb-NO" sz="1600">
                  <a:solidFill>
                    <a:schemeClr val="tx1"/>
                  </a:solidFill>
                </a:rPr>
                <a:t>Trykk</a:t>
              </a:r>
            </a:p>
          </p:txBody>
        </p:sp>
        <p:pic>
          <p:nvPicPr>
            <p:cNvPr id="24623" name="Picture 2"/>
            <p:cNvPicPr>
              <a:picLocks noChangeAspect="1" noChangeArrowheads="1"/>
            </p:cNvPicPr>
            <p:nvPr/>
          </p:nvPicPr>
          <p:blipFill>
            <a:blip r:embed="rId5"/>
            <a:srcRect l="1994" t="5873" r="81299" b="51703"/>
            <a:stretch>
              <a:fillRect/>
            </a:stretch>
          </p:blipFill>
          <p:spPr bwMode="auto">
            <a:xfrm>
              <a:off x="4993458" y="5160345"/>
              <a:ext cx="1516772" cy="1081642"/>
            </a:xfrm>
            <a:prstGeom prst="rect">
              <a:avLst/>
            </a:prstGeom>
            <a:noFill/>
            <a:ln w="9525">
              <a:noFill/>
              <a:miter lim="800000"/>
              <a:headEnd/>
              <a:tailEnd/>
            </a:ln>
          </p:spPr>
        </p:pic>
      </p:grpSp>
      <p:grpSp>
        <p:nvGrpSpPr>
          <p:cNvPr id="10" name="Gruppe 89"/>
          <p:cNvGrpSpPr>
            <a:grpSpLocks/>
          </p:cNvGrpSpPr>
          <p:nvPr/>
        </p:nvGrpSpPr>
        <p:grpSpPr bwMode="auto">
          <a:xfrm>
            <a:off x="7142163" y="1474788"/>
            <a:ext cx="1490662" cy="1681162"/>
            <a:chOff x="7142624" y="1475365"/>
            <a:chExt cx="1490112" cy="1680707"/>
          </a:xfrm>
        </p:grpSpPr>
        <p:sp>
          <p:nvSpPr>
            <p:cNvPr id="24612" name="TekstSylinder 62"/>
            <p:cNvSpPr txBox="1">
              <a:spLocks noChangeArrowheads="1"/>
            </p:cNvSpPr>
            <p:nvPr/>
          </p:nvSpPr>
          <p:spPr bwMode="auto">
            <a:xfrm>
              <a:off x="7152491" y="2817518"/>
              <a:ext cx="627095" cy="338554"/>
            </a:xfrm>
            <a:prstGeom prst="rect">
              <a:avLst/>
            </a:prstGeom>
            <a:noFill/>
            <a:ln w="9525">
              <a:noFill/>
              <a:miter lim="800000"/>
              <a:headEnd/>
              <a:tailEnd/>
            </a:ln>
          </p:spPr>
          <p:txBody>
            <a:bodyPr wrap="none">
              <a:spAutoFit/>
            </a:bodyPr>
            <a:lstStyle/>
            <a:p>
              <a:r>
                <a:rPr lang="nb-NO" sz="1600">
                  <a:solidFill>
                    <a:schemeClr val="tx1"/>
                  </a:solidFill>
                </a:rPr>
                <a:t>GND</a:t>
              </a:r>
            </a:p>
          </p:txBody>
        </p:sp>
        <p:cxnSp>
          <p:nvCxnSpPr>
            <p:cNvPr id="24613" name="Rett linje 59"/>
            <p:cNvCxnSpPr>
              <a:cxnSpLocks noChangeShapeType="1"/>
              <a:stCxn id="24615" idx="4"/>
              <a:endCxn id="24612" idx="0"/>
            </p:cNvCxnSpPr>
            <p:nvPr/>
          </p:nvCxnSpPr>
          <p:spPr bwMode="auto">
            <a:xfrm>
              <a:off x="7463723" y="1713638"/>
              <a:ext cx="2316" cy="1103880"/>
            </a:xfrm>
            <a:prstGeom prst="line">
              <a:avLst/>
            </a:prstGeom>
            <a:noFill/>
            <a:ln w="19050" algn="ctr">
              <a:solidFill>
                <a:schemeClr val="tx1"/>
              </a:solidFill>
              <a:round/>
              <a:headEnd/>
              <a:tailEnd/>
            </a:ln>
          </p:spPr>
        </p:cxnSp>
        <p:sp>
          <p:nvSpPr>
            <p:cNvPr id="24614" name="Rektangel 60"/>
            <p:cNvSpPr>
              <a:spLocks noChangeArrowheads="1"/>
            </p:cNvSpPr>
            <p:nvPr/>
          </p:nvSpPr>
          <p:spPr bwMode="auto">
            <a:xfrm>
              <a:off x="7142624" y="1957478"/>
              <a:ext cx="646044" cy="633984"/>
            </a:xfrm>
            <a:prstGeom prst="rect">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15" name="Ellipse 61"/>
            <p:cNvSpPr>
              <a:spLocks noChangeArrowheads="1"/>
            </p:cNvSpPr>
            <p:nvPr/>
          </p:nvSpPr>
          <p:spPr bwMode="auto">
            <a:xfrm>
              <a:off x="7408859" y="1603910"/>
              <a:ext cx="109728" cy="109728"/>
            </a:xfrm>
            <a:prstGeom prst="ellipse">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cxnSp>
          <p:nvCxnSpPr>
            <p:cNvPr id="24616" name="Rett linje 63"/>
            <p:cNvCxnSpPr>
              <a:cxnSpLocks noChangeShapeType="1"/>
            </p:cNvCxnSpPr>
            <p:nvPr/>
          </p:nvCxnSpPr>
          <p:spPr bwMode="auto">
            <a:xfrm>
              <a:off x="7317251" y="2813378"/>
              <a:ext cx="304800" cy="0"/>
            </a:xfrm>
            <a:prstGeom prst="line">
              <a:avLst/>
            </a:prstGeom>
            <a:noFill/>
            <a:ln w="19050" algn="ctr">
              <a:solidFill>
                <a:schemeClr val="tx1"/>
              </a:solidFill>
              <a:round/>
              <a:headEnd/>
              <a:tailEnd/>
            </a:ln>
          </p:spPr>
        </p:cxnSp>
        <p:sp>
          <p:nvSpPr>
            <p:cNvPr id="24617" name="TekstSylinder 64"/>
            <p:cNvSpPr txBox="1">
              <a:spLocks noChangeArrowheads="1"/>
            </p:cNvSpPr>
            <p:nvPr/>
          </p:nvSpPr>
          <p:spPr bwMode="auto">
            <a:xfrm>
              <a:off x="7541778" y="1475365"/>
              <a:ext cx="434734" cy="338554"/>
            </a:xfrm>
            <a:prstGeom prst="rect">
              <a:avLst/>
            </a:prstGeom>
            <a:noFill/>
            <a:ln w="9525">
              <a:noFill/>
              <a:miter lim="800000"/>
              <a:headEnd/>
              <a:tailEnd/>
            </a:ln>
          </p:spPr>
          <p:txBody>
            <a:bodyPr wrap="none">
              <a:spAutoFit/>
            </a:bodyPr>
            <a:lstStyle/>
            <a:p>
              <a:r>
                <a:rPr lang="nb-NO" sz="1600">
                  <a:solidFill>
                    <a:schemeClr val="tx1"/>
                  </a:solidFill>
                </a:rPr>
                <a:t>5V</a:t>
              </a:r>
            </a:p>
          </p:txBody>
        </p:sp>
        <p:cxnSp>
          <p:nvCxnSpPr>
            <p:cNvPr id="24618" name="Rett linje 66"/>
            <p:cNvCxnSpPr>
              <a:cxnSpLocks noChangeShapeType="1"/>
            </p:cNvCxnSpPr>
            <p:nvPr/>
          </p:nvCxnSpPr>
          <p:spPr bwMode="auto">
            <a:xfrm>
              <a:off x="7808545" y="2146852"/>
              <a:ext cx="566530" cy="0"/>
            </a:xfrm>
            <a:prstGeom prst="line">
              <a:avLst/>
            </a:prstGeom>
            <a:noFill/>
            <a:ln w="9525" algn="ctr">
              <a:solidFill>
                <a:schemeClr val="tx1"/>
              </a:solidFill>
              <a:round/>
              <a:headEnd/>
              <a:tailEnd type="arrow" w="med" len="med"/>
            </a:ln>
          </p:spPr>
        </p:cxnSp>
        <p:cxnSp>
          <p:nvCxnSpPr>
            <p:cNvPr id="24619" name="Rett linje 67"/>
            <p:cNvCxnSpPr>
              <a:cxnSpLocks noChangeShapeType="1"/>
            </p:cNvCxnSpPr>
            <p:nvPr/>
          </p:nvCxnSpPr>
          <p:spPr bwMode="auto">
            <a:xfrm>
              <a:off x="7808545" y="2375452"/>
              <a:ext cx="566530" cy="0"/>
            </a:xfrm>
            <a:prstGeom prst="line">
              <a:avLst/>
            </a:prstGeom>
            <a:noFill/>
            <a:ln w="9525" algn="ctr">
              <a:solidFill>
                <a:schemeClr val="tx1"/>
              </a:solidFill>
              <a:round/>
              <a:headEnd type="arrow" w="med" len="med"/>
              <a:tailEnd/>
            </a:ln>
          </p:spPr>
        </p:cxnSp>
        <p:sp>
          <p:nvSpPr>
            <p:cNvPr id="24620" name="TekstSylinder 70"/>
            <p:cNvSpPr txBox="1">
              <a:spLocks noChangeArrowheads="1"/>
            </p:cNvSpPr>
            <p:nvPr/>
          </p:nvSpPr>
          <p:spPr bwMode="auto">
            <a:xfrm>
              <a:off x="8199283" y="1816599"/>
              <a:ext cx="423514" cy="338554"/>
            </a:xfrm>
            <a:prstGeom prst="rect">
              <a:avLst/>
            </a:prstGeom>
            <a:noFill/>
            <a:ln w="9525">
              <a:noFill/>
              <a:miter lim="800000"/>
              <a:headEnd/>
              <a:tailEnd/>
            </a:ln>
          </p:spPr>
          <p:txBody>
            <a:bodyPr wrap="none">
              <a:spAutoFit/>
            </a:bodyPr>
            <a:lstStyle/>
            <a:p>
              <a:r>
                <a:rPr lang="nb-NO" sz="1600">
                  <a:solidFill>
                    <a:schemeClr val="tx1"/>
                  </a:solidFill>
                </a:rPr>
                <a:t>Rx</a:t>
              </a:r>
            </a:p>
          </p:txBody>
        </p:sp>
        <p:sp>
          <p:nvSpPr>
            <p:cNvPr id="24621" name="TekstSylinder 71"/>
            <p:cNvSpPr txBox="1">
              <a:spLocks noChangeArrowheads="1"/>
            </p:cNvSpPr>
            <p:nvPr/>
          </p:nvSpPr>
          <p:spPr bwMode="auto">
            <a:xfrm>
              <a:off x="8209222" y="2323494"/>
              <a:ext cx="423514" cy="338554"/>
            </a:xfrm>
            <a:prstGeom prst="rect">
              <a:avLst/>
            </a:prstGeom>
            <a:noFill/>
            <a:ln w="9525">
              <a:noFill/>
              <a:miter lim="800000"/>
              <a:headEnd/>
              <a:tailEnd/>
            </a:ln>
          </p:spPr>
          <p:txBody>
            <a:bodyPr wrap="none">
              <a:spAutoFit/>
            </a:bodyPr>
            <a:lstStyle/>
            <a:p>
              <a:r>
                <a:rPr lang="nb-NO" sz="1600">
                  <a:solidFill>
                    <a:schemeClr val="tx1"/>
                  </a:solidFill>
                </a:rPr>
                <a:t>Tx</a:t>
              </a:r>
            </a:p>
          </p:txBody>
        </p:sp>
      </p:grpSp>
      <p:grpSp>
        <p:nvGrpSpPr>
          <p:cNvPr id="11" name="Gruppe 82"/>
          <p:cNvGrpSpPr>
            <a:grpSpLocks/>
          </p:cNvGrpSpPr>
          <p:nvPr/>
        </p:nvGrpSpPr>
        <p:grpSpPr bwMode="auto">
          <a:xfrm>
            <a:off x="6643688" y="3136900"/>
            <a:ext cx="1770062" cy="1735138"/>
            <a:chOff x="6644127" y="3136260"/>
            <a:chExt cx="1769825" cy="1735905"/>
          </a:xfrm>
        </p:grpSpPr>
        <p:sp>
          <p:nvSpPr>
            <p:cNvPr id="24608" name="Pil ned 72"/>
            <p:cNvSpPr>
              <a:spLocks noChangeArrowheads="1"/>
            </p:cNvSpPr>
            <p:nvPr/>
          </p:nvSpPr>
          <p:spPr bwMode="auto">
            <a:xfrm>
              <a:off x="7311588" y="3488635"/>
              <a:ext cx="347869" cy="616226"/>
            </a:xfrm>
            <a:prstGeom prst="downArrow">
              <a:avLst>
                <a:gd name="adj1" fmla="val 50000"/>
                <a:gd name="adj2" fmla="val 50002"/>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09" name="TekstSylinder 73"/>
            <p:cNvSpPr txBox="1">
              <a:spLocks noChangeArrowheads="1"/>
            </p:cNvSpPr>
            <p:nvPr/>
          </p:nvSpPr>
          <p:spPr bwMode="auto">
            <a:xfrm>
              <a:off x="6749829" y="3136260"/>
              <a:ext cx="1471878" cy="338554"/>
            </a:xfrm>
            <a:prstGeom prst="rect">
              <a:avLst/>
            </a:prstGeom>
            <a:noFill/>
            <a:ln w="9525">
              <a:noFill/>
              <a:miter lim="800000"/>
              <a:headEnd/>
              <a:tailEnd/>
            </a:ln>
          </p:spPr>
          <p:txBody>
            <a:bodyPr wrap="none">
              <a:spAutoFit/>
            </a:bodyPr>
            <a:lstStyle/>
            <a:p>
              <a:r>
                <a:rPr lang="nb-NO" sz="1600">
                  <a:solidFill>
                    <a:schemeClr val="tx1"/>
                  </a:solidFill>
                </a:rPr>
                <a:t>Fysisk størrelse</a:t>
              </a:r>
            </a:p>
          </p:txBody>
        </p:sp>
        <p:sp>
          <p:nvSpPr>
            <p:cNvPr id="24610" name="TekstSylinder 74"/>
            <p:cNvSpPr txBox="1">
              <a:spLocks noChangeArrowheads="1"/>
            </p:cNvSpPr>
            <p:nvPr/>
          </p:nvSpPr>
          <p:spPr bwMode="auto">
            <a:xfrm>
              <a:off x="6864585" y="4130571"/>
              <a:ext cx="1313180" cy="338554"/>
            </a:xfrm>
            <a:prstGeom prst="rect">
              <a:avLst/>
            </a:prstGeom>
            <a:noFill/>
            <a:ln w="9525">
              <a:noFill/>
              <a:miter lim="800000"/>
              <a:headEnd/>
              <a:tailEnd/>
            </a:ln>
          </p:spPr>
          <p:txBody>
            <a:bodyPr wrap="none">
              <a:spAutoFit/>
            </a:bodyPr>
            <a:lstStyle/>
            <a:p>
              <a:r>
                <a:rPr lang="nb-NO" sz="1600">
                  <a:solidFill>
                    <a:schemeClr val="tx1"/>
                  </a:solidFill>
                </a:rPr>
                <a:t>10010100101</a:t>
              </a:r>
            </a:p>
          </p:txBody>
        </p:sp>
        <p:sp>
          <p:nvSpPr>
            <p:cNvPr id="24611" name="TekstSylinder 75"/>
            <p:cNvSpPr txBox="1">
              <a:spLocks noChangeArrowheads="1"/>
            </p:cNvSpPr>
            <p:nvPr/>
          </p:nvSpPr>
          <p:spPr bwMode="auto">
            <a:xfrm>
              <a:off x="6644127" y="4410366"/>
              <a:ext cx="1769825" cy="461799"/>
            </a:xfrm>
            <a:prstGeom prst="rect">
              <a:avLst/>
            </a:prstGeom>
            <a:noFill/>
            <a:ln w="9525">
              <a:noFill/>
              <a:miter lim="800000"/>
              <a:headEnd/>
              <a:tailEnd/>
            </a:ln>
          </p:spPr>
          <p:txBody>
            <a:bodyPr>
              <a:spAutoFit/>
            </a:bodyPr>
            <a:lstStyle/>
            <a:p>
              <a:pPr algn="ctr"/>
              <a:r>
                <a:rPr lang="nb-NO" sz="1200">
                  <a:solidFill>
                    <a:schemeClr val="tx1"/>
                  </a:solidFill>
                </a:rPr>
                <a:t>Seriell digital kommunikasjon</a:t>
              </a:r>
            </a:p>
          </p:txBody>
        </p:sp>
      </p:grpSp>
      <p:grpSp>
        <p:nvGrpSpPr>
          <p:cNvPr id="12" name="Gruppe 91"/>
          <p:cNvGrpSpPr>
            <a:grpSpLocks/>
          </p:cNvGrpSpPr>
          <p:nvPr/>
        </p:nvGrpSpPr>
        <p:grpSpPr bwMode="auto">
          <a:xfrm>
            <a:off x="7896225" y="5080000"/>
            <a:ext cx="1079500" cy="1528763"/>
            <a:chOff x="7896472" y="5079526"/>
            <a:chExt cx="1080004" cy="1529195"/>
          </a:xfrm>
        </p:grpSpPr>
        <p:pic>
          <p:nvPicPr>
            <p:cNvPr id="24606" name="Picture 3"/>
            <p:cNvPicPr>
              <a:picLocks noChangeAspect="1" noChangeArrowheads="1"/>
            </p:cNvPicPr>
            <p:nvPr/>
          </p:nvPicPr>
          <p:blipFill>
            <a:blip r:embed="rId6"/>
            <a:srcRect/>
            <a:stretch>
              <a:fillRect/>
            </a:stretch>
          </p:blipFill>
          <p:spPr bwMode="auto">
            <a:xfrm>
              <a:off x="7896472" y="5079526"/>
              <a:ext cx="1080004" cy="893762"/>
            </a:xfrm>
            <a:prstGeom prst="rect">
              <a:avLst/>
            </a:prstGeom>
            <a:noFill/>
            <a:ln w="9525">
              <a:noFill/>
              <a:miter lim="800000"/>
              <a:headEnd/>
              <a:tailEnd/>
            </a:ln>
          </p:spPr>
        </p:pic>
        <p:sp>
          <p:nvSpPr>
            <p:cNvPr id="24607" name="TekstSylinder 86"/>
            <p:cNvSpPr txBox="1">
              <a:spLocks noChangeArrowheads="1"/>
            </p:cNvSpPr>
            <p:nvPr/>
          </p:nvSpPr>
          <p:spPr bwMode="auto">
            <a:xfrm>
              <a:off x="8253350" y="6270167"/>
              <a:ext cx="537327" cy="338554"/>
            </a:xfrm>
            <a:prstGeom prst="rect">
              <a:avLst/>
            </a:prstGeom>
            <a:noFill/>
            <a:ln w="9525">
              <a:noFill/>
              <a:miter lim="800000"/>
              <a:headEnd/>
              <a:tailEnd/>
            </a:ln>
          </p:spPr>
          <p:txBody>
            <a:bodyPr wrap="none">
              <a:spAutoFit/>
            </a:bodyPr>
            <a:lstStyle/>
            <a:p>
              <a:r>
                <a:rPr lang="nb-NO" sz="1600" dirty="0">
                  <a:solidFill>
                    <a:schemeClr val="tx1"/>
                  </a:solidFill>
                </a:rPr>
                <a:t>CO</a:t>
              </a:r>
              <a:r>
                <a:rPr lang="nb-NO" sz="1600" baseline="-25000" dirty="0">
                  <a:solidFill>
                    <a:schemeClr val="tx1"/>
                  </a:solidFill>
                </a:rPr>
                <a:t>2</a:t>
              </a:r>
            </a:p>
          </p:txBody>
        </p:sp>
      </p:grpSp>
      <p:grpSp>
        <p:nvGrpSpPr>
          <p:cNvPr id="13" name="Gruppe 90"/>
          <p:cNvGrpSpPr>
            <a:grpSpLocks/>
          </p:cNvGrpSpPr>
          <p:nvPr/>
        </p:nvGrpSpPr>
        <p:grpSpPr bwMode="auto">
          <a:xfrm>
            <a:off x="6450013" y="4903788"/>
            <a:ext cx="1484312" cy="1704975"/>
            <a:chOff x="6449230" y="4904508"/>
            <a:chExt cx="1485519" cy="1704217"/>
          </a:xfrm>
        </p:grpSpPr>
        <p:pic>
          <p:nvPicPr>
            <p:cNvPr id="24604" name="Picture 2"/>
            <p:cNvPicPr>
              <a:picLocks noChangeAspect="1" noChangeArrowheads="1"/>
            </p:cNvPicPr>
            <p:nvPr/>
          </p:nvPicPr>
          <p:blipFill>
            <a:blip r:embed="rId7"/>
            <a:srcRect/>
            <a:stretch>
              <a:fillRect/>
            </a:stretch>
          </p:blipFill>
          <p:spPr bwMode="auto">
            <a:xfrm>
              <a:off x="6449230" y="4904508"/>
              <a:ext cx="1485519" cy="1282371"/>
            </a:xfrm>
            <a:prstGeom prst="rect">
              <a:avLst/>
            </a:prstGeom>
            <a:noFill/>
            <a:ln w="9525">
              <a:noFill/>
              <a:miter lim="800000"/>
              <a:headEnd/>
              <a:tailEnd/>
            </a:ln>
          </p:spPr>
        </p:pic>
        <p:sp>
          <p:nvSpPr>
            <p:cNvPr id="24605" name="TekstSylinder 88"/>
            <p:cNvSpPr txBox="1">
              <a:spLocks noChangeArrowheads="1"/>
            </p:cNvSpPr>
            <p:nvPr/>
          </p:nvSpPr>
          <p:spPr bwMode="auto">
            <a:xfrm>
              <a:off x="6828311" y="6270171"/>
              <a:ext cx="559769" cy="338554"/>
            </a:xfrm>
            <a:prstGeom prst="rect">
              <a:avLst/>
            </a:prstGeom>
            <a:noFill/>
            <a:ln w="9525">
              <a:noFill/>
              <a:miter lim="800000"/>
              <a:headEnd/>
              <a:tailEnd/>
            </a:ln>
          </p:spPr>
          <p:txBody>
            <a:bodyPr wrap="none">
              <a:spAutoFit/>
            </a:bodyPr>
            <a:lstStyle/>
            <a:p>
              <a:r>
                <a:rPr lang="nb-NO" sz="1600">
                  <a:solidFill>
                    <a:schemeClr val="tx1"/>
                  </a:solidFill>
                </a:rPr>
                <a:t>GPS</a:t>
              </a:r>
              <a:endParaRPr lang="nb-NO" sz="1600" baseline="-25000">
                <a:solidFill>
                  <a:schemeClr val="tx1"/>
                </a:solidFill>
              </a:endParaRPr>
            </a:p>
          </p:txBody>
        </p:sp>
      </p:grpSp>
      <p:grpSp>
        <p:nvGrpSpPr>
          <p:cNvPr id="14" name="Gruppe 94"/>
          <p:cNvGrpSpPr>
            <a:grpSpLocks/>
          </p:cNvGrpSpPr>
          <p:nvPr/>
        </p:nvGrpSpPr>
        <p:grpSpPr bwMode="auto">
          <a:xfrm>
            <a:off x="4240213" y="6083300"/>
            <a:ext cx="1292225" cy="774700"/>
            <a:chOff x="4239492" y="6083094"/>
            <a:chExt cx="1292767" cy="774906"/>
          </a:xfrm>
        </p:grpSpPr>
        <p:pic>
          <p:nvPicPr>
            <p:cNvPr id="24602" name="Picture 4" descr="F:\Backup PC233 05.08.06\PC233\Artikler Hefter-bøker m.m\CanSat\Figurer\LM35.gif"/>
            <p:cNvPicPr>
              <a:picLocks noChangeAspect="1" noChangeArrowheads="1"/>
            </p:cNvPicPr>
            <p:nvPr/>
          </p:nvPicPr>
          <p:blipFill>
            <a:blip r:embed="rId8"/>
            <a:srcRect/>
            <a:stretch>
              <a:fillRect/>
            </a:stretch>
          </p:blipFill>
          <p:spPr bwMode="auto">
            <a:xfrm flipH="1">
              <a:off x="4645745" y="6083094"/>
              <a:ext cx="886514" cy="751156"/>
            </a:xfrm>
            <a:prstGeom prst="rect">
              <a:avLst/>
            </a:prstGeom>
            <a:noFill/>
            <a:ln w="9525">
              <a:noFill/>
              <a:miter lim="800000"/>
              <a:headEnd/>
              <a:tailEnd/>
            </a:ln>
          </p:spPr>
        </p:pic>
        <p:sp>
          <p:nvSpPr>
            <p:cNvPr id="24603" name="TekstSylinder 93"/>
            <p:cNvSpPr txBox="1">
              <a:spLocks noChangeArrowheads="1"/>
            </p:cNvSpPr>
            <p:nvPr/>
          </p:nvSpPr>
          <p:spPr bwMode="auto">
            <a:xfrm>
              <a:off x="4239492" y="6550223"/>
              <a:ext cx="1008866" cy="307777"/>
            </a:xfrm>
            <a:prstGeom prst="rect">
              <a:avLst/>
            </a:prstGeom>
            <a:noFill/>
            <a:ln w="9525">
              <a:noFill/>
              <a:miter lim="800000"/>
              <a:headEnd/>
              <a:tailEnd/>
            </a:ln>
          </p:spPr>
          <p:txBody>
            <a:bodyPr wrap="none">
              <a:spAutoFit/>
            </a:bodyPr>
            <a:lstStyle/>
            <a:p>
              <a:r>
                <a:rPr lang="nb-NO" sz="1400">
                  <a:solidFill>
                    <a:schemeClr val="tx1"/>
                  </a:solidFill>
                </a:rPr>
                <a:t>Temperatur</a:t>
              </a:r>
            </a:p>
          </p:txBody>
        </p:sp>
      </p:grpSp>
      <p:sp>
        <p:nvSpPr>
          <p:cNvPr id="96" name="TekstSylinder 95"/>
          <p:cNvSpPr txBox="1">
            <a:spLocks noChangeArrowheads="1"/>
          </p:cNvSpPr>
          <p:nvPr/>
        </p:nvSpPr>
        <p:spPr bwMode="auto">
          <a:xfrm>
            <a:off x="1077225" y="2101850"/>
            <a:ext cx="652463" cy="461963"/>
          </a:xfrm>
          <a:prstGeom prst="rect">
            <a:avLst/>
          </a:prstGeom>
          <a:noFill/>
          <a:ln w="9525">
            <a:noFill/>
            <a:miter lim="800000"/>
            <a:headEnd/>
            <a:tailEnd/>
          </a:ln>
        </p:spPr>
        <p:txBody>
          <a:bodyPr wrap="none">
            <a:spAutoFit/>
          </a:bodyPr>
          <a:lstStyle/>
          <a:p>
            <a:r>
              <a:rPr lang="nb-NO">
                <a:solidFill>
                  <a:schemeClr val="tx1"/>
                </a:solidFill>
              </a:rPr>
              <a:t>R</a:t>
            </a:r>
            <a:r>
              <a:rPr lang="nb-NO" baseline="-25000">
                <a:solidFill>
                  <a:schemeClr val="tx1"/>
                </a:solidFill>
              </a:rPr>
              <a:t>out</a:t>
            </a:r>
          </a:p>
        </p:txBody>
      </p:sp>
      <p:sp>
        <p:nvSpPr>
          <p:cNvPr id="97" name="TekstSylinder 96"/>
          <p:cNvSpPr txBox="1">
            <a:spLocks noChangeArrowheads="1"/>
          </p:cNvSpPr>
          <p:nvPr/>
        </p:nvSpPr>
        <p:spPr bwMode="auto">
          <a:xfrm>
            <a:off x="8229600" y="2671763"/>
            <a:ext cx="669925" cy="461962"/>
          </a:xfrm>
          <a:prstGeom prst="rect">
            <a:avLst/>
          </a:prstGeom>
          <a:noFill/>
          <a:ln w="9525">
            <a:noFill/>
            <a:miter lim="800000"/>
            <a:headEnd/>
            <a:tailEnd/>
          </a:ln>
        </p:spPr>
        <p:txBody>
          <a:bodyPr wrap="none">
            <a:spAutoFit/>
          </a:bodyPr>
          <a:lstStyle/>
          <a:p>
            <a:r>
              <a:rPr lang="nb-NO">
                <a:solidFill>
                  <a:schemeClr val="tx1"/>
                </a:solidFill>
              </a:rPr>
              <a:t>D</a:t>
            </a:r>
            <a:r>
              <a:rPr lang="nb-NO" baseline="-25000">
                <a:solidFill>
                  <a:schemeClr val="tx1"/>
                </a:solidFill>
              </a:rPr>
              <a:t>out</a:t>
            </a:r>
          </a:p>
        </p:txBody>
      </p:sp>
      <p:sp>
        <p:nvSpPr>
          <p:cNvPr id="73" name="Pil ned 72"/>
          <p:cNvSpPr>
            <a:spLocks noChangeArrowheads="1"/>
          </p:cNvSpPr>
          <p:nvPr/>
        </p:nvSpPr>
        <p:spPr bwMode="auto">
          <a:xfrm rot="5400000">
            <a:off x="2299600" y="2047876"/>
            <a:ext cx="244475" cy="546100"/>
          </a:xfrm>
          <a:prstGeom prst="downArrow">
            <a:avLst>
              <a:gd name="adj1" fmla="val 50000"/>
              <a:gd name="adj2" fmla="val 50260"/>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74" name="TekstSylinder 73"/>
          <p:cNvSpPr txBox="1">
            <a:spLocks noChangeArrowheads="1"/>
          </p:cNvSpPr>
          <p:nvPr/>
        </p:nvSpPr>
        <p:spPr bwMode="auto">
          <a:xfrm>
            <a:off x="2674250" y="2112963"/>
            <a:ext cx="658813" cy="431800"/>
          </a:xfrm>
          <a:prstGeom prst="rect">
            <a:avLst/>
          </a:prstGeom>
          <a:noFill/>
          <a:ln w="9525">
            <a:noFill/>
            <a:miter lim="800000"/>
            <a:headEnd/>
            <a:tailEnd/>
          </a:ln>
        </p:spPr>
        <p:txBody>
          <a:bodyPr wrap="none">
            <a:spAutoFit/>
          </a:bodyPr>
          <a:lstStyle/>
          <a:p>
            <a:r>
              <a:rPr lang="nb-NO" sz="1100">
                <a:solidFill>
                  <a:schemeClr val="tx1"/>
                </a:solidFill>
              </a:rPr>
              <a:t>Fysisk </a:t>
            </a:r>
          </a:p>
          <a:p>
            <a:r>
              <a:rPr lang="nb-NO" sz="1100">
                <a:solidFill>
                  <a:schemeClr val="tx1"/>
                </a:solidFill>
              </a:rPr>
              <a:t>størrelse</a:t>
            </a:r>
          </a:p>
        </p:txBody>
      </p:sp>
      <p:sp>
        <p:nvSpPr>
          <p:cNvPr id="75" name="Pil ned 74"/>
          <p:cNvSpPr>
            <a:spLocks noChangeArrowheads="1"/>
          </p:cNvSpPr>
          <p:nvPr/>
        </p:nvSpPr>
        <p:spPr bwMode="auto">
          <a:xfrm rot="-5400000">
            <a:off x="4211637" y="2054226"/>
            <a:ext cx="244475" cy="546100"/>
          </a:xfrm>
          <a:prstGeom prst="downArrow">
            <a:avLst>
              <a:gd name="adj1" fmla="val 50000"/>
              <a:gd name="adj2" fmla="val 50260"/>
            </a:avLst>
          </a:prstGeom>
          <a:solidFill>
            <a:schemeClr val="bg1"/>
          </a:solidFill>
          <a:ln w="9525" algn="ctr">
            <a:solidFill>
              <a:schemeClr val="tx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76" name="TekstSylinder 75"/>
          <p:cNvSpPr txBox="1">
            <a:spLocks noChangeArrowheads="1"/>
          </p:cNvSpPr>
          <p:nvPr/>
        </p:nvSpPr>
        <p:spPr bwMode="auto">
          <a:xfrm>
            <a:off x="3802063" y="1827213"/>
            <a:ext cx="658812" cy="431800"/>
          </a:xfrm>
          <a:prstGeom prst="rect">
            <a:avLst/>
          </a:prstGeom>
          <a:noFill/>
          <a:ln w="9525">
            <a:noFill/>
            <a:miter lim="800000"/>
            <a:headEnd/>
            <a:tailEnd/>
          </a:ln>
        </p:spPr>
        <p:txBody>
          <a:bodyPr wrap="none">
            <a:spAutoFit/>
          </a:bodyPr>
          <a:lstStyle/>
          <a:p>
            <a:r>
              <a:rPr lang="nb-NO" sz="1100">
                <a:solidFill>
                  <a:schemeClr val="tx1"/>
                </a:solidFill>
              </a:rPr>
              <a:t>Fysisk </a:t>
            </a:r>
          </a:p>
          <a:p>
            <a:r>
              <a:rPr lang="nb-NO" sz="1100">
                <a:solidFill>
                  <a:schemeClr val="tx1"/>
                </a:solidFill>
              </a:rPr>
              <a:t>størrelse</a:t>
            </a:r>
          </a:p>
        </p:txBody>
      </p:sp>
      <p:grpSp>
        <p:nvGrpSpPr>
          <p:cNvPr id="15" name="Gruppe 79"/>
          <p:cNvGrpSpPr>
            <a:grpSpLocks/>
          </p:cNvGrpSpPr>
          <p:nvPr/>
        </p:nvGrpSpPr>
        <p:grpSpPr bwMode="auto">
          <a:xfrm>
            <a:off x="1267725" y="3479800"/>
            <a:ext cx="1757363" cy="973138"/>
            <a:chOff x="1235034" y="3431969"/>
            <a:chExt cx="1757548" cy="973776"/>
          </a:xfrm>
        </p:grpSpPr>
        <p:sp>
          <p:nvSpPr>
            <p:cNvPr id="24600" name="Rektangel 77"/>
            <p:cNvSpPr>
              <a:spLocks noChangeArrowheads="1"/>
            </p:cNvSpPr>
            <p:nvPr/>
          </p:nvSpPr>
          <p:spPr bwMode="auto">
            <a:xfrm>
              <a:off x="1235034" y="3431969"/>
              <a:ext cx="1757548" cy="973776"/>
            </a:xfrm>
            <a:prstGeom prst="rect">
              <a:avLst/>
            </a:prstGeom>
            <a:solidFill>
              <a:schemeClr val="bg1"/>
            </a:solidFill>
            <a:ln w="9525" algn="ctr">
              <a:solidFill>
                <a:schemeClr val="bg1"/>
              </a:solidFill>
              <a:round/>
              <a:headEnd/>
              <a:tailEnd/>
            </a:ln>
          </p:spPr>
          <p:txBody>
            <a:bodyPr/>
            <a:lstStyle/>
            <a:p>
              <a:pPr eaLnBrk="0" hangingPunct="0">
                <a:lnSpc>
                  <a:spcPct val="81000"/>
                </a:lnSpc>
                <a:buClr>
                  <a:srgbClr val="000000"/>
                </a:buClr>
                <a:buSzPct val="100000"/>
                <a:buFont typeface="Times"/>
                <a:buNone/>
              </a:pPr>
              <a:endParaRPr lang="nb-NO"/>
            </a:p>
          </p:txBody>
        </p:sp>
        <p:sp>
          <p:nvSpPr>
            <p:cNvPr id="24601" name="Frihåndsform 78"/>
            <p:cNvSpPr>
              <a:spLocks/>
            </p:cNvSpPr>
            <p:nvPr/>
          </p:nvSpPr>
          <p:spPr bwMode="auto">
            <a:xfrm>
              <a:off x="1341912" y="3562597"/>
              <a:ext cx="1567543" cy="629393"/>
            </a:xfrm>
            <a:custGeom>
              <a:avLst/>
              <a:gdLst>
                <a:gd name="T0" fmla="*/ 0 w 1567543"/>
                <a:gd name="T1" fmla="*/ 0 h 629393"/>
                <a:gd name="T2" fmla="*/ 142504 w 1567543"/>
                <a:gd name="T3" fmla="*/ 154380 h 629393"/>
                <a:gd name="T4" fmla="*/ 285007 w 1567543"/>
                <a:gd name="T5" fmla="*/ 273133 h 629393"/>
                <a:gd name="T6" fmla="*/ 498763 w 1567543"/>
                <a:gd name="T7" fmla="*/ 391886 h 629393"/>
                <a:gd name="T8" fmla="*/ 771896 w 1567543"/>
                <a:gd name="T9" fmla="*/ 510639 h 629393"/>
                <a:gd name="T10" fmla="*/ 1092530 w 1567543"/>
                <a:gd name="T11" fmla="*/ 581891 h 629393"/>
                <a:gd name="T12" fmla="*/ 1567543 w 1567543"/>
                <a:gd name="T13" fmla="*/ 629393 h 629393"/>
                <a:gd name="T14" fmla="*/ 0 60000 65536"/>
                <a:gd name="T15" fmla="*/ 0 60000 65536"/>
                <a:gd name="T16" fmla="*/ 0 60000 65536"/>
                <a:gd name="T17" fmla="*/ 0 60000 65536"/>
                <a:gd name="T18" fmla="*/ 0 60000 65536"/>
                <a:gd name="T19" fmla="*/ 0 60000 65536"/>
                <a:gd name="T20" fmla="*/ 0 60000 65536"/>
                <a:gd name="T21" fmla="*/ 0 w 1567543"/>
                <a:gd name="T22" fmla="*/ 0 h 629393"/>
                <a:gd name="T23" fmla="*/ 1567543 w 1567543"/>
                <a:gd name="T24" fmla="*/ 629393 h 6293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7543" h="629393">
                  <a:moveTo>
                    <a:pt x="0" y="0"/>
                  </a:moveTo>
                  <a:lnTo>
                    <a:pt x="142504" y="154380"/>
                  </a:lnTo>
                  <a:lnTo>
                    <a:pt x="285007" y="273133"/>
                  </a:lnTo>
                  <a:lnTo>
                    <a:pt x="498763" y="391886"/>
                  </a:lnTo>
                  <a:lnTo>
                    <a:pt x="771896" y="510639"/>
                  </a:lnTo>
                  <a:lnTo>
                    <a:pt x="1092530" y="581891"/>
                  </a:lnTo>
                  <a:lnTo>
                    <a:pt x="1567543" y="629393"/>
                  </a:lnTo>
                </a:path>
              </a:pathLst>
            </a:custGeom>
            <a:noFill/>
            <a:ln w="9525" algn="ctr">
              <a:solidFill>
                <a:schemeClr val="tx1"/>
              </a:solidFill>
              <a:round/>
              <a:headEnd/>
              <a:tailEnd/>
            </a:ln>
          </p:spPr>
          <p:txBody>
            <a:bodyPr/>
            <a:lstStyle/>
            <a:p>
              <a:endParaRPr lang="nb-NO"/>
            </a:p>
          </p:txBody>
        </p:sp>
      </p:grpSp>
      <p:pic>
        <p:nvPicPr>
          <p:cNvPr id="80" name="Picture 4" descr="Bilderesultat for BMP180">
            <a:hlinkClick r:id="rId9"/>
          </p:cNvPr>
          <p:cNvPicPr>
            <a:picLocks noChangeAspect="1" noChangeArrowheads="1"/>
          </p:cNvPicPr>
          <p:nvPr/>
        </p:nvPicPr>
        <p:blipFill>
          <a:blip r:embed="rId10"/>
          <a:srcRect/>
          <a:stretch>
            <a:fillRect/>
          </a:stretch>
        </p:blipFill>
        <p:spPr bwMode="auto">
          <a:xfrm>
            <a:off x="7388099" y="5973510"/>
            <a:ext cx="638737" cy="638737"/>
          </a:xfrm>
          <a:prstGeom prst="rect">
            <a:avLst/>
          </a:prstGeom>
          <a:noFill/>
        </p:spPr>
      </p:pic>
      <p:sp>
        <p:nvSpPr>
          <p:cNvPr id="81" name="TekstSylinder 80"/>
          <p:cNvSpPr txBox="1"/>
          <p:nvPr/>
        </p:nvSpPr>
        <p:spPr>
          <a:xfrm>
            <a:off x="7328578" y="6523879"/>
            <a:ext cx="837024" cy="307777"/>
          </a:xfrm>
          <a:prstGeom prst="rect">
            <a:avLst/>
          </a:prstGeom>
          <a:noFill/>
        </p:spPr>
        <p:txBody>
          <a:bodyPr wrap="none" rtlCol="0">
            <a:spAutoFit/>
          </a:bodyPr>
          <a:lstStyle/>
          <a:p>
            <a:r>
              <a:rPr lang="nb-NO" sz="1400" dirty="0" smtClean="0"/>
              <a:t>Lufttrykk</a:t>
            </a:r>
            <a:endParaRPr lang="nb-NO"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2000"/>
                                        <p:tgtEl>
                                          <p:spTgt spid="9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2000"/>
                                        <p:tgtEl>
                                          <p:spTgt spid="7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20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2000"/>
                                        <p:tgtEl>
                                          <p:spTgt spid="7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20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000"/>
                                        <p:tgtEl>
                                          <p:spTgt spid="5"/>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2000"/>
                                        <p:tgtEl>
                                          <p:spTgt spid="9"/>
                                        </p:tgtEl>
                                      </p:cBhvr>
                                    </p:animEffect>
                                  </p:childTnLst>
                                </p:cTn>
                              </p:par>
                            </p:childTnLst>
                          </p:cTn>
                        </p:par>
                        <p:par>
                          <p:cTn id="63" fill="hold">
                            <p:stCondLst>
                              <p:cond delay="4000"/>
                            </p:stCondLst>
                            <p:childTnLst>
                              <p:par>
                                <p:cTn id="64" presetID="10"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0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fade">
                                      <p:cBhvr>
                                        <p:cTn id="74" dur="2000"/>
                                        <p:tgtEl>
                                          <p:spTgt spid="9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up)">
                                      <p:cBhvr>
                                        <p:cTn id="79" dur="5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2000"/>
                                        <p:tgtEl>
                                          <p:spTgt spid="13"/>
                                        </p:tgtEl>
                                      </p:cBhvr>
                                    </p:animEffect>
                                  </p:childTnLst>
                                </p:cTn>
                              </p:par>
                              <p:par>
                                <p:cTn id="85" presetID="10" presetClass="entr" presetSubtype="0" fill="hold"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2000"/>
                                        <p:tgtEl>
                                          <p:spTgt spid="12"/>
                                        </p:tgtEl>
                                      </p:cBhvr>
                                    </p:animEffect>
                                  </p:childTnLst>
                                </p:cTn>
                              </p:par>
                              <p:par>
                                <p:cTn id="88" presetID="10" presetClass="entr" presetSubtype="0" fill="hold" nodeType="with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fade">
                                      <p:cBhvr>
                                        <p:cTn id="90" dur="2000"/>
                                        <p:tgtEl>
                                          <p:spTgt spid="8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81"/>
                                        </p:tgtEl>
                                        <p:attrNameLst>
                                          <p:attrName>style.visibility</p:attrName>
                                        </p:attrNameLst>
                                      </p:cBhvr>
                                      <p:to>
                                        <p:strVal val="visible"/>
                                      </p:to>
                                    </p:set>
                                    <p:animEffect transition="in" filter="fade">
                                      <p:cBhvr>
                                        <p:cTn id="93"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73" grpId="0" animBg="1"/>
      <p:bldP spid="74" grpId="0"/>
      <p:bldP spid="75" grpId="0" animBg="1"/>
      <p:bldP spid="76" grpId="0"/>
      <p:bldP spid="8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tel 1"/>
          <p:cNvSpPr>
            <a:spLocks noGrp="1"/>
          </p:cNvSpPr>
          <p:nvPr>
            <p:ph type="title"/>
          </p:nvPr>
        </p:nvSpPr>
        <p:spPr>
          <a:xfrm>
            <a:off x="773113" y="142875"/>
            <a:ext cx="8050212" cy="635000"/>
          </a:xfrm>
        </p:spPr>
        <p:txBody>
          <a:bodyPr/>
          <a:lstStyle/>
          <a:p>
            <a:pPr algn="ctr"/>
            <a:r>
              <a:rPr lang="en-GB" sz="2400" smtClean="0"/>
              <a:t>Pressure measurement with piezo-resistivt elements</a:t>
            </a:r>
          </a:p>
        </p:txBody>
      </p:sp>
      <p:sp>
        <p:nvSpPr>
          <p:cNvPr id="35843" name="Plassholder for innhold 2"/>
          <p:cNvSpPr>
            <a:spLocks noGrp="1"/>
          </p:cNvSpPr>
          <p:nvPr>
            <p:ph idx="1"/>
          </p:nvPr>
        </p:nvSpPr>
        <p:spPr>
          <a:xfrm>
            <a:off x="855662" y="3705225"/>
            <a:ext cx="4833937" cy="2873375"/>
          </a:xfrm>
        </p:spPr>
        <p:txBody>
          <a:bodyPr/>
          <a:lstStyle/>
          <a:p>
            <a:pPr marL="0" indent="0">
              <a:lnSpc>
                <a:spcPct val="100000"/>
              </a:lnSpc>
              <a:buFont typeface="Times"/>
              <a:buNone/>
            </a:pPr>
            <a:r>
              <a:rPr lang="nb-NO" sz="2000" dirty="0" smtClean="0"/>
              <a:t>Utnytter den </a:t>
            </a:r>
            <a:r>
              <a:rPr lang="nb-NO" sz="2000" dirty="0" err="1" smtClean="0"/>
              <a:t>piezo-resistive</a:t>
            </a:r>
            <a:r>
              <a:rPr lang="nb-NO" sz="2000" dirty="0" smtClean="0"/>
              <a:t> effekten.</a:t>
            </a:r>
          </a:p>
          <a:p>
            <a:pPr marL="0" indent="0">
              <a:lnSpc>
                <a:spcPct val="100000"/>
              </a:lnSpc>
              <a:buFontTx/>
              <a:buChar char="-"/>
            </a:pPr>
            <a:r>
              <a:rPr lang="nb-NO" sz="1600" dirty="0" smtClean="0"/>
              <a:t> </a:t>
            </a:r>
            <a:r>
              <a:rPr lang="nb-NO" sz="1800" dirty="0" smtClean="0"/>
              <a:t>Lord Kelvin 1856</a:t>
            </a:r>
          </a:p>
          <a:p>
            <a:pPr marL="0" indent="0">
              <a:lnSpc>
                <a:spcPct val="100000"/>
              </a:lnSpc>
              <a:buFontTx/>
              <a:buChar char="-"/>
            </a:pPr>
            <a:r>
              <a:rPr lang="nb-NO" sz="1800" dirty="0" smtClean="0"/>
              <a:t> C.G. Smith 1954 (Ge og Si)</a:t>
            </a:r>
          </a:p>
          <a:p>
            <a:pPr marL="0" indent="0">
              <a:lnSpc>
                <a:spcPct val="100000"/>
              </a:lnSpc>
              <a:buFontTx/>
              <a:buChar char="-"/>
            </a:pPr>
            <a:r>
              <a:rPr lang="nb-NO" sz="1800" dirty="0" smtClean="0"/>
              <a:t> Båndgapet endres med mekanisk stress</a:t>
            </a:r>
          </a:p>
          <a:p>
            <a:pPr marL="0" indent="0">
              <a:lnSpc>
                <a:spcPct val="100000"/>
              </a:lnSpc>
              <a:buFontTx/>
              <a:buChar char="-"/>
            </a:pPr>
            <a:r>
              <a:rPr lang="nb-NO" sz="1800" dirty="0" smtClean="0"/>
              <a:t> Elementet i skiva inngår i en </a:t>
            </a:r>
            <a:r>
              <a:rPr lang="nb-NO" sz="1800" dirty="0" err="1" smtClean="0"/>
              <a:t>målebro</a:t>
            </a:r>
            <a:endParaRPr lang="nb-NO" sz="1800" dirty="0" smtClean="0"/>
          </a:p>
        </p:txBody>
      </p:sp>
      <p:pic>
        <p:nvPicPr>
          <p:cNvPr id="35845" name="Picture 2"/>
          <p:cNvPicPr>
            <a:picLocks noChangeAspect="1" noChangeArrowheads="1"/>
          </p:cNvPicPr>
          <p:nvPr/>
        </p:nvPicPr>
        <p:blipFill>
          <a:blip r:embed="rId2"/>
          <a:srcRect b="16875"/>
          <a:stretch>
            <a:fillRect/>
          </a:stretch>
        </p:blipFill>
        <p:spPr bwMode="auto">
          <a:xfrm>
            <a:off x="1498600" y="777875"/>
            <a:ext cx="6611938" cy="2717800"/>
          </a:xfrm>
          <a:prstGeom prst="rect">
            <a:avLst/>
          </a:prstGeom>
          <a:noFill/>
          <a:ln w="9525">
            <a:noFill/>
            <a:miter lim="800000"/>
            <a:headEnd/>
            <a:tailEnd/>
          </a:ln>
        </p:spPr>
      </p:pic>
      <p:pic>
        <p:nvPicPr>
          <p:cNvPr id="35847" name="Picture 7"/>
          <p:cNvPicPr>
            <a:picLocks noChangeAspect="1" noChangeArrowheads="1"/>
          </p:cNvPicPr>
          <p:nvPr/>
        </p:nvPicPr>
        <p:blipFill>
          <a:blip r:embed="rId3"/>
          <a:srcRect/>
          <a:stretch>
            <a:fillRect/>
          </a:stretch>
        </p:blipFill>
        <p:spPr bwMode="auto">
          <a:xfrm>
            <a:off x="1184275" y="817563"/>
            <a:ext cx="3781425" cy="2657475"/>
          </a:xfrm>
          <a:prstGeom prst="rect">
            <a:avLst/>
          </a:prstGeom>
          <a:noFill/>
          <a:ln w="9525">
            <a:noFill/>
            <a:miter lim="800000"/>
            <a:headEnd/>
            <a:tailEnd/>
          </a:ln>
        </p:spPr>
      </p:pic>
      <p:pic>
        <p:nvPicPr>
          <p:cNvPr id="8" name="Picture 2"/>
          <p:cNvPicPr>
            <a:picLocks noChangeAspect="1" noChangeArrowheads="1"/>
          </p:cNvPicPr>
          <p:nvPr/>
        </p:nvPicPr>
        <p:blipFill>
          <a:blip r:embed="rId4"/>
          <a:srcRect r="79256" b="28224"/>
          <a:stretch>
            <a:fillRect/>
          </a:stretch>
        </p:blipFill>
        <p:spPr bwMode="auto">
          <a:xfrm>
            <a:off x="5370513" y="3521075"/>
            <a:ext cx="2968625" cy="2884488"/>
          </a:xfrm>
          <a:prstGeom prst="rect">
            <a:avLst/>
          </a:prstGeom>
          <a:noFill/>
          <a:ln w="9525">
            <a:noFill/>
            <a:miter lim="800000"/>
            <a:headEnd/>
            <a:tailEnd/>
          </a:ln>
        </p:spPr>
      </p:pic>
      <p:sp>
        <p:nvSpPr>
          <p:cNvPr id="10" name="Frihåndsform 9"/>
          <p:cNvSpPr>
            <a:spLocks/>
          </p:cNvSpPr>
          <p:nvPr/>
        </p:nvSpPr>
        <p:spPr bwMode="auto">
          <a:xfrm>
            <a:off x="4310063" y="5842000"/>
            <a:ext cx="1128712" cy="0"/>
          </a:xfrm>
          <a:custGeom>
            <a:avLst/>
            <a:gdLst>
              <a:gd name="T0" fmla="*/ 0 w 1128156"/>
              <a:gd name="T1" fmla="*/ 1141014 w 1128156"/>
              <a:gd name="T2" fmla="*/ 0 60000 65536"/>
              <a:gd name="T3" fmla="*/ 0 60000 65536"/>
              <a:gd name="T4" fmla="*/ 0 w 1128156"/>
              <a:gd name="T5" fmla="*/ 1128156 w 1128156"/>
            </a:gdLst>
            <a:ahLst/>
            <a:cxnLst>
              <a:cxn ang="T2">
                <a:pos x="T0" y="0"/>
              </a:cxn>
              <a:cxn ang="T3">
                <a:pos x="T1" y="0"/>
              </a:cxn>
            </a:cxnLst>
            <a:rect l="T4" t="0" r="T5" b="0"/>
            <a:pathLst>
              <a:path w="1128156">
                <a:moveTo>
                  <a:pt x="0" y="0"/>
                </a:moveTo>
                <a:lnTo>
                  <a:pt x="1128156" y="0"/>
                </a:lnTo>
              </a:path>
            </a:pathLst>
          </a:custGeom>
          <a:solidFill>
            <a:srgbClr val="00B8FF"/>
          </a:solidFill>
          <a:ln w="9525" algn="ctr">
            <a:solidFill>
              <a:schemeClr val="tx1"/>
            </a:solidFill>
            <a:round/>
            <a:headEnd/>
            <a:tailEnd/>
          </a:ln>
        </p:spPr>
        <p:txBody>
          <a:bodyPr/>
          <a:lstStyle/>
          <a:p>
            <a:endParaRPr lang="nb-NO"/>
          </a:p>
        </p:txBody>
      </p:sp>
      <p:sp>
        <p:nvSpPr>
          <p:cNvPr id="11" name="Bue 10"/>
          <p:cNvSpPr/>
          <p:nvPr/>
        </p:nvSpPr>
        <p:spPr bwMode="auto">
          <a:xfrm rot="18966808">
            <a:off x="4094163" y="5621338"/>
            <a:ext cx="1566862" cy="1566862"/>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
        <p:nvSpPr>
          <p:cNvPr id="12" name="Bue 11"/>
          <p:cNvSpPr/>
          <p:nvPr/>
        </p:nvSpPr>
        <p:spPr bwMode="auto">
          <a:xfrm rot="2633192" flipV="1">
            <a:off x="4079875" y="4525963"/>
            <a:ext cx="1566863" cy="1568450"/>
          </a:xfrm>
          <a:prstGeom prst="arc">
            <a:avLst/>
          </a:prstGeom>
          <a:noFill/>
          <a:ln w="9525" cap="flat" cmpd="sng" algn="ctr">
            <a:solidFill>
              <a:schemeClr val="tx1"/>
            </a:solidFill>
            <a:prstDash val="solid"/>
            <a:round/>
            <a:headEnd type="none" w="med" len="med"/>
            <a:tailEnd type="none" w="med" len="med"/>
          </a:ln>
          <a:effectLst/>
        </p:spPr>
        <p:txBody>
          <a:bodyPr/>
          <a:lstStyle/>
          <a:p>
            <a:pPr eaLnBrk="0" hangingPunct="0">
              <a:lnSpc>
                <a:spcPct val="81000"/>
              </a:lnSpc>
              <a:buClr>
                <a:srgbClr val="000000"/>
              </a:buClr>
              <a:buSzPct val="100000"/>
              <a:buFont typeface="Times" pitchFamily="16" charset="0"/>
              <a:buNone/>
              <a:defRPr/>
            </a:pPr>
            <a:endParaRPr lang="nb-NO">
              <a:latin typeface="Times" pitchFamily="1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fade">
                                      <p:cBhvr>
                                        <p:cTn id="7" dur="2000"/>
                                        <p:tgtEl>
                                          <p:spTgt spid="3584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animEffect transition="in" filter="fade">
                                      <p:cBhvr>
                                        <p:cTn id="11" dur="2000"/>
                                        <p:tgtEl>
                                          <p:spTgt spid="3584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843">
                                            <p:txEl>
                                              <p:pRg st="1" end="1"/>
                                            </p:txEl>
                                          </p:spTgt>
                                        </p:tgtEl>
                                        <p:attrNameLst>
                                          <p:attrName>style.visibility</p:attrName>
                                        </p:attrNameLst>
                                      </p:cBhvr>
                                      <p:to>
                                        <p:strVal val="visible"/>
                                      </p:to>
                                    </p:set>
                                    <p:animEffect transition="in" filter="fade">
                                      <p:cBhvr>
                                        <p:cTn id="14" dur="2000"/>
                                        <p:tgtEl>
                                          <p:spTgt spid="3584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fade">
                                      <p:cBhvr>
                                        <p:cTn id="17" dur="2000"/>
                                        <p:tgtEl>
                                          <p:spTgt spid="3584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843">
                                            <p:txEl>
                                              <p:pRg st="3" end="3"/>
                                            </p:txEl>
                                          </p:spTgt>
                                        </p:tgtEl>
                                        <p:attrNameLst>
                                          <p:attrName>style.visibility</p:attrName>
                                        </p:attrNameLst>
                                      </p:cBhvr>
                                      <p:to>
                                        <p:strVal val="visible"/>
                                      </p:to>
                                    </p:set>
                                    <p:animEffect transition="in" filter="fade">
                                      <p:cBhvr>
                                        <p:cTn id="20" dur="2000"/>
                                        <p:tgtEl>
                                          <p:spTgt spid="3584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animEffect transition="in" filter="fade">
                                      <p:cBhvr>
                                        <p:cTn id="23" dur="2000"/>
                                        <p:tgtEl>
                                          <p:spTgt spid="35843">
                                            <p:txEl>
                                              <p:pRg st="4" end="4"/>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5847"/>
                                        </p:tgtEl>
                                        <p:attrNameLst>
                                          <p:attrName>style.visibility</p:attrName>
                                        </p:attrNameLst>
                                      </p:cBhvr>
                                      <p:to>
                                        <p:strVal val="visible"/>
                                      </p:to>
                                    </p:set>
                                    <p:anim calcmode="lin" valueType="num">
                                      <p:cBhvr>
                                        <p:cTn id="32" dur="500" fill="hold"/>
                                        <p:tgtEl>
                                          <p:spTgt spid="35847"/>
                                        </p:tgtEl>
                                        <p:attrNameLst>
                                          <p:attrName>ppt_w</p:attrName>
                                        </p:attrNameLst>
                                      </p:cBhvr>
                                      <p:tavLst>
                                        <p:tav tm="0">
                                          <p:val>
                                            <p:fltVal val="0"/>
                                          </p:val>
                                        </p:tav>
                                        <p:tav tm="100000">
                                          <p:val>
                                            <p:strVal val="#ppt_w"/>
                                          </p:val>
                                        </p:tav>
                                      </p:tavLst>
                                    </p:anim>
                                    <p:anim calcmode="lin" valueType="num">
                                      <p:cBhvr>
                                        <p:cTn id="33" dur="500" fill="hold"/>
                                        <p:tgtEl>
                                          <p:spTgt spid="3584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10"/>
                                        </p:tgtEl>
                                      </p:cBhvr>
                                    </p:animEffect>
                                    <p:set>
                                      <p:cBhvr>
                                        <p:cTn id="43" dur="1" fill="hold">
                                          <p:stCondLst>
                                            <p:cond delay="19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0"/>
                                        <p:tgtEl>
                                          <p:spTgt spid="12"/>
                                        </p:tgtEl>
                                      </p:cBhvr>
                                    </p:animEffect>
                                    <p:set>
                                      <p:cBhvr>
                                        <p:cTn id="51" dur="1" fill="hold">
                                          <p:stCondLst>
                                            <p:cond delay="1999"/>
                                          </p:stCondLst>
                                        </p:cTn>
                                        <p:tgtEl>
                                          <p:spTgt spid="12"/>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10" grpId="0"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bwMode="auto">
          <a:xfrm>
            <a:off x="7165975" y="2244725"/>
            <a:ext cx="1928733" cy="2031325"/>
          </a:xfrm>
          <a:prstGeom prst="rect">
            <a:avLst/>
          </a:prstGeom>
          <a:noFill/>
        </p:spPr>
        <p:txBody>
          <a:bodyPr wrap="none">
            <a:spAutoFit/>
          </a:bodyPr>
          <a:lstStyle/>
          <a:p>
            <a:pPr>
              <a:defRPr/>
            </a:pPr>
            <a:r>
              <a:rPr lang="nb-NO" dirty="0">
                <a:solidFill>
                  <a:schemeClr val="tx2"/>
                </a:solidFill>
                <a:latin typeface="Times"/>
              </a:rPr>
              <a:t>BMP180</a:t>
            </a:r>
          </a:p>
          <a:p>
            <a:pPr marL="266700" indent="-266700">
              <a:buFont typeface="Arial" pitchFamily="34" charset="0"/>
              <a:buChar char="•"/>
              <a:defRPr/>
            </a:pPr>
            <a:r>
              <a:rPr lang="nb-NO" dirty="0">
                <a:solidFill>
                  <a:schemeClr val="tx2"/>
                </a:solidFill>
                <a:latin typeface="Times"/>
              </a:rPr>
              <a:t>30-110kPa</a:t>
            </a:r>
          </a:p>
          <a:p>
            <a:pPr marL="266700" indent="-266700">
              <a:buFont typeface="Arial" pitchFamily="34" charset="0"/>
              <a:buChar char="•"/>
              <a:defRPr/>
            </a:pPr>
            <a:r>
              <a:rPr lang="nb-NO" dirty="0">
                <a:solidFill>
                  <a:schemeClr val="tx2"/>
                </a:solidFill>
                <a:latin typeface="Times"/>
              </a:rPr>
              <a:t>0,003kPa</a:t>
            </a:r>
          </a:p>
          <a:p>
            <a:pPr marL="266700" indent="-266700">
              <a:buFont typeface="Arial" pitchFamily="34" charset="0"/>
              <a:buChar char="•"/>
              <a:defRPr/>
            </a:pPr>
            <a:r>
              <a:rPr lang="nb-NO" dirty="0">
                <a:solidFill>
                  <a:schemeClr val="tx2"/>
                </a:solidFill>
                <a:latin typeface="Times"/>
              </a:rPr>
              <a:t>1,8-3,6V</a:t>
            </a:r>
          </a:p>
          <a:p>
            <a:pPr marL="266700" indent="-266700">
              <a:buFont typeface="Arial" pitchFamily="34" charset="0"/>
              <a:buChar char="•"/>
              <a:defRPr/>
            </a:pPr>
            <a:r>
              <a:rPr lang="nb-NO" dirty="0">
                <a:solidFill>
                  <a:schemeClr val="tx2"/>
                </a:solidFill>
                <a:latin typeface="Times"/>
              </a:rPr>
              <a:t>I</a:t>
            </a:r>
            <a:r>
              <a:rPr lang="nb-NO" baseline="30000" dirty="0">
                <a:solidFill>
                  <a:schemeClr val="tx2"/>
                </a:solidFill>
                <a:latin typeface="Times"/>
              </a:rPr>
              <a:t>2</a:t>
            </a:r>
            <a:r>
              <a:rPr lang="nb-NO" dirty="0">
                <a:solidFill>
                  <a:schemeClr val="tx2"/>
                </a:solidFill>
                <a:latin typeface="Times"/>
              </a:rPr>
              <a:t>C-bus</a:t>
            </a:r>
          </a:p>
          <a:p>
            <a:pPr marL="266700" indent="-266700">
              <a:buFont typeface="Arial" pitchFamily="34" charset="0"/>
              <a:buChar char="•"/>
              <a:defRPr/>
            </a:pPr>
            <a:r>
              <a:rPr lang="nb-NO" dirty="0" smtClean="0">
                <a:solidFill>
                  <a:schemeClr val="tx2"/>
                </a:solidFill>
                <a:latin typeface="Times"/>
              </a:rPr>
              <a:t>9,05 $ (10pcs)</a:t>
            </a:r>
            <a:endParaRPr lang="nb-NO" dirty="0">
              <a:solidFill>
                <a:schemeClr val="tx2"/>
              </a:solidFill>
              <a:latin typeface="Times"/>
            </a:endParaRPr>
          </a:p>
          <a:p>
            <a:pPr marL="266700" indent="-266700">
              <a:buFont typeface="Arial" pitchFamily="34" charset="0"/>
              <a:buChar char="•"/>
              <a:defRPr/>
            </a:pPr>
            <a:r>
              <a:rPr lang="nb-NO" dirty="0" err="1" smtClean="0">
                <a:solidFill>
                  <a:schemeClr val="tx2"/>
                </a:solidFill>
                <a:latin typeface="Times"/>
              </a:rPr>
              <a:t>AliExpress</a:t>
            </a:r>
            <a:endParaRPr lang="nb-NO" dirty="0">
              <a:solidFill>
                <a:schemeClr val="tx2"/>
              </a:solidFill>
              <a:latin typeface="Times"/>
            </a:endParaRPr>
          </a:p>
        </p:txBody>
      </p:sp>
      <p:sp>
        <p:nvSpPr>
          <p:cNvPr id="28675" name="Tittel 1"/>
          <p:cNvSpPr>
            <a:spLocks noGrp="1"/>
          </p:cNvSpPr>
          <p:nvPr>
            <p:ph type="title"/>
          </p:nvPr>
        </p:nvSpPr>
        <p:spPr>
          <a:xfrm>
            <a:off x="1079500" y="0"/>
            <a:ext cx="7767638" cy="1279525"/>
          </a:xfrm>
        </p:spPr>
        <p:txBody>
          <a:bodyPr/>
          <a:lstStyle/>
          <a:p>
            <a:pPr algn="ctr">
              <a:lnSpc>
                <a:spcPct val="100000"/>
              </a:lnSpc>
            </a:pPr>
            <a:r>
              <a:rPr lang="nb-NO" smtClean="0"/>
              <a:t>Måling av trykk og temperatur</a:t>
            </a:r>
            <a:br>
              <a:rPr lang="nb-NO" smtClean="0"/>
            </a:br>
            <a:r>
              <a:rPr lang="nb-NO" sz="2400" smtClean="0"/>
              <a:t>Poul Riis</a:t>
            </a:r>
            <a:endParaRPr lang="nb-NO" smtClean="0"/>
          </a:p>
        </p:txBody>
      </p:sp>
      <p:sp>
        <p:nvSpPr>
          <p:cNvPr id="28676" name="Plassholder for innhold 2"/>
          <p:cNvSpPr>
            <a:spLocks noGrp="1"/>
          </p:cNvSpPr>
          <p:nvPr>
            <p:ph sz="half" idx="1"/>
          </p:nvPr>
        </p:nvSpPr>
        <p:spPr>
          <a:xfrm>
            <a:off x="1079500" y="1296988"/>
            <a:ext cx="5005388" cy="1146175"/>
          </a:xfrm>
        </p:spPr>
        <p:txBody>
          <a:bodyPr/>
          <a:lstStyle/>
          <a:p>
            <a:pPr>
              <a:lnSpc>
                <a:spcPct val="100000"/>
              </a:lnSpc>
            </a:pPr>
            <a:r>
              <a:rPr lang="nb-NO" sz="2400" smtClean="0"/>
              <a:t>Trykk- og temperatursensor BMP180 anvendt av Poul Riis</a:t>
            </a:r>
          </a:p>
        </p:txBody>
      </p:sp>
      <p:sp>
        <p:nvSpPr>
          <p:cNvPr id="28677" name="AutoShape 8" descr="https://mail.ntnu.no/owa/attachment.ashx?id=RgAAAADdvQgPnEonT7nMrGUQgCpVBwDI7d1A6w24SaNw2MHSd0UTAAAmYfaHAADI7d1A6w24SaNw2MHSd0UTAAAmYl37AAAJ&amp;attcnt=1&amp;attid0=BAAAAAAA&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sp>
        <p:nvSpPr>
          <p:cNvPr id="28678" name="AutoShape 10" descr="https://mail.ntnu.no/owa/attachment.ashx?id=RgAAAADdvQgPnEonT7nMrGUQgCpVBwDI7d1A6w24SaNw2MHSd0UTAAAmYfaHAADI7d1A6w24SaNw2MHSd0UTAAAmYl37AAAJ&amp;attcnt=1&amp;attid0=BAAAAAAA&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sp>
        <p:nvSpPr>
          <p:cNvPr id="28679" name="AutoShape 12" descr="https://mail.ntnu.no/owa/attachment.ashx?id=RgAAAADdvQgPnEonT7nMrGUQgCpVBwDI7d1A6w24SaNw2MHSd0UTAAAmYfaHAADI7d1A6w24SaNw2MHSd0UTAAAmYl37AAAJ&amp;attcnt=1&amp;attid0=BAAAAAAA&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sp>
        <p:nvSpPr>
          <p:cNvPr id="28680" name="AutoShape 14" descr="https://mail.ntnu.no/owa/attachment.ashx?id=RgAAAADdvQgPnEonT7nMrGUQgCpVBwDI7d1A6w24SaNw2MHSd0UTAAAmYfaHAADI7d1A6w24SaNw2MHSd0UTAAAmYl37AAAJ&amp;attcnt=1&amp;attid0=BAAAAAAA&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sp>
        <p:nvSpPr>
          <p:cNvPr id="28681" name="AutoShape 16" descr="https://mail.ntnu.no/owa/attachment.ashx?id=RgAAAADdvQgPnEonT7nMrGUQgCpVBwAYXWqjTQ2SRI8aVBAie3s8AAAA5gAIAADI7d1A6w24SaNw2MHSd0UTAAAmYkw8AAAJ&amp;attcnt=1&amp;attid0=EAARKXIMWA54QKSIDBY5K%2bzb&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sp>
        <p:nvSpPr>
          <p:cNvPr id="28682" name="AutoShape 18" descr="https://mail.ntnu.no/owa/attachment.ashx?id=RgAAAADdvQgPnEonT7nMrGUQgCpVBwAYXWqjTQ2SRI8aVBAie3s8AAAA5gAIAADI7d1A6w24SaNw2MHSd0UTAAAmYkw8AAAJ&amp;attcnt=1&amp;attid0=EAARKXIMWA54QKSIDBY5K%2bzb&amp;attcid0=image001.png%4001CE9864.98D99170"/>
          <p:cNvSpPr>
            <a:spLocks noChangeAspect="1" noChangeArrowheads="1"/>
          </p:cNvSpPr>
          <p:nvPr/>
        </p:nvSpPr>
        <p:spPr bwMode="auto">
          <a:xfrm>
            <a:off x="84138" y="-182563"/>
            <a:ext cx="13011150" cy="7315201"/>
          </a:xfrm>
          <a:prstGeom prst="rect">
            <a:avLst/>
          </a:prstGeom>
          <a:noFill/>
          <a:ln w="9525">
            <a:noFill/>
            <a:miter lim="800000"/>
            <a:headEnd/>
            <a:tailEnd/>
          </a:ln>
        </p:spPr>
        <p:txBody>
          <a:bodyPr/>
          <a:lstStyle/>
          <a:p>
            <a:endParaRPr lang="nb-NO"/>
          </a:p>
        </p:txBody>
      </p:sp>
      <p:pic>
        <p:nvPicPr>
          <p:cNvPr id="28683" name="Picture 19"/>
          <p:cNvPicPr>
            <a:picLocks noChangeAspect="1" noChangeArrowheads="1"/>
          </p:cNvPicPr>
          <p:nvPr/>
        </p:nvPicPr>
        <p:blipFill>
          <a:blip r:embed="rId2"/>
          <a:srcRect/>
          <a:stretch>
            <a:fillRect/>
          </a:stretch>
        </p:blipFill>
        <p:spPr bwMode="auto">
          <a:xfrm>
            <a:off x="906463" y="2511425"/>
            <a:ext cx="6232525" cy="2076450"/>
          </a:xfrm>
          <a:prstGeom prst="rect">
            <a:avLst/>
          </a:prstGeom>
          <a:noFill/>
          <a:ln w="9525">
            <a:noFill/>
            <a:miter lim="800000"/>
            <a:headEnd/>
            <a:tailEnd/>
          </a:ln>
        </p:spPr>
      </p:pic>
      <p:pic>
        <p:nvPicPr>
          <p:cNvPr id="28684" name="Picture 20"/>
          <p:cNvPicPr>
            <a:picLocks noChangeAspect="1" noChangeArrowheads="1"/>
          </p:cNvPicPr>
          <p:nvPr/>
        </p:nvPicPr>
        <p:blipFill>
          <a:blip r:embed="rId3"/>
          <a:srcRect/>
          <a:stretch>
            <a:fillRect/>
          </a:stretch>
        </p:blipFill>
        <p:spPr bwMode="auto">
          <a:xfrm>
            <a:off x="939800" y="4679950"/>
            <a:ext cx="6211888" cy="1911350"/>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6547803" y="799782"/>
            <a:ext cx="2145521" cy="144494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30238" y="3408363"/>
            <a:ext cx="8247062" cy="349250"/>
          </a:xfrm>
        </p:spPr>
        <p:txBody>
          <a:bodyPr>
            <a:normAutofit fontScale="92500" lnSpcReduction="20000"/>
          </a:bodyPr>
          <a:lstStyle/>
          <a:p>
            <a:pPr algn="ctr">
              <a:buFont typeface="Times" pitchFamily="-108" charset="0"/>
              <a:buNone/>
            </a:pPr>
            <a:r>
              <a:rPr lang="nb-NO" sz="2000" dirty="0" smtClean="0"/>
              <a:t>Trykkurven fra hjemme til gymnasiet. Hvordan skal vi tolke denne?</a:t>
            </a:r>
          </a:p>
        </p:txBody>
      </p:sp>
      <p:sp>
        <p:nvSpPr>
          <p:cNvPr id="29699" name="Tittel 1"/>
          <p:cNvSpPr>
            <a:spLocks noGrp="1"/>
          </p:cNvSpPr>
          <p:nvPr>
            <p:ph type="title"/>
          </p:nvPr>
        </p:nvSpPr>
        <p:spPr>
          <a:xfrm>
            <a:off x="734235" y="0"/>
            <a:ext cx="8512175" cy="1279525"/>
          </a:xfrm>
        </p:spPr>
        <p:txBody>
          <a:bodyPr/>
          <a:lstStyle/>
          <a:p>
            <a:pPr algn="ctr">
              <a:lnSpc>
                <a:spcPct val="100000"/>
              </a:lnSpc>
            </a:pPr>
            <a:r>
              <a:rPr lang="nb-NO" sz="2800" dirty="0" smtClean="0"/>
              <a:t>Poul </a:t>
            </a:r>
            <a:r>
              <a:rPr lang="nb-NO" sz="2800" dirty="0" err="1" smtClean="0"/>
              <a:t>Riis</a:t>
            </a:r>
            <a:r>
              <a:rPr lang="nb-NO" sz="2800" dirty="0" smtClean="0"/>
              <a:t> kjører på jobb og smeller med </a:t>
            </a:r>
            <a:r>
              <a:rPr lang="nb-NO" sz="2800" dirty="0" err="1" smtClean="0"/>
              <a:t>bildøren</a:t>
            </a:r>
            <a:r>
              <a:rPr lang="nb-NO" dirty="0" smtClean="0"/>
              <a:t/>
            </a:r>
            <a:br>
              <a:rPr lang="nb-NO" dirty="0" smtClean="0"/>
            </a:br>
            <a:r>
              <a:rPr lang="nb-NO" sz="2000" dirty="0" smtClean="0"/>
              <a:t>Poul </a:t>
            </a:r>
            <a:r>
              <a:rPr lang="nb-NO" sz="2000" dirty="0" err="1" smtClean="0"/>
              <a:t>Riis</a:t>
            </a:r>
            <a:endParaRPr lang="nb-NO" sz="3200" dirty="0" smtClean="0"/>
          </a:p>
        </p:txBody>
      </p:sp>
      <p:pic>
        <p:nvPicPr>
          <p:cNvPr id="51202" name="Picture 2"/>
          <p:cNvPicPr>
            <a:picLocks noChangeAspect="1" noChangeArrowheads="1"/>
          </p:cNvPicPr>
          <p:nvPr/>
        </p:nvPicPr>
        <p:blipFill>
          <a:blip r:embed="rId3"/>
          <a:srcRect/>
          <a:stretch>
            <a:fillRect/>
          </a:stretch>
        </p:blipFill>
        <p:spPr bwMode="auto">
          <a:xfrm>
            <a:off x="1163638" y="1111250"/>
            <a:ext cx="7315200" cy="2239963"/>
          </a:xfrm>
          <a:prstGeom prst="rect">
            <a:avLst/>
          </a:prstGeom>
          <a:noFill/>
          <a:ln w="9525">
            <a:noFill/>
            <a:miter lim="800000"/>
            <a:headEnd/>
            <a:tailEnd/>
          </a:ln>
        </p:spPr>
      </p:pic>
      <p:pic>
        <p:nvPicPr>
          <p:cNvPr id="51203" name="Picture 3"/>
          <p:cNvPicPr>
            <a:picLocks noChangeAspect="1" noChangeArrowheads="1"/>
          </p:cNvPicPr>
          <p:nvPr/>
        </p:nvPicPr>
        <p:blipFill>
          <a:blip r:embed="rId4"/>
          <a:srcRect/>
          <a:stretch>
            <a:fillRect/>
          </a:stretch>
        </p:blipFill>
        <p:spPr bwMode="auto">
          <a:xfrm>
            <a:off x="1177925" y="3767138"/>
            <a:ext cx="7334250" cy="2466975"/>
          </a:xfrm>
          <a:prstGeom prst="rect">
            <a:avLst/>
          </a:prstGeom>
          <a:noFill/>
          <a:ln w="9525">
            <a:noFill/>
            <a:miter lim="800000"/>
            <a:headEnd/>
            <a:tailEnd/>
          </a:ln>
        </p:spPr>
      </p:pic>
      <p:sp>
        <p:nvSpPr>
          <p:cNvPr id="9" name="TekstSylinder 8"/>
          <p:cNvSpPr txBox="1">
            <a:spLocks noChangeArrowheads="1"/>
          </p:cNvSpPr>
          <p:nvPr/>
        </p:nvSpPr>
        <p:spPr bwMode="auto">
          <a:xfrm>
            <a:off x="1746250" y="4256088"/>
            <a:ext cx="1595438" cy="461962"/>
          </a:xfrm>
          <a:prstGeom prst="rect">
            <a:avLst/>
          </a:prstGeom>
          <a:noFill/>
          <a:ln w="9525">
            <a:noFill/>
            <a:miter lim="800000"/>
            <a:headEnd/>
            <a:tailEnd/>
          </a:ln>
        </p:spPr>
        <p:txBody>
          <a:bodyPr wrap="none">
            <a:spAutoFit/>
          </a:bodyPr>
          <a:lstStyle/>
          <a:p>
            <a:r>
              <a:rPr lang="nb-NO">
                <a:solidFill>
                  <a:schemeClr val="tx2"/>
                </a:solidFill>
              </a:rPr>
              <a:t>Temperatur</a:t>
            </a:r>
          </a:p>
        </p:txBody>
      </p:sp>
      <p:sp>
        <p:nvSpPr>
          <p:cNvPr id="10" name="TekstSylinder 9"/>
          <p:cNvSpPr txBox="1">
            <a:spLocks noChangeArrowheads="1"/>
          </p:cNvSpPr>
          <p:nvPr/>
        </p:nvSpPr>
        <p:spPr bwMode="auto">
          <a:xfrm>
            <a:off x="1779588" y="1595438"/>
            <a:ext cx="925512" cy="461962"/>
          </a:xfrm>
          <a:prstGeom prst="rect">
            <a:avLst/>
          </a:prstGeom>
          <a:noFill/>
          <a:ln w="9525">
            <a:noFill/>
            <a:miter lim="800000"/>
            <a:headEnd/>
            <a:tailEnd/>
          </a:ln>
        </p:spPr>
        <p:txBody>
          <a:bodyPr wrap="none">
            <a:spAutoFit/>
          </a:bodyPr>
          <a:lstStyle/>
          <a:p>
            <a:r>
              <a:rPr lang="nb-NO">
                <a:solidFill>
                  <a:schemeClr val="tx2"/>
                </a:solidFill>
              </a:rPr>
              <a:t>Trykk</a:t>
            </a:r>
          </a:p>
        </p:txBody>
      </p:sp>
      <p:sp>
        <p:nvSpPr>
          <p:cNvPr id="11" name="Pil ned 10"/>
          <p:cNvSpPr>
            <a:spLocks noChangeArrowheads="1"/>
          </p:cNvSpPr>
          <p:nvPr/>
        </p:nvSpPr>
        <p:spPr bwMode="auto">
          <a:xfrm>
            <a:off x="3043238" y="1762125"/>
            <a:ext cx="347662" cy="565150"/>
          </a:xfrm>
          <a:prstGeom prst="downArrow">
            <a:avLst>
              <a:gd name="adj1" fmla="val 50000"/>
              <a:gd name="adj2" fmla="val 50205"/>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2" name="TekstSylinder 11"/>
          <p:cNvSpPr txBox="1">
            <a:spLocks noChangeArrowheads="1"/>
          </p:cNvSpPr>
          <p:nvPr/>
        </p:nvSpPr>
        <p:spPr bwMode="auto">
          <a:xfrm>
            <a:off x="3436938" y="1497013"/>
            <a:ext cx="993775" cy="646112"/>
          </a:xfrm>
          <a:prstGeom prst="rect">
            <a:avLst/>
          </a:prstGeom>
          <a:noFill/>
          <a:ln w="9525">
            <a:noFill/>
            <a:miter lim="800000"/>
            <a:headEnd/>
            <a:tailEnd/>
          </a:ln>
        </p:spPr>
        <p:txBody>
          <a:bodyPr wrap="none">
            <a:spAutoFit/>
          </a:bodyPr>
          <a:lstStyle/>
          <a:p>
            <a:pPr algn="ctr"/>
            <a:r>
              <a:rPr lang="nb-NO" sz="1800">
                <a:solidFill>
                  <a:schemeClr val="tx2"/>
                </a:solidFill>
              </a:rPr>
              <a:t>Bildøren</a:t>
            </a:r>
            <a:br>
              <a:rPr lang="nb-NO" sz="1800">
                <a:solidFill>
                  <a:schemeClr val="tx2"/>
                </a:solidFill>
              </a:rPr>
            </a:br>
            <a:r>
              <a:rPr lang="nb-NO" sz="1800">
                <a:solidFill>
                  <a:schemeClr val="tx2"/>
                </a:solidFill>
              </a:rPr>
              <a:t>lukkes</a:t>
            </a:r>
          </a:p>
        </p:txBody>
      </p:sp>
      <p:sp>
        <p:nvSpPr>
          <p:cNvPr id="13" name="Pil ned 12"/>
          <p:cNvSpPr>
            <a:spLocks noChangeArrowheads="1"/>
          </p:cNvSpPr>
          <p:nvPr/>
        </p:nvSpPr>
        <p:spPr bwMode="auto">
          <a:xfrm>
            <a:off x="3092450" y="5337175"/>
            <a:ext cx="349250" cy="565150"/>
          </a:xfrm>
          <a:prstGeom prst="downArrow">
            <a:avLst>
              <a:gd name="adj1" fmla="val 50000"/>
              <a:gd name="adj2" fmla="val 49976"/>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
        <p:nvSpPr>
          <p:cNvPr id="14" name="TekstSylinder 13"/>
          <p:cNvSpPr txBox="1">
            <a:spLocks noChangeArrowheads="1"/>
          </p:cNvSpPr>
          <p:nvPr/>
        </p:nvSpPr>
        <p:spPr bwMode="auto">
          <a:xfrm>
            <a:off x="3424238" y="5037138"/>
            <a:ext cx="1133475" cy="646112"/>
          </a:xfrm>
          <a:prstGeom prst="rect">
            <a:avLst/>
          </a:prstGeom>
          <a:noFill/>
          <a:ln w="9525">
            <a:noFill/>
            <a:miter lim="800000"/>
            <a:headEnd/>
            <a:tailEnd/>
          </a:ln>
        </p:spPr>
        <p:txBody>
          <a:bodyPr wrap="none">
            <a:spAutoFit/>
          </a:bodyPr>
          <a:lstStyle/>
          <a:p>
            <a:pPr algn="ctr"/>
            <a:r>
              <a:rPr lang="nb-NO" sz="1800">
                <a:solidFill>
                  <a:schemeClr val="tx2"/>
                </a:solidFill>
              </a:rPr>
              <a:t>Starter</a:t>
            </a:r>
            <a:br>
              <a:rPr lang="nb-NO" sz="1800">
                <a:solidFill>
                  <a:schemeClr val="tx2"/>
                </a:solidFill>
              </a:rPr>
            </a:br>
            <a:r>
              <a:rPr lang="nb-NO" sz="1800">
                <a:solidFill>
                  <a:schemeClr val="tx2"/>
                </a:solidFill>
              </a:rPr>
              <a:t>kjøreturen</a:t>
            </a:r>
          </a:p>
        </p:txBody>
      </p:sp>
      <p:sp>
        <p:nvSpPr>
          <p:cNvPr id="15" name="Rektangel 14"/>
          <p:cNvSpPr>
            <a:spLocks noChangeArrowheads="1"/>
          </p:cNvSpPr>
          <p:nvPr/>
        </p:nvSpPr>
        <p:spPr bwMode="auto">
          <a:xfrm>
            <a:off x="4974448" y="200025"/>
            <a:ext cx="4125658" cy="531813"/>
          </a:xfrm>
          <a:prstGeom prst="rect">
            <a:avLst/>
          </a:prstGeom>
          <a:solidFill>
            <a:schemeClr val="bg1"/>
          </a:solidFill>
          <a:ln w="9525" algn="ctr">
            <a:solidFill>
              <a:schemeClr val="bg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20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par>
                                <p:cTn id="24" presetID="10" presetClass="exit" presetSubtype="0" fill="hold" grpId="0" nodeType="withEffect">
                                  <p:stCondLst>
                                    <p:cond delay="0"/>
                                  </p:stCondLst>
                                  <p:childTnLst>
                                    <p:animEffect transition="out" filter="fade">
                                      <p:cBhvr>
                                        <p:cTn id="25" dur="2000"/>
                                        <p:tgtEl>
                                          <p:spTgt spid="15"/>
                                        </p:tgtEl>
                                      </p:cBhvr>
                                    </p:animEffect>
                                    <p:set>
                                      <p:cBhvr>
                                        <p:cTn id="26" dur="1" fill="hold">
                                          <p:stCondLst>
                                            <p:cond delay="19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03"/>
                                        </p:tgtEl>
                                        <p:attrNameLst>
                                          <p:attrName>style.visibility</p:attrName>
                                        </p:attrNameLst>
                                      </p:cBhvr>
                                      <p:to>
                                        <p:strVal val="visible"/>
                                      </p:to>
                                    </p:set>
                                    <p:animEffect transition="in" filter="fade">
                                      <p:cBhvr>
                                        <p:cTn id="31" dur="2000"/>
                                        <p:tgtEl>
                                          <p:spTgt spid="5120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1" grpId="0" animBg="1"/>
      <p:bldP spid="12" grpId="0"/>
      <p:bldP spid="13" grpId="0" animBg="1"/>
      <p:bldP spid="14"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tel 1"/>
          <p:cNvSpPr>
            <a:spLocks noGrp="1"/>
          </p:cNvSpPr>
          <p:nvPr>
            <p:ph type="title"/>
          </p:nvPr>
        </p:nvSpPr>
        <p:spPr>
          <a:xfrm>
            <a:off x="756180" y="0"/>
            <a:ext cx="8512175" cy="1279525"/>
          </a:xfrm>
        </p:spPr>
        <p:txBody>
          <a:bodyPr/>
          <a:lstStyle/>
          <a:p>
            <a:pPr algn="ctr">
              <a:lnSpc>
                <a:spcPct val="100000"/>
              </a:lnSpc>
            </a:pPr>
            <a:r>
              <a:rPr lang="nb-NO" sz="2800" dirty="0" err="1" smtClean="0"/>
              <a:t>Poul’s</a:t>
            </a:r>
            <a:r>
              <a:rPr lang="nb-NO" sz="2800" dirty="0" smtClean="0"/>
              <a:t> datter hjelper ham med å smelle </a:t>
            </a:r>
            <a:r>
              <a:rPr lang="nb-NO" sz="2800" dirty="0" err="1" smtClean="0"/>
              <a:t>bildøren</a:t>
            </a:r>
            <a:r>
              <a:rPr lang="nb-NO" sz="4000" dirty="0" smtClean="0"/>
              <a:t/>
            </a:r>
            <a:br>
              <a:rPr lang="nb-NO" sz="4000" dirty="0" smtClean="0"/>
            </a:br>
            <a:r>
              <a:rPr lang="nb-NO" sz="2400" dirty="0" smtClean="0"/>
              <a:t>Poul </a:t>
            </a:r>
            <a:r>
              <a:rPr lang="nb-NO" sz="2400" dirty="0" err="1" smtClean="0"/>
              <a:t>Riis</a:t>
            </a:r>
            <a:endParaRPr lang="nb-NO" dirty="0" smtClean="0"/>
          </a:p>
        </p:txBody>
      </p:sp>
      <p:pic>
        <p:nvPicPr>
          <p:cNvPr id="52226" name="Picture 2"/>
          <p:cNvPicPr>
            <a:picLocks noChangeAspect="1" noChangeArrowheads="1"/>
          </p:cNvPicPr>
          <p:nvPr/>
        </p:nvPicPr>
        <p:blipFill>
          <a:blip r:embed="rId2"/>
          <a:srcRect/>
          <a:stretch>
            <a:fillRect/>
          </a:stretch>
        </p:blipFill>
        <p:spPr bwMode="auto">
          <a:xfrm>
            <a:off x="1009498" y="1130300"/>
            <a:ext cx="7994802" cy="2543175"/>
          </a:xfrm>
          <a:prstGeom prst="rect">
            <a:avLst/>
          </a:prstGeom>
          <a:noFill/>
          <a:ln w="9525">
            <a:noFill/>
            <a:miter lim="800000"/>
            <a:headEnd/>
            <a:tailEnd/>
          </a:ln>
        </p:spPr>
      </p:pic>
      <p:sp>
        <p:nvSpPr>
          <p:cNvPr id="7" name="TekstSylinder 6"/>
          <p:cNvSpPr txBox="1">
            <a:spLocks noChangeArrowheads="1"/>
          </p:cNvSpPr>
          <p:nvPr/>
        </p:nvSpPr>
        <p:spPr bwMode="auto">
          <a:xfrm>
            <a:off x="6434138" y="1446213"/>
            <a:ext cx="1825625" cy="646112"/>
          </a:xfrm>
          <a:prstGeom prst="rect">
            <a:avLst/>
          </a:prstGeom>
          <a:noFill/>
          <a:ln w="9525">
            <a:noFill/>
            <a:miter lim="800000"/>
            <a:headEnd/>
            <a:tailEnd/>
          </a:ln>
        </p:spPr>
        <p:txBody>
          <a:bodyPr wrap="none">
            <a:spAutoFit/>
          </a:bodyPr>
          <a:lstStyle/>
          <a:p>
            <a:r>
              <a:rPr lang="nb-NO" sz="1800">
                <a:solidFill>
                  <a:schemeClr val="tx2"/>
                </a:solidFill>
              </a:rPr>
              <a:t>Hans datter river</a:t>
            </a:r>
            <a:br>
              <a:rPr lang="nb-NO" sz="1800">
                <a:solidFill>
                  <a:schemeClr val="tx2"/>
                </a:solidFill>
              </a:rPr>
            </a:br>
            <a:r>
              <a:rPr lang="nb-NO" sz="1800">
                <a:solidFill>
                  <a:schemeClr val="tx2"/>
                </a:solidFill>
              </a:rPr>
              <a:t>opp døren utenfra</a:t>
            </a:r>
          </a:p>
        </p:txBody>
      </p:sp>
      <p:sp>
        <p:nvSpPr>
          <p:cNvPr id="8" name="Pil ned 7"/>
          <p:cNvSpPr>
            <a:spLocks noChangeArrowheads="1"/>
          </p:cNvSpPr>
          <p:nvPr/>
        </p:nvSpPr>
        <p:spPr bwMode="auto">
          <a:xfrm>
            <a:off x="7215188" y="2095500"/>
            <a:ext cx="349250" cy="631825"/>
          </a:xfrm>
          <a:prstGeom prst="downArrow">
            <a:avLst>
              <a:gd name="adj1" fmla="val 50000"/>
              <a:gd name="adj2" fmla="val 49985"/>
            </a:avLst>
          </a:prstGeom>
          <a:solidFill>
            <a:srgbClr val="00B8FF"/>
          </a:solidFill>
          <a:ln w="9525" algn="ctr">
            <a:solidFill>
              <a:schemeClr val="tx1"/>
            </a:solidFill>
            <a:round/>
            <a:headEnd/>
            <a:tailEnd/>
          </a:ln>
        </p:spPr>
        <p:txBody>
          <a:bodyPr/>
          <a:lstStyle/>
          <a:p>
            <a:pPr eaLnBrk="0" hangingPunct="0">
              <a:lnSpc>
                <a:spcPct val="81000"/>
              </a:lnSpc>
              <a:buClr>
                <a:srgbClr val="000000"/>
              </a:buClr>
              <a:buSzPct val="100000"/>
              <a:buFont typeface="Times" pitchFamily="-108" charset="0"/>
              <a:buNone/>
            </a:pPr>
            <a:endParaRPr lang="nb-NO"/>
          </a:p>
        </p:txBody>
      </p:sp>
      <p:pic>
        <p:nvPicPr>
          <p:cNvPr id="52227" name="Picture 3"/>
          <p:cNvPicPr>
            <a:picLocks noChangeAspect="1" noChangeArrowheads="1"/>
          </p:cNvPicPr>
          <p:nvPr/>
        </p:nvPicPr>
        <p:blipFill>
          <a:blip r:embed="rId3"/>
          <a:srcRect/>
          <a:stretch>
            <a:fillRect/>
          </a:stretch>
        </p:blipFill>
        <p:spPr bwMode="auto">
          <a:xfrm>
            <a:off x="1009498" y="3963988"/>
            <a:ext cx="7983690" cy="2552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2000"/>
                                        <p:tgtEl>
                                          <p:spTgt spid="52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227"/>
                                        </p:tgtEl>
                                        <p:attrNameLst>
                                          <p:attrName>style.visibility</p:attrName>
                                        </p:attrNameLst>
                                      </p:cBhvr>
                                      <p:to>
                                        <p:strVal val="visible"/>
                                      </p:to>
                                    </p:set>
                                    <p:animEffect transition="in" filter="fade">
                                      <p:cBhvr>
                                        <p:cTn id="21" dur="2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6"/>
            <a:ext cx="7407404" cy="1624115"/>
          </a:xfrm>
        </p:spPr>
        <p:txBody>
          <a:bodyPr>
            <a:normAutofit/>
          </a:bodyPr>
          <a:lstStyle/>
          <a:p>
            <a:pPr algn="ctr"/>
            <a:r>
              <a:rPr lang="nb-NO" dirty="0" smtClean="0"/>
              <a:t>Trykkmålinger i atmosfæren</a:t>
            </a:r>
            <a:br>
              <a:rPr lang="nb-NO" dirty="0" smtClean="0"/>
            </a:br>
            <a:r>
              <a:rPr lang="nb-NO" dirty="0" err="1" smtClean="0"/>
              <a:t>CanSat</a:t>
            </a:r>
            <a:endParaRPr lang="nb-NO"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0" y="1274684"/>
            <a:ext cx="5054803" cy="55833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5778" name="Tittel 1"/>
          <p:cNvSpPr>
            <a:spLocks noGrp="1"/>
          </p:cNvSpPr>
          <p:nvPr>
            <p:ph type="title"/>
          </p:nvPr>
        </p:nvSpPr>
        <p:spPr>
          <a:xfrm>
            <a:off x="987547" y="27310"/>
            <a:ext cx="8042466" cy="887933"/>
          </a:xfrm>
        </p:spPr>
        <p:txBody>
          <a:bodyPr>
            <a:normAutofit fontScale="90000"/>
          </a:bodyPr>
          <a:lstStyle/>
          <a:p>
            <a:pPr algn="ctr"/>
            <a:r>
              <a:rPr lang="nb-NO" dirty="0" smtClean="0"/>
              <a:t>Hva er </a:t>
            </a:r>
            <a:r>
              <a:rPr lang="nb-NO" dirty="0" err="1" smtClean="0"/>
              <a:t>CanSat</a:t>
            </a:r>
            <a:r>
              <a:rPr lang="nb-NO" dirty="0" smtClean="0"/>
              <a:t>?</a:t>
            </a:r>
            <a:br>
              <a:rPr lang="nb-NO" dirty="0" smtClean="0"/>
            </a:br>
            <a:r>
              <a:rPr lang="nb-NO" sz="2700" dirty="0" smtClean="0"/>
              <a:t>Norsk initiativtaker NAROM ved Andøya </a:t>
            </a:r>
            <a:r>
              <a:rPr lang="nb-NO" sz="2700" dirty="0" err="1" smtClean="0"/>
              <a:t>Space</a:t>
            </a:r>
            <a:r>
              <a:rPr lang="nb-NO" sz="2700" dirty="0" smtClean="0"/>
              <a:t> Centre</a:t>
            </a:r>
          </a:p>
        </p:txBody>
      </p:sp>
      <p:sp>
        <p:nvSpPr>
          <p:cNvPr id="3" name="Plassholder for innhold 2"/>
          <p:cNvSpPr>
            <a:spLocks noGrp="1"/>
          </p:cNvSpPr>
          <p:nvPr>
            <p:ph idx="1"/>
          </p:nvPr>
        </p:nvSpPr>
        <p:spPr>
          <a:xfrm>
            <a:off x="1" y="1274684"/>
            <a:ext cx="5213350" cy="5510760"/>
          </a:xfrm>
        </p:spPr>
        <p:txBody>
          <a:bodyPr>
            <a:normAutofit/>
          </a:bodyPr>
          <a:lstStyle/>
          <a:p>
            <a:pPr>
              <a:lnSpc>
                <a:spcPct val="100000"/>
              </a:lnSpc>
            </a:pPr>
            <a:r>
              <a:rPr lang="nb-NO" sz="1800" dirty="0" smtClean="0"/>
              <a:t>Elevene bygger en sonde på størrelse med en Colaboks på grunnlag av et byggesett.</a:t>
            </a:r>
          </a:p>
          <a:p>
            <a:pPr>
              <a:lnSpc>
                <a:spcPct val="100000"/>
              </a:lnSpc>
            </a:pPr>
            <a:r>
              <a:rPr lang="nb-NO" sz="1800" b="1" dirty="0" smtClean="0"/>
              <a:t>”</a:t>
            </a:r>
            <a:r>
              <a:rPr lang="nb-NO" sz="1800" b="1" dirty="0" err="1" smtClean="0"/>
              <a:t>Primary</a:t>
            </a:r>
            <a:r>
              <a:rPr lang="nb-NO" sz="1800" b="1" dirty="0" smtClean="0"/>
              <a:t> </a:t>
            </a:r>
            <a:r>
              <a:rPr lang="nb-NO" sz="1800" b="1" dirty="0" err="1" smtClean="0"/>
              <a:t>mission</a:t>
            </a:r>
            <a:r>
              <a:rPr lang="nb-NO" sz="1800" b="1" dirty="0" smtClean="0"/>
              <a:t>” </a:t>
            </a:r>
            <a:r>
              <a:rPr lang="nb-NO" sz="1800" dirty="0" smtClean="0"/>
              <a:t>- Byggesettet inneholder:</a:t>
            </a:r>
            <a:br>
              <a:rPr lang="nb-NO" sz="1800" dirty="0" smtClean="0"/>
            </a:br>
            <a:r>
              <a:rPr lang="nb-NO" sz="1200" dirty="0" smtClean="0"/>
              <a:t>- Temperatur , trykksensor og </a:t>
            </a:r>
            <a:r>
              <a:rPr lang="nb-NO" sz="1200" dirty="0" err="1" smtClean="0"/>
              <a:t>akselerometer</a:t>
            </a:r>
            <a:r>
              <a:rPr lang="nb-NO" sz="1200" dirty="0" smtClean="0"/>
              <a:t/>
            </a:r>
            <a:br>
              <a:rPr lang="nb-NO" sz="1200" dirty="0" smtClean="0"/>
            </a:br>
            <a:r>
              <a:rPr lang="nb-NO" sz="1200" dirty="0" smtClean="0"/>
              <a:t>- Mikrokontroller</a:t>
            </a:r>
            <a:br>
              <a:rPr lang="nb-NO" sz="1200" dirty="0" smtClean="0"/>
            </a:br>
            <a:r>
              <a:rPr lang="nb-NO" sz="1200" dirty="0" smtClean="0"/>
              <a:t>- Sender og mottaker (overføring av data til bakken)</a:t>
            </a:r>
            <a:br>
              <a:rPr lang="nb-NO" sz="1200" dirty="0" smtClean="0"/>
            </a:br>
            <a:r>
              <a:rPr lang="nb-NO" sz="1200" dirty="0" smtClean="0"/>
              <a:t>- Datalagringskort</a:t>
            </a:r>
          </a:p>
          <a:p>
            <a:pPr>
              <a:lnSpc>
                <a:spcPct val="100000"/>
              </a:lnSpc>
            </a:pPr>
            <a:r>
              <a:rPr lang="nb-NO" sz="1800" b="1" dirty="0" smtClean="0"/>
              <a:t>”</a:t>
            </a:r>
            <a:r>
              <a:rPr lang="nb-NO" sz="1800" b="1" dirty="0" err="1" smtClean="0"/>
              <a:t>Secondary</a:t>
            </a:r>
            <a:r>
              <a:rPr lang="nb-NO" sz="1800" b="1" dirty="0" smtClean="0"/>
              <a:t> </a:t>
            </a:r>
            <a:r>
              <a:rPr lang="nb-NO" sz="1800" b="1" dirty="0" err="1" smtClean="0"/>
              <a:t>mission</a:t>
            </a:r>
            <a:r>
              <a:rPr lang="nb-NO" sz="1800" b="1" dirty="0" smtClean="0"/>
              <a:t>” </a:t>
            </a:r>
            <a:r>
              <a:rPr lang="nb-NO" sz="1800" dirty="0" smtClean="0"/>
              <a:t>- Utstyres med flere sensorer:</a:t>
            </a:r>
            <a:br>
              <a:rPr lang="nb-NO" sz="1800" dirty="0" smtClean="0"/>
            </a:br>
            <a:r>
              <a:rPr lang="nb-NO" sz="1200" dirty="0" smtClean="0"/>
              <a:t>- GPS, kamera, fuktighet, lys, gass, CO</a:t>
            </a:r>
            <a:r>
              <a:rPr lang="nb-NO" sz="1200" baseline="-25000" dirty="0" smtClean="0"/>
              <a:t>2</a:t>
            </a:r>
            <a:r>
              <a:rPr lang="nb-NO" sz="1200" dirty="0" smtClean="0"/>
              <a:t>  +++</a:t>
            </a:r>
            <a:endParaRPr lang="nb-NO" sz="1400" dirty="0" smtClean="0"/>
          </a:p>
          <a:p>
            <a:pPr>
              <a:lnSpc>
                <a:spcPct val="100000"/>
              </a:lnSpc>
            </a:pPr>
            <a:r>
              <a:rPr lang="nb-NO" sz="1800" dirty="0" smtClean="0"/>
              <a:t>Colaboksen utstyres med fallskjerm slik at den kan falle langsomt gjennom atmosfæren.</a:t>
            </a:r>
          </a:p>
          <a:p>
            <a:pPr>
              <a:lnSpc>
                <a:spcPct val="100000"/>
              </a:lnSpc>
            </a:pPr>
            <a:r>
              <a:rPr lang="nb-NO" sz="1800" dirty="0" smtClean="0"/>
              <a:t>Skytes opp til ca. 1000 hvor de droppes, eller slippes fra heliumballong fra ca. 400 m, eller fra drone fra ca. 100 meter</a:t>
            </a:r>
          </a:p>
          <a:p>
            <a:pPr>
              <a:lnSpc>
                <a:spcPct val="100000"/>
              </a:lnSpc>
            </a:pPr>
            <a:r>
              <a:rPr lang="nb-NO" sz="1800" dirty="0" smtClean="0"/>
              <a:t>Gjennom fallet (ca. 2 min.) overføres data til bakkstasjonen via radio</a:t>
            </a:r>
          </a:p>
          <a:p>
            <a:pPr>
              <a:lnSpc>
                <a:spcPct val="100000"/>
              </a:lnSpc>
            </a:pPr>
            <a:r>
              <a:rPr lang="nb-NO" sz="1800" dirty="0" smtClean="0"/>
              <a:t>I etterkant analyseres og tolkes måledata</a:t>
            </a:r>
          </a:p>
          <a:p>
            <a:pPr>
              <a:lnSpc>
                <a:spcPct val="100000"/>
              </a:lnSpc>
            </a:pPr>
            <a:r>
              <a:rPr lang="nb-NO" sz="1800" dirty="0" smtClean="0"/>
              <a:t>Elevene skriver rapport og presenterer resultater</a:t>
            </a:r>
          </a:p>
          <a:p>
            <a:pPr>
              <a:lnSpc>
                <a:spcPct val="100000"/>
              </a:lnSpc>
            </a:pPr>
            <a:endParaRPr lang="nb-NO" sz="1800" dirty="0" smtClean="0"/>
          </a:p>
        </p:txBody>
      </p:sp>
      <p:pic>
        <p:nvPicPr>
          <p:cNvPr id="32770" name="Picture 2" descr="F:\Backup PC233 05.08.06\PC233\Foto\Skolelab\NAROM\CanSat 2011\CIMG0174.JPG"/>
          <p:cNvPicPr>
            <a:picLocks noChangeAspect="1" noChangeArrowheads="1"/>
          </p:cNvPicPr>
          <p:nvPr/>
        </p:nvPicPr>
        <p:blipFill>
          <a:blip r:embed="rId2" cstate="print"/>
          <a:srcRect l="7887"/>
          <a:stretch>
            <a:fillRect/>
          </a:stretch>
        </p:blipFill>
        <p:spPr bwMode="auto">
          <a:xfrm>
            <a:off x="5189538" y="1530821"/>
            <a:ext cx="3225800" cy="4668838"/>
          </a:xfrm>
          <a:prstGeom prst="rect">
            <a:avLst/>
          </a:prstGeom>
          <a:noFill/>
          <a:ln w="9525">
            <a:noFill/>
            <a:miter lim="800000"/>
            <a:headEnd/>
            <a:tailEnd/>
          </a:ln>
        </p:spPr>
      </p:pic>
      <p:pic>
        <p:nvPicPr>
          <p:cNvPr id="32771" name="Picture 3" descr="F:\Backup PC233 05.08.06\PC233\Foto\Skolelab\NAROM\CanSat 2011\CIMG0191.JPG"/>
          <p:cNvPicPr>
            <a:picLocks noChangeAspect="1" noChangeArrowheads="1"/>
          </p:cNvPicPr>
          <p:nvPr/>
        </p:nvPicPr>
        <p:blipFill>
          <a:blip r:embed="rId3" cstate="print"/>
          <a:srcRect l="30276" t="13983" r="24208" b="11288"/>
          <a:stretch>
            <a:fillRect/>
          </a:stretch>
        </p:blipFill>
        <p:spPr bwMode="auto">
          <a:xfrm>
            <a:off x="5213350" y="1533996"/>
            <a:ext cx="3805238" cy="4686300"/>
          </a:xfrm>
          <a:prstGeom prst="rect">
            <a:avLst/>
          </a:prstGeom>
          <a:noFill/>
          <a:ln w="9525">
            <a:noFill/>
            <a:miter lim="800000"/>
            <a:headEnd/>
            <a:tailEnd/>
          </a:ln>
        </p:spPr>
      </p:pic>
      <p:pic>
        <p:nvPicPr>
          <p:cNvPr id="32772" name="Picture 4" descr="F:\Backup PC233 05.08.06\PC233\Foto\Skolelab\NAROM\CanSat 2011\CIMG0195.JPG"/>
          <p:cNvPicPr>
            <a:picLocks noChangeAspect="1" noChangeArrowheads="1"/>
          </p:cNvPicPr>
          <p:nvPr/>
        </p:nvPicPr>
        <p:blipFill>
          <a:blip r:embed="rId4" cstate="print"/>
          <a:srcRect l="7961"/>
          <a:stretch>
            <a:fillRect/>
          </a:stretch>
        </p:blipFill>
        <p:spPr bwMode="auto">
          <a:xfrm>
            <a:off x="5200650" y="1529234"/>
            <a:ext cx="3240088" cy="4694237"/>
          </a:xfrm>
          <a:prstGeom prst="rect">
            <a:avLst/>
          </a:prstGeom>
          <a:noFill/>
          <a:ln w="9525">
            <a:noFill/>
            <a:miter lim="800000"/>
            <a:headEnd/>
            <a:tailEnd/>
          </a:ln>
        </p:spPr>
      </p:pic>
      <p:pic>
        <p:nvPicPr>
          <p:cNvPr id="32773" name="Picture 5" descr="F:\Backup PC233 05.08.06\PC233\Foto\Skolelab\NAROM\CanSat 2011\CIMG0232.JPG"/>
          <p:cNvPicPr>
            <a:picLocks noChangeAspect="1" noChangeArrowheads="1"/>
          </p:cNvPicPr>
          <p:nvPr/>
        </p:nvPicPr>
        <p:blipFill>
          <a:blip r:embed="rId5" cstate="print"/>
          <a:srcRect l="26466" t="10873" r="44460" b="28967"/>
          <a:stretch>
            <a:fillRect/>
          </a:stretch>
        </p:blipFill>
        <p:spPr bwMode="auto">
          <a:xfrm>
            <a:off x="5224463" y="1529234"/>
            <a:ext cx="3024187" cy="46910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fade">
                                      <p:cBhvr>
                                        <p:cTn id="17" dur="2000"/>
                                        <p:tgtEl>
                                          <p:spTgt spid="327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xit" presetSubtype="0" fill="hold" nodeType="withEffect">
                                  <p:stCondLst>
                                    <p:cond delay="0"/>
                                  </p:stCondLst>
                                  <p:childTnLst>
                                    <p:animEffect transition="out" filter="fade">
                                      <p:cBhvr>
                                        <p:cTn id="24" dur="2000"/>
                                        <p:tgtEl>
                                          <p:spTgt spid="32770"/>
                                        </p:tgtEl>
                                      </p:cBhvr>
                                    </p:animEffect>
                                    <p:set>
                                      <p:cBhvr>
                                        <p:cTn id="25" dur="1" fill="hold">
                                          <p:stCondLst>
                                            <p:cond delay="1999"/>
                                          </p:stCondLst>
                                        </p:cTn>
                                        <p:tgtEl>
                                          <p:spTgt spid="32770"/>
                                        </p:tgtEl>
                                        <p:attrNameLst>
                                          <p:attrName>style.visibility</p:attrName>
                                        </p:attrNameLst>
                                      </p:cBhvr>
                                      <p:to>
                                        <p:strVal val="hidden"/>
                                      </p:to>
                                    </p:se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2771"/>
                                        </p:tgtEl>
                                        <p:attrNameLst>
                                          <p:attrName>style.visibility</p:attrName>
                                        </p:attrNameLst>
                                      </p:cBhvr>
                                      <p:to>
                                        <p:strVal val="visible"/>
                                      </p:to>
                                    </p:set>
                                    <p:animEffect transition="in" filter="fade">
                                      <p:cBhvr>
                                        <p:cTn id="29" dur="2000"/>
                                        <p:tgtEl>
                                          <p:spTgt spid="3277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32771"/>
                                        </p:tgtEl>
                                      </p:cBhvr>
                                    </p:animEffect>
                                    <p:set>
                                      <p:cBhvr>
                                        <p:cTn id="34" dur="1" fill="hold">
                                          <p:stCondLst>
                                            <p:cond delay="1999"/>
                                          </p:stCondLst>
                                        </p:cTn>
                                        <p:tgtEl>
                                          <p:spTgt spid="3277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2772"/>
                                        </p:tgtEl>
                                        <p:attrNameLst>
                                          <p:attrName>style.visibility</p:attrName>
                                        </p:attrNameLst>
                                      </p:cBhvr>
                                      <p:to>
                                        <p:strVal val="visible"/>
                                      </p:to>
                                    </p:set>
                                    <p:animEffect transition="in" filter="fade">
                                      <p:cBhvr>
                                        <p:cTn id="41" dur="2000"/>
                                        <p:tgtEl>
                                          <p:spTgt spid="3277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2000"/>
                                        <p:tgtEl>
                                          <p:spTgt spid="32772"/>
                                        </p:tgtEl>
                                      </p:cBhvr>
                                    </p:animEffect>
                                    <p:set>
                                      <p:cBhvr>
                                        <p:cTn id="46" dur="1" fill="hold">
                                          <p:stCondLst>
                                            <p:cond delay="1999"/>
                                          </p:stCondLst>
                                        </p:cTn>
                                        <p:tgtEl>
                                          <p:spTgt spid="32772"/>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32773"/>
                                        </p:tgtEl>
                                        <p:attrNameLst>
                                          <p:attrName>style.visibility</p:attrName>
                                        </p:attrNameLst>
                                      </p:cBhvr>
                                      <p:to>
                                        <p:strVal val="visible"/>
                                      </p:to>
                                    </p:set>
                                    <p:animEffect transition="in" filter="fade">
                                      <p:cBhvr>
                                        <p:cTn id="49" dur="2000"/>
                                        <p:tgtEl>
                                          <p:spTgt spid="3277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2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2000"/>
                                        <p:tgtEl>
                                          <p:spTgt spid="3">
                                            <p:txEl>
                                              <p:pRg st="6" end="6"/>
                                            </p:txEl>
                                          </p:spTgt>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tel 1"/>
          <p:cNvSpPr>
            <a:spLocks noGrp="1"/>
          </p:cNvSpPr>
          <p:nvPr>
            <p:ph type="title"/>
          </p:nvPr>
        </p:nvSpPr>
        <p:spPr>
          <a:xfrm>
            <a:off x="1079500" y="273050"/>
            <a:ext cx="7767638" cy="1092200"/>
          </a:xfrm>
        </p:spPr>
        <p:txBody>
          <a:bodyPr/>
          <a:lstStyle/>
          <a:p>
            <a:pPr algn="ctr"/>
            <a:r>
              <a:rPr lang="nb-NO" smtClean="0"/>
              <a:t>CanSat - konseptet</a:t>
            </a:r>
          </a:p>
        </p:txBody>
      </p:sp>
      <p:sp>
        <p:nvSpPr>
          <p:cNvPr id="76803" name="Plassholder for innhold 2"/>
          <p:cNvSpPr>
            <a:spLocks noGrp="1"/>
          </p:cNvSpPr>
          <p:nvPr>
            <p:ph idx="1"/>
          </p:nvPr>
        </p:nvSpPr>
        <p:spPr>
          <a:xfrm>
            <a:off x="990150" y="1555750"/>
            <a:ext cx="4917171" cy="4532313"/>
          </a:xfrm>
        </p:spPr>
        <p:txBody>
          <a:bodyPr>
            <a:normAutofit lnSpcReduction="10000"/>
          </a:bodyPr>
          <a:lstStyle/>
          <a:p>
            <a:pPr>
              <a:lnSpc>
                <a:spcPct val="100000"/>
              </a:lnSpc>
            </a:pPr>
            <a:r>
              <a:rPr lang="nb-NO" sz="2200" dirty="0" smtClean="0"/>
              <a:t>Lærerkurs (aug./sept.)</a:t>
            </a:r>
          </a:p>
          <a:p>
            <a:pPr>
              <a:lnSpc>
                <a:spcPct val="100000"/>
              </a:lnSpc>
            </a:pPr>
            <a:r>
              <a:rPr lang="nb-NO" sz="2200" dirty="0" smtClean="0"/>
              <a:t>Start prosjekt i egen klasse </a:t>
            </a:r>
            <a:br>
              <a:rPr lang="nb-NO" sz="2200" dirty="0" smtClean="0"/>
            </a:br>
            <a:r>
              <a:rPr lang="nb-NO" sz="2200" dirty="0" smtClean="0"/>
              <a:t>(</a:t>
            </a:r>
            <a:r>
              <a:rPr lang="nb-NO" sz="2200" dirty="0" err="1" smtClean="0"/>
              <a:t>ToF</a:t>
            </a:r>
            <a:r>
              <a:rPr lang="nb-NO" sz="2200" dirty="0" smtClean="0"/>
              <a:t> I)</a:t>
            </a:r>
          </a:p>
          <a:p>
            <a:pPr>
              <a:lnSpc>
                <a:spcPct val="100000"/>
              </a:lnSpc>
            </a:pPr>
            <a:r>
              <a:rPr lang="nb-NO" sz="2200" dirty="0" smtClean="0"/>
              <a:t>Gruppeprosjekt i klassen </a:t>
            </a:r>
            <a:br>
              <a:rPr lang="nb-NO" sz="2200" dirty="0" smtClean="0"/>
            </a:br>
            <a:r>
              <a:rPr lang="nb-NO" sz="2200" dirty="0" smtClean="0"/>
              <a:t>(3 - 5 elever)</a:t>
            </a:r>
          </a:p>
          <a:p>
            <a:r>
              <a:rPr lang="nb-NO" sz="2200" dirty="0" smtClean="0"/>
              <a:t>Opplæringsfase: </a:t>
            </a:r>
            <a:br>
              <a:rPr lang="nb-NO" sz="2200" dirty="0" smtClean="0"/>
            </a:br>
            <a:r>
              <a:rPr lang="nb-NO" sz="2200" dirty="0" smtClean="0"/>
              <a:t>”</a:t>
            </a:r>
            <a:r>
              <a:rPr lang="nb-NO" sz="2200" dirty="0" err="1" smtClean="0"/>
              <a:t>Primary</a:t>
            </a:r>
            <a:r>
              <a:rPr lang="nb-NO" sz="2200" dirty="0" smtClean="0"/>
              <a:t> </a:t>
            </a:r>
            <a:r>
              <a:rPr lang="nb-NO" sz="2200" dirty="0" err="1" smtClean="0"/>
              <a:t>Mission</a:t>
            </a:r>
            <a:r>
              <a:rPr lang="nb-NO" sz="2200" dirty="0" smtClean="0"/>
              <a:t>”</a:t>
            </a:r>
          </a:p>
          <a:p>
            <a:pPr>
              <a:lnSpc>
                <a:spcPct val="100000"/>
              </a:lnSpc>
            </a:pPr>
            <a:r>
              <a:rPr lang="nb-NO" sz="2200" dirty="0" smtClean="0"/>
              <a:t>Utforskningsfase:</a:t>
            </a:r>
            <a:br>
              <a:rPr lang="nb-NO" sz="2200" dirty="0" smtClean="0"/>
            </a:br>
            <a:r>
              <a:rPr lang="nb-NO" sz="2200" dirty="0" smtClean="0"/>
              <a:t>”</a:t>
            </a:r>
            <a:r>
              <a:rPr lang="nb-NO" sz="2200" dirty="0" err="1" smtClean="0"/>
              <a:t>Secondary</a:t>
            </a:r>
            <a:r>
              <a:rPr lang="nb-NO" sz="2200" dirty="0" smtClean="0"/>
              <a:t> </a:t>
            </a:r>
            <a:r>
              <a:rPr lang="nb-NO" sz="2200" dirty="0" err="1" smtClean="0"/>
              <a:t>Mission</a:t>
            </a:r>
            <a:r>
              <a:rPr lang="nb-NO" sz="2200" dirty="0" smtClean="0"/>
              <a:t>”</a:t>
            </a:r>
            <a:endParaRPr lang="nb-NO" sz="1100" dirty="0" smtClean="0"/>
          </a:p>
          <a:p>
            <a:pPr>
              <a:lnSpc>
                <a:spcPct val="100000"/>
              </a:lnSpc>
            </a:pPr>
            <a:r>
              <a:rPr lang="nb-NO" sz="2200" dirty="0" smtClean="0"/>
              <a:t>Lokale og Nasjonale konkurranser</a:t>
            </a:r>
          </a:p>
          <a:p>
            <a:pPr>
              <a:lnSpc>
                <a:spcPct val="100000"/>
              </a:lnSpc>
            </a:pPr>
            <a:r>
              <a:rPr lang="nb-NO" sz="2200" dirty="0" smtClean="0"/>
              <a:t>Europeisk konkurranse</a:t>
            </a:r>
          </a:p>
          <a:p>
            <a:pPr>
              <a:lnSpc>
                <a:spcPct val="100000"/>
              </a:lnSpc>
            </a:pPr>
            <a:r>
              <a:rPr lang="nb-NO" sz="2200" dirty="0" smtClean="0"/>
              <a:t>Andre konkurranser</a:t>
            </a:r>
            <a:endParaRPr lang="nb-NO" dirty="0" smtClean="0"/>
          </a:p>
          <a:p>
            <a:endParaRPr lang="nb-NO" dirty="0" smtClean="0"/>
          </a:p>
        </p:txBody>
      </p:sp>
      <p:pic>
        <p:nvPicPr>
          <p:cNvPr id="76805" name="Picture 6" descr="M:\Dok_skolelab\Kurs\Kursutvikling\CanSat 2011\Bilder\IMG_5734.JPG"/>
          <p:cNvPicPr>
            <a:picLocks noChangeAspect="1" noChangeArrowheads="1"/>
          </p:cNvPicPr>
          <p:nvPr/>
        </p:nvPicPr>
        <p:blipFill>
          <a:blip r:embed="rId2" cstate="print"/>
          <a:srcRect l="24712" t="14032" r="6123" b="15552"/>
          <a:stretch>
            <a:fillRect/>
          </a:stretch>
        </p:blipFill>
        <p:spPr bwMode="auto">
          <a:xfrm>
            <a:off x="5405438" y="1719263"/>
            <a:ext cx="3549650" cy="24082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I</a:t>
            </a:r>
            <a:r>
              <a:rPr lang="nb-NO" baseline="30000" dirty="0" smtClean="0"/>
              <a:t>2</a:t>
            </a:r>
            <a:r>
              <a:rPr lang="nb-NO" dirty="0" smtClean="0"/>
              <a:t>C databuss</a:t>
            </a:r>
            <a:endParaRPr lang="nb-NO" dirty="0"/>
          </a:p>
        </p:txBody>
      </p:sp>
      <p:sp>
        <p:nvSpPr>
          <p:cNvPr id="3" name="Plassholder for innhold 2"/>
          <p:cNvSpPr>
            <a:spLocks noGrp="1"/>
          </p:cNvSpPr>
          <p:nvPr>
            <p:ph idx="1"/>
          </p:nvPr>
        </p:nvSpPr>
        <p:spPr>
          <a:xfrm>
            <a:off x="1194628" y="5276850"/>
            <a:ext cx="7407404" cy="849313"/>
          </a:xfrm>
        </p:spPr>
        <p:txBody>
          <a:bodyPr/>
          <a:lstStyle/>
          <a:p>
            <a:r>
              <a:rPr lang="nb-NO" dirty="0" smtClean="0"/>
              <a:t>Bruk av ferdige moduler gir store muligheter, og skjuler kompleksitet (”Black </a:t>
            </a:r>
            <a:r>
              <a:rPr lang="nb-NO" dirty="0" err="1" smtClean="0"/>
              <a:t>box</a:t>
            </a:r>
            <a:r>
              <a:rPr lang="nb-NO" dirty="0" smtClean="0"/>
              <a:t>”)</a:t>
            </a:r>
            <a:endParaRPr lang="nb-NO" dirty="0"/>
          </a:p>
        </p:txBody>
      </p:sp>
      <p:pic>
        <p:nvPicPr>
          <p:cNvPr id="4" name="Picture 2"/>
          <p:cNvPicPr>
            <a:picLocks noChangeAspect="1" noChangeArrowheads="1"/>
          </p:cNvPicPr>
          <p:nvPr/>
        </p:nvPicPr>
        <p:blipFill>
          <a:blip r:embed="rId2"/>
          <a:srcRect/>
          <a:stretch>
            <a:fillRect/>
          </a:stretch>
        </p:blipFill>
        <p:spPr bwMode="auto">
          <a:xfrm>
            <a:off x="3438460" y="2730499"/>
            <a:ext cx="1271596" cy="1305700"/>
          </a:xfrm>
          <a:prstGeom prst="rect">
            <a:avLst/>
          </a:prstGeom>
          <a:noFill/>
          <a:ln w="9525">
            <a:noFill/>
            <a:miter lim="800000"/>
            <a:headEnd/>
            <a:tailEnd/>
          </a:ln>
          <a:effectLst/>
        </p:spPr>
      </p:pic>
      <p:pic>
        <p:nvPicPr>
          <p:cNvPr id="5" name="Picture 6" descr="Bilderesultat for BMP180">
            <a:hlinkClick r:id="rId3"/>
          </p:cNvPr>
          <p:cNvPicPr>
            <a:picLocks noChangeAspect="1" noChangeArrowheads="1"/>
          </p:cNvPicPr>
          <p:nvPr/>
        </p:nvPicPr>
        <p:blipFill>
          <a:blip r:embed="rId4"/>
          <a:srcRect l="23517" t="17222" r="21845" b="15729"/>
          <a:stretch>
            <a:fillRect/>
          </a:stretch>
        </p:blipFill>
        <p:spPr bwMode="auto">
          <a:xfrm>
            <a:off x="1674804" y="2730499"/>
            <a:ext cx="1024119" cy="1256736"/>
          </a:xfrm>
          <a:prstGeom prst="rect">
            <a:avLst/>
          </a:prstGeom>
          <a:noFill/>
        </p:spPr>
      </p:pic>
      <p:pic>
        <p:nvPicPr>
          <p:cNvPr id="1026" name="Picture 2" descr="kjøpe Mikrokontrollerkort, Uno, A000066, ATmega328"/>
          <p:cNvPicPr>
            <a:picLocks noChangeAspect="1" noChangeArrowheads="1"/>
          </p:cNvPicPr>
          <p:nvPr/>
        </p:nvPicPr>
        <p:blipFill>
          <a:blip r:embed="rId5"/>
          <a:srcRect l="9389" r="9833"/>
          <a:stretch>
            <a:fillRect/>
          </a:stretch>
        </p:blipFill>
        <p:spPr bwMode="auto">
          <a:xfrm rot="10800000">
            <a:off x="5238697" y="2730499"/>
            <a:ext cx="3276603" cy="2271537"/>
          </a:xfrm>
          <a:prstGeom prst="rect">
            <a:avLst/>
          </a:prstGeom>
          <a:noFill/>
        </p:spPr>
      </p:pic>
      <p:grpSp>
        <p:nvGrpSpPr>
          <p:cNvPr id="19" name="Gruppe 18"/>
          <p:cNvGrpSpPr/>
          <p:nvPr/>
        </p:nvGrpSpPr>
        <p:grpSpPr>
          <a:xfrm>
            <a:off x="2555070" y="2520069"/>
            <a:ext cx="3023208" cy="315009"/>
            <a:chOff x="2555070" y="2520069"/>
            <a:chExt cx="3023208" cy="315009"/>
          </a:xfrm>
        </p:grpSpPr>
        <p:sp>
          <p:nvSpPr>
            <p:cNvPr id="7" name="Frihåndsform 6"/>
            <p:cNvSpPr/>
            <p:nvPr/>
          </p:nvSpPr>
          <p:spPr>
            <a:xfrm>
              <a:off x="2555070" y="2520069"/>
              <a:ext cx="1697546" cy="315009"/>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Frihåndsform 7"/>
            <p:cNvSpPr/>
            <p:nvPr/>
          </p:nvSpPr>
          <p:spPr>
            <a:xfrm>
              <a:off x="4243866" y="2524444"/>
              <a:ext cx="1334412" cy="266882"/>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8" name="Gruppe 17"/>
          <p:cNvGrpSpPr/>
          <p:nvPr/>
        </p:nvGrpSpPr>
        <p:grpSpPr>
          <a:xfrm>
            <a:off x="2291832" y="2380066"/>
            <a:ext cx="3155191" cy="507938"/>
            <a:chOff x="2291832" y="2380066"/>
            <a:chExt cx="3155191" cy="507938"/>
          </a:xfrm>
        </p:grpSpPr>
        <p:sp>
          <p:nvSpPr>
            <p:cNvPr id="9" name="Frihåndsform 8"/>
            <p:cNvSpPr/>
            <p:nvPr/>
          </p:nvSpPr>
          <p:spPr>
            <a:xfrm>
              <a:off x="2291832" y="2380066"/>
              <a:ext cx="1820779" cy="50793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0" name="Frihåndsform 9"/>
            <p:cNvSpPr/>
            <p:nvPr/>
          </p:nvSpPr>
          <p:spPr>
            <a:xfrm>
              <a:off x="4112611" y="2391002"/>
              <a:ext cx="1334412" cy="400323"/>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grpSp>
        <p:nvGrpSpPr>
          <p:cNvPr id="17" name="Gruppe 16"/>
          <p:cNvGrpSpPr/>
          <p:nvPr/>
        </p:nvGrpSpPr>
        <p:grpSpPr>
          <a:xfrm>
            <a:off x="2059950" y="2235686"/>
            <a:ext cx="4270847" cy="652318"/>
            <a:chOff x="2059950" y="2235686"/>
            <a:chExt cx="4270847" cy="652318"/>
          </a:xfrm>
        </p:grpSpPr>
        <p:sp>
          <p:nvSpPr>
            <p:cNvPr id="11" name="Frihåndsform 10"/>
            <p:cNvSpPr/>
            <p:nvPr/>
          </p:nvSpPr>
          <p:spPr>
            <a:xfrm>
              <a:off x="2059950" y="2235686"/>
              <a:ext cx="1820779" cy="652318"/>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62507"/>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2" name="Frihåndsform 11"/>
            <p:cNvSpPr/>
            <p:nvPr/>
          </p:nvSpPr>
          <p:spPr>
            <a:xfrm>
              <a:off x="3880728" y="2257562"/>
              <a:ext cx="2450069" cy="533764"/>
            </a:xfrm>
            <a:custGeom>
              <a:avLst/>
              <a:gdLst>
                <a:gd name="connsiteX0" fmla="*/ 0 w 1334412"/>
                <a:gd name="connsiteY0" fmla="*/ 0 h 266882"/>
                <a:gd name="connsiteX1" fmla="*/ 1334412 w 1334412"/>
                <a:gd name="connsiteY1" fmla="*/ 4375 h 266882"/>
                <a:gd name="connsiteX2" fmla="*/ 1334412 w 1334412"/>
                <a:gd name="connsiteY2" fmla="*/ 266882 h 266882"/>
              </a:gdLst>
              <a:ahLst/>
              <a:cxnLst>
                <a:cxn ang="0">
                  <a:pos x="connsiteX0" y="connsiteY0"/>
                </a:cxn>
                <a:cxn ang="0">
                  <a:pos x="connsiteX1" y="connsiteY1"/>
                </a:cxn>
                <a:cxn ang="0">
                  <a:pos x="connsiteX2" y="connsiteY2"/>
                </a:cxn>
              </a:cxnLst>
              <a:rect l="l" t="t" r="r" b="b"/>
              <a:pathLst>
                <a:path w="1334412" h="266882">
                  <a:moveTo>
                    <a:pt x="0" y="0"/>
                  </a:moveTo>
                  <a:lnTo>
                    <a:pt x="1334412" y="4375"/>
                  </a:lnTo>
                  <a:lnTo>
                    <a:pt x="1334412" y="266882"/>
                  </a:lnTo>
                </a:path>
              </a:pathLst>
            </a:cu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grpSp>
      <p:sp>
        <p:nvSpPr>
          <p:cNvPr id="13" name="Frihåndsform 12"/>
          <p:cNvSpPr/>
          <p:nvPr/>
        </p:nvSpPr>
        <p:spPr>
          <a:xfrm>
            <a:off x="1801658" y="1929429"/>
            <a:ext cx="4848524" cy="92315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4" name="Frihåndsform 13"/>
          <p:cNvSpPr/>
          <p:nvPr/>
        </p:nvSpPr>
        <p:spPr>
          <a:xfrm>
            <a:off x="3994483" y="2100057"/>
            <a:ext cx="2528820" cy="752520"/>
          </a:xfrm>
          <a:custGeom>
            <a:avLst/>
            <a:gdLst>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62507 h 315009"/>
              <a:gd name="connsiteX0" fmla="*/ 4375 w 1697546"/>
              <a:gd name="connsiteY0" fmla="*/ 315009 h 315009"/>
              <a:gd name="connsiteX1" fmla="*/ 0 w 1697546"/>
              <a:gd name="connsiteY1" fmla="*/ 0 h 315009"/>
              <a:gd name="connsiteX2" fmla="*/ 1697546 w 1697546"/>
              <a:gd name="connsiteY2" fmla="*/ 8750 h 315009"/>
              <a:gd name="connsiteX3" fmla="*/ 1697546 w 1697546"/>
              <a:gd name="connsiteY3" fmla="*/ 293714 h 315009"/>
            </a:gdLst>
            <a:ahLst/>
            <a:cxnLst>
              <a:cxn ang="0">
                <a:pos x="connsiteX0" y="connsiteY0"/>
              </a:cxn>
              <a:cxn ang="0">
                <a:pos x="connsiteX1" y="connsiteY1"/>
              </a:cxn>
              <a:cxn ang="0">
                <a:pos x="connsiteX2" y="connsiteY2"/>
              </a:cxn>
              <a:cxn ang="0">
                <a:pos x="connsiteX3" y="connsiteY3"/>
              </a:cxn>
            </a:cxnLst>
            <a:rect l="l" t="t" r="r" b="b"/>
            <a:pathLst>
              <a:path w="1697546" h="315009">
                <a:moveTo>
                  <a:pt x="4375" y="315009"/>
                </a:moveTo>
                <a:cubicBezTo>
                  <a:pt x="2917" y="210006"/>
                  <a:pt x="1458" y="105003"/>
                  <a:pt x="0" y="0"/>
                </a:cubicBezTo>
                <a:lnTo>
                  <a:pt x="1697546" y="8750"/>
                </a:lnTo>
                <a:lnTo>
                  <a:pt x="1697546" y="29371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5" name="TekstSylinder 14"/>
          <p:cNvSpPr txBox="1"/>
          <p:nvPr/>
        </p:nvSpPr>
        <p:spPr>
          <a:xfrm>
            <a:off x="1674804" y="4036199"/>
            <a:ext cx="1096967" cy="369332"/>
          </a:xfrm>
          <a:prstGeom prst="rect">
            <a:avLst/>
          </a:prstGeom>
          <a:noFill/>
        </p:spPr>
        <p:txBody>
          <a:bodyPr wrap="none" rtlCol="0">
            <a:spAutoFit/>
          </a:bodyPr>
          <a:lstStyle/>
          <a:p>
            <a:r>
              <a:rPr lang="nb-NO" dirty="0" smtClean="0"/>
              <a:t>Adresse 1</a:t>
            </a:r>
            <a:endParaRPr lang="nb-NO" dirty="0"/>
          </a:p>
        </p:txBody>
      </p:sp>
      <p:sp>
        <p:nvSpPr>
          <p:cNvPr id="16" name="TekstSylinder 15"/>
          <p:cNvSpPr txBox="1"/>
          <p:nvPr/>
        </p:nvSpPr>
        <p:spPr>
          <a:xfrm>
            <a:off x="3564127" y="4036199"/>
            <a:ext cx="1096967" cy="369332"/>
          </a:xfrm>
          <a:prstGeom prst="rect">
            <a:avLst/>
          </a:prstGeom>
          <a:noFill/>
        </p:spPr>
        <p:txBody>
          <a:bodyPr wrap="none" rtlCol="0">
            <a:spAutoFit/>
          </a:bodyPr>
          <a:lstStyle/>
          <a:p>
            <a:r>
              <a:rPr lang="nb-NO" dirty="0" smtClean="0"/>
              <a:t>Adresse 2</a:t>
            </a:r>
            <a:endParaRPr lang="nb-NO" dirty="0"/>
          </a:p>
        </p:txBody>
      </p:sp>
      <p:sp>
        <p:nvSpPr>
          <p:cNvPr id="20" name="Bildeforklaring formet som en ellipse 19"/>
          <p:cNvSpPr/>
          <p:nvPr/>
        </p:nvSpPr>
        <p:spPr>
          <a:xfrm>
            <a:off x="6532051" y="1211910"/>
            <a:ext cx="865324" cy="503238"/>
          </a:xfrm>
          <a:prstGeom prst="wedgeEllipseCallout">
            <a:avLst>
              <a:gd name="adj1" fmla="val -37145"/>
              <a:gd name="adj2" fmla="val 97866"/>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3,3V</a:t>
            </a:r>
            <a:endParaRPr lang="nb-NO" dirty="0"/>
          </a:p>
        </p:txBody>
      </p:sp>
      <p:sp>
        <p:nvSpPr>
          <p:cNvPr id="21" name="Bildeforklaring formet som en ellipse 20"/>
          <p:cNvSpPr/>
          <p:nvPr/>
        </p:nvSpPr>
        <p:spPr>
          <a:xfrm>
            <a:off x="5687653" y="1364310"/>
            <a:ext cx="865324" cy="503238"/>
          </a:xfrm>
          <a:prstGeom prst="wedgeEllipseCallout">
            <a:avLst>
              <a:gd name="adj1" fmla="val -37145"/>
              <a:gd name="adj2" fmla="val 9786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5,0V</a:t>
            </a:r>
            <a:endParaRPr lang="nb-NO" dirty="0"/>
          </a:p>
        </p:txBody>
      </p:sp>
      <p:sp>
        <p:nvSpPr>
          <p:cNvPr id="22" name="Bildeforklaring formet som en ellipse 21"/>
          <p:cNvSpPr/>
          <p:nvPr/>
        </p:nvSpPr>
        <p:spPr>
          <a:xfrm>
            <a:off x="2127280" y="1508689"/>
            <a:ext cx="865324" cy="503238"/>
          </a:xfrm>
          <a:prstGeom prst="wedgeEllipseCallout">
            <a:avLst>
              <a:gd name="adj1" fmla="val -37145"/>
              <a:gd name="adj2" fmla="val 97866"/>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GND</a:t>
            </a:r>
            <a:endParaRPr lang="nb-NO" sz="1600" dirty="0"/>
          </a:p>
        </p:txBody>
      </p:sp>
      <p:sp>
        <p:nvSpPr>
          <p:cNvPr id="23" name="Bildeforklaring formet som en ellipse 22"/>
          <p:cNvSpPr/>
          <p:nvPr/>
        </p:nvSpPr>
        <p:spPr>
          <a:xfrm>
            <a:off x="3128233" y="1638435"/>
            <a:ext cx="865324" cy="503238"/>
          </a:xfrm>
          <a:prstGeom prst="wedgeEllipseCallout">
            <a:avLst>
              <a:gd name="adj1" fmla="val -37145"/>
              <a:gd name="adj2" fmla="val 97866"/>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SCL</a:t>
            </a:r>
            <a:endParaRPr lang="nb-NO" sz="1600" dirty="0"/>
          </a:p>
        </p:txBody>
      </p:sp>
      <p:sp>
        <p:nvSpPr>
          <p:cNvPr id="24" name="Bildeforklaring formet som en ellipse 23"/>
          <p:cNvSpPr/>
          <p:nvPr/>
        </p:nvSpPr>
        <p:spPr>
          <a:xfrm>
            <a:off x="4133557" y="1777808"/>
            <a:ext cx="865324" cy="503238"/>
          </a:xfrm>
          <a:prstGeom prst="wedgeEllipseCallout">
            <a:avLst>
              <a:gd name="adj1" fmla="val -37145"/>
              <a:gd name="adj2" fmla="val 97866"/>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smtClean="0"/>
              <a:t>SDA</a:t>
            </a:r>
            <a:endParaRPr lang="nb-NO"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2000"/>
                                        <p:tgtEl>
                                          <p:spTgt spid="13"/>
                                        </p:tgtEl>
                                      </p:cBhvr>
                                    </p:animEffect>
                                    <p:set>
                                      <p:cBhvr>
                                        <p:cTn id="45" dur="1" fill="hold">
                                          <p:stCondLst>
                                            <p:cond delay="1999"/>
                                          </p:stCondLst>
                                        </p:cTn>
                                        <p:tgtEl>
                                          <p:spTgt spid="1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4"/>
                                        </p:tgtEl>
                                      </p:cBhvr>
                                    </p:animEffect>
                                    <p:set>
                                      <p:cBhvr>
                                        <p:cTn id="48" dur="1" fill="hold">
                                          <p:stCondLst>
                                            <p:cond delay="19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17"/>
                                        </p:tgtEl>
                                      </p:cBhvr>
                                    </p:animEffect>
                                    <p:set>
                                      <p:cBhvr>
                                        <p:cTn id="51" dur="1" fill="hold">
                                          <p:stCondLst>
                                            <p:cond delay="1999"/>
                                          </p:stCondLst>
                                        </p:cTn>
                                        <p:tgtEl>
                                          <p:spTgt spid="1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21"/>
                                        </p:tgtEl>
                                      </p:cBhvr>
                                    </p:animEffect>
                                    <p:set>
                                      <p:cBhvr>
                                        <p:cTn id="54" dur="1" fill="hold">
                                          <p:stCondLst>
                                            <p:cond delay="19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20"/>
                                        </p:tgtEl>
                                      </p:cBhvr>
                                    </p:animEffect>
                                    <p:set>
                                      <p:cBhvr>
                                        <p:cTn id="57" dur="1" fill="hold">
                                          <p:stCondLst>
                                            <p:cond delay="1999"/>
                                          </p:stCondLst>
                                        </p:cTn>
                                        <p:tgtEl>
                                          <p:spTgt spid="20"/>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22"/>
                                        </p:tgtEl>
                                      </p:cBhvr>
                                    </p:animEffect>
                                    <p:set>
                                      <p:cBhvr>
                                        <p:cTn id="60" dur="1" fill="hold">
                                          <p:stCondLst>
                                            <p:cond delay="1999"/>
                                          </p:stCondLst>
                                        </p:cTn>
                                        <p:tgtEl>
                                          <p:spTgt spid="2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000"/>
                                        <p:tgtEl>
                                          <p:spTgt spid="1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0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0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20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2000"/>
                                        <p:tgtEl>
                                          <p:spTgt spid="15"/>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0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3" grpId="1" animBg="1"/>
      <p:bldP spid="14" grpId="0" animBg="1"/>
      <p:bldP spid="14" grpId="1" animBg="1"/>
      <p:bldP spid="15" grpId="0"/>
      <p:bldP spid="16" grpId="0"/>
      <p:bldP spid="20" grpId="0" animBg="1"/>
      <p:bldP spid="20" grpId="1" animBg="1"/>
      <p:bldP spid="21" grpId="0" animBg="1"/>
      <p:bldP spid="21" grpId="1" animBg="1"/>
      <p:bldP spid="22" grpId="0" animBg="1"/>
      <p:bldP spid="22" grpId="1"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Bruk av GPS med </a:t>
            </a:r>
            <a:r>
              <a:rPr lang="nb-NO" dirty="0" err="1" smtClean="0"/>
              <a:t>Arduino</a:t>
            </a:r>
            <a:endParaRPr lang="nb-NO"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67886" y="-152082"/>
            <a:ext cx="8229600" cy="1143000"/>
          </a:xfrm>
        </p:spPr>
        <p:txBody>
          <a:bodyPr/>
          <a:lstStyle/>
          <a:p>
            <a:pPr algn="ctr"/>
            <a:r>
              <a:rPr lang="nb-NO" dirty="0" err="1" smtClean="0"/>
              <a:t>GPS-mottaker</a:t>
            </a:r>
            <a:r>
              <a:rPr lang="nb-NO" dirty="0" smtClean="0"/>
              <a:t> for </a:t>
            </a:r>
            <a:r>
              <a:rPr lang="nb-NO" dirty="0" err="1" smtClean="0"/>
              <a:t>Arduino</a:t>
            </a:r>
            <a:endParaRPr lang="nb-NO" dirty="0"/>
          </a:p>
        </p:txBody>
      </p:sp>
      <p:sp>
        <p:nvSpPr>
          <p:cNvPr id="4" name="Plassholder for innhold 2"/>
          <p:cNvSpPr txBox="1">
            <a:spLocks/>
          </p:cNvSpPr>
          <p:nvPr/>
        </p:nvSpPr>
        <p:spPr>
          <a:xfrm>
            <a:off x="290954" y="1533698"/>
            <a:ext cx="4131425"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pic>
        <p:nvPicPr>
          <p:cNvPr id="7" name="Picture 2" descr="https://images-na.ssl-images-amazon.com/images/I/41D13QCyKvL.jpg"/>
          <p:cNvPicPr>
            <a:picLocks noChangeAspect="1" noChangeArrowheads="1"/>
          </p:cNvPicPr>
          <p:nvPr/>
        </p:nvPicPr>
        <p:blipFill>
          <a:blip r:embed="rId2"/>
          <a:srcRect/>
          <a:stretch>
            <a:fillRect/>
          </a:stretch>
        </p:blipFill>
        <p:spPr bwMode="auto">
          <a:xfrm>
            <a:off x="4000840" y="1122453"/>
            <a:ext cx="2502373" cy="2502373"/>
          </a:xfrm>
          <a:prstGeom prst="rect">
            <a:avLst/>
          </a:prstGeom>
          <a:noFill/>
        </p:spPr>
      </p:pic>
      <p:sp>
        <p:nvSpPr>
          <p:cNvPr id="8" name="TekstSylinder 7"/>
          <p:cNvSpPr txBox="1"/>
          <p:nvPr/>
        </p:nvSpPr>
        <p:spPr>
          <a:xfrm>
            <a:off x="3409493" y="1592884"/>
            <a:ext cx="1482522" cy="369332"/>
          </a:xfrm>
          <a:prstGeom prst="rect">
            <a:avLst/>
          </a:prstGeom>
          <a:noFill/>
        </p:spPr>
        <p:txBody>
          <a:bodyPr wrap="none" rtlCol="0">
            <a:spAutoFit/>
          </a:bodyPr>
          <a:lstStyle/>
          <a:p>
            <a:r>
              <a:rPr lang="nb-NO" dirty="0" smtClean="0"/>
              <a:t>GY-NEO6MV2</a:t>
            </a:r>
            <a:endParaRPr lang="nb-NO" dirty="0"/>
          </a:p>
        </p:txBody>
      </p:sp>
      <p:sp>
        <p:nvSpPr>
          <p:cNvPr id="9" name="Plassholder for innhold 2"/>
          <p:cNvSpPr txBox="1">
            <a:spLocks/>
          </p:cNvSpPr>
          <p:nvPr/>
        </p:nvSpPr>
        <p:spPr>
          <a:xfrm>
            <a:off x="3165654" y="4275124"/>
            <a:ext cx="3322319" cy="1929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sp>
        <p:nvSpPr>
          <p:cNvPr id="11" name="Plassholder for innhold 2"/>
          <p:cNvSpPr txBox="1">
            <a:spLocks/>
          </p:cNvSpPr>
          <p:nvPr/>
        </p:nvSpPr>
        <p:spPr>
          <a:xfrm>
            <a:off x="3318054" y="4305604"/>
            <a:ext cx="3322319" cy="1929621"/>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dirty="0">
              <a:ln>
                <a:noFill/>
              </a:ln>
              <a:solidFill>
                <a:schemeClr val="tx1"/>
              </a:solidFill>
              <a:effectLst/>
              <a:uLnTx/>
              <a:uFillTx/>
              <a:latin typeface="Arial"/>
              <a:ea typeface="+mn-ea"/>
              <a:cs typeface="Arial"/>
            </a:endParaRPr>
          </a:p>
        </p:txBody>
      </p:sp>
      <p:sp>
        <p:nvSpPr>
          <p:cNvPr id="12" name="Plassholder for innhold 2"/>
          <p:cNvSpPr txBox="1">
            <a:spLocks/>
          </p:cNvSpPr>
          <p:nvPr/>
        </p:nvSpPr>
        <p:spPr>
          <a:xfrm>
            <a:off x="3341526" y="3970324"/>
            <a:ext cx="3322319" cy="2234421"/>
          </a:xfrm>
          <a:prstGeom prst="rect">
            <a:avLst/>
          </a:prstGeom>
        </p:spPr>
        <p:txBody>
          <a:bodyPr vert="horz" lIns="91440" tIns="45720" rIns="91440" bIns="45720" rtlCol="0">
            <a:normAutofit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dirty="0" smtClean="0">
                <a:ln>
                  <a:noFill/>
                </a:ln>
                <a:solidFill>
                  <a:schemeClr val="tx1"/>
                </a:solidFill>
                <a:effectLst/>
                <a:uLnTx/>
                <a:uFillTx/>
                <a:latin typeface="Arial"/>
                <a:ea typeface="+mn-ea"/>
                <a:cs typeface="Arial"/>
              </a:rPr>
              <a:t>Oppstart kald: 27 sek.</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Maks høyde 50 000 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Spenning: 2,7 – 3,6 V</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Strøm 47 </a:t>
            </a:r>
            <a:r>
              <a:rPr lang="nb-NO" dirty="0" err="1" smtClean="0">
                <a:latin typeface="Arial"/>
                <a:cs typeface="Arial"/>
              </a:rPr>
              <a:t>mA</a:t>
            </a:r>
            <a:endParaRPr lang="nb-NO" dirty="0" smtClean="0">
              <a:latin typeface="Arial"/>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Fysisk større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nb-NO" dirty="0" smtClean="0">
                <a:latin typeface="Arial"/>
                <a:cs typeface="Arial"/>
              </a:rPr>
              <a:t>Dataoverføring 9600 baud</a:t>
            </a:r>
          </a:p>
          <a:p>
            <a:pPr marL="342900" indent="-342900">
              <a:spcBef>
                <a:spcPct val="20000"/>
              </a:spcBef>
              <a:buFont typeface="Arial"/>
              <a:buChar char="•"/>
            </a:pPr>
            <a:r>
              <a:rPr lang="nb-NO" dirty="0" smtClean="0">
                <a:latin typeface="Arial"/>
                <a:cs typeface="Arial"/>
              </a:rPr>
              <a:t>Pris: 159 NOK (</a:t>
            </a:r>
            <a:r>
              <a:rPr lang="nb-NO" dirty="0" err="1" smtClean="0">
                <a:latin typeface="Arial"/>
                <a:cs typeface="Arial"/>
              </a:rPr>
              <a:t>Kultogbillig</a:t>
            </a:r>
            <a:r>
              <a:rPr lang="nb-NO" dirty="0" smtClean="0">
                <a:latin typeface="Arial"/>
                <a:cs typeface="Arial"/>
              </a:rPr>
              <a: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b="0" i="0" u="none" strike="noStrike" kern="1200" cap="none" spc="0" normalizeH="0" baseline="0" noProof="0" dirty="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GY-NEO6MV2</a:t>
            </a:r>
            <a:endParaRPr lang="nb-NO" dirty="0"/>
          </a:p>
        </p:txBody>
      </p:sp>
      <p:pic>
        <p:nvPicPr>
          <p:cNvPr id="2050" name="Picture 2" descr="https://images-na.ssl-images-amazon.com/images/I/41D13QCyKvL.jpg"/>
          <p:cNvPicPr>
            <a:picLocks noChangeAspect="1" noChangeArrowheads="1"/>
          </p:cNvPicPr>
          <p:nvPr/>
        </p:nvPicPr>
        <p:blipFill>
          <a:blip r:embed="rId2"/>
          <a:srcRect/>
          <a:stretch>
            <a:fillRect/>
          </a:stretch>
        </p:blipFill>
        <p:spPr bwMode="auto">
          <a:xfrm>
            <a:off x="4501768" y="1198361"/>
            <a:ext cx="4441239" cy="4441239"/>
          </a:xfrm>
          <a:prstGeom prst="rect">
            <a:avLst/>
          </a:prstGeom>
          <a:noFill/>
        </p:spPr>
      </p:pic>
      <p:pic>
        <p:nvPicPr>
          <p:cNvPr id="2054" name="Picture 6" descr="https://images-na.ssl-images-amazon.com/images/I/41czkeJY2YL.jpg"/>
          <p:cNvPicPr>
            <a:picLocks noChangeAspect="1" noChangeArrowheads="1"/>
          </p:cNvPicPr>
          <p:nvPr/>
        </p:nvPicPr>
        <p:blipFill>
          <a:blip r:embed="rId3"/>
          <a:srcRect/>
          <a:stretch>
            <a:fillRect/>
          </a:stretch>
        </p:blipFill>
        <p:spPr bwMode="auto">
          <a:xfrm>
            <a:off x="1194628" y="2028892"/>
            <a:ext cx="3464169" cy="3464169"/>
          </a:xfrm>
          <a:prstGeom prst="rect">
            <a:avLst/>
          </a:prstGeom>
          <a:noFill/>
        </p:spPr>
      </p:pic>
      <p:sp>
        <p:nvSpPr>
          <p:cNvPr id="7" name="TekstSylinder 6"/>
          <p:cNvSpPr txBox="1"/>
          <p:nvPr/>
        </p:nvSpPr>
        <p:spPr>
          <a:xfrm>
            <a:off x="6949440" y="1080654"/>
            <a:ext cx="1589089" cy="369332"/>
          </a:xfrm>
          <a:prstGeom prst="rect">
            <a:avLst/>
          </a:prstGeom>
          <a:noFill/>
        </p:spPr>
        <p:txBody>
          <a:bodyPr wrap="none" rtlCol="0">
            <a:spAutoFit/>
          </a:bodyPr>
          <a:lstStyle/>
          <a:p>
            <a:r>
              <a:rPr lang="nb-NO" dirty="0" smtClean="0"/>
              <a:t>Antennemodul</a:t>
            </a:r>
            <a:endParaRPr lang="nb-NO" dirty="0"/>
          </a:p>
        </p:txBody>
      </p:sp>
      <p:sp>
        <p:nvSpPr>
          <p:cNvPr id="8" name="TekstSylinder 7"/>
          <p:cNvSpPr txBox="1"/>
          <p:nvPr/>
        </p:nvSpPr>
        <p:spPr>
          <a:xfrm>
            <a:off x="6637632" y="4900936"/>
            <a:ext cx="1525995" cy="369332"/>
          </a:xfrm>
          <a:prstGeom prst="rect">
            <a:avLst/>
          </a:prstGeom>
          <a:noFill/>
        </p:spPr>
        <p:txBody>
          <a:bodyPr wrap="none" rtlCol="0">
            <a:spAutoFit/>
          </a:bodyPr>
          <a:lstStyle/>
          <a:p>
            <a:r>
              <a:rPr lang="nb-NO" dirty="0" smtClean="0"/>
              <a:t>Kontrollmodul</a:t>
            </a:r>
            <a:endParaRPr lang="nb-NO" dirty="0"/>
          </a:p>
        </p:txBody>
      </p:sp>
      <p:sp>
        <p:nvSpPr>
          <p:cNvPr id="9" name="TekstSylinder 8"/>
          <p:cNvSpPr txBox="1"/>
          <p:nvPr/>
        </p:nvSpPr>
        <p:spPr>
          <a:xfrm>
            <a:off x="1146268" y="1363287"/>
            <a:ext cx="1346661" cy="1477328"/>
          </a:xfrm>
          <a:prstGeom prst="rect">
            <a:avLst/>
          </a:prstGeom>
          <a:noFill/>
        </p:spPr>
        <p:txBody>
          <a:bodyPr wrap="square" rtlCol="0">
            <a:spAutoFit/>
          </a:bodyPr>
          <a:lstStyle/>
          <a:p>
            <a:r>
              <a:rPr lang="nb-NO" dirty="0" smtClean="0"/>
              <a:t>Tilkobling:</a:t>
            </a:r>
            <a:br>
              <a:rPr lang="nb-NO" dirty="0" smtClean="0"/>
            </a:br>
            <a:r>
              <a:rPr lang="nb-NO" dirty="0" smtClean="0"/>
              <a:t>VCC – 3,3 V</a:t>
            </a:r>
            <a:br>
              <a:rPr lang="nb-NO" dirty="0" smtClean="0"/>
            </a:br>
            <a:r>
              <a:rPr lang="nb-NO" dirty="0" smtClean="0"/>
              <a:t>RX</a:t>
            </a:r>
            <a:br>
              <a:rPr lang="nb-NO" dirty="0" smtClean="0"/>
            </a:br>
            <a:r>
              <a:rPr lang="nb-NO" dirty="0" smtClean="0"/>
              <a:t>TX</a:t>
            </a:r>
            <a:br>
              <a:rPr lang="nb-NO" dirty="0" smtClean="0"/>
            </a:br>
            <a:r>
              <a:rPr lang="nb-NO" dirty="0" smtClean="0"/>
              <a:t>GND</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2000"/>
                                        <p:tgtEl>
                                          <p:spTgt spid="20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987"/>
            <a:ext cx="8229600" cy="1143000"/>
          </a:xfrm>
        </p:spPr>
        <p:txBody>
          <a:bodyPr>
            <a:normAutofit fontScale="90000"/>
          </a:bodyPr>
          <a:lstStyle/>
          <a:p>
            <a:pPr algn="ctr"/>
            <a:r>
              <a:rPr lang="nb-NO" dirty="0" smtClean="0"/>
              <a:t>Oppkobling av GY-NEO6MV2</a:t>
            </a:r>
            <a:br>
              <a:rPr lang="nb-NO" dirty="0" smtClean="0"/>
            </a:br>
            <a:r>
              <a:rPr lang="nb-NO" dirty="0" smtClean="0"/>
              <a:t> </a:t>
            </a:r>
            <a:endParaRPr lang="nb-NO" dirty="0"/>
          </a:p>
        </p:txBody>
      </p:sp>
      <p:pic>
        <p:nvPicPr>
          <p:cNvPr id="1026" name="Picture 2"/>
          <p:cNvPicPr>
            <a:picLocks noChangeAspect="1" noChangeArrowheads="1"/>
          </p:cNvPicPr>
          <p:nvPr/>
        </p:nvPicPr>
        <p:blipFill>
          <a:blip r:embed="rId2"/>
          <a:srcRect/>
          <a:stretch>
            <a:fillRect/>
          </a:stretch>
        </p:blipFill>
        <p:spPr bwMode="auto">
          <a:xfrm>
            <a:off x="1759697" y="1197416"/>
            <a:ext cx="6683433" cy="512729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Montering</a:t>
            </a:r>
            <a:endParaRPr lang="nb-NO" dirty="0"/>
          </a:p>
        </p:txBody>
      </p:sp>
      <p:pic>
        <p:nvPicPr>
          <p:cNvPr id="5" name="Bilde 4" descr="CIMG7670.JPG"/>
          <p:cNvPicPr>
            <a:picLocks noChangeAspect="1"/>
          </p:cNvPicPr>
          <p:nvPr/>
        </p:nvPicPr>
        <p:blipFill>
          <a:blip r:embed="rId2"/>
          <a:srcRect l="7200" t="15467" b="15733"/>
          <a:stretch>
            <a:fillRect/>
          </a:stretch>
        </p:blipFill>
        <p:spPr>
          <a:xfrm>
            <a:off x="1220874" y="1463276"/>
            <a:ext cx="7498080" cy="4169191"/>
          </a:xfrm>
          <a:prstGeom prst="rect">
            <a:avLst/>
          </a:prstGeom>
        </p:spPr>
      </p:pic>
      <p:sp>
        <p:nvSpPr>
          <p:cNvPr id="6" name="TekstSylinder 5"/>
          <p:cNvSpPr txBox="1"/>
          <p:nvPr/>
        </p:nvSpPr>
        <p:spPr>
          <a:xfrm>
            <a:off x="1972778" y="1615045"/>
            <a:ext cx="934936" cy="369332"/>
          </a:xfrm>
          <a:prstGeom prst="rect">
            <a:avLst/>
          </a:prstGeom>
          <a:noFill/>
        </p:spPr>
        <p:txBody>
          <a:bodyPr wrap="none" rtlCol="0">
            <a:spAutoFit/>
          </a:bodyPr>
          <a:lstStyle/>
          <a:p>
            <a:r>
              <a:rPr lang="nb-NO" dirty="0" err="1" smtClean="0"/>
              <a:t>Arduino</a:t>
            </a:r>
            <a:endParaRPr lang="nb-NO" dirty="0"/>
          </a:p>
        </p:txBody>
      </p:sp>
      <p:sp>
        <p:nvSpPr>
          <p:cNvPr id="7" name="TekstSylinder 6"/>
          <p:cNvSpPr txBox="1"/>
          <p:nvPr/>
        </p:nvSpPr>
        <p:spPr>
          <a:xfrm>
            <a:off x="4074710" y="1591293"/>
            <a:ext cx="1936492" cy="646331"/>
          </a:xfrm>
          <a:prstGeom prst="rect">
            <a:avLst/>
          </a:prstGeom>
          <a:noFill/>
        </p:spPr>
        <p:txBody>
          <a:bodyPr wrap="none" rtlCol="0">
            <a:spAutoFit/>
          </a:bodyPr>
          <a:lstStyle/>
          <a:p>
            <a:pPr algn="ctr"/>
            <a:r>
              <a:rPr lang="nb-NO" dirty="0" err="1" smtClean="0"/>
              <a:t>CanSat</a:t>
            </a:r>
            <a:r>
              <a:rPr lang="nb-NO" dirty="0" smtClean="0"/>
              <a:t> </a:t>
            </a:r>
            <a:r>
              <a:rPr lang="nb-NO" dirty="0" err="1" smtClean="0"/>
              <a:t>Shield</a:t>
            </a:r>
            <a:r>
              <a:rPr lang="nb-NO" dirty="0" smtClean="0"/>
              <a:t> kort </a:t>
            </a:r>
            <a:br>
              <a:rPr lang="nb-NO" dirty="0" smtClean="0"/>
            </a:br>
            <a:r>
              <a:rPr lang="nb-NO" dirty="0" smtClean="0"/>
              <a:t>Rev 4.0</a:t>
            </a:r>
            <a:endParaRPr lang="nb-NO" dirty="0"/>
          </a:p>
        </p:txBody>
      </p:sp>
      <p:sp>
        <p:nvSpPr>
          <p:cNvPr id="8" name="TekstSylinder 7"/>
          <p:cNvSpPr txBox="1"/>
          <p:nvPr/>
        </p:nvSpPr>
        <p:spPr>
          <a:xfrm>
            <a:off x="6734791" y="1638796"/>
            <a:ext cx="1590756" cy="369332"/>
          </a:xfrm>
          <a:prstGeom prst="rect">
            <a:avLst/>
          </a:prstGeom>
          <a:noFill/>
        </p:spPr>
        <p:txBody>
          <a:bodyPr wrap="none" rtlCol="0">
            <a:spAutoFit/>
          </a:bodyPr>
          <a:lstStyle/>
          <a:p>
            <a:r>
              <a:rPr lang="nb-NO" dirty="0" smtClean="0"/>
              <a:t>GPS </a:t>
            </a:r>
            <a:r>
              <a:rPr lang="nb-NO" dirty="0" err="1" smtClean="0"/>
              <a:t>shield</a:t>
            </a:r>
            <a:r>
              <a:rPr lang="nb-NO" dirty="0" smtClean="0"/>
              <a:t> kort</a:t>
            </a:r>
            <a:endParaRPr lang="nb-NO"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7411" y="-110369"/>
            <a:ext cx="8229600" cy="1143000"/>
          </a:xfrm>
        </p:spPr>
        <p:txBody>
          <a:bodyPr/>
          <a:lstStyle/>
          <a:p>
            <a:pPr algn="ctr"/>
            <a:r>
              <a:rPr lang="nb-NO" dirty="0" smtClean="0"/>
              <a:t>Montering</a:t>
            </a:r>
            <a:endParaRPr lang="nb-NO" dirty="0"/>
          </a:p>
        </p:txBody>
      </p:sp>
      <p:pic>
        <p:nvPicPr>
          <p:cNvPr id="4" name="Bilde 3" descr="CIMG7668.JPG"/>
          <p:cNvPicPr>
            <a:picLocks noChangeAspect="1"/>
          </p:cNvPicPr>
          <p:nvPr/>
        </p:nvPicPr>
        <p:blipFill>
          <a:blip r:embed="rId2"/>
          <a:stretch>
            <a:fillRect/>
          </a:stretch>
        </p:blipFill>
        <p:spPr>
          <a:xfrm>
            <a:off x="1527112" y="1022685"/>
            <a:ext cx="6561221" cy="4920916"/>
          </a:xfrm>
          <a:prstGeom prst="rect">
            <a:avLst/>
          </a:prstGeom>
        </p:spPr>
      </p:pic>
      <p:sp>
        <p:nvSpPr>
          <p:cNvPr id="5" name="TekstSylinder 4"/>
          <p:cNvSpPr txBox="1"/>
          <p:nvPr/>
        </p:nvSpPr>
        <p:spPr>
          <a:xfrm>
            <a:off x="5476773" y="1169894"/>
            <a:ext cx="1505477" cy="461665"/>
          </a:xfrm>
          <a:prstGeom prst="rect">
            <a:avLst/>
          </a:prstGeom>
          <a:noFill/>
        </p:spPr>
        <p:txBody>
          <a:bodyPr wrap="none" rtlCol="0">
            <a:spAutoFit/>
          </a:bodyPr>
          <a:lstStyle/>
          <a:p>
            <a:r>
              <a:rPr lang="nb-NO" sz="2400" dirty="0" err="1" smtClean="0"/>
              <a:t>GPS-enhet</a:t>
            </a:r>
            <a:endParaRPr lang="nb-NO" sz="2400" dirty="0"/>
          </a:p>
        </p:txBody>
      </p:sp>
      <p:sp>
        <p:nvSpPr>
          <p:cNvPr id="6" name="TekstSylinder 5"/>
          <p:cNvSpPr txBox="1"/>
          <p:nvPr/>
        </p:nvSpPr>
        <p:spPr>
          <a:xfrm>
            <a:off x="1012349" y="3227294"/>
            <a:ext cx="1341970" cy="461665"/>
          </a:xfrm>
          <a:prstGeom prst="rect">
            <a:avLst/>
          </a:prstGeom>
          <a:noFill/>
        </p:spPr>
        <p:txBody>
          <a:bodyPr wrap="none" rtlCol="0">
            <a:spAutoFit/>
          </a:bodyPr>
          <a:lstStyle/>
          <a:p>
            <a:r>
              <a:rPr lang="nb-NO" sz="2400" dirty="0" smtClean="0"/>
              <a:t>SD-enhet</a:t>
            </a:r>
            <a:endParaRPr lang="nb-NO" sz="2400" dirty="0"/>
          </a:p>
        </p:txBody>
      </p:sp>
      <p:sp>
        <p:nvSpPr>
          <p:cNvPr id="7" name="TekstSylinder 6"/>
          <p:cNvSpPr txBox="1"/>
          <p:nvPr/>
        </p:nvSpPr>
        <p:spPr>
          <a:xfrm>
            <a:off x="6243254" y="4988859"/>
            <a:ext cx="1183914" cy="461665"/>
          </a:xfrm>
          <a:prstGeom prst="rect">
            <a:avLst/>
          </a:prstGeom>
          <a:noFill/>
        </p:spPr>
        <p:txBody>
          <a:bodyPr wrap="none" rtlCol="0">
            <a:spAutoFit/>
          </a:bodyPr>
          <a:lstStyle/>
          <a:p>
            <a:r>
              <a:rPr lang="nb-NO" sz="2400" dirty="0" err="1" smtClean="0"/>
              <a:t>Arduino</a:t>
            </a:r>
            <a:endParaRPr lang="nb-NO"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Innsamling av data</a:t>
            </a:r>
            <a:endParaRPr lang="nb-NO"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esultat for laptop ultra samsung">
            <a:hlinkClick r:id="rId2"/>
          </p:cNvPr>
          <p:cNvPicPr>
            <a:picLocks noChangeAspect="1" noChangeArrowheads="1"/>
          </p:cNvPicPr>
          <p:nvPr/>
        </p:nvPicPr>
        <p:blipFill>
          <a:blip r:embed="rId3"/>
          <a:srcRect/>
          <a:stretch>
            <a:fillRect/>
          </a:stretch>
        </p:blipFill>
        <p:spPr bwMode="auto">
          <a:xfrm>
            <a:off x="5810250" y="1281279"/>
            <a:ext cx="3333750" cy="2457451"/>
          </a:xfrm>
          <a:prstGeom prst="rect">
            <a:avLst/>
          </a:prstGeom>
          <a:noFill/>
        </p:spPr>
      </p:pic>
      <p:sp>
        <p:nvSpPr>
          <p:cNvPr id="2" name="Tittel 1"/>
          <p:cNvSpPr>
            <a:spLocks noGrp="1"/>
          </p:cNvSpPr>
          <p:nvPr>
            <p:ph type="title"/>
          </p:nvPr>
        </p:nvSpPr>
        <p:spPr/>
        <p:txBody>
          <a:bodyPr/>
          <a:lstStyle/>
          <a:p>
            <a:pPr algn="ctr"/>
            <a:r>
              <a:rPr lang="nb-NO" dirty="0" smtClean="0"/>
              <a:t>Installasjon av biblioteker</a:t>
            </a:r>
            <a:endParaRPr lang="nb-NO" dirty="0"/>
          </a:p>
        </p:txBody>
      </p:sp>
      <p:sp>
        <p:nvSpPr>
          <p:cNvPr id="3" name="Plassholder for innhold 2"/>
          <p:cNvSpPr>
            <a:spLocks noGrp="1"/>
          </p:cNvSpPr>
          <p:nvPr>
            <p:ph idx="1"/>
          </p:nvPr>
        </p:nvSpPr>
        <p:spPr>
          <a:xfrm>
            <a:off x="943746" y="3503078"/>
            <a:ext cx="7303439" cy="1566466"/>
          </a:xfrm>
        </p:spPr>
        <p:txBody>
          <a:bodyPr>
            <a:normAutofit/>
          </a:bodyPr>
          <a:lstStyle/>
          <a:p>
            <a:r>
              <a:rPr lang="nb-NO" sz="2000" dirty="0" smtClean="0"/>
              <a:t>Last ned biblioteket: </a:t>
            </a:r>
            <a:r>
              <a:rPr lang="nb-NO" sz="2000" dirty="0" err="1" smtClean="0"/>
              <a:t>TinyGPS.h</a:t>
            </a:r>
            <a:r>
              <a:rPr lang="nb-NO" sz="2000" dirty="0" smtClean="0"/>
              <a:t> fra:</a:t>
            </a:r>
            <a:br>
              <a:rPr lang="nb-NO" sz="2000" dirty="0" smtClean="0"/>
            </a:br>
            <a:r>
              <a:rPr lang="nb-NO" sz="2000" i="1" dirty="0" smtClean="0">
                <a:hlinkClick r:id="rId4"/>
              </a:rPr>
              <a:t>https://github.com/mikalhart/TinyGPS/releases/tag/v13</a:t>
            </a:r>
            <a:endParaRPr lang="nb-NO" sz="2000" i="1" dirty="0" smtClean="0"/>
          </a:p>
          <a:p>
            <a:r>
              <a:rPr lang="nb-NO" sz="2000" dirty="0" smtClean="0"/>
              <a:t>Hent fila: </a:t>
            </a:r>
            <a:r>
              <a:rPr lang="nb-NO" sz="2000" i="1" dirty="0" err="1" smtClean="0"/>
              <a:t>Source</a:t>
            </a:r>
            <a:r>
              <a:rPr lang="nb-NO" sz="2000" i="1" dirty="0" smtClean="0"/>
              <a:t> </a:t>
            </a:r>
            <a:r>
              <a:rPr lang="nb-NO" sz="2000" i="1" dirty="0" err="1" smtClean="0"/>
              <a:t>code</a:t>
            </a:r>
            <a:r>
              <a:rPr lang="nb-NO" sz="2000" i="1" dirty="0" smtClean="0"/>
              <a:t> (</a:t>
            </a:r>
            <a:r>
              <a:rPr lang="nb-NO" sz="2000" i="1" dirty="0" err="1" smtClean="0"/>
              <a:t>zip</a:t>
            </a:r>
            <a:r>
              <a:rPr lang="nb-NO" sz="2000" i="1" dirty="0" smtClean="0"/>
              <a:t>)</a:t>
            </a:r>
          </a:p>
          <a:p>
            <a:r>
              <a:rPr lang="nb-NO" sz="2000" dirty="0" smtClean="0"/>
              <a:t>Åpne menyen i IDE: </a:t>
            </a:r>
            <a:r>
              <a:rPr lang="nb-NO" sz="2000" dirty="0" err="1" smtClean="0"/>
              <a:t>Skisse/Include</a:t>
            </a:r>
            <a:r>
              <a:rPr lang="nb-NO" sz="2000" dirty="0" smtClean="0"/>
              <a:t> </a:t>
            </a:r>
            <a:r>
              <a:rPr lang="nb-NO" sz="2000" dirty="0" err="1" smtClean="0"/>
              <a:t>Library/Add</a:t>
            </a:r>
            <a:r>
              <a:rPr lang="nb-NO" sz="2000" dirty="0" smtClean="0"/>
              <a:t> .</a:t>
            </a:r>
            <a:r>
              <a:rPr lang="nb-NO" sz="2000" dirty="0" err="1" smtClean="0"/>
              <a:t>zip</a:t>
            </a:r>
            <a:r>
              <a:rPr lang="nb-NO" sz="2000" dirty="0" smtClean="0"/>
              <a:t> </a:t>
            </a:r>
            <a:r>
              <a:rPr lang="nb-NO" sz="2000" dirty="0" err="1" smtClean="0"/>
              <a:t>library</a:t>
            </a:r>
            <a:endParaRPr lang="nb-NO" dirty="0"/>
          </a:p>
        </p:txBody>
      </p:sp>
      <p:sp>
        <p:nvSpPr>
          <p:cNvPr id="4" name="Rektangel 3"/>
          <p:cNvSpPr/>
          <p:nvPr/>
        </p:nvSpPr>
        <p:spPr>
          <a:xfrm>
            <a:off x="964983" y="1636294"/>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GPS</a:t>
            </a:r>
            <a:endParaRPr lang="nb-NO" dirty="0"/>
          </a:p>
        </p:txBody>
      </p:sp>
      <p:sp>
        <p:nvSpPr>
          <p:cNvPr id="5" name="Rektangel 4"/>
          <p:cNvSpPr/>
          <p:nvPr/>
        </p:nvSpPr>
        <p:spPr>
          <a:xfrm>
            <a:off x="2976764" y="1604210"/>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smtClean="0"/>
              <a:t>SD-kort</a:t>
            </a:r>
            <a:endParaRPr lang="nb-NO" dirty="0"/>
          </a:p>
        </p:txBody>
      </p:sp>
      <p:sp>
        <p:nvSpPr>
          <p:cNvPr id="6" name="Rektangel 5"/>
          <p:cNvSpPr/>
          <p:nvPr/>
        </p:nvSpPr>
        <p:spPr>
          <a:xfrm>
            <a:off x="4982028" y="1572126"/>
            <a:ext cx="1556084" cy="1155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err="1" smtClean="0"/>
              <a:t>Arduino</a:t>
            </a:r>
            <a:endParaRPr lang="nb-NO" dirty="0"/>
          </a:p>
        </p:txBody>
      </p:sp>
      <p:cxnSp>
        <p:nvCxnSpPr>
          <p:cNvPr id="14" name="Rett pil 13"/>
          <p:cNvCxnSpPr/>
          <p:nvPr/>
        </p:nvCxnSpPr>
        <p:spPr>
          <a:xfrm flipH="1">
            <a:off x="4508283" y="2495550"/>
            <a:ext cx="4762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Frihåndsform 15"/>
          <p:cNvSpPr/>
          <p:nvPr/>
        </p:nvSpPr>
        <p:spPr>
          <a:xfrm>
            <a:off x="4765458" y="2486025"/>
            <a:ext cx="1312957" cy="438150"/>
          </a:xfrm>
          <a:custGeom>
            <a:avLst/>
            <a:gdLst>
              <a:gd name="connsiteX0" fmla="*/ 0 w 2057400"/>
              <a:gd name="connsiteY0" fmla="*/ 0 h 438150"/>
              <a:gd name="connsiteX1" fmla="*/ 9525 w 2057400"/>
              <a:gd name="connsiteY1" fmla="*/ 438150 h 438150"/>
              <a:gd name="connsiteX2" fmla="*/ 2057400 w 2057400"/>
              <a:gd name="connsiteY2" fmla="*/ 438150 h 438150"/>
            </a:gdLst>
            <a:ahLst/>
            <a:cxnLst>
              <a:cxn ang="0">
                <a:pos x="connsiteX0" y="connsiteY0"/>
              </a:cxn>
              <a:cxn ang="0">
                <a:pos x="connsiteX1" y="connsiteY1"/>
              </a:cxn>
              <a:cxn ang="0">
                <a:pos x="connsiteX2" y="connsiteY2"/>
              </a:cxn>
            </a:cxnLst>
            <a:rect l="l" t="t" r="r" b="b"/>
            <a:pathLst>
              <a:path w="2057400" h="438150">
                <a:moveTo>
                  <a:pt x="0" y="0"/>
                </a:moveTo>
                <a:lnTo>
                  <a:pt x="9525" y="438150"/>
                </a:lnTo>
                <a:lnTo>
                  <a:pt x="2057400" y="438150"/>
                </a:lnTo>
              </a:path>
            </a:pathLst>
          </a:cu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7" name="TekstSylinder 16"/>
          <p:cNvSpPr txBox="1"/>
          <p:nvPr/>
        </p:nvSpPr>
        <p:spPr>
          <a:xfrm>
            <a:off x="2855312" y="1172727"/>
            <a:ext cx="1868781" cy="461665"/>
          </a:xfrm>
          <a:prstGeom prst="rect">
            <a:avLst/>
          </a:prstGeom>
          <a:noFill/>
        </p:spPr>
        <p:txBody>
          <a:bodyPr wrap="none" rtlCol="0">
            <a:spAutoFit/>
          </a:bodyPr>
          <a:lstStyle/>
          <a:p>
            <a:pPr algn="ctr"/>
            <a:r>
              <a:rPr lang="nb-NO" sz="1200" dirty="0" smtClean="0"/>
              <a:t>9600 baud</a:t>
            </a:r>
            <a:br>
              <a:rPr lang="nb-NO" sz="1200" dirty="0" smtClean="0"/>
            </a:br>
            <a:r>
              <a:rPr lang="nb-NO" sz="1200" dirty="0" smtClean="0"/>
              <a:t>Bibliotek: </a:t>
            </a:r>
            <a:r>
              <a:rPr lang="nb-NO" sz="1200" dirty="0" err="1" smtClean="0"/>
              <a:t>SoftwareSerial.h</a:t>
            </a:r>
            <a:r>
              <a:rPr lang="nb-NO" sz="1200" dirty="0" smtClean="0"/>
              <a:t> </a:t>
            </a:r>
            <a:endParaRPr lang="nb-NO" sz="1200" dirty="0"/>
          </a:p>
        </p:txBody>
      </p:sp>
      <p:sp>
        <p:nvSpPr>
          <p:cNvPr id="19" name="TekstSylinder 18"/>
          <p:cNvSpPr txBox="1"/>
          <p:nvPr/>
        </p:nvSpPr>
        <p:spPr>
          <a:xfrm>
            <a:off x="1006089" y="1319627"/>
            <a:ext cx="1468928" cy="276999"/>
          </a:xfrm>
          <a:prstGeom prst="rect">
            <a:avLst/>
          </a:prstGeom>
          <a:noFill/>
        </p:spPr>
        <p:txBody>
          <a:bodyPr wrap="none" rtlCol="0">
            <a:spAutoFit/>
          </a:bodyPr>
          <a:lstStyle/>
          <a:p>
            <a:pPr algn="ctr"/>
            <a:r>
              <a:rPr lang="nb-NO" sz="1200" dirty="0" smtClean="0"/>
              <a:t>Bibliotek: </a:t>
            </a:r>
            <a:r>
              <a:rPr lang="nb-NO" sz="1200" dirty="0" err="1" smtClean="0"/>
              <a:t>TinyGPS.h</a:t>
            </a:r>
            <a:r>
              <a:rPr lang="nb-NO" sz="1200" dirty="0" smtClean="0"/>
              <a:t> </a:t>
            </a:r>
            <a:endParaRPr lang="nb-NO" sz="1200" dirty="0"/>
          </a:p>
        </p:txBody>
      </p:sp>
      <p:sp>
        <p:nvSpPr>
          <p:cNvPr id="20" name="TekstSylinder 19"/>
          <p:cNvSpPr txBox="1"/>
          <p:nvPr/>
        </p:nvSpPr>
        <p:spPr>
          <a:xfrm>
            <a:off x="4930461" y="2986896"/>
            <a:ext cx="1288302" cy="461665"/>
          </a:xfrm>
          <a:prstGeom prst="rect">
            <a:avLst/>
          </a:prstGeom>
          <a:noFill/>
        </p:spPr>
        <p:txBody>
          <a:bodyPr wrap="none" rtlCol="0">
            <a:spAutoFit/>
          </a:bodyPr>
          <a:lstStyle/>
          <a:p>
            <a:pPr algn="ctr"/>
            <a:r>
              <a:rPr lang="nb-NO" sz="1200" dirty="0" smtClean="0"/>
              <a:t>9600 baud</a:t>
            </a:r>
            <a:br>
              <a:rPr lang="nb-NO" sz="1200" dirty="0" smtClean="0"/>
            </a:br>
            <a:r>
              <a:rPr lang="nb-NO" sz="1200" dirty="0" smtClean="0"/>
              <a:t>Standardbibliotek</a:t>
            </a:r>
            <a:endParaRPr lang="nb-NO" sz="1200" dirty="0"/>
          </a:p>
        </p:txBody>
      </p:sp>
      <p:sp>
        <p:nvSpPr>
          <p:cNvPr id="18" name="Frihåndsform 17"/>
          <p:cNvSpPr/>
          <p:nvPr/>
        </p:nvSpPr>
        <p:spPr>
          <a:xfrm>
            <a:off x="2520285" y="1179542"/>
            <a:ext cx="2464248" cy="696883"/>
          </a:xfrm>
          <a:custGeom>
            <a:avLst/>
            <a:gdLst>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6" fmla="*/ 0 w 2457450"/>
              <a:gd name="connsiteY6" fmla="*/ 590550 h 647700"/>
              <a:gd name="connsiteX0" fmla="*/ 2457450 w 2457450"/>
              <a:gd name="connsiteY0" fmla="*/ 647700 h 817616"/>
              <a:gd name="connsiteX1" fmla="*/ 2238375 w 2457450"/>
              <a:gd name="connsiteY1" fmla="*/ 647700 h 817616"/>
              <a:gd name="connsiteX2" fmla="*/ 2238375 w 2457450"/>
              <a:gd name="connsiteY2" fmla="*/ 0 h 817616"/>
              <a:gd name="connsiteX3" fmla="*/ 228600 w 2457450"/>
              <a:gd name="connsiteY3" fmla="*/ 0 h 817616"/>
              <a:gd name="connsiteX4" fmla="*/ 228600 w 2457450"/>
              <a:gd name="connsiteY4" fmla="*/ 600075 h 817616"/>
              <a:gd name="connsiteX5" fmla="*/ 0 w 2457450"/>
              <a:gd name="connsiteY5" fmla="*/ 600075 h 817616"/>
              <a:gd name="connsiteX6" fmla="*/ 88985 w 2457450"/>
              <a:gd name="connsiteY6" fmla="*/ 817616 h 817616"/>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8600 w 2457450"/>
              <a:gd name="connsiteY4" fmla="*/ 600075 h 647700"/>
              <a:gd name="connsiteX5" fmla="*/ 0 w 2457450"/>
              <a:gd name="connsiteY5" fmla="*/ 600075 h 647700"/>
              <a:gd name="connsiteX0" fmla="*/ 2457450 w 2457450"/>
              <a:gd name="connsiteY0" fmla="*/ 647700 h 647700"/>
              <a:gd name="connsiteX1" fmla="*/ 2238375 w 2457450"/>
              <a:gd name="connsiteY1" fmla="*/ 647700 h 647700"/>
              <a:gd name="connsiteX2" fmla="*/ 2238375 w 2457450"/>
              <a:gd name="connsiteY2" fmla="*/ 0 h 647700"/>
              <a:gd name="connsiteX3" fmla="*/ 228600 w 2457450"/>
              <a:gd name="connsiteY3" fmla="*/ 0 h 647700"/>
              <a:gd name="connsiteX4" fmla="*/ 225201 w 2457450"/>
              <a:gd name="connsiteY4" fmla="*/ 640866 h 647700"/>
              <a:gd name="connsiteX5" fmla="*/ 0 w 2457450"/>
              <a:gd name="connsiteY5" fmla="*/ 600075 h 647700"/>
              <a:gd name="connsiteX0" fmla="*/ 2562827 w 2562827"/>
              <a:gd name="connsiteY0" fmla="*/ 647700 h 647700"/>
              <a:gd name="connsiteX1" fmla="*/ 2343752 w 2562827"/>
              <a:gd name="connsiteY1" fmla="*/ 647700 h 647700"/>
              <a:gd name="connsiteX2" fmla="*/ 2343752 w 2562827"/>
              <a:gd name="connsiteY2" fmla="*/ 0 h 647700"/>
              <a:gd name="connsiteX3" fmla="*/ 333977 w 2562827"/>
              <a:gd name="connsiteY3" fmla="*/ 0 h 647700"/>
              <a:gd name="connsiteX4" fmla="*/ 330578 w 2562827"/>
              <a:gd name="connsiteY4" fmla="*/ 640866 h 647700"/>
              <a:gd name="connsiteX5" fmla="*/ 0 w 2562827"/>
              <a:gd name="connsiteY5" fmla="*/ 613672 h 647700"/>
              <a:gd name="connsiteX0" fmla="*/ 2471047 w 2471047"/>
              <a:gd name="connsiteY0" fmla="*/ 647700 h 651064"/>
              <a:gd name="connsiteX1" fmla="*/ 2251972 w 2471047"/>
              <a:gd name="connsiteY1" fmla="*/ 647700 h 651064"/>
              <a:gd name="connsiteX2" fmla="*/ 2251972 w 2471047"/>
              <a:gd name="connsiteY2" fmla="*/ 0 h 651064"/>
              <a:gd name="connsiteX3" fmla="*/ 242197 w 2471047"/>
              <a:gd name="connsiteY3" fmla="*/ 0 h 651064"/>
              <a:gd name="connsiteX4" fmla="*/ 238798 w 2471047"/>
              <a:gd name="connsiteY4" fmla="*/ 640866 h 651064"/>
              <a:gd name="connsiteX5" fmla="*/ 0 w 2471047"/>
              <a:gd name="connsiteY5" fmla="*/ 651064 h 651064"/>
              <a:gd name="connsiteX0" fmla="*/ 2464248 w 2464248"/>
              <a:gd name="connsiteY0" fmla="*/ 647700 h 647700"/>
              <a:gd name="connsiteX1" fmla="*/ 2245173 w 2464248"/>
              <a:gd name="connsiteY1" fmla="*/ 647700 h 647700"/>
              <a:gd name="connsiteX2" fmla="*/ 2245173 w 2464248"/>
              <a:gd name="connsiteY2" fmla="*/ 0 h 647700"/>
              <a:gd name="connsiteX3" fmla="*/ 235398 w 2464248"/>
              <a:gd name="connsiteY3" fmla="*/ 0 h 647700"/>
              <a:gd name="connsiteX4" fmla="*/ 231999 w 2464248"/>
              <a:gd name="connsiteY4" fmla="*/ 640866 h 647700"/>
              <a:gd name="connsiteX5" fmla="*/ 0 w 2464248"/>
              <a:gd name="connsiteY5" fmla="*/ 637467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4248" h="647700">
                <a:moveTo>
                  <a:pt x="2464248" y="647700"/>
                </a:moveTo>
                <a:lnTo>
                  <a:pt x="2245173" y="647700"/>
                </a:lnTo>
                <a:lnTo>
                  <a:pt x="2245173" y="0"/>
                </a:lnTo>
                <a:lnTo>
                  <a:pt x="235398" y="0"/>
                </a:lnTo>
                <a:lnTo>
                  <a:pt x="231999" y="640866"/>
                </a:lnTo>
                <a:lnTo>
                  <a:pt x="0" y="637467"/>
                </a:lnTo>
              </a:path>
            </a:pathLst>
          </a:custGeom>
          <a:ln>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pic>
        <p:nvPicPr>
          <p:cNvPr id="5124" name="Picture 4"/>
          <p:cNvPicPr>
            <a:picLocks noChangeAspect="1" noChangeArrowheads="1"/>
          </p:cNvPicPr>
          <p:nvPr/>
        </p:nvPicPr>
        <p:blipFill>
          <a:blip r:embed="rId5"/>
          <a:srcRect/>
          <a:stretch>
            <a:fillRect/>
          </a:stretch>
        </p:blipFill>
        <p:spPr bwMode="auto">
          <a:xfrm>
            <a:off x="1316992" y="5049372"/>
            <a:ext cx="4667250"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Eksempler på data</a:t>
            </a:r>
            <a:endParaRPr lang="nb-NO" dirty="0"/>
          </a:p>
        </p:txBody>
      </p:sp>
      <p:pic>
        <p:nvPicPr>
          <p:cNvPr id="27650" name="Picture 2"/>
          <p:cNvPicPr>
            <a:picLocks noChangeAspect="1" noChangeArrowheads="1"/>
          </p:cNvPicPr>
          <p:nvPr/>
        </p:nvPicPr>
        <p:blipFill>
          <a:blip r:embed="rId2"/>
          <a:srcRect/>
          <a:stretch>
            <a:fillRect/>
          </a:stretch>
        </p:blipFill>
        <p:spPr bwMode="auto">
          <a:xfrm>
            <a:off x="2505120" y="1953445"/>
            <a:ext cx="3673365" cy="4068166"/>
          </a:xfrm>
          <a:prstGeom prst="rect">
            <a:avLst/>
          </a:prstGeom>
          <a:noFill/>
          <a:ln w="9525">
            <a:noFill/>
            <a:miter lim="800000"/>
            <a:headEnd/>
            <a:tailEnd/>
          </a:ln>
        </p:spPr>
      </p:pic>
      <p:sp>
        <p:nvSpPr>
          <p:cNvPr id="5" name="TekstSylinder 4"/>
          <p:cNvSpPr txBox="1"/>
          <p:nvPr/>
        </p:nvSpPr>
        <p:spPr>
          <a:xfrm>
            <a:off x="2569777" y="1521370"/>
            <a:ext cx="1280672" cy="369332"/>
          </a:xfrm>
          <a:prstGeom prst="rect">
            <a:avLst/>
          </a:prstGeom>
          <a:noFill/>
        </p:spPr>
        <p:txBody>
          <a:bodyPr wrap="none" rtlCol="0">
            <a:spAutoFit/>
          </a:bodyPr>
          <a:lstStyle/>
          <a:p>
            <a:r>
              <a:rPr lang="nb-NO" dirty="0" smtClean="0"/>
              <a:t>Lengdegrad</a:t>
            </a:r>
            <a:endParaRPr lang="nb-NO" dirty="0"/>
          </a:p>
        </p:txBody>
      </p:sp>
      <p:sp>
        <p:nvSpPr>
          <p:cNvPr id="6" name="TekstSylinder 5"/>
          <p:cNvSpPr txBox="1"/>
          <p:nvPr/>
        </p:nvSpPr>
        <p:spPr>
          <a:xfrm>
            <a:off x="3894081" y="1521370"/>
            <a:ext cx="1278170" cy="369332"/>
          </a:xfrm>
          <a:prstGeom prst="rect">
            <a:avLst/>
          </a:prstGeom>
          <a:noFill/>
        </p:spPr>
        <p:txBody>
          <a:bodyPr wrap="none" rtlCol="0">
            <a:spAutoFit/>
          </a:bodyPr>
          <a:lstStyle/>
          <a:p>
            <a:r>
              <a:rPr lang="nb-NO" dirty="0" smtClean="0"/>
              <a:t>Breddegrad</a:t>
            </a:r>
            <a:endParaRPr lang="nb-NO" dirty="0"/>
          </a:p>
        </p:txBody>
      </p:sp>
      <p:sp>
        <p:nvSpPr>
          <p:cNvPr id="7" name="TekstSylinder 6"/>
          <p:cNvSpPr txBox="1"/>
          <p:nvPr/>
        </p:nvSpPr>
        <p:spPr>
          <a:xfrm>
            <a:off x="5265681" y="1521370"/>
            <a:ext cx="788293" cy="369332"/>
          </a:xfrm>
          <a:prstGeom prst="rect">
            <a:avLst/>
          </a:prstGeom>
          <a:noFill/>
        </p:spPr>
        <p:txBody>
          <a:bodyPr wrap="none" rtlCol="0">
            <a:spAutoFit/>
          </a:bodyPr>
          <a:lstStyle/>
          <a:p>
            <a:r>
              <a:rPr lang="nb-NO" dirty="0" smtClean="0"/>
              <a:t>Høyde</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wipe(up)">
                                      <p:cBhvr>
                                        <p:cTn id="1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94944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487180" y="2178394"/>
            <a:ext cx="8229600" cy="1545707"/>
          </a:xfrm>
        </p:spPr>
        <p:txBody>
          <a:bodyPr>
            <a:normAutofit/>
          </a:bodyPr>
          <a:lstStyle/>
          <a:p>
            <a:pPr algn="ctr"/>
            <a:r>
              <a:rPr lang="nb-NO" sz="4400" dirty="0" smtClean="0"/>
              <a:t>Visualisering ved hjelp av </a:t>
            </a:r>
            <a:br>
              <a:rPr lang="nb-NO" sz="4400" dirty="0" smtClean="0"/>
            </a:br>
            <a:r>
              <a:rPr lang="nb-NO" sz="4000" b="0" dirty="0" err="1" smtClean="0"/>
              <a:t>Google</a:t>
            </a:r>
            <a:r>
              <a:rPr lang="nb-NO" sz="4000" b="0" dirty="0" smtClean="0"/>
              <a:t> </a:t>
            </a:r>
            <a:r>
              <a:rPr lang="nb-NO" sz="4000" b="0" dirty="0" err="1" smtClean="0"/>
              <a:t>Earth</a:t>
            </a:r>
            <a:endParaRPr lang="nb-NO" b="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2873" y="274638"/>
            <a:ext cx="7407404" cy="1143000"/>
          </a:xfrm>
        </p:spPr>
        <p:txBody>
          <a:bodyPr/>
          <a:lstStyle/>
          <a:p>
            <a:pPr algn="ctr"/>
            <a:r>
              <a:rPr lang="nb-NO" dirty="0" smtClean="0"/>
              <a:t>Noen eksempler på moduler</a:t>
            </a:r>
            <a:endParaRPr lang="nb-NO" dirty="0"/>
          </a:p>
        </p:txBody>
      </p:sp>
      <p:sp>
        <p:nvSpPr>
          <p:cNvPr id="3" name="Plassholder for innhold 2"/>
          <p:cNvSpPr>
            <a:spLocks noGrp="1"/>
          </p:cNvSpPr>
          <p:nvPr>
            <p:ph idx="1"/>
          </p:nvPr>
        </p:nvSpPr>
        <p:spPr>
          <a:xfrm>
            <a:off x="1268532" y="5731406"/>
            <a:ext cx="7407404" cy="925425"/>
          </a:xfrm>
        </p:spPr>
        <p:txBody>
          <a:bodyPr>
            <a:normAutofit fontScale="92500"/>
          </a:bodyPr>
          <a:lstStyle/>
          <a:p>
            <a:r>
              <a:rPr lang="nb-NO" dirty="0" smtClean="0"/>
              <a:t>Bruk av moduler og I</a:t>
            </a:r>
            <a:r>
              <a:rPr lang="nb-NO" baseline="30000" dirty="0" smtClean="0"/>
              <a:t>2</a:t>
            </a:r>
            <a:r>
              <a:rPr lang="nb-NO" dirty="0" smtClean="0"/>
              <a:t>C gir store muligheter dersom man ønsker å tenke funksjon framfor detaljforståelse</a:t>
            </a:r>
            <a:endParaRPr lang="nb-NO" dirty="0"/>
          </a:p>
        </p:txBody>
      </p:sp>
      <p:pic>
        <p:nvPicPr>
          <p:cNvPr id="86018" name="Picture 2" descr="Adafruit SGP30 Air Quality Sensor Breakout - VOC and eCO2"/>
          <p:cNvPicPr>
            <a:picLocks noChangeAspect="1" noChangeArrowheads="1"/>
          </p:cNvPicPr>
          <p:nvPr/>
        </p:nvPicPr>
        <p:blipFill>
          <a:blip r:embed="rId2"/>
          <a:srcRect l="28503" t="27077" r="28821" b="26295"/>
          <a:stretch>
            <a:fillRect/>
          </a:stretch>
        </p:blipFill>
        <p:spPr bwMode="auto">
          <a:xfrm>
            <a:off x="1092218" y="1741018"/>
            <a:ext cx="2267712" cy="1859608"/>
          </a:xfrm>
          <a:prstGeom prst="rect">
            <a:avLst/>
          </a:prstGeom>
          <a:noFill/>
        </p:spPr>
      </p:pic>
      <p:sp>
        <p:nvSpPr>
          <p:cNvPr id="5" name="TekstSylinder 4"/>
          <p:cNvSpPr txBox="1"/>
          <p:nvPr/>
        </p:nvSpPr>
        <p:spPr>
          <a:xfrm>
            <a:off x="1243587" y="3793017"/>
            <a:ext cx="1949573" cy="1477328"/>
          </a:xfrm>
          <a:prstGeom prst="rect">
            <a:avLst/>
          </a:prstGeom>
          <a:noFill/>
        </p:spPr>
        <p:txBody>
          <a:bodyPr wrap="none" rtlCol="0">
            <a:spAutoFit/>
          </a:bodyPr>
          <a:lstStyle/>
          <a:p>
            <a:r>
              <a:rPr lang="nb-NO" dirty="0" smtClean="0"/>
              <a:t>Gass sensor SGP30</a:t>
            </a:r>
            <a:br>
              <a:rPr lang="nb-NO" dirty="0" smtClean="0"/>
            </a:br>
            <a:r>
              <a:rPr lang="nb-NO" dirty="0" smtClean="0"/>
              <a:t>Hydrogen</a:t>
            </a:r>
            <a:br>
              <a:rPr lang="nb-NO" dirty="0" smtClean="0"/>
            </a:br>
            <a:r>
              <a:rPr lang="nb-NO" dirty="0" smtClean="0"/>
              <a:t>Etanol</a:t>
            </a:r>
            <a:br>
              <a:rPr lang="nb-NO" dirty="0" smtClean="0"/>
            </a:br>
            <a:r>
              <a:rPr lang="nb-NO" dirty="0" smtClean="0"/>
              <a:t>CO</a:t>
            </a:r>
            <a:r>
              <a:rPr lang="nb-NO" baseline="-25000" dirty="0" smtClean="0"/>
              <a:t>2</a:t>
            </a:r>
            <a:r>
              <a:rPr lang="nb-NO" dirty="0" smtClean="0"/>
              <a:t/>
            </a:r>
            <a:br>
              <a:rPr lang="nb-NO" dirty="0" smtClean="0"/>
            </a:br>
            <a:r>
              <a:rPr lang="nb-NO" dirty="0" smtClean="0"/>
              <a:t>TVOC</a:t>
            </a:r>
            <a:endParaRPr lang="nb-NO" dirty="0"/>
          </a:p>
        </p:txBody>
      </p:sp>
      <p:sp>
        <p:nvSpPr>
          <p:cNvPr id="7" name="TekstSylinder 6"/>
          <p:cNvSpPr txBox="1"/>
          <p:nvPr/>
        </p:nvSpPr>
        <p:spPr>
          <a:xfrm>
            <a:off x="4255586" y="3793017"/>
            <a:ext cx="1210588" cy="369332"/>
          </a:xfrm>
          <a:prstGeom prst="rect">
            <a:avLst/>
          </a:prstGeom>
          <a:noFill/>
        </p:spPr>
        <p:txBody>
          <a:bodyPr wrap="none" rtlCol="0">
            <a:spAutoFit/>
          </a:bodyPr>
          <a:lstStyle/>
          <a:p>
            <a:r>
              <a:rPr lang="nb-NO" dirty="0" smtClean="0"/>
              <a:t>GPS modul</a:t>
            </a:r>
            <a:endParaRPr lang="nb-NO" dirty="0"/>
          </a:p>
        </p:txBody>
      </p:sp>
      <p:pic>
        <p:nvPicPr>
          <p:cNvPr id="86020" name="Picture 4"/>
          <p:cNvPicPr>
            <a:picLocks noChangeAspect="1" noChangeArrowheads="1"/>
          </p:cNvPicPr>
          <p:nvPr/>
        </p:nvPicPr>
        <p:blipFill>
          <a:blip r:embed="rId3"/>
          <a:srcRect/>
          <a:stretch>
            <a:fillRect/>
          </a:stretch>
        </p:blipFill>
        <p:spPr bwMode="auto">
          <a:xfrm>
            <a:off x="3364266" y="1741018"/>
            <a:ext cx="2941444" cy="1860599"/>
          </a:xfrm>
          <a:prstGeom prst="rect">
            <a:avLst/>
          </a:prstGeom>
          <a:noFill/>
          <a:ln w="9525">
            <a:noFill/>
            <a:miter lim="800000"/>
            <a:headEnd/>
            <a:tailEnd/>
          </a:ln>
          <a:effectLst/>
        </p:spPr>
      </p:pic>
      <p:pic>
        <p:nvPicPr>
          <p:cNvPr id="86022" name="Picture 6" descr="Bilderesultat for GY80">
            <a:hlinkClick r:id="rId4"/>
          </p:cNvPr>
          <p:cNvPicPr>
            <a:picLocks noChangeAspect="1" noChangeArrowheads="1"/>
          </p:cNvPicPr>
          <p:nvPr/>
        </p:nvPicPr>
        <p:blipFill>
          <a:blip r:embed="rId5"/>
          <a:srcRect l="14275" r="9004"/>
          <a:stretch>
            <a:fillRect/>
          </a:stretch>
        </p:blipFill>
        <p:spPr bwMode="auto">
          <a:xfrm>
            <a:off x="6398247" y="1417638"/>
            <a:ext cx="2745749" cy="2384217"/>
          </a:xfrm>
          <a:prstGeom prst="rect">
            <a:avLst/>
          </a:prstGeom>
          <a:noFill/>
        </p:spPr>
      </p:pic>
      <p:sp>
        <p:nvSpPr>
          <p:cNvPr id="10" name="TekstSylinder 9"/>
          <p:cNvSpPr txBox="1"/>
          <p:nvPr/>
        </p:nvSpPr>
        <p:spPr>
          <a:xfrm>
            <a:off x="7115829" y="3801855"/>
            <a:ext cx="1602555" cy="1477328"/>
          </a:xfrm>
          <a:prstGeom prst="rect">
            <a:avLst/>
          </a:prstGeom>
          <a:noFill/>
        </p:spPr>
        <p:txBody>
          <a:bodyPr wrap="none" rtlCol="0">
            <a:spAutoFit/>
          </a:bodyPr>
          <a:lstStyle/>
          <a:p>
            <a:r>
              <a:rPr lang="nb-NO" dirty="0" err="1" smtClean="0"/>
              <a:t>Magnetometer</a:t>
            </a:r>
            <a:endParaRPr lang="nb-NO" dirty="0" smtClean="0"/>
          </a:p>
          <a:p>
            <a:r>
              <a:rPr lang="nb-NO" dirty="0" err="1" smtClean="0"/>
              <a:t>Akslerometer</a:t>
            </a:r>
            <a:endParaRPr lang="nb-NO" dirty="0" smtClean="0"/>
          </a:p>
          <a:p>
            <a:r>
              <a:rPr lang="nb-NO" dirty="0" smtClean="0"/>
              <a:t>Gyrometer</a:t>
            </a:r>
          </a:p>
          <a:p>
            <a:r>
              <a:rPr lang="nb-NO" dirty="0" smtClean="0"/>
              <a:t>Barometer</a:t>
            </a:r>
            <a:br>
              <a:rPr lang="nb-NO" dirty="0" smtClean="0"/>
            </a:br>
            <a:r>
              <a:rPr lang="nb-NO" dirty="0" smtClean="0"/>
              <a:t>Termometer</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020"/>
                                        </p:tgtEl>
                                        <p:attrNameLst>
                                          <p:attrName>style.visibility</p:attrName>
                                        </p:attrNameLst>
                                      </p:cBhvr>
                                      <p:to>
                                        <p:strVal val="visible"/>
                                      </p:to>
                                    </p:set>
                                    <p:animEffect transition="in" filter="fade">
                                      <p:cBhvr>
                                        <p:cTn id="15" dur="2000"/>
                                        <p:tgtEl>
                                          <p:spTgt spid="860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6022"/>
                                        </p:tgtEl>
                                        <p:attrNameLst>
                                          <p:attrName>style.visibility</p:attrName>
                                        </p:attrNameLst>
                                      </p:cBhvr>
                                      <p:to>
                                        <p:strVal val="visible"/>
                                      </p:to>
                                    </p:set>
                                    <p:animEffect transition="in" filter="fade">
                                      <p:cBhvr>
                                        <p:cTn id="23" dur="2000"/>
                                        <p:tgtEl>
                                          <p:spTgt spid="860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39991" y="274638"/>
            <a:ext cx="4146330" cy="1350962"/>
          </a:xfrm>
        </p:spPr>
        <p:txBody>
          <a:bodyPr>
            <a:normAutofit fontScale="90000"/>
          </a:bodyPr>
          <a:lstStyle/>
          <a:p>
            <a:pPr algn="ctr"/>
            <a:r>
              <a:rPr lang="nb-NO" dirty="0" smtClean="0"/>
              <a:t>Visning av </a:t>
            </a:r>
            <a:r>
              <a:rPr lang="nb-NO" dirty="0" err="1" smtClean="0"/>
              <a:t>GPS-data</a:t>
            </a:r>
            <a:r>
              <a:rPr lang="nb-NO" dirty="0" smtClean="0"/>
              <a:t/>
            </a:r>
            <a:br>
              <a:rPr lang="nb-NO" dirty="0" smtClean="0"/>
            </a:br>
            <a:r>
              <a:rPr lang="nb-NO" dirty="0" smtClean="0"/>
              <a:t>Bruk av </a:t>
            </a:r>
            <a:r>
              <a:rPr lang="nb-NO" dirty="0" err="1" smtClean="0"/>
              <a:t>kml-filer</a:t>
            </a:r>
            <a:r>
              <a:rPr lang="nb-NO" dirty="0" smtClean="0"/>
              <a:t/>
            </a:r>
            <a:br>
              <a:rPr lang="nb-NO" dirty="0" smtClean="0"/>
            </a:br>
            <a:r>
              <a:rPr lang="nb-NO" sz="2000" b="0" dirty="0" smtClean="0"/>
              <a:t>(</a:t>
            </a:r>
            <a:r>
              <a:rPr lang="nb-NO" sz="2000" b="0" dirty="0" err="1" smtClean="0"/>
              <a:t>Keyhole</a:t>
            </a:r>
            <a:r>
              <a:rPr lang="nb-NO" sz="2000" b="0" dirty="0" smtClean="0"/>
              <a:t> </a:t>
            </a:r>
            <a:r>
              <a:rPr lang="nb-NO" sz="2000" b="0" dirty="0" err="1" smtClean="0"/>
              <a:t>Markup</a:t>
            </a:r>
            <a:r>
              <a:rPr lang="nb-NO" sz="2000" b="0" dirty="0" smtClean="0"/>
              <a:t> </a:t>
            </a:r>
            <a:r>
              <a:rPr lang="nb-NO" sz="2000" b="0" dirty="0" err="1" smtClean="0"/>
              <a:t>Language</a:t>
            </a:r>
            <a:r>
              <a:rPr lang="nb-NO" sz="2000" b="0" dirty="0" smtClean="0"/>
              <a:t>)</a:t>
            </a:r>
            <a:endParaRPr lang="nb-NO" b="0" dirty="0"/>
          </a:p>
        </p:txBody>
      </p:sp>
      <p:sp>
        <p:nvSpPr>
          <p:cNvPr id="3" name="Plassholder for innhold 2"/>
          <p:cNvSpPr>
            <a:spLocks noGrp="1"/>
          </p:cNvSpPr>
          <p:nvPr>
            <p:ph idx="1"/>
          </p:nvPr>
        </p:nvSpPr>
        <p:spPr>
          <a:xfrm>
            <a:off x="5263570" y="420918"/>
            <a:ext cx="3773714" cy="5458507"/>
          </a:xfrm>
        </p:spPr>
        <p:txBody>
          <a:bodyPr>
            <a:normAutofit/>
          </a:bodyPr>
          <a:lstStyle/>
          <a:p>
            <a:pPr marL="0" indent="0">
              <a:buNone/>
            </a:pPr>
            <a:r>
              <a:rPr lang="nb-NO" sz="800" dirty="0" smtClean="0"/>
              <a:t>&lt;?</a:t>
            </a:r>
            <a:r>
              <a:rPr lang="nb-NO" sz="800" dirty="0" err="1" smtClean="0"/>
              <a:t>xml</a:t>
            </a:r>
            <a:r>
              <a:rPr lang="nb-NO" sz="800" dirty="0" smtClean="0"/>
              <a:t> version="1.0" encoding="UTF-8"?&gt;</a:t>
            </a:r>
          </a:p>
          <a:p>
            <a:pPr marL="0" indent="0">
              <a:buNone/>
            </a:pPr>
            <a:r>
              <a:rPr lang="nb-NO" sz="800" dirty="0" smtClean="0"/>
              <a:t>&lt;</a:t>
            </a:r>
            <a:r>
              <a:rPr lang="nb-NO" sz="800" dirty="0" err="1" smtClean="0"/>
              <a:t>kml</a:t>
            </a:r>
            <a:r>
              <a:rPr lang="nb-NO" sz="800" dirty="0" smtClean="0"/>
              <a:t> xmlns="http://www.opengis.net/kml/2.2"&gt;</a:t>
            </a:r>
          </a:p>
          <a:p>
            <a:pPr marL="0" indent="0">
              <a:buNone/>
            </a:pPr>
            <a:r>
              <a:rPr lang="nb-NO" sz="800" dirty="0" smtClean="0"/>
              <a:t>  &lt;</a:t>
            </a:r>
            <a:r>
              <a:rPr lang="nb-NO" sz="800" dirty="0" err="1" smtClean="0"/>
              <a:t>Document</a:t>
            </a:r>
            <a:r>
              <a:rPr lang="nb-NO" sz="800" dirty="0" smtClean="0"/>
              <a:t>&gt;</a:t>
            </a:r>
          </a:p>
          <a:p>
            <a:pPr marL="0" indent="0">
              <a:buNone/>
            </a:pPr>
            <a:r>
              <a:rPr lang="nb-NO" sz="800" dirty="0" smtClean="0"/>
              <a:t>    &lt;</a:t>
            </a:r>
            <a:r>
              <a:rPr lang="nb-NO" sz="800" dirty="0" err="1" smtClean="0"/>
              <a:t>name&gt;Paths&lt;/name</a:t>
            </a:r>
            <a:r>
              <a:rPr lang="nb-NO" sz="800" dirty="0" smtClean="0"/>
              <a:t>&gt;</a:t>
            </a:r>
          </a:p>
          <a:p>
            <a:pPr marL="0" indent="0">
              <a:buNone/>
            </a:pPr>
            <a:r>
              <a:rPr lang="nb-NO" sz="800" dirty="0" smtClean="0"/>
              <a:t>    &lt;</a:t>
            </a:r>
            <a:r>
              <a:rPr lang="nb-NO" sz="800" dirty="0" err="1" smtClean="0"/>
              <a:t>description&gt;Examples</a:t>
            </a:r>
            <a:r>
              <a:rPr lang="nb-NO" sz="800" dirty="0" smtClean="0"/>
              <a:t> </a:t>
            </a:r>
            <a:r>
              <a:rPr lang="nb-NO" sz="800" dirty="0" err="1" smtClean="0"/>
              <a:t>of</a:t>
            </a:r>
            <a:r>
              <a:rPr lang="nb-NO" sz="800" dirty="0" smtClean="0"/>
              <a:t> </a:t>
            </a:r>
            <a:r>
              <a:rPr lang="nb-NO" sz="800" dirty="0" err="1" smtClean="0"/>
              <a:t>paths</a:t>
            </a:r>
            <a:r>
              <a:rPr lang="nb-NO" sz="800" dirty="0" smtClean="0"/>
              <a:t>. Note </a:t>
            </a:r>
            <a:r>
              <a:rPr lang="nb-NO" sz="800" dirty="0" err="1" smtClean="0"/>
              <a:t>that</a:t>
            </a:r>
            <a:r>
              <a:rPr lang="nb-NO" sz="800" dirty="0" smtClean="0"/>
              <a:t> </a:t>
            </a:r>
            <a:r>
              <a:rPr lang="nb-NO" sz="800" dirty="0" err="1" smtClean="0"/>
              <a:t>the</a:t>
            </a:r>
            <a:r>
              <a:rPr lang="nb-NO" sz="800" dirty="0" smtClean="0"/>
              <a:t> </a:t>
            </a:r>
            <a:r>
              <a:rPr lang="nb-NO" sz="800" dirty="0" err="1" smtClean="0"/>
              <a:t>tessellate</a:t>
            </a:r>
            <a:r>
              <a:rPr lang="nb-NO" sz="800" dirty="0" smtClean="0"/>
              <a:t> </a:t>
            </a:r>
            <a:r>
              <a:rPr lang="nb-NO" sz="800" dirty="0" err="1" smtClean="0"/>
              <a:t>tag</a:t>
            </a:r>
            <a:r>
              <a:rPr lang="nb-NO" sz="800" dirty="0" smtClean="0"/>
              <a:t> is by </a:t>
            </a:r>
            <a:r>
              <a:rPr lang="nb-NO" sz="800" dirty="0" err="1" smtClean="0"/>
              <a:t>default</a:t>
            </a:r>
            <a:endParaRPr lang="nb-NO" sz="800" dirty="0" smtClean="0"/>
          </a:p>
          <a:p>
            <a:pPr marL="0" indent="0">
              <a:buNone/>
            </a:pPr>
            <a:r>
              <a:rPr lang="nb-NO" sz="800" dirty="0" smtClean="0"/>
              <a:t>      </a:t>
            </a:r>
            <a:r>
              <a:rPr lang="nb-NO" sz="800" dirty="0" err="1" smtClean="0"/>
              <a:t>set</a:t>
            </a:r>
            <a:r>
              <a:rPr lang="nb-NO" sz="800" dirty="0" smtClean="0"/>
              <a:t> to 0. </a:t>
            </a:r>
            <a:r>
              <a:rPr lang="nb-NO" sz="800" dirty="0" err="1" smtClean="0"/>
              <a:t>If</a:t>
            </a:r>
            <a:r>
              <a:rPr lang="nb-NO" sz="800" dirty="0" smtClean="0"/>
              <a:t> </a:t>
            </a:r>
            <a:r>
              <a:rPr lang="nb-NO" sz="800" dirty="0" err="1" smtClean="0"/>
              <a:t>you</a:t>
            </a:r>
            <a:r>
              <a:rPr lang="nb-NO" sz="800" dirty="0" smtClean="0"/>
              <a:t> </a:t>
            </a:r>
            <a:r>
              <a:rPr lang="nb-NO" sz="800" dirty="0" err="1" smtClean="0"/>
              <a:t>want</a:t>
            </a:r>
            <a:r>
              <a:rPr lang="nb-NO" sz="800" dirty="0" smtClean="0"/>
              <a:t> to </a:t>
            </a:r>
            <a:r>
              <a:rPr lang="nb-NO" sz="800" dirty="0" err="1" smtClean="0"/>
              <a:t>create</a:t>
            </a:r>
            <a:r>
              <a:rPr lang="nb-NO" sz="800" dirty="0" smtClean="0"/>
              <a:t> </a:t>
            </a:r>
            <a:r>
              <a:rPr lang="nb-NO" sz="800" dirty="0" err="1" smtClean="0"/>
              <a:t>tessellated</a:t>
            </a:r>
            <a:r>
              <a:rPr lang="nb-NO" sz="800" dirty="0" smtClean="0"/>
              <a:t> lines, </a:t>
            </a:r>
            <a:r>
              <a:rPr lang="nb-NO" sz="800" dirty="0" err="1" smtClean="0"/>
              <a:t>they</a:t>
            </a:r>
            <a:r>
              <a:rPr lang="nb-NO" sz="800" dirty="0" smtClean="0"/>
              <a:t> must be </a:t>
            </a:r>
            <a:r>
              <a:rPr lang="nb-NO" sz="800" dirty="0" err="1" smtClean="0"/>
              <a:t>authored</a:t>
            </a:r>
            <a:endParaRPr lang="nb-NO" sz="800" dirty="0" smtClean="0"/>
          </a:p>
          <a:p>
            <a:pPr marL="0" indent="0">
              <a:buNone/>
            </a:pPr>
            <a:r>
              <a:rPr lang="nb-NO" sz="800" dirty="0" smtClean="0"/>
              <a:t>      (or </a:t>
            </a:r>
            <a:r>
              <a:rPr lang="nb-NO" sz="800" dirty="0" err="1" smtClean="0"/>
              <a:t>edited</a:t>
            </a:r>
            <a:r>
              <a:rPr lang="nb-NO" sz="800" dirty="0" smtClean="0"/>
              <a:t>) </a:t>
            </a:r>
            <a:r>
              <a:rPr lang="nb-NO" sz="800" dirty="0" err="1" smtClean="0"/>
              <a:t>directly</a:t>
            </a:r>
            <a:r>
              <a:rPr lang="nb-NO" sz="800" dirty="0" smtClean="0"/>
              <a:t> in </a:t>
            </a:r>
            <a:r>
              <a:rPr lang="nb-NO" sz="800" dirty="0" err="1" smtClean="0"/>
              <a:t>KML.&lt;/description</a:t>
            </a:r>
            <a:r>
              <a:rPr lang="nb-NO" sz="800" dirty="0" smtClean="0"/>
              <a:t>&gt;</a:t>
            </a:r>
          </a:p>
          <a:p>
            <a:pPr marL="0" indent="0">
              <a:buNone/>
            </a:pPr>
            <a:r>
              <a:rPr lang="nb-NO" sz="800" dirty="0" smtClean="0"/>
              <a:t>    &lt;</a:t>
            </a:r>
            <a:r>
              <a:rPr lang="nb-NO" sz="800" dirty="0" err="1" smtClean="0"/>
              <a:t>Style</a:t>
            </a:r>
            <a:r>
              <a:rPr lang="nb-NO" sz="800" dirty="0" smtClean="0"/>
              <a:t> </a:t>
            </a:r>
            <a:r>
              <a:rPr lang="nb-NO" sz="800" dirty="0" err="1" smtClean="0"/>
              <a:t>id="yellowLineGreenPoly</a:t>
            </a:r>
            <a:r>
              <a:rPr lang="nb-NO" sz="800" dirty="0" smtClean="0"/>
              <a:t>"&gt;</a:t>
            </a:r>
          </a:p>
          <a:p>
            <a:pPr marL="0" indent="0">
              <a:buNone/>
            </a:pPr>
            <a:r>
              <a:rPr lang="nb-NO" sz="800" dirty="0" smtClean="0"/>
              <a:t>      &lt;</a:t>
            </a:r>
            <a:r>
              <a:rPr lang="nb-NO" sz="800" dirty="0" err="1" smtClean="0"/>
              <a:t>LineStyle</a:t>
            </a:r>
            <a:r>
              <a:rPr lang="nb-NO" sz="800" dirty="0" smtClean="0"/>
              <a:t>&gt;</a:t>
            </a:r>
          </a:p>
          <a:p>
            <a:pPr marL="0" indent="0">
              <a:buNone/>
            </a:pPr>
            <a:r>
              <a:rPr lang="nb-NO" sz="800" dirty="0" smtClean="0"/>
              <a:t>        &lt;color&gt;7f00ffff&lt;/color&gt;</a:t>
            </a:r>
          </a:p>
          <a:p>
            <a:pPr marL="0" indent="0">
              <a:buNone/>
            </a:pPr>
            <a:r>
              <a:rPr lang="nb-NO" sz="800" dirty="0" smtClean="0"/>
              <a:t>        &lt;width&gt;4&lt;/width&gt;</a:t>
            </a:r>
          </a:p>
          <a:p>
            <a:pPr marL="0" indent="0">
              <a:buNone/>
            </a:pPr>
            <a:r>
              <a:rPr lang="nb-NO" sz="800" dirty="0" smtClean="0"/>
              <a:t>      &lt;/</a:t>
            </a:r>
            <a:r>
              <a:rPr lang="nb-NO" sz="800" dirty="0" err="1" smtClean="0"/>
              <a:t>LineStyle</a:t>
            </a:r>
            <a:r>
              <a:rPr lang="nb-NO" sz="800" dirty="0" smtClean="0"/>
              <a:t>&gt;</a:t>
            </a:r>
          </a:p>
          <a:p>
            <a:pPr marL="0" indent="0">
              <a:buNone/>
            </a:pPr>
            <a:r>
              <a:rPr lang="nb-NO" sz="800" dirty="0" smtClean="0"/>
              <a:t>      &lt;</a:t>
            </a:r>
            <a:r>
              <a:rPr lang="nb-NO" sz="800" dirty="0" err="1" smtClean="0"/>
              <a:t>PolyStyle</a:t>
            </a:r>
            <a:r>
              <a:rPr lang="nb-NO" sz="800" dirty="0" smtClean="0"/>
              <a:t>&gt;</a:t>
            </a:r>
          </a:p>
          <a:p>
            <a:pPr marL="0" indent="0">
              <a:buNone/>
            </a:pPr>
            <a:r>
              <a:rPr lang="nb-NO" sz="800" dirty="0" smtClean="0"/>
              <a:t>        &lt;color&gt;7f00ff00&lt;/color&gt;</a:t>
            </a:r>
          </a:p>
          <a:p>
            <a:pPr marL="0" indent="0">
              <a:buNone/>
            </a:pPr>
            <a:r>
              <a:rPr lang="nb-NO" sz="800" dirty="0" smtClean="0"/>
              <a:t>      &lt;/</a:t>
            </a:r>
            <a:r>
              <a:rPr lang="nb-NO" sz="800" dirty="0" err="1" smtClean="0"/>
              <a:t>PolyStyle</a:t>
            </a:r>
            <a:r>
              <a:rPr lang="nb-NO" sz="800" dirty="0" smtClean="0"/>
              <a:t>&gt;</a:t>
            </a:r>
          </a:p>
          <a:p>
            <a:pPr marL="0" indent="0">
              <a:buNone/>
            </a:pPr>
            <a:r>
              <a:rPr lang="nb-NO" sz="800" dirty="0" smtClean="0"/>
              <a:t>    &lt;/</a:t>
            </a:r>
            <a:r>
              <a:rPr lang="nb-NO" sz="800" dirty="0" err="1" smtClean="0"/>
              <a:t>Style</a:t>
            </a:r>
            <a:r>
              <a:rPr lang="nb-NO" sz="800" dirty="0" smtClean="0"/>
              <a:t>&gt;</a:t>
            </a:r>
          </a:p>
          <a:p>
            <a:pPr marL="0" indent="0">
              <a:buNone/>
            </a:pPr>
            <a:r>
              <a:rPr lang="nb-NO" sz="800" dirty="0" smtClean="0"/>
              <a:t>    &lt;</a:t>
            </a:r>
            <a:r>
              <a:rPr lang="nb-NO" sz="800" dirty="0" err="1" smtClean="0"/>
              <a:t>Placemark</a:t>
            </a:r>
            <a:r>
              <a:rPr lang="nb-NO" sz="800" dirty="0" smtClean="0"/>
              <a:t>&gt;</a:t>
            </a:r>
          </a:p>
          <a:p>
            <a:pPr marL="0" indent="0">
              <a:buNone/>
            </a:pPr>
            <a:r>
              <a:rPr lang="nb-NO" sz="800" dirty="0" smtClean="0"/>
              <a:t>      &lt;</a:t>
            </a:r>
            <a:r>
              <a:rPr lang="nb-NO" sz="800" dirty="0" err="1" smtClean="0"/>
              <a:t>name&gt;Absolute</a:t>
            </a:r>
            <a:r>
              <a:rPr lang="nb-NO" sz="800" dirty="0" smtClean="0"/>
              <a:t> </a:t>
            </a:r>
            <a:r>
              <a:rPr lang="nb-NO" sz="800" dirty="0" err="1" smtClean="0"/>
              <a:t>Extruded&lt;/name</a:t>
            </a:r>
            <a:r>
              <a:rPr lang="nb-NO" sz="800" dirty="0" smtClean="0"/>
              <a:t>&gt;</a:t>
            </a:r>
          </a:p>
          <a:p>
            <a:pPr marL="0" indent="0">
              <a:buNone/>
            </a:pPr>
            <a:r>
              <a:rPr lang="nb-NO" sz="800" dirty="0" smtClean="0"/>
              <a:t>      &lt;</a:t>
            </a:r>
            <a:r>
              <a:rPr lang="nb-NO" sz="800" dirty="0" err="1" smtClean="0"/>
              <a:t>description&gt;Transparent</a:t>
            </a:r>
            <a:r>
              <a:rPr lang="nb-NO" sz="800" dirty="0" smtClean="0"/>
              <a:t> </a:t>
            </a:r>
            <a:r>
              <a:rPr lang="nb-NO" sz="800" dirty="0" err="1" smtClean="0"/>
              <a:t>green</a:t>
            </a:r>
            <a:r>
              <a:rPr lang="nb-NO" sz="800" dirty="0" smtClean="0"/>
              <a:t> </a:t>
            </a:r>
            <a:r>
              <a:rPr lang="nb-NO" sz="800" dirty="0" err="1" smtClean="0"/>
              <a:t>wall</a:t>
            </a:r>
            <a:r>
              <a:rPr lang="nb-NO" sz="800" dirty="0" smtClean="0"/>
              <a:t> </a:t>
            </a:r>
            <a:r>
              <a:rPr lang="nb-NO" sz="800" dirty="0" err="1" smtClean="0"/>
              <a:t>with</a:t>
            </a:r>
            <a:r>
              <a:rPr lang="nb-NO" sz="800" dirty="0" smtClean="0"/>
              <a:t> </a:t>
            </a:r>
            <a:r>
              <a:rPr lang="nb-NO" sz="800" dirty="0" err="1" smtClean="0"/>
              <a:t>yellow</a:t>
            </a:r>
            <a:r>
              <a:rPr lang="nb-NO" sz="800" dirty="0" smtClean="0"/>
              <a:t> </a:t>
            </a:r>
            <a:r>
              <a:rPr lang="nb-NO" sz="800" dirty="0" err="1" smtClean="0"/>
              <a:t>outlines&lt;/description</a:t>
            </a:r>
            <a:r>
              <a:rPr lang="nb-NO" sz="800" dirty="0" smtClean="0"/>
              <a:t>&gt;</a:t>
            </a:r>
          </a:p>
          <a:p>
            <a:pPr marL="0" indent="0">
              <a:buNone/>
            </a:pPr>
            <a:r>
              <a:rPr lang="nb-NO" sz="800" dirty="0" smtClean="0"/>
              <a:t>      &lt;</a:t>
            </a:r>
            <a:r>
              <a:rPr lang="nb-NO" sz="800" dirty="0" err="1" smtClean="0"/>
              <a:t>styleUrl&gt;#yellowLineGreenPoly&lt;/styleUrl</a:t>
            </a:r>
            <a:r>
              <a:rPr lang="nb-NO" sz="800" dirty="0" smtClean="0"/>
              <a:t>&gt;</a:t>
            </a:r>
          </a:p>
          <a:p>
            <a:pPr marL="0" indent="0">
              <a:buNone/>
            </a:pPr>
            <a:r>
              <a:rPr lang="nb-NO" sz="800" dirty="0" smtClean="0"/>
              <a:t>      &lt;</a:t>
            </a:r>
            <a:r>
              <a:rPr lang="nb-NO" sz="800" dirty="0" err="1" smtClean="0"/>
              <a:t>LineString</a:t>
            </a:r>
            <a:r>
              <a:rPr lang="nb-NO" sz="800" dirty="0" smtClean="0"/>
              <a:t>&gt;</a:t>
            </a:r>
          </a:p>
          <a:p>
            <a:pPr marL="0" indent="0">
              <a:buNone/>
            </a:pPr>
            <a:r>
              <a:rPr lang="nb-NO" sz="800" dirty="0" smtClean="0"/>
              <a:t>        &lt;extrude&gt;0&lt;/extrude&gt;</a:t>
            </a:r>
          </a:p>
          <a:p>
            <a:pPr marL="0" indent="0">
              <a:buNone/>
            </a:pPr>
            <a:r>
              <a:rPr lang="nb-NO" sz="800" dirty="0" smtClean="0"/>
              <a:t>        &lt;tessellate&gt;0&lt;/tessellate&gt;</a:t>
            </a:r>
          </a:p>
          <a:p>
            <a:pPr marL="0" indent="0">
              <a:buNone/>
            </a:pPr>
            <a:r>
              <a:rPr lang="nb-NO" sz="800" dirty="0" smtClean="0"/>
              <a:t>        &lt;</a:t>
            </a:r>
            <a:r>
              <a:rPr lang="nb-NO" sz="800" dirty="0" err="1" smtClean="0"/>
              <a:t>altitudeMode&gt;clampToGround&lt;/altitudeMode</a:t>
            </a:r>
            <a:r>
              <a:rPr lang="nb-NO" sz="800" dirty="0" smtClean="0"/>
              <a:t>&gt;</a:t>
            </a:r>
          </a:p>
          <a:p>
            <a:pPr marL="0" indent="0">
              <a:buNone/>
            </a:pPr>
            <a:r>
              <a:rPr lang="nb-NO" sz="800" dirty="0" smtClean="0"/>
              <a:t>        &lt;</a:t>
            </a:r>
            <a:r>
              <a:rPr lang="nb-NO" sz="800" dirty="0" err="1" smtClean="0"/>
              <a:t>coordinates</a:t>
            </a:r>
            <a:r>
              <a:rPr lang="nb-NO" sz="800" dirty="0" smtClean="0"/>
              <a:t>&gt; </a:t>
            </a:r>
          </a:p>
          <a:p>
            <a:pPr marL="0" indent="0">
              <a:buNone/>
              <a:tabLst>
                <a:tab pos="358775" algn="l"/>
              </a:tabLst>
            </a:pPr>
            <a:r>
              <a:rPr lang="nb-NO" sz="800" dirty="0" smtClean="0"/>
              <a:t>	10.454133,63.426452,97.90</a:t>
            </a:r>
            <a:br>
              <a:rPr lang="nb-NO" sz="800" dirty="0" smtClean="0"/>
            </a:br>
            <a:r>
              <a:rPr lang="nb-NO" sz="800" dirty="0" smtClean="0"/>
              <a:t>	10.454084,63.426464,94.80</a:t>
            </a:r>
            <a:br>
              <a:rPr lang="nb-NO" sz="800" dirty="0" smtClean="0"/>
            </a:br>
            <a:r>
              <a:rPr lang="nb-NO" sz="800" dirty="0" smtClean="0"/>
              <a:t>	10.453765,63.426052,69.90</a:t>
            </a:r>
            <a:br>
              <a:rPr lang="nb-NO" sz="800" dirty="0" smtClean="0"/>
            </a:br>
            <a:r>
              <a:rPr lang="nb-NO" sz="800" dirty="0" smtClean="0"/>
              <a:t>	10.453771,63.426052,69.30</a:t>
            </a:r>
            <a:br>
              <a:rPr lang="nb-NO" sz="800" dirty="0" smtClean="0"/>
            </a:br>
            <a:r>
              <a:rPr lang="nb-NO" sz="800" dirty="0" smtClean="0"/>
              <a:t>	10.453765,63.426055,69.40</a:t>
            </a:r>
            <a:br>
              <a:rPr lang="nb-NO" sz="800" dirty="0" smtClean="0"/>
            </a:br>
            <a:r>
              <a:rPr lang="nb-NO" sz="800" dirty="0" smtClean="0"/>
              <a:t>	10.453797,63.426067,69.10</a:t>
            </a:r>
            <a:br>
              <a:rPr lang="nb-NO" sz="800" dirty="0" smtClean="0"/>
            </a:br>
            <a:r>
              <a:rPr lang="nb-NO" sz="800" dirty="0" smtClean="0"/>
              <a:t>	10.453830,63.426074,68.80</a:t>
            </a:r>
            <a:br>
              <a:rPr lang="nb-NO" sz="800" dirty="0" smtClean="0"/>
            </a:br>
            <a:r>
              <a:rPr lang="nb-NO" sz="800" dirty="0" smtClean="0"/>
              <a:t>	10.453826,63.426074,68.90 </a:t>
            </a:r>
          </a:p>
          <a:p>
            <a:pPr marL="0" indent="0">
              <a:buNone/>
              <a:tabLst>
                <a:tab pos="1346200" algn="l"/>
              </a:tabLst>
            </a:pPr>
            <a:r>
              <a:rPr lang="nb-NO" sz="800" dirty="0" smtClean="0"/>
              <a:t>        &lt;/</a:t>
            </a:r>
            <a:r>
              <a:rPr lang="nb-NO" sz="800" dirty="0" err="1" smtClean="0"/>
              <a:t>coordinates</a:t>
            </a:r>
            <a:r>
              <a:rPr lang="nb-NO" sz="800" dirty="0" smtClean="0"/>
              <a:t>&gt;</a:t>
            </a:r>
          </a:p>
          <a:p>
            <a:pPr marL="0" indent="0">
              <a:buNone/>
            </a:pPr>
            <a:r>
              <a:rPr lang="nb-NO" sz="800" dirty="0" smtClean="0"/>
              <a:t>      &lt;/</a:t>
            </a:r>
            <a:r>
              <a:rPr lang="nb-NO" sz="800" dirty="0" err="1" smtClean="0"/>
              <a:t>LineString</a:t>
            </a:r>
            <a:r>
              <a:rPr lang="nb-NO" sz="800" dirty="0" smtClean="0"/>
              <a:t>&gt;</a:t>
            </a:r>
          </a:p>
          <a:p>
            <a:pPr marL="0" indent="0">
              <a:buNone/>
            </a:pPr>
            <a:r>
              <a:rPr lang="nb-NO" sz="800" dirty="0" smtClean="0"/>
              <a:t>    &lt;/</a:t>
            </a:r>
            <a:r>
              <a:rPr lang="nb-NO" sz="800" dirty="0" err="1" smtClean="0"/>
              <a:t>Placemark</a:t>
            </a:r>
            <a:r>
              <a:rPr lang="nb-NO" sz="800" dirty="0" smtClean="0"/>
              <a:t>&gt;</a:t>
            </a:r>
          </a:p>
          <a:p>
            <a:pPr marL="0" indent="0">
              <a:buNone/>
            </a:pPr>
            <a:r>
              <a:rPr lang="nb-NO" sz="800" dirty="0" smtClean="0"/>
              <a:t>  &lt;/</a:t>
            </a:r>
            <a:r>
              <a:rPr lang="nb-NO" sz="800" dirty="0" err="1" smtClean="0"/>
              <a:t>Document</a:t>
            </a:r>
            <a:r>
              <a:rPr lang="nb-NO" sz="800" dirty="0" smtClean="0"/>
              <a:t>&gt;</a:t>
            </a:r>
          </a:p>
          <a:p>
            <a:pPr marL="0" indent="0">
              <a:buNone/>
            </a:pPr>
            <a:r>
              <a:rPr lang="nb-NO" sz="800" dirty="0" smtClean="0"/>
              <a:t>&lt;/</a:t>
            </a:r>
            <a:r>
              <a:rPr lang="nb-NO" sz="800" dirty="0" err="1" smtClean="0"/>
              <a:t>kml</a:t>
            </a:r>
            <a:r>
              <a:rPr lang="nb-NO" sz="800" dirty="0" smtClean="0"/>
              <a:t>&gt;</a:t>
            </a:r>
            <a:endParaRPr lang="nb-NO" sz="800" dirty="0"/>
          </a:p>
        </p:txBody>
      </p:sp>
      <p:sp>
        <p:nvSpPr>
          <p:cNvPr id="5" name="Plassholder for innhold 2"/>
          <p:cNvSpPr txBox="1">
            <a:spLocks/>
          </p:cNvSpPr>
          <p:nvPr/>
        </p:nvSpPr>
        <p:spPr>
          <a:xfrm>
            <a:off x="996370" y="1770743"/>
            <a:ext cx="3976914" cy="4471535"/>
          </a:xfrm>
          <a:prstGeom prst="rect">
            <a:avLst/>
          </a:prstGeom>
        </p:spPr>
        <p:txBody>
          <a:bodyPr vert="horz" lIns="91440" tIns="45720" rIns="91440" bIns="45720" rtlCol="0">
            <a:normAutofit/>
          </a:bodyPr>
          <a:lstStyle/>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Åpne en teksteditor f.eks. </a:t>
            </a:r>
            <a:r>
              <a:rPr lang="nb-NO" dirty="0" err="1" smtClean="0">
                <a:latin typeface="Arial"/>
                <a:cs typeface="Arial"/>
              </a:rPr>
              <a:t>NotePad</a:t>
            </a:r>
            <a:r>
              <a:rPr lang="nb-NO" dirty="0" smtClean="0">
                <a:latin typeface="Arial"/>
                <a:cs typeface="Arial"/>
              </a:rPr>
              <a:t>++</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0" u="none" strike="noStrike" kern="1200" cap="none" spc="0" normalizeH="0" baseline="0" noProof="0" dirty="0" smtClean="0">
                <a:ln>
                  <a:noFill/>
                </a:ln>
                <a:solidFill>
                  <a:schemeClr val="tx1"/>
                </a:solidFill>
                <a:effectLst/>
                <a:uLnTx/>
                <a:uFillTx/>
                <a:latin typeface="Arial"/>
                <a:ea typeface="+mn-ea"/>
                <a:cs typeface="Arial"/>
              </a:rPr>
              <a:t>Hent inn </a:t>
            </a:r>
            <a:r>
              <a:rPr kumimoji="0" lang="nb-NO" b="0" i="0" u="none" strike="noStrike" kern="1200" cap="none" spc="0" normalizeH="0" baseline="0" noProof="0" dirty="0" err="1" smtClean="0">
                <a:ln>
                  <a:noFill/>
                </a:ln>
                <a:solidFill>
                  <a:schemeClr val="tx1"/>
                </a:solidFill>
                <a:effectLst/>
                <a:uLnTx/>
                <a:uFillTx/>
                <a:latin typeface="Arial"/>
                <a:ea typeface="+mn-ea"/>
                <a:cs typeface="Arial"/>
              </a:rPr>
              <a:t>kml-filmalen</a:t>
            </a:r>
            <a:endParaRPr kumimoji="0" lang="nb-NO" b="0" i="0" u="none" strike="noStrike" kern="1200" cap="none" spc="0" normalizeH="0" baseline="0" noProof="0" dirty="0" smtClean="0">
              <a:ln>
                <a:noFill/>
              </a:ln>
              <a:solidFill>
                <a:schemeClr val="tx1"/>
              </a:solidFill>
              <a:effectLst/>
              <a:uLnTx/>
              <a:uFillTx/>
              <a:latin typeface="Arial"/>
              <a:ea typeface="+mn-ea"/>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Kopier inn data fra SD-kortet</a:t>
            </a:r>
            <a:br>
              <a:rPr lang="nb-NO" dirty="0" smtClean="0">
                <a:latin typeface="Arial"/>
                <a:cs typeface="Arial"/>
              </a:rPr>
            </a:br>
            <a:r>
              <a:rPr lang="nb-NO" dirty="0" smtClean="0">
                <a:latin typeface="Arial"/>
                <a:cs typeface="Arial"/>
              </a:rPr>
              <a:t>på angitt plass</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nb-NO" b="0" i="1" u="none" strike="noStrike" kern="1200" cap="none" spc="0" normalizeH="0" baseline="0" noProof="0" dirty="0" err="1" smtClean="0">
                <a:ln>
                  <a:noFill/>
                </a:ln>
                <a:solidFill>
                  <a:schemeClr val="tx1"/>
                </a:solidFill>
                <a:effectLst/>
                <a:uLnTx/>
                <a:uFillTx/>
                <a:latin typeface="Arial"/>
                <a:ea typeface="+mn-ea"/>
                <a:cs typeface="Arial"/>
              </a:rPr>
              <a:t>Lengdegrad,breddegrad,høyde</a:t>
            </a:r>
            <a:r>
              <a:rPr kumimoji="0" lang="nb-NO" b="0" i="1" u="none" strike="noStrike" kern="1200" cap="none" spc="0" normalizeH="0" baseline="0" noProof="0" dirty="0" smtClean="0">
                <a:ln>
                  <a:noFill/>
                </a:ln>
                <a:solidFill>
                  <a:schemeClr val="tx1"/>
                </a:solidFill>
                <a:effectLst/>
                <a:uLnTx/>
                <a:uFillTx/>
                <a:latin typeface="Arial"/>
                <a:ea typeface="+mn-ea"/>
                <a:cs typeface="Arial"/>
              </a:rPr>
              <a:t/>
            </a:r>
            <a:br>
              <a:rPr kumimoji="0" lang="nb-NO" b="0" i="1" u="none" strike="noStrike" kern="1200" cap="none" spc="0" normalizeH="0" baseline="0" noProof="0" dirty="0" smtClean="0">
                <a:ln>
                  <a:noFill/>
                </a:ln>
                <a:solidFill>
                  <a:schemeClr val="tx1"/>
                </a:solidFill>
                <a:effectLst/>
                <a:uLnTx/>
                <a:uFillTx/>
                <a:latin typeface="Arial"/>
                <a:ea typeface="+mn-ea"/>
                <a:cs typeface="Arial"/>
              </a:rPr>
            </a:br>
            <a:r>
              <a:rPr lang="nb-NO" dirty="0" smtClean="0">
                <a:latin typeface="Arial"/>
                <a:cs typeface="Arial"/>
              </a:rPr>
              <a:t>… uten mellomrom etter ”,”</a:t>
            </a: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Lagre under eget filnavn som ender på .</a:t>
            </a:r>
            <a:r>
              <a:rPr lang="nb-NO" dirty="0" err="1" smtClean="0">
                <a:latin typeface="Arial"/>
                <a:cs typeface="Arial"/>
              </a:rPr>
              <a:t>kml</a:t>
            </a:r>
            <a:endParaRPr lang="nb-NO" dirty="0" smtClean="0">
              <a:latin typeface="Arial"/>
              <a:cs typeface="Arial"/>
            </a:endParaRPr>
          </a:p>
          <a:p>
            <a:pPr marL="363538" marR="0" lvl="0" indent="-363538" algn="l" defTabSz="457200" rtl="0" eaLnBrk="1" fontAlgn="auto" latinLnBrk="0" hangingPunct="1">
              <a:lnSpc>
                <a:spcPct val="100000"/>
              </a:lnSpc>
              <a:spcBef>
                <a:spcPts val="1200"/>
              </a:spcBef>
              <a:spcAft>
                <a:spcPts val="0"/>
              </a:spcAft>
              <a:buClrTx/>
              <a:buSzTx/>
              <a:buFont typeface="Arial" pitchFamily="34" charset="0"/>
              <a:buChar char="•"/>
              <a:tabLst/>
              <a:defRPr/>
            </a:pPr>
            <a:r>
              <a:rPr lang="nb-NO" dirty="0" smtClean="0">
                <a:latin typeface="Arial"/>
                <a:cs typeface="Arial"/>
              </a:rPr>
              <a:t>Åpne filen i </a:t>
            </a:r>
            <a:r>
              <a:rPr lang="nb-NO" dirty="0" err="1" smtClean="0">
                <a:latin typeface="Arial"/>
                <a:cs typeface="Arial"/>
              </a:rPr>
              <a:t>Google</a:t>
            </a:r>
            <a:r>
              <a:rPr lang="nb-NO" dirty="0" smtClean="0">
                <a:latin typeface="Arial"/>
                <a:cs typeface="Arial"/>
              </a:rPr>
              <a:t> </a:t>
            </a:r>
            <a:r>
              <a:rPr lang="nb-NO" dirty="0" err="1" smtClean="0">
                <a:latin typeface="Arial"/>
                <a:cs typeface="Arial"/>
              </a:rPr>
              <a:t>Earth</a:t>
            </a:r>
            <a:r>
              <a:rPr lang="nb-NO" dirty="0" smtClean="0">
                <a:latin typeface="Arial"/>
                <a:cs typeface="Arial"/>
              </a:rPr>
              <a:t> eller bare klikk på filnavnet</a:t>
            </a:r>
          </a:p>
          <a:p>
            <a:pPr marL="363538" marR="0" lvl="0" indent="-363538"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nb-NO" b="0" i="0" u="none" strike="noStrike" kern="1200" cap="none" spc="0" normalizeH="0" baseline="0" noProof="0" dirty="0">
              <a:ln>
                <a:noFill/>
              </a:ln>
              <a:solidFill>
                <a:schemeClr val="tx1"/>
              </a:solidFill>
              <a:effectLst/>
              <a:uLnTx/>
              <a:uFillTx/>
              <a:latin typeface="Arial"/>
              <a:ea typeface="+mn-ea"/>
              <a:cs typeface="Arial"/>
            </a:endParaRPr>
          </a:p>
        </p:txBody>
      </p:sp>
      <p:sp>
        <p:nvSpPr>
          <p:cNvPr id="6" name="Rektangel 5"/>
          <p:cNvSpPr/>
          <p:nvPr/>
        </p:nvSpPr>
        <p:spPr>
          <a:xfrm>
            <a:off x="5640941" y="4091061"/>
            <a:ext cx="1436914" cy="1030515"/>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fade">
                                      <p:cBhvr>
                                        <p:cTn id="49" dur="500"/>
                                        <p:tgtEl>
                                          <p:spTgt spid="3">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14" end="14"/>
                                            </p:txEl>
                                          </p:spTgt>
                                        </p:tgtEl>
                                        <p:attrNameLst>
                                          <p:attrName>style.visibility</p:attrName>
                                        </p:attrNameLst>
                                      </p:cBhvr>
                                      <p:to>
                                        <p:strVal val="visible"/>
                                      </p:to>
                                    </p:set>
                                    <p:animEffect transition="in" filter="fade">
                                      <p:cBhvr>
                                        <p:cTn id="52" dur="500"/>
                                        <p:tgtEl>
                                          <p:spTgt spid="3">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Effect transition="in" filter="fade">
                                      <p:cBhvr>
                                        <p:cTn id="55" dur="500"/>
                                        <p:tgtEl>
                                          <p:spTgt spid="3">
                                            <p:txEl>
                                              <p:pRg st="15" end="15"/>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animEffect transition="in" filter="fade">
                                      <p:cBhvr>
                                        <p:cTn id="58" dur="500"/>
                                        <p:tgtEl>
                                          <p:spTgt spid="3">
                                            <p:txEl>
                                              <p:pRg st="16" end="16"/>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7" end="17"/>
                                            </p:txEl>
                                          </p:spTgt>
                                        </p:tgtEl>
                                        <p:attrNameLst>
                                          <p:attrName>style.visibility</p:attrName>
                                        </p:attrNameLst>
                                      </p:cBhvr>
                                      <p:to>
                                        <p:strVal val="visible"/>
                                      </p:to>
                                    </p:set>
                                    <p:animEffect transition="in" filter="fade">
                                      <p:cBhvr>
                                        <p:cTn id="61" dur="500"/>
                                        <p:tgtEl>
                                          <p:spTgt spid="3">
                                            <p:txEl>
                                              <p:pRg st="17" end="17"/>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8" end="18"/>
                                            </p:txEl>
                                          </p:spTgt>
                                        </p:tgtEl>
                                        <p:attrNameLst>
                                          <p:attrName>style.visibility</p:attrName>
                                        </p:attrNameLst>
                                      </p:cBhvr>
                                      <p:to>
                                        <p:strVal val="visible"/>
                                      </p:to>
                                    </p:set>
                                    <p:animEffect transition="in" filter="fade">
                                      <p:cBhvr>
                                        <p:cTn id="64" dur="500"/>
                                        <p:tgtEl>
                                          <p:spTgt spid="3">
                                            <p:txEl>
                                              <p:pRg st="18" end="18"/>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
                                            <p:txEl>
                                              <p:pRg st="19" end="19"/>
                                            </p:txEl>
                                          </p:spTgt>
                                        </p:tgtEl>
                                        <p:attrNameLst>
                                          <p:attrName>style.visibility</p:attrName>
                                        </p:attrNameLst>
                                      </p:cBhvr>
                                      <p:to>
                                        <p:strVal val="visible"/>
                                      </p:to>
                                    </p:set>
                                    <p:animEffect transition="in" filter="fade">
                                      <p:cBhvr>
                                        <p:cTn id="67" dur="500"/>
                                        <p:tgtEl>
                                          <p:spTgt spid="3">
                                            <p:txEl>
                                              <p:pRg st="19" end="19"/>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
                                            <p:txEl>
                                              <p:pRg st="20" end="20"/>
                                            </p:txEl>
                                          </p:spTgt>
                                        </p:tgtEl>
                                        <p:attrNameLst>
                                          <p:attrName>style.visibility</p:attrName>
                                        </p:attrNameLst>
                                      </p:cBhvr>
                                      <p:to>
                                        <p:strVal val="visible"/>
                                      </p:to>
                                    </p:set>
                                    <p:animEffect transition="in" filter="fade">
                                      <p:cBhvr>
                                        <p:cTn id="70" dur="500"/>
                                        <p:tgtEl>
                                          <p:spTgt spid="3">
                                            <p:txEl>
                                              <p:pRg st="20" end="2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
                                            <p:txEl>
                                              <p:pRg st="21" end="21"/>
                                            </p:txEl>
                                          </p:spTgt>
                                        </p:tgtEl>
                                        <p:attrNameLst>
                                          <p:attrName>style.visibility</p:attrName>
                                        </p:attrNameLst>
                                      </p:cBhvr>
                                      <p:to>
                                        <p:strVal val="visible"/>
                                      </p:to>
                                    </p:set>
                                    <p:animEffect transition="in" filter="fade">
                                      <p:cBhvr>
                                        <p:cTn id="73" dur="500"/>
                                        <p:tgtEl>
                                          <p:spTgt spid="3">
                                            <p:txEl>
                                              <p:pRg st="21" end="21"/>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
                                            <p:txEl>
                                              <p:pRg st="22" end="22"/>
                                            </p:txEl>
                                          </p:spTgt>
                                        </p:tgtEl>
                                        <p:attrNameLst>
                                          <p:attrName>style.visibility</p:attrName>
                                        </p:attrNameLst>
                                      </p:cBhvr>
                                      <p:to>
                                        <p:strVal val="visible"/>
                                      </p:to>
                                    </p:set>
                                    <p:animEffect transition="in" filter="fade">
                                      <p:cBhvr>
                                        <p:cTn id="76" dur="500"/>
                                        <p:tgtEl>
                                          <p:spTgt spid="3">
                                            <p:txEl>
                                              <p:pRg st="22" end="22"/>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
                                            <p:txEl>
                                              <p:pRg st="23" end="23"/>
                                            </p:txEl>
                                          </p:spTgt>
                                        </p:tgtEl>
                                        <p:attrNameLst>
                                          <p:attrName>style.visibility</p:attrName>
                                        </p:attrNameLst>
                                      </p:cBhvr>
                                      <p:to>
                                        <p:strVal val="visible"/>
                                      </p:to>
                                    </p:set>
                                    <p:animEffect transition="in" filter="fade">
                                      <p:cBhvr>
                                        <p:cTn id="79" dur="500"/>
                                        <p:tgtEl>
                                          <p:spTgt spid="3">
                                            <p:txEl>
                                              <p:pRg st="23" end="23"/>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
                                            <p:txEl>
                                              <p:pRg st="24" end="24"/>
                                            </p:txEl>
                                          </p:spTgt>
                                        </p:tgtEl>
                                        <p:attrNameLst>
                                          <p:attrName>style.visibility</p:attrName>
                                        </p:attrNameLst>
                                      </p:cBhvr>
                                      <p:to>
                                        <p:strVal val="visible"/>
                                      </p:to>
                                    </p:set>
                                    <p:animEffect transition="in" filter="fade">
                                      <p:cBhvr>
                                        <p:cTn id="82" dur="500"/>
                                        <p:tgtEl>
                                          <p:spTgt spid="3">
                                            <p:txEl>
                                              <p:pRg st="24" end="24"/>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
                                            <p:txEl>
                                              <p:pRg st="25" end="25"/>
                                            </p:txEl>
                                          </p:spTgt>
                                        </p:tgtEl>
                                        <p:attrNameLst>
                                          <p:attrName>style.visibility</p:attrName>
                                        </p:attrNameLst>
                                      </p:cBhvr>
                                      <p:to>
                                        <p:strVal val="visible"/>
                                      </p:to>
                                    </p:set>
                                    <p:animEffect transition="in" filter="fade">
                                      <p:cBhvr>
                                        <p:cTn id="85" dur="500"/>
                                        <p:tgtEl>
                                          <p:spTgt spid="3">
                                            <p:txEl>
                                              <p:pRg st="25" end="25"/>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
                                            <p:txEl>
                                              <p:pRg st="26" end="26"/>
                                            </p:txEl>
                                          </p:spTgt>
                                        </p:tgtEl>
                                        <p:attrNameLst>
                                          <p:attrName>style.visibility</p:attrName>
                                        </p:attrNameLst>
                                      </p:cBhvr>
                                      <p:to>
                                        <p:strVal val="visible"/>
                                      </p:to>
                                    </p:set>
                                    <p:animEffect transition="in" filter="fade">
                                      <p:cBhvr>
                                        <p:cTn id="88" dur="500"/>
                                        <p:tgtEl>
                                          <p:spTgt spid="3">
                                            <p:txEl>
                                              <p:pRg st="26" end="26"/>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27" end="27"/>
                                            </p:txEl>
                                          </p:spTgt>
                                        </p:tgtEl>
                                        <p:attrNameLst>
                                          <p:attrName>style.visibility</p:attrName>
                                        </p:attrNameLst>
                                      </p:cBhvr>
                                      <p:to>
                                        <p:strVal val="visible"/>
                                      </p:to>
                                    </p:set>
                                    <p:animEffect transition="in" filter="fade">
                                      <p:cBhvr>
                                        <p:cTn id="91" dur="500"/>
                                        <p:tgtEl>
                                          <p:spTgt spid="3">
                                            <p:txEl>
                                              <p:pRg st="27" end="27"/>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
                                            <p:txEl>
                                              <p:pRg st="28" end="28"/>
                                            </p:txEl>
                                          </p:spTgt>
                                        </p:tgtEl>
                                        <p:attrNameLst>
                                          <p:attrName>style.visibility</p:attrName>
                                        </p:attrNameLst>
                                      </p:cBhvr>
                                      <p:to>
                                        <p:strVal val="visible"/>
                                      </p:to>
                                    </p:set>
                                    <p:animEffect transition="in" filter="fade">
                                      <p:cBhvr>
                                        <p:cTn id="94" dur="500"/>
                                        <p:tgtEl>
                                          <p:spTgt spid="3">
                                            <p:txEl>
                                              <p:pRg st="28" end="28"/>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
                                            <p:txEl>
                                              <p:pRg st="29" end="29"/>
                                            </p:txEl>
                                          </p:spTgt>
                                        </p:tgtEl>
                                        <p:attrNameLst>
                                          <p:attrName>style.visibility</p:attrName>
                                        </p:attrNameLst>
                                      </p:cBhvr>
                                      <p:to>
                                        <p:strVal val="visible"/>
                                      </p:to>
                                    </p:set>
                                    <p:animEffect transition="in" filter="fade">
                                      <p:cBhvr>
                                        <p:cTn id="97" dur="500"/>
                                        <p:tgtEl>
                                          <p:spTgt spid="3">
                                            <p:txEl>
                                              <p:pRg st="29" end="29"/>
                                            </p:txEl>
                                          </p:spTgt>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
                                            <p:txEl>
                                              <p:pRg st="30" end="30"/>
                                            </p:txEl>
                                          </p:spTgt>
                                        </p:tgtEl>
                                        <p:attrNameLst>
                                          <p:attrName>style.visibility</p:attrName>
                                        </p:attrNameLst>
                                      </p:cBhvr>
                                      <p:to>
                                        <p:strVal val="visible"/>
                                      </p:to>
                                    </p:set>
                                    <p:animEffect transition="in" filter="fade">
                                      <p:cBhvr>
                                        <p:cTn id="100" dur="500"/>
                                        <p:tgtEl>
                                          <p:spTgt spid="3">
                                            <p:txEl>
                                              <p:pRg st="30" end="30"/>
                                            </p:txEl>
                                          </p:spTgt>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98230" y="6277438"/>
            <a:ext cx="6516914" cy="518381"/>
          </a:xfrm>
        </p:spPr>
        <p:txBody>
          <a:bodyPr>
            <a:normAutofit fontScale="90000"/>
          </a:bodyPr>
          <a:lstStyle/>
          <a:p>
            <a:pPr algn="ctr"/>
            <a:r>
              <a:rPr lang="nb-NO" dirty="0" smtClean="0"/>
              <a:t>Visning i </a:t>
            </a:r>
            <a:r>
              <a:rPr lang="nb-NO" dirty="0" err="1" smtClean="0"/>
              <a:t>Google</a:t>
            </a:r>
            <a:r>
              <a:rPr lang="nb-NO" dirty="0" smtClean="0"/>
              <a:t> </a:t>
            </a:r>
            <a:r>
              <a:rPr lang="nb-NO" dirty="0" err="1" smtClean="0"/>
              <a:t>Earth</a:t>
            </a:r>
            <a:endParaRPr lang="nb-NO" dirty="0"/>
          </a:p>
        </p:txBody>
      </p:sp>
      <p:sp>
        <p:nvSpPr>
          <p:cNvPr id="5" name="Avrundet rektangel 4">
            <a:hlinkClick r:id="rId2" action="ppaction://hlinkfile"/>
          </p:cNvPr>
          <p:cNvSpPr/>
          <p:nvPr/>
        </p:nvSpPr>
        <p:spPr>
          <a:xfrm>
            <a:off x="4238172" y="2830286"/>
            <a:ext cx="870857" cy="7692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8674" name="Picture 2"/>
          <p:cNvPicPr>
            <a:picLocks noChangeAspect="1" noChangeArrowheads="1"/>
          </p:cNvPicPr>
          <p:nvPr/>
        </p:nvPicPr>
        <p:blipFill>
          <a:blip r:embed="rId3"/>
          <a:srcRect/>
          <a:stretch>
            <a:fillRect/>
          </a:stretch>
        </p:blipFill>
        <p:spPr bwMode="auto">
          <a:xfrm>
            <a:off x="1099473" y="264050"/>
            <a:ext cx="7720466" cy="58963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srcRect/>
          <a:stretch>
            <a:fillRect/>
          </a:stretch>
        </p:blipFill>
        <p:spPr bwMode="auto">
          <a:xfrm>
            <a:off x="898241" y="1646464"/>
            <a:ext cx="4209143" cy="4694067"/>
          </a:xfrm>
          <a:prstGeom prst="rect">
            <a:avLst/>
          </a:prstGeom>
          <a:noFill/>
          <a:ln w="9525">
            <a:noFill/>
            <a:miter lim="800000"/>
            <a:headEnd/>
            <a:tailEnd/>
          </a:ln>
        </p:spPr>
      </p:pic>
      <p:grpSp>
        <p:nvGrpSpPr>
          <p:cNvPr id="4" name="Gruppe 10"/>
          <p:cNvGrpSpPr/>
          <p:nvPr/>
        </p:nvGrpSpPr>
        <p:grpSpPr>
          <a:xfrm>
            <a:off x="907994" y="1364345"/>
            <a:ext cx="2892122" cy="4637765"/>
            <a:chOff x="198439" y="1364345"/>
            <a:chExt cx="2892122" cy="4637765"/>
          </a:xfrm>
        </p:grpSpPr>
        <p:grpSp>
          <p:nvGrpSpPr>
            <p:cNvPr id="5" name="Gruppe 8"/>
            <p:cNvGrpSpPr/>
            <p:nvPr/>
          </p:nvGrpSpPr>
          <p:grpSpPr>
            <a:xfrm>
              <a:off x="198439" y="1615168"/>
              <a:ext cx="2447925" cy="4386942"/>
              <a:chOff x="198439" y="1615168"/>
              <a:chExt cx="2447925" cy="4386942"/>
            </a:xfrm>
          </p:grpSpPr>
          <p:pic>
            <p:nvPicPr>
              <p:cNvPr id="29700" name="Picture 4"/>
              <p:cNvPicPr>
                <a:picLocks noChangeAspect="1" noChangeArrowheads="1"/>
              </p:cNvPicPr>
              <p:nvPr/>
            </p:nvPicPr>
            <p:blipFill>
              <a:blip r:embed="rId3"/>
              <a:srcRect/>
              <a:stretch>
                <a:fillRect/>
              </a:stretch>
            </p:blipFill>
            <p:spPr bwMode="auto">
              <a:xfrm>
                <a:off x="198439" y="1615168"/>
                <a:ext cx="2447925" cy="3105150"/>
              </a:xfrm>
              <a:prstGeom prst="rect">
                <a:avLst/>
              </a:prstGeom>
              <a:noFill/>
              <a:ln w="9525">
                <a:noFill/>
                <a:miter lim="800000"/>
                <a:headEnd/>
                <a:tailEnd/>
              </a:ln>
            </p:spPr>
          </p:pic>
          <p:pic>
            <p:nvPicPr>
              <p:cNvPr id="29701" name="Picture 5"/>
              <p:cNvPicPr>
                <a:picLocks noChangeAspect="1" noChangeArrowheads="1"/>
              </p:cNvPicPr>
              <p:nvPr/>
            </p:nvPicPr>
            <p:blipFill>
              <a:blip r:embed="rId4"/>
              <a:srcRect/>
              <a:stretch>
                <a:fillRect/>
              </a:stretch>
            </p:blipFill>
            <p:spPr bwMode="auto">
              <a:xfrm>
                <a:off x="296409" y="4687660"/>
                <a:ext cx="1990725" cy="1314450"/>
              </a:xfrm>
              <a:prstGeom prst="rect">
                <a:avLst/>
              </a:prstGeom>
              <a:noFill/>
              <a:ln w="9525">
                <a:noFill/>
                <a:miter lim="800000"/>
                <a:headEnd/>
                <a:tailEnd/>
              </a:ln>
            </p:spPr>
          </p:pic>
        </p:grpSp>
        <p:sp>
          <p:nvSpPr>
            <p:cNvPr id="10" name="TekstSylinder 9"/>
            <p:cNvSpPr txBox="1"/>
            <p:nvPr/>
          </p:nvSpPr>
          <p:spPr>
            <a:xfrm>
              <a:off x="304798" y="1364345"/>
              <a:ext cx="2785763" cy="369332"/>
            </a:xfrm>
            <a:prstGeom prst="rect">
              <a:avLst/>
            </a:prstGeom>
            <a:noFill/>
          </p:spPr>
          <p:txBody>
            <a:bodyPr wrap="none" rtlCol="0">
              <a:spAutoFit/>
            </a:bodyPr>
            <a:lstStyle/>
            <a:p>
              <a:r>
                <a:rPr lang="nb-NO" dirty="0" err="1" smtClean="0"/>
                <a:t>Ekvirektangulær</a:t>
              </a:r>
              <a:r>
                <a:rPr lang="nb-NO" dirty="0" smtClean="0"/>
                <a:t> tilnærming</a:t>
              </a:r>
              <a:endParaRPr lang="nb-NO" dirty="0"/>
            </a:p>
          </p:txBody>
        </p:sp>
      </p:grpSp>
      <p:sp>
        <p:nvSpPr>
          <p:cNvPr id="2" name="Tittel 1"/>
          <p:cNvSpPr>
            <a:spLocks noGrp="1"/>
          </p:cNvSpPr>
          <p:nvPr>
            <p:ph type="title"/>
          </p:nvPr>
        </p:nvSpPr>
        <p:spPr/>
        <p:txBody>
          <a:bodyPr/>
          <a:lstStyle/>
          <a:p>
            <a:pPr algn="ctr"/>
            <a:r>
              <a:rPr lang="nb-NO" dirty="0" smtClean="0"/>
              <a:t>Videre bearbeiding av data</a:t>
            </a:r>
            <a:endParaRPr lang="nb-NO" dirty="0"/>
          </a:p>
        </p:txBody>
      </p:sp>
      <p:sp>
        <p:nvSpPr>
          <p:cNvPr id="3" name="Plassholder for innhold 2"/>
          <p:cNvSpPr>
            <a:spLocks noGrp="1"/>
          </p:cNvSpPr>
          <p:nvPr>
            <p:ph idx="1"/>
          </p:nvPr>
        </p:nvSpPr>
        <p:spPr>
          <a:xfrm>
            <a:off x="4763230" y="1600200"/>
            <a:ext cx="4245429" cy="2318657"/>
          </a:xfrm>
        </p:spPr>
        <p:txBody>
          <a:bodyPr/>
          <a:lstStyle/>
          <a:p>
            <a:r>
              <a:rPr lang="nb-NO" dirty="0" smtClean="0"/>
              <a:t>Beregning av:</a:t>
            </a:r>
          </a:p>
          <a:p>
            <a:r>
              <a:rPr lang="nb-NO" dirty="0" smtClean="0"/>
              <a:t>… totallende av turen</a:t>
            </a:r>
          </a:p>
          <a:p>
            <a:r>
              <a:rPr lang="nb-NO" dirty="0" smtClean="0"/>
              <a:t>... gjennomsnittlig hastighet</a:t>
            </a:r>
          </a:p>
          <a:p>
            <a:r>
              <a:rPr lang="nb-NO" dirty="0" smtClean="0"/>
              <a:t>… siling av avvikende data</a:t>
            </a:r>
          </a:p>
          <a:p>
            <a:r>
              <a:rPr lang="nb-NO" dirty="0" smtClean="0"/>
              <a:t>…</a:t>
            </a:r>
          </a:p>
          <a:p>
            <a:endParaRPr lang="nb-NO" dirty="0"/>
          </a:p>
        </p:txBody>
      </p:sp>
      <p:pic>
        <p:nvPicPr>
          <p:cNvPr id="29698" name="Picture 2"/>
          <p:cNvPicPr>
            <a:picLocks noChangeAspect="1" noChangeArrowheads="1"/>
          </p:cNvPicPr>
          <p:nvPr/>
        </p:nvPicPr>
        <p:blipFill>
          <a:blip r:embed="rId5"/>
          <a:srcRect/>
          <a:stretch>
            <a:fillRect/>
          </a:stretch>
        </p:blipFill>
        <p:spPr bwMode="auto">
          <a:xfrm>
            <a:off x="5225195" y="4166052"/>
            <a:ext cx="2261136" cy="2133147"/>
          </a:xfrm>
          <a:prstGeom prst="rect">
            <a:avLst/>
          </a:prstGeom>
          <a:noFill/>
          <a:ln w="9525">
            <a:noFill/>
            <a:miter lim="800000"/>
            <a:headEnd/>
            <a:tailEnd/>
          </a:ln>
        </p:spPr>
      </p:pic>
      <p:sp>
        <p:nvSpPr>
          <p:cNvPr id="11" name="TekstSylinder 10"/>
          <p:cNvSpPr txBox="1"/>
          <p:nvPr/>
        </p:nvSpPr>
        <p:spPr>
          <a:xfrm>
            <a:off x="977778" y="6422749"/>
            <a:ext cx="1523302" cy="369332"/>
          </a:xfrm>
          <a:prstGeom prst="rect">
            <a:avLst/>
          </a:prstGeom>
          <a:noFill/>
        </p:spPr>
        <p:txBody>
          <a:bodyPr wrap="none" rtlCol="0">
            <a:spAutoFit/>
          </a:bodyPr>
          <a:lstStyle/>
          <a:p>
            <a:r>
              <a:rPr lang="nb-NO" dirty="0" smtClean="0"/>
              <a:t>R = Jordradien</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8"/>
                                        </p:tgtEl>
                                        <p:attrNameLst>
                                          <p:attrName>style.visibility</p:attrName>
                                        </p:attrNameLst>
                                      </p:cBhvr>
                                      <p:to>
                                        <p:strVal val="visible"/>
                                      </p:to>
                                    </p:set>
                                    <p:animEffect transition="in" filter="fade">
                                      <p:cBhvr>
                                        <p:cTn id="24" dur="2000"/>
                                        <p:tgtEl>
                                          <p:spTgt spid="2969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699"/>
                                        </p:tgtEl>
                                        <p:attrNameLst>
                                          <p:attrName>style.visibility</p:attrName>
                                        </p:attrNameLst>
                                      </p:cBhvr>
                                      <p:to>
                                        <p:strVal val="visible"/>
                                      </p:to>
                                    </p:set>
                                    <p:animEffect transition="in" filter="fade">
                                      <p:cBhvr>
                                        <p:cTn id="29" dur="2000"/>
                                        <p:tgtEl>
                                          <p:spTgt spid="2969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29699"/>
                                        </p:tgtEl>
                                      </p:cBhvr>
                                    </p:animEffect>
                                    <p:set>
                                      <p:cBhvr>
                                        <p:cTn id="37" dur="1" fill="hold">
                                          <p:stCondLst>
                                            <p:cond delay="1999"/>
                                          </p:stCondLst>
                                        </p:cTn>
                                        <p:tgtEl>
                                          <p:spTgt spid="29699"/>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3415" y="85956"/>
            <a:ext cx="8229600" cy="1143000"/>
          </a:xfrm>
        </p:spPr>
        <p:txBody>
          <a:bodyPr>
            <a:normAutofit fontScale="90000"/>
          </a:bodyPr>
          <a:lstStyle/>
          <a:p>
            <a:pPr algn="ctr"/>
            <a:r>
              <a:rPr lang="nb-NO" dirty="0" smtClean="0"/>
              <a:t>Miljø- og </a:t>
            </a:r>
            <a:r>
              <a:rPr lang="nb-NO" dirty="0" err="1" smtClean="0"/>
              <a:t>Romteknologi</a:t>
            </a:r>
            <a:r>
              <a:rPr lang="nb-NO" dirty="0" smtClean="0"/>
              <a:t/>
            </a:r>
            <a:br>
              <a:rPr lang="nb-NO" dirty="0" smtClean="0"/>
            </a:br>
            <a:r>
              <a:rPr lang="nb-NO" dirty="0" smtClean="0"/>
              <a:t>(</a:t>
            </a:r>
            <a:r>
              <a:rPr lang="nb-NO" dirty="0" err="1" smtClean="0"/>
              <a:t>CanSat</a:t>
            </a:r>
            <a:r>
              <a:rPr lang="nb-NO" dirty="0" smtClean="0"/>
              <a:t>) – m/sensorteknologi</a:t>
            </a:r>
            <a:br>
              <a:rPr lang="nb-NO" dirty="0" smtClean="0"/>
            </a:br>
            <a:r>
              <a:rPr lang="nb-NO" sz="2700" b="0" dirty="0" smtClean="0"/>
              <a:t>(</a:t>
            </a:r>
            <a:r>
              <a:rPr lang="nb-NO" sz="2700" b="0" dirty="0" err="1" smtClean="0"/>
              <a:t>www.ntnu.no/skolelab/bla-hefteserie</a:t>
            </a:r>
            <a:r>
              <a:rPr lang="nb-NO" sz="2700" b="0" dirty="0" smtClean="0"/>
              <a:t>)</a:t>
            </a:r>
            <a:endParaRPr lang="nb-NO" sz="2700" b="0" dirty="0"/>
          </a:p>
        </p:txBody>
      </p:sp>
      <p:sp>
        <p:nvSpPr>
          <p:cNvPr id="3" name="Plassholder for innhold 2"/>
          <p:cNvSpPr>
            <a:spLocks noGrp="1"/>
          </p:cNvSpPr>
          <p:nvPr>
            <p:ph idx="1"/>
          </p:nvPr>
        </p:nvSpPr>
        <p:spPr>
          <a:xfrm>
            <a:off x="947305" y="1600200"/>
            <a:ext cx="4463143" cy="4525963"/>
          </a:xfrm>
        </p:spPr>
        <p:txBody>
          <a:bodyPr>
            <a:normAutofit/>
          </a:bodyPr>
          <a:lstStyle/>
          <a:p>
            <a:r>
              <a:rPr lang="nb-NO" dirty="0" smtClean="0"/>
              <a:t>Montering og installasjon</a:t>
            </a:r>
          </a:p>
          <a:p>
            <a:r>
              <a:rPr lang="nb-NO" dirty="0" smtClean="0"/>
              <a:t>Oppsett av radio for telemetri</a:t>
            </a:r>
          </a:p>
          <a:p>
            <a:r>
              <a:rPr lang="nb-NO" dirty="0" smtClean="0"/>
              <a:t>Oppskyting eller </a:t>
            </a:r>
            <a:br>
              <a:rPr lang="nb-NO" dirty="0" smtClean="0"/>
            </a:br>
            <a:r>
              <a:rPr lang="nb-NO" dirty="0" smtClean="0"/>
              <a:t>slipp fra ballong</a:t>
            </a:r>
          </a:p>
          <a:p>
            <a:r>
              <a:rPr lang="nb-NO" dirty="0" smtClean="0"/>
              <a:t>Beregning av fallhastighet</a:t>
            </a:r>
          </a:p>
          <a:p>
            <a:r>
              <a:rPr lang="nb-NO" dirty="0" smtClean="0"/>
              <a:t>Simulering </a:t>
            </a:r>
          </a:p>
          <a:p>
            <a:r>
              <a:rPr lang="nb-NO" dirty="0" smtClean="0"/>
              <a:t>Programmering</a:t>
            </a:r>
          </a:p>
          <a:p>
            <a:r>
              <a:rPr lang="nb-NO" dirty="0" smtClean="0"/>
              <a:t>Behandling av data</a:t>
            </a:r>
          </a:p>
          <a:p>
            <a:r>
              <a:rPr lang="nb-NO" dirty="0" smtClean="0"/>
              <a:t>Elektronikk og sensorer</a:t>
            </a:r>
          </a:p>
          <a:p>
            <a:r>
              <a:rPr lang="nb-NO" dirty="0" smtClean="0"/>
              <a:t>Programeksempler</a:t>
            </a:r>
            <a:endParaRPr lang="nb-NO" dirty="0"/>
          </a:p>
        </p:txBody>
      </p:sp>
      <p:pic>
        <p:nvPicPr>
          <p:cNvPr id="30722" name="Picture 2"/>
          <p:cNvPicPr>
            <a:picLocks noChangeAspect="1" noChangeArrowheads="1"/>
          </p:cNvPicPr>
          <p:nvPr/>
        </p:nvPicPr>
        <p:blipFill>
          <a:blip r:embed="rId2"/>
          <a:srcRect/>
          <a:stretch>
            <a:fillRect/>
          </a:stretch>
        </p:blipFill>
        <p:spPr bwMode="auto">
          <a:xfrm rot="241582">
            <a:off x="5722954" y="1553027"/>
            <a:ext cx="3194525" cy="45495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Måling av trykk under vann</a:t>
            </a:r>
            <a:endParaRPr lang="nb-NO"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24126" y="274638"/>
            <a:ext cx="7784353" cy="906210"/>
          </a:xfrm>
        </p:spPr>
        <p:txBody>
          <a:bodyPr/>
          <a:lstStyle/>
          <a:p>
            <a:pPr algn="ctr"/>
            <a:r>
              <a:rPr lang="nb-NO" dirty="0" smtClean="0"/>
              <a:t>Konklusjon</a:t>
            </a:r>
            <a:endParaRPr lang="nb-NO" dirty="0"/>
          </a:p>
        </p:txBody>
      </p:sp>
      <p:sp>
        <p:nvSpPr>
          <p:cNvPr id="3" name="Plassholder for innhold 2"/>
          <p:cNvSpPr>
            <a:spLocks noGrp="1"/>
          </p:cNvSpPr>
          <p:nvPr>
            <p:ph idx="1"/>
          </p:nvPr>
        </p:nvSpPr>
        <p:spPr>
          <a:xfrm>
            <a:off x="1024127" y="1223238"/>
            <a:ext cx="7791957" cy="4902926"/>
          </a:xfrm>
        </p:spPr>
        <p:txBody>
          <a:bodyPr>
            <a:normAutofit/>
          </a:bodyPr>
          <a:lstStyle/>
          <a:p>
            <a:r>
              <a:rPr lang="nb-NO" dirty="0" smtClean="0"/>
              <a:t>Det er viktig at elever i skolen får lov til å behandle virkelige data fra sensorer som de selv håndterer og monterer. Likeledes som de får anledning til å styre virkelige </a:t>
            </a:r>
            <a:r>
              <a:rPr lang="nb-NO" dirty="0" err="1" smtClean="0"/>
              <a:t>aktuatorer</a:t>
            </a:r>
            <a:endParaRPr lang="nb-NO" dirty="0" smtClean="0"/>
          </a:p>
          <a:p>
            <a:r>
              <a:rPr lang="nb-NO" dirty="0" smtClean="0"/>
              <a:t>Dette gir dem mulighet til å erfare at verden ikke er så enkel som mang en teori gir </a:t>
            </a:r>
            <a:r>
              <a:rPr lang="nb-NO" smtClean="0"/>
              <a:t>inntrykk av</a:t>
            </a:r>
            <a:r>
              <a:rPr lang="nb-NO" dirty="0" smtClean="0"/>
              <a:t>		. </a:t>
            </a:r>
          </a:p>
          <a:p>
            <a:r>
              <a:rPr lang="nb-NO" dirty="0" smtClean="0"/>
              <a:t>Det er minimalt med lærdom i et eksperiment som virker første gangen.   </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Utstyr</a:t>
            </a:r>
            <a:endParaRPr lang="nb-NO"/>
          </a:p>
        </p:txBody>
      </p:sp>
      <p:sp>
        <p:nvSpPr>
          <p:cNvPr id="3" name="Plassholder for innhold 2"/>
          <p:cNvSpPr>
            <a:spLocks noGrp="1"/>
          </p:cNvSpPr>
          <p:nvPr>
            <p:ph idx="1"/>
          </p:nvPr>
        </p:nvSpPr>
        <p:spPr/>
        <p:txBody>
          <a:bodyPr/>
          <a:lstStyle/>
          <a:p>
            <a:r>
              <a:rPr lang="nb-NO" smtClean="0"/>
              <a:t>PC’er i kofferten</a:t>
            </a:r>
          </a:p>
          <a:p>
            <a:r>
              <a:rPr lang="nb-NO" smtClean="0"/>
              <a:t>Kasse med Arduinosett</a:t>
            </a:r>
          </a:p>
          <a:p>
            <a:r>
              <a:rPr lang="nb-NO" smtClean="0"/>
              <a:t>Elevhefter</a:t>
            </a:r>
          </a:p>
          <a:p>
            <a:r>
              <a:rPr lang="nb-NO" smtClean="0"/>
              <a:t>Andre hefter</a:t>
            </a:r>
          </a:p>
          <a:p>
            <a:r>
              <a:rPr lang="nb-NO" smtClean="0"/>
              <a:t>Eske med sensorer/display klassesett</a:t>
            </a:r>
          </a:p>
          <a:p>
            <a:r>
              <a:rPr lang="nb-NO" smtClean="0"/>
              <a:t>Boks med CanSat – Teensy 3.5</a:t>
            </a:r>
          </a:p>
          <a:p>
            <a:r>
              <a:rPr lang="nb-NO" smtClean="0"/>
              <a:t>MauSea</a:t>
            </a:r>
          </a:p>
          <a:p>
            <a:r>
              <a:rPr lang="nb-NO" smtClean="0"/>
              <a:t>Luftpartikkelmåler (Science Camp)</a:t>
            </a:r>
            <a:endParaRPr lang="nb-NO"/>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24936"/>
            <a:ext cx="7407404" cy="1143000"/>
          </a:xfrm>
        </p:spPr>
        <p:txBody>
          <a:bodyPr>
            <a:normAutofit fontScale="90000"/>
          </a:bodyPr>
          <a:lstStyle/>
          <a:p>
            <a:pPr algn="ctr"/>
            <a:r>
              <a:rPr lang="nb-NO" dirty="0" smtClean="0"/>
              <a:t>Bygging av krets for måling av trykk og beregning av høyde over havet</a:t>
            </a:r>
            <a:endParaRPr lang="nb-NO" dirty="0"/>
          </a:p>
        </p:txBody>
      </p:sp>
      <p:sp>
        <p:nvSpPr>
          <p:cNvPr id="3" name="Plassholder for innhold 2"/>
          <p:cNvSpPr>
            <a:spLocks noGrp="1"/>
          </p:cNvSpPr>
          <p:nvPr>
            <p:ph idx="1"/>
          </p:nvPr>
        </p:nvSpPr>
        <p:spPr>
          <a:xfrm>
            <a:off x="2965450" y="6013037"/>
            <a:ext cx="4921250" cy="466963"/>
          </a:xfrm>
        </p:spPr>
        <p:txBody>
          <a:bodyPr/>
          <a:lstStyle/>
          <a:p>
            <a:pPr>
              <a:buNone/>
            </a:pPr>
            <a:r>
              <a:rPr lang="nb-NO" dirty="0" smtClean="0"/>
              <a:t>Batteritilkobling gir mobilitet</a:t>
            </a:r>
            <a:endParaRPr lang="nb-NO" dirty="0"/>
          </a:p>
        </p:txBody>
      </p:sp>
      <p:pic>
        <p:nvPicPr>
          <p:cNvPr id="1026" name="Picture 2"/>
          <p:cNvPicPr>
            <a:picLocks noChangeAspect="1" noChangeArrowheads="1"/>
          </p:cNvPicPr>
          <p:nvPr/>
        </p:nvPicPr>
        <p:blipFill>
          <a:blip r:embed="rId2"/>
          <a:srcRect/>
          <a:stretch>
            <a:fillRect/>
          </a:stretch>
        </p:blipFill>
        <p:spPr bwMode="auto">
          <a:xfrm>
            <a:off x="2565200" y="1663394"/>
            <a:ext cx="5796000" cy="4035387"/>
          </a:xfrm>
          <a:prstGeom prst="rect">
            <a:avLst/>
          </a:prstGeom>
          <a:noFill/>
          <a:ln w="9525">
            <a:noFill/>
            <a:miter lim="800000"/>
            <a:headEnd/>
            <a:tailEnd/>
          </a:ln>
          <a:effectLst/>
        </p:spPr>
      </p:pic>
      <p:grpSp>
        <p:nvGrpSpPr>
          <p:cNvPr id="12" name="Gruppe 11"/>
          <p:cNvGrpSpPr/>
          <p:nvPr/>
        </p:nvGrpSpPr>
        <p:grpSpPr>
          <a:xfrm>
            <a:off x="998440" y="1328057"/>
            <a:ext cx="2455015" cy="5387297"/>
            <a:chOff x="998440" y="1328057"/>
            <a:chExt cx="2455015" cy="5387297"/>
          </a:xfrm>
        </p:grpSpPr>
        <p:pic>
          <p:nvPicPr>
            <p:cNvPr id="55298" name="Picture 2" descr="9V Alkalisk Varta 6LR61"/>
            <p:cNvPicPr>
              <a:picLocks noChangeAspect="1" noChangeArrowheads="1"/>
            </p:cNvPicPr>
            <p:nvPr/>
          </p:nvPicPr>
          <p:blipFill>
            <a:blip r:embed="rId3"/>
            <a:srcRect l="21139" r="20679"/>
            <a:stretch>
              <a:fillRect/>
            </a:stretch>
          </p:blipFill>
          <p:spPr bwMode="auto">
            <a:xfrm>
              <a:off x="998440" y="4022485"/>
              <a:ext cx="1566760" cy="2692869"/>
            </a:xfrm>
            <a:prstGeom prst="rect">
              <a:avLst/>
            </a:prstGeom>
            <a:noFill/>
          </p:spPr>
        </p:pic>
        <p:sp>
          <p:nvSpPr>
            <p:cNvPr id="8" name="Avrundet rektangel 7"/>
            <p:cNvSpPr/>
            <p:nvPr/>
          </p:nvSpPr>
          <p:spPr>
            <a:xfrm>
              <a:off x="1102100" y="3905463"/>
              <a:ext cx="1370572" cy="234043"/>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1703614" y="1417638"/>
              <a:ext cx="1529443" cy="2484891"/>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56569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56569"/>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11" name="Frihåndsform 10"/>
            <p:cNvSpPr/>
            <p:nvPr/>
          </p:nvSpPr>
          <p:spPr>
            <a:xfrm>
              <a:off x="1616529" y="1328057"/>
              <a:ext cx="1703614" cy="2577405"/>
            </a:xfrm>
            <a:custGeom>
              <a:avLst/>
              <a:gdLst>
                <a:gd name="connsiteX0" fmla="*/ 1175657 w 1175657"/>
                <a:gd name="connsiteY0" fmla="*/ 484414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 name="connsiteX0" fmla="*/ 1175657 w 1175657"/>
                <a:gd name="connsiteY0" fmla="*/ 584520 h 2443843"/>
                <a:gd name="connsiteX1" fmla="*/ 1175657 w 1175657"/>
                <a:gd name="connsiteY1" fmla="*/ 348343 h 2443843"/>
                <a:gd name="connsiteX2" fmla="*/ 1137557 w 1175657"/>
                <a:gd name="connsiteY2" fmla="*/ 201385 h 2443843"/>
                <a:gd name="connsiteX3" fmla="*/ 1028700 w 1175657"/>
                <a:gd name="connsiteY3" fmla="*/ 81643 h 2443843"/>
                <a:gd name="connsiteX4" fmla="*/ 859971 w 1175657"/>
                <a:gd name="connsiteY4" fmla="*/ 16328 h 2443843"/>
                <a:gd name="connsiteX5" fmla="*/ 685800 w 1175657"/>
                <a:gd name="connsiteY5" fmla="*/ 0 h 2443843"/>
                <a:gd name="connsiteX6" fmla="*/ 299357 w 1175657"/>
                <a:gd name="connsiteY6" fmla="*/ 10885 h 2443843"/>
                <a:gd name="connsiteX7" fmla="*/ 174171 w 1175657"/>
                <a:gd name="connsiteY7" fmla="*/ 48985 h 2443843"/>
                <a:gd name="connsiteX8" fmla="*/ 92529 w 1175657"/>
                <a:gd name="connsiteY8" fmla="*/ 125185 h 2443843"/>
                <a:gd name="connsiteX9" fmla="*/ 21771 w 1175657"/>
                <a:gd name="connsiteY9" fmla="*/ 272143 h 2443843"/>
                <a:gd name="connsiteX10" fmla="*/ 0 w 1175657"/>
                <a:gd name="connsiteY10" fmla="*/ 457200 h 2443843"/>
                <a:gd name="connsiteX11" fmla="*/ 0 w 1175657"/>
                <a:gd name="connsiteY11" fmla="*/ 2443843 h 2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2443843">
                  <a:moveTo>
                    <a:pt x="1175657" y="584520"/>
                  </a:moveTo>
                  <a:lnTo>
                    <a:pt x="1175657" y="348343"/>
                  </a:lnTo>
                  <a:lnTo>
                    <a:pt x="1137557" y="201385"/>
                  </a:lnTo>
                  <a:lnTo>
                    <a:pt x="1028700" y="81643"/>
                  </a:lnTo>
                  <a:lnTo>
                    <a:pt x="859971" y="16328"/>
                  </a:lnTo>
                  <a:lnTo>
                    <a:pt x="685800" y="0"/>
                  </a:lnTo>
                  <a:lnTo>
                    <a:pt x="299357" y="10885"/>
                  </a:lnTo>
                  <a:lnTo>
                    <a:pt x="174171" y="48985"/>
                  </a:lnTo>
                  <a:lnTo>
                    <a:pt x="92529" y="125185"/>
                  </a:lnTo>
                  <a:lnTo>
                    <a:pt x="21771" y="272143"/>
                  </a:lnTo>
                  <a:lnTo>
                    <a:pt x="0" y="457200"/>
                  </a:lnTo>
                  <a:lnTo>
                    <a:pt x="0" y="2443843"/>
                  </a:lnTo>
                </a:path>
              </a:pathLst>
            </a:cu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6" name="Rektangel 5"/>
            <p:cNvSpPr/>
            <p:nvPr/>
          </p:nvSpPr>
          <p:spPr>
            <a:xfrm>
              <a:off x="3123847" y="1937762"/>
              <a:ext cx="329608" cy="40233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3" name="Bildeforklaring formet som et avrundet rektangel 12"/>
          <p:cNvSpPr/>
          <p:nvPr/>
        </p:nvSpPr>
        <p:spPr>
          <a:xfrm>
            <a:off x="4368800" y="965200"/>
            <a:ext cx="2982750" cy="2508250"/>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nb-NO" sz="3600" dirty="0" smtClean="0"/>
              <a:t>BMP180</a:t>
            </a:r>
          </a:p>
          <a:p>
            <a:pPr algn="ctr"/>
            <a:r>
              <a:rPr lang="nb-NO" sz="3600" dirty="0" smtClean="0"/>
              <a:t>skal ha 3,3 V</a:t>
            </a:r>
            <a:endParaRPr lang="nb-NO"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Tittel 1"/>
          <p:cNvSpPr>
            <a:spLocks noGrp="1"/>
          </p:cNvSpPr>
          <p:nvPr>
            <p:ph type="title"/>
          </p:nvPr>
        </p:nvSpPr>
        <p:spPr>
          <a:xfrm>
            <a:off x="854659" y="2655277"/>
            <a:ext cx="7407404" cy="1143000"/>
          </a:xfrm>
        </p:spPr>
        <p:txBody>
          <a:bodyPr/>
          <a:lstStyle/>
          <a:p>
            <a:pPr algn="ctr"/>
            <a:r>
              <a:rPr lang="nb-NO" dirty="0" smtClean="0"/>
              <a:t>Monter kretsen</a:t>
            </a:r>
            <a:endParaRPr lang="nb-NO"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dirty="0" smtClean="0"/>
              <a:t>Installasjon av programeditor</a:t>
            </a:r>
            <a:br>
              <a:rPr lang="nb-NO" dirty="0" smtClean="0"/>
            </a:br>
            <a:r>
              <a:rPr lang="nb-NO" sz="2200" dirty="0" smtClean="0">
                <a:solidFill>
                  <a:srgbClr val="0000FF"/>
                </a:solidFill>
              </a:rPr>
              <a:t>https://www.arduino.cc/en/Main/Software</a:t>
            </a:r>
            <a:endParaRPr lang="nb-NO" dirty="0"/>
          </a:p>
        </p:txBody>
      </p:sp>
      <p:sp>
        <p:nvSpPr>
          <p:cNvPr id="3" name="Plassholder for innhold 2"/>
          <p:cNvSpPr>
            <a:spLocks noGrp="1"/>
          </p:cNvSpPr>
          <p:nvPr>
            <p:ph idx="1"/>
          </p:nvPr>
        </p:nvSpPr>
        <p:spPr>
          <a:xfrm>
            <a:off x="1194628" y="5328138"/>
            <a:ext cx="7407404" cy="1233596"/>
          </a:xfrm>
        </p:spPr>
        <p:txBody>
          <a:bodyPr>
            <a:normAutofit/>
          </a:bodyPr>
          <a:lstStyle/>
          <a:p>
            <a:pPr>
              <a:lnSpc>
                <a:spcPct val="110000"/>
              </a:lnSpc>
            </a:pPr>
            <a:r>
              <a:rPr lang="nb-NO" dirty="0" smtClean="0"/>
              <a:t>Jeg regner med at dere har fått installert programeditoren fra </a:t>
            </a:r>
            <a:r>
              <a:rPr lang="nb-NO" dirty="0" err="1" smtClean="0"/>
              <a:t>Arduino</a:t>
            </a:r>
            <a:r>
              <a:rPr lang="nb-NO" dirty="0" smtClean="0"/>
              <a:t> og bibliotekene</a:t>
            </a:r>
            <a:endParaRPr lang="nb-NO" dirty="0"/>
          </a:p>
        </p:txBody>
      </p:sp>
      <p:pic>
        <p:nvPicPr>
          <p:cNvPr id="28674" name="Picture 2"/>
          <p:cNvPicPr>
            <a:picLocks noChangeAspect="1" noChangeArrowheads="1"/>
          </p:cNvPicPr>
          <p:nvPr/>
        </p:nvPicPr>
        <p:blipFill>
          <a:blip r:embed="rId2"/>
          <a:srcRect/>
          <a:stretch>
            <a:fillRect/>
          </a:stretch>
        </p:blipFill>
        <p:spPr bwMode="auto">
          <a:xfrm>
            <a:off x="1194629" y="1676399"/>
            <a:ext cx="7478186" cy="33410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13386</TotalTime>
  <Words>1229</Words>
  <Application>Microsoft Office PowerPoint</Application>
  <PresentationFormat>Skjermfremvisning (4:3)</PresentationFormat>
  <Paragraphs>324</Paragraphs>
  <Slides>66</Slides>
  <Notes>2</Notes>
  <HiddenSlides>2</HiddenSlides>
  <MMClips>0</MMClips>
  <ScaleCrop>false</ScaleCrop>
  <HeadingPairs>
    <vt:vector size="4" baseType="variant">
      <vt:variant>
        <vt:lpstr>Tema</vt:lpstr>
      </vt:variant>
      <vt:variant>
        <vt:i4>1</vt:i4>
      </vt:variant>
      <vt:variant>
        <vt:lpstr>Lysbildetitler</vt:lpstr>
      </vt:variant>
      <vt:variant>
        <vt:i4>66</vt:i4>
      </vt:variant>
    </vt:vector>
  </HeadingPairs>
  <TitlesOfParts>
    <vt:vector size="67" baseType="lpstr">
      <vt:lpstr>Office-tema</vt:lpstr>
      <vt:lpstr>Lysbilde 1</vt:lpstr>
      <vt:lpstr>Naturviteren og ingeniøren</vt:lpstr>
      <vt:lpstr>I dag skal vi ha fokus på ingeniørvitenskapen</vt:lpstr>
      <vt:lpstr>Trykksensor og display</vt:lpstr>
      <vt:lpstr>I2C databuss</vt:lpstr>
      <vt:lpstr>Noen eksempler på moduler</vt:lpstr>
      <vt:lpstr>Bygging av krets for måling av trykk og beregning av høyde over havet</vt:lpstr>
      <vt:lpstr>Monter kretsen</vt:lpstr>
      <vt:lpstr>Installasjon av programeditor https://www.arduino.cc/en/Main/Software</vt:lpstr>
      <vt:lpstr>Oppkobling til PC/Mac</vt:lpstr>
      <vt:lpstr>Hent ned programvaren https://www.ntnu.no/skolelab/bla-hefteserie </vt:lpstr>
      <vt:lpstr>Lysbilde 12</vt:lpstr>
      <vt:lpstr>Legge inn biblioteker</vt:lpstr>
      <vt:lpstr>Editor</vt:lpstr>
      <vt:lpstr>Editor</vt:lpstr>
      <vt:lpstr>Velg riktig kort</vt:lpstr>
      <vt:lpstr>Velg riktig port</vt:lpstr>
      <vt:lpstr>Installasjon av drivere</vt:lpstr>
      <vt:lpstr>Sjekk at dere har kontakt med kortet</vt:lpstr>
      <vt:lpstr>Lysbilde 20</vt:lpstr>
      <vt:lpstr>Hent opp programmet Trykk_Disply_3</vt:lpstr>
      <vt:lpstr>Legg programmet over til kortet</vt:lpstr>
      <vt:lpstr>Legg over programmet og se at dere får skrevet ut trykk og temperatur</vt:lpstr>
      <vt:lpstr>Programmet</vt:lpstr>
      <vt:lpstr>Legge inn omregningsformel fra trykk til høyde</vt:lpstr>
      <vt:lpstr>Trykk som funksjon av høyde</vt:lpstr>
      <vt:lpstr>Kalkulatorer: Høyde beregnet fra trykk</vt:lpstr>
      <vt:lpstr>Betydningen av kalibrering</vt:lpstr>
      <vt:lpstr>Kalibrering http://www.xgeo.no/index.html?p=klima</vt:lpstr>
      <vt:lpstr>Kalibrering Finne trykk, temperatur og høyde på en nærliggende målestasjon</vt:lpstr>
      <vt:lpstr>Sammenlign nærliggende stasjoner 29.02.20</vt:lpstr>
      <vt:lpstr>Sett verdiene inn i programmet</vt:lpstr>
      <vt:lpstr>Oppdragene</vt:lpstr>
      <vt:lpstr>Oppdrag</vt:lpstr>
      <vt:lpstr>Oppdrag</vt:lpstr>
      <vt:lpstr>Oppdrag</vt:lpstr>
      <vt:lpstr>Sett i gang!</vt:lpstr>
      <vt:lpstr>Lukking og og åpning av døra</vt:lpstr>
      <vt:lpstr>Målinger utført i Realfagbygget</vt:lpstr>
      <vt:lpstr>Trykk- og høydemåling  fra etasje til etasje</vt:lpstr>
      <vt:lpstr>Sensor som måler lufttrykk</vt:lpstr>
      <vt:lpstr>Tre typer grensesnitt til sensorer</vt:lpstr>
      <vt:lpstr>Pressure measurement with piezo-resistivt elements</vt:lpstr>
      <vt:lpstr>Måling av trykk og temperatur Poul Riis</vt:lpstr>
      <vt:lpstr>Poul Riis kjører på jobb og smeller med bildøren Poul Riis</vt:lpstr>
      <vt:lpstr>Poul’s datter hjelper ham med å smelle bildøren Poul Riis</vt:lpstr>
      <vt:lpstr>Trykkmålinger i atmosfæren CanSat</vt:lpstr>
      <vt:lpstr>Hva er CanSat? Norsk initiativtaker NAROM ved Andøya Space Centre</vt:lpstr>
      <vt:lpstr>CanSat - konseptet</vt:lpstr>
      <vt:lpstr>Bruk av GPS med Arduino</vt:lpstr>
      <vt:lpstr>GPS-mottaker for Arduino</vt:lpstr>
      <vt:lpstr>GY-NEO6MV2</vt:lpstr>
      <vt:lpstr>Oppkobling av GY-NEO6MV2  </vt:lpstr>
      <vt:lpstr>Montering</vt:lpstr>
      <vt:lpstr>Montering</vt:lpstr>
      <vt:lpstr>Innsamling av data</vt:lpstr>
      <vt:lpstr>Installasjon av biblioteker</vt:lpstr>
      <vt:lpstr>Eksempler på data</vt:lpstr>
      <vt:lpstr>Visualisering ved hjelp av  Google Earth</vt:lpstr>
      <vt:lpstr>Visning av GPS-data Bruk av kml-filer (Keyhole Markup Language)</vt:lpstr>
      <vt:lpstr>Visning i Google Earth</vt:lpstr>
      <vt:lpstr>Videre bearbeiding av data</vt:lpstr>
      <vt:lpstr>Miljø- og Romteknologi (CanSat) – m/sensorteknologi (www.ntnu.no/skolelab/bla-hefteserie)</vt:lpstr>
      <vt:lpstr>Måling av trykk under vann</vt:lpstr>
      <vt:lpstr>Konklusjon</vt:lpstr>
      <vt:lpstr>Utstyr</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127</cp:revision>
  <dcterms:created xsi:type="dcterms:W3CDTF">2013-06-10T16:56:09Z</dcterms:created>
  <dcterms:modified xsi:type="dcterms:W3CDTF">2020-02-29T16:58:05Z</dcterms:modified>
</cp:coreProperties>
</file>