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89" r:id="rId2"/>
    <p:sldId id="291" r:id="rId3"/>
    <p:sldId id="496" r:id="rId4"/>
    <p:sldId id="296" r:id="rId5"/>
    <p:sldId id="499" r:id="rId6"/>
    <p:sldId id="384" r:id="rId7"/>
    <p:sldId id="498" r:id="rId8"/>
    <p:sldId id="500" r:id="rId9"/>
    <p:sldId id="456" r:id="rId10"/>
    <p:sldId id="501" r:id="rId11"/>
    <p:sldId id="502" r:id="rId12"/>
    <p:sldId id="492" r:id="rId13"/>
    <p:sldId id="460" r:id="rId14"/>
    <p:sldId id="301" r:id="rId15"/>
    <p:sldId id="546" r:id="rId16"/>
    <p:sldId id="547" r:id="rId17"/>
    <p:sldId id="548" r:id="rId18"/>
    <p:sldId id="302" r:id="rId19"/>
    <p:sldId id="337" r:id="rId20"/>
    <p:sldId id="504" r:id="rId21"/>
    <p:sldId id="483" r:id="rId22"/>
    <p:sldId id="471" r:id="rId23"/>
    <p:sldId id="446" r:id="rId24"/>
    <p:sldId id="447" r:id="rId25"/>
    <p:sldId id="448" r:id="rId26"/>
    <p:sldId id="505" r:id="rId27"/>
    <p:sldId id="506" r:id="rId28"/>
    <p:sldId id="508" r:id="rId29"/>
    <p:sldId id="509" r:id="rId30"/>
    <p:sldId id="510" r:id="rId31"/>
    <p:sldId id="511" r:id="rId32"/>
    <p:sldId id="512" r:id="rId33"/>
    <p:sldId id="513" r:id="rId34"/>
    <p:sldId id="514" r:id="rId35"/>
    <p:sldId id="544" r:id="rId36"/>
    <p:sldId id="552" r:id="rId37"/>
    <p:sldId id="553" r:id="rId38"/>
    <p:sldId id="554" r:id="rId39"/>
    <p:sldId id="555" r:id="rId40"/>
    <p:sldId id="562" r:id="rId41"/>
    <p:sldId id="563" r:id="rId42"/>
    <p:sldId id="565" r:id="rId43"/>
    <p:sldId id="564" r:id="rId44"/>
    <p:sldId id="560" r:id="rId45"/>
    <p:sldId id="525" r:id="rId46"/>
    <p:sldId id="526" r:id="rId47"/>
    <p:sldId id="541" r:id="rId48"/>
    <p:sldId id="531" r:id="rId49"/>
    <p:sldId id="532" r:id="rId50"/>
    <p:sldId id="536" r:id="rId51"/>
    <p:sldId id="537" r:id="rId52"/>
    <p:sldId id="538" r:id="rId53"/>
    <p:sldId id="539" r:id="rId54"/>
    <p:sldId id="540" r:id="rId55"/>
    <p:sldId id="461" r:id="rId56"/>
  </p:sldIdLst>
  <p:sldSz cx="9144000" cy="6858000" type="screen4x3"/>
  <p:notesSz cx="6870700" cy="9774238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"/>
        <a:ea typeface="+mn-ea"/>
        <a:cs typeface="+mn-cs"/>
      </a:defRPr>
    </a:lvl1pPr>
    <a:lvl2pPr marL="4572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"/>
        <a:ea typeface="+mn-ea"/>
        <a:cs typeface="+mn-cs"/>
      </a:defRPr>
    </a:lvl2pPr>
    <a:lvl3pPr marL="9144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"/>
        <a:ea typeface="+mn-ea"/>
        <a:cs typeface="+mn-cs"/>
      </a:defRPr>
    </a:lvl3pPr>
    <a:lvl4pPr marL="1371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"/>
        <a:ea typeface="+mn-ea"/>
        <a:cs typeface="+mn-cs"/>
      </a:defRPr>
    </a:lvl4pPr>
    <a:lvl5pPr marL="18288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9">
          <p15:clr>
            <a:srgbClr val="A4A3A4"/>
          </p15:clr>
        </p15:guide>
        <p15:guide id="2" pos="216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A062F"/>
    <a:srgbClr val="00FF00"/>
    <a:srgbClr val="00FFFF"/>
    <a:srgbClr val="CE02A7"/>
    <a:srgbClr val="EC9514"/>
    <a:srgbClr val="FF00FF"/>
    <a:srgbClr val="CD3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94" autoAdjust="0"/>
    <p:restoredTop sz="89547" autoAdjust="0"/>
  </p:normalViewPr>
  <p:slideViewPr>
    <p:cSldViewPr snapToGrid="0">
      <p:cViewPr varScale="1">
        <p:scale>
          <a:sx n="56" d="100"/>
          <a:sy n="56" d="100"/>
        </p:scale>
        <p:origin x="780" y="6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3331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-2610" y="-96"/>
      </p:cViewPr>
      <p:guideLst>
        <p:guide orient="horz" pos="3079"/>
        <p:guide pos="216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65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07" tIns="47553" rIns="95107" bIns="47553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 sz="12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2550" y="0"/>
            <a:ext cx="29765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07" tIns="47553" rIns="95107" bIns="47553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 sz="12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3700"/>
            <a:ext cx="29765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07" tIns="47553" rIns="95107" bIns="47553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 sz="12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2550" y="9283700"/>
            <a:ext cx="29765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07" tIns="47553" rIns="95107" bIns="47553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 sz="12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fld id="{738ABC7D-7D3F-4E72-A2D2-F09FC5D650B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70700" cy="97742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lIns="95107" tIns="47553" rIns="95107" bIns="47553" anchor="ctr"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70700" cy="97742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5107" tIns="47553" rIns="95107" bIns="47553" anchor="ctr"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70700" cy="97742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5107" tIns="47553" rIns="95107" bIns="47553" anchor="ctr"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1800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9" tIns="48677" rIns="93609" bIns="48677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buClr>
                <a:srgbClr val="000000"/>
              </a:buClr>
              <a:buSzPct val="100000"/>
              <a:buFont typeface="Times" pitchFamily="16" charset="0"/>
              <a:buNone/>
              <a:tabLst>
                <a:tab pos="0" algn="l"/>
                <a:tab pos="465627" algn="l"/>
                <a:tab pos="932905" algn="l"/>
                <a:tab pos="1400183" algn="l"/>
                <a:tab pos="1867461" algn="l"/>
                <a:tab pos="2334738" algn="l"/>
                <a:tab pos="2802017" algn="l"/>
                <a:tab pos="3269294" algn="l"/>
                <a:tab pos="3736573" algn="l"/>
                <a:tab pos="4203850" algn="l"/>
                <a:tab pos="4671129" algn="l"/>
                <a:tab pos="5138406" algn="l"/>
                <a:tab pos="5605684" algn="l"/>
                <a:tab pos="6072962" algn="l"/>
                <a:tab pos="6540240" algn="l"/>
                <a:tab pos="7007518" algn="l"/>
                <a:tab pos="7474796" algn="l"/>
                <a:tab pos="7942074" algn="l"/>
                <a:tab pos="8409352" algn="l"/>
                <a:tab pos="8876629" algn="l"/>
                <a:tab pos="9343908" algn="l"/>
              </a:tabLst>
              <a:defRPr sz="12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94138" y="0"/>
            <a:ext cx="2971800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9" tIns="48677" rIns="93609" bIns="48677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buClr>
                <a:srgbClr val="000000"/>
              </a:buClr>
              <a:buSzPct val="100000"/>
              <a:buFont typeface="Times" pitchFamily="16" charset="0"/>
              <a:buNone/>
              <a:tabLst>
                <a:tab pos="0" algn="l"/>
                <a:tab pos="465627" algn="l"/>
                <a:tab pos="932905" algn="l"/>
                <a:tab pos="1400183" algn="l"/>
                <a:tab pos="1867461" algn="l"/>
                <a:tab pos="2334738" algn="l"/>
                <a:tab pos="2802017" algn="l"/>
                <a:tab pos="3269294" algn="l"/>
                <a:tab pos="3736573" algn="l"/>
                <a:tab pos="4203850" algn="l"/>
                <a:tab pos="4671129" algn="l"/>
                <a:tab pos="5138406" algn="l"/>
                <a:tab pos="5605684" algn="l"/>
                <a:tab pos="6072962" algn="l"/>
                <a:tab pos="6540240" algn="l"/>
                <a:tab pos="7007518" algn="l"/>
                <a:tab pos="7474796" algn="l"/>
                <a:tab pos="7942074" algn="l"/>
                <a:tab pos="8409352" algn="l"/>
                <a:tab pos="8876629" algn="l"/>
                <a:tab pos="9343908" algn="l"/>
              </a:tabLst>
              <a:defRPr sz="12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4999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33425"/>
            <a:ext cx="4884738" cy="36639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5988" y="4643438"/>
            <a:ext cx="5033962" cy="4395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9" tIns="48677" rIns="93609" bIns="48677" numCol="1" anchor="t" anchorCtr="0" compatLnSpc="1">
            <a:prstTxWarp prst="textNoShape">
              <a:avLst/>
            </a:prstTxWarp>
          </a:bodyPr>
          <a:lstStyle/>
          <a:p>
            <a:pPr lvl="0"/>
            <a:endParaRPr lang="nb-NO" noProof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9285288"/>
            <a:ext cx="29718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9" tIns="48677" rIns="93609" bIns="48677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buClr>
                <a:srgbClr val="000000"/>
              </a:buClr>
              <a:buSzPct val="100000"/>
              <a:buFont typeface="Times" pitchFamily="16" charset="0"/>
              <a:buNone/>
              <a:tabLst>
                <a:tab pos="0" algn="l"/>
                <a:tab pos="465627" algn="l"/>
                <a:tab pos="932905" algn="l"/>
                <a:tab pos="1400183" algn="l"/>
                <a:tab pos="1867461" algn="l"/>
                <a:tab pos="2334738" algn="l"/>
                <a:tab pos="2802017" algn="l"/>
                <a:tab pos="3269294" algn="l"/>
                <a:tab pos="3736573" algn="l"/>
                <a:tab pos="4203850" algn="l"/>
                <a:tab pos="4671129" algn="l"/>
                <a:tab pos="5138406" algn="l"/>
                <a:tab pos="5605684" algn="l"/>
                <a:tab pos="6072962" algn="l"/>
                <a:tab pos="6540240" algn="l"/>
                <a:tab pos="7007518" algn="l"/>
                <a:tab pos="7474796" algn="l"/>
                <a:tab pos="7942074" algn="l"/>
                <a:tab pos="8409352" algn="l"/>
                <a:tab pos="8876629" algn="l"/>
                <a:tab pos="9343908" algn="l"/>
              </a:tabLst>
              <a:defRPr sz="12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94138" y="9285288"/>
            <a:ext cx="29718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9" tIns="48677" rIns="93609" bIns="48677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buClr>
                <a:srgbClr val="000000"/>
              </a:buClr>
              <a:buSzPct val="100000"/>
              <a:buFont typeface="Times" pitchFamily="16" charset="0"/>
              <a:buNone/>
              <a:tabLst>
                <a:tab pos="0" algn="l"/>
                <a:tab pos="465627" algn="l"/>
                <a:tab pos="932905" algn="l"/>
                <a:tab pos="1400183" algn="l"/>
                <a:tab pos="1867461" algn="l"/>
                <a:tab pos="2334738" algn="l"/>
                <a:tab pos="2802017" algn="l"/>
                <a:tab pos="3269294" algn="l"/>
                <a:tab pos="3736573" algn="l"/>
                <a:tab pos="4203850" algn="l"/>
                <a:tab pos="4671129" algn="l"/>
                <a:tab pos="5138406" algn="l"/>
                <a:tab pos="5605684" algn="l"/>
                <a:tab pos="6072962" algn="l"/>
                <a:tab pos="6540240" algn="l"/>
                <a:tab pos="7007518" algn="l"/>
                <a:tab pos="7474796" algn="l"/>
                <a:tab pos="7942074" algn="l"/>
                <a:tab pos="8409352" algn="l"/>
                <a:tab pos="8876629" algn="l"/>
                <a:tab pos="9343908" algn="l"/>
              </a:tabLst>
              <a:defRPr sz="12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fld id="{48842C1E-3913-4BFB-B952-F7577537B6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"/>
              <a:buNone/>
              <a:tabLst>
                <a:tab pos="0" algn="l"/>
                <a:tab pos="465138" algn="l"/>
                <a:tab pos="931863" algn="l"/>
                <a:tab pos="1400175" algn="l"/>
                <a:tab pos="1866900" algn="l"/>
                <a:tab pos="2333625" algn="l"/>
                <a:tab pos="2801938" algn="l"/>
                <a:tab pos="3268663" algn="l"/>
                <a:tab pos="3735388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</a:pPr>
            <a:fld id="{C2B306B7-E4C0-4546-AA8A-35A13399E907}" type="slidenum">
              <a:rPr lang="en-GB" smtClean="0">
                <a:latin typeface="Times"/>
              </a:rPr>
              <a:pPr>
                <a:buFont typeface="Times"/>
                <a:buNone/>
                <a:tabLst>
                  <a:tab pos="0" algn="l"/>
                  <a:tab pos="465138" algn="l"/>
                  <a:tab pos="931863" algn="l"/>
                  <a:tab pos="1400175" algn="l"/>
                  <a:tab pos="1866900" algn="l"/>
                  <a:tab pos="2333625" algn="l"/>
                  <a:tab pos="2801938" algn="l"/>
                  <a:tab pos="3268663" algn="l"/>
                  <a:tab pos="3735388" algn="l"/>
                  <a:tab pos="4203700" algn="l"/>
                  <a:tab pos="4670425" algn="l"/>
                  <a:tab pos="5137150" algn="l"/>
                  <a:tab pos="5605463" algn="l"/>
                  <a:tab pos="6072188" algn="l"/>
                  <a:tab pos="6538913" algn="l"/>
                  <a:tab pos="7007225" algn="l"/>
                  <a:tab pos="7473950" algn="l"/>
                  <a:tab pos="7940675" algn="l"/>
                  <a:tab pos="8408988" algn="l"/>
                  <a:tab pos="8875713" algn="l"/>
                  <a:tab pos="9342438" algn="l"/>
                </a:tabLst>
              </a:pPr>
              <a:t>1</a:t>
            </a:fld>
            <a:endParaRPr lang="en-GB">
              <a:latin typeface="Times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/>
          </a:p>
        </p:txBody>
      </p:sp>
      <p:sp>
        <p:nvSpPr>
          <p:cNvPr id="87044" name="Plassholder for lysbildenumm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"/>
              <a:buNone/>
              <a:tabLst>
                <a:tab pos="0" algn="l"/>
                <a:tab pos="465138" algn="l"/>
                <a:tab pos="931863" algn="l"/>
                <a:tab pos="1400175" algn="l"/>
                <a:tab pos="1866900" algn="l"/>
                <a:tab pos="2333625" algn="l"/>
                <a:tab pos="2801938" algn="l"/>
                <a:tab pos="3268663" algn="l"/>
                <a:tab pos="3735388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</a:pPr>
            <a:fld id="{465E6854-3165-4EB7-AEAF-A9A529942B87}" type="slidenum">
              <a:rPr lang="en-GB" smtClean="0">
                <a:latin typeface="Times"/>
              </a:rPr>
              <a:pPr>
                <a:buFont typeface="Times"/>
                <a:buNone/>
                <a:tabLst>
                  <a:tab pos="0" algn="l"/>
                  <a:tab pos="465138" algn="l"/>
                  <a:tab pos="931863" algn="l"/>
                  <a:tab pos="1400175" algn="l"/>
                  <a:tab pos="1866900" algn="l"/>
                  <a:tab pos="2333625" algn="l"/>
                  <a:tab pos="2801938" algn="l"/>
                  <a:tab pos="3268663" algn="l"/>
                  <a:tab pos="3735388" algn="l"/>
                  <a:tab pos="4203700" algn="l"/>
                  <a:tab pos="4670425" algn="l"/>
                  <a:tab pos="5137150" algn="l"/>
                  <a:tab pos="5605463" algn="l"/>
                  <a:tab pos="6072188" algn="l"/>
                  <a:tab pos="6538913" algn="l"/>
                  <a:tab pos="7007225" algn="l"/>
                  <a:tab pos="7473950" algn="l"/>
                  <a:tab pos="7940675" algn="l"/>
                  <a:tab pos="8408988" algn="l"/>
                  <a:tab pos="8875713" algn="l"/>
                  <a:tab pos="9342438" algn="l"/>
                </a:tabLst>
              </a:pPr>
              <a:t>11</a:t>
            </a:fld>
            <a:endParaRPr lang="en-GB">
              <a:latin typeface="Time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/>
          </a:p>
        </p:txBody>
      </p:sp>
      <p:sp>
        <p:nvSpPr>
          <p:cNvPr id="88068" name="Plassholder for lysbildenumm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"/>
              <a:buNone/>
              <a:tabLst>
                <a:tab pos="0" algn="l"/>
                <a:tab pos="465138" algn="l"/>
                <a:tab pos="931863" algn="l"/>
                <a:tab pos="1400175" algn="l"/>
                <a:tab pos="1866900" algn="l"/>
                <a:tab pos="2333625" algn="l"/>
                <a:tab pos="2801938" algn="l"/>
                <a:tab pos="3268663" algn="l"/>
                <a:tab pos="3735388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</a:pPr>
            <a:fld id="{756886FB-1F3E-45A2-A41C-D52904ACF413}" type="slidenum">
              <a:rPr lang="en-GB" smtClean="0">
                <a:latin typeface="Times"/>
              </a:rPr>
              <a:pPr>
                <a:buFont typeface="Times"/>
                <a:buNone/>
                <a:tabLst>
                  <a:tab pos="0" algn="l"/>
                  <a:tab pos="465138" algn="l"/>
                  <a:tab pos="931863" algn="l"/>
                  <a:tab pos="1400175" algn="l"/>
                  <a:tab pos="1866900" algn="l"/>
                  <a:tab pos="2333625" algn="l"/>
                  <a:tab pos="2801938" algn="l"/>
                  <a:tab pos="3268663" algn="l"/>
                  <a:tab pos="3735388" algn="l"/>
                  <a:tab pos="4203700" algn="l"/>
                  <a:tab pos="4670425" algn="l"/>
                  <a:tab pos="5137150" algn="l"/>
                  <a:tab pos="5605463" algn="l"/>
                  <a:tab pos="6072188" algn="l"/>
                  <a:tab pos="6538913" algn="l"/>
                  <a:tab pos="7007225" algn="l"/>
                  <a:tab pos="7473950" algn="l"/>
                  <a:tab pos="7940675" algn="l"/>
                  <a:tab pos="8408988" algn="l"/>
                  <a:tab pos="8875713" algn="l"/>
                  <a:tab pos="9342438" algn="l"/>
                </a:tabLst>
              </a:pPr>
              <a:t>15</a:t>
            </a:fld>
            <a:endParaRPr lang="en-GB">
              <a:latin typeface="Time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Silkeborg</a:t>
            </a:r>
            <a:r>
              <a:rPr lang="nb-NO" baseline="0" dirty="0"/>
              <a:t> skole deltok på </a:t>
            </a:r>
            <a:r>
              <a:rPr lang="nb-NO" baseline="0" dirty="0" err="1"/>
              <a:t>CanSat-konkurransen</a:t>
            </a:r>
            <a:r>
              <a:rPr lang="nb-NO" baseline="0" dirty="0"/>
              <a:t> i 2015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8842C1E-3913-4BFB-B952-F7577537B694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8842C1E-3913-4BFB-B952-F7577537B694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Plassholder for bunntekst 3">
            <a:extLst>
              <a:ext uri="{FF2B5EF4-FFF2-40B4-BE49-F238E27FC236}">
                <a16:creationId xmlns:a16="http://schemas.microsoft.com/office/drawing/2014/main" id="{1652634D-87BA-12C1-F4B5-A155A120246F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Plassholder for bunntekst 3">
            <a:extLst>
              <a:ext uri="{FF2B5EF4-FFF2-40B4-BE49-F238E27FC236}">
                <a16:creationId xmlns:a16="http://schemas.microsoft.com/office/drawing/2014/main" id="{325CACAE-6728-5F52-6243-673B175EB4B8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905625" y="539750"/>
            <a:ext cx="1941513" cy="5548313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079500" y="539750"/>
            <a:ext cx="5673725" cy="5548313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Plassholder for bunntekst 3">
            <a:extLst>
              <a:ext uri="{FF2B5EF4-FFF2-40B4-BE49-F238E27FC236}">
                <a16:creationId xmlns:a16="http://schemas.microsoft.com/office/drawing/2014/main" id="{8C98D5D8-05CB-602B-84B1-1209CE18C913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9500" y="539750"/>
            <a:ext cx="7767638" cy="114141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Plassholder for bunntekst 3">
            <a:extLst>
              <a:ext uri="{FF2B5EF4-FFF2-40B4-BE49-F238E27FC236}">
                <a16:creationId xmlns:a16="http://schemas.microsoft.com/office/drawing/2014/main" id="{DE0FEEA2-0AB8-751E-2890-10BA432ADC1A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Plassholder for bunntekst 3">
            <a:extLst>
              <a:ext uri="{FF2B5EF4-FFF2-40B4-BE49-F238E27FC236}">
                <a16:creationId xmlns:a16="http://schemas.microsoft.com/office/drawing/2014/main" id="{9E7B0165-E119-D812-5663-20A4571FBB9B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Plassholder for bunntekst 3">
            <a:extLst>
              <a:ext uri="{FF2B5EF4-FFF2-40B4-BE49-F238E27FC236}">
                <a16:creationId xmlns:a16="http://schemas.microsoft.com/office/drawing/2014/main" id="{9AC8F089-9317-30D1-8F25-6CC04BC12788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79500" y="1978025"/>
            <a:ext cx="3806825" cy="4110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038725" y="1978025"/>
            <a:ext cx="3808413" cy="4110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Plassholder for bunntekst 3">
            <a:extLst>
              <a:ext uri="{FF2B5EF4-FFF2-40B4-BE49-F238E27FC236}">
                <a16:creationId xmlns:a16="http://schemas.microsoft.com/office/drawing/2014/main" id="{E157EE33-9F1F-3B3C-6EDE-77365AB8E597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Plassholder for bunntekst 3">
            <a:extLst>
              <a:ext uri="{FF2B5EF4-FFF2-40B4-BE49-F238E27FC236}">
                <a16:creationId xmlns:a16="http://schemas.microsoft.com/office/drawing/2014/main" id="{B1008410-BAD8-9FAF-39AC-2B82FC29096D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Plassholder for bunntekst 3">
            <a:extLst>
              <a:ext uri="{FF2B5EF4-FFF2-40B4-BE49-F238E27FC236}">
                <a16:creationId xmlns:a16="http://schemas.microsoft.com/office/drawing/2014/main" id="{DCAAF386-29A8-7E61-60C6-982A756C53D3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DBEB991-A562-7958-602A-A6FC4E0BC7A3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Plassholder for bunntekst 3">
            <a:extLst>
              <a:ext uri="{FF2B5EF4-FFF2-40B4-BE49-F238E27FC236}">
                <a16:creationId xmlns:a16="http://schemas.microsoft.com/office/drawing/2014/main" id="{7975DA42-3448-2333-2B10-BB51D2B99E72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Plassholder for bunntekst 3">
            <a:extLst>
              <a:ext uri="{FF2B5EF4-FFF2-40B4-BE49-F238E27FC236}">
                <a16:creationId xmlns:a16="http://schemas.microsoft.com/office/drawing/2014/main" id="{21DF74A0-BF1C-ED1A-66BE-B3B02E9E5DDB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609600" cy="686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539750"/>
            <a:ext cx="7767638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Klikk for å redigere titteltekstformatet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0" y="1978025"/>
            <a:ext cx="7767638" cy="4110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formatet</a:t>
            </a:r>
            <a:r>
              <a:rPr lang="en-GB" dirty="0"/>
              <a:t> på </a:t>
            </a:r>
            <a:r>
              <a:rPr lang="en-GB" dirty="0" err="1"/>
              <a:t>disposisjonsteksten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disposisjonsnivå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disposisjonsnivå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disposisjonsnivå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disposisjonsnivå</a:t>
            </a:r>
            <a:endParaRPr lang="en-GB" dirty="0"/>
          </a:p>
          <a:p>
            <a:pPr lvl="4"/>
            <a:r>
              <a:rPr lang="en-GB" dirty="0" err="1"/>
              <a:t>Sjette</a:t>
            </a:r>
            <a:r>
              <a:rPr lang="en-GB" dirty="0"/>
              <a:t> </a:t>
            </a:r>
            <a:r>
              <a:rPr lang="en-GB" dirty="0" err="1"/>
              <a:t>disposisjonsnivå</a:t>
            </a:r>
            <a:endParaRPr lang="en-GB" dirty="0"/>
          </a:p>
          <a:p>
            <a:pPr lvl="4"/>
            <a:r>
              <a:rPr lang="en-GB" dirty="0" err="1"/>
              <a:t>Sjuende</a:t>
            </a:r>
            <a:r>
              <a:rPr lang="en-GB" dirty="0"/>
              <a:t> </a:t>
            </a:r>
            <a:r>
              <a:rPr lang="en-GB" dirty="0" err="1"/>
              <a:t>disposisjonsnivå</a:t>
            </a:r>
            <a:endParaRPr lang="en-GB" dirty="0"/>
          </a:p>
          <a:p>
            <a:pPr lvl="4"/>
            <a:r>
              <a:rPr lang="en-GB" dirty="0" err="1"/>
              <a:t>Åttende</a:t>
            </a:r>
            <a:r>
              <a:rPr lang="en-GB" dirty="0"/>
              <a:t> </a:t>
            </a:r>
            <a:r>
              <a:rPr lang="en-GB" dirty="0" err="1"/>
              <a:t>disposisjonsnivå</a:t>
            </a:r>
            <a:endParaRPr lang="en-GB" dirty="0"/>
          </a:p>
          <a:p>
            <a:pPr lvl="4"/>
            <a:r>
              <a:rPr lang="en-GB" dirty="0" err="1"/>
              <a:t>Niende</a:t>
            </a:r>
            <a:r>
              <a:rPr lang="en-GB" dirty="0"/>
              <a:t> </a:t>
            </a:r>
            <a:r>
              <a:rPr lang="en-GB" dirty="0" err="1"/>
              <a:t>disposisjonsnivå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6934200" y="6243638"/>
            <a:ext cx="1900238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buClr>
                <a:srgbClr val="000000"/>
              </a:buClr>
              <a:buSzPct val="100000"/>
              <a:buFont typeface="Times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440">
            <a:solidFill>
              <a:srgbClr val="0D2B88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 eaLnBrk="0" hangingPunct="0">
              <a:buClr>
                <a:srgbClr val="000000"/>
              </a:buClr>
              <a:buSzPct val="100000"/>
              <a:buFont typeface="Times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/>
            </a:pPr>
            <a:r>
              <a:rPr lang="en-GB" sz="3600">
                <a:solidFill>
                  <a:srgbClr val="000000"/>
                </a:solidFill>
                <a:latin typeface="Times" pitchFamily="16" charset="0"/>
              </a:rPr>
              <a:t>		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76200" y="6315075"/>
            <a:ext cx="42068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0" hangingPunct="0">
              <a:buClr>
                <a:srgbClr val="FFFFFF"/>
              </a:buClr>
              <a:buSzPct val="100000"/>
              <a:buFont typeface="Times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FB93C2C-9257-425C-B6CE-D7051CD3EC44}" type="slidenum">
              <a:rPr lang="en-GB" sz="1400">
                <a:solidFill>
                  <a:srgbClr val="FFFFFF"/>
                </a:solidFill>
                <a:latin typeface="Times" pitchFamily="16" charset="0"/>
              </a:rPr>
              <a:pPr algn="ctr" eaLnBrk="0" hangingPunct="0">
                <a:buClr>
                  <a:srgbClr val="FFFFFF"/>
                </a:buClr>
                <a:buSzPct val="100000"/>
                <a:buFont typeface="Times" pitchFamily="16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‹#›</a:t>
            </a:fld>
            <a:endParaRPr lang="en-GB" sz="1400">
              <a:solidFill>
                <a:srgbClr val="FFFFFF"/>
              </a:solidFill>
              <a:latin typeface="Times" pitchFamily="16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-6350"/>
            <a:ext cx="609600" cy="686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AutoShape 9"/>
          <p:cNvSpPr>
            <a:spLocks noChangeArrowheads="1"/>
          </p:cNvSpPr>
          <p:nvPr/>
        </p:nvSpPr>
        <p:spPr bwMode="auto">
          <a:xfrm>
            <a:off x="71438" y="3743325"/>
            <a:ext cx="447675" cy="1795463"/>
          </a:xfrm>
          <a:prstGeom prst="roundRect">
            <a:avLst>
              <a:gd name="adj" fmla="val 352"/>
            </a:avLst>
          </a:prstGeom>
          <a:solidFill>
            <a:srgbClr val="280099"/>
          </a:solidFill>
          <a:ln w="9360">
            <a:solidFill>
              <a:srgbClr val="28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 rot="16200000">
            <a:off x="-1273969" y="4945857"/>
            <a:ext cx="3135313" cy="374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>
                <a:solidFill>
                  <a:srgbClr val="FFFFFF"/>
                </a:solidFill>
                <a:latin typeface="Times" pitchFamily="16" charset="0"/>
              </a:rPr>
              <a:t>SKOLELABORATORIET</a:t>
            </a:r>
          </a:p>
        </p:txBody>
      </p:sp>
      <p:sp>
        <p:nvSpPr>
          <p:cNvPr id="12" name="Plassholder for bunntekst 3"/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3" r:id="rId1"/>
    <p:sldLayoutId id="2147484844" r:id="rId2"/>
    <p:sldLayoutId id="2147484845" r:id="rId3"/>
    <p:sldLayoutId id="2147484846" r:id="rId4"/>
    <p:sldLayoutId id="2147484847" r:id="rId5"/>
    <p:sldLayoutId id="2147484848" r:id="rId6"/>
    <p:sldLayoutId id="2147484849" r:id="rId7"/>
    <p:sldLayoutId id="2147484850" r:id="rId8"/>
    <p:sldLayoutId id="2147484851" r:id="rId9"/>
    <p:sldLayoutId id="2147484852" r:id="rId10"/>
    <p:sldLayoutId id="2147484853" r:id="rId11"/>
    <p:sldLayoutId id="2147484854" r:id="rId12"/>
  </p:sldLayoutIdLst>
  <p:transition spd="med">
    <p:fade/>
  </p:transition>
  <p:hf sldNum="0" hdr="0" dt="0"/>
  <p:txStyles>
    <p:titleStyle>
      <a:lvl1pPr algn="l" defTabSz="449263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/>
        <a:defRPr sz="36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/>
        <a:defRPr sz="3600">
          <a:solidFill>
            <a:srgbClr val="000000"/>
          </a:solidFill>
          <a:latin typeface="Times" pitchFamily="16" charset="0"/>
        </a:defRPr>
      </a:lvl2pPr>
      <a:lvl3pPr algn="l" defTabSz="449263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/>
        <a:defRPr sz="3600">
          <a:solidFill>
            <a:srgbClr val="000000"/>
          </a:solidFill>
          <a:latin typeface="Times" pitchFamily="16" charset="0"/>
        </a:defRPr>
      </a:lvl3pPr>
      <a:lvl4pPr algn="l" defTabSz="449263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/>
        <a:defRPr sz="3600">
          <a:solidFill>
            <a:srgbClr val="000000"/>
          </a:solidFill>
          <a:latin typeface="Times" pitchFamily="16" charset="0"/>
        </a:defRPr>
      </a:lvl4pPr>
      <a:lvl5pPr algn="l" defTabSz="449263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/>
        <a:defRPr sz="3600">
          <a:solidFill>
            <a:srgbClr val="000000"/>
          </a:solidFill>
          <a:latin typeface="Times" pitchFamily="16" charset="0"/>
        </a:defRPr>
      </a:lvl5pPr>
      <a:lvl6pPr marL="4572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6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6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6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6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38138" indent="-338138" algn="l" defTabSz="449263" rtl="0" eaLnBrk="0" fontAlgn="base" hangingPunct="0">
        <a:lnSpc>
          <a:spcPct val="8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"/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81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81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"/>
        <a:buChar char="•"/>
        <a:defRPr sz="1600">
          <a:solidFill>
            <a:srgbClr val="000000"/>
          </a:solidFill>
          <a:latin typeface="+mn-lt"/>
        </a:defRPr>
      </a:lvl3pPr>
      <a:lvl4pPr marL="1557338" indent="-228600" algn="l" defTabSz="449263" rtl="0" eaLnBrk="0" fontAlgn="base" hangingPunct="0">
        <a:lnSpc>
          <a:spcPct val="81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"/>
        <a:buChar char="–"/>
        <a:defRPr sz="1600">
          <a:solidFill>
            <a:srgbClr val="000000"/>
          </a:solidFill>
          <a:latin typeface="+mn-lt"/>
        </a:defRPr>
      </a:lvl4pPr>
      <a:lvl5pPr marL="1976438" indent="-228600" algn="l" defTabSz="449263" rtl="0" eaLnBrk="0" fontAlgn="base" hangingPunct="0">
        <a:lnSpc>
          <a:spcPct val="81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"/>
        <a:buChar char="•"/>
        <a:defRPr sz="1600">
          <a:solidFill>
            <a:srgbClr val="000000"/>
          </a:solidFill>
          <a:latin typeface="+mn-lt"/>
        </a:defRPr>
      </a:lvl5pPr>
      <a:lvl6pPr marL="2433638" indent="-228600" algn="l" defTabSz="449263" rtl="0" eaLnBrk="0" fontAlgn="base" hangingPunct="0">
        <a:lnSpc>
          <a:spcPct val="81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" pitchFamily="16" charset="0"/>
        <a:buChar char="•"/>
        <a:defRPr sz="1600">
          <a:solidFill>
            <a:srgbClr val="000000"/>
          </a:solidFill>
          <a:latin typeface="+mn-lt"/>
        </a:defRPr>
      </a:lvl6pPr>
      <a:lvl7pPr marL="2890838" indent="-228600" algn="l" defTabSz="449263" rtl="0" eaLnBrk="0" fontAlgn="base" hangingPunct="0">
        <a:lnSpc>
          <a:spcPct val="81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" pitchFamily="16" charset="0"/>
        <a:buChar char="•"/>
        <a:defRPr sz="1600">
          <a:solidFill>
            <a:srgbClr val="000000"/>
          </a:solidFill>
          <a:latin typeface="+mn-lt"/>
        </a:defRPr>
      </a:lvl7pPr>
      <a:lvl8pPr marL="3348038" indent="-228600" algn="l" defTabSz="449263" rtl="0" eaLnBrk="0" fontAlgn="base" hangingPunct="0">
        <a:lnSpc>
          <a:spcPct val="81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" pitchFamily="16" charset="0"/>
        <a:buChar char="•"/>
        <a:defRPr sz="1600">
          <a:solidFill>
            <a:srgbClr val="000000"/>
          </a:solidFill>
          <a:latin typeface="+mn-lt"/>
        </a:defRPr>
      </a:lvl8pPr>
      <a:lvl9pPr marL="3805238" indent="-228600" algn="l" defTabSz="449263" rtl="0" eaLnBrk="0" fontAlgn="base" hangingPunct="0">
        <a:lnSpc>
          <a:spcPct val="81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" pitchFamily="16" charset="0"/>
        <a:buChar char="•"/>
        <a:defRPr sz="1600">
          <a:solidFill>
            <a:srgbClr val="000000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10" Type="http://schemas.openxmlformats.org/officeDocument/2006/relationships/image" Target="../media/image20.jpeg"/><Relationship Id="rId4" Type="http://schemas.openxmlformats.org/officeDocument/2006/relationships/image" Target="../media/image15.emf"/><Relationship Id="rId9" Type="http://schemas.openxmlformats.org/officeDocument/2006/relationships/hyperlink" Target="https://www.google.no/url?sa=i&amp;rct=j&amp;q=&amp;esrc=s&amp;source=images&amp;cd=&amp;cad=rja&amp;uact=8&amp;ved=2ahUKEwj0v5HQtJ_dAhWJlCwKHacZCpAQjRx6BAgBEAU&amp;url=https://naylampmechatronics.com/sensores-posicion-inerciales-gps/356-modulo-gy-91-mpu9250-bmp280-acelerometro-giroscopio-magnetometro-altimetro-i2c.html&amp;psig=AOvVaw08lmtl4sw8kZngjV5aKpJo&amp;ust=1536083902411686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google.no/url?sa=i&amp;rct=j&amp;q=&amp;esrc=s&amp;source=images&amp;cd=&amp;cad=rja&amp;uact=8&amp;ved=2ahUKEwi-2N_TprDdAhVCiOAKHf3CCXgQjRx6BAgBEAU&amp;url=https://www.digikey.com/product-detail/en/bosch-sensortec/BMP280/828-1064-1-ND/6136315&amp;psig=AOvVaw0NpT3A7Yaz_c50tSsORBbC&amp;ust=153666425975124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google.no/url?sa=i&amp;rct=j&amp;q=&amp;esrc=s&amp;source=images&amp;cd=&amp;cad=rja&amp;uact=8&amp;ved=0ahUKEwjh5O7XqfPOAhXKhiwKHY13CAkQjRwIBw&amp;url=https://www.oculus.com/rift/&amp;psig=AFQjCNHcJFQ6tdM4rImVZKkacUVHHvZYRQ&amp;ust=147299647854258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ntnu.no/skolelab/bla-hefteserie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//upload.wikimedia.org/wikipedia/commons/d/d8/Crane_fly_halteres.jpg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ngdc.noaa.gov/geomag-web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google.no/url?sa=i&amp;rct=j&amp;q=&amp;esrc=s&amp;source=images&amp;cd=&amp;cad=rja&amp;uact=8&amp;ved=0ahUKEwi5oM6SpubOAhWCkSwKHQT5Cr0QjRwIBw&amp;url=http://www.pcworld.com/article/246044/samsung_breaks_the_ultrabook_mold_with_14_inch_series_5_ultra_laptop.html&amp;psig=AFQjCNH74i4NhItGFAqpzFQwmnqmLdRwlg&amp;ust=147254886092565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hyperlink" Target="https://github.com/mikalhart/TinyGPS/releases/tag/v13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../../../../../../Arduino/Skolelaboratoriet/CanSat/kml-files/Bromstadekra%202.kml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o/url?sa=i&amp;rct=j&amp;q=&amp;esrc=s&amp;source=images&amp;cd=&amp;cad=rja&amp;uact=8&amp;ved=2ahUKEwiDjvm-4q3dAhUGZd8KHYQgDQgQjRx6BAgBEAU&amp;url=https://naylampmechatronics.com/sensores-posicion-inerciales-gps/356-modulo-gy-91-mpu9250-bmp280-acelerometro-giroscopio-magnetometro-altimetro-i2c.html&amp;psig=AOvVaw2D3421fTPJDGV7P3Qnoba7&amp;ust=1536577081220094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0" y="1619250"/>
            <a:ext cx="7767638" cy="114141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Grunnleggende sensorteknologi</a:t>
            </a:r>
            <a:br>
              <a:rPr lang="nb-NO" dirty="0"/>
            </a:br>
            <a:r>
              <a:rPr lang="nb-NO" sz="2400" dirty="0"/>
              <a:t>Sensorer for bruk i </a:t>
            </a:r>
            <a:r>
              <a:rPr lang="nb-NO" sz="2400" dirty="0" err="1"/>
              <a:t>CanSat</a:t>
            </a:r>
            <a:r>
              <a:rPr lang="nb-NO" sz="2400" dirty="0"/>
              <a:t> - 2022</a:t>
            </a:r>
            <a:endParaRPr lang="nb-NO" sz="2000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079500" y="3171825"/>
            <a:ext cx="7767638" cy="2916238"/>
          </a:xfrm>
        </p:spPr>
        <p:txBody>
          <a:bodyPr/>
          <a:lstStyle/>
          <a:p>
            <a:pPr marL="0" indent="0" algn="ctr">
              <a:buFont typeface="Times"/>
              <a:buNone/>
            </a:pPr>
            <a:r>
              <a:rPr lang="nb-NO"/>
              <a:t>Av</a:t>
            </a:r>
          </a:p>
          <a:p>
            <a:pPr marL="0" indent="0" algn="ctr">
              <a:buFont typeface="Times"/>
              <a:buNone/>
            </a:pPr>
            <a:r>
              <a:rPr lang="nb-NO"/>
              <a:t>Nils Kr. Rossing</a:t>
            </a:r>
          </a:p>
          <a:p>
            <a:pPr marL="0" indent="0" algn="ctr">
              <a:buFont typeface="Times"/>
              <a:buNone/>
            </a:pPr>
            <a:r>
              <a:rPr lang="nb-NO"/>
              <a:t>Skolelaboratoriet ved NTNU</a:t>
            </a:r>
          </a:p>
        </p:txBody>
      </p:sp>
      <p:sp>
        <p:nvSpPr>
          <p:cNvPr id="2" name="Plassholder for bunntekst 3">
            <a:extLst>
              <a:ext uri="{FF2B5EF4-FFF2-40B4-BE49-F238E27FC236}">
                <a16:creationId xmlns:a16="http://schemas.microsoft.com/office/drawing/2014/main" id="{1B2F632E-DD8C-F28E-9DF2-852F2DD5DCB3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tel 1"/>
          <p:cNvSpPr>
            <a:spLocks noGrp="1"/>
          </p:cNvSpPr>
          <p:nvPr>
            <p:ph type="title"/>
          </p:nvPr>
        </p:nvSpPr>
        <p:spPr>
          <a:xfrm>
            <a:off x="1509713" y="57150"/>
            <a:ext cx="7359650" cy="730250"/>
          </a:xfrm>
        </p:spPr>
        <p:txBody>
          <a:bodyPr/>
          <a:lstStyle/>
          <a:p>
            <a:pPr algn="ctr"/>
            <a:r>
              <a:rPr lang="nb-NO"/>
              <a:t>Tre typer grensesnitt mot sensorer</a:t>
            </a:r>
          </a:p>
        </p:txBody>
      </p:sp>
      <p:grpSp>
        <p:nvGrpSpPr>
          <p:cNvPr id="2" name="Gruppe 18"/>
          <p:cNvGrpSpPr>
            <a:grpSpLocks/>
          </p:cNvGrpSpPr>
          <p:nvPr/>
        </p:nvGrpSpPr>
        <p:grpSpPr bwMode="auto">
          <a:xfrm>
            <a:off x="1511300" y="1160463"/>
            <a:ext cx="461963" cy="1323975"/>
            <a:chOff x="2499360" y="2755392"/>
            <a:chExt cx="463296" cy="1322832"/>
          </a:xfrm>
        </p:grpSpPr>
        <p:cxnSp>
          <p:nvCxnSpPr>
            <p:cNvPr id="22600" name="Rett linje 6"/>
            <p:cNvCxnSpPr>
              <a:cxnSpLocks noChangeShapeType="1"/>
            </p:cNvCxnSpPr>
            <p:nvPr/>
          </p:nvCxnSpPr>
          <p:spPr bwMode="auto">
            <a:xfrm>
              <a:off x="2743200" y="2877312"/>
              <a:ext cx="0" cy="1121664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2601" name="Rektangel 4"/>
            <p:cNvSpPr>
              <a:spLocks noChangeArrowheads="1"/>
            </p:cNvSpPr>
            <p:nvPr/>
          </p:nvSpPr>
          <p:spPr bwMode="auto">
            <a:xfrm>
              <a:off x="2621280" y="3108960"/>
              <a:ext cx="219456" cy="633984"/>
            </a:xfrm>
            <a:prstGeom prst="rect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sp>
          <p:nvSpPr>
            <p:cNvPr id="22602" name="Ellipse 7"/>
            <p:cNvSpPr>
              <a:spLocks noChangeArrowheads="1"/>
            </p:cNvSpPr>
            <p:nvPr/>
          </p:nvSpPr>
          <p:spPr bwMode="auto">
            <a:xfrm>
              <a:off x="2682240" y="2755392"/>
              <a:ext cx="109728" cy="109728"/>
            </a:xfrm>
            <a:prstGeom prst="ellipse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sp>
          <p:nvSpPr>
            <p:cNvPr id="22603" name="Ellipse 8"/>
            <p:cNvSpPr>
              <a:spLocks noChangeArrowheads="1"/>
            </p:cNvSpPr>
            <p:nvPr/>
          </p:nvSpPr>
          <p:spPr bwMode="auto">
            <a:xfrm>
              <a:off x="2676144" y="3968496"/>
              <a:ext cx="109728" cy="109728"/>
            </a:xfrm>
            <a:prstGeom prst="ellipse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cxnSp>
          <p:nvCxnSpPr>
            <p:cNvPr id="22604" name="Rett pil 17"/>
            <p:cNvCxnSpPr>
              <a:cxnSpLocks noChangeShapeType="1"/>
            </p:cNvCxnSpPr>
            <p:nvPr/>
          </p:nvCxnSpPr>
          <p:spPr bwMode="auto">
            <a:xfrm flipV="1">
              <a:off x="2499360" y="3194304"/>
              <a:ext cx="463296" cy="46329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3" name="Gruppe 77"/>
          <p:cNvGrpSpPr>
            <a:grpSpLocks/>
          </p:cNvGrpSpPr>
          <p:nvPr/>
        </p:nvGrpSpPr>
        <p:grpSpPr bwMode="auto">
          <a:xfrm>
            <a:off x="3397250" y="2819400"/>
            <a:ext cx="2501900" cy="1581150"/>
            <a:chOff x="3480725" y="3315907"/>
            <a:chExt cx="2502364" cy="1582138"/>
          </a:xfrm>
        </p:grpSpPr>
        <p:sp>
          <p:nvSpPr>
            <p:cNvPr id="22596" name="Frihåndsform 21"/>
            <p:cNvSpPr>
              <a:spLocks/>
            </p:cNvSpPr>
            <p:nvPr/>
          </p:nvSpPr>
          <p:spPr bwMode="auto">
            <a:xfrm>
              <a:off x="3913803" y="3315907"/>
              <a:ext cx="2048256" cy="1158240"/>
            </a:xfrm>
            <a:custGeom>
              <a:avLst/>
              <a:gdLst>
                <a:gd name="T0" fmla="*/ 0 w 2048256"/>
                <a:gd name="T1" fmla="*/ 0 h 1158240"/>
                <a:gd name="T2" fmla="*/ 0 w 2048256"/>
                <a:gd name="T3" fmla="*/ 1158240 h 1158240"/>
                <a:gd name="T4" fmla="*/ 2048256 w 2048256"/>
                <a:gd name="T5" fmla="*/ 1158240 h 1158240"/>
                <a:gd name="T6" fmla="*/ 0 60000 65536"/>
                <a:gd name="T7" fmla="*/ 0 60000 65536"/>
                <a:gd name="T8" fmla="*/ 0 60000 65536"/>
                <a:gd name="T9" fmla="*/ 0 w 2048256"/>
                <a:gd name="T10" fmla="*/ 0 h 1158240"/>
                <a:gd name="T11" fmla="*/ 2048256 w 2048256"/>
                <a:gd name="T12" fmla="*/ 1158240 h 1158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8256" h="1158240">
                  <a:moveTo>
                    <a:pt x="0" y="0"/>
                  </a:moveTo>
                  <a:lnTo>
                    <a:pt x="0" y="1158240"/>
                  </a:lnTo>
                  <a:lnTo>
                    <a:pt x="2048256" y="1158240"/>
                  </a:lnTo>
                </a:path>
              </a:pathLst>
            </a:custGeom>
            <a:noFill/>
            <a:ln w="9525" algn="ctr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22597" name="TekstSylinder 22"/>
            <p:cNvSpPr txBox="1">
              <a:spLocks noChangeArrowheads="1"/>
            </p:cNvSpPr>
            <p:nvPr/>
          </p:nvSpPr>
          <p:spPr bwMode="auto">
            <a:xfrm rot="-5400000">
              <a:off x="3169742" y="3718244"/>
              <a:ext cx="96051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Spenning</a:t>
              </a:r>
            </a:p>
          </p:txBody>
        </p:sp>
        <p:sp>
          <p:nvSpPr>
            <p:cNvPr id="22598" name="TekstSylinder 23"/>
            <p:cNvSpPr txBox="1">
              <a:spLocks noChangeArrowheads="1"/>
            </p:cNvSpPr>
            <p:nvPr/>
          </p:nvSpPr>
          <p:spPr bwMode="auto">
            <a:xfrm>
              <a:off x="4511211" y="4559491"/>
              <a:ext cx="147187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Fysisk størrelse</a:t>
              </a:r>
            </a:p>
          </p:txBody>
        </p:sp>
        <p:cxnSp>
          <p:nvCxnSpPr>
            <p:cNvPr id="22599" name="Rett linje 24"/>
            <p:cNvCxnSpPr>
              <a:cxnSpLocks noChangeShapeType="1"/>
            </p:cNvCxnSpPr>
            <p:nvPr/>
          </p:nvCxnSpPr>
          <p:spPr bwMode="auto">
            <a:xfrm flipV="1">
              <a:off x="3999147" y="3584131"/>
              <a:ext cx="1536192" cy="80467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4" name="Gruppe 78"/>
          <p:cNvGrpSpPr>
            <a:grpSpLocks/>
          </p:cNvGrpSpPr>
          <p:nvPr/>
        </p:nvGrpSpPr>
        <p:grpSpPr bwMode="auto">
          <a:xfrm>
            <a:off x="3305175" y="4462463"/>
            <a:ext cx="1690688" cy="1646237"/>
            <a:chOff x="3389547" y="4958647"/>
            <a:chExt cx="1690155" cy="1646278"/>
          </a:xfrm>
        </p:grpSpPr>
        <p:pic>
          <p:nvPicPr>
            <p:cNvPr id="2259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38295" y="4958647"/>
              <a:ext cx="1641407" cy="1231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95" name="TekstSylinder 26"/>
            <p:cNvSpPr txBox="1">
              <a:spLocks noChangeArrowheads="1"/>
            </p:cNvSpPr>
            <p:nvPr/>
          </p:nvSpPr>
          <p:spPr bwMode="auto">
            <a:xfrm>
              <a:off x="3389547" y="6266371"/>
              <a:ext cx="128272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Luftfuktighet</a:t>
              </a:r>
            </a:p>
          </p:txBody>
        </p:sp>
      </p:grpSp>
      <p:grpSp>
        <p:nvGrpSpPr>
          <p:cNvPr id="5" name="Gruppe 80"/>
          <p:cNvGrpSpPr>
            <a:grpSpLocks/>
          </p:cNvGrpSpPr>
          <p:nvPr/>
        </p:nvGrpSpPr>
        <p:grpSpPr bwMode="auto">
          <a:xfrm>
            <a:off x="571500" y="4352925"/>
            <a:ext cx="1182688" cy="2000250"/>
            <a:chOff x="656003" y="4849200"/>
            <a:chExt cx="1181862" cy="2000996"/>
          </a:xfrm>
        </p:grpSpPr>
        <p:pic>
          <p:nvPicPr>
            <p:cNvPr id="22592" name="Picture 13" descr="https://www1.elfa.se/data1/wwwroot/assets/thumbnail/6027916-01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7044312">
              <a:off x="683274" y="5471908"/>
              <a:ext cx="1509596" cy="26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93" name="TekstSylinder 27"/>
            <p:cNvSpPr txBox="1">
              <a:spLocks noChangeArrowheads="1"/>
            </p:cNvSpPr>
            <p:nvPr/>
          </p:nvSpPr>
          <p:spPr bwMode="auto">
            <a:xfrm>
              <a:off x="656003" y="6265421"/>
              <a:ext cx="118186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nb-NO" sz="1600">
                  <a:solidFill>
                    <a:schemeClr val="tx1"/>
                  </a:solidFill>
                </a:rPr>
                <a:t>Temperatur </a:t>
              </a:r>
              <a:br>
                <a:rPr lang="nb-NO" sz="1600">
                  <a:solidFill>
                    <a:schemeClr val="tx1"/>
                  </a:solidFill>
                </a:rPr>
              </a:br>
              <a:r>
                <a:rPr lang="nb-NO" sz="1600">
                  <a:solidFill>
                    <a:schemeClr val="tx1"/>
                  </a:solidFill>
                </a:rPr>
                <a:t>(NTC)</a:t>
              </a:r>
            </a:p>
          </p:txBody>
        </p:sp>
      </p:grpSp>
      <p:grpSp>
        <p:nvGrpSpPr>
          <p:cNvPr id="6" name="Gruppe 81"/>
          <p:cNvGrpSpPr>
            <a:grpSpLocks/>
          </p:cNvGrpSpPr>
          <p:nvPr/>
        </p:nvGrpSpPr>
        <p:grpSpPr bwMode="auto">
          <a:xfrm>
            <a:off x="2028825" y="4264025"/>
            <a:ext cx="806450" cy="2078038"/>
            <a:chOff x="1969882" y="4962270"/>
            <a:chExt cx="807529" cy="2078249"/>
          </a:xfrm>
        </p:grpSpPr>
        <p:pic>
          <p:nvPicPr>
            <p:cNvPr id="22590" name="Picture 3"/>
            <p:cNvPicPr>
              <a:picLocks noChangeAspect="1" noChangeArrowheads="1"/>
            </p:cNvPicPr>
            <p:nvPr/>
          </p:nvPicPr>
          <p:blipFill>
            <a:blip r:embed="rId4"/>
            <a:srcRect b="50336"/>
            <a:stretch>
              <a:fillRect/>
            </a:stretch>
          </p:blipFill>
          <p:spPr bwMode="auto">
            <a:xfrm>
              <a:off x="1969882" y="4962270"/>
              <a:ext cx="807529" cy="1415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91" name="TekstSylinder 29"/>
            <p:cNvSpPr txBox="1">
              <a:spLocks noChangeArrowheads="1"/>
            </p:cNvSpPr>
            <p:nvPr/>
          </p:nvSpPr>
          <p:spPr bwMode="auto">
            <a:xfrm>
              <a:off x="2119043" y="6455744"/>
              <a:ext cx="59343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Lys</a:t>
              </a:r>
              <a:br>
                <a:rPr lang="nb-NO" sz="1600">
                  <a:solidFill>
                    <a:schemeClr val="tx1"/>
                  </a:solidFill>
                </a:rPr>
              </a:br>
              <a:r>
                <a:rPr lang="nb-NO" sz="1600">
                  <a:solidFill>
                    <a:schemeClr val="tx1"/>
                  </a:solidFill>
                </a:rPr>
                <a:t>LDR</a:t>
              </a:r>
            </a:p>
          </p:txBody>
        </p:sp>
      </p:grpSp>
      <p:grpSp>
        <p:nvGrpSpPr>
          <p:cNvPr id="7" name="Gruppe 76"/>
          <p:cNvGrpSpPr>
            <a:grpSpLocks/>
          </p:cNvGrpSpPr>
          <p:nvPr/>
        </p:nvGrpSpPr>
        <p:grpSpPr bwMode="auto">
          <a:xfrm>
            <a:off x="4402138" y="1027113"/>
            <a:ext cx="1857375" cy="1682750"/>
            <a:chOff x="4486491" y="1523683"/>
            <a:chExt cx="1857631" cy="1683640"/>
          </a:xfrm>
        </p:grpSpPr>
        <p:cxnSp>
          <p:nvCxnSpPr>
            <p:cNvPr id="22577" name="Rett linje 31"/>
            <p:cNvCxnSpPr>
              <a:cxnSpLocks noChangeShapeType="1"/>
              <a:stCxn id="22579" idx="4"/>
              <a:endCxn id="22581" idx="0"/>
            </p:cNvCxnSpPr>
            <p:nvPr/>
          </p:nvCxnSpPr>
          <p:spPr bwMode="auto">
            <a:xfrm>
              <a:off x="4797723" y="1755331"/>
              <a:ext cx="2316" cy="110388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2578" name="Rektangel 32"/>
            <p:cNvSpPr>
              <a:spLocks noChangeArrowheads="1"/>
            </p:cNvSpPr>
            <p:nvPr/>
          </p:nvSpPr>
          <p:spPr bwMode="auto">
            <a:xfrm>
              <a:off x="4681899" y="1999171"/>
              <a:ext cx="219456" cy="633984"/>
            </a:xfrm>
            <a:prstGeom prst="rect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sp>
          <p:nvSpPr>
            <p:cNvPr id="22579" name="Ellipse 33"/>
            <p:cNvSpPr>
              <a:spLocks noChangeArrowheads="1"/>
            </p:cNvSpPr>
            <p:nvPr/>
          </p:nvSpPr>
          <p:spPr bwMode="auto">
            <a:xfrm>
              <a:off x="4742859" y="1645603"/>
              <a:ext cx="109728" cy="109728"/>
            </a:xfrm>
            <a:prstGeom prst="ellipse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sp>
          <p:nvSpPr>
            <p:cNvPr id="22580" name="TekstSylinder 36"/>
            <p:cNvSpPr txBox="1">
              <a:spLocks noChangeArrowheads="1"/>
            </p:cNvSpPr>
            <p:nvPr/>
          </p:nvSpPr>
          <p:spPr bwMode="auto">
            <a:xfrm>
              <a:off x="4852587" y="1523683"/>
              <a:ext cx="43473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5V</a:t>
              </a:r>
            </a:p>
          </p:txBody>
        </p:sp>
        <p:sp>
          <p:nvSpPr>
            <p:cNvPr id="22581" name="TekstSylinder 37"/>
            <p:cNvSpPr txBox="1">
              <a:spLocks noChangeArrowheads="1"/>
            </p:cNvSpPr>
            <p:nvPr/>
          </p:nvSpPr>
          <p:spPr bwMode="auto">
            <a:xfrm>
              <a:off x="4486491" y="2859211"/>
              <a:ext cx="62709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GND</a:t>
              </a:r>
            </a:p>
          </p:txBody>
        </p:sp>
        <p:cxnSp>
          <p:nvCxnSpPr>
            <p:cNvPr id="22582" name="Rett linje 39"/>
            <p:cNvCxnSpPr>
              <a:cxnSpLocks noChangeShapeType="1"/>
            </p:cNvCxnSpPr>
            <p:nvPr/>
          </p:nvCxnSpPr>
          <p:spPr bwMode="auto">
            <a:xfrm>
              <a:off x="4651251" y="2855071"/>
              <a:ext cx="30480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2583" name="Rett linje 44"/>
            <p:cNvCxnSpPr>
              <a:cxnSpLocks noChangeShapeType="1"/>
              <a:stCxn id="22578" idx="3"/>
            </p:cNvCxnSpPr>
            <p:nvPr/>
          </p:nvCxnSpPr>
          <p:spPr bwMode="auto">
            <a:xfrm>
              <a:off x="4901355" y="2316163"/>
              <a:ext cx="560832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2584" name="Ellipse 45"/>
            <p:cNvSpPr>
              <a:spLocks noChangeArrowheads="1"/>
            </p:cNvSpPr>
            <p:nvPr/>
          </p:nvSpPr>
          <p:spPr bwMode="auto">
            <a:xfrm>
              <a:off x="5462187" y="2243011"/>
              <a:ext cx="121920" cy="12192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sp>
          <p:nvSpPr>
            <p:cNvPr id="22585" name="TekstSylinder 46"/>
            <p:cNvSpPr txBox="1">
              <a:spLocks noChangeArrowheads="1"/>
            </p:cNvSpPr>
            <p:nvPr/>
          </p:nvSpPr>
          <p:spPr bwMode="auto">
            <a:xfrm>
              <a:off x="5211917" y="2868769"/>
              <a:ext cx="62709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GND</a:t>
              </a:r>
            </a:p>
          </p:txBody>
        </p:sp>
        <p:cxnSp>
          <p:nvCxnSpPr>
            <p:cNvPr id="22586" name="Rett linje 47"/>
            <p:cNvCxnSpPr>
              <a:cxnSpLocks noChangeShapeType="1"/>
            </p:cNvCxnSpPr>
            <p:nvPr/>
          </p:nvCxnSpPr>
          <p:spPr bwMode="auto">
            <a:xfrm>
              <a:off x="5370411" y="2870899"/>
              <a:ext cx="30480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2587" name="Ellipse 48"/>
            <p:cNvSpPr>
              <a:spLocks noChangeArrowheads="1"/>
            </p:cNvSpPr>
            <p:nvPr/>
          </p:nvSpPr>
          <p:spPr bwMode="auto">
            <a:xfrm>
              <a:off x="5465151" y="2553907"/>
              <a:ext cx="121920" cy="12192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cxnSp>
          <p:nvCxnSpPr>
            <p:cNvPr id="22588" name="Rett linje 50"/>
            <p:cNvCxnSpPr>
              <a:cxnSpLocks noChangeShapeType="1"/>
              <a:stCxn id="22587" idx="4"/>
              <a:endCxn id="22585" idx="0"/>
            </p:cNvCxnSpPr>
            <p:nvPr/>
          </p:nvCxnSpPr>
          <p:spPr bwMode="auto">
            <a:xfrm flipH="1">
              <a:off x="5525465" y="2675827"/>
              <a:ext cx="646" cy="192942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2589" name="TekstSylinder 56"/>
            <p:cNvSpPr txBox="1">
              <a:spLocks noChangeArrowheads="1"/>
            </p:cNvSpPr>
            <p:nvPr/>
          </p:nvSpPr>
          <p:spPr bwMode="auto">
            <a:xfrm>
              <a:off x="5639890" y="2151505"/>
              <a:ext cx="70423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800">
                  <a:solidFill>
                    <a:schemeClr val="tx1"/>
                  </a:solidFill>
                </a:rPr>
                <a:t>V</a:t>
              </a:r>
              <a:r>
                <a:rPr lang="nb-NO" sz="2800" baseline="-25000">
                  <a:solidFill>
                    <a:schemeClr val="tx1"/>
                  </a:solidFill>
                </a:rPr>
                <a:t>out</a:t>
              </a:r>
            </a:p>
          </p:txBody>
        </p:sp>
      </p:grpSp>
      <p:grpSp>
        <p:nvGrpSpPr>
          <p:cNvPr id="8" name="Gruppe 89"/>
          <p:cNvGrpSpPr>
            <a:grpSpLocks/>
          </p:cNvGrpSpPr>
          <p:nvPr/>
        </p:nvGrpSpPr>
        <p:grpSpPr bwMode="auto">
          <a:xfrm>
            <a:off x="7058025" y="977900"/>
            <a:ext cx="1490663" cy="1681163"/>
            <a:chOff x="7142624" y="1475365"/>
            <a:chExt cx="1490112" cy="1680707"/>
          </a:xfrm>
        </p:grpSpPr>
        <p:sp>
          <p:nvSpPr>
            <p:cNvPr id="22567" name="TekstSylinder 62"/>
            <p:cNvSpPr txBox="1">
              <a:spLocks noChangeArrowheads="1"/>
            </p:cNvSpPr>
            <p:nvPr/>
          </p:nvSpPr>
          <p:spPr bwMode="auto">
            <a:xfrm>
              <a:off x="7152491" y="2817518"/>
              <a:ext cx="62709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GND</a:t>
              </a:r>
            </a:p>
          </p:txBody>
        </p:sp>
        <p:cxnSp>
          <p:nvCxnSpPr>
            <p:cNvPr id="22568" name="Rett linje 59"/>
            <p:cNvCxnSpPr>
              <a:cxnSpLocks noChangeShapeType="1"/>
              <a:stCxn id="22570" idx="4"/>
              <a:endCxn id="22567" idx="0"/>
            </p:cNvCxnSpPr>
            <p:nvPr/>
          </p:nvCxnSpPr>
          <p:spPr bwMode="auto">
            <a:xfrm>
              <a:off x="7463723" y="1713638"/>
              <a:ext cx="2316" cy="110388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2569" name="Rektangel 60"/>
            <p:cNvSpPr>
              <a:spLocks noChangeArrowheads="1"/>
            </p:cNvSpPr>
            <p:nvPr/>
          </p:nvSpPr>
          <p:spPr bwMode="auto">
            <a:xfrm>
              <a:off x="7142624" y="1957478"/>
              <a:ext cx="646044" cy="633984"/>
            </a:xfrm>
            <a:prstGeom prst="rect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sp>
          <p:nvSpPr>
            <p:cNvPr id="22570" name="Ellipse 61"/>
            <p:cNvSpPr>
              <a:spLocks noChangeArrowheads="1"/>
            </p:cNvSpPr>
            <p:nvPr/>
          </p:nvSpPr>
          <p:spPr bwMode="auto">
            <a:xfrm>
              <a:off x="7408859" y="1603910"/>
              <a:ext cx="109728" cy="109728"/>
            </a:xfrm>
            <a:prstGeom prst="ellipse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cxnSp>
          <p:nvCxnSpPr>
            <p:cNvPr id="22571" name="Rett linje 63"/>
            <p:cNvCxnSpPr>
              <a:cxnSpLocks noChangeShapeType="1"/>
            </p:cNvCxnSpPr>
            <p:nvPr/>
          </p:nvCxnSpPr>
          <p:spPr bwMode="auto">
            <a:xfrm>
              <a:off x="7317251" y="2813378"/>
              <a:ext cx="30480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2572" name="TekstSylinder 64"/>
            <p:cNvSpPr txBox="1">
              <a:spLocks noChangeArrowheads="1"/>
            </p:cNvSpPr>
            <p:nvPr/>
          </p:nvSpPr>
          <p:spPr bwMode="auto">
            <a:xfrm>
              <a:off x="7541778" y="1475365"/>
              <a:ext cx="43473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5V</a:t>
              </a:r>
            </a:p>
          </p:txBody>
        </p:sp>
        <p:cxnSp>
          <p:nvCxnSpPr>
            <p:cNvPr id="22573" name="Rett linje 66"/>
            <p:cNvCxnSpPr>
              <a:cxnSpLocks noChangeShapeType="1"/>
            </p:cNvCxnSpPr>
            <p:nvPr/>
          </p:nvCxnSpPr>
          <p:spPr bwMode="auto">
            <a:xfrm>
              <a:off x="7808545" y="2146852"/>
              <a:ext cx="56653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22574" name="Rett linje 67"/>
            <p:cNvCxnSpPr>
              <a:cxnSpLocks noChangeShapeType="1"/>
            </p:cNvCxnSpPr>
            <p:nvPr/>
          </p:nvCxnSpPr>
          <p:spPr bwMode="auto">
            <a:xfrm>
              <a:off x="7808545" y="2375452"/>
              <a:ext cx="56653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/>
            </a:ln>
          </p:spPr>
        </p:cxnSp>
        <p:sp>
          <p:nvSpPr>
            <p:cNvPr id="22575" name="TekstSylinder 70"/>
            <p:cNvSpPr txBox="1">
              <a:spLocks noChangeArrowheads="1"/>
            </p:cNvSpPr>
            <p:nvPr/>
          </p:nvSpPr>
          <p:spPr bwMode="auto">
            <a:xfrm>
              <a:off x="8199283" y="1816599"/>
              <a:ext cx="42351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Rx</a:t>
              </a:r>
            </a:p>
          </p:txBody>
        </p:sp>
        <p:sp>
          <p:nvSpPr>
            <p:cNvPr id="22576" name="TekstSylinder 71"/>
            <p:cNvSpPr txBox="1">
              <a:spLocks noChangeArrowheads="1"/>
            </p:cNvSpPr>
            <p:nvPr/>
          </p:nvSpPr>
          <p:spPr bwMode="auto">
            <a:xfrm>
              <a:off x="8209222" y="2323494"/>
              <a:ext cx="42351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Tx</a:t>
              </a:r>
            </a:p>
          </p:txBody>
        </p:sp>
      </p:grpSp>
      <p:grpSp>
        <p:nvGrpSpPr>
          <p:cNvPr id="9" name="Gruppe 82"/>
          <p:cNvGrpSpPr>
            <a:grpSpLocks/>
          </p:cNvGrpSpPr>
          <p:nvPr/>
        </p:nvGrpSpPr>
        <p:grpSpPr bwMode="auto">
          <a:xfrm>
            <a:off x="6559550" y="2640013"/>
            <a:ext cx="1719263" cy="1709737"/>
            <a:chOff x="6644127" y="3136260"/>
            <a:chExt cx="1719057" cy="1710235"/>
          </a:xfrm>
        </p:grpSpPr>
        <p:sp>
          <p:nvSpPr>
            <p:cNvPr id="22563" name="Pil ned 72"/>
            <p:cNvSpPr>
              <a:spLocks noChangeArrowheads="1"/>
            </p:cNvSpPr>
            <p:nvPr/>
          </p:nvSpPr>
          <p:spPr bwMode="auto">
            <a:xfrm>
              <a:off x="7311588" y="3488635"/>
              <a:ext cx="347869" cy="616226"/>
            </a:xfrm>
            <a:prstGeom prst="downArrow">
              <a:avLst>
                <a:gd name="adj1" fmla="val 50000"/>
                <a:gd name="adj2" fmla="val 50002"/>
              </a:avLst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sp>
          <p:nvSpPr>
            <p:cNvPr id="22564" name="TekstSylinder 73"/>
            <p:cNvSpPr txBox="1">
              <a:spLocks noChangeArrowheads="1"/>
            </p:cNvSpPr>
            <p:nvPr/>
          </p:nvSpPr>
          <p:spPr bwMode="auto">
            <a:xfrm>
              <a:off x="6749829" y="3136260"/>
              <a:ext cx="147187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Fysisk størrelse</a:t>
              </a:r>
            </a:p>
          </p:txBody>
        </p:sp>
        <p:sp>
          <p:nvSpPr>
            <p:cNvPr id="22565" name="TekstSylinder 74"/>
            <p:cNvSpPr txBox="1">
              <a:spLocks noChangeArrowheads="1"/>
            </p:cNvSpPr>
            <p:nvPr/>
          </p:nvSpPr>
          <p:spPr bwMode="auto">
            <a:xfrm>
              <a:off x="6849219" y="4199747"/>
              <a:ext cx="131318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10010100101</a:t>
              </a:r>
            </a:p>
          </p:txBody>
        </p:sp>
        <p:sp>
          <p:nvSpPr>
            <p:cNvPr id="22566" name="TekstSylinder 75"/>
            <p:cNvSpPr txBox="1">
              <a:spLocks noChangeArrowheads="1"/>
            </p:cNvSpPr>
            <p:nvPr/>
          </p:nvSpPr>
          <p:spPr bwMode="auto">
            <a:xfrm>
              <a:off x="6644127" y="4507859"/>
              <a:ext cx="1719057" cy="338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Seriell digital kom</a:t>
              </a:r>
            </a:p>
          </p:txBody>
        </p:sp>
      </p:grpSp>
      <p:grpSp>
        <p:nvGrpSpPr>
          <p:cNvPr id="10" name="Gruppe 91"/>
          <p:cNvGrpSpPr>
            <a:grpSpLocks/>
          </p:cNvGrpSpPr>
          <p:nvPr/>
        </p:nvGrpSpPr>
        <p:grpSpPr bwMode="auto">
          <a:xfrm>
            <a:off x="7812088" y="4468813"/>
            <a:ext cx="1103312" cy="1166812"/>
            <a:chOff x="7896472" y="5079526"/>
            <a:chExt cx="1103850" cy="1167075"/>
          </a:xfrm>
        </p:grpSpPr>
        <p:pic>
          <p:nvPicPr>
            <p:cNvPr id="22561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896472" y="5079526"/>
              <a:ext cx="1080004" cy="893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62" name="TekstSylinder 86"/>
            <p:cNvSpPr txBox="1">
              <a:spLocks noChangeArrowheads="1"/>
            </p:cNvSpPr>
            <p:nvPr/>
          </p:nvSpPr>
          <p:spPr bwMode="auto">
            <a:xfrm>
              <a:off x="8462995" y="5908051"/>
              <a:ext cx="537327" cy="338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CO</a:t>
              </a:r>
              <a:r>
                <a:rPr lang="nb-NO" sz="1600" baseline="-2500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11" name="Gruppe 90"/>
          <p:cNvGrpSpPr>
            <a:grpSpLocks/>
          </p:cNvGrpSpPr>
          <p:nvPr/>
        </p:nvGrpSpPr>
        <p:grpSpPr bwMode="auto">
          <a:xfrm>
            <a:off x="6365875" y="4292600"/>
            <a:ext cx="1484313" cy="1444625"/>
            <a:chOff x="6449230" y="4904508"/>
            <a:chExt cx="1485519" cy="1444030"/>
          </a:xfrm>
        </p:grpSpPr>
        <p:pic>
          <p:nvPicPr>
            <p:cNvPr id="22559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449230" y="4904508"/>
              <a:ext cx="1485519" cy="128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60" name="TekstSylinder 88"/>
            <p:cNvSpPr txBox="1">
              <a:spLocks noChangeArrowheads="1"/>
            </p:cNvSpPr>
            <p:nvPr/>
          </p:nvSpPr>
          <p:spPr bwMode="auto">
            <a:xfrm>
              <a:off x="6478777" y="6009982"/>
              <a:ext cx="559769" cy="338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GPS</a:t>
              </a:r>
              <a:endParaRPr lang="nb-NO" sz="1600" baseline="-2500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uppe 94"/>
          <p:cNvGrpSpPr>
            <a:grpSpLocks/>
          </p:cNvGrpSpPr>
          <p:nvPr/>
        </p:nvGrpSpPr>
        <p:grpSpPr bwMode="auto">
          <a:xfrm>
            <a:off x="4156075" y="5586413"/>
            <a:ext cx="1292225" cy="774700"/>
            <a:chOff x="4239492" y="6083094"/>
            <a:chExt cx="1292767" cy="774906"/>
          </a:xfrm>
        </p:grpSpPr>
        <p:pic>
          <p:nvPicPr>
            <p:cNvPr id="22557" name="Picture 4" descr="F:\Backup PC233 05.08.06\PC233\Artikler Hefter-bøker m.m\CanSat\Figurer\LM35.gif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4645745" y="6083094"/>
              <a:ext cx="886514" cy="751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58" name="TekstSylinder 93"/>
            <p:cNvSpPr txBox="1">
              <a:spLocks noChangeArrowheads="1"/>
            </p:cNvSpPr>
            <p:nvPr/>
          </p:nvSpPr>
          <p:spPr bwMode="auto">
            <a:xfrm>
              <a:off x="4239492" y="6550223"/>
              <a:ext cx="100886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>
                  <a:solidFill>
                    <a:schemeClr val="tx1"/>
                  </a:solidFill>
                </a:rPr>
                <a:t>Temperatur</a:t>
              </a:r>
            </a:p>
          </p:txBody>
        </p:sp>
      </p:grpSp>
      <p:sp>
        <p:nvSpPr>
          <p:cNvPr id="96" name="TekstSylinder 95"/>
          <p:cNvSpPr txBox="1">
            <a:spLocks noChangeArrowheads="1"/>
          </p:cNvSpPr>
          <p:nvPr/>
        </p:nvSpPr>
        <p:spPr bwMode="auto">
          <a:xfrm>
            <a:off x="877888" y="1604963"/>
            <a:ext cx="6524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R</a:t>
            </a:r>
            <a:r>
              <a:rPr lang="nb-NO" baseline="-25000">
                <a:solidFill>
                  <a:schemeClr val="tx1"/>
                </a:solidFill>
              </a:rPr>
              <a:t>out</a:t>
            </a:r>
          </a:p>
        </p:txBody>
      </p:sp>
      <p:sp>
        <p:nvSpPr>
          <p:cNvPr id="97" name="TekstSylinder 96"/>
          <p:cNvSpPr txBox="1">
            <a:spLocks noChangeArrowheads="1"/>
          </p:cNvSpPr>
          <p:nvPr/>
        </p:nvSpPr>
        <p:spPr bwMode="auto">
          <a:xfrm>
            <a:off x="8145463" y="2174875"/>
            <a:ext cx="669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D</a:t>
            </a:r>
            <a:r>
              <a:rPr lang="nb-NO" baseline="-25000">
                <a:solidFill>
                  <a:schemeClr val="tx1"/>
                </a:solidFill>
              </a:rPr>
              <a:t>out</a:t>
            </a:r>
          </a:p>
        </p:txBody>
      </p:sp>
      <p:grpSp>
        <p:nvGrpSpPr>
          <p:cNvPr id="13" name="Gruppe 73"/>
          <p:cNvGrpSpPr>
            <a:grpSpLocks/>
          </p:cNvGrpSpPr>
          <p:nvPr/>
        </p:nvGrpSpPr>
        <p:grpSpPr bwMode="auto">
          <a:xfrm>
            <a:off x="4924425" y="4506913"/>
            <a:ext cx="1260475" cy="1404937"/>
            <a:chOff x="4924099" y="4507371"/>
            <a:chExt cx="1261263" cy="1404160"/>
          </a:xfrm>
        </p:grpSpPr>
        <p:pic>
          <p:nvPicPr>
            <p:cNvPr id="22555" name="Picture 2" descr="Köp Trycksensor"/>
            <p:cNvPicPr>
              <a:picLocks noChangeAspect="1" noChangeArrowheads="1"/>
            </p:cNvPicPr>
            <p:nvPr/>
          </p:nvPicPr>
          <p:blipFill>
            <a:blip r:embed="rId8"/>
            <a:srcRect l="21413" r="22096"/>
            <a:stretch>
              <a:fillRect/>
            </a:stretch>
          </p:blipFill>
          <p:spPr bwMode="auto">
            <a:xfrm>
              <a:off x="4924099" y="4507371"/>
              <a:ext cx="1261263" cy="1250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56" name="TekstSylinder 72"/>
            <p:cNvSpPr txBox="1">
              <a:spLocks noChangeArrowheads="1"/>
            </p:cNvSpPr>
            <p:nvPr/>
          </p:nvSpPr>
          <p:spPr bwMode="auto">
            <a:xfrm>
              <a:off x="5468651" y="5603754"/>
              <a:ext cx="57034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/>
                <a:t>Trykk</a:t>
              </a:r>
            </a:p>
          </p:txBody>
        </p:sp>
      </p:grpSp>
      <p:grpSp>
        <p:nvGrpSpPr>
          <p:cNvPr id="14" name="Gruppe 78"/>
          <p:cNvGrpSpPr>
            <a:grpSpLocks/>
          </p:cNvGrpSpPr>
          <p:nvPr/>
        </p:nvGrpSpPr>
        <p:grpSpPr bwMode="auto">
          <a:xfrm>
            <a:off x="601663" y="2819400"/>
            <a:ext cx="2600325" cy="1533525"/>
            <a:chOff x="601015" y="2819696"/>
            <a:chExt cx="2600326" cy="1533525"/>
          </a:xfrm>
        </p:grpSpPr>
        <p:grpSp>
          <p:nvGrpSpPr>
            <p:cNvPr id="22550" name="Gruppe 77"/>
            <p:cNvGrpSpPr>
              <a:grpSpLocks/>
            </p:cNvGrpSpPr>
            <p:nvPr/>
          </p:nvGrpSpPr>
          <p:grpSpPr bwMode="auto">
            <a:xfrm>
              <a:off x="601015" y="2819696"/>
              <a:ext cx="2600326" cy="1533525"/>
              <a:chOff x="601015" y="2819696"/>
              <a:chExt cx="2600326" cy="1533525"/>
            </a:xfrm>
          </p:grpSpPr>
          <p:sp>
            <p:nvSpPr>
              <p:cNvPr id="22552" name="Frihåndsform 10"/>
              <p:cNvSpPr>
                <a:spLocks/>
              </p:cNvSpPr>
              <p:nvPr/>
            </p:nvSpPr>
            <p:spPr bwMode="auto">
              <a:xfrm>
                <a:off x="1034166" y="2819696"/>
                <a:ext cx="2048590" cy="1158357"/>
              </a:xfrm>
              <a:custGeom>
                <a:avLst/>
                <a:gdLst>
                  <a:gd name="T0" fmla="*/ 0 w 2048256"/>
                  <a:gd name="T1" fmla="*/ 0 h 1158240"/>
                  <a:gd name="T2" fmla="*/ 0 w 2048256"/>
                  <a:gd name="T3" fmla="*/ 1158591 h 1158240"/>
                  <a:gd name="T4" fmla="*/ 2049258 w 2048256"/>
                  <a:gd name="T5" fmla="*/ 1158591 h 1158240"/>
                  <a:gd name="T6" fmla="*/ 0 60000 65536"/>
                  <a:gd name="T7" fmla="*/ 0 60000 65536"/>
                  <a:gd name="T8" fmla="*/ 0 60000 65536"/>
                  <a:gd name="T9" fmla="*/ 0 w 2048256"/>
                  <a:gd name="T10" fmla="*/ 0 h 1158240"/>
                  <a:gd name="T11" fmla="*/ 2048256 w 2048256"/>
                  <a:gd name="T12" fmla="*/ 1158240 h 1158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48256" h="1158240">
                    <a:moveTo>
                      <a:pt x="0" y="0"/>
                    </a:moveTo>
                    <a:lnTo>
                      <a:pt x="0" y="1158240"/>
                    </a:lnTo>
                    <a:lnTo>
                      <a:pt x="2048256" y="1158240"/>
                    </a:lnTo>
                  </a:path>
                </a:pathLst>
              </a:custGeom>
              <a:noFill/>
              <a:ln w="9525" algn="ctr">
                <a:solidFill>
                  <a:schemeClr val="tx1"/>
                </a:solidFill>
                <a:round/>
                <a:headEnd type="triangle" w="lg" len="lg"/>
                <a:tailEnd type="triangle" w="lg" len="lg"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2553" name="TekstSylinder 11"/>
              <p:cNvSpPr txBox="1">
                <a:spLocks noChangeArrowheads="1"/>
              </p:cNvSpPr>
              <p:nvPr/>
            </p:nvSpPr>
            <p:spPr bwMode="auto">
              <a:xfrm>
                <a:off x="1729223" y="4014633"/>
                <a:ext cx="1472118" cy="338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nb-NO" sz="1600">
                    <a:solidFill>
                      <a:schemeClr val="tx1"/>
                    </a:solidFill>
                  </a:rPr>
                  <a:t>Fysisk størrelse</a:t>
                </a:r>
              </a:p>
            </p:txBody>
          </p:sp>
          <p:sp>
            <p:nvSpPr>
              <p:cNvPr id="22554" name="TekstSylinder 12"/>
              <p:cNvSpPr txBox="1">
                <a:spLocks noChangeArrowheads="1"/>
              </p:cNvSpPr>
              <p:nvPr/>
            </p:nvSpPr>
            <p:spPr bwMode="auto">
              <a:xfrm rot="-5400000">
                <a:off x="289210" y="3258642"/>
                <a:ext cx="962220" cy="338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nb-NO" sz="1600">
                    <a:solidFill>
                      <a:schemeClr val="tx1"/>
                    </a:solidFill>
                  </a:rPr>
                  <a:t>Resistans</a:t>
                </a:r>
              </a:p>
            </p:txBody>
          </p:sp>
        </p:grpSp>
        <p:sp>
          <p:nvSpPr>
            <p:cNvPr id="77" name="Frihåndsform 76"/>
            <p:cNvSpPr/>
            <p:nvPr/>
          </p:nvSpPr>
          <p:spPr>
            <a:xfrm>
              <a:off x="1134415" y="3029246"/>
              <a:ext cx="1657351" cy="862013"/>
            </a:xfrm>
            <a:custGeom>
              <a:avLst/>
              <a:gdLst>
                <a:gd name="connsiteX0" fmla="*/ 0 w 1657350"/>
                <a:gd name="connsiteY0" fmla="*/ 0 h 568779"/>
                <a:gd name="connsiteX1" fmla="*/ 81643 w 1657350"/>
                <a:gd name="connsiteY1" fmla="*/ 133350 h 568779"/>
                <a:gd name="connsiteX2" fmla="*/ 206828 w 1657350"/>
                <a:gd name="connsiteY2" fmla="*/ 253093 h 568779"/>
                <a:gd name="connsiteX3" fmla="*/ 359228 w 1657350"/>
                <a:gd name="connsiteY3" fmla="*/ 348343 h 568779"/>
                <a:gd name="connsiteX4" fmla="*/ 566057 w 1657350"/>
                <a:gd name="connsiteY4" fmla="*/ 421822 h 568779"/>
                <a:gd name="connsiteX5" fmla="*/ 925285 w 1657350"/>
                <a:gd name="connsiteY5" fmla="*/ 500743 h 568779"/>
                <a:gd name="connsiteX6" fmla="*/ 1281793 w 1657350"/>
                <a:gd name="connsiteY6" fmla="*/ 544286 h 568779"/>
                <a:gd name="connsiteX7" fmla="*/ 1657350 w 1657350"/>
                <a:gd name="connsiteY7" fmla="*/ 568779 h 568779"/>
                <a:gd name="connsiteX8" fmla="*/ 1654628 w 1657350"/>
                <a:gd name="connsiteY8" fmla="*/ 560615 h 568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7350" h="568779">
                  <a:moveTo>
                    <a:pt x="0" y="0"/>
                  </a:moveTo>
                  <a:lnTo>
                    <a:pt x="81643" y="133350"/>
                  </a:lnTo>
                  <a:lnTo>
                    <a:pt x="206828" y="253093"/>
                  </a:lnTo>
                  <a:lnTo>
                    <a:pt x="359228" y="348343"/>
                  </a:lnTo>
                  <a:lnTo>
                    <a:pt x="566057" y="421822"/>
                  </a:lnTo>
                  <a:lnTo>
                    <a:pt x="925285" y="500743"/>
                  </a:lnTo>
                  <a:lnTo>
                    <a:pt x="1281793" y="544286"/>
                  </a:lnTo>
                  <a:lnTo>
                    <a:pt x="1657350" y="568779"/>
                  </a:lnTo>
                  <a:lnTo>
                    <a:pt x="1654628" y="560615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</p:grpSp>
      <p:sp>
        <p:nvSpPr>
          <p:cNvPr id="80" name="TekstSylinder 79"/>
          <p:cNvSpPr txBox="1">
            <a:spLocks noChangeArrowheads="1"/>
          </p:cNvSpPr>
          <p:nvPr/>
        </p:nvSpPr>
        <p:spPr bwMode="auto">
          <a:xfrm>
            <a:off x="8307388" y="1579563"/>
            <a:ext cx="44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I</a:t>
            </a:r>
            <a:r>
              <a:rPr lang="nb-NO" baseline="30000"/>
              <a:t>2</a:t>
            </a:r>
            <a:r>
              <a:rPr lang="nb-NO"/>
              <a:t>C</a:t>
            </a:r>
          </a:p>
        </p:txBody>
      </p:sp>
      <p:pic>
        <p:nvPicPr>
          <p:cNvPr id="106498" name="Picture 2" descr="Bilderesultat for GY91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67550" y="5381625"/>
            <a:ext cx="107791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TekstSylinder 81"/>
          <p:cNvSpPr txBox="1">
            <a:spLocks noChangeArrowheads="1"/>
          </p:cNvSpPr>
          <p:nvPr/>
        </p:nvSpPr>
        <p:spPr bwMode="auto">
          <a:xfrm>
            <a:off x="6816725" y="5937250"/>
            <a:ext cx="619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/>
              <a:t>GY91</a:t>
            </a:r>
          </a:p>
        </p:txBody>
      </p:sp>
      <p:sp>
        <p:nvSpPr>
          <p:cNvPr id="15" name="Plassholder for bunntekst 3">
            <a:extLst>
              <a:ext uri="{FF2B5EF4-FFF2-40B4-BE49-F238E27FC236}">
                <a16:creationId xmlns:a16="http://schemas.microsoft.com/office/drawing/2014/main" id="{4D127433-95B7-5622-B1FA-9CDE44CC3FAB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  <p:bldP spid="80" grpId="0"/>
      <p:bldP spid="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12" descr="D:\Backup PC233 05.08.06\PC233\Artikler Hefter-bøker m.m\CanSat\Figurer Tennsy 3.5\teensy-3.5-1.jpg"/>
          <p:cNvPicPr>
            <a:picLocks noChangeAspect="1" noChangeArrowheads="1"/>
          </p:cNvPicPr>
          <p:nvPr/>
        </p:nvPicPr>
        <p:blipFill>
          <a:blip r:embed="rId3"/>
          <a:srcRect t="31384" r="3169" b="31551"/>
          <a:stretch>
            <a:fillRect/>
          </a:stretch>
        </p:blipFill>
        <p:spPr bwMode="auto">
          <a:xfrm>
            <a:off x="2314575" y="1676400"/>
            <a:ext cx="5143500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Analog inputs</a:t>
            </a:r>
          </a:p>
        </p:txBody>
      </p:sp>
      <p:cxnSp>
        <p:nvCxnSpPr>
          <p:cNvPr id="23556" name="Rett linje 8"/>
          <p:cNvCxnSpPr>
            <a:cxnSpLocks noChangeShapeType="1"/>
          </p:cNvCxnSpPr>
          <p:nvPr/>
        </p:nvCxnSpPr>
        <p:spPr bwMode="auto">
          <a:xfrm rot="16200000" flipH="1">
            <a:off x="5794376" y="4392612"/>
            <a:ext cx="2305050" cy="9525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3557" name="Rektangel 5"/>
          <p:cNvSpPr>
            <a:spLocks noChangeArrowheads="1"/>
          </p:cNvSpPr>
          <p:nvPr/>
        </p:nvSpPr>
        <p:spPr bwMode="auto">
          <a:xfrm>
            <a:off x="6865938" y="3997325"/>
            <a:ext cx="187325" cy="473075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sp>
        <p:nvSpPr>
          <p:cNvPr id="23558" name="Rektangel 6"/>
          <p:cNvSpPr>
            <a:spLocks noChangeArrowheads="1"/>
          </p:cNvSpPr>
          <p:nvPr/>
        </p:nvSpPr>
        <p:spPr bwMode="auto">
          <a:xfrm>
            <a:off x="6865938" y="4800600"/>
            <a:ext cx="187325" cy="474663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sp>
        <p:nvSpPr>
          <p:cNvPr id="23559" name="TekstSylinder 10"/>
          <p:cNvSpPr txBox="1">
            <a:spLocks noChangeArrowheads="1"/>
          </p:cNvSpPr>
          <p:nvPr/>
        </p:nvSpPr>
        <p:spPr bwMode="auto">
          <a:xfrm rot="-5400000">
            <a:off x="6431122" y="3488322"/>
            <a:ext cx="7841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>
                <a:solidFill>
                  <a:schemeClr val="tx1"/>
                </a:solidFill>
              </a:rPr>
              <a:t>+3,3 V</a:t>
            </a:r>
          </a:p>
        </p:txBody>
      </p:sp>
      <p:sp>
        <p:nvSpPr>
          <p:cNvPr id="23560" name="Frihåndsform 11"/>
          <p:cNvSpPr>
            <a:spLocks/>
          </p:cNvSpPr>
          <p:nvPr/>
        </p:nvSpPr>
        <p:spPr bwMode="auto">
          <a:xfrm>
            <a:off x="6962775" y="3241675"/>
            <a:ext cx="188913" cy="2308225"/>
          </a:xfrm>
          <a:custGeom>
            <a:avLst/>
            <a:gdLst>
              <a:gd name="T0" fmla="*/ 21253 w 561941"/>
              <a:gd name="T1" fmla="*/ 0 h 2357610"/>
              <a:gd name="T2" fmla="*/ 21390 w 561941"/>
              <a:gd name="T3" fmla="*/ 2213562 h 2357610"/>
              <a:gd name="T4" fmla="*/ 0 w 561941"/>
              <a:gd name="T5" fmla="*/ 2213562 h 2357610"/>
              <a:gd name="T6" fmla="*/ 0 60000 65536"/>
              <a:gd name="T7" fmla="*/ 0 60000 65536"/>
              <a:gd name="T8" fmla="*/ 0 60000 65536"/>
              <a:gd name="T9" fmla="*/ 0 w 561941"/>
              <a:gd name="T10" fmla="*/ 0 h 2357610"/>
              <a:gd name="T11" fmla="*/ 561941 w 561941"/>
              <a:gd name="T12" fmla="*/ 2357610 h 23576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1941" h="2357610">
                <a:moveTo>
                  <a:pt x="558269" y="0"/>
                </a:moveTo>
                <a:cubicBezTo>
                  <a:pt x="561941" y="785870"/>
                  <a:pt x="558188" y="1571740"/>
                  <a:pt x="561860" y="2357610"/>
                </a:cubicBezTo>
                <a:lnTo>
                  <a:pt x="0" y="2357610"/>
                </a:lnTo>
              </a:path>
            </a:pathLst>
          </a:cu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3561" name="TekstSylinder 12"/>
          <p:cNvSpPr txBox="1">
            <a:spLocks noChangeArrowheads="1"/>
          </p:cNvSpPr>
          <p:nvPr/>
        </p:nvSpPr>
        <p:spPr bwMode="auto">
          <a:xfrm>
            <a:off x="6818313" y="5575300"/>
            <a:ext cx="454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b-NO" sz="1400">
                <a:solidFill>
                  <a:schemeClr val="tx1"/>
                </a:solidFill>
              </a:rPr>
              <a:t>0 V</a:t>
            </a:r>
            <a:endParaRPr lang="nb-NO" sz="1200">
              <a:solidFill>
                <a:schemeClr val="tx1"/>
              </a:solidFill>
            </a:endParaRPr>
          </a:p>
        </p:txBody>
      </p:sp>
      <p:sp>
        <p:nvSpPr>
          <p:cNvPr id="23562" name="Frihåndsform 13"/>
          <p:cNvSpPr>
            <a:spLocks/>
          </p:cNvSpPr>
          <p:nvPr/>
        </p:nvSpPr>
        <p:spPr bwMode="auto">
          <a:xfrm flipH="1">
            <a:off x="6510338" y="2941638"/>
            <a:ext cx="458787" cy="1682750"/>
          </a:xfrm>
          <a:custGeom>
            <a:avLst/>
            <a:gdLst>
              <a:gd name="T0" fmla="*/ 0 w 1443209"/>
              <a:gd name="T1" fmla="*/ 2969718 h 1266940"/>
              <a:gd name="T2" fmla="*/ 45867 w 1443209"/>
              <a:gd name="T3" fmla="*/ 2969718 h 1266940"/>
              <a:gd name="T4" fmla="*/ 46220 w 1443209"/>
              <a:gd name="T5" fmla="*/ 0 h 1266940"/>
              <a:gd name="T6" fmla="*/ 0 60000 65536"/>
              <a:gd name="T7" fmla="*/ 0 60000 65536"/>
              <a:gd name="T8" fmla="*/ 0 60000 65536"/>
              <a:gd name="T9" fmla="*/ 0 w 1443209"/>
              <a:gd name="T10" fmla="*/ 0 h 1266940"/>
              <a:gd name="T11" fmla="*/ 1443209 w 1443209"/>
              <a:gd name="T12" fmla="*/ 1266940 h 12669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3209" h="1266940">
                <a:moveTo>
                  <a:pt x="0" y="1266940"/>
                </a:moveTo>
                <a:lnTo>
                  <a:pt x="1432193" y="1266940"/>
                </a:lnTo>
                <a:lnTo>
                  <a:pt x="1443209" y="0"/>
                </a:lnTo>
              </a:path>
            </a:pathLst>
          </a:cu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3563" name="Ellipse 14"/>
          <p:cNvSpPr>
            <a:spLocks noChangeArrowheads="1"/>
          </p:cNvSpPr>
          <p:nvPr/>
        </p:nvSpPr>
        <p:spPr bwMode="auto">
          <a:xfrm>
            <a:off x="6910388" y="4579938"/>
            <a:ext cx="87312" cy="88900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sp>
        <p:nvSpPr>
          <p:cNvPr id="23564" name="Frihåndsform 15"/>
          <p:cNvSpPr>
            <a:spLocks/>
          </p:cNvSpPr>
          <p:nvPr/>
        </p:nvSpPr>
        <p:spPr bwMode="auto">
          <a:xfrm>
            <a:off x="6819900" y="4805363"/>
            <a:ext cx="285750" cy="461962"/>
          </a:xfrm>
          <a:custGeom>
            <a:avLst/>
            <a:gdLst>
              <a:gd name="T0" fmla="*/ 0 w 363557"/>
              <a:gd name="T1" fmla="*/ 461196 h 462708"/>
              <a:gd name="T2" fmla="*/ 0 w 363557"/>
              <a:gd name="T3" fmla="*/ 373349 h 462708"/>
              <a:gd name="T4" fmla="*/ 176304 w 363557"/>
              <a:gd name="T5" fmla="*/ 98828 h 462708"/>
              <a:gd name="T6" fmla="*/ 176304 w 363557"/>
              <a:gd name="T7" fmla="*/ 0 h 462708"/>
              <a:gd name="T8" fmla="*/ 0 60000 65536"/>
              <a:gd name="T9" fmla="*/ 0 60000 65536"/>
              <a:gd name="T10" fmla="*/ 0 60000 65536"/>
              <a:gd name="T11" fmla="*/ 0 60000 65536"/>
              <a:gd name="T12" fmla="*/ 0 w 363557"/>
              <a:gd name="T13" fmla="*/ 0 h 462708"/>
              <a:gd name="T14" fmla="*/ 363557 w 363557"/>
              <a:gd name="T15" fmla="*/ 462708 h 4627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3557" h="462708">
                <a:moveTo>
                  <a:pt x="0" y="462708"/>
                </a:moveTo>
                <a:lnTo>
                  <a:pt x="0" y="374573"/>
                </a:lnTo>
                <a:lnTo>
                  <a:pt x="363557" y="99152"/>
                </a:lnTo>
                <a:lnTo>
                  <a:pt x="363557" y="0"/>
                </a:lnTo>
              </a:path>
            </a:pathLst>
          </a:cu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3565" name="TekstSylinder 18"/>
          <p:cNvSpPr txBox="1">
            <a:spLocks noChangeArrowheads="1"/>
          </p:cNvSpPr>
          <p:nvPr/>
        </p:nvSpPr>
        <p:spPr bwMode="auto">
          <a:xfrm>
            <a:off x="6272213" y="4857750"/>
            <a:ext cx="5730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>
                <a:solidFill>
                  <a:schemeClr val="tx1"/>
                </a:solidFill>
              </a:rPr>
              <a:t>R</a:t>
            </a:r>
            <a:r>
              <a:rPr lang="nb-NO" sz="2000" baseline="-25000">
                <a:solidFill>
                  <a:schemeClr val="tx1"/>
                </a:solidFill>
              </a:rPr>
              <a:t>var</a:t>
            </a:r>
          </a:p>
        </p:txBody>
      </p:sp>
      <p:sp>
        <p:nvSpPr>
          <p:cNvPr id="23566" name="TekstSylinder 19"/>
          <p:cNvSpPr txBox="1">
            <a:spLocks noChangeArrowheads="1"/>
          </p:cNvSpPr>
          <p:nvPr/>
        </p:nvSpPr>
        <p:spPr bwMode="auto">
          <a:xfrm>
            <a:off x="7216775" y="4016375"/>
            <a:ext cx="6048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>
                <a:solidFill>
                  <a:schemeClr val="tx1"/>
                </a:solidFill>
              </a:rPr>
              <a:t>R</a:t>
            </a:r>
            <a:r>
              <a:rPr lang="nb-NO" sz="2000" baseline="-25000">
                <a:solidFill>
                  <a:schemeClr val="tx1"/>
                </a:solidFill>
              </a:rPr>
              <a:t>fast</a:t>
            </a:r>
          </a:p>
        </p:txBody>
      </p:sp>
      <p:grpSp>
        <p:nvGrpSpPr>
          <p:cNvPr id="2" name="Gruppe 45"/>
          <p:cNvGrpSpPr>
            <a:grpSpLocks/>
          </p:cNvGrpSpPr>
          <p:nvPr/>
        </p:nvGrpSpPr>
        <p:grpSpPr bwMode="auto">
          <a:xfrm>
            <a:off x="5159375" y="4168775"/>
            <a:ext cx="1182688" cy="2000250"/>
            <a:chOff x="656003" y="4849200"/>
            <a:chExt cx="1181862" cy="2000996"/>
          </a:xfrm>
        </p:grpSpPr>
        <p:pic>
          <p:nvPicPr>
            <p:cNvPr id="23571" name="Picture 13" descr="https://www1.elfa.se/data1/wwwroot/assets/thumbnail/6027916-01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7044312">
              <a:off x="683274" y="5471908"/>
              <a:ext cx="1509596" cy="26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72" name="TekstSylinder 47"/>
            <p:cNvSpPr txBox="1">
              <a:spLocks noChangeArrowheads="1"/>
            </p:cNvSpPr>
            <p:nvPr/>
          </p:nvSpPr>
          <p:spPr bwMode="auto">
            <a:xfrm>
              <a:off x="656003" y="6265421"/>
              <a:ext cx="118186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nb-NO" sz="1600">
                  <a:solidFill>
                    <a:schemeClr val="tx1"/>
                  </a:solidFill>
                </a:rPr>
                <a:t>Temperatur </a:t>
              </a:r>
              <a:br>
                <a:rPr lang="nb-NO" sz="1600">
                  <a:solidFill>
                    <a:schemeClr val="tx1"/>
                  </a:solidFill>
                </a:rPr>
              </a:br>
              <a:r>
                <a:rPr lang="nb-NO" sz="1600">
                  <a:solidFill>
                    <a:schemeClr val="tx1"/>
                  </a:solidFill>
                </a:rPr>
                <a:t>(NTC)</a:t>
              </a:r>
            </a:p>
          </p:txBody>
        </p:sp>
      </p:grpSp>
      <p:sp>
        <p:nvSpPr>
          <p:cNvPr id="23568" name="TekstSylinder 10"/>
          <p:cNvSpPr txBox="1">
            <a:spLocks noChangeArrowheads="1"/>
          </p:cNvSpPr>
          <p:nvPr/>
        </p:nvSpPr>
        <p:spPr bwMode="auto">
          <a:xfrm>
            <a:off x="5934075" y="3341688"/>
            <a:ext cx="595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dirty="0">
                <a:solidFill>
                  <a:schemeClr val="tx1"/>
                </a:solidFill>
              </a:rPr>
              <a:t>A10</a:t>
            </a:r>
          </a:p>
        </p:txBody>
      </p:sp>
      <p:sp>
        <p:nvSpPr>
          <p:cNvPr id="23569" name="TekstSylinder 10"/>
          <p:cNvSpPr txBox="1">
            <a:spLocks noChangeArrowheads="1"/>
          </p:cNvSpPr>
          <p:nvPr/>
        </p:nvSpPr>
        <p:spPr bwMode="auto">
          <a:xfrm>
            <a:off x="7180263" y="3341688"/>
            <a:ext cx="1479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chemeClr val="tx1"/>
                </a:solidFill>
              </a:rPr>
              <a:t>Analog GND</a:t>
            </a:r>
          </a:p>
        </p:txBody>
      </p:sp>
      <p:sp>
        <p:nvSpPr>
          <p:cNvPr id="3" name="Plassholder for bunntekst 3">
            <a:extLst>
              <a:ext uri="{FF2B5EF4-FFF2-40B4-BE49-F238E27FC236}">
                <a16:creationId xmlns:a16="http://schemas.microsoft.com/office/drawing/2014/main" id="{A6C0BB08-07AA-EA10-50E0-7A5477FA0582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8" grpId="0" animBg="1"/>
      <p:bldP spid="23559" grpId="0"/>
      <p:bldP spid="23560" grpId="0" animBg="1"/>
      <p:bldP spid="23561" grpId="0"/>
      <p:bldP spid="23562" grpId="0" animBg="1"/>
      <p:bldP spid="23563" grpId="0" animBg="1"/>
      <p:bldP spid="23564" grpId="0" animBg="1"/>
      <p:bldP spid="23565" grpId="0"/>
      <p:bldP spid="23566" grpId="0"/>
      <p:bldP spid="23568" grpId="0"/>
      <p:bldP spid="235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9" name="Gruppe 4"/>
          <p:cNvGrpSpPr>
            <a:grpSpLocks/>
          </p:cNvGrpSpPr>
          <p:nvPr/>
        </p:nvGrpSpPr>
        <p:grpSpPr bwMode="auto">
          <a:xfrm>
            <a:off x="2019301" y="3667125"/>
            <a:ext cx="463550" cy="1243013"/>
            <a:chOff x="2499360" y="2755392"/>
            <a:chExt cx="463296" cy="1243584"/>
          </a:xfrm>
        </p:grpSpPr>
        <p:cxnSp>
          <p:nvCxnSpPr>
            <p:cNvPr id="24610" name="Rett linje 5"/>
            <p:cNvCxnSpPr>
              <a:cxnSpLocks noChangeShapeType="1"/>
            </p:cNvCxnSpPr>
            <p:nvPr/>
          </p:nvCxnSpPr>
          <p:spPr bwMode="auto">
            <a:xfrm>
              <a:off x="2743200" y="2877312"/>
              <a:ext cx="0" cy="1121664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4611" name="Rektangel 6"/>
            <p:cNvSpPr>
              <a:spLocks noChangeArrowheads="1"/>
            </p:cNvSpPr>
            <p:nvPr/>
          </p:nvSpPr>
          <p:spPr bwMode="auto">
            <a:xfrm>
              <a:off x="2621280" y="3108960"/>
              <a:ext cx="219456" cy="633984"/>
            </a:xfrm>
            <a:prstGeom prst="rect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sp>
          <p:nvSpPr>
            <p:cNvPr id="24612" name="Ellipse 7"/>
            <p:cNvSpPr>
              <a:spLocks noChangeArrowheads="1"/>
            </p:cNvSpPr>
            <p:nvPr/>
          </p:nvSpPr>
          <p:spPr bwMode="auto">
            <a:xfrm>
              <a:off x="2682240" y="2755392"/>
              <a:ext cx="109728" cy="109728"/>
            </a:xfrm>
            <a:prstGeom prst="ellipse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cxnSp>
          <p:nvCxnSpPr>
            <p:cNvPr id="24613" name="Rett pil 9"/>
            <p:cNvCxnSpPr>
              <a:cxnSpLocks noChangeShapeType="1"/>
            </p:cNvCxnSpPr>
            <p:nvPr/>
          </p:nvCxnSpPr>
          <p:spPr bwMode="auto">
            <a:xfrm flipV="1">
              <a:off x="2499360" y="3194304"/>
              <a:ext cx="463296" cy="46329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24580" name="TekstSylinder 10"/>
          <p:cNvSpPr txBox="1">
            <a:spLocks noChangeArrowheads="1"/>
          </p:cNvSpPr>
          <p:nvPr/>
        </p:nvSpPr>
        <p:spPr bwMode="auto">
          <a:xfrm>
            <a:off x="1377950" y="4110038"/>
            <a:ext cx="692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R</a:t>
            </a:r>
            <a:r>
              <a:rPr lang="nb-NO" baseline="-25000">
                <a:solidFill>
                  <a:schemeClr val="tx1"/>
                </a:solidFill>
              </a:rPr>
              <a:t>var</a:t>
            </a:r>
          </a:p>
        </p:txBody>
      </p:sp>
      <p:sp>
        <p:nvSpPr>
          <p:cNvPr id="24581" name="Tittel 1"/>
          <p:cNvSpPr>
            <a:spLocks noGrp="1"/>
          </p:cNvSpPr>
          <p:nvPr>
            <p:ph type="title"/>
          </p:nvPr>
        </p:nvSpPr>
        <p:spPr>
          <a:xfrm>
            <a:off x="1163638" y="0"/>
            <a:ext cx="7540625" cy="156686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sz="3200" dirty="0"/>
              <a:t>Konvertering</a:t>
            </a:r>
            <a:br>
              <a:rPr lang="nb-NO" sz="2800" dirty="0"/>
            </a:br>
            <a:r>
              <a:rPr lang="nb-NO" sz="2400" dirty="0"/>
              <a:t>fra varierende resistans til varierende spenning </a:t>
            </a:r>
            <a:r>
              <a:rPr lang="nb-NO" sz="2000" dirty="0"/>
              <a:t>(</a:t>
            </a:r>
            <a:r>
              <a:rPr lang="nb-NO" sz="2400" dirty="0" err="1"/>
              <a:t>Spenningsdeleren</a:t>
            </a:r>
            <a:r>
              <a:rPr lang="nb-NO" sz="2400" dirty="0"/>
              <a:t>)</a:t>
            </a:r>
            <a:endParaRPr lang="nb-NO" sz="3200" dirty="0"/>
          </a:p>
        </p:txBody>
      </p:sp>
      <p:grpSp>
        <p:nvGrpSpPr>
          <p:cNvPr id="24582" name="Gruppe 12"/>
          <p:cNvGrpSpPr>
            <a:grpSpLocks/>
          </p:cNvGrpSpPr>
          <p:nvPr/>
        </p:nvGrpSpPr>
        <p:grpSpPr bwMode="auto">
          <a:xfrm>
            <a:off x="2132013" y="2252663"/>
            <a:ext cx="219075" cy="1422400"/>
            <a:chOff x="2621280" y="2577267"/>
            <a:chExt cx="219456" cy="1421709"/>
          </a:xfrm>
        </p:grpSpPr>
        <p:cxnSp>
          <p:nvCxnSpPr>
            <p:cNvPr id="24607" name="Rett linje 13"/>
            <p:cNvCxnSpPr>
              <a:cxnSpLocks noChangeShapeType="1"/>
              <a:stCxn id="24609" idx="4"/>
            </p:cNvCxnSpPr>
            <p:nvPr/>
          </p:nvCxnSpPr>
          <p:spPr bwMode="auto">
            <a:xfrm>
              <a:off x="2748979" y="2686995"/>
              <a:ext cx="6096" cy="1311981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4608" name="Rektangel 14"/>
            <p:cNvSpPr>
              <a:spLocks noChangeArrowheads="1"/>
            </p:cNvSpPr>
            <p:nvPr/>
          </p:nvSpPr>
          <p:spPr bwMode="auto">
            <a:xfrm>
              <a:off x="2621280" y="3108960"/>
              <a:ext cx="219456" cy="633984"/>
            </a:xfrm>
            <a:prstGeom prst="rect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sp>
          <p:nvSpPr>
            <p:cNvPr id="24609" name="Ellipse 15"/>
            <p:cNvSpPr>
              <a:spLocks noChangeArrowheads="1"/>
            </p:cNvSpPr>
            <p:nvPr/>
          </p:nvSpPr>
          <p:spPr bwMode="auto">
            <a:xfrm>
              <a:off x="2694115" y="2577267"/>
              <a:ext cx="109728" cy="109728"/>
            </a:xfrm>
            <a:prstGeom prst="ellipse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</p:grpSp>
      <p:cxnSp>
        <p:nvCxnSpPr>
          <p:cNvPr id="24583" name="Rett linje 19"/>
          <p:cNvCxnSpPr>
            <a:cxnSpLocks noChangeShapeType="1"/>
          </p:cNvCxnSpPr>
          <p:nvPr/>
        </p:nvCxnSpPr>
        <p:spPr bwMode="auto">
          <a:xfrm>
            <a:off x="2030413" y="4905375"/>
            <a:ext cx="427037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4584" name="TekstSylinder 20"/>
          <p:cNvSpPr txBox="1">
            <a:spLocks noChangeArrowheads="1"/>
          </p:cNvSpPr>
          <p:nvPr/>
        </p:nvSpPr>
        <p:spPr bwMode="auto">
          <a:xfrm>
            <a:off x="1374775" y="2884488"/>
            <a:ext cx="688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R</a:t>
            </a:r>
            <a:r>
              <a:rPr lang="nb-NO" baseline="-25000">
                <a:solidFill>
                  <a:schemeClr val="tx1"/>
                </a:solidFill>
              </a:rPr>
              <a:t>fast</a:t>
            </a:r>
          </a:p>
        </p:txBody>
      </p:sp>
      <p:sp>
        <p:nvSpPr>
          <p:cNvPr id="24585" name="TekstSylinder 21"/>
          <p:cNvSpPr txBox="1">
            <a:spLocks noChangeArrowheads="1"/>
          </p:cNvSpPr>
          <p:nvPr/>
        </p:nvSpPr>
        <p:spPr bwMode="auto">
          <a:xfrm>
            <a:off x="1649413" y="1804988"/>
            <a:ext cx="15840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i="1">
                <a:solidFill>
                  <a:schemeClr val="tx1"/>
                </a:solidFill>
              </a:rPr>
              <a:t>U</a:t>
            </a:r>
            <a:r>
              <a:rPr lang="nb-NO" sz="2000" i="1" baseline="-25000">
                <a:solidFill>
                  <a:schemeClr val="tx1"/>
                </a:solidFill>
              </a:rPr>
              <a:t>CC</a:t>
            </a:r>
            <a:r>
              <a:rPr lang="nb-NO" sz="2000">
                <a:solidFill>
                  <a:schemeClr val="tx1"/>
                </a:solidFill>
              </a:rPr>
              <a:t> = +3,3V</a:t>
            </a:r>
            <a:endParaRPr lang="nb-NO" sz="2000" baseline="-25000">
              <a:solidFill>
                <a:schemeClr val="tx1"/>
              </a:solidFill>
            </a:endParaRPr>
          </a:p>
        </p:txBody>
      </p:sp>
      <p:grpSp>
        <p:nvGrpSpPr>
          <p:cNvPr id="4" name="Gruppe 26"/>
          <p:cNvGrpSpPr>
            <a:grpSpLocks/>
          </p:cNvGrpSpPr>
          <p:nvPr/>
        </p:nvGrpSpPr>
        <p:grpSpPr bwMode="auto">
          <a:xfrm>
            <a:off x="2262188" y="2328863"/>
            <a:ext cx="341312" cy="461962"/>
            <a:chOff x="2261937" y="2078182"/>
            <a:chExt cx="341012" cy="461665"/>
          </a:xfrm>
        </p:grpSpPr>
        <p:cxnSp>
          <p:nvCxnSpPr>
            <p:cNvPr id="24605" name="Rett pil 24"/>
            <p:cNvCxnSpPr>
              <a:cxnSpLocks noChangeShapeType="1"/>
            </p:cNvCxnSpPr>
            <p:nvPr/>
          </p:nvCxnSpPr>
          <p:spPr bwMode="auto">
            <a:xfrm>
              <a:off x="2261937" y="2177716"/>
              <a:ext cx="4011" cy="26870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24606" name="TekstSylinder 25"/>
            <p:cNvSpPr txBox="1">
              <a:spLocks noChangeArrowheads="1"/>
            </p:cNvSpPr>
            <p:nvPr/>
          </p:nvSpPr>
          <p:spPr bwMode="auto">
            <a:xfrm>
              <a:off x="2315691" y="2078182"/>
              <a:ext cx="28725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>
                  <a:solidFill>
                    <a:schemeClr val="tx1"/>
                  </a:solidFill>
                </a:rPr>
                <a:t>I</a:t>
              </a:r>
            </a:p>
          </p:txBody>
        </p:sp>
      </p:grpSp>
      <p:sp>
        <p:nvSpPr>
          <p:cNvPr id="28" name="TekstSylinder 27"/>
          <p:cNvSpPr txBox="1">
            <a:spLocks noChangeArrowheads="1"/>
          </p:cNvSpPr>
          <p:nvPr/>
        </p:nvSpPr>
        <p:spPr bwMode="auto">
          <a:xfrm>
            <a:off x="4670425" y="2847975"/>
            <a:ext cx="2316163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=U</a:t>
            </a:r>
            <a:r>
              <a:rPr lang="nb-NO" sz="20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CC </a:t>
            </a:r>
            <a:r>
              <a:rPr lang="nb-NO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 (</a:t>
            </a:r>
            <a:r>
              <a:rPr lang="nb-NO" sz="20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nb-NO" sz="2000" i="1" baseline="-25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fast</a:t>
            </a:r>
            <a:r>
              <a:rPr lang="nb-NO" sz="20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+R</a:t>
            </a:r>
            <a:r>
              <a:rPr lang="nb-NO" sz="2000" i="1" baseline="-25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var</a:t>
            </a:r>
            <a:r>
              <a:rPr lang="nb-NO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nb-NO" sz="20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b-NO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nb-NO" sz="2000" i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588" name="Rett linje 29"/>
          <p:cNvCxnSpPr>
            <a:cxnSpLocks noChangeShapeType="1"/>
          </p:cNvCxnSpPr>
          <p:nvPr/>
        </p:nvCxnSpPr>
        <p:spPr bwMode="auto">
          <a:xfrm>
            <a:off x="2303463" y="3733800"/>
            <a:ext cx="1295400" cy="793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4589" name="Rett linje 31"/>
          <p:cNvCxnSpPr>
            <a:cxnSpLocks noChangeShapeType="1"/>
          </p:cNvCxnSpPr>
          <p:nvPr/>
        </p:nvCxnSpPr>
        <p:spPr bwMode="auto">
          <a:xfrm>
            <a:off x="3417888" y="4916488"/>
            <a:ext cx="427037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4590" name="Rett linje 33"/>
          <p:cNvCxnSpPr>
            <a:cxnSpLocks noChangeShapeType="1"/>
          </p:cNvCxnSpPr>
          <p:nvPr/>
        </p:nvCxnSpPr>
        <p:spPr bwMode="auto">
          <a:xfrm flipV="1">
            <a:off x="3622675" y="4264025"/>
            <a:ext cx="0" cy="63023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4591" name="Ellipse 34"/>
          <p:cNvSpPr>
            <a:spLocks noChangeArrowheads="1"/>
          </p:cNvSpPr>
          <p:nvPr/>
        </p:nvSpPr>
        <p:spPr bwMode="auto">
          <a:xfrm>
            <a:off x="3575050" y="3670300"/>
            <a:ext cx="130175" cy="1317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sp>
        <p:nvSpPr>
          <p:cNvPr id="24592" name="Ellipse 35"/>
          <p:cNvSpPr>
            <a:spLocks noChangeArrowheads="1"/>
          </p:cNvSpPr>
          <p:nvPr/>
        </p:nvSpPr>
        <p:spPr bwMode="auto">
          <a:xfrm>
            <a:off x="3548063" y="4119563"/>
            <a:ext cx="131762" cy="1317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sp>
        <p:nvSpPr>
          <p:cNvPr id="24593" name="TekstSylinder 36"/>
          <p:cNvSpPr txBox="1">
            <a:spLocks noChangeArrowheads="1"/>
          </p:cNvSpPr>
          <p:nvPr/>
        </p:nvSpPr>
        <p:spPr bwMode="auto">
          <a:xfrm>
            <a:off x="3738563" y="3751263"/>
            <a:ext cx="692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i="1">
                <a:solidFill>
                  <a:schemeClr val="tx1"/>
                </a:solidFill>
              </a:rPr>
              <a:t>U</a:t>
            </a:r>
            <a:r>
              <a:rPr lang="nb-NO" i="1" baseline="-25000">
                <a:solidFill>
                  <a:schemeClr val="tx1"/>
                </a:solidFill>
              </a:rPr>
              <a:t>out</a:t>
            </a:r>
          </a:p>
        </p:txBody>
      </p:sp>
      <p:grpSp>
        <p:nvGrpSpPr>
          <p:cNvPr id="5" name="Gruppe 45"/>
          <p:cNvGrpSpPr>
            <a:grpSpLocks/>
          </p:cNvGrpSpPr>
          <p:nvPr/>
        </p:nvGrpSpPr>
        <p:grpSpPr bwMode="auto">
          <a:xfrm>
            <a:off x="4694238" y="3451223"/>
            <a:ext cx="2681287" cy="854534"/>
            <a:chOff x="5251239" y="3107655"/>
            <a:chExt cx="2681478" cy="855512"/>
          </a:xfrm>
        </p:grpSpPr>
        <p:cxnSp>
          <p:nvCxnSpPr>
            <p:cNvPr id="24600" name="Rett linje 38"/>
            <p:cNvCxnSpPr>
              <a:cxnSpLocks noChangeShapeType="1"/>
            </p:cNvCxnSpPr>
            <p:nvPr/>
          </p:nvCxnSpPr>
          <p:spPr bwMode="auto">
            <a:xfrm>
              <a:off x="6020790" y="3562597"/>
              <a:ext cx="1199407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4601" name="TekstSylinder 39"/>
            <p:cNvSpPr txBox="1">
              <a:spLocks noChangeArrowheads="1"/>
            </p:cNvSpPr>
            <p:nvPr/>
          </p:nvSpPr>
          <p:spPr bwMode="auto">
            <a:xfrm>
              <a:off x="6355648" y="3107655"/>
              <a:ext cx="662669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b-NO" sz="20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nb-NO" sz="2000" i="1" baseline="-25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var</a:t>
              </a:r>
              <a:r>
                <a:rPr lang="nb-NO" sz="20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nb-NO" sz="20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02" name="TekstSylinder 40"/>
            <p:cNvSpPr txBox="1">
              <a:spLocks noChangeArrowheads="1"/>
            </p:cNvSpPr>
            <p:nvPr/>
          </p:nvSpPr>
          <p:spPr bwMode="auto">
            <a:xfrm>
              <a:off x="5997039" y="3562599"/>
              <a:ext cx="1318084" cy="400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0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nb-NO" sz="20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nb-NO" sz="2000" i="1" baseline="-25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fast</a:t>
              </a:r>
              <a:r>
                <a:rPr lang="nb-NO" sz="20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+R</a:t>
              </a:r>
              <a:r>
                <a:rPr lang="nb-NO" sz="2000" i="1" baseline="-25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var</a:t>
              </a:r>
              <a:r>
                <a:rPr lang="nb-NO" sz="20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nb-NO" sz="2000" dirty="0"/>
            </a:p>
          </p:txBody>
        </p:sp>
        <p:sp>
          <p:nvSpPr>
            <p:cNvPr id="24603" name="TekstSylinder 43"/>
            <p:cNvSpPr txBox="1">
              <a:spLocks noChangeArrowheads="1"/>
            </p:cNvSpPr>
            <p:nvPr/>
          </p:nvSpPr>
          <p:spPr bwMode="auto">
            <a:xfrm>
              <a:off x="7270048" y="3321411"/>
              <a:ext cx="662669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b-NO" sz="20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nb-NO" sz="2000" i="1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CC</a:t>
              </a:r>
              <a:r>
                <a:rPr lang="nb-NO" sz="20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nb-NO" sz="2000" i="1" baseline="-25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04" name="TekstSylinder 44"/>
            <p:cNvSpPr txBox="1">
              <a:spLocks noChangeArrowheads="1"/>
            </p:cNvSpPr>
            <p:nvPr/>
          </p:nvSpPr>
          <p:spPr bwMode="auto">
            <a:xfrm>
              <a:off x="5251239" y="3357037"/>
              <a:ext cx="90017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b-NO" sz="20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nb-NO" sz="2000" i="1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out </a:t>
              </a:r>
              <a:r>
                <a:rPr lang="nb-NO" sz="20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= </a:t>
              </a:r>
              <a:endParaRPr lang="nb-NO" sz="2000" i="1" baseline="-25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9" name="TekstSylinder 48"/>
          <p:cNvSpPr txBox="1">
            <a:spLocks noChangeArrowheads="1"/>
          </p:cNvSpPr>
          <p:nvPr/>
        </p:nvSpPr>
        <p:spPr bwMode="auto">
          <a:xfrm>
            <a:off x="4637088" y="2297113"/>
            <a:ext cx="1201737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0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 =R • I</a:t>
            </a:r>
            <a:endParaRPr lang="nb-NO" sz="2000" i="1" baseline="-25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kstSylinder 49"/>
          <p:cNvSpPr txBox="1">
            <a:spLocks noChangeArrowheads="1"/>
          </p:cNvSpPr>
          <p:nvPr/>
        </p:nvSpPr>
        <p:spPr bwMode="auto">
          <a:xfrm>
            <a:off x="6200775" y="2297113"/>
            <a:ext cx="1203325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0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=U / R</a:t>
            </a:r>
            <a:endParaRPr lang="nb-NO" sz="2000" i="1" baseline="-25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kstSylinder 50"/>
          <p:cNvSpPr txBox="1">
            <a:spLocks noChangeArrowheads="1"/>
          </p:cNvSpPr>
          <p:nvPr/>
        </p:nvSpPr>
        <p:spPr bwMode="auto">
          <a:xfrm>
            <a:off x="5772150" y="2286000"/>
            <a:ext cx="474663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0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endParaRPr lang="nb-NO" sz="2000" i="1" baseline="-25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kstSylinder 51"/>
          <p:cNvSpPr txBox="1">
            <a:spLocks noChangeArrowheads="1"/>
          </p:cNvSpPr>
          <p:nvPr/>
        </p:nvSpPr>
        <p:spPr bwMode="auto">
          <a:xfrm>
            <a:off x="6773464" y="2859088"/>
            <a:ext cx="1431925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nb-NO" sz="20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nb-NO" sz="2000" i="1" baseline="-25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out</a:t>
            </a:r>
            <a:r>
              <a:rPr lang="nb-NO" sz="20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b-NO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nb-NO" sz="20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nb-NO" sz="2000" i="1" baseline="-25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var</a:t>
            </a:r>
            <a:r>
              <a:rPr lang="nb-NO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nb-NO" sz="2000" i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99" name="TekstSylinder 21"/>
          <p:cNvSpPr txBox="1">
            <a:spLocks noChangeArrowheads="1"/>
          </p:cNvSpPr>
          <p:nvPr/>
        </p:nvSpPr>
        <p:spPr bwMode="auto">
          <a:xfrm>
            <a:off x="2011363" y="4957763"/>
            <a:ext cx="2063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i="1">
                <a:solidFill>
                  <a:schemeClr val="tx1"/>
                </a:solidFill>
              </a:rPr>
              <a:t>U</a:t>
            </a:r>
            <a:r>
              <a:rPr lang="nb-NO" sz="2000" i="1" baseline="-25000">
                <a:solidFill>
                  <a:schemeClr val="tx1"/>
                </a:solidFill>
              </a:rPr>
              <a:t>SS</a:t>
            </a:r>
            <a:r>
              <a:rPr lang="nb-NO" sz="2000">
                <a:solidFill>
                  <a:schemeClr val="tx1"/>
                </a:solidFill>
              </a:rPr>
              <a:t> = 0V = GND</a:t>
            </a:r>
            <a:endParaRPr lang="nb-NO" sz="2000" baseline="-25000">
              <a:solidFill>
                <a:schemeClr val="tx1"/>
              </a:solidFill>
            </a:endParaRPr>
          </a:p>
        </p:txBody>
      </p:sp>
      <p:grpSp>
        <p:nvGrpSpPr>
          <p:cNvPr id="38" name="Gruppe 45"/>
          <p:cNvGrpSpPr>
            <a:grpSpLocks/>
          </p:cNvGrpSpPr>
          <p:nvPr/>
        </p:nvGrpSpPr>
        <p:grpSpPr bwMode="auto">
          <a:xfrm>
            <a:off x="4700501" y="3444960"/>
            <a:ext cx="2681287" cy="854534"/>
            <a:chOff x="5251239" y="3107655"/>
            <a:chExt cx="2681478" cy="855512"/>
          </a:xfrm>
        </p:grpSpPr>
        <p:cxnSp>
          <p:nvCxnSpPr>
            <p:cNvPr id="39" name="Rett linje 38"/>
            <p:cNvCxnSpPr>
              <a:cxnSpLocks noChangeShapeType="1"/>
            </p:cNvCxnSpPr>
            <p:nvPr/>
          </p:nvCxnSpPr>
          <p:spPr bwMode="auto">
            <a:xfrm>
              <a:off x="6020790" y="3562597"/>
              <a:ext cx="1199407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40" name="TekstSylinder 39"/>
            <p:cNvSpPr txBox="1">
              <a:spLocks noChangeArrowheads="1"/>
            </p:cNvSpPr>
            <p:nvPr/>
          </p:nvSpPr>
          <p:spPr bwMode="auto">
            <a:xfrm>
              <a:off x="6355648" y="3107655"/>
              <a:ext cx="662669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b-NO" sz="20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nb-NO" sz="2000" i="1" baseline="-25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var</a:t>
              </a:r>
              <a:r>
                <a:rPr lang="nb-NO" sz="20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nb-NO" sz="20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kstSylinder 40"/>
            <p:cNvSpPr txBox="1">
              <a:spLocks noChangeArrowheads="1"/>
            </p:cNvSpPr>
            <p:nvPr/>
          </p:nvSpPr>
          <p:spPr bwMode="auto">
            <a:xfrm>
              <a:off x="5997039" y="3562599"/>
              <a:ext cx="1318084" cy="400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0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nb-NO" sz="20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nb-NO" sz="2000" i="1" baseline="-25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fast</a:t>
              </a:r>
              <a:r>
                <a:rPr lang="nb-NO" sz="20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+R</a:t>
              </a:r>
              <a:r>
                <a:rPr lang="nb-NO" sz="2000" i="1" baseline="-25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var</a:t>
              </a:r>
              <a:r>
                <a:rPr lang="nb-NO" sz="20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nb-NO" sz="2000" dirty="0"/>
            </a:p>
          </p:txBody>
        </p:sp>
        <p:sp>
          <p:nvSpPr>
            <p:cNvPr id="42" name="TekstSylinder 43"/>
            <p:cNvSpPr txBox="1">
              <a:spLocks noChangeArrowheads="1"/>
            </p:cNvSpPr>
            <p:nvPr/>
          </p:nvSpPr>
          <p:spPr bwMode="auto">
            <a:xfrm>
              <a:off x="7270048" y="3321411"/>
              <a:ext cx="662669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b-NO" sz="20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nb-NO" sz="2000" i="1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CC</a:t>
              </a:r>
              <a:r>
                <a:rPr lang="nb-NO" sz="20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nb-NO" sz="2000" i="1" baseline="-25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kstSylinder 44"/>
            <p:cNvSpPr txBox="1">
              <a:spLocks noChangeArrowheads="1"/>
            </p:cNvSpPr>
            <p:nvPr/>
          </p:nvSpPr>
          <p:spPr bwMode="auto">
            <a:xfrm>
              <a:off x="5251239" y="3357037"/>
              <a:ext cx="90017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b-NO" sz="20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nb-NO" sz="2000" i="1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out </a:t>
              </a:r>
              <a:r>
                <a:rPr lang="nb-NO" sz="20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= </a:t>
              </a:r>
              <a:endParaRPr lang="nb-NO" sz="2000" i="1" baseline="-25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4" name="Gruppe 45"/>
          <p:cNvGrpSpPr>
            <a:grpSpLocks/>
          </p:cNvGrpSpPr>
          <p:nvPr/>
        </p:nvGrpSpPr>
        <p:grpSpPr bwMode="auto">
          <a:xfrm>
            <a:off x="4731816" y="4741403"/>
            <a:ext cx="2681287" cy="854534"/>
            <a:chOff x="5251239" y="3107655"/>
            <a:chExt cx="2681478" cy="855512"/>
          </a:xfrm>
        </p:grpSpPr>
        <p:cxnSp>
          <p:nvCxnSpPr>
            <p:cNvPr id="45" name="Rett linje 44"/>
            <p:cNvCxnSpPr>
              <a:cxnSpLocks noChangeShapeType="1"/>
            </p:cNvCxnSpPr>
            <p:nvPr/>
          </p:nvCxnSpPr>
          <p:spPr bwMode="auto">
            <a:xfrm>
              <a:off x="6020790" y="3562597"/>
              <a:ext cx="1199407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46" name="TekstSylinder 45"/>
            <p:cNvSpPr txBox="1">
              <a:spLocks noChangeArrowheads="1"/>
            </p:cNvSpPr>
            <p:nvPr/>
          </p:nvSpPr>
          <p:spPr bwMode="auto">
            <a:xfrm>
              <a:off x="6355648" y="3107655"/>
              <a:ext cx="662669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b-NO" sz="20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nb-NO" sz="2000" i="1" baseline="-25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fast</a:t>
              </a:r>
              <a:r>
                <a:rPr lang="nb-NO" sz="20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nb-NO" sz="20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kstSylinder 46"/>
            <p:cNvSpPr txBox="1">
              <a:spLocks noChangeArrowheads="1"/>
            </p:cNvSpPr>
            <p:nvPr/>
          </p:nvSpPr>
          <p:spPr bwMode="auto">
            <a:xfrm>
              <a:off x="5997039" y="3562599"/>
              <a:ext cx="1345336" cy="400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0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nb-NO" sz="20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nb-NO" sz="2000" i="1" baseline="-25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CC</a:t>
              </a:r>
              <a:r>
                <a:rPr lang="nb-NO" sz="20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+U</a:t>
              </a:r>
              <a:r>
                <a:rPr lang="nb-NO" sz="2000" i="1" baseline="-25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out</a:t>
              </a:r>
              <a:r>
                <a:rPr lang="nb-NO" sz="20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nb-NO" sz="2000" dirty="0"/>
            </a:p>
          </p:txBody>
        </p:sp>
        <p:sp>
          <p:nvSpPr>
            <p:cNvPr id="48" name="TekstSylinder 43"/>
            <p:cNvSpPr txBox="1">
              <a:spLocks noChangeArrowheads="1"/>
            </p:cNvSpPr>
            <p:nvPr/>
          </p:nvSpPr>
          <p:spPr bwMode="auto">
            <a:xfrm>
              <a:off x="7270048" y="3321411"/>
              <a:ext cx="662669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b-NO" sz="20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nb-NO" sz="2000" i="1" baseline="-25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out</a:t>
              </a:r>
              <a:r>
                <a:rPr lang="nb-NO" sz="20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nb-NO" sz="20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TekstSylinder 44"/>
            <p:cNvSpPr txBox="1">
              <a:spLocks noChangeArrowheads="1"/>
            </p:cNvSpPr>
            <p:nvPr/>
          </p:nvSpPr>
          <p:spPr bwMode="auto">
            <a:xfrm>
              <a:off x="5251239" y="3357037"/>
              <a:ext cx="90017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b-NO" sz="20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nb-NO" sz="2000" i="1" baseline="-250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var</a:t>
              </a:r>
              <a:r>
                <a:rPr lang="nb-NO" sz="2000" i="1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nb-NO" sz="20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= </a:t>
              </a:r>
              <a:endParaRPr lang="nb-NO" sz="20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5" name="TekstSylinder 54"/>
          <p:cNvSpPr txBox="1"/>
          <p:nvPr/>
        </p:nvSpPr>
        <p:spPr>
          <a:xfrm>
            <a:off x="3338513" y="3319462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>
                <a:solidFill>
                  <a:schemeClr val="tx1"/>
                </a:solidFill>
              </a:rPr>
              <a:t>A10</a:t>
            </a:r>
          </a:p>
        </p:txBody>
      </p:sp>
      <p:sp>
        <p:nvSpPr>
          <p:cNvPr id="2" name="Plassholder for bunntekst 3">
            <a:extLst>
              <a:ext uri="{FF2B5EF4-FFF2-40B4-BE49-F238E27FC236}">
                <a16:creationId xmlns:a16="http://schemas.microsoft.com/office/drawing/2014/main" id="{50748430-C6F0-469C-AAAD-1672EDA6B0E5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12" descr="D:\Backup PC233 05.08.06\PC233\Artikler Hefter-bøker m.m\CanSat\Figurer Tennsy 3.5\teensy-3.5-1.jpg"/>
          <p:cNvPicPr>
            <a:picLocks noChangeAspect="1" noChangeArrowheads="1"/>
          </p:cNvPicPr>
          <p:nvPr/>
        </p:nvPicPr>
        <p:blipFill>
          <a:blip r:embed="rId2"/>
          <a:srcRect t="31384" r="3169" b="31551"/>
          <a:stretch>
            <a:fillRect/>
          </a:stretch>
        </p:blipFill>
        <p:spPr bwMode="auto">
          <a:xfrm>
            <a:off x="4659313" y="623888"/>
            <a:ext cx="40576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ittel 1"/>
          <p:cNvSpPr>
            <a:spLocks noGrp="1"/>
          </p:cNvSpPr>
          <p:nvPr>
            <p:ph type="title"/>
          </p:nvPr>
        </p:nvSpPr>
        <p:spPr>
          <a:xfrm>
            <a:off x="642938" y="520700"/>
            <a:ext cx="4057650" cy="1141413"/>
          </a:xfrm>
        </p:spPr>
        <p:txBody>
          <a:bodyPr/>
          <a:lstStyle/>
          <a:p>
            <a:pPr algn="ctr"/>
            <a:r>
              <a:rPr lang="nb-NO" dirty="0"/>
              <a:t>Analog til</a:t>
            </a:r>
            <a:br>
              <a:rPr lang="nb-NO" dirty="0"/>
            </a:br>
            <a:r>
              <a:rPr lang="nb-NO" dirty="0"/>
              <a:t>digital omvandling</a:t>
            </a:r>
          </a:p>
        </p:txBody>
      </p:sp>
      <p:grpSp>
        <p:nvGrpSpPr>
          <p:cNvPr id="2" name="Gruppe 111"/>
          <p:cNvGrpSpPr>
            <a:grpSpLocks/>
          </p:cNvGrpSpPr>
          <p:nvPr/>
        </p:nvGrpSpPr>
        <p:grpSpPr bwMode="auto">
          <a:xfrm>
            <a:off x="1701800" y="2279650"/>
            <a:ext cx="6157913" cy="2944813"/>
            <a:chOff x="1701478" y="2280216"/>
            <a:chExt cx="6157732" cy="2944559"/>
          </a:xfrm>
        </p:grpSpPr>
        <p:cxnSp>
          <p:nvCxnSpPr>
            <p:cNvPr id="25671" name="Rett pil 5"/>
            <p:cNvCxnSpPr>
              <a:cxnSpLocks noChangeShapeType="1"/>
            </p:cNvCxnSpPr>
            <p:nvPr/>
          </p:nvCxnSpPr>
          <p:spPr bwMode="auto">
            <a:xfrm>
              <a:off x="1701478" y="2280216"/>
              <a:ext cx="19244" cy="2944559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</p:cxnSp>
        <p:cxnSp>
          <p:nvCxnSpPr>
            <p:cNvPr id="25672" name="Rett pil 6"/>
            <p:cNvCxnSpPr>
              <a:cxnSpLocks noChangeShapeType="1"/>
            </p:cNvCxnSpPr>
            <p:nvPr/>
          </p:nvCxnSpPr>
          <p:spPr bwMode="auto">
            <a:xfrm flipH="1">
              <a:off x="1723931" y="5208608"/>
              <a:ext cx="6135279" cy="3894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</p:cxnSp>
      </p:grpSp>
      <p:sp>
        <p:nvSpPr>
          <p:cNvPr id="10" name="Frihåndsform 9"/>
          <p:cNvSpPr>
            <a:spLocks/>
          </p:cNvSpPr>
          <p:nvPr/>
        </p:nvSpPr>
        <p:spPr bwMode="auto">
          <a:xfrm>
            <a:off x="1817688" y="3030538"/>
            <a:ext cx="5830887" cy="1982787"/>
          </a:xfrm>
          <a:custGeom>
            <a:avLst/>
            <a:gdLst>
              <a:gd name="T0" fmla="*/ 0 w 3507129"/>
              <a:gd name="T1" fmla="*/ 2147483647 h 1192192"/>
              <a:gd name="T2" fmla="*/ 2147483647 w 3507129"/>
              <a:gd name="T3" fmla="*/ 2147483647 h 1192192"/>
              <a:gd name="T4" fmla="*/ 2147483647 w 3507129"/>
              <a:gd name="T5" fmla="*/ 2147483647 h 1192192"/>
              <a:gd name="T6" fmla="*/ 2147483647 w 3507129"/>
              <a:gd name="T7" fmla="*/ 2147483647 h 1192192"/>
              <a:gd name="T8" fmla="*/ 2147483647 w 3507129"/>
              <a:gd name="T9" fmla="*/ 2147483647 h 1192192"/>
              <a:gd name="T10" fmla="*/ 2147483647 w 3507129"/>
              <a:gd name="T11" fmla="*/ 2147483647 h 1192192"/>
              <a:gd name="T12" fmla="*/ 2147483647 w 3507129"/>
              <a:gd name="T13" fmla="*/ 1824157314 h 1192192"/>
              <a:gd name="T14" fmla="*/ 2147483647 w 3507129"/>
              <a:gd name="T15" fmla="*/ 2147483647 h 1192192"/>
              <a:gd name="T16" fmla="*/ 2147483647 w 3507129"/>
              <a:gd name="T17" fmla="*/ 2147483647 h 1192192"/>
              <a:gd name="T18" fmla="*/ 2147483647 w 3507129"/>
              <a:gd name="T19" fmla="*/ 1824157314 h 1192192"/>
              <a:gd name="T20" fmla="*/ 2147483647 w 3507129"/>
              <a:gd name="T21" fmla="*/ 0 h 1192192"/>
              <a:gd name="T22" fmla="*/ 2147483647 w 3507129"/>
              <a:gd name="T23" fmla="*/ 182407120 h 1192192"/>
              <a:gd name="T24" fmla="*/ 2147483647 w 3507129"/>
              <a:gd name="T25" fmla="*/ 2147483647 h 1192192"/>
              <a:gd name="T26" fmla="*/ 2147483647 w 3507129"/>
              <a:gd name="T27" fmla="*/ 2147483647 h 1192192"/>
              <a:gd name="T28" fmla="*/ 2147483647 w 3507129"/>
              <a:gd name="T29" fmla="*/ 2147483647 h 1192192"/>
              <a:gd name="T30" fmla="*/ 2147483647 w 3507129"/>
              <a:gd name="T31" fmla="*/ 2147483647 h 1192192"/>
              <a:gd name="T32" fmla="*/ 2147483647 w 3507129"/>
              <a:gd name="T33" fmla="*/ 2147483647 h 1192192"/>
              <a:gd name="T34" fmla="*/ 2147483647 w 3507129"/>
              <a:gd name="T35" fmla="*/ 2147483647 h 1192192"/>
              <a:gd name="T36" fmla="*/ 2147483647 w 3507129"/>
              <a:gd name="T37" fmla="*/ 2147483647 h 119219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507129"/>
              <a:gd name="T58" fmla="*/ 0 h 1192192"/>
              <a:gd name="T59" fmla="*/ 3507129 w 3507129"/>
              <a:gd name="T60" fmla="*/ 1192192 h 119219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507129" h="1192192">
                <a:moveTo>
                  <a:pt x="0" y="1192192"/>
                </a:moveTo>
                <a:lnTo>
                  <a:pt x="138896" y="1099595"/>
                </a:lnTo>
                <a:lnTo>
                  <a:pt x="254643" y="937549"/>
                </a:lnTo>
                <a:lnTo>
                  <a:pt x="416688" y="740779"/>
                </a:lnTo>
                <a:lnTo>
                  <a:pt x="532435" y="451412"/>
                </a:lnTo>
                <a:lnTo>
                  <a:pt x="694481" y="277792"/>
                </a:lnTo>
                <a:lnTo>
                  <a:pt x="972273" y="115746"/>
                </a:lnTo>
                <a:lnTo>
                  <a:pt x="1238491" y="150471"/>
                </a:lnTo>
                <a:lnTo>
                  <a:pt x="1527858" y="185195"/>
                </a:lnTo>
                <a:lnTo>
                  <a:pt x="1655179" y="115746"/>
                </a:lnTo>
                <a:lnTo>
                  <a:pt x="1932972" y="0"/>
                </a:lnTo>
                <a:lnTo>
                  <a:pt x="2199190" y="11574"/>
                </a:lnTo>
                <a:lnTo>
                  <a:pt x="2442258" y="138896"/>
                </a:lnTo>
                <a:lnTo>
                  <a:pt x="2569579" y="358815"/>
                </a:lnTo>
                <a:lnTo>
                  <a:pt x="2696901" y="636607"/>
                </a:lnTo>
                <a:lnTo>
                  <a:pt x="2882096" y="787078"/>
                </a:lnTo>
                <a:lnTo>
                  <a:pt x="3148314" y="821802"/>
                </a:lnTo>
                <a:lnTo>
                  <a:pt x="3356658" y="717630"/>
                </a:lnTo>
                <a:lnTo>
                  <a:pt x="3507129" y="509286"/>
                </a:lnTo>
              </a:path>
            </a:pathLst>
          </a:custGeom>
          <a:noFill/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grpSp>
        <p:nvGrpSpPr>
          <p:cNvPr id="3" name="Gruppe 42"/>
          <p:cNvGrpSpPr>
            <a:grpSpLocks/>
          </p:cNvGrpSpPr>
          <p:nvPr/>
        </p:nvGrpSpPr>
        <p:grpSpPr bwMode="auto">
          <a:xfrm>
            <a:off x="1704975" y="2800350"/>
            <a:ext cx="5846763" cy="2235200"/>
            <a:chOff x="2027498" y="3055716"/>
            <a:chExt cx="3516775" cy="1344593"/>
          </a:xfrm>
        </p:grpSpPr>
        <p:cxnSp>
          <p:nvCxnSpPr>
            <p:cNvPr id="25658" name="Rett pil 8"/>
            <p:cNvCxnSpPr>
              <a:cxnSpLocks noChangeShapeType="1"/>
            </p:cNvCxnSpPr>
            <p:nvPr/>
          </p:nvCxnSpPr>
          <p:spPr bwMode="auto">
            <a:xfrm flipH="1">
              <a:off x="2027498" y="3055716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25659" name="Rett pil 30"/>
            <p:cNvCxnSpPr>
              <a:cxnSpLocks noChangeShapeType="1"/>
            </p:cNvCxnSpPr>
            <p:nvPr/>
          </p:nvCxnSpPr>
          <p:spPr bwMode="auto">
            <a:xfrm flipH="1">
              <a:off x="2027498" y="3167605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25660" name="Rett pil 31"/>
            <p:cNvCxnSpPr>
              <a:cxnSpLocks noChangeShapeType="1"/>
            </p:cNvCxnSpPr>
            <p:nvPr/>
          </p:nvCxnSpPr>
          <p:spPr bwMode="auto">
            <a:xfrm flipH="1">
              <a:off x="2027498" y="3279494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25661" name="Rett pil 32"/>
            <p:cNvCxnSpPr>
              <a:cxnSpLocks noChangeShapeType="1"/>
            </p:cNvCxnSpPr>
            <p:nvPr/>
          </p:nvCxnSpPr>
          <p:spPr bwMode="auto">
            <a:xfrm flipH="1">
              <a:off x="2027498" y="3391383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25662" name="Rett pil 33"/>
            <p:cNvCxnSpPr>
              <a:cxnSpLocks noChangeShapeType="1"/>
            </p:cNvCxnSpPr>
            <p:nvPr/>
          </p:nvCxnSpPr>
          <p:spPr bwMode="auto">
            <a:xfrm flipH="1">
              <a:off x="2027498" y="3503272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25663" name="Rett pil 34"/>
            <p:cNvCxnSpPr>
              <a:cxnSpLocks noChangeShapeType="1"/>
            </p:cNvCxnSpPr>
            <p:nvPr/>
          </p:nvCxnSpPr>
          <p:spPr bwMode="auto">
            <a:xfrm flipH="1">
              <a:off x="2027498" y="3615161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25664" name="Rett pil 35"/>
            <p:cNvCxnSpPr>
              <a:cxnSpLocks noChangeShapeType="1"/>
            </p:cNvCxnSpPr>
            <p:nvPr/>
          </p:nvCxnSpPr>
          <p:spPr bwMode="auto">
            <a:xfrm flipH="1">
              <a:off x="2027498" y="3727050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25665" name="Rett pil 36"/>
            <p:cNvCxnSpPr>
              <a:cxnSpLocks noChangeShapeType="1"/>
            </p:cNvCxnSpPr>
            <p:nvPr/>
          </p:nvCxnSpPr>
          <p:spPr bwMode="auto">
            <a:xfrm flipH="1">
              <a:off x="2027498" y="3838939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25666" name="Rett pil 37"/>
            <p:cNvCxnSpPr>
              <a:cxnSpLocks noChangeShapeType="1"/>
            </p:cNvCxnSpPr>
            <p:nvPr/>
          </p:nvCxnSpPr>
          <p:spPr bwMode="auto">
            <a:xfrm flipH="1">
              <a:off x="2027498" y="3950828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25667" name="Rett pil 38"/>
            <p:cNvCxnSpPr>
              <a:cxnSpLocks noChangeShapeType="1"/>
            </p:cNvCxnSpPr>
            <p:nvPr/>
          </p:nvCxnSpPr>
          <p:spPr bwMode="auto">
            <a:xfrm flipH="1">
              <a:off x="2027498" y="4062717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25668" name="Rett pil 39"/>
            <p:cNvCxnSpPr>
              <a:cxnSpLocks noChangeShapeType="1"/>
            </p:cNvCxnSpPr>
            <p:nvPr/>
          </p:nvCxnSpPr>
          <p:spPr bwMode="auto">
            <a:xfrm flipH="1">
              <a:off x="2027498" y="4174606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25669" name="Rett pil 40"/>
            <p:cNvCxnSpPr>
              <a:cxnSpLocks noChangeShapeType="1"/>
            </p:cNvCxnSpPr>
            <p:nvPr/>
          </p:nvCxnSpPr>
          <p:spPr bwMode="auto">
            <a:xfrm flipH="1">
              <a:off x="2027498" y="4286495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25670" name="Rett pil 41"/>
            <p:cNvCxnSpPr>
              <a:cxnSpLocks noChangeShapeType="1"/>
            </p:cNvCxnSpPr>
            <p:nvPr/>
          </p:nvCxnSpPr>
          <p:spPr bwMode="auto">
            <a:xfrm flipH="1">
              <a:off x="2027498" y="4398380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</p:grpSp>
      <p:grpSp>
        <p:nvGrpSpPr>
          <p:cNvPr id="4" name="Gruppe 117"/>
          <p:cNvGrpSpPr>
            <a:grpSpLocks/>
          </p:cNvGrpSpPr>
          <p:nvPr/>
        </p:nvGrpSpPr>
        <p:grpSpPr bwMode="auto">
          <a:xfrm>
            <a:off x="2163763" y="3171825"/>
            <a:ext cx="4248150" cy="2036763"/>
            <a:chOff x="2163369" y="3171463"/>
            <a:chExt cx="4249006" cy="2037149"/>
          </a:xfrm>
        </p:grpSpPr>
        <p:cxnSp>
          <p:nvCxnSpPr>
            <p:cNvPr id="25644" name="Rett pil 11"/>
            <p:cNvCxnSpPr>
              <a:cxnSpLocks noChangeShapeType="1"/>
            </p:cNvCxnSpPr>
            <p:nvPr/>
          </p:nvCxnSpPr>
          <p:spPr bwMode="auto">
            <a:xfrm flipV="1">
              <a:off x="2163369" y="4699324"/>
              <a:ext cx="1097" cy="5092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25645" name="Rett pil 16"/>
            <p:cNvCxnSpPr>
              <a:cxnSpLocks noChangeShapeType="1"/>
            </p:cNvCxnSpPr>
            <p:nvPr/>
          </p:nvCxnSpPr>
          <p:spPr bwMode="auto">
            <a:xfrm flipV="1">
              <a:off x="2472963" y="4490980"/>
              <a:ext cx="10285" cy="71763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25646" name="Rett pil 18"/>
            <p:cNvCxnSpPr>
              <a:cxnSpLocks noChangeShapeType="1"/>
            </p:cNvCxnSpPr>
            <p:nvPr/>
          </p:nvCxnSpPr>
          <p:spPr bwMode="auto">
            <a:xfrm flipH="1" flipV="1">
              <a:off x="2791745" y="3750200"/>
              <a:ext cx="12044" cy="145841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25647" name="Rett pil 20"/>
            <p:cNvCxnSpPr>
              <a:cxnSpLocks noChangeShapeType="1"/>
            </p:cNvCxnSpPr>
            <p:nvPr/>
          </p:nvCxnSpPr>
          <p:spPr bwMode="auto">
            <a:xfrm flipH="1" flipV="1">
              <a:off x="3112286" y="3379810"/>
              <a:ext cx="3416" cy="182880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25648" name="Rett pil 22"/>
            <p:cNvCxnSpPr>
              <a:cxnSpLocks noChangeShapeType="1"/>
            </p:cNvCxnSpPr>
            <p:nvPr/>
          </p:nvCxnSpPr>
          <p:spPr bwMode="auto">
            <a:xfrm flipH="1" flipV="1">
              <a:off x="3424199" y="3357830"/>
              <a:ext cx="3210" cy="18507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25649" name="Rett pil 23"/>
            <p:cNvCxnSpPr>
              <a:cxnSpLocks noChangeShapeType="1"/>
            </p:cNvCxnSpPr>
            <p:nvPr/>
          </p:nvCxnSpPr>
          <p:spPr bwMode="auto">
            <a:xfrm flipV="1">
              <a:off x="3735906" y="3379810"/>
              <a:ext cx="21516" cy="182880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25650" name="Rett pil 52"/>
            <p:cNvCxnSpPr>
              <a:cxnSpLocks noChangeShapeType="1"/>
            </p:cNvCxnSpPr>
            <p:nvPr/>
          </p:nvCxnSpPr>
          <p:spPr bwMode="auto">
            <a:xfrm flipV="1">
              <a:off x="4065919" y="3379810"/>
              <a:ext cx="21516" cy="182880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25651" name="Rett pil 53"/>
            <p:cNvCxnSpPr>
              <a:cxnSpLocks noChangeShapeType="1"/>
            </p:cNvCxnSpPr>
            <p:nvPr/>
          </p:nvCxnSpPr>
          <p:spPr bwMode="auto">
            <a:xfrm flipV="1">
              <a:off x="4395932" y="3379810"/>
              <a:ext cx="21516" cy="182880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25652" name="Rett pil 54"/>
            <p:cNvCxnSpPr>
              <a:cxnSpLocks noChangeShapeType="1"/>
            </p:cNvCxnSpPr>
            <p:nvPr/>
          </p:nvCxnSpPr>
          <p:spPr bwMode="auto">
            <a:xfrm flipV="1">
              <a:off x="4725945" y="3194616"/>
              <a:ext cx="33092" cy="201399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25653" name="Rett pil 56"/>
            <p:cNvCxnSpPr>
              <a:cxnSpLocks noChangeShapeType="1"/>
            </p:cNvCxnSpPr>
            <p:nvPr/>
          </p:nvCxnSpPr>
          <p:spPr bwMode="auto">
            <a:xfrm flipV="1">
              <a:off x="5067534" y="3171463"/>
              <a:ext cx="25327" cy="203714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25654" name="Rett pil 57"/>
            <p:cNvCxnSpPr>
              <a:cxnSpLocks noChangeShapeType="1"/>
            </p:cNvCxnSpPr>
            <p:nvPr/>
          </p:nvCxnSpPr>
          <p:spPr bwMode="auto">
            <a:xfrm flipV="1">
              <a:off x="5409123" y="3194616"/>
              <a:ext cx="33092" cy="201399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25655" name="Rett pil 58"/>
            <p:cNvCxnSpPr>
              <a:cxnSpLocks noChangeShapeType="1"/>
            </p:cNvCxnSpPr>
            <p:nvPr/>
          </p:nvCxnSpPr>
          <p:spPr bwMode="auto">
            <a:xfrm flipV="1">
              <a:off x="5750712" y="3368233"/>
              <a:ext cx="25055" cy="184037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25656" name="Rett pil 60"/>
            <p:cNvCxnSpPr>
              <a:cxnSpLocks noChangeShapeType="1"/>
            </p:cNvCxnSpPr>
            <p:nvPr/>
          </p:nvCxnSpPr>
          <p:spPr bwMode="auto">
            <a:xfrm flipH="1" flipV="1">
              <a:off x="6092301" y="3750198"/>
              <a:ext cx="1632" cy="145841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25657" name="Rett pil 62"/>
            <p:cNvCxnSpPr>
              <a:cxnSpLocks noChangeShapeType="1"/>
            </p:cNvCxnSpPr>
            <p:nvPr/>
          </p:nvCxnSpPr>
          <p:spPr bwMode="auto">
            <a:xfrm flipV="1">
              <a:off x="6402433" y="4294208"/>
              <a:ext cx="9942" cy="91440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17" name="TekstSylinder 116"/>
          <p:cNvSpPr txBox="1">
            <a:spLocks noChangeArrowheads="1"/>
          </p:cNvSpPr>
          <p:nvPr/>
        </p:nvSpPr>
        <p:spPr bwMode="auto">
          <a:xfrm>
            <a:off x="7662863" y="2593975"/>
            <a:ext cx="14847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solidFill>
                  <a:schemeClr val="tx1"/>
                </a:solidFill>
              </a:rPr>
              <a:t>3,297V </a:t>
            </a:r>
            <a:r>
              <a:rPr lang="nb-NO" sz="1600" dirty="0">
                <a:solidFill>
                  <a:schemeClr val="tx1"/>
                </a:solidFill>
              </a:rPr>
              <a:t>(1023)</a:t>
            </a:r>
          </a:p>
        </p:txBody>
      </p:sp>
      <p:sp>
        <p:nvSpPr>
          <p:cNvPr id="119" name="TekstSylinder 118"/>
          <p:cNvSpPr txBox="1">
            <a:spLocks noChangeArrowheads="1"/>
          </p:cNvSpPr>
          <p:nvPr/>
        </p:nvSpPr>
        <p:spPr bwMode="auto">
          <a:xfrm>
            <a:off x="7720013" y="3600450"/>
            <a:ext cx="110158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1024</a:t>
            </a:r>
            <a:br>
              <a:rPr lang="nb-NO" dirty="0">
                <a:solidFill>
                  <a:schemeClr val="tx1"/>
                </a:solidFill>
              </a:rPr>
            </a:br>
            <a:r>
              <a:rPr lang="nb-NO" sz="1100" dirty="0">
                <a:solidFill>
                  <a:schemeClr val="tx1"/>
                </a:solidFill>
              </a:rPr>
              <a:t>diskrete nivåer</a:t>
            </a:r>
          </a:p>
        </p:txBody>
      </p:sp>
      <p:sp>
        <p:nvSpPr>
          <p:cNvPr id="120" name="TekstSylinder 119"/>
          <p:cNvSpPr txBox="1">
            <a:spLocks noChangeArrowheads="1"/>
          </p:cNvSpPr>
          <p:nvPr/>
        </p:nvSpPr>
        <p:spPr bwMode="auto">
          <a:xfrm>
            <a:off x="4741863" y="5475288"/>
            <a:ext cx="793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S</a:t>
            </a:r>
            <a:r>
              <a:rPr lang="nb-NO" baseline="-25000">
                <a:solidFill>
                  <a:schemeClr val="tx1"/>
                </a:solidFill>
              </a:rPr>
              <a:t>d</a:t>
            </a:r>
            <a:r>
              <a:rPr lang="nb-NO">
                <a:solidFill>
                  <a:schemeClr val="tx1"/>
                </a:solidFill>
              </a:rPr>
              <a:t>(t)</a:t>
            </a:r>
          </a:p>
        </p:txBody>
      </p:sp>
      <p:sp>
        <p:nvSpPr>
          <p:cNvPr id="121" name="TekstSylinder 120"/>
          <p:cNvSpPr txBox="1">
            <a:spLocks noChangeArrowheads="1"/>
          </p:cNvSpPr>
          <p:nvPr/>
        </p:nvSpPr>
        <p:spPr bwMode="auto">
          <a:xfrm>
            <a:off x="5484813" y="5718175"/>
            <a:ext cx="1166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3,3V = </a:t>
            </a:r>
          </a:p>
        </p:txBody>
      </p:sp>
      <p:cxnSp>
        <p:nvCxnSpPr>
          <p:cNvPr id="123" name="Rett linje 122"/>
          <p:cNvCxnSpPr>
            <a:cxnSpLocks noChangeShapeType="1"/>
          </p:cNvCxnSpPr>
          <p:nvPr/>
        </p:nvCxnSpPr>
        <p:spPr bwMode="auto">
          <a:xfrm>
            <a:off x="4714875" y="5937250"/>
            <a:ext cx="8223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24" name="TekstSylinder 123"/>
          <p:cNvSpPr txBox="1">
            <a:spLocks noChangeArrowheads="1"/>
          </p:cNvSpPr>
          <p:nvPr/>
        </p:nvSpPr>
        <p:spPr bwMode="auto">
          <a:xfrm>
            <a:off x="4684713" y="5891213"/>
            <a:ext cx="8707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1024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25" name="TekstSylinder 124"/>
          <p:cNvSpPr txBox="1">
            <a:spLocks noChangeArrowheads="1"/>
          </p:cNvSpPr>
          <p:nvPr/>
        </p:nvSpPr>
        <p:spPr bwMode="auto">
          <a:xfrm>
            <a:off x="3827463" y="5718175"/>
            <a:ext cx="947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U(t) =</a:t>
            </a:r>
          </a:p>
        </p:txBody>
      </p:sp>
      <p:sp>
        <p:nvSpPr>
          <p:cNvPr id="127" name="TekstSylinder 126"/>
          <p:cNvSpPr txBox="1">
            <a:spLocks noChangeArrowheads="1"/>
          </p:cNvSpPr>
          <p:nvPr/>
        </p:nvSpPr>
        <p:spPr bwMode="auto">
          <a:xfrm>
            <a:off x="6156325" y="5151438"/>
            <a:ext cx="496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dirty="0">
                <a:solidFill>
                  <a:schemeClr val="tx1"/>
                </a:solidFill>
              </a:rPr>
              <a:t>Tid</a:t>
            </a:r>
          </a:p>
        </p:txBody>
      </p:sp>
      <p:sp>
        <p:nvSpPr>
          <p:cNvPr id="46" name="TekstSylinder 45"/>
          <p:cNvSpPr txBox="1">
            <a:spLocks noChangeArrowheads="1"/>
          </p:cNvSpPr>
          <p:nvPr/>
        </p:nvSpPr>
        <p:spPr bwMode="auto">
          <a:xfrm>
            <a:off x="7894638" y="5011738"/>
            <a:ext cx="7699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solidFill>
                  <a:schemeClr val="tx1"/>
                </a:solidFill>
              </a:rPr>
              <a:t>0 V (0)</a:t>
            </a:r>
          </a:p>
        </p:txBody>
      </p:sp>
      <p:cxnSp>
        <p:nvCxnSpPr>
          <p:cNvPr id="48" name="Rett pil 47"/>
          <p:cNvCxnSpPr>
            <a:cxnSpLocks noChangeShapeType="1"/>
          </p:cNvCxnSpPr>
          <p:nvPr/>
        </p:nvCxnSpPr>
        <p:spPr bwMode="auto">
          <a:xfrm flipV="1">
            <a:off x="2462213" y="4433888"/>
            <a:ext cx="1624012" cy="11509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3" name="Rett pil 52"/>
          <p:cNvCxnSpPr>
            <a:cxnSpLocks noChangeShapeType="1"/>
          </p:cNvCxnSpPr>
          <p:nvPr/>
        </p:nvCxnSpPr>
        <p:spPr bwMode="auto">
          <a:xfrm>
            <a:off x="3773488" y="2500313"/>
            <a:ext cx="231775" cy="787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6" name="TekstSylinder 55"/>
          <p:cNvSpPr txBox="1">
            <a:spLocks noChangeArrowheads="1"/>
          </p:cNvSpPr>
          <p:nvPr/>
        </p:nvSpPr>
        <p:spPr bwMode="auto">
          <a:xfrm>
            <a:off x="1358900" y="5481638"/>
            <a:ext cx="213391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err="1">
                <a:solidFill>
                  <a:schemeClr val="tx1"/>
                </a:solidFill>
              </a:rPr>
              <a:t>S</a:t>
            </a:r>
            <a:r>
              <a:rPr lang="nb-NO" baseline="-25000" dirty="0" err="1">
                <a:solidFill>
                  <a:schemeClr val="tx1"/>
                </a:solidFill>
              </a:rPr>
              <a:t>d</a:t>
            </a:r>
            <a:r>
              <a:rPr lang="nb-NO" dirty="0">
                <a:solidFill>
                  <a:schemeClr val="tx1"/>
                </a:solidFill>
              </a:rPr>
              <a:t>(t) = 685</a:t>
            </a:r>
            <a:br>
              <a:rPr lang="nb-NO" dirty="0">
                <a:solidFill>
                  <a:schemeClr val="tx1"/>
                </a:solidFill>
              </a:rPr>
            </a:br>
            <a:r>
              <a:rPr lang="nb-NO" sz="1400" dirty="0">
                <a:solidFill>
                  <a:schemeClr val="tx1"/>
                </a:solidFill>
              </a:rPr>
              <a:t>Digitalt tall fra (0 – 1023)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57" name="TekstSylinder 56"/>
          <p:cNvSpPr txBox="1">
            <a:spLocks noChangeArrowheads="1"/>
          </p:cNvSpPr>
          <p:nvPr/>
        </p:nvSpPr>
        <p:spPr bwMode="auto">
          <a:xfrm rot="-5400000">
            <a:off x="917367" y="2499797"/>
            <a:ext cx="1159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dirty="0">
                <a:solidFill>
                  <a:schemeClr val="tx1"/>
                </a:solidFill>
              </a:rPr>
              <a:t>Spenning</a:t>
            </a:r>
          </a:p>
        </p:txBody>
      </p:sp>
      <p:sp>
        <p:nvSpPr>
          <p:cNvPr id="58" name="Frihåndsform 57"/>
          <p:cNvSpPr>
            <a:spLocks/>
          </p:cNvSpPr>
          <p:nvPr/>
        </p:nvSpPr>
        <p:spPr bwMode="auto">
          <a:xfrm>
            <a:off x="2187575" y="3182938"/>
            <a:ext cx="4237038" cy="1481137"/>
          </a:xfrm>
          <a:custGeom>
            <a:avLst/>
            <a:gdLst>
              <a:gd name="T0" fmla="*/ 0 w 4236334"/>
              <a:gd name="T1" fmla="*/ 1474821 h 1481559"/>
              <a:gd name="T2" fmla="*/ 301742 w 4236334"/>
              <a:gd name="T3" fmla="*/ 1474821 h 1481559"/>
              <a:gd name="T4" fmla="*/ 301742 w 4236334"/>
              <a:gd name="T5" fmla="*/ 1290470 h 1481559"/>
              <a:gd name="T6" fmla="*/ 615090 w 4236334"/>
              <a:gd name="T7" fmla="*/ 1290470 h 1481559"/>
              <a:gd name="T8" fmla="*/ 603486 w 4236334"/>
              <a:gd name="T9" fmla="*/ 553057 h 1481559"/>
              <a:gd name="T10" fmla="*/ 940046 w 4236334"/>
              <a:gd name="T11" fmla="*/ 553057 h 1481559"/>
              <a:gd name="T12" fmla="*/ 940046 w 4236334"/>
              <a:gd name="T13" fmla="*/ 184347 h 1481559"/>
              <a:gd name="T14" fmla="*/ 2576429 w 4236334"/>
              <a:gd name="T15" fmla="*/ 184347 h 1481559"/>
              <a:gd name="T16" fmla="*/ 2576429 w 4236334"/>
              <a:gd name="T17" fmla="*/ 0 h 1481559"/>
              <a:gd name="T18" fmla="*/ 3261159 w 4236334"/>
              <a:gd name="T19" fmla="*/ 0 h 1481559"/>
              <a:gd name="T20" fmla="*/ 3261159 w 4236334"/>
              <a:gd name="T21" fmla="*/ 172836 h 1481559"/>
              <a:gd name="T22" fmla="*/ 3609321 w 4236334"/>
              <a:gd name="T23" fmla="*/ 184347 h 1481559"/>
              <a:gd name="T24" fmla="*/ 3597715 w 4236334"/>
              <a:gd name="T25" fmla="*/ 553057 h 1481559"/>
              <a:gd name="T26" fmla="*/ 3911063 w 4236334"/>
              <a:gd name="T27" fmla="*/ 553057 h 1481559"/>
              <a:gd name="T28" fmla="*/ 3911063 w 4236334"/>
              <a:gd name="T29" fmla="*/ 1117641 h 1481559"/>
              <a:gd name="T30" fmla="*/ 4247608 w 4236334"/>
              <a:gd name="T31" fmla="*/ 1117641 h 148155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236334"/>
              <a:gd name="T49" fmla="*/ 0 h 1481559"/>
              <a:gd name="T50" fmla="*/ 4236334 w 4236334"/>
              <a:gd name="T51" fmla="*/ 1481559 h 148155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236334" h="1481559">
                <a:moveTo>
                  <a:pt x="0" y="1481559"/>
                </a:moveTo>
                <a:lnTo>
                  <a:pt x="300942" y="1481559"/>
                </a:lnTo>
                <a:lnTo>
                  <a:pt x="300942" y="1296365"/>
                </a:lnTo>
                <a:lnTo>
                  <a:pt x="613458" y="1296365"/>
                </a:lnTo>
                <a:lnTo>
                  <a:pt x="601884" y="555585"/>
                </a:lnTo>
                <a:lnTo>
                  <a:pt x="937550" y="555585"/>
                </a:lnTo>
                <a:lnTo>
                  <a:pt x="937550" y="185195"/>
                </a:lnTo>
                <a:lnTo>
                  <a:pt x="2569580" y="185195"/>
                </a:lnTo>
                <a:lnTo>
                  <a:pt x="2569580" y="0"/>
                </a:lnTo>
                <a:lnTo>
                  <a:pt x="3252486" y="0"/>
                </a:lnTo>
                <a:lnTo>
                  <a:pt x="3252486" y="173620"/>
                </a:lnTo>
                <a:lnTo>
                  <a:pt x="3599727" y="185195"/>
                </a:lnTo>
                <a:lnTo>
                  <a:pt x="3588152" y="555585"/>
                </a:lnTo>
                <a:lnTo>
                  <a:pt x="3900669" y="555585"/>
                </a:lnTo>
                <a:lnTo>
                  <a:pt x="3900669" y="1122744"/>
                </a:lnTo>
                <a:lnTo>
                  <a:pt x="4236334" y="1122744"/>
                </a:lnTo>
              </a:path>
            </a:pathLst>
          </a:custGeom>
          <a:noFill/>
          <a:ln w="28575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59" name="TekstSylinder 58"/>
          <p:cNvSpPr txBox="1">
            <a:spLocks noChangeArrowheads="1"/>
          </p:cNvSpPr>
          <p:nvPr/>
        </p:nvSpPr>
        <p:spPr bwMode="auto">
          <a:xfrm>
            <a:off x="4613275" y="6343650"/>
            <a:ext cx="38090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>
                <a:solidFill>
                  <a:schemeClr val="tx1"/>
                </a:solidFill>
              </a:rPr>
              <a:t>Konvertering fra digitalt tall til spenning</a:t>
            </a:r>
          </a:p>
        </p:txBody>
      </p:sp>
      <p:sp>
        <p:nvSpPr>
          <p:cNvPr id="60" name="Rektangel 59"/>
          <p:cNvSpPr/>
          <p:nvPr/>
        </p:nvSpPr>
        <p:spPr bwMode="auto">
          <a:xfrm>
            <a:off x="4578350" y="547688"/>
            <a:ext cx="4525963" cy="2127250"/>
          </a:xfrm>
          <a:prstGeom prst="rect">
            <a:avLst/>
          </a:prstGeom>
          <a:solidFill>
            <a:schemeClr val="bg1">
              <a:alpha val="66000"/>
            </a:schemeClr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 dirty="0">
              <a:latin typeface="Times" pitchFamily="16" charset="0"/>
            </a:endParaRPr>
          </a:p>
        </p:txBody>
      </p:sp>
      <p:grpSp>
        <p:nvGrpSpPr>
          <p:cNvPr id="5" name="Gruppe 63"/>
          <p:cNvGrpSpPr>
            <a:grpSpLocks/>
          </p:cNvGrpSpPr>
          <p:nvPr/>
        </p:nvGrpSpPr>
        <p:grpSpPr bwMode="auto">
          <a:xfrm>
            <a:off x="7745413" y="857250"/>
            <a:ext cx="404812" cy="557213"/>
            <a:chOff x="7094248" y="1299504"/>
            <a:chExt cx="404512" cy="672065"/>
          </a:xfrm>
        </p:grpSpPr>
        <p:sp>
          <p:nvSpPr>
            <p:cNvPr id="25641" name="Rektangel 60"/>
            <p:cNvSpPr>
              <a:spLocks noChangeArrowheads="1"/>
            </p:cNvSpPr>
            <p:nvPr/>
          </p:nvSpPr>
          <p:spPr bwMode="auto">
            <a:xfrm>
              <a:off x="7099069" y="1299504"/>
              <a:ext cx="399011" cy="39461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r>
                <a:rPr lang="nb-NO" sz="800">
                  <a:solidFill>
                    <a:schemeClr val="tx1"/>
                  </a:solidFill>
                </a:rPr>
                <a:t>ADC</a:t>
              </a:r>
              <a:endParaRPr lang="nb-NO" sz="2800">
                <a:solidFill>
                  <a:schemeClr val="tx1"/>
                </a:solidFill>
              </a:endParaRPr>
            </a:p>
          </p:txBody>
        </p:sp>
        <p:sp>
          <p:nvSpPr>
            <p:cNvPr id="25642" name="Frihåndsform 61"/>
            <p:cNvSpPr>
              <a:spLocks/>
            </p:cNvSpPr>
            <p:nvPr/>
          </p:nvSpPr>
          <p:spPr bwMode="auto">
            <a:xfrm>
              <a:off x="7094248" y="1655438"/>
              <a:ext cx="404512" cy="316131"/>
            </a:xfrm>
            <a:custGeom>
              <a:avLst/>
              <a:gdLst>
                <a:gd name="T0" fmla="*/ 0 w 404512"/>
                <a:gd name="T1" fmla="*/ 0 h 316131"/>
                <a:gd name="T2" fmla="*/ 224351 w 404512"/>
                <a:gd name="T3" fmla="*/ 316131 h 316131"/>
                <a:gd name="T4" fmla="*/ 404512 w 404512"/>
                <a:gd name="T5" fmla="*/ 6798 h 316131"/>
                <a:gd name="T6" fmla="*/ 0 w 404512"/>
                <a:gd name="T7" fmla="*/ 0 h 3161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4512"/>
                <a:gd name="T13" fmla="*/ 0 h 316131"/>
                <a:gd name="T14" fmla="*/ 404512 w 404512"/>
                <a:gd name="T15" fmla="*/ 316131 h 3161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4512" h="316131">
                  <a:moveTo>
                    <a:pt x="0" y="0"/>
                  </a:moveTo>
                  <a:lnTo>
                    <a:pt x="224351" y="316131"/>
                  </a:lnTo>
                  <a:lnTo>
                    <a:pt x="404512" y="6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63" name="Rektangel 62"/>
            <p:cNvSpPr/>
            <p:nvPr/>
          </p:nvSpPr>
          <p:spPr bwMode="auto">
            <a:xfrm>
              <a:off x="7108524" y="1625005"/>
              <a:ext cx="375959" cy="440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16" charset="0"/>
                <a:buNone/>
                <a:defRPr/>
              </a:pPr>
              <a:endParaRPr lang="nb-NO">
                <a:latin typeface="Times" pitchFamily="16" charset="0"/>
              </a:endParaRPr>
            </a:p>
          </p:txBody>
        </p:sp>
      </p:grpSp>
      <p:sp>
        <p:nvSpPr>
          <p:cNvPr id="65" name="Frihåndsform 64"/>
          <p:cNvSpPr>
            <a:spLocks/>
          </p:cNvSpPr>
          <p:nvPr/>
        </p:nvSpPr>
        <p:spPr bwMode="auto">
          <a:xfrm>
            <a:off x="7970838" y="1414463"/>
            <a:ext cx="0" cy="252412"/>
          </a:xfrm>
          <a:custGeom>
            <a:avLst/>
            <a:gdLst>
              <a:gd name="T0" fmla="*/ 263062 h 251545"/>
              <a:gd name="T1" fmla="*/ 0 h 251545"/>
              <a:gd name="T2" fmla="*/ 0 60000 65536"/>
              <a:gd name="T3" fmla="*/ 0 60000 65536"/>
              <a:gd name="T4" fmla="*/ 0 h 251545"/>
              <a:gd name="T5" fmla="*/ 251545 h 251545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T4" r="0" b="T5"/>
            <a:pathLst>
              <a:path h="251545">
                <a:moveTo>
                  <a:pt x="0" y="251545"/>
                </a:moveTo>
                <a:lnTo>
                  <a:pt x="0" y="0"/>
                </a:lnTo>
              </a:path>
            </a:pathLst>
          </a:cu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grpSp>
        <p:nvGrpSpPr>
          <p:cNvPr id="6" name="Gruppe 67"/>
          <p:cNvGrpSpPr>
            <a:grpSpLocks/>
          </p:cNvGrpSpPr>
          <p:nvPr/>
        </p:nvGrpSpPr>
        <p:grpSpPr bwMode="auto">
          <a:xfrm>
            <a:off x="7018338" y="1971677"/>
            <a:ext cx="947734" cy="636159"/>
            <a:chOff x="6778124" y="2056808"/>
            <a:chExt cx="947899" cy="635299"/>
          </a:xfrm>
        </p:grpSpPr>
        <p:sp>
          <p:nvSpPr>
            <p:cNvPr id="66" name="TekstSylinder 65"/>
            <p:cNvSpPr txBox="1"/>
            <p:nvPr/>
          </p:nvSpPr>
          <p:spPr>
            <a:xfrm>
              <a:off x="6778124" y="2277171"/>
              <a:ext cx="734624" cy="4149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nb-NO" sz="1050" dirty="0">
                  <a:solidFill>
                    <a:schemeClr val="tx1"/>
                  </a:solidFill>
                  <a:latin typeface="Times" pitchFamily="-108" charset="0"/>
                </a:rPr>
                <a:t>Analog </a:t>
              </a:r>
              <a:br>
                <a:rPr lang="nb-NO" sz="1050" dirty="0">
                  <a:solidFill>
                    <a:schemeClr val="tx1"/>
                  </a:solidFill>
                  <a:latin typeface="Times" pitchFamily="-108" charset="0"/>
                </a:rPr>
              </a:br>
              <a:r>
                <a:rPr lang="nb-NO" sz="1050" dirty="0">
                  <a:solidFill>
                    <a:schemeClr val="tx1"/>
                  </a:solidFill>
                  <a:latin typeface="Times" pitchFamily="-108" charset="0"/>
                </a:rPr>
                <a:t>spenning</a:t>
              </a:r>
            </a:p>
          </p:txBody>
        </p:sp>
        <p:sp>
          <p:nvSpPr>
            <p:cNvPr id="25640" name="Frihåndsform 66"/>
            <p:cNvSpPr>
              <a:spLocks/>
            </p:cNvSpPr>
            <p:nvPr/>
          </p:nvSpPr>
          <p:spPr bwMode="auto">
            <a:xfrm>
              <a:off x="7203027" y="2056808"/>
              <a:ext cx="522996" cy="285279"/>
            </a:xfrm>
            <a:custGeom>
              <a:avLst/>
              <a:gdLst>
                <a:gd name="T0" fmla="*/ 197156 w 197156"/>
                <a:gd name="T1" fmla="*/ 0 h 234549"/>
                <a:gd name="T2" fmla="*/ 0 w 197156"/>
                <a:gd name="T3" fmla="*/ 234549 h 234549"/>
                <a:gd name="T4" fmla="*/ 0 60000 65536"/>
                <a:gd name="T5" fmla="*/ 0 60000 65536"/>
                <a:gd name="T6" fmla="*/ 0 w 197156"/>
                <a:gd name="T7" fmla="*/ 0 h 234549"/>
                <a:gd name="T8" fmla="*/ 197156 w 197156"/>
                <a:gd name="T9" fmla="*/ 234549 h 23454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7156" h="234549">
                  <a:moveTo>
                    <a:pt x="197156" y="0"/>
                  </a:moveTo>
                  <a:lnTo>
                    <a:pt x="0" y="234549"/>
                  </a:lnTo>
                </a:path>
              </a:pathLst>
            </a:custGeom>
            <a:solidFill>
              <a:srgbClr val="00B8FF"/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69" name="Frihåndsform 68"/>
          <p:cNvSpPr>
            <a:spLocks/>
          </p:cNvSpPr>
          <p:nvPr/>
        </p:nvSpPr>
        <p:spPr bwMode="auto">
          <a:xfrm flipH="1">
            <a:off x="7939088" y="534988"/>
            <a:ext cx="1101725" cy="327025"/>
          </a:xfrm>
          <a:custGeom>
            <a:avLst/>
            <a:gdLst>
              <a:gd name="T0" fmla="*/ 644864 w 1441285"/>
              <a:gd name="T1" fmla="*/ 432833 h 285538"/>
              <a:gd name="T2" fmla="*/ 644864 w 1441285"/>
              <a:gd name="T3" fmla="*/ 10303 h 285538"/>
              <a:gd name="T4" fmla="*/ 0 w 1441285"/>
              <a:gd name="T5" fmla="*/ 0 h 285538"/>
              <a:gd name="T6" fmla="*/ 0 w 1441285"/>
              <a:gd name="T7" fmla="*/ 0 h 285538"/>
              <a:gd name="T8" fmla="*/ 0 w 1441285"/>
              <a:gd name="T9" fmla="*/ 0 h 2855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1285"/>
              <a:gd name="T16" fmla="*/ 0 h 285538"/>
              <a:gd name="T17" fmla="*/ 1441285 w 1441285"/>
              <a:gd name="T18" fmla="*/ 285538 h 2855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1285" h="285538">
                <a:moveTo>
                  <a:pt x="1441285" y="285538"/>
                </a:moveTo>
                <a:lnTo>
                  <a:pt x="1441285" y="6798"/>
                </a:lnTo>
                <a:lnTo>
                  <a:pt x="0" y="0"/>
                </a:lnTo>
              </a:path>
            </a:pathLst>
          </a:cu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70" name="TekstSylinder 69"/>
          <p:cNvSpPr txBox="1">
            <a:spLocks noChangeArrowheads="1"/>
          </p:cNvSpPr>
          <p:nvPr/>
        </p:nvSpPr>
        <p:spPr bwMode="auto">
          <a:xfrm>
            <a:off x="4056063" y="3335338"/>
            <a:ext cx="4143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>
                <a:solidFill>
                  <a:schemeClr val="tx1"/>
                </a:solidFill>
              </a:rPr>
              <a:t>685</a:t>
            </a:r>
          </a:p>
        </p:txBody>
      </p:sp>
      <p:sp>
        <p:nvSpPr>
          <p:cNvPr id="71" name="TekstSylinder 70"/>
          <p:cNvSpPr txBox="1">
            <a:spLocks noChangeArrowheads="1"/>
          </p:cNvSpPr>
          <p:nvPr/>
        </p:nvSpPr>
        <p:spPr bwMode="auto">
          <a:xfrm>
            <a:off x="6604000" y="66675"/>
            <a:ext cx="949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 err="1">
                <a:solidFill>
                  <a:schemeClr val="tx1"/>
                </a:solidFill>
              </a:rPr>
              <a:t>S</a:t>
            </a:r>
            <a:r>
              <a:rPr lang="nb-NO" sz="1200" baseline="-25000" dirty="0" err="1">
                <a:solidFill>
                  <a:schemeClr val="tx1"/>
                </a:solidFill>
              </a:rPr>
              <a:t>d</a:t>
            </a:r>
            <a:r>
              <a:rPr lang="nb-NO" sz="1200" dirty="0">
                <a:solidFill>
                  <a:schemeClr val="tx1"/>
                </a:solidFill>
              </a:rPr>
              <a:t>(t) = 685</a:t>
            </a:r>
          </a:p>
        </p:txBody>
      </p:sp>
      <p:sp>
        <p:nvSpPr>
          <p:cNvPr id="72" name="TekstSylinder 71"/>
          <p:cNvSpPr txBox="1">
            <a:spLocks noChangeArrowheads="1"/>
          </p:cNvSpPr>
          <p:nvPr/>
        </p:nvSpPr>
        <p:spPr bwMode="auto">
          <a:xfrm>
            <a:off x="7686675" y="2157413"/>
            <a:ext cx="6286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>
                <a:solidFill>
                  <a:schemeClr val="tx1"/>
                </a:solidFill>
              </a:rPr>
              <a:t>2,21 V</a:t>
            </a:r>
          </a:p>
        </p:txBody>
      </p:sp>
      <p:sp>
        <p:nvSpPr>
          <p:cNvPr id="73" name="TekstSylinder 72"/>
          <p:cNvSpPr txBox="1">
            <a:spLocks noChangeArrowheads="1"/>
          </p:cNvSpPr>
          <p:nvPr/>
        </p:nvSpPr>
        <p:spPr bwMode="auto">
          <a:xfrm>
            <a:off x="1133475" y="3219450"/>
            <a:ext cx="6286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>
                <a:solidFill>
                  <a:schemeClr val="tx1"/>
                </a:solidFill>
              </a:rPr>
              <a:t>2,21 V</a:t>
            </a:r>
          </a:p>
        </p:txBody>
      </p:sp>
      <p:sp>
        <p:nvSpPr>
          <p:cNvPr id="74" name="TekstSylinder 73"/>
          <p:cNvSpPr txBox="1">
            <a:spLocks noChangeArrowheads="1"/>
          </p:cNvSpPr>
          <p:nvPr/>
        </p:nvSpPr>
        <p:spPr bwMode="auto">
          <a:xfrm>
            <a:off x="6458771" y="5473700"/>
            <a:ext cx="6461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685</a:t>
            </a:r>
          </a:p>
        </p:txBody>
      </p:sp>
      <p:sp>
        <p:nvSpPr>
          <p:cNvPr id="75" name="TekstSylinder 74"/>
          <p:cNvSpPr txBox="1">
            <a:spLocks noChangeArrowheads="1"/>
          </p:cNvSpPr>
          <p:nvPr/>
        </p:nvSpPr>
        <p:spPr bwMode="auto">
          <a:xfrm>
            <a:off x="7133458" y="5716588"/>
            <a:ext cx="19716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3,3V = 2,21V</a:t>
            </a:r>
          </a:p>
        </p:txBody>
      </p:sp>
      <p:cxnSp>
        <p:nvCxnSpPr>
          <p:cNvPr id="76" name="Rett linje 75"/>
          <p:cNvCxnSpPr>
            <a:cxnSpLocks noChangeShapeType="1"/>
          </p:cNvCxnSpPr>
          <p:nvPr/>
        </p:nvCxnSpPr>
        <p:spPr bwMode="auto">
          <a:xfrm>
            <a:off x="6559550" y="5926138"/>
            <a:ext cx="587375" cy="79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77" name="TekstSylinder 76"/>
          <p:cNvSpPr txBox="1">
            <a:spLocks noChangeArrowheads="1"/>
          </p:cNvSpPr>
          <p:nvPr/>
        </p:nvSpPr>
        <p:spPr bwMode="auto">
          <a:xfrm>
            <a:off x="6401621" y="5889625"/>
            <a:ext cx="8707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1024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78" name="TekstSylinder 77"/>
          <p:cNvSpPr txBox="1">
            <a:spLocks noChangeArrowheads="1"/>
          </p:cNvSpPr>
          <p:nvPr/>
        </p:nvSpPr>
        <p:spPr bwMode="auto">
          <a:xfrm>
            <a:off x="6602413" y="273050"/>
            <a:ext cx="20151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>
                <a:solidFill>
                  <a:schemeClr val="tx1"/>
                </a:solidFill>
              </a:rPr>
              <a:t>S</a:t>
            </a:r>
            <a:r>
              <a:rPr lang="nb-NO" sz="1200" baseline="-25000" dirty="0">
                <a:solidFill>
                  <a:schemeClr val="tx1"/>
                </a:solidFill>
              </a:rPr>
              <a:t>b</a:t>
            </a:r>
            <a:r>
              <a:rPr lang="nb-NO" sz="1200" dirty="0">
                <a:solidFill>
                  <a:schemeClr val="tx1"/>
                </a:solidFill>
              </a:rPr>
              <a:t>(t) = 0000001010101101</a:t>
            </a:r>
          </a:p>
        </p:txBody>
      </p:sp>
      <p:sp>
        <p:nvSpPr>
          <p:cNvPr id="126" name="TekstSylinder 125"/>
          <p:cNvSpPr txBox="1">
            <a:spLocks noChangeArrowheads="1"/>
          </p:cNvSpPr>
          <p:nvPr/>
        </p:nvSpPr>
        <p:spPr bwMode="auto">
          <a:xfrm>
            <a:off x="2847975" y="1793875"/>
            <a:ext cx="2363147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U(t)</a:t>
            </a:r>
            <a:br>
              <a:rPr lang="nb-NO" dirty="0">
                <a:solidFill>
                  <a:schemeClr val="tx1"/>
                </a:solidFill>
              </a:rPr>
            </a:br>
            <a:r>
              <a:rPr lang="nb-NO" sz="1400" dirty="0">
                <a:solidFill>
                  <a:schemeClr val="tx1"/>
                </a:solidFill>
              </a:rPr>
              <a:t>Analog spenning fra sensor</a:t>
            </a:r>
            <a:endParaRPr lang="nb-NO" dirty="0">
              <a:solidFill>
                <a:schemeClr val="tx1"/>
              </a:solidFill>
            </a:endParaRPr>
          </a:p>
        </p:txBody>
      </p:sp>
      <p:cxnSp>
        <p:nvCxnSpPr>
          <p:cNvPr id="83" name="Rett pil 82"/>
          <p:cNvCxnSpPr/>
          <p:nvPr/>
        </p:nvCxnSpPr>
        <p:spPr bwMode="auto">
          <a:xfrm rot="5400000" flipH="1" flipV="1">
            <a:off x="7727950" y="1920875"/>
            <a:ext cx="50165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Plassholder for bunntekst 3">
            <a:extLst>
              <a:ext uri="{FF2B5EF4-FFF2-40B4-BE49-F238E27FC236}">
                <a16:creationId xmlns:a16="http://schemas.microsoft.com/office/drawing/2014/main" id="{71B59B15-35CA-581D-06B5-5B2CC9D635AF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29701" name="Tittel 1"/>
          <p:cNvSpPr>
            <a:spLocks noGrp="1"/>
          </p:cNvSpPr>
          <p:nvPr>
            <p:ph type="title"/>
          </p:nvPr>
        </p:nvSpPr>
        <p:spPr>
          <a:xfrm>
            <a:off x="688181" y="2858294"/>
            <a:ext cx="7767638" cy="114141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Temperatursensor</a:t>
            </a:r>
            <a:br>
              <a:rPr lang="nb-NO" dirty="0"/>
            </a:br>
            <a:r>
              <a:rPr lang="nb-NO" sz="2400" dirty="0"/>
              <a:t>NTCLE201E3103S</a:t>
            </a:r>
            <a:endParaRPr lang="nb-NO" dirty="0"/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8550" y="2573463"/>
            <a:ext cx="3225800" cy="93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805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747346" flipH="1">
            <a:off x="7115355" y="940799"/>
            <a:ext cx="2290762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ittel 1"/>
          <p:cNvSpPr>
            <a:spLocks noGrp="1"/>
          </p:cNvSpPr>
          <p:nvPr>
            <p:ph type="title"/>
          </p:nvPr>
        </p:nvSpPr>
        <p:spPr>
          <a:xfrm>
            <a:off x="1079501" y="287338"/>
            <a:ext cx="5926138" cy="121443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/>
              <a:t>Termistorer</a:t>
            </a:r>
            <a:br>
              <a:rPr lang="en-GB"/>
            </a:br>
            <a:r>
              <a:rPr lang="en-GB" sz="2400"/>
              <a:t>Temperature sensitive resistor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33413" y="1612900"/>
            <a:ext cx="6291261" cy="9191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NTC-resistor (</a:t>
            </a:r>
            <a:r>
              <a:rPr lang="en-US"/>
              <a:t>Negative Temperature Coefficient</a:t>
            </a:r>
            <a:r>
              <a:rPr lang="nb-NO"/>
              <a:t>)</a:t>
            </a:r>
          </a:p>
          <a:p>
            <a:pPr>
              <a:lnSpc>
                <a:spcPct val="100000"/>
              </a:lnSpc>
            </a:pPr>
            <a:r>
              <a:rPr lang="nb-NO"/>
              <a:t>PTC-resistor (</a:t>
            </a:r>
            <a:r>
              <a:rPr lang="en-US"/>
              <a:t>Positive Temperature Coefficient</a:t>
            </a:r>
            <a:r>
              <a:rPr lang="nb-NO"/>
              <a:t>)</a:t>
            </a:r>
          </a:p>
        </p:txBody>
      </p:sp>
      <p:sp>
        <p:nvSpPr>
          <p:cNvPr id="45065" name="TekstSylinder 9"/>
          <p:cNvSpPr txBox="1">
            <a:spLocks noChangeArrowheads="1"/>
          </p:cNvSpPr>
          <p:nvPr/>
        </p:nvSpPr>
        <p:spPr bwMode="auto">
          <a:xfrm>
            <a:off x="997170" y="3824855"/>
            <a:ext cx="3754443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58775">
              <a:lnSpc>
                <a:spcPct val="150000"/>
              </a:lnSpc>
            </a:pPr>
            <a:r>
              <a:rPr lang="nb-NO" sz="1400" i="1">
                <a:solidFill>
                  <a:schemeClr val="tx1"/>
                </a:solidFill>
              </a:rPr>
              <a:t>R</a:t>
            </a:r>
            <a:r>
              <a:rPr lang="nb-NO" sz="1400" i="1" baseline="-25000">
                <a:solidFill>
                  <a:schemeClr val="tx1"/>
                </a:solidFill>
              </a:rPr>
              <a:t>NTC</a:t>
            </a:r>
            <a:r>
              <a:rPr lang="nb-NO" sz="1400">
                <a:solidFill>
                  <a:schemeClr val="tx1"/>
                </a:solidFill>
              </a:rPr>
              <a:t> </a:t>
            </a:r>
            <a:r>
              <a:rPr lang="nb-NO" sz="1400" dirty="0">
                <a:solidFill>
                  <a:schemeClr val="tx1"/>
                </a:solidFill>
              </a:rPr>
              <a:t>= Resistans i NTC @ T</a:t>
            </a:r>
          </a:p>
          <a:p>
            <a:pPr defTabSz="358775">
              <a:lnSpc>
                <a:spcPct val="150000"/>
              </a:lnSpc>
            </a:pPr>
            <a:r>
              <a:rPr lang="nb-NO" sz="1400" i="1" dirty="0" err="1">
                <a:solidFill>
                  <a:schemeClr val="tx1"/>
                </a:solidFill>
              </a:rPr>
              <a:t>R</a:t>
            </a:r>
            <a:r>
              <a:rPr lang="nb-NO" sz="1400" i="1" baseline="-25000" dirty="0" err="1">
                <a:solidFill>
                  <a:schemeClr val="tx1"/>
                </a:solidFill>
              </a:rPr>
              <a:t>r</a:t>
            </a:r>
            <a:r>
              <a:rPr lang="nb-NO" sz="1400" dirty="0">
                <a:solidFill>
                  <a:schemeClr val="tx1"/>
                </a:solidFill>
              </a:rPr>
              <a:t> = </a:t>
            </a:r>
            <a:r>
              <a:rPr lang="nb-NO" sz="1400" dirty="0" err="1">
                <a:solidFill>
                  <a:schemeClr val="tx1"/>
                </a:solidFill>
              </a:rPr>
              <a:t>Referanse-resistans</a:t>
            </a:r>
            <a:r>
              <a:rPr lang="nb-NO" sz="1400" dirty="0">
                <a:solidFill>
                  <a:schemeClr val="tx1"/>
                </a:solidFill>
              </a:rPr>
              <a:t> = 10k</a:t>
            </a:r>
            <a:r>
              <a:rPr lang="el-GR" sz="1400" dirty="0">
                <a:solidFill>
                  <a:schemeClr val="tx1"/>
                </a:solidFill>
              </a:rPr>
              <a:t>Ω</a:t>
            </a:r>
            <a:r>
              <a:rPr lang="nb-NO" sz="1400" dirty="0">
                <a:solidFill>
                  <a:schemeClr val="tx1"/>
                </a:solidFill>
              </a:rPr>
              <a:t> @ </a:t>
            </a:r>
            <a:r>
              <a:rPr lang="nb-NO" sz="1400" dirty="0" err="1">
                <a:solidFill>
                  <a:schemeClr val="tx1"/>
                </a:solidFill>
              </a:rPr>
              <a:t>T</a:t>
            </a:r>
            <a:r>
              <a:rPr lang="nb-NO" sz="1400" baseline="-25000" dirty="0" err="1">
                <a:solidFill>
                  <a:schemeClr val="tx1"/>
                </a:solidFill>
              </a:rPr>
              <a:t>r</a:t>
            </a:r>
            <a:endParaRPr lang="nb-NO" sz="1400" dirty="0">
              <a:solidFill>
                <a:schemeClr val="tx1"/>
              </a:solidFill>
            </a:endParaRPr>
          </a:p>
          <a:p>
            <a:pPr defTabSz="358775">
              <a:lnSpc>
                <a:spcPct val="150000"/>
              </a:lnSpc>
            </a:pPr>
            <a:r>
              <a:rPr lang="nb-NO" sz="1400" i="1" dirty="0">
                <a:solidFill>
                  <a:schemeClr val="tx1"/>
                </a:solidFill>
              </a:rPr>
              <a:t>T</a:t>
            </a:r>
            <a:r>
              <a:rPr lang="nb-NO" sz="1400" dirty="0">
                <a:solidFill>
                  <a:schemeClr val="tx1"/>
                </a:solidFill>
              </a:rPr>
              <a:t> = Virkelig temperatur</a:t>
            </a:r>
          </a:p>
          <a:p>
            <a:pPr defTabSz="358775">
              <a:lnSpc>
                <a:spcPct val="150000"/>
              </a:lnSpc>
            </a:pPr>
            <a:r>
              <a:rPr lang="nb-NO" sz="1400" i="1" dirty="0" err="1">
                <a:solidFill>
                  <a:schemeClr val="tx1"/>
                </a:solidFill>
              </a:rPr>
              <a:t>T</a:t>
            </a:r>
            <a:r>
              <a:rPr lang="nb-NO" sz="1400" i="1" baseline="-25000" dirty="0" err="1">
                <a:solidFill>
                  <a:schemeClr val="tx1"/>
                </a:solidFill>
              </a:rPr>
              <a:t>r</a:t>
            </a:r>
            <a:r>
              <a:rPr lang="nb-NO" sz="1400" dirty="0">
                <a:solidFill>
                  <a:schemeClr val="tx1"/>
                </a:solidFill>
              </a:rPr>
              <a:t> = Referanse temperatur = 298K</a:t>
            </a:r>
          </a:p>
          <a:p>
            <a:pPr algn="ctr" defTabSz="358775">
              <a:lnSpc>
                <a:spcPct val="150000"/>
              </a:lnSpc>
            </a:pPr>
            <a:r>
              <a:rPr lang="nb-NO" sz="1400" i="1" dirty="0">
                <a:solidFill>
                  <a:schemeClr val="tx1"/>
                </a:solidFill>
              </a:rPr>
              <a:t>B</a:t>
            </a:r>
            <a:r>
              <a:rPr lang="nb-NO" sz="1400" i="1" baseline="-25000" dirty="0">
                <a:solidFill>
                  <a:schemeClr val="tx1"/>
                </a:solidFill>
              </a:rPr>
              <a:t>25/85</a:t>
            </a:r>
            <a:r>
              <a:rPr lang="nb-NO" sz="1400" dirty="0">
                <a:solidFill>
                  <a:schemeClr val="tx1"/>
                </a:solidFill>
              </a:rPr>
              <a:t> = B-verdi, konstant 25</a:t>
            </a:r>
            <a:r>
              <a:rPr lang="nb-NO" sz="1400" baseline="30000" dirty="0">
                <a:solidFill>
                  <a:schemeClr val="tx1"/>
                </a:solidFill>
              </a:rPr>
              <a:t>o </a:t>
            </a:r>
            <a:r>
              <a:rPr lang="nb-NO" sz="1400" dirty="0">
                <a:solidFill>
                  <a:schemeClr val="tx1"/>
                </a:solidFill>
              </a:rPr>
              <a:t>- 85</a:t>
            </a:r>
            <a:r>
              <a:rPr lang="nb-NO" sz="1400" baseline="30000" dirty="0">
                <a:solidFill>
                  <a:schemeClr val="tx1"/>
                </a:solidFill>
              </a:rPr>
              <a:t>o </a:t>
            </a:r>
            <a:r>
              <a:rPr lang="nb-NO" sz="1400" dirty="0">
                <a:solidFill>
                  <a:schemeClr val="tx1"/>
                </a:solidFill>
              </a:rPr>
              <a:t>C = 3977K</a:t>
            </a:r>
          </a:p>
        </p:txBody>
      </p:sp>
      <p:sp>
        <p:nvSpPr>
          <p:cNvPr id="16" name="TekstSylinder 15"/>
          <p:cNvSpPr txBox="1">
            <a:spLocks noChangeArrowheads="1"/>
          </p:cNvSpPr>
          <p:nvPr/>
        </p:nvSpPr>
        <p:spPr bwMode="auto">
          <a:xfrm>
            <a:off x="6867525" y="3058514"/>
            <a:ext cx="2162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>
                <a:solidFill>
                  <a:schemeClr val="tx1"/>
                </a:solidFill>
              </a:rPr>
              <a:t>NTCLE203E3103FB0</a:t>
            </a:r>
          </a:p>
        </p:txBody>
      </p:sp>
      <p:grpSp>
        <p:nvGrpSpPr>
          <p:cNvPr id="17" name="Gruppe 19"/>
          <p:cNvGrpSpPr>
            <a:grpSpLocks/>
          </p:cNvGrpSpPr>
          <p:nvPr/>
        </p:nvGrpSpPr>
        <p:grpSpPr bwMode="auto">
          <a:xfrm>
            <a:off x="4981943" y="3627152"/>
            <a:ext cx="3937998" cy="2804063"/>
            <a:chOff x="4304344" y="3442770"/>
            <a:chExt cx="4569465" cy="3254615"/>
          </a:xfrm>
        </p:grpSpPr>
        <p:pic>
          <p:nvPicPr>
            <p:cNvPr id="18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97598" y="3442770"/>
              <a:ext cx="4276211" cy="2973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kstSylinder 17"/>
            <p:cNvSpPr txBox="1">
              <a:spLocks noChangeArrowheads="1"/>
            </p:cNvSpPr>
            <p:nvPr/>
          </p:nvSpPr>
          <p:spPr bwMode="auto">
            <a:xfrm>
              <a:off x="7101840" y="6389608"/>
              <a:ext cx="135742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>
                  <a:solidFill>
                    <a:schemeClr val="tx1"/>
                  </a:solidFill>
                </a:rPr>
                <a:t>Temperatur i C</a:t>
              </a:r>
            </a:p>
          </p:txBody>
        </p:sp>
        <p:sp>
          <p:nvSpPr>
            <p:cNvPr id="20" name="TekstSylinder 18"/>
            <p:cNvSpPr txBox="1">
              <a:spLocks noChangeArrowheads="1"/>
            </p:cNvSpPr>
            <p:nvPr/>
          </p:nvSpPr>
          <p:spPr bwMode="auto">
            <a:xfrm rot="-5400000">
              <a:off x="3763171" y="4240768"/>
              <a:ext cx="139012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>
                  <a:solidFill>
                    <a:schemeClr val="tx1"/>
                  </a:solidFill>
                </a:rPr>
                <a:t>NTC Resistans</a:t>
              </a: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/>
          <a:srcRect r="9121"/>
          <a:stretch>
            <a:fillRect/>
          </a:stretch>
        </p:blipFill>
        <p:spPr bwMode="auto">
          <a:xfrm>
            <a:off x="989012" y="2408884"/>
            <a:ext cx="3748088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6" name="Gruppe 25"/>
          <p:cNvGrpSpPr/>
          <p:nvPr/>
        </p:nvGrpSpPr>
        <p:grpSpPr>
          <a:xfrm>
            <a:off x="6049970" y="163416"/>
            <a:ext cx="2089143" cy="2960784"/>
            <a:chOff x="1996547" y="717537"/>
            <a:chExt cx="4231924" cy="5997588"/>
          </a:xfrm>
        </p:grpSpPr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503613" y="1470025"/>
              <a:ext cx="1095375" cy="524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kstSylinder 24"/>
            <p:cNvSpPr txBox="1">
              <a:spLocks noChangeArrowheads="1"/>
            </p:cNvSpPr>
            <p:nvPr/>
          </p:nvSpPr>
          <p:spPr bwMode="auto">
            <a:xfrm>
              <a:off x="1996547" y="717537"/>
              <a:ext cx="4231924" cy="685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z="1600" i="1">
                  <a:solidFill>
                    <a:schemeClr val="tx1"/>
                  </a:solidFill>
                </a:rPr>
                <a:t>NTCLE201E3103SB</a:t>
              </a:r>
              <a:r>
                <a:rPr lang="nb-NO" sz="1600">
                  <a:solidFill>
                    <a:schemeClr val="tx1"/>
                  </a:solidFill>
                </a:rPr>
                <a:t> </a:t>
              </a:r>
            </a:p>
          </p:txBody>
        </p:sp>
      </p:grpSp>
      <p:sp>
        <p:nvSpPr>
          <p:cNvPr id="2" name="Plassholder for bunntekst 3">
            <a:extLst>
              <a:ext uri="{FF2B5EF4-FFF2-40B4-BE49-F238E27FC236}">
                <a16:creationId xmlns:a16="http://schemas.microsoft.com/office/drawing/2014/main" id="{33DAA61B-68D7-D6AD-F725-B81F7458B931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ktangel 37"/>
          <p:cNvSpPr/>
          <p:nvPr/>
        </p:nvSpPr>
        <p:spPr bwMode="auto">
          <a:xfrm>
            <a:off x="5567363" y="1531903"/>
            <a:ext cx="1412875" cy="6159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sp>
        <p:nvSpPr>
          <p:cNvPr id="34820" name="Tittel 1"/>
          <p:cNvSpPr>
            <a:spLocks noGrp="1"/>
          </p:cNvSpPr>
          <p:nvPr>
            <p:ph type="title"/>
          </p:nvPr>
        </p:nvSpPr>
        <p:spPr>
          <a:xfrm>
            <a:off x="785813" y="111126"/>
            <a:ext cx="8093075" cy="736600"/>
          </a:xfrm>
        </p:spPr>
        <p:txBody>
          <a:bodyPr/>
          <a:lstStyle/>
          <a:p>
            <a:pPr algn="ctr"/>
            <a:r>
              <a:rPr lang="nb-NO" dirty="0"/>
              <a:t>Spenning som funksjon av temperatur</a:t>
            </a:r>
          </a:p>
        </p:txBody>
      </p:sp>
      <p:grpSp>
        <p:nvGrpSpPr>
          <p:cNvPr id="42" name="Gruppe 41"/>
          <p:cNvGrpSpPr/>
          <p:nvPr/>
        </p:nvGrpSpPr>
        <p:grpSpPr>
          <a:xfrm>
            <a:off x="5441157" y="1015261"/>
            <a:ext cx="2286793" cy="2051050"/>
            <a:chOff x="5441157" y="1015261"/>
            <a:chExt cx="2286793" cy="2051050"/>
          </a:xfrm>
        </p:grpSpPr>
        <p:grpSp>
          <p:nvGrpSpPr>
            <p:cNvPr id="3" name="Gruppe 44"/>
            <p:cNvGrpSpPr>
              <a:grpSpLocks/>
            </p:cNvGrpSpPr>
            <p:nvPr/>
          </p:nvGrpSpPr>
          <p:grpSpPr bwMode="auto">
            <a:xfrm>
              <a:off x="5819775" y="1015261"/>
              <a:ext cx="1908175" cy="2051050"/>
              <a:chOff x="5723651" y="1793491"/>
              <a:chExt cx="1909049" cy="2049847"/>
            </a:xfrm>
          </p:grpSpPr>
          <p:grpSp>
            <p:nvGrpSpPr>
              <p:cNvPr id="4" name="Gruppe 30"/>
              <p:cNvGrpSpPr>
                <a:grpSpLocks/>
              </p:cNvGrpSpPr>
              <p:nvPr/>
            </p:nvGrpSpPr>
            <p:grpSpPr bwMode="auto">
              <a:xfrm>
                <a:off x="6057900" y="2090738"/>
                <a:ext cx="1574800" cy="1752600"/>
                <a:chOff x="2417606" y="3221462"/>
                <a:chExt cx="1574845" cy="1752600"/>
              </a:xfrm>
            </p:grpSpPr>
            <p:cxnSp>
              <p:nvCxnSpPr>
                <p:cNvPr id="34844" name="Rett linje 31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688944" y="4131100"/>
                  <a:ext cx="1685925" cy="0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34845" name="Rektangel 32"/>
                <p:cNvSpPr>
                  <a:spLocks noChangeArrowheads="1"/>
                </p:cNvSpPr>
                <p:nvPr/>
              </p:nvSpPr>
              <p:spPr bwMode="auto">
                <a:xfrm>
                  <a:off x="2441420" y="3583413"/>
                  <a:ext cx="180975" cy="428625"/>
                </a:xfrm>
                <a:prstGeom prst="rect">
                  <a:avLst/>
                </a:prstGeom>
                <a:solidFill>
                  <a:schemeClr val="bg1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lnSpc>
                      <a:spcPct val="81000"/>
                    </a:lnSpc>
                    <a:buClr>
                      <a:srgbClr val="000000"/>
                    </a:buClr>
                    <a:buSzPct val="100000"/>
                    <a:buFont typeface="Times"/>
                    <a:buNone/>
                  </a:pPr>
                  <a:endParaRPr lang="nb-NO"/>
                </a:p>
              </p:txBody>
            </p:sp>
            <p:sp>
              <p:nvSpPr>
                <p:cNvPr id="34846" name="Rektangel 33"/>
                <p:cNvSpPr>
                  <a:spLocks noChangeArrowheads="1"/>
                </p:cNvSpPr>
                <p:nvPr/>
              </p:nvSpPr>
              <p:spPr bwMode="auto">
                <a:xfrm>
                  <a:off x="2441419" y="4326362"/>
                  <a:ext cx="180975" cy="428625"/>
                </a:xfrm>
                <a:prstGeom prst="rect">
                  <a:avLst/>
                </a:prstGeom>
                <a:solidFill>
                  <a:schemeClr val="bg1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lnSpc>
                      <a:spcPct val="81000"/>
                    </a:lnSpc>
                    <a:buClr>
                      <a:srgbClr val="000000"/>
                    </a:buClr>
                    <a:buSzPct val="100000"/>
                    <a:buFont typeface="Times"/>
                    <a:buNone/>
                  </a:pPr>
                  <a:endParaRPr lang="nb-NO"/>
                </a:p>
              </p:txBody>
            </p:sp>
            <p:sp>
              <p:nvSpPr>
                <p:cNvPr id="34847" name="Ellipse 34"/>
                <p:cNvSpPr>
                  <a:spLocks noChangeArrowheads="1"/>
                </p:cNvSpPr>
                <p:nvPr/>
              </p:nvSpPr>
              <p:spPr bwMode="auto">
                <a:xfrm>
                  <a:off x="2491425" y="3221462"/>
                  <a:ext cx="85725" cy="85725"/>
                </a:xfrm>
                <a:prstGeom prst="ellipse">
                  <a:avLst/>
                </a:prstGeom>
                <a:solidFill>
                  <a:schemeClr val="bg1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lnSpc>
                      <a:spcPct val="81000"/>
                    </a:lnSpc>
                    <a:buClr>
                      <a:srgbClr val="000000"/>
                    </a:buClr>
                    <a:buSzPct val="100000"/>
                    <a:buFont typeface="Times"/>
                    <a:buNone/>
                  </a:pPr>
                  <a:endParaRPr lang="nb-NO"/>
                </a:p>
              </p:txBody>
            </p:sp>
            <p:cxnSp>
              <p:nvCxnSpPr>
                <p:cNvPr id="34848" name="Rett linje 35"/>
                <p:cNvCxnSpPr>
                  <a:cxnSpLocks noChangeShapeType="1"/>
                </p:cNvCxnSpPr>
                <p:nvPr/>
              </p:nvCxnSpPr>
              <p:spPr bwMode="auto">
                <a:xfrm>
                  <a:off x="2417606" y="4974062"/>
                  <a:ext cx="238125" cy="0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4849" name="Rett linje 36"/>
                <p:cNvCxnSpPr>
                  <a:cxnSpLocks noChangeShapeType="1"/>
                </p:cNvCxnSpPr>
                <p:nvPr/>
              </p:nvCxnSpPr>
              <p:spPr bwMode="auto">
                <a:xfrm>
                  <a:off x="2531906" y="4164437"/>
                  <a:ext cx="609600" cy="0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34850" name="Ellipse 37"/>
                <p:cNvSpPr>
                  <a:spLocks noChangeArrowheads="1"/>
                </p:cNvSpPr>
                <p:nvPr/>
              </p:nvSpPr>
              <p:spPr bwMode="auto">
                <a:xfrm>
                  <a:off x="2510474" y="414300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lnSpc>
                      <a:spcPct val="81000"/>
                    </a:lnSpc>
                    <a:buClr>
                      <a:srgbClr val="000000"/>
                    </a:buClr>
                    <a:buSzPct val="100000"/>
                    <a:buFont typeface="Times"/>
                    <a:buNone/>
                  </a:pPr>
                  <a:endParaRPr lang="nb-NO"/>
                </a:p>
              </p:txBody>
            </p:sp>
            <p:sp>
              <p:nvSpPr>
                <p:cNvPr id="34851" name="Rektangel 38"/>
                <p:cNvSpPr>
                  <a:spLocks noChangeArrowheads="1"/>
                </p:cNvSpPr>
                <p:nvPr/>
              </p:nvSpPr>
              <p:spPr bwMode="auto">
                <a:xfrm>
                  <a:off x="3161764" y="3857223"/>
                  <a:ext cx="830687" cy="623016"/>
                </a:xfrm>
                <a:prstGeom prst="rect">
                  <a:avLst/>
                </a:prstGeom>
                <a:solidFill>
                  <a:srgbClr val="00B8FF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eaLnBrk="0" hangingPunct="0">
                    <a:lnSpc>
                      <a:spcPct val="81000"/>
                    </a:lnSpc>
                    <a:buClr>
                      <a:srgbClr val="000000"/>
                    </a:buClr>
                    <a:buSzPct val="100000"/>
                    <a:buFont typeface="Times"/>
                    <a:buNone/>
                  </a:pPr>
                  <a:r>
                    <a:rPr lang="nb-NO" sz="1800"/>
                    <a:t>ADC</a:t>
                  </a:r>
                </a:p>
              </p:txBody>
            </p:sp>
            <p:sp>
              <p:nvSpPr>
                <p:cNvPr id="34852" name="Frihåndsform 39"/>
                <p:cNvSpPr>
                  <a:spLocks/>
                </p:cNvSpPr>
                <p:nvPr/>
              </p:nvSpPr>
              <p:spPr bwMode="auto">
                <a:xfrm>
                  <a:off x="3032975" y="3496615"/>
                  <a:ext cx="875763" cy="1332963"/>
                </a:xfrm>
                <a:custGeom>
                  <a:avLst/>
                  <a:gdLst>
                    <a:gd name="T0" fmla="*/ 850005 w 875763"/>
                    <a:gd name="T1" fmla="*/ 0 h 1545465"/>
                    <a:gd name="T2" fmla="*/ 0 w 875763"/>
                    <a:gd name="T3" fmla="*/ 0 h 1545465"/>
                    <a:gd name="T4" fmla="*/ 0 w 875763"/>
                    <a:gd name="T5" fmla="*/ 8722 h 1545465"/>
                    <a:gd name="T6" fmla="*/ 875763 w 875763"/>
                    <a:gd name="T7" fmla="*/ 8722 h 154546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75763"/>
                    <a:gd name="T13" fmla="*/ 0 h 1545465"/>
                    <a:gd name="T14" fmla="*/ 875763 w 875763"/>
                    <a:gd name="T15" fmla="*/ 1545465 h 154546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75763" h="1545465">
                      <a:moveTo>
                        <a:pt x="850005" y="0"/>
                      </a:moveTo>
                      <a:lnTo>
                        <a:pt x="0" y="0"/>
                      </a:lnTo>
                      <a:lnTo>
                        <a:pt x="0" y="1545465"/>
                      </a:lnTo>
                      <a:lnTo>
                        <a:pt x="875763" y="1545465"/>
                      </a:lnTo>
                    </a:path>
                  </a:pathLst>
                </a:custGeom>
                <a:noFill/>
                <a:ln w="19050" algn="ctr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/>
                </a:p>
              </p:txBody>
            </p:sp>
          </p:grpSp>
          <p:sp>
            <p:nvSpPr>
              <p:cNvPr id="34842" name="Frihåndsform 51"/>
              <p:cNvSpPr>
                <a:spLocks/>
              </p:cNvSpPr>
              <p:nvPr/>
            </p:nvSpPr>
            <p:spPr bwMode="auto">
              <a:xfrm>
                <a:off x="6004520" y="3226155"/>
                <a:ext cx="314515" cy="409840"/>
              </a:xfrm>
              <a:custGeom>
                <a:avLst/>
                <a:gdLst>
                  <a:gd name="T0" fmla="*/ 905189 w 304800"/>
                  <a:gd name="T1" fmla="*/ 0 h 381000"/>
                  <a:gd name="T2" fmla="*/ 905189 w 304800"/>
                  <a:gd name="T3" fmla="*/ 969599 h 381000"/>
                  <a:gd name="T4" fmla="*/ 0 w 304800"/>
                  <a:gd name="T5" fmla="*/ 4241938 h 381000"/>
                  <a:gd name="T6" fmla="*/ 0 w 304800"/>
                  <a:gd name="T7" fmla="*/ 4847941 h 381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4800"/>
                  <a:gd name="T13" fmla="*/ 0 h 381000"/>
                  <a:gd name="T14" fmla="*/ 304800 w 304800"/>
                  <a:gd name="T15" fmla="*/ 381000 h 381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4800" h="381000">
                    <a:moveTo>
                      <a:pt x="304800" y="0"/>
                    </a:moveTo>
                    <a:lnTo>
                      <a:pt x="304800" y="76200"/>
                    </a:lnTo>
                    <a:lnTo>
                      <a:pt x="0" y="333375"/>
                    </a:lnTo>
                    <a:lnTo>
                      <a:pt x="0" y="381000"/>
                    </a:lnTo>
                  </a:path>
                </a:pathLst>
              </a:cu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843" name="TekstSylinder 43"/>
              <p:cNvSpPr txBox="1">
                <a:spLocks noChangeArrowheads="1"/>
              </p:cNvSpPr>
              <p:nvPr/>
            </p:nvSpPr>
            <p:spPr bwMode="auto">
              <a:xfrm>
                <a:off x="5723651" y="1793491"/>
                <a:ext cx="1066268" cy="3077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nb-NO" sz="1400">
                    <a:solidFill>
                      <a:schemeClr val="tx1"/>
                    </a:solidFill>
                  </a:rPr>
                  <a:t>Ucc = 3,3V</a:t>
                </a:r>
              </a:p>
            </p:txBody>
          </p:sp>
        </p:grpSp>
        <p:sp>
          <p:nvSpPr>
            <p:cNvPr id="31" name="TekstSylinder 10"/>
            <p:cNvSpPr txBox="1">
              <a:spLocks noChangeArrowheads="1"/>
            </p:cNvSpPr>
            <p:nvPr/>
          </p:nvSpPr>
          <p:spPr bwMode="auto">
            <a:xfrm>
              <a:off x="5441157" y="2442335"/>
              <a:ext cx="722312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000" dirty="0">
                  <a:solidFill>
                    <a:schemeClr val="tx1"/>
                  </a:solidFill>
                </a:rPr>
                <a:t>R</a:t>
              </a:r>
              <a:r>
                <a:rPr lang="nb-NO" sz="2000" baseline="-25000" dirty="0">
                  <a:solidFill>
                    <a:schemeClr val="tx1"/>
                  </a:solidFill>
                </a:rPr>
                <a:t>NTC</a:t>
              </a:r>
            </a:p>
          </p:txBody>
        </p:sp>
        <p:sp>
          <p:nvSpPr>
            <p:cNvPr id="32" name="TekstSylinder 10"/>
            <p:cNvSpPr txBox="1">
              <a:spLocks noChangeArrowheads="1"/>
            </p:cNvSpPr>
            <p:nvPr/>
          </p:nvSpPr>
          <p:spPr bwMode="auto">
            <a:xfrm>
              <a:off x="5689600" y="1685890"/>
              <a:ext cx="45561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000" dirty="0" err="1">
                  <a:solidFill>
                    <a:schemeClr val="tx1"/>
                  </a:solidFill>
                </a:rPr>
                <a:t>R</a:t>
              </a:r>
              <a:r>
                <a:rPr lang="nb-NO" sz="2000" baseline="-25000" dirty="0" err="1">
                  <a:solidFill>
                    <a:schemeClr val="tx1"/>
                  </a:solidFill>
                </a:rPr>
                <a:t>s</a:t>
              </a:r>
              <a:endParaRPr lang="nb-NO" sz="20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33" name="TekstSylinder 10"/>
            <p:cNvSpPr txBox="1">
              <a:spLocks noChangeArrowheads="1"/>
            </p:cNvSpPr>
            <p:nvPr/>
          </p:nvSpPr>
          <p:spPr bwMode="auto">
            <a:xfrm>
              <a:off x="6359525" y="1889091"/>
              <a:ext cx="45557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000" dirty="0">
                  <a:solidFill>
                    <a:schemeClr val="tx1"/>
                  </a:solidFill>
                </a:rPr>
                <a:t>U</a:t>
              </a:r>
              <a:r>
                <a:rPr lang="nb-NO" sz="2000" baseline="-25000" dirty="0">
                  <a:solidFill>
                    <a:schemeClr val="tx1"/>
                  </a:solidFill>
                </a:rPr>
                <a:t>s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r="9121"/>
          <a:stretch>
            <a:fillRect/>
          </a:stretch>
        </p:blipFill>
        <p:spPr bwMode="auto">
          <a:xfrm>
            <a:off x="1528762" y="2085941"/>
            <a:ext cx="3748088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9237" y="1142967"/>
            <a:ext cx="2589467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050" y="3183184"/>
            <a:ext cx="5378450" cy="273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" name="TekstSylinder 40"/>
          <p:cNvSpPr txBox="1"/>
          <p:nvPr/>
        </p:nvSpPr>
        <p:spPr>
          <a:xfrm>
            <a:off x="1985962" y="6043611"/>
            <a:ext cx="5567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>
                <a:solidFill>
                  <a:schemeClr val="tx1"/>
                </a:solidFill>
              </a:rPr>
              <a:t>Antar vi en lineær sammenheng kan vi sette opp en topunktsligning </a:t>
            </a:r>
            <a:br>
              <a:rPr lang="nb-NO" sz="1400" dirty="0">
                <a:solidFill>
                  <a:schemeClr val="tx1"/>
                </a:solidFill>
              </a:rPr>
            </a:br>
            <a:r>
              <a:rPr lang="nb-NO" sz="1400" dirty="0">
                <a:solidFill>
                  <a:schemeClr val="tx1"/>
                </a:solidFill>
              </a:rPr>
              <a:t>og kalibrere systemet ut fra to målepunkter  </a:t>
            </a:r>
          </a:p>
        </p:txBody>
      </p:sp>
      <p:sp>
        <p:nvSpPr>
          <p:cNvPr id="2" name="Plassholder for bunntekst 3">
            <a:extLst>
              <a:ext uri="{FF2B5EF4-FFF2-40B4-BE49-F238E27FC236}">
                <a16:creationId xmlns:a16="http://schemas.microsoft.com/office/drawing/2014/main" id="{D94712D3-D72B-7354-561F-153954CE5C70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Bruk av interpolasjonsformelen oppgitt i databladet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337"/>
          <a:stretch>
            <a:fillRect/>
          </a:stretch>
        </p:blipFill>
        <p:spPr bwMode="auto">
          <a:xfrm>
            <a:off x="809625" y="1746198"/>
            <a:ext cx="3980263" cy="123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687"/>
          <a:stretch>
            <a:fillRect/>
          </a:stretch>
        </p:blipFill>
        <p:spPr bwMode="auto">
          <a:xfrm>
            <a:off x="809625" y="2989263"/>
            <a:ext cx="6196012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1" y="2895909"/>
            <a:ext cx="1714500" cy="95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6289"/>
          <a:stretch>
            <a:fillRect/>
          </a:stretch>
        </p:blipFill>
        <p:spPr bwMode="auto">
          <a:xfrm>
            <a:off x="2233613" y="5415908"/>
            <a:ext cx="2128987" cy="75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uppe 8"/>
          <p:cNvGrpSpPr/>
          <p:nvPr/>
        </p:nvGrpSpPr>
        <p:grpSpPr>
          <a:xfrm>
            <a:off x="4912519" y="3963263"/>
            <a:ext cx="2286907" cy="2051051"/>
            <a:chOff x="5441157" y="1015262"/>
            <a:chExt cx="2286907" cy="2051051"/>
          </a:xfrm>
        </p:grpSpPr>
        <p:grpSp>
          <p:nvGrpSpPr>
            <p:cNvPr id="10" name="Gruppe 44"/>
            <p:cNvGrpSpPr>
              <a:grpSpLocks/>
            </p:cNvGrpSpPr>
            <p:nvPr/>
          </p:nvGrpSpPr>
          <p:grpSpPr bwMode="auto">
            <a:xfrm>
              <a:off x="5819775" y="1015262"/>
              <a:ext cx="1908289" cy="2051051"/>
              <a:chOff x="5723651" y="1793491"/>
              <a:chExt cx="1909163" cy="2049847"/>
            </a:xfrm>
          </p:grpSpPr>
          <p:grpSp>
            <p:nvGrpSpPr>
              <p:cNvPr id="14" name="Gruppe 30"/>
              <p:cNvGrpSpPr>
                <a:grpSpLocks/>
              </p:cNvGrpSpPr>
              <p:nvPr/>
            </p:nvGrpSpPr>
            <p:grpSpPr bwMode="auto">
              <a:xfrm>
                <a:off x="6057969" y="2090738"/>
                <a:ext cx="1574845" cy="1752600"/>
                <a:chOff x="2417606" y="3221462"/>
                <a:chExt cx="1574845" cy="1752600"/>
              </a:xfrm>
            </p:grpSpPr>
            <p:cxnSp>
              <p:nvCxnSpPr>
                <p:cNvPr id="17" name="Rett linje 31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688944" y="4131100"/>
                  <a:ext cx="1685925" cy="0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8" name="Rektangel 32"/>
                <p:cNvSpPr>
                  <a:spLocks noChangeArrowheads="1"/>
                </p:cNvSpPr>
                <p:nvPr/>
              </p:nvSpPr>
              <p:spPr bwMode="auto">
                <a:xfrm>
                  <a:off x="2441420" y="3583413"/>
                  <a:ext cx="180975" cy="428625"/>
                </a:xfrm>
                <a:prstGeom prst="rect">
                  <a:avLst/>
                </a:prstGeom>
                <a:solidFill>
                  <a:schemeClr val="bg1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lnSpc>
                      <a:spcPct val="81000"/>
                    </a:lnSpc>
                    <a:buClr>
                      <a:srgbClr val="000000"/>
                    </a:buClr>
                    <a:buSzPct val="100000"/>
                    <a:buFont typeface="Times"/>
                    <a:buNone/>
                  </a:pPr>
                  <a:endParaRPr lang="nb-NO"/>
                </a:p>
              </p:txBody>
            </p:sp>
            <p:sp>
              <p:nvSpPr>
                <p:cNvPr id="19" name="Rektangel 33"/>
                <p:cNvSpPr>
                  <a:spLocks noChangeArrowheads="1"/>
                </p:cNvSpPr>
                <p:nvPr/>
              </p:nvSpPr>
              <p:spPr bwMode="auto">
                <a:xfrm>
                  <a:off x="2441419" y="4326362"/>
                  <a:ext cx="180975" cy="428625"/>
                </a:xfrm>
                <a:prstGeom prst="rect">
                  <a:avLst/>
                </a:prstGeom>
                <a:solidFill>
                  <a:schemeClr val="bg1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lnSpc>
                      <a:spcPct val="81000"/>
                    </a:lnSpc>
                    <a:buClr>
                      <a:srgbClr val="000000"/>
                    </a:buClr>
                    <a:buSzPct val="100000"/>
                    <a:buFont typeface="Times"/>
                    <a:buNone/>
                  </a:pPr>
                  <a:endParaRPr lang="nb-NO"/>
                </a:p>
              </p:txBody>
            </p:sp>
            <p:sp>
              <p:nvSpPr>
                <p:cNvPr id="20" name="Ellipse 34"/>
                <p:cNvSpPr>
                  <a:spLocks noChangeArrowheads="1"/>
                </p:cNvSpPr>
                <p:nvPr/>
              </p:nvSpPr>
              <p:spPr bwMode="auto">
                <a:xfrm>
                  <a:off x="2491425" y="3221462"/>
                  <a:ext cx="85725" cy="85725"/>
                </a:xfrm>
                <a:prstGeom prst="ellipse">
                  <a:avLst/>
                </a:prstGeom>
                <a:solidFill>
                  <a:schemeClr val="bg1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lnSpc>
                      <a:spcPct val="81000"/>
                    </a:lnSpc>
                    <a:buClr>
                      <a:srgbClr val="000000"/>
                    </a:buClr>
                    <a:buSzPct val="100000"/>
                    <a:buFont typeface="Times"/>
                    <a:buNone/>
                  </a:pPr>
                  <a:endParaRPr lang="nb-NO"/>
                </a:p>
              </p:txBody>
            </p:sp>
            <p:cxnSp>
              <p:nvCxnSpPr>
                <p:cNvPr id="21" name="Rett linje 35"/>
                <p:cNvCxnSpPr>
                  <a:cxnSpLocks noChangeShapeType="1"/>
                </p:cNvCxnSpPr>
                <p:nvPr/>
              </p:nvCxnSpPr>
              <p:spPr bwMode="auto">
                <a:xfrm>
                  <a:off x="2417606" y="4974062"/>
                  <a:ext cx="238125" cy="0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2" name="Rett linje 36"/>
                <p:cNvCxnSpPr>
                  <a:cxnSpLocks noChangeShapeType="1"/>
                </p:cNvCxnSpPr>
                <p:nvPr/>
              </p:nvCxnSpPr>
              <p:spPr bwMode="auto">
                <a:xfrm>
                  <a:off x="2531906" y="4164437"/>
                  <a:ext cx="609600" cy="0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23" name="Ellipse 37"/>
                <p:cNvSpPr>
                  <a:spLocks noChangeArrowheads="1"/>
                </p:cNvSpPr>
                <p:nvPr/>
              </p:nvSpPr>
              <p:spPr bwMode="auto">
                <a:xfrm>
                  <a:off x="2510474" y="414300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lnSpc>
                      <a:spcPct val="81000"/>
                    </a:lnSpc>
                    <a:buClr>
                      <a:srgbClr val="000000"/>
                    </a:buClr>
                    <a:buSzPct val="100000"/>
                    <a:buFont typeface="Times"/>
                    <a:buNone/>
                  </a:pPr>
                  <a:endParaRPr lang="nb-NO"/>
                </a:p>
              </p:txBody>
            </p:sp>
            <p:sp>
              <p:nvSpPr>
                <p:cNvPr id="24" name="Rektangel 38"/>
                <p:cNvSpPr>
                  <a:spLocks noChangeArrowheads="1"/>
                </p:cNvSpPr>
                <p:nvPr/>
              </p:nvSpPr>
              <p:spPr bwMode="auto">
                <a:xfrm>
                  <a:off x="3161764" y="3857223"/>
                  <a:ext cx="830687" cy="623016"/>
                </a:xfrm>
                <a:prstGeom prst="rect">
                  <a:avLst/>
                </a:prstGeom>
                <a:solidFill>
                  <a:srgbClr val="00B8FF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eaLnBrk="0" hangingPunct="0">
                    <a:lnSpc>
                      <a:spcPct val="81000"/>
                    </a:lnSpc>
                    <a:buClr>
                      <a:srgbClr val="000000"/>
                    </a:buClr>
                    <a:buSzPct val="100000"/>
                    <a:buFont typeface="Times"/>
                    <a:buNone/>
                  </a:pPr>
                  <a:r>
                    <a:rPr lang="nb-NO" sz="1800"/>
                    <a:t>ADC</a:t>
                  </a:r>
                </a:p>
              </p:txBody>
            </p:sp>
            <p:sp>
              <p:nvSpPr>
                <p:cNvPr id="25" name="Frihåndsform 39"/>
                <p:cNvSpPr>
                  <a:spLocks/>
                </p:cNvSpPr>
                <p:nvPr/>
              </p:nvSpPr>
              <p:spPr bwMode="auto">
                <a:xfrm>
                  <a:off x="3032975" y="3496615"/>
                  <a:ext cx="875763" cy="1332963"/>
                </a:xfrm>
                <a:custGeom>
                  <a:avLst/>
                  <a:gdLst>
                    <a:gd name="T0" fmla="*/ 850005 w 875763"/>
                    <a:gd name="T1" fmla="*/ 0 h 1545465"/>
                    <a:gd name="T2" fmla="*/ 0 w 875763"/>
                    <a:gd name="T3" fmla="*/ 0 h 1545465"/>
                    <a:gd name="T4" fmla="*/ 0 w 875763"/>
                    <a:gd name="T5" fmla="*/ 8722 h 1545465"/>
                    <a:gd name="T6" fmla="*/ 875763 w 875763"/>
                    <a:gd name="T7" fmla="*/ 8722 h 154546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75763"/>
                    <a:gd name="T13" fmla="*/ 0 h 1545465"/>
                    <a:gd name="T14" fmla="*/ 875763 w 875763"/>
                    <a:gd name="T15" fmla="*/ 1545465 h 154546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75763" h="1545465">
                      <a:moveTo>
                        <a:pt x="850005" y="0"/>
                      </a:moveTo>
                      <a:lnTo>
                        <a:pt x="0" y="0"/>
                      </a:lnTo>
                      <a:lnTo>
                        <a:pt x="0" y="1545465"/>
                      </a:lnTo>
                      <a:lnTo>
                        <a:pt x="875763" y="1545465"/>
                      </a:lnTo>
                    </a:path>
                  </a:pathLst>
                </a:custGeom>
                <a:noFill/>
                <a:ln w="19050" algn="ctr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b-NO"/>
                </a:p>
              </p:txBody>
            </p:sp>
          </p:grpSp>
          <p:sp>
            <p:nvSpPr>
              <p:cNvPr id="15" name="Frihåndsform 51"/>
              <p:cNvSpPr>
                <a:spLocks/>
              </p:cNvSpPr>
              <p:nvPr/>
            </p:nvSpPr>
            <p:spPr bwMode="auto">
              <a:xfrm>
                <a:off x="6004520" y="3226155"/>
                <a:ext cx="314515" cy="409840"/>
              </a:xfrm>
              <a:custGeom>
                <a:avLst/>
                <a:gdLst>
                  <a:gd name="T0" fmla="*/ 905189 w 304800"/>
                  <a:gd name="T1" fmla="*/ 0 h 381000"/>
                  <a:gd name="T2" fmla="*/ 905189 w 304800"/>
                  <a:gd name="T3" fmla="*/ 969599 h 381000"/>
                  <a:gd name="T4" fmla="*/ 0 w 304800"/>
                  <a:gd name="T5" fmla="*/ 4241938 h 381000"/>
                  <a:gd name="T6" fmla="*/ 0 w 304800"/>
                  <a:gd name="T7" fmla="*/ 4847941 h 381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4800"/>
                  <a:gd name="T13" fmla="*/ 0 h 381000"/>
                  <a:gd name="T14" fmla="*/ 304800 w 304800"/>
                  <a:gd name="T15" fmla="*/ 381000 h 381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4800" h="381000">
                    <a:moveTo>
                      <a:pt x="304800" y="0"/>
                    </a:moveTo>
                    <a:lnTo>
                      <a:pt x="304800" y="76200"/>
                    </a:lnTo>
                    <a:lnTo>
                      <a:pt x="0" y="333375"/>
                    </a:lnTo>
                    <a:lnTo>
                      <a:pt x="0" y="381000"/>
                    </a:lnTo>
                  </a:path>
                </a:pathLst>
              </a:cu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6" name="TekstSylinder 43"/>
              <p:cNvSpPr txBox="1">
                <a:spLocks noChangeArrowheads="1"/>
              </p:cNvSpPr>
              <p:nvPr/>
            </p:nvSpPr>
            <p:spPr bwMode="auto">
              <a:xfrm>
                <a:off x="5723651" y="1793491"/>
                <a:ext cx="1066268" cy="3077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nb-NO" sz="1400">
                    <a:solidFill>
                      <a:schemeClr val="tx1"/>
                    </a:solidFill>
                  </a:rPr>
                  <a:t>Ucc = 3,3V</a:t>
                </a:r>
              </a:p>
            </p:txBody>
          </p:sp>
        </p:grpSp>
        <p:sp>
          <p:nvSpPr>
            <p:cNvPr id="11" name="TekstSylinder 10"/>
            <p:cNvSpPr txBox="1">
              <a:spLocks noChangeArrowheads="1"/>
            </p:cNvSpPr>
            <p:nvPr/>
          </p:nvSpPr>
          <p:spPr bwMode="auto">
            <a:xfrm>
              <a:off x="5441157" y="2442335"/>
              <a:ext cx="722312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000" dirty="0">
                  <a:solidFill>
                    <a:schemeClr val="tx1"/>
                  </a:solidFill>
                </a:rPr>
                <a:t>R</a:t>
              </a:r>
              <a:r>
                <a:rPr lang="nb-NO" sz="2000" baseline="-25000" dirty="0">
                  <a:solidFill>
                    <a:schemeClr val="tx1"/>
                  </a:solidFill>
                </a:rPr>
                <a:t>NTC</a:t>
              </a:r>
            </a:p>
          </p:txBody>
        </p:sp>
        <p:sp>
          <p:nvSpPr>
            <p:cNvPr id="12" name="TekstSylinder 10"/>
            <p:cNvSpPr txBox="1">
              <a:spLocks noChangeArrowheads="1"/>
            </p:cNvSpPr>
            <p:nvPr/>
          </p:nvSpPr>
          <p:spPr bwMode="auto">
            <a:xfrm>
              <a:off x="5689600" y="1685890"/>
              <a:ext cx="63863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000" dirty="0" err="1">
                  <a:solidFill>
                    <a:schemeClr val="tx1"/>
                  </a:solidFill>
                </a:rPr>
                <a:t>R</a:t>
              </a:r>
              <a:r>
                <a:rPr lang="nb-NO" sz="2000" baseline="-25000" dirty="0" err="1">
                  <a:solidFill>
                    <a:schemeClr val="tx1"/>
                  </a:solidFill>
                </a:rPr>
                <a:t>s</a:t>
              </a:r>
              <a:r>
                <a:rPr lang="nb-NO" sz="2000" baseline="-25000" dirty="0">
                  <a:solidFill>
                    <a:schemeClr val="tx1"/>
                  </a:solidFill>
                </a:rPr>
                <a:t>	</a:t>
              </a:r>
            </a:p>
          </p:txBody>
        </p:sp>
        <p:sp>
          <p:nvSpPr>
            <p:cNvPr id="13" name="TekstSylinder 10"/>
            <p:cNvSpPr txBox="1">
              <a:spLocks noChangeArrowheads="1"/>
            </p:cNvSpPr>
            <p:nvPr/>
          </p:nvSpPr>
          <p:spPr bwMode="auto">
            <a:xfrm>
              <a:off x="6369050" y="1846239"/>
              <a:ext cx="45557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000" dirty="0">
                  <a:solidFill>
                    <a:schemeClr val="tx1"/>
                  </a:solidFill>
                </a:rPr>
                <a:t>U</a:t>
              </a:r>
              <a:r>
                <a:rPr lang="nb-NO" sz="2000" baseline="-25000" dirty="0">
                  <a:solidFill>
                    <a:schemeClr val="tx1"/>
                  </a:solidFill>
                </a:rPr>
                <a:t>s</a:t>
              </a:r>
            </a:p>
          </p:txBody>
        </p:sp>
      </p:grp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/>
          <a:srcRect l="5058"/>
          <a:stretch>
            <a:fillRect/>
          </a:stretch>
        </p:blipFill>
        <p:spPr bwMode="auto">
          <a:xfrm>
            <a:off x="2233613" y="3950697"/>
            <a:ext cx="2324100" cy="86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Pil ned 26"/>
          <p:cNvSpPr/>
          <p:nvPr/>
        </p:nvSpPr>
        <p:spPr bwMode="auto">
          <a:xfrm>
            <a:off x="3171826" y="4848225"/>
            <a:ext cx="385762" cy="585788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28" name="TekstSylinder 27"/>
          <p:cNvSpPr txBox="1"/>
          <p:nvPr/>
        </p:nvSpPr>
        <p:spPr>
          <a:xfrm>
            <a:off x="7129458" y="3857625"/>
            <a:ext cx="1502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i="1" dirty="0" err="1">
                <a:solidFill>
                  <a:schemeClr val="tx1"/>
                </a:solidFill>
              </a:rPr>
              <a:t>R</a:t>
            </a:r>
            <a:r>
              <a:rPr lang="nb-NO" sz="1600" i="1" baseline="-25000" dirty="0" err="1">
                <a:solidFill>
                  <a:schemeClr val="tx1"/>
                </a:solidFill>
              </a:rPr>
              <a:t>ref</a:t>
            </a:r>
            <a:r>
              <a:rPr lang="nb-NO" sz="1600" dirty="0">
                <a:solidFill>
                  <a:schemeClr val="tx1"/>
                </a:solidFill>
              </a:rPr>
              <a:t> = 10kOhm</a:t>
            </a:r>
          </a:p>
        </p:txBody>
      </p:sp>
      <p:sp>
        <p:nvSpPr>
          <p:cNvPr id="29" name="TekstSylinder 28"/>
          <p:cNvSpPr txBox="1"/>
          <p:nvPr/>
        </p:nvSpPr>
        <p:spPr>
          <a:xfrm>
            <a:off x="7238996" y="4514850"/>
            <a:ext cx="1492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i="1" dirty="0">
                <a:solidFill>
                  <a:schemeClr val="tx1"/>
                </a:solidFill>
              </a:rPr>
              <a:t>R</a:t>
            </a:r>
            <a:r>
              <a:rPr lang="nb-NO" sz="1600" i="1" baseline="-25000" dirty="0">
                <a:solidFill>
                  <a:schemeClr val="tx1"/>
                </a:solidFill>
              </a:rPr>
              <a:t>S</a:t>
            </a:r>
            <a:r>
              <a:rPr lang="nb-NO" sz="1600" dirty="0">
                <a:solidFill>
                  <a:schemeClr val="tx1"/>
                </a:solidFill>
              </a:rPr>
              <a:t> = 4,7kOhm</a:t>
            </a:r>
          </a:p>
        </p:txBody>
      </p:sp>
      <p:sp>
        <p:nvSpPr>
          <p:cNvPr id="30" name="TekstSylinder 29"/>
          <p:cNvSpPr txBox="1"/>
          <p:nvPr/>
        </p:nvSpPr>
        <p:spPr>
          <a:xfrm>
            <a:off x="2002971" y="6322211"/>
            <a:ext cx="5529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nb-NO" sz="1600" dirty="0">
                <a:solidFill>
                  <a:schemeClr val="tx1"/>
                </a:solidFill>
              </a:rPr>
              <a:t>Datablad: https://www.vishay.com/docs/29049/ntcle100.pdf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37893" name="Tittel 1"/>
          <p:cNvSpPr>
            <a:spLocks noGrp="1"/>
          </p:cNvSpPr>
          <p:nvPr>
            <p:ph type="title"/>
          </p:nvPr>
        </p:nvSpPr>
        <p:spPr>
          <a:xfrm>
            <a:off x="688181" y="2714943"/>
            <a:ext cx="7767638" cy="114141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 dirty="0"/>
              <a:t>Pressure sensor</a:t>
            </a:r>
            <a:br>
              <a:rPr lang="en-GB" dirty="0"/>
            </a:br>
            <a:r>
              <a:rPr lang="en-GB" sz="2400" dirty="0"/>
              <a:t>BMP280</a:t>
            </a:r>
            <a:endParaRPr lang="en-GB" dirty="0"/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tel 1"/>
          <p:cNvSpPr>
            <a:spLocks noGrp="1"/>
          </p:cNvSpPr>
          <p:nvPr>
            <p:ph type="title"/>
          </p:nvPr>
        </p:nvSpPr>
        <p:spPr>
          <a:xfrm>
            <a:off x="773113" y="142875"/>
            <a:ext cx="8050212" cy="635000"/>
          </a:xfrm>
        </p:spPr>
        <p:txBody>
          <a:bodyPr/>
          <a:lstStyle/>
          <a:p>
            <a:pPr algn="ctr"/>
            <a:r>
              <a:rPr lang="en-GB" sz="2400"/>
              <a:t>Trykkmåling med piezo-resistivt element</a:t>
            </a:r>
          </a:p>
        </p:txBody>
      </p:sp>
      <p:sp>
        <p:nvSpPr>
          <p:cNvPr id="35843" name="Plassholder for innhold 2"/>
          <p:cNvSpPr>
            <a:spLocks noGrp="1"/>
          </p:cNvSpPr>
          <p:nvPr>
            <p:ph idx="1"/>
          </p:nvPr>
        </p:nvSpPr>
        <p:spPr>
          <a:xfrm>
            <a:off x="855663" y="3705225"/>
            <a:ext cx="4565650" cy="2873375"/>
          </a:xfrm>
        </p:spPr>
        <p:txBody>
          <a:bodyPr/>
          <a:lstStyle/>
          <a:p>
            <a:pPr marL="0" indent="0">
              <a:lnSpc>
                <a:spcPct val="100000"/>
              </a:lnSpc>
              <a:buFont typeface="Times"/>
              <a:buNone/>
            </a:pPr>
            <a:r>
              <a:rPr lang="nb-NO"/>
              <a:t>Utnytter den piezo-resistive effekten.</a:t>
            </a:r>
          </a:p>
          <a:p>
            <a:pPr marL="0" indent="0">
              <a:lnSpc>
                <a:spcPct val="100000"/>
              </a:lnSpc>
              <a:buFontTx/>
              <a:buChar char="-"/>
            </a:pPr>
            <a:r>
              <a:rPr lang="nb-NO" sz="1600"/>
              <a:t> </a:t>
            </a:r>
            <a:r>
              <a:rPr lang="nb-NO" sz="1800"/>
              <a:t>Lord Kelvin 1856</a:t>
            </a:r>
          </a:p>
          <a:p>
            <a:pPr marL="0" indent="0">
              <a:lnSpc>
                <a:spcPct val="100000"/>
              </a:lnSpc>
              <a:buFontTx/>
              <a:buChar char="-"/>
            </a:pPr>
            <a:r>
              <a:rPr lang="nb-NO" sz="1800"/>
              <a:t> C.G. Smith 1954 (Ge og Si)</a:t>
            </a:r>
          </a:p>
          <a:p>
            <a:pPr marL="0" indent="0">
              <a:lnSpc>
                <a:spcPct val="100000"/>
              </a:lnSpc>
              <a:buFontTx/>
              <a:buChar char="-"/>
            </a:pPr>
            <a:r>
              <a:rPr lang="nb-NO" sz="1800"/>
              <a:t> Båndgapet endres med mekanisk stress</a:t>
            </a:r>
          </a:p>
          <a:p>
            <a:pPr marL="0" indent="0">
              <a:lnSpc>
                <a:spcPct val="100000"/>
              </a:lnSpc>
              <a:buFontTx/>
              <a:buChar char="-"/>
            </a:pPr>
            <a:r>
              <a:rPr lang="nb-NO" sz="1800"/>
              <a:t> Elementet i skiva inngår i en målebro</a:t>
            </a:r>
          </a:p>
        </p:txBody>
      </p:sp>
      <p:sp>
        <p:nvSpPr>
          <p:cNvPr id="10" name="Frihåndsform 9"/>
          <p:cNvSpPr>
            <a:spLocks/>
          </p:cNvSpPr>
          <p:nvPr/>
        </p:nvSpPr>
        <p:spPr bwMode="auto">
          <a:xfrm>
            <a:off x="4310063" y="5842000"/>
            <a:ext cx="1128712" cy="0"/>
          </a:xfrm>
          <a:custGeom>
            <a:avLst/>
            <a:gdLst>
              <a:gd name="T0" fmla="*/ 0 w 1128156"/>
              <a:gd name="T1" fmla="*/ 1143265 w 1128156"/>
              <a:gd name="T2" fmla="*/ 0 60000 65536"/>
              <a:gd name="T3" fmla="*/ 0 60000 65536"/>
              <a:gd name="T4" fmla="*/ 0 w 1128156"/>
              <a:gd name="T5" fmla="*/ 1128156 w 112815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128156">
                <a:moveTo>
                  <a:pt x="0" y="0"/>
                </a:moveTo>
                <a:lnTo>
                  <a:pt x="1128156" y="0"/>
                </a:lnTo>
              </a:path>
            </a:pathLst>
          </a:cu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1" name="Bue 10"/>
          <p:cNvSpPr/>
          <p:nvPr/>
        </p:nvSpPr>
        <p:spPr bwMode="auto">
          <a:xfrm rot="18966808">
            <a:off x="4094163" y="5621338"/>
            <a:ext cx="1566862" cy="1566862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sp>
        <p:nvSpPr>
          <p:cNvPr id="12" name="Bue 11"/>
          <p:cNvSpPr/>
          <p:nvPr/>
        </p:nvSpPr>
        <p:spPr bwMode="auto">
          <a:xfrm rot="2633192" flipV="1">
            <a:off x="4079875" y="4525963"/>
            <a:ext cx="1566863" cy="1568450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pic>
        <p:nvPicPr>
          <p:cNvPr id="38924" name="Picture 12" descr="Relatert bild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13" y="3878263"/>
            <a:ext cx="2554287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0938" y="930275"/>
            <a:ext cx="3298825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6" name="Picture 14"/>
          <p:cNvPicPr>
            <a:picLocks noChangeAspect="1" noChangeArrowheads="1"/>
          </p:cNvPicPr>
          <p:nvPr/>
        </p:nvPicPr>
        <p:blipFill>
          <a:blip r:embed="rId5"/>
          <a:srcRect l="38599" t="12891" r="19035" b="47159"/>
          <a:stretch>
            <a:fillRect/>
          </a:stretch>
        </p:blipFill>
        <p:spPr bwMode="auto">
          <a:xfrm>
            <a:off x="4838700" y="935038"/>
            <a:ext cx="3467100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ssholder for bunntekst 3">
            <a:extLst>
              <a:ext uri="{FF2B5EF4-FFF2-40B4-BE49-F238E27FC236}">
                <a16:creationId xmlns:a16="http://schemas.microsoft.com/office/drawing/2014/main" id="{3A185851-A1A9-A277-F925-A4B267D3CEE5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  <p:bldP spid="10" grpId="0" animBg="1" autoUpdateAnimBg="0"/>
      <p:bldP spid="10" grpId="1" animBg="1"/>
      <p:bldP spid="11" grpId="0" animBg="1" autoUpdateAnimBg="0"/>
      <p:bldP spid="11" grpId="1" animBg="1"/>
      <p:bldP spid="12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tel 1"/>
          <p:cNvSpPr>
            <a:spLocks noGrp="1"/>
          </p:cNvSpPr>
          <p:nvPr>
            <p:ph type="title"/>
          </p:nvPr>
        </p:nvSpPr>
        <p:spPr>
          <a:xfrm>
            <a:off x="1079500" y="231775"/>
            <a:ext cx="7767638" cy="102393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br>
              <a:rPr lang="nb-NO"/>
            </a:br>
            <a:endParaRPr lang="nb-NO"/>
          </a:p>
        </p:txBody>
      </p:sp>
      <p:sp>
        <p:nvSpPr>
          <p:cNvPr id="13315" name="Plassholder for innhold 2"/>
          <p:cNvSpPr>
            <a:spLocks noGrp="1"/>
          </p:cNvSpPr>
          <p:nvPr>
            <p:ph idx="1"/>
          </p:nvPr>
        </p:nvSpPr>
        <p:spPr>
          <a:xfrm>
            <a:off x="860424" y="1038226"/>
            <a:ext cx="7197725" cy="4116705"/>
          </a:xfrm>
        </p:spPr>
        <p:txBody>
          <a:bodyPr/>
          <a:lstStyle/>
          <a:p>
            <a:pPr>
              <a:lnSpc>
                <a:spcPct val="100000"/>
              </a:lnSpc>
              <a:buFont typeface="Times"/>
              <a:buNone/>
            </a:pPr>
            <a:r>
              <a:rPr lang="nb-NO" sz="2400" b="1" dirty="0"/>
              <a:t>Innhold:</a:t>
            </a:r>
          </a:p>
          <a:p>
            <a:pPr>
              <a:lnSpc>
                <a:spcPct val="100000"/>
              </a:lnSpc>
            </a:pPr>
            <a:r>
              <a:rPr lang="nb-NO" dirty="0"/>
              <a:t>Grensesnitt </a:t>
            </a:r>
            <a:r>
              <a:rPr lang="nb-NO" dirty="0" err="1"/>
              <a:t>Teensy</a:t>
            </a:r>
            <a:r>
              <a:rPr lang="nb-NO" dirty="0"/>
              <a:t> 3.5</a:t>
            </a:r>
          </a:p>
          <a:p>
            <a:pPr>
              <a:lnSpc>
                <a:spcPct val="100000"/>
              </a:lnSpc>
            </a:pPr>
            <a:r>
              <a:rPr lang="nb-NO" dirty="0"/>
              <a:t>Sensorene på kortet</a:t>
            </a:r>
          </a:p>
          <a:p>
            <a:pPr>
              <a:lnSpc>
                <a:spcPct val="100000"/>
              </a:lnSpc>
            </a:pPr>
            <a:r>
              <a:rPr lang="nb-NO" dirty="0"/>
              <a:t>Kalibrering</a:t>
            </a:r>
          </a:p>
          <a:p>
            <a:pPr marL="0" indent="0">
              <a:lnSpc>
                <a:spcPct val="100000"/>
              </a:lnSpc>
              <a:buNone/>
            </a:pPr>
            <a:endParaRPr lang="nb-NO" dirty="0"/>
          </a:p>
          <a:p>
            <a:pPr marL="0" indent="0">
              <a:lnSpc>
                <a:spcPct val="100000"/>
              </a:lnSpc>
              <a:buNone/>
            </a:pPr>
            <a:endParaRPr lang="nb-NO" dirty="0"/>
          </a:p>
          <a:p>
            <a:pPr marL="0" indent="0">
              <a:lnSpc>
                <a:spcPct val="100000"/>
              </a:lnSpc>
              <a:buNone/>
            </a:pPr>
            <a:endParaRPr lang="nb-NO" dirty="0"/>
          </a:p>
          <a:p>
            <a:pPr marL="0" indent="0">
              <a:lnSpc>
                <a:spcPct val="100000"/>
              </a:lnSpc>
              <a:buNone/>
            </a:pPr>
            <a:r>
              <a:rPr lang="nb-NO" dirty="0"/>
              <a:t>Presentasjonene finner dere her: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u="sng" dirty="0">
                <a:solidFill>
                  <a:srgbClr val="0000FF"/>
                </a:solidFill>
              </a:rPr>
              <a:t>https://www.ntnu.no/skolelab/bla-hefteserie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dirty="0">
                <a:solidFill>
                  <a:schemeClr val="tx1"/>
                </a:solidFill>
              </a:rPr>
              <a:t>Under: </a:t>
            </a:r>
            <a:r>
              <a:rPr lang="nb-NO" dirty="0" err="1">
                <a:solidFill>
                  <a:schemeClr val="tx1"/>
                </a:solidFill>
              </a:rPr>
              <a:t>CanSat</a:t>
            </a:r>
            <a:endParaRPr lang="nb-NO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nb-NO" dirty="0">
                <a:solidFill>
                  <a:schemeClr val="tx1"/>
                </a:solidFill>
              </a:rPr>
              <a:t>Fane:  </a:t>
            </a:r>
            <a:r>
              <a:rPr lang="nb-NO" dirty="0" err="1">
                <a:solidFill>
                  <a:schemeClr val="tx1"/>
                </a:solidFill>
              </a:rPr>
              <a:t>CanSat</a:t>
            </a:r>
            <a:r>
              <a:rPr lang="nb-NO" dirty="0">
                <a:solidFill>
                  <a:schemeClr val="tx1"/>
                </a:solidFill>
              </a:rPr>
              <a:t> – </a:t>
            </a:r>
            <a:r>
              <a:rPr lang="nb-NO" dirty="0" err="1">
                <a:solidFill>
                  <a:schemeClr val="tx1"/>
                </a:solidFill>
              </a:rPr>
              <a:t>Teensy</a:t>
            </a:r>
            <a:r>
              <a:rPr lang="nb-NO" dirty="0">
                <a:solidFill>
                  <a:schemeClr val="tx1"/>
                </a:solidFill>
              </a:rPr>
              <a:t> 3.5 en veiledning 2018-19</a:t>
            </a:r>
          </a:p>
          <a:p>
            <a:pPr>
              <a:lnSpc>
                <a:spcPct val="100000"/>
              </a:lnSpc>
              <a:buNone/>
            </a:pPr>
            <a:endParaRPr lang="nb-NO" u="sng" dirty="0">
              <a:solidFill>
                <a:srgbClr val="0000FF"/>
              </a:solidFill>
            </a:endParaRPr>
          </a:p>
        </p:txBody>
      </p:sp>
      <p:pic>
        <p:nvPicPr>
          <p:cNvPr id="13317" name="Picture 3" descr="M:\Dok_skolelab\Kurs\Kursutvikling\CanSat 2011\Bilder\CanSat 1.jpg"/>
          <p:cNvPicPr>
            <a:picLocks noChangeAspect="1" noChangeArrowheads="1"/>
          </p:cNvPicPr>
          <p:nvPr/>
        </p:nvPicPr>
        <p:blipFill>
          <a:blip r:embed="rId2"/>
          <a:srcRect l="6963"/>
          <a:stretch>
            <a:fillRect/>
          </a:stretch>
        </p:blipFill>
        <p:spPr bwMode="auto">
          <a:xfrm>
            <a:off x="4826635" y="1038226"/>
            <a:ext cx="388937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ssholder for bunntekst 3">
            <a:extLst>
              <a:ext uri="{FF2B5EF4-FFF2-40B4-BE49-F238E27FC236}">
                <a16:creationId xmlns:a16="http://schemas.microsoft.com/office/drawing/2014/main" id="{36CA3255-8E7A-CE08-0141-773F88913FEE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tel 1"/>
          <p:cNvSpPr>
            <a:spLocks noGrp="1"/>
          </p:cNvSpPr>
          <p:nvPr>
            <p:ph type="title"/>
          </p:nvPr>
        </p:nvSpPr>
        <p:spPr>
          <a:xfrm>
            <a:off x="1079500" y="228600"/>
            <a:ext cx="7767638" cy="746125"/>
          </a:xfrm>
        </p:spPr>
        <p:txBody>
          <a:bodyPr/>
          <a:lstStyle/>
          <a:p>
            <a:pPr algn="ctr"/>
            <a:r>
              <a:rPr lang="nb-NO"/>
              <a:t>Spesifikasjoner for BMP280</a:t>
            </a:r>
          </a:p>
        </p:txBody>
      </p:sp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4650" y="927100"/>
            <a:ext cx="6450013" cy="567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Sylinder 10"/>
          <p:cNvSpPr txBox="1">
            <a:spLocks noChangeArrowheads="1"/>
          </p:cNvSpPr>
          <p:nvPr/>
        </p:nvSpPr>
        <p:spPr bwMode="auto">
          <a:xfrm>
            <a:off x="7527925" y="2217738"/>
            <a:ext cx="14779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rgbClr val="FF0000"/>
                </a:solidFill>
              </a:rPr>
              <a:t>&lt; 9000 m</a:t>
            </a:r>
          </a:p>
        </p:txBody>
      </p:sp>
      <p:sp>
        <p:nvSpPr>
          <p:cNvPr id="12" name="Ellipse 11"/>
          <p:cNvSpPr>
            <a:spLocks noChangeArrowheads="1"/>
          </p:cNvSpPr>
          <p:nvPr/>
        </p:nvSpPr>
        <p:spPr bwMode="auto">
          <a:xfrm>
            <a:off x="4716463" y="3559175"/>
            <a:ext cx="563562" cy="3429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sp>
        <p:nvSpPr>
          <p:cNvPr id="14" name="Ellipse 13"/>
          <p:cNvSpPr>
            <a:spLocks noChangeArrowheads="1"/>
          </p:cNvSpPr>
          <p:nvPr/>
        </p:nvSpPr>
        <p:spPr bwMode="auto">
          <a:xfrm>
            <a:off x="4770438" y="5768975"/>
            <a:ext cx="1096962" cy="46355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4813" y="1354138"/>
            <a:ext cx="6403975" cy="476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llipse 14"/>
          <p:cNvSpPr>
            <a:spLocks noChangeArrowheads="1"/>
          </p:cNvSpPr>
          <p:nvPr/>
        </p:nvSpPr>
        <p:spPr bwMode="auto">
          <a:xfrm>
            <a:off x="4564063" y="1235075"/>
            <a:ext cx="2538412" cy="12954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sp>
        <p:nvSpPr>
          <p:cNvPr id="16" name="Ellipse 15"/>
          <p:cNvSpPr>
            <a:spLocks noChangeArrowheads="1"/>
          </p:cNvSpPr>
          <p:nvPr/>
        </p:nvSpPr>
        <p:spPr bwMode="auto">
          <a:xfrm>
            <a:off x="4518025" y="3687763"/>
            <a:ext cx="2111375" cy="8540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tel 1"/>
          <p:cNvSpPr>
            <a:spLocks noGrp="1"/>
          </p:cNvSpPr>
          <p:nvPr>
            <p:ph type="title"/>
          </p:nvPr>
        </p:nvSpPr>
        <p:spPr>
          <a:xfrm>
            <a:off x="1079500" y="266700"/>
            <a:ext cx="7767638" cy="719138"/>
          </a:xfrm>
        </p:spPr>
        <p:txBody>
          <a:bodyPr/>
          <a:lstStyle/>
          <a:p>
            <a:pPr algn="ctr"/>
            <a:r>
              <a:rPr lang="en-GB" sz="3200"/>
              <a:t>Trykk som funksjon av høyde over havet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2663" y="3055938"/>
            <a:ext cx="7908925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4100" y="1384300"/>
            <a:ext cx="271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5613" y="1012825"/>
            <a:ext cx="42481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Sylinder 5"/>
          <p:cNvSpPr txBox="1"/>
          <p:nvPr/>
        </p:nvSpPr>
        <p:spPr>
          <a:xfrm>
            <a:off x="723900" y="6445250"/>
            <a:ext cx="85150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>
                <a:solidFill>
                  <a:schemeClr val="tx1"/>
                </a:solidFill>
              </a:rPr>
              <a:t>https://www.narom.no/undervisningsressurser/the-cansat-book/the-primary-mission/using-the-sensors/altitude-calculations/ </a:t>
            </a: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tel 1"/>
          <p:cNvSpPr>
            <a:spLocks noGrp="1"/>
          </p:cNvSpPr>
          <p:nvPr>
            <p:ph type="title"/>
          </p:nvPr>
        </p:nvSpPr>
        <p:spPr>
          <a:xfrm>
            <a:off x="1079500" y="539750"/>
            <a:ext cx="7767638" cy="766763"/>
          </a:xfrm>
        </p:spPr>
        <p:txBody>
          <a:bodyPr/>
          <a:lstStyle/>
          <a:p>
            <a:pPr algn="ctr"/>
            <a:r>
              <a:rPr lang="nb-NO" dirty="0"/>
              <a:t>Det er viktig å kalibrere</a:t>
            </a:r>
          </a:p>
        </p:txBody>
      </p:sp>
      <p:pic>
        <p:nvPicPr>
          <p:cNvPr id="108546" name="Picture 2" descr="http://www.sparkfun.com/tutorial/Barometric/Pressure-Altitud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1863" y="1325563"/>
            <a:ext cx="7856537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e 22"/>
          <p:cNvGrpSpPr>
            <a:grpSpLocks/>
          </p:cNvGrpSpPr>
          <p:nvPr/>
        </p:nvGrpSpPr>
        <p:grpSpPr bwMode="auto">
          <a:xfrm>
            <a:off x="7332663" y="4784725"/>
            <a:ext cx="1306512" cy="514350"/>
            <a:chOff x="6528072" y="4784104"/>
            <a:chExt cx="1306768" cy="515166"/>
          </a:xfrm>
        </p:grpSpPr>
        <p:cxnSp>
          <p:nvCxnSpPr>
            <p:cNvPr id="43018" name="Rett linje 9"/>
            <p:cNvCxnSpPr>
              <a:cxnSpLocks noChangeShapeType="1"/>
            </p:cNvCxnSpPr>
            <p:nvPr/>
          </p:nvCxnSpPr>
          <p:spPr bwMode="auto">
            <a:xfrm flipV="1">
              <a:off x="6816436" y="4897225"/>
              <a:ext cx="602459" cy="7286"/>
            </a:xfrm>
            <a:prstGeom prst="line">
              <a:avLst/>
            </a:prstGeom>
            <a:noFill/>
            <a:ln w="28575" algn="ctr">
              <a:solidFill>
                <a:srgbClr val="FA062F"/>
              </a:solidFill>
              <a:round/>
              <a:headEnd/>
              <a:tailEnd/>
            </a:ln>
          </p:spPr>
        </p:cxnSp>
        <p:cxnSp>
          <p:nvCxnSpPr>
            <p:cNvPr id="43019" name="Rett linje 12"/>
            <p:cNvCxnSpPr>
              <a:cxnSpLocks noChangeShapeType="1"/>
            </p:cNvCxnSpPr>
            <p:nvPr/>
          </p:nvCxnSpPr>
          <p:spPr bwMode="auto">
            <a:xfrm>
              <a:off x="6801439" y="4784104"/>
              <a:ext cx="3122" cy="244057"/>
            </a:xfrm>
            <a:prstGeom prst="line">
              <a:avLst/>
            </a:prstGeom>
            <a:noFill/>
            <a:ln w="28575" algn="ctr">
              <a:solidFill>
                <a:srgbClr val="FA062F"/>
              </a:solidFill>
              <a:round/>
              <a:headEnd/>
              <a:tailEnd/>
            </a:ln>
          </p:spPr>
        </p:cxnSp>
        <p:cxnSp>
          <p:nvCxnSpPr>
            <p:cNvPr id="43020" name="Rett linje 18"/>
            <p:cNvCxnSpPr>
              <a:cxnSpLocks noChangeShapeType="1"/>
            </p:cNvCxnSpPr>
            <p:nvPr/>
          </p:nvCxnSpPr>
          <p:spPr bwMode="auto">
            <a:xfrm>
              <a:off x="7414181" y="4784104"/>
              <a:ext cx="3122" cy="244057"/>
            </a:xfrm>
            <a:prstGeom prst="line">
              <a:avLst/>
            </a:prstGeom>
            <a:noFill/>
            <a:ln w="28575" algn="ctr">
              <a:solidFill>
                <a:srgbClr val="FA062F"/>
              </a:solidFill>
              <a:round/>
              <a:headEnd/>
              <a:tailEnd/>
            </a:ln>
          </p:spPr>
        </p:cxnSp>
        <p:sp>
          <p:nvSpPr>
            <p:cNvPr id="43021" name="TekstSylinder 21"/>
            <p:cNvSpPr txBox="1">
              <a:spLocks noChangeArrowheads="1"/>
            </p:cNvSpPr>
            <p:nvPr/>
          </p:nvSpPr>
          <p:spPr bwMode="auto">
            <a:xfrm>
              <a:off x="6528072" y="4991493"/>
              <a:ext cx="130676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>
                  <a:solidFill>
                    <a:schemeClr val="tx1"/>
                  </a:solidFill>
                </a:rPr>
                <a:t>980 – 1050 hPa</a:t>
              </a:r>
            </a:p>
          </p:txBody>
        </p:sp>
      </p:grpSp>
      <p:sp>
        <p:nvSpPr>
          <p:cNvPr id="24" name="Frihåndsform 23"/>
          <p:cNvSpPr>
            <a:spLocks/>
          </p:cNvSpPr>
          <p:nvPr/>
        </p:nvSpPr>
        <p:spPr bwMode="auto">
          <a:xfrm>
            <a:off x="2395538" y="1498600"/>
            <a:ext cx="6156325" cy="3513138"/>
          </a:xfrm>
          <a:custGeom>
            <a:avLst/>
            <a:gdLst>
              <a:gd name="T0" fmla="*/ 6171168 w 6155266"/>
              <a:gd name="T1" fmla="*/ 3505747 h 3513667"/>
              <a:gd name="T2" fmla="*/ 5780704 w 6155266"/>
              <a:gd name="T3" fmla="*/ 3370581 h 3513667"/>
              <a:gd name="T4" fmla="*/ 5330807 w 6155266"/>
              <a:gd name="T5" fmla="*/ 3193190 h 3513667"/>
              <a:gd name="T6" fmla="*/ 4982775 w 6155266"/>
              <a:gd name="T7" fmla="*/ 3041131 h 3513667"/>
              <a:gd name="T8" fmla="*/ 4592300 w 6155266"/>
              <a:gd name="T9" fmla="*/ 2880623 h 3513667"/>
              <a:gd name="T10" fmla="*/ 4218800 w 6155266"/>
              <a:gd name="T11" fmla="*/ 2737021 h 3513667"/>
              <a:gd name="T12" fmla="*/ 3802877 w 6155266"/>
              <a:gd name="T13" fmla="*/ 2542728 h 3513667"/>
              <a:gd name="T14" fmla="*/ 3369961 w 6155266"/>
              <a:gd name="T15" fmla="*/ 2331538 h 3513667"/>
              <a:gd name="T16" fmla="*/ 3004950 w 6155266"/>
              <a:gd name="T17" fmla="*/ 2145690 h 3513667"/>
              <a:gd name="T18" fmla="*/ 2614483 w 6155266"/>
              <a:gd name="T19" fmla="*/ 1934503 h 3513667"/>
              <a:gd name="T20" fmla="*/ 2190048 w 6155266"/>
              <a:gd name="T21" fmla="*/ 1672625 h 3513667"/>
              <a:gd name="T22" fmla="*/ 1799580 w 6155266"/>
              <a:gd name="T23" fmla="*/ 1436094 h 3513667"/>
              <a:gd name="T24" fmla="*/ 1493989 w 6155266"/>
              <a:gd name="T25" fmla="*/ 1233355 h 3513667"/>
              <a:gd name="T26" fmla="*/ 1120496 w 6155266"/>
              <a:gd name="T27" fmla="*/ 979922 h 3513667"/>
              <a:gd name="T28" fmla="*/ 840373 w 6155266"/>
              <a:gd name="T29" fmla="*/ 760290 h 3513667"/>
              <a:gd name="T30" fmla="*/ 526298 w 6155266"/>
              <a:gd name="T31" fmla="*/ 498408 h 3513667"/>
              <a:gd name="T32" fmla="*/ 314076 w 6155266"/>
              <a:gd name="T33" fmla="*/ 304110 h 3513667"/>
              <a:gd name="T34" fmla="*/ 178265 w 6155266"/>
              <a:gd name="T35" fmla="*/ 177395 h 3513667"/>
              <a:gd name="T36" fmla="*/ 0 w 6155266"/>
              <a:gd name="T37" fmla="*/ 0 h 351366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155266"/>
              <a:gd name="T58" fmla="*/ 0 h 3513667"/>
              <a:gd name="T59" fmla="*/ 6155266 w 6155266"/>
              <a:gd name="T60" fmla="*/ 3513667 h 351366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155266" h="3513667">
                <a:moveTo>
                  <a:pt x="6155266" y="3513667"/>
                </a:moveTo>
                <a:lnTo>
                  <a:pt x="5765800" y="3378200"/>
                </a:lnTo>
                <a:lnTo>
                  <a:pt x="5317066" y="3200400"/>
                </a:lnTo>
                <a:lnTo>
                  <a:pt x="4969933" y="3048000"/>
                </a:lnTo>
                <a:lnTo>
                  <a:pt x="4580466" y="2887133"/>
                </a:lnTo>
                <a:lnTo>
                  <a:pt x="4207933" y="2743200"/>
                </a:lnTo>
                <a:lnTo>
                  <a:pt x="3793066" y="2548467"/>
                </a:lnTo>
                <a:lnTo>
                  <a:pt x="3361266" y="2336800"/>
                </a:lnTo>
                <a:lnTo>
                  <a:pt x="2997200" y="2150533"/>
                </a:lnTo>
                <a:lnTo>
                  <a:pt x="2607733" y="1938867"/>
                </a:lnTo>
                <a:lnTo>
                  <a:pt x="2184400" y="1676400"/>
                </a:lnTo>
                <a:lnTo>
                  <a:pt x="1794933" y="1439333"/>
                </a:lnTo>
                <a:lnTo>
                  <a:pt x="1490133" y="1236133"/>
                </a:lnTo>
                <a:lnTo>
                  <a:pt x="1117600" y="982133"/>
                </a:lnTo>
                <a:lnTo>
                  <a:pt x="838200" y="762000"/>
                </a:lnTo>
                <a:lnTo>
                  <a:pt x="524933" y="499533"/>
                </a:lnTo>
                <a:lnTo>
                  <a:pt x="313266" y="304800"/>
                </a:lnTo>
                <a:lnTo>
                  <a:pt x="177800" y="177800"/>
                </a:lnTo>
                <a:lnTo>
                  <a:pt x="0" y="0"/>
                </a:lnTo>
              </a:path>
            </a:pathLst>
          </a:custGeom>
          <a:noFill/>
          <a:ln w="9525" algn="ctr">
            <a:solidFill>
              <a:srgbClr val="FA062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5" name="Frihåndsform 24"/>
          <p:cNvSpPr>
            <a:spLocks/>
          </p:cNvSpPr>
          <p:nvPr/>
        </p:nvSpPr>
        <p:spPr bwMode="auto">
          <a:xfrm>
            <a:off x="2395538" y="1752600"/>
            <a:ext cx="6156325" cy="3513138"/>
          </a:xfrm>
          <a:custGeom>
            <a:avLst/>
            <a:gdLst>
              <a:gd name="T0" fmla="*/ 6171168 w 6155266"/>
              <a:gd name="T1" fmla="*/ 3505747 h 3513667"/>
              <a:gd name="T2" fmla="*/ 5780704 w 6155266"/>
              <a:gd name="T3" fmla="*/ 3370581 h 3513667"/>
              <a:gd name="T4" fmla="*/ 5330807 w 6155266"/>
              <a:gd name="T5" fmla="*/ 3193190 h 3513667"/>
              <a:gd name="T6" fmla="*/ 4982775 w 6155266"/>
              <a:gd name="T7" fmla="*/ 3041131 h 3513667"/>
              <a:gd name="T8" fmla="*/ 4592300 w 6155266"/>
              <a:gd name="T9" fmla="*/ 2880623 h 3513667"/>
              <a:gd name="T10" fmla="*/ 4218800 w 6155266"/>
              <a:gd name="T11" fmla="*/ 2737021 h 3513667"/>
              <a:gd name="T12" fmla="*/ 3802877 w 6155266"/>
              <a:gd name="T13" fmla="*/ 2542728 h 3513667"/>
              <a:gd name="T14" fmla="*/ 3369961 w 6155266"/>
              <a:gd name="T15" fmla="*/ 2331538 h 3513667"/>
              <a:gd name="T16" fmla="*/ 3004950 w 6155266"/>
              <a:gd name="T17" fmla="*/ 2145690 h 3513667"/>
              <a:gd name="T18" fmla="*/ 2614483 w 6155266"/>
              <a:gd name="T19" fmla="*/ 1934503 h 3513667"/>
              <a:gd name="T20" fmla="*/ 2190048 w 6155266"/>
              <a:gd name="T21" fmla="*/ 1672625 h 3513667"/>
              <a:gd name="T22" fmla="*/ 1799580 w 6155266"/>
              <a:gd name="T23" fmla="*/ 1436094 h 3513667"/>
              <a:gd name="T24" fmla="*/ 1493989 w 6155266"/>
              <a:gd name="T25" fmla="*/ 1233355 h 3513667"/>
              <a:gd name="T26" fmla="*/ 1120496 w 6155266"/>
              <a:gd name="T27" fmla="*/ 979922 h 3513667"/>
              <a:gd name="T28" fmla="*/ 840373 w 6155266"/>
              <a:gd name="T29" fmla="*/ 760290 h 3513667"/>
              <a:gd name="T30" fmla="*/ 526298 w 6155266"/>
              <a:gd name="T31" fmla="*/ 498408 h 3513667"/>
              <a:gd name="T32" fmla="*/ 314076 w 6155266"/>
              <a:gd name="T33" fmla="*/ 304110 h 3513667"/>
              <a:gd name="T34" fmla="*/ 178265 w 6155266"/>
              <a:gd name="T35" fmla="*/ 177395 h 3513667"/>
              <a:gd name="T36" fmla="*/ 0 w 6155266"/>
              <a:gd name="T37" fmla="*/ 0 h 351366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155266"/>
              <a:gd name="T58" fmla="*/ 0 h 3513667"/>
              <a:gd name="T59" fmla="*/ 6155266 w 6155266"/>
              <a:gd name="T60" fmla="*/ 3513667 h 351366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155266" h="3513667">
                <a:moveTo>
                  <a:pt x="6155266" y="3513667"/>
                </a:moveTo>
                <a:lnTo>
                  <a:pt x="5765800" y="3378200"/>
                </a:lnTo>
                <a:lnTo>
                  <a:pt x="5317066" y="3200400"/>
                </a:lnTo>
                <a:lnTo>
                  <a:pt x="4969933" y="3048000"/>
                </a:lnTo>
                <a:lnTo>
                  <a:pt x="4580466" y="2887133"/>
                </a:lnTo>
                <a:lnTo>
                  <a:pt x="4207933" y="2743200"/>
                </a:lnTo>
                <a:lnTo>
                  <a:pt x="3793066" y="2548467"/>
                </a:lnTo>
                <a:lnTo>
                  <a:pt x="3361266" y="2336800"/>
                </a:lnTo>
                <a:lnTo>
                  <a:pt x="2997200" y="2150533"/>
                </a:lnTo>
                <a:lnTo>
                  <a:pt x="2607733" y="1938867"/>
                </a:lnTo>
                <a:lnTo>
                  <a:pt x="2184400" y="1676400"/>
                </a:lnTo>
                <a:lnTo>
                  <a:pt x="1794933" y="1439333"/>
                </a:lnTo>
                <a:lnTo>
                  <a:pt x="1490133" y="1236133"/>
                </a:lnTo>
                <a:lnTo>
                  <a:pt x="1117600" y="982133"/>
                </a:lnTo>
                <a:lnTo>
                  <a:pt x="838200" y="762000"/>
                </a:lnTo>
                <a:lnTo>
                  <a:pt x="524933" y="499533"/>
                </a:lnTo>
                <a:lnTo>
                  <a:pt x="313266" y="304800"/>
                </a:lnTo>
                <a:lnTo>
                  <a:pt x="177800" y="177800"/>
                </a:lnTo>
                <a:lnTo>
                  <a:pt x="0" y="0"/>
                </a:lnTo>
              </a:path>
            </a:pathLst>
          </a:custGeom>
          <a:noFill/>
          <a:ln w="9525" algn="ctr">
            <a:solidFill>
              <a:srgbClr val="FA062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6" name="TekstSylinder 25"/>
          <p:cNvSpPr txBox="1">
            <a:spLocks noChangeArrowheads="1"/>
          </p:cNvSpPr>
          <p:nvPr/>
        </p:nvSpPr>
        <p:spPr bwMode="auto">
          <a:xfrm>
            <a:off x="6611938" y="4843463"/>
            <a:ext cx="742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solidFill>
                  <a:schemeClr val="tx1"/>
                </a:solidFill>
              </a:rPr>
              <a:t>7-800m</a:t>
            </a:r>
          </a:p>
        </p:txBody>
      </p:sp>
      <p:sp>
        <p:nvSpPr>
          <p:cNvPr id="3" name="Plassholder for bunntekst 3">
            <a:extLst>
              <a:ext uri="{FF2B5EF4-FFF2-40B4-BE49-F238E27FC236}">
                <a16:creationId xmlns:a16="http://schemas.microsoft.com/office/drawing/2014/main" id="{183ED106-40D8-3E98-93FC-041C2CA9BC14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584522" y="0"/>
            <a:ext cx="8559478" cy="6858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44037" name="Tittel 1"/>
          <p:cNvSpPr>
            <a:spLocks noGrp="1"/>
          </p:cNvSpPr>
          <p:nvPr>
            <p:ph type="title"/>
          </p:nvPr>
        </p:nvSpPr>
        <p:spPr>
          <a:xfrm>
            <a:off x="1079500" y="2139950"/>
            <a:ext cx="7767638" cy="114141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/>
              <a:t>Akselerometer</a:t>
            </a:r>
            <a:br>
              <a:rPr lang="en-GB"/>
            </a:br>
            <a:r>
              <a:rPr lang="en-GB" sz="2400"/>
              <a:t>MPU9250</a:t>
            </a:r>
            <a:endParaRPr lang="en-GB"/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tel 1"/>
          <p:cNvSpPr>
            <a:spLocks noGrp="1"/>
          </p:cNvSpPr>
          <p:nvPr>
            <p:ph type="title"/>
          </p:nvPr>
        </p:nvSpPr>
        <p:spPr>
          <a:xfrm>
            <a:off x="889000" y="254000"/>
            <a:ext cx="7767638" cy="10287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/>
              <a:t>Akselerometer </a:t>
            </a:r>
            <a:r>
              <a:rPr lang="en-GB" dirty="0"/>
              <a:t>(</a:t>
            </a:r>
            <a:r>
              <a:rPr lang="en-GB" dirty="0" err="1"/>
              <a:t>tiltmeter</a:t>
            </a:r>
            <a:r>
              <a:rPr lang="en-GB" dirty="0"/>
              <a:t>?)</a:t>
            </a:r>
            <a:br>
              <a:rPr lang="en-GB" dirty="0"/>
            </a:br>
            <a:r>
              <a:rPr lang="nb-NO" sz="2400" dirty="0"/>
              <a:t>MPU9250</a:t>
            </a:r>
          </a:p>
        </p:txBody>
      </p:sp>
      <p:sp>
        <p:nvSpPr>
          <p:cNvPr id="45059" name="Plassholder for innhold 2"/>
          <p:cNvSpPr>
            <a:spLocks noGrp="1"/>
          </p:cNvSpPr>
          <p:nvPr>
            <p:ph idx="1"/>
          </p:nvPr>
        </p:nvSpPr>
        <p:spPr>
          <a:xfrm>
            <a:off x="1079500" y="881063"/>
            <a:ext cx="5583238" cy="3103562"/>
          </a:xfrm>
        </p:spPr>
        <p:txBody>
          <a:bodyPr/>
          <a:lstStyle/>
          <a:p>
            <a:pPr>
              <a:lnSpc>
                <a:spcPct val="100000"/>
              </a:lnSpc>
              <a:buFont typeface="Times"/>
              <a:buNone/>
            </a:pPr>
            <a:r>
              <a:rPr lang="nb-NO" sz="2400"/>
              <a:t>Nøkkeldata:</a:t>
            </a:r>
          </a:p>
          <a:p>
            <a:pPr>
              <a:lnSpc>
                <a:spcPct val="100000"/>
              </a:lnSpc>
            </a:pPr>
            <a:r>
              <a:rPr lang="nb-NO" sz="1800"/>
              <a:t>Spenning V</a:t>
            </a:r>
            <a:r>
              <a:rPr lang="nb-NO" sz="1800" baseline="-25000"/>
              <a:t>CC</a:t>
            </a:r>
            <a:r>
              <a:rPr lang="nb-NO" sz="1800"/>
              <a:t> = 2,2 to 3,4 V</a:t>
            </a:r>
          </a:p>
          <a:p>
            <a:pPr>
              <a:lnSpc>
                <a:spcPct val="100000"/>
              </a:lnSpc>
            </a:pPr>
            <a:r>
              <a:rPr lang="nb-NO" sz="1800"/>
              <a:t>MPU9250 (3 axes)</a:t>
            </a:r>
          </a:p>
          <a:p>
            <a:pPr>
              <a:lnSpc>
                <a:spcPct val="100000"/>
              </a:lnSpc>
            </a:pPr>
            <a:r>
              <a:rPr lang="nb-NO" sz="1800"/>
              <a:t>Båndbredde 260 Hz</a:t>
            </a:r>
          </a:p>
          <a:p>
            <a:pPr>
              <a:lnSpc>
                <a:spcPct val="100000"/>
              </a:lnSpc>
            </a:pPr>
            <a:r>
              <a:rPr lang="nb-NO" sz="1800"/>
              <a:t>Område</a:t>
            </a:r>
            <a:r>
              <a:rPr lang="nb-NO"/>
              <a:t>: </a:t>
            </a:r>
            <a:br>
              <a:rPr lang="nb-NO"/>
            </a:br>
            <a:r>
              <a:rPr lang="nb-NO"/>
              <a:t>  </a:t>
            </a:r>
            <a:r>
              <a:rPr lang="nb-NO" sz="1800">
                <a:cs typeface="Times New Roman" pitchFamily="18" charset="0"/>
              </a:rPr>
              <a:t>±2 g ( ± 2 048),</a:t>
            </a:r>
            <a:br>
              <a:rPr lang="nb-NO" sz="1800">
                <a:cs typeface="Times New Roman" pitchFamily="18" charset="0"/>
              </a:rPr>
            </a:br>
            <a:r>
              <a:rPr lang="nb-NO" sz="1800">
                <a:cs typeface="Times New Roman" pitchFamily="18" charset="0"/>
              </a:rPr>
              <a:t>  ±4 g ( ± 4 096), </a:t>
            </a:r>
            <a:br>
              <a:rPr lang="nb-NO" sz="1800">
                <a:cs typeface="Times New Roman" pitchFamily="18" charset="0"/>
              </a:rPr>
            </a:br>
            <a:r>
              <a:rPr lang="nb-NO" sz="1800">
                <a:cs typeface="Times New Roman" pitchFamily="18" charset="0"/>
              </a:rPr>
              <a:t>  ±8 g ( ± 8 192),</a:t>
            </a:r>
            <a:br>
              <a:rPr lang="nb-NO" sz="1800">
                <a:cs typeface="Times New Roman" pitchFamily="18" charset="0"/>
              </a:rPr>
            </a:br>
            <a:r>
              <a:rPr lang="nb-NO" sz="1800">
                <a:cs typeface="Times New Roman" pitchFamily="18" charset="0"/>
              </a:rPr>
              <a:t>±16 g (±16 384)</a:t>
            </a:r>
            <a:endParaRPr lang="nb-NO"/>
          </a:p>
          <a:p>
            <a:pPr>
              <a:lnSpc>
                <a:spcPct val="100000"/>
              </a:lnSpc>
              <a:buFont typeface="Times"/>
              <a:buNone/>
            </a:pPr>
            <a:endParaRPr lang="nb-NO"/>
          </a:p>
          <a:p>
            <a:pPr>
              <a:lnSpc>
                <a:spcPct val="100000"/>
              </a:lnSpc>
            </a:pPr>
            <a:endParaRPr lang="nb-NO"/>
          </a:p>
        </p:txBody>
      </p:sp>
      <p:sp>
        <p:nvSpPr>
          <p:cNvPr id="5" name="TekstSylinder 4"/>
          <p:cNvSpPr txBox="1"/>
          <p:nvPr/>
        </p:nvSpPr>
        <p:spPr>
          <a:xfrm>
            <a:off x="1104900" y="3962400"/>
            <a:ext cx="7194550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Times" pitchFamily="-108" charset="0"/>
              </a:rPr>
              <a:t>Applications:</a:t>
            </a:r>
          </a:p>
          <a:p>
            <a:pPr marL="355600" indent="-355600"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tx1"/>
                </a:solidFill>
                <a:latin typeface="Times" pitchFamily="-108" charset="0"/>
              </a:rPr>
              <a:t>Tilt and motion sensors in 3D play</a:t>
            </a:r>
          </a:p>
          <a:p>
            <a:pPr marL="355600" indent="-355600"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tx1"/>
                </a:solidFill>
                <a:latin typeface="Times" pitchFamily="-108" charset="0"/>
              </a:rPr>
              <a:t>Detection of free fall of HDD MP3 players, Laptops and PC’s</a:t>
            </a:r>
          </a:p>
          <a:p>
            <a:pPr marL="355600" indent="-355600"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tx1"/>
                </a:solidFill>
                <a:latin typeface="Times" pitchFamily="-108" charset="0"/>
              </a:rPr>
              <a:t>Picture stabilisation, </a:t>
            </a:r>
            <a:br>
              <a:rPr lang="en-GB" sz="1800" dirty="0">
                <a:solidFill>
                  <a:schemeClr val="tx1"/>
                </a:solidFill>
                <a:latin typeface="Times" pitchFamily="-108" charset="0"/>
              </a:rPr>
            </a:br>
            <a:r>
              <a:rPr lang="en-GB" sz="1800" dirty="0">
                <a:solidFill>
                  <a:schemeClr val="tx1"/>
                </a:solidFill>
                <a:latin typeface="Times" pitchFamily="-108" charset="0"/>
              </a:rPr>
              <a:t>calling when </a:t>
            </a:r>
            <a:r>
              <a:rPr lang="en-GB" sz="1800" dirty="0" err="1">
                <a:solidFill>
                  <a:schemeClr val="tx1"/>
                </a:solidFill>
                <a:latin typeface="Times" pitchFamily="-108" charset="0"/>
              </a:rPr>
              <a:t>mobilephones</a:t>
            </a:r>
            <a:r>
              <a:rPr lang="en-GB" sz="1800" dirty="0">
                <a:solidFill>
                  <a:schemeClr val="tx1"/>
                </a:solidFill>
                <a:latin typeface="Times" pitchFamily="-108" charset="0"/>
              </a:rPr>
              <a:t> are in motion</a:t>
            </a:r>
          </a:p>
          <a:p>
            <a:pPr marL="355600" indent="-355600"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tx1"/>
                </a:solidFill>
                <a:latin typeface="Times" pitchFamily="-108" charset="0"/>
              </a:rPr>
              <a:t>Motion sensor in pedometers</a:t>
            </a:r>
          </a:p>
          <a:p>
            <a:pPr marL="355600" indent="-355600"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tx1"/>
                </a:solidFill>
                <a:latin typeface="Times" pitchFamily="-108" charset="0"/>
              </a:rPr>
              <a:t>Motion sensor in robots</a:t>
            </a:r>
            <a:endParaRPr lang="en-GB" sz="2000" dirty="0">
              <a:solidFill>
                <a:schemeClr val="tx1"/>
              </a:solidFill>
              <a:latin typeface="Times" pitchFamily="-108" charset="0"/>
            </a:endParaRPr>
          </a:p>
        </p:txBody>
      </p:sp>
      <p:pic>
        <p:nvPicPr>
          <p:cNvPr id="55304" name="Picture 8" descr="Bilderesultat for oculus rift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3038" y="5018088"/>
            <a:ext cx="2620962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0000" y="1417638"/>
            <a:ext cx="3505200" cy="243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ssholder for bunntekst 3">
            <a:extLst>
              <a:ext uri="{FF2B5EF4-FFF2-40B4-BE49-F238E27FC236}">
                <a16:creationId xmlns:a16="http://schemas.microsoft.com/office/drawing/2014/main" id="{6234EA74-5593-89D2-D617-D440BBF4E5E7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tel 1"/>
          <p:cNvSpPr>
            <a:spLocks noGrp="1"/>
          </p:cNvSpPr>
          <p:nvPr>
            <p:ph type="title"/>
          </p:nvPr>
        </p:nvSpPr>
        <p:spPr>
          <a:xfrm>
            <a:off x="1079500" y="212725"/>
            <a:ext cx="7767638" cy="112077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/>
              <a:t>Typisk virke måte til et integret akselerometer</a:t>
            </a: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/>
          <a:srcRect l="1756" t="1387" r="1276"/>
          <a:stretch>
            <a:fillRect/>
          </a:stretch>
        </p:blipFill>
        <p:spPr bwMode="auto">
          <a:xfrm>
            <a:off x="2921000" y="1651000"/>
            <a:ext cx="3990975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3"/>
          <a:srcRect b="2425"/>
          <a:stretch>
            <a:fillRect/>
          </a:stretch>
        </p:blipFill>
        <p:spPr bwMode="auto">
          <a:xfrm>
            <a:off x="1165225" y="1660525"/>
            <a:ext cx="7491413" cy="412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ssholder for bunntekst 3">
            <a:extLst>
              <a:ext uri="{FF2B5EF4-FFF2-40B4-BE49-F238E27FC236}">
                <a16:creationId xmlns:a16="http://schemas.microsoft.com/office/drawing/2014/main" id="{988C96E9-3320-286E-DCCA-DD27C9E503A5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Akselerometer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425" y="1958975"/>
            <a:ext cx="83216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9300" y="1570038"/>
            <a:ext cx="8220075" cy="376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ssholder for bunntekst 3">
            <a:extLst>
              <a:ext uri="{FF2B5EF4-FFF2-40B4-BE49-F238E27FC236}">
                <a16:creationId xmlns:a16="http://schemas.microsoft.com/office/drawing/2014/main" id="{1C610801-4292-4BE3-DF06-0A3C77CB1BD3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tel 1"/>
          <p:cNvSpPr>
            <a:spLocks noGrp="1"/>
          </p:cNvSpPr>
          <p:nvPr>
            <p:ph type="title"/>
          </p:nvPr>
        </p:nvSpPr>
        <p:spPr>
          <a:xfrm>
            <a:off x="1101725" y="242888"/>
            <a:ext cx="7767638" cy="79375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/>
              <a:t>Akselerometer - kalibrering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15963" y="4441825"/>
            <a:ext cx="4144962" cy="22479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 dirty="0"/>
              <a:t>Hold kortet i x-, y- og z-retningen</a:t>
            </a:r>
          </a:p>
          <a:p>
            <a:pPr>
              <a:lnSpc>
                <a:spcPct val="100000"/>
              </a:lnSpc>
            </a:pPr>
            <a:r>
              <a:rPr lang="nb-NO" dirty="0"/>
              <a:t>Skriv </a:t>
            </a:r>
            <a:r>
              <a:rPr lang="nb-NO"/>
              <a:t>ut akselerometerverdiene </a:t>
            </a:r>
            <a:r>
              <a:rPr lang="nb-NO" dirty="0"/>
              <a:t>i monitoren</a:t>
            </a:r>
          </a:p>
          <a:p>
            <a:pPr>
              <a:lnSpc>
                <a:spcPct val="100000"/>
              </a:lnSpc>
            </a:pPr>
            <a:r>
              <a:rPr lang="nb-NO" dirty="0"/>
              <a:t>Legg inn avvikene i programmet</a:t>
            </a:r>
          </a:p>
          <a:p>
            <a:pPr>
              <a:lnSpc>
                <a:spcPct val="100000"/>
              </a:lnSpc>
            </a:pPr>
            <a:endParaRPr lang="nb-NO" dirty="0"/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113" y="1322388"/>
            <a:ext cx="2760662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4875" y="1317625"/>
            <a:ext cx="2741613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1263" y="1384300"/>
            <a:ext cx="2579687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2038" y="4467225"/>
            <a:ext cx="41656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ssholder for bunntekst 3">
            <a:extLst>
              <a:ext uri="{FF2B5EF4-FFF2-40B4-BE49-F238E27FC236}">
                <a16:creationId xmlns:a16="http://schemas.microsoft.com/office/drawing/2014/main" id="{774E888A-0F94-D0EC-9CAD-826C961B1D50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584522" y="0"/>
            <a:ext cx="8559478" cy="6858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50181" name="Tittel 1"/>
          <p:cNvSpPr>
            <a:spLocks noGrp="1"/>
          </p:cNvSpPr>
          <p:nvPr>
            <p:ph type="title"/>
          </p:nvPr>
        </p:nvSpPr>
        <p:spPr>
          <a:xfrm>
            <a:off x="1079500" y="2139950"/>
            <a:ext cx="7767638" cy="114141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/>
              <a:t>Gyrometer</a:t>
            </a:r>
            <a:br>
              <a:rPr lang="en-GB"/>
            </a:br>
            <a:r>
              <a:rPr lang="en-GB" sz="2400"/>
              <a:t>MPU9250/55</a:t>
            </a:r>
            <a:endParaRPr lang="en-GB" sz="2000"/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Gyrometeret</a:t>
            </a: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263" y="2416175"/>
            <a:ext cx="8543925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ssholder for bunntekst 3">
            <a:extLst>
              <a:ext uri="{FF2B5EF4-FFF2-40B4-BE49-F238E27FC236}">
                <a16:creationId xmlns:a16="http://schemas.microsoft.com/office/drawing/2014/main" id="{0B1482EA-2545-2885-6C45-5EC2DC98FE2F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54088" y="85725"/>
            <a:ext cx="7732712" cy="143351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nb-NO" dirty="0" err="1"/>
              <a:t>CanSat</a:t>
            </a:r>
            <a:r>
              <a:rPr lang="nb-NO" dirty="0"/>
              <a:t> – </a:t>
            </a:r>
            <a:r>
              <a:rPr lang="nb-NO" dirty="0" err="1"/>
              <a:t>Teensy</a:t>
            </a:r>
            <a:r>
              <a:rPr lang="nb-NO" dirty="0"/>
              <a:t> 3.5</a:t>
            </a:r>
            <a:br>
              <a:rPr lang="nb-NO" dirty="0"/>
            </a:br>
            <a:r>
              <a:rPr lang="nb-NO" dirty="0"/>
              <a:t>En veiledning</a:t>
            </a:r>
            <a:br>
              <a:rPr lang="nb-NO" dirty="0"/>
            </a:br>
            <a:r>
              <a:rPr lang="nb-NO" sz="2000" dirty="0"/>
              <a:t>(</a:t>
            </a:r>
            <a:r>
              <a:rPr lang="nb-NO" sz="2000" u="sng" dirty="0" err="1">
                <a:solidFill>
                  <a:srgbClr val="0000FF"/>
                </a:solidFill>
              </a:rPr>
              <a:t>www.ntnu.no/skolelab/bla-hefteserie</a:t>
            </a:r>
            <a:r>
              <a:rPr lang="nb-NO" sz="2000" dirty="0"/>
              <a:t>)</a:t>
            </a:r>
          </a:p>
        </p:txBody>
      </p:sp>
      <p:sp>
        <p:nvSpPr>
          <p:cNvPr id="14339" name="Plassholder for innhold 2"/>
          <p:cNvSpPr>
            <a:spLocks noGrp="1"/>
          </p:cNvSpPr>
          <p:nvPr>
            <p:ph idx="1"/>
          </p:nvPr>
        </p:nvSpPr>
        <p:spPr>
          <a:xfrm>
            <a:off x="762000" y="1634648"/>
            <a:ext cx="7787014" cy="511688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nb-NO" dirty="0"/>
              <a:t>Montering og installasjon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nb-NO" dirty="0"/>
              <a:t>Elektronikk og sensorer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nb-NO" dirty="0"/>
              <a:t>Forslag til kalibrering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nb-NO" dirty="0"/>
              <a:t>Oppsett av radio for telemetri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nb-NO" dirty="0"/>
              <a:t>Oppskyting eller slipp fra ballong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nb-NO" dirty="0"/>
              <a:t>Beregning av fallhastighet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nb-NO" dirty="0"/>
              <a:t>Simulering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nb-NO" dirty="0"/>
              <a:t>Behandling av data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nb-NO" dirty="0"/>
              <a:t>Programeksempler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nb-NO" dirty="0" err="1"/>
              <a:t>CanSat-håndboken</a:t>
            </a:r>
            <a:r>
              <a:rPr lang="nb-NO" dirty="0"/>
              <a:t>: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nb-NO" sz="1800" u="sng" dirty="0">
                <a:solidFill>
                  <a:srgbClr val="0000FF"/>
                </a:solidFill>
              </a:rPr>
              <a:t>https://www.narom.no/undervisningsressurser/the-cansat-book/v2018/</a:t>
            </a:r>
          </a:p>
        </p:txBody>
      </p:sp>
      <p:pic>
        <p:nvPicPr>
          <p:cNvPr id="14340" name="Picture 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72886">
            <a:off x="5682313" y="1816470"/>
            <a:ext cx="2704154" cy="386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lassholder for bunntekst 3">
            <a:extLst>
              <a:ext uri="{FF2B5EF4-FFF2-40B4-BE49-F238E27FC236}">
                <a16:creationId xmlns:a16="http://schemas.microsoft.com/office/drawing/2014/main" id="{D5C2D8A0-C8AB-BF88-358B-A980C730ABAF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tel 1"/>
          <p:cNvSpPr>
            <a:spLocks noGrp="1"/>
          </p:cNvSpPr>
          <p:nvPr>
            <p:ph type="title"/>
          </p:nvPr>
        </p:nvSpPr>
        <p:spPr>
          <a:xfrm>
            <a:off x="1079500" y="131763"/>
            <a:ext cx="7767638" cy="954087"/>
          </a:xfrm>
        </p:spPr>
        <p:txBody>
          <a:bodyPr/>
          <a:lstStyle/>
          <a:p>
            <a:pPr algn="ctr"/>
            <a:r>
              <a:rPr lang="nb-NO"/>
              <a:t>Integrert 3 akse integrert gyro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/>
          <a:srcRect l="7294" t="2647" r="9962" b="25356"/>
          <a:stretch>
            <a:fillRect/>
          </a:stretch>
        </p:blipFill>
        <p:spPr bwMode="auto">
          <a:xfrm>
            <a:off x="5359400" y="925960"/>
            <a:ext cx="2616200" cy="301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4" descr="Bilderesultat for roll pitch ya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7385" y="884017"/>
            <a:ext cx="3668712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kstSylinder 12"/>
          <p:cNvSpPr txBox="1">
            <a:spLocks noChangeArrowheads="1"/>
          </p:cNvSpPr>
          <p:nvPr/>
        </p:nvSpPr>
        <p:spPr bwMode="auto">
          <a:xfrm>
            <a:off x="5349875" y="1013273"/>
            <a:ext cx="736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Yaw</a:t>
            </a:r>
          </a:p>
        </p:txBody>
      </p:sp>
      <p:sp>
        <p:nvSpPr>
          <p:cNvPr id="14" name="TekstSylinder 13"/>
          <p:cNvSpPr txBox="1">
            <a:spLocks noChangeArrowheads="1"/>
          </p:cNvSpPr>
          <p:nvPr/>
        </p:nvSpPr>
        <p:spPr bwMode="auto">
          <a:xfrm>
            <a:off x="7013934" y="3319071"/>
            <a:ext cx="714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Roll</a:t>
            </a:r>
          </a:p>
        </p:txBody>
      </p:sp>
      <p:sp>
        <p:nvSpPr>
          <p:cNvPr id="15" name="TekstSylinder 14"/>
          <p:cNvSpPr txBox="1">
            <a:spLocks noChangeArrowheads="1"/>
          </p:cNvSpPr>
          <p:nvPr/>
        </p:nvSpPr>
        <p:spPr bwMode="auto">
          <a:xfrm>
            <a:off x="7568661" y="1534273"/>
            <a:ext cx="817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Pitch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8497" y="3492457"/>
            <a:ext cx="3239329" cy="31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kstSylinder 10"/>
          <p:cNvSpPr txBox="1"/>
          <p:nvPr/>
        </p:nvSpPr>
        <p:spPr>
          <a:xfrm>
            <a:off x="793630" y="234638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3907766" y="314864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6" name="TekstSylinder 15"/>
          <p:cNvSpPr txBox="1"/>
          <p:nvPr/>
        </p:nvSpPr>
        <p:spPr>
          <a:xfrm>
            <a:off x="2346385" y="83676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17" name="TekstSylinder 16"/>
          <p:cNvSpPr txBox="1"/>
          <p:nvPr/>
        </p:nvSpPr>
        <p:spPr>
          <a:xfrm>
            <a:off x="5711135" y="4606865"/>
            <a:ext cx="27443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>
                <a:solidFill>
                  <a:schemeClr val="tx1"/>
                </a:solidFill>
              </a:rPr>
              <a:t>Om X </a:t>
            </a:r>
            <a:r>
              <a:rPr lang="nb-NO" sz="1800" dirty="0">
                <a:solidFill>
                  <a:schemeClr val="tx1"/>
                </a:solidFill>
                <a:sym typeface="Wingdings" pitchFamily="2" charset="2"/>
              </a:rPr>
              <a:t> ”roll”     rull</a:t>
            </a:r>
            <a:br>
              <a:rPr lang="nb-NO" sz="1800" dirty="0">
                <a:solidFill>
                  <a:schemeClr val="tx1"/>
                </a:solidFill>
                <a:sym typeface="Wingdings" pitchFamily="2" charset="2"/>
              </a:rPr>
            </a:br>
            <a:r>
              <a:rPr lang="nb-NO" sz="1800" dirty="0">
                <a:solidFill>
                  <a:schemeClr val="tx1"/>
                </a:solidFill>
                <a:sym typeface="Wingdings" pitchFamily="2" charset="2"/>
              </a:rPr>
              <a:t>Om Y  ”pitch”  stamp</a:t>
            </a:r>
            <a:br>
              <a:rPr lang="nb-NO" sz="1800" dirty="0">
                <a:solidFill>
                  <a:schemeClr val="tx1"/>
                </a:solidFill>
                <a:sym typeface="Wingdings" pitchFamily="2" charset="2"/>
              </a:rPr>
            </a:br>
            <a:r>
              <a:rPr lang="nb-NO" sz="1800" dirty="0">
                <a:solidFill>
                  <a:schemeClr val="tx1"/>
                </a:solidFill>
                <a:sym typeface="Wingdings" pitchFamily="2" charset="2"/>
              </a:rPr>
              <a:t>Om Z  ”</a:t>
            </a:r>
            <a:r>
              <a:rPr lang="nb-NO" sz="1800" dirty="0" err="1">
                <a:solidFill>
                  <a:schemeClr val="tx1"/>
                </a:solidFill>
                <a:sym typeface="Wingdings" pitchFamily="2" charset="2"/>
              </a:rPr>
              <a:t>yaw</a:t>
            </a:r>
            <a:r>
              <a:rPr lang="nb-NO" sz="1800" dirty="0">
                <a:solidFill>
                  <a:schemeClr val="tx1"/>
                </a:solidFill>
                <a:sym typeface="Wingdings" pitchFamily="2" charset="2"/>
              </a:rPr>
              <a:t>”   gir</a:t>
            </a:r>
            <a:endParaRPr lang="nb-NO" sz="1800" dirty="0">
              <a:solidFill>
                <a:schemeClr val="tx1"/>
              </a:solidFill>
            </a:endParaRPr>
          </a:p>
        </p:txBody>
      </p:sp>
      <p:sp>
        <p:nvSpPr>
          <p:cNvPr id="18" name="TekstSylinder 17"/>
          <p:cNvSpPr txBox="1"/>
          <p:nvPr/>
        </p:nvSpPr>
        <p:spPr>
          <a:xfrm>
            <a:off x="5715000" y="5635541"/>
            <a:ext cx="3155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>
                <a:solidFill>
                  <a:schemeClr val="tx1"/>
                </a:solidFill>
              </a:rPr>
              <a:t>Om </a:t>
            </a:r>
            <a:r>
              <a:rPr lang="nb-NO" sz="1800" dirty="0">
                <a:solidFill>
                  <a:schemeClr val="tx1"/>
                </a:solidFill>
              </a:rPr>
              <a:t>X </a:t>
            </a:r>
            <a:r>
              <a:rPr lang="nb-NO" sz="1800" dirty="0">
                <a:solidFill>
                  <a:schemeClr val="tx1"/>
                </a:solidFill>
                <a:sym typeface="Wingdings" pitchFamily="2" charset="2"/>
              </a:rPr>
              <a:t> ”</a:t>
            </a:r>
            <a:r>
              <a:rPr lang="nb-NO" sz="1800" dirty="0" err="1">
                <a:solidFill>
                  <a:schemeClr val="tx1"/>
                </a:solidFill>
                <a:sym typeface="Wingdings" pitchFamily="2" charset="2"/>
              </a:rPr>
              <a:t>heave</a:t>
            </a:r>
            <a:r>
              <a:rPr lang="nb-NO" sz="1800" dirty="0">
                <a:solidFill>
                  <a:schemeClr val="tx1"/>
                </a:solidFill>
                <a:sym typeface="Wingdings" pitchFamily="2" charset="2"/>
              </a:rPr>
              <a:t>”  hev</a:t>
            </a:r>
            <a:br>
              <a:rPr lang="nb-NO" sz="1800">
                <a:solidFill>
                  <a:schemeClr val="tx1"/>
                </a:solidFill>
                <a:sym typeface="Wingdings" pitchFamily="2" charset="2"/>
              </a:rPr>
            </a:br>
            <a:r>
              <a:rPr lang="nb-NO" sz="1800">
                <a:solidFill>
                  <a:schemeClr val="tx1"/>
                </a:solidFill>
                <a:sym typeface="Wingdings" pitchFamily="2" charset="2"/>
              </a:rPr>
              <a:t>Om </a:t>
            </a:r>
            <a:r>
              <a:rPr lang="nb-NO" sz="1800" dirty="0">
                <a:solidFill>
                  <a:schemeClr val="tx1"/>
                </a:solidFill>
                <a:sym typeface="Wingdings" pitchFamily="2" charset="2"/>
              </a:rPr>
              <a:t>Y  ”</a:t>
            </a:r>
            <a:r>
              <a:rPr lang="nb-NO" sz="1800" dirty="0" err="1">
                <a:solidFill>
                  <a:schemeClr val="tx1"/>
                </a:solidFill>
                <a:sym typeface="Wingdings" pitchFamily="2" charset="2"/>
              </a:rPr>
              <a:t>sway</a:t>
            </a:r>
            <a:r>
              <a:rPr lang="nb-NO" sz="1800" dirty="0">
                <a:solidFill>
                  <a:schemeClr val="tx1"/>
                </a:solidFill>
                <a:sym typeface="Wingdings" pitchFamily="2" charset="2"/>
              </a:rPr>
              <a:t>”    sving</a:t>
            </a:r>
            <a:br>
              <a:rPr lang="nb-NO" sz="1800">
                <a:solidFill>
                  <a:schemeClr val="tx1"/>
                </a:solidFill>
                <a:sym typeface="Wingdings" pitchFamily="2" charset="2"/>
              </a:rPr>
            </a:br>
            <a:r>
              <a:rPr lang="nb-NO" sz="1800">
                <a:solidFill>
                  <a:schemeClr val="tx1"/>
                </a:solidFill>
                <a:sym typeface="Wingdings" pitchFamily="2" charset="2"/>
              </a:rPr>
              <a:t>Om </a:t>
            </a:r>
            <a:r>
              <a:rPr lang="nb-NO" sz="1800" dirty="0">
                <a:solidFill>
                  <a:schemeClr val="tx1"/>
                </a:solidFill>
                <a:sym typeface="Wingdings" pitchFamily="2" charset="2"/>
              </a:rPr>
              <a:t>Z  ”</a:t>
            </a:r>
            <a:r>
              <a:rPr lang="nb-NO" sz="1800" dirty="0" err="1">
                <a:solidFill>
                  <a:schemeClr val="tx1"/>
                </a:solidFill>
                <a:sym typeface="Wingdings" pitchFamily="2" charset="2"/>
              </a:rPr>
              <a:t>surge</a:t>
            </a:r>
            <a:r>
              <a:rPr lang="nb-NO" sz="1800" dirty="0">
                <a:solidFill>
                  <a:schemeClr val="tx1"/>
                </a:solidFill>
                <a:sym typeface="Wingdings" pitchFamily="2" charset="2"/>
              </a:rPr>
              <a:t>”   drag</a:t>
            </a:r>
            <a:endParaRPr lang="nb-NO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1" grpId="0"/>
      <p:bldP spid="12" grpId="0"/>
      <p:bldP spid="16" grpId="0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Ballanseorgan for flygende innsekter</a:t>
            </a:r>
            <a:br>
              <a:rPr lang="nb-NO"/>
            </a:br>
            <a:r>
              <a:rPr lang="nb-NO" sz="2000"/>
              <a:t>”Svingkølle” - https://no.wikipedia.org/wiki/Svingk%C3%B8lle</a:t>
            </a:r>
          </a:p>
        </p:txBody>
      </p:sp>
      <p:pic>
        <p:nvPicPr>
          <p:cNvPr id="5" name="Picture 4" descr="File:Crane fly halteres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4825" y="1792288"/>
            <a:ext cx="6154738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ile:Crane fly halteres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37314" t="26369" r="39552" b="39304"/>
          <a:stretch>
            <a:fillRect/>
          </a:stretch>
        </p:blipFill>
        <p:spPr bwMode="auto">
          <a:xfrm>
            <a:off x="2309813" y="1825625"/>
            <a:ext cx="4110037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Mygg</a:t>
            </a:r>
          </a:p>
        </p:txBody>
      </p:sp>
      <p:pic>
        <p:nvPicPr>
          <p:cNvPr id="54275" name="Picture 2" descr="Stikkmyg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2238" y="1685925"/>
            <a:ext cx="3878262" cy="500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Stikkmygg"/>
          <p:cNvPicPr>
            <a:picLocks noChangeAspect="1" noChangeArrowheads="1"/>
          </p:cNvPicPr>
          <p:nvPr/>
        </p:nvPicPr>
        <p:blipFill>
          <a:blip r:embed="rId2"/>
          <a:srcRect l="40755" t="35152" r="41887" b="52567"/>
          <a:stretch>
            <a:fillRect/>
          </a:stretch>
        </p:blipFill>
        <p:spPr bwMode="auto">
          <a:xfrm>
            <a:off x="2378075" y="1620838"/>
            <a:ext cx="5097463" cy="46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tel 1"/>
          <p:cNvSpPr>
            <a:spLocks noGrp="1"/>
          </p:cNvSpPr>
          <p:nvPr>
            <p:ph type="title"/>
          </p:nvPr>
        </p:nvSpPr>
        <p:spPr>
          <a:xfrm>
            <a:off x="1079500" y="168275"/>
            <a:ext cx="7767638" cy="92868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sz="2800">
                <a:solidFill>
                  <a:schemeClr val="tx2"/>
                </a:solidFill>
              </a:rPr>
              <a:t>MEMS – Micro ElektroMechanical Systems</a:t>
            </a:r>
            <a:br>
              <a:rPr lang="nb-NO" sz="3200">
                <a:solidFill>
                  <a:schemeClr val="tx2"/>
                </a:solidFill>
              </a:rPr>
            </a:br>
            <a:r>
              <a:rPr lang="nb-NO" sz="2000"/>
              <a:t>https://www.youtube.com/watch?v=A03AENwOVNY</a:t>
            </a:r>
            <a:endParaRPr lang="nb-NO" sz="3200">
              <a:solidFill>
                <a:schemeClr val="tx2"/>
              </a:solidFill>
            </a:endParaRPr>
          </a:p>
        </p:txBody>
      </p:sp>
      <p:sp>
        <p:nvSpPr>
          <p:cNvPr id="55299" name="Plassholder for innhold 2"/>
          <p:cNvSpPr>
            <a:spLocks noGrp="1"/>
          </p:cNvSpPr>
          <p:nvPr>
            <p:ph idx="1"/>
          </p:nvPr>
        </p:nvSpPr>
        <p:spPr>
          <a:xfrm>
            <a:off x="1079500" y="5049838"/>
            <a:ext cx="3787775" cy="1038225"/>
          </a:xfrm>
        </p:spPr>
        <p:txBody>
          <a:bodyPr/>
          <a:lstStyle/>
          <a:p>
            <a:endParaRPr lang="nb-NO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/>
          <a:srcRect t="3656" b="6117"/>
          <a:stretch>
            <a:fillRect/>
          </a:stretch>
        </p:blipFill>
        <p:spPr bwMode="auto">
          <a:xfrm>
            <a:off x="1144588" y="1381125"/>
            <a:ext cx="7470775" cy="521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175" y="1174750"/>
            <a:ext cx="7210425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tel 1"/>
          <p:cNvSpPr>
            <a:spLocks noGrp="1"/>
          </p:cNvSpPr>
          <p:nvPr>
            <p:ph type="title"/>
          </p:nvPr>
        </p:nvSpPr>
        <p:spPr>
          <a:xfrm>
            <a:off x="1044994" y="134308"/>
            <a:ext cx="7767638" cy="114141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Kalibrering av gyrometer</a:t>
            </a:r>
            <a:br>
              <a:rPr lang="nb-NO" dirty="0"/>
            </a:br>
            <a:r>
              <a:rPr lang="nb-NO" sz="2800" dirty="0"/>
              <a:t>Silkeborg gymnasium (2015)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3888" y="1525588"/>
            <a:ext cx="6191250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ssholder for bunntekst 3">
            <a:extLst>
              <a:ext uri="{FF2B5EF4-FFF2-40B4-BE49-F238E27FC236}">
                <a16:creationId xmlns:a16="http://schemas.microsoft.com/office/drawing/2014/main" id="{C7704433-129F-0F3A-F16B-40E7DB072CF1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584522" y="0"/>
            <a:ext cx="8559478" cy="6858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50181" name="Tittel 1"/>
          <p:cNvSpPr>
            <a:spLocks noGrp="1"/>
          </p:cNvSpPr>
          <p:nvPr>
            <p:ph type="title"/>
          </p:nvPr>
        </p:nvSpPr>
        <p:spPr>
          <a:xfrm>
            <a:off x="1079500" y="2139950"/>
            <a:ext cx="7767638" cy="114141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 dirty="0"/>
              <a:t>Magnetometer</a:t>
            </a:r>
            <a:br>
              <a:rPr lang="en-GB" dirty="0"/>
            </a:br>
            <a:r>
              <a:rPr lang="en-GB" sz="2400" dirty="0"/>
              <a:t>AK8963</a:t>
            </a:r>
            <a:endParaRPr lang="en-GB" sz="2000" dirty="0"/>
          </a:p>
        </p:txBody>
      </p: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tel 1"/>
          <p:cNvSpPr>
            <a:spLocks noGrp="1"/>
          </p:cNvSpPr>
          <p:nvPr>
            <p:ph type="title"/>
          </p:nvPr>
        </p:nvSpPr>
        <p:spPr>
          <a:xfrm>
            <a:off x="1079500" y="403225"/>
            <a:ext cx="7767638" cy="511175"/>
          </a:xfrm>
        </p:spPr>
        <p:txBody>
          <a:bodyPr/>
          <a:lstStyle/>
          <a:p>
            <a:pPr algn="ctr"/>
            <a:r>
              <a:rPr lang="nb-NO"/>
              <a:t>Magnetometer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79500" y="4386963"/>
            <a:ext cx="5744210" cy="20678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 dirty="0"/>
              <a:t>Legg merke til at x- og y-retningen er dreid 90º i forhold til akselerometeret og gyrometeret</a:t>
            </a:r>
          </a:p>
          <a:p>
            <a:pPr>
              <a:lnSpc>
                <a:spcPct val="100000"/>
              </a:lnSpc>
            </a:pPr>
            <a:r>
              <a:rPr lang="nb-NO" dirty="0"/>
              <a:t>Legg også merke til at positiv z-retning er nedover</a:t>
            </a:r>
          </a:p>
          <a:p>
            <a:pPr>
              <a:lnSpc>
                <a:spcPct val="100000"/>
              </a:lnSpc>
            </a:pPr>
            <a:r>
              <a:rPr lang="nb-NO" dirty="0"/>
              <a:t>Dette betyr at magnetsensor chipen i pakken er snudd opp ned i forhold til akselerometeret og gyrometeret</a:t>
            </a: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7738" y="1501775"/>
            <a:ext cx="795020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ssholder for bunntekst 3">
            <a:extLst>
              <a:ext uri="{FF2B5EF4-FFF2-40B4-BE49-F238E27FC236}">
                <a16:creationId xmlns:a16="http://schemas.microsoft.com/office/drawing/2014/main" id="{F0252BEE-6094-84F2-E9F6-C26268474BD8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8B417-5FBA-0CC6-A016-8C212E86B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650" y="5038708"/>
            <a:ext cx="2311519" cy="168283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tel 1"/>
          <p:cNvSpPr>
            <a:spLocks noGrp="1"/>
          </p:cNvSpPr>
          <p:nvPr>
            <p:ph type="title"/>
          </p:nvPr>
        </p:nvSpPr>
        <p:spPr>
          <a:xfrm>
            <a:off x="1079500" y="539750"/>
            <a:ext cx="7767638" cy="733425"/>
          </a:xfrm>
        </p:spPr>
        <p:txBody>
          <a:bodyPr/>
          <a:lstStyle/>
          <a:p>
            <a:pPr algn="ctr"/>
            <a:r>
              <a:rPr lang="nb-NO"/>
              <a:t>Magnetometer</a:t>
            </a:r>
          </a:p>
        </p:txBody>
      </p:sp>
      <p:sp>
        <p:nvSpPr>
          <p:cNvPr id="60419" name="Plassholder for innhold 2"/>
          <p:cNvSpPr>
            <a:spLocks noGrp="1"/>
          </p:cNvSpPr>
          <p:nvPr>
            <p:ph idx="1"/>
          </p:nvPr>
        </p:nvSpPr>
        <p:spPr>
          <a:xfrm>
            <a:off x="1079500" y="5554663"/>
            <a:ext cx="7767638" cy="533400"/>
          </a:xfrm>
        </p:spPr>
        <p:txBody>
          <a:bodyPr/>
          <a:lstStyle/>
          <a:p>
            <a:r>
              <a:rPr lang="nb-NO" dirty="0" err="1"/>
              <a:t>Magetometerets</a:t>
            </a:r>
            <a:r>
              <a:rPr lang="nb-NO" dirty="0"/>
              <a:t> orientering i forhold til </a:t>
            </a:r>
            <a:r>
              <a:rPr lang="nb-NO" dirty="0" err="1"/>
              <a:t>CanSat-kortet</a:t>
            </a:r>
            <a:endParaRPr lang="nb-NO" dirty="0"/>
          </a:p>
        </p:txBody>
      </p:sp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163" y="1349375"/>
            <a:ext cx="8186737" cy="380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ssholder for bunntekst 3">
            <a:extLst>
              <a:ext uri="{FF2B5EF4-FFF2-40B4-BE49-F238E27FC236}">
                <a16:creationId xmlns:a16="http://schemas.microsoft.com/office/drawing/2014/main" id="{2FD435A2-7CB5-07FD-2FC1-6D0A9B6CEEB6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Teknologi - </a:t>
            </a:r>
            <a:r>
              <a:rPr lang="nb-NO" dirty="0" err="1"/>
              <a:t>Magnetometer</a:t>
            </a:r>
            <a:endParaRPr lang="nb-NO" dirty="0"/>
          </a:p>
        </p:txBody>
      </p:sp>
      <p:sp>
        <p:nvSpPr>
          <p:cNvPr id="61443" name="Plassholder for innhold 2"/>
          <p:cNvSpPr>
            <a:spLocks noGrp="1"/>
          </p:cNvSpPr>
          <p:nvPr>
            <p:ph idx="1"/>
          </p:nvPr>
        </p:nvSpPr>
        <p:spPr>
          <a:xfrm>
            <a:off x="1079500" y="1978025"/>
            <a:ext cx="3690938" cy="41100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Oppdaget i 1879 av Edwin Hall</a:t>
            </a:r>
          </a:p>
          <a:p>
            <a:pPr>
              <a:lnSpc>
                <a:spcPct val="100000"/>
              </a:lnSpc>
            </a:pPr>
            <a:r>
              <a:rPr lang="nb-NO"/>
              <a:t>Oppdaget at det oppsto en spenning på tvers av den strømførende ledningen når ledningen ble utsatt for et magnetfelt som vist på figuren.</a:t>
            </a:r>
          </a:p>
          <a:p>
            <a:pPr>
              <a:lnSpc>
                <a:spcPct val="100000"/>
              </a:lnSpc>
            </a:pPr>
            <a:r>
              <a:rPr lang="nb-NO"/>
              <a:t>Mengden av ladning som er forflyttet kan måles med et voltmeter og er et mål på styrken til magnetfeltet</a:t>
            </a: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9525" y="1943100"/>
            <a:ext cx="3689350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ssholder for bunntekst 3">
            <a:extLst>
              <a:ext uri="{FF2B5EF4-FFF2-40B4-BE49-F238E27FC236}">
                <a16:creationId xmlns:a16="http://schemas.microsoft.com/office/drawing/2014/main" id="{78665121-43BC-9115-DE75-DD86343EDA52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19175" y="1455738"/>
            <a:ext cx="7767638" cy="42513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 dirty="0"/>
              <a:t>Ved hjelp av </a:t>
            </a:r>
            <a:r>
              <a:rPr lang="nb-NO"/>
              <a:t>en kalibrert </a:t>
            </a:r>
            <a:r>
              <a:rPr lang="nb-NO" dirty="0"/>
              <a:t>magnetisk kilde</a:t>
            </a:r>
          </a:p>
          <a:p>
            <a:pPr>
              <a:lnSpc>
                <a:spcPct val="100000"/>
              </a:lnSpc>
            </a:pPr>
            <a:r>
              <a:rPr lang="nb-NO" dirty="0"/>
              <a:t>Ev. ved hjelp av </a:t>
            </a:r>
            <a:r>
              <a:rPr lang="nb-NO"/>
              <a:t>en ukalibrert </a:t>
            </a:r>
            <a:r>
              <a:rPr lang="nb-NO" dirty="0"/>
              <a:t>magnetisk kilde og et kalibrert måleinstrument</a:t>
            </a:r>
          </a:p>
          <a:p>
            <a:pPr>
              <a:lnSpc>
                <a:spcPct val="100000"/>
              </a:lnSpc>
            </a:pPr>
            <a:r>
              <a:rPr lang="nb-NO" dirty="0"/>
              <a:t>Ev. kan vi bruke jordmagnetismen om vi kjenner den eksakte verdien der vi er.</a:t>
            </a:r>
          </a:p>
          <a:p>
            <a:pPr>
              <a:lnSpc>
                <a:spcPct val="100000"/>
              </a:lnSpc>
            </a:pPr>
            <a:r>
              <a:rPr lang="nb-NO" dirty="0"/>
              <a:t>Kan estimeres ganske godt på det stedet man er:</a:t>
            </a:r>
            <a:br>
              <a:rPr lang="nb-NO" dirty="0"/>
            </a:br>
            <a:r>
              <a:rPr lang="nb-NO" u="sng" dirty="0">
                <a:solidFill>
                  <a:srgbClr val="0000FF"/>
                </a:solidFill>
              </a:rPr>
              <a:t> https://www.ngdc.noaa.gov/geomag-web/#igrfwmm</a:t>
            </a:r>
            <a:endParaRPr lang="nb-NO" dirty="0"/>
          </a:p>
        </p:txBody>
      </p:sp>
      <p:pic>
        <p:nvPicPr>
          <p:cNvPr id="1034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0925" y="4121150"/>
            <a:ext cx="7667625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ittel 1"/>
          <p:cNvSpPr>
            <a:spLocks noGrp="1"/>
          </p:cNvSpPr>
          <p:nvPr>
            <p:ph type="title"/>
          </p:nvPr>
        </p:nvSpPr>
        <p:spPr>
          <a:xfrm>
            <a:off x="1109663" y="212725"/>
            <a:ext cx="7767637" cy="114141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Hvordan kalibrere </a:t>
            </a:r>
            <a:r>
              <a:rPr lang="nb-NO" dirty="0" err="1"/>
              <a:t>magnetometeret</a:t>
            </a:r>
            <a:r>
              <a:rPr lang="nb-NO" dirty="0"/>
              <a:t>?</a:t>
            </a:r>
            <a:br>
              <a:rPr lang="nb-NO" dirty="0"/>
            </a:br>
            <a:r>
              <a:rPr lang="nb-NO" sz="2400" dirty="0"/>
              <a:t>Forslag til vurdering</a:t>
            </a:r>
            <a:endParaRPr lang="nb-NO" sz="2400" u="sng" dirty="0">
              <a:solidFill>
                <a:srgbClr val="0000FF"/>
              </a:solidFill>
            </a:endParaRPr>
          </a:p>
        </p:txBody>
      </p:sp>
      <p:sp>
        <p:nvSpPr>
          <p:cNvPr id="2" name="Plassholder for bunntekst 3">
            <a:extLst>
              <a:ext uri="{FF2B5EF4-FFF2-40B4-BE49-F238E27FC236}">
                <a16:creationId xmlns:a16="http://schemas.microsoft.com/office/drawing/2014/main" id="{65325338-4CE7-1658-8824-CF373F822B14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tel 1"/>
          <p:cNvSpPr>
            <a:spLocks noGrp="1"/>
          </p:cNvSpPr>
          <p:nvPr>
            <p:ph type="title"/>
          </p:nvPr>
        </p:nvSpPr>
        <p:spPr>
          <a:xfrm rot="16200000">
            <a:off x="-705643" y="3139281"/>
            <a:ext cx="3535362" cy="676275"/>
          </a:xfrm>
        </p:spPr>
        <p:txBody>
          <a:bodyPr/>
          <a:lstStyle/>
          <a:p>
            <a:pPr algn="ctr"/>
            <a:r>
              <a:rPr lang="nb-NO"/>
              <a:t>Teensy 3.5</a:t>
            </a:r>
          </a:p>
        </p:txBody>
      </p:sp>
      <p:pic>
        <p:nvPicPr>
          <p:cNvPr id="16388" name="Picture 21" descr="D:\Backup PC233 05.08.06\PC233\Artikler Hefter-bøker m.m\CanSat\Figurer Tennsy 3.5\teensy-3.5-pinning-1.jpg"/>
          <p:cNvPicPr>
            <a:picLocks noChangeAspect="1" noChangeArrowheads="1"/>
          </p:cNvPicPr>
          <p:nvPr/>
        </p:nvPicPr>
        <p:blipFill>
          <a:blip r:embed="rId2"/>
          <a:srcRect l="5098" t="5812" r="51244" b="5106"/>
          <a:stretch>
            <a:fillRect/>
          </a:stretch>
        </p:blipFill>
        <p:spPr bwMode="auto">
          <a:xfrm>
            <a:off x="1343025" y="130175"/>
            <a:ext cx="5751513" cy="66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2" descr="D:\Backup PC233 05.08.06\PC233\Artikler Hefter-bøker m.m\CanSat\Figurer Tennsy 3.5\teensy-3.5-pinning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8075" y="192088"/>
            <a:ext cx="1328738" cy="659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tel 1"/>
          <p:cNvSpPr>
            <a:spLocks noGrp="1"/>
          </p:cNvSpPr>
          <p:nvPr>
            <p:ph type="title"/>
          </p:nvPr>
        </p:nvSpPr>
        <p:spPr>
          <a:xfrm>
            <a:off x="1109663" y="212725"/>
            <a:ext cx="7767637" cy="114141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Kalibrering</a:t>
            </a:r>
            <a:br>
              <a:rPr lang="nb-NO" dirty="0"/>
            </a:br>
            <a:r>
              <a:rPr lang="nb-NO" sz="2400" dirty="0"/>
              <a:t>Magnetometeret</a:t>
            </a:r>
            <a:br>
              <a:rPr lang="nb-NO" sz="2400" dirty="0"/>
            </a:br>
            <a:r>
              <a:rPr lang="nb-NO" sz="2400" u="sng" dirty="0">
                <a:solidFill>
                  <a:srgbClr val="0000FF"/>
                </a:solidFill>
              </a:rPr>
              <a:t>https://www.ngdc.noaa.gov/geomag-web/#igrfwmm</a:t>
            </a:r>
          </a:p>
        </p:txBody>
      </p:sp>
      <p:sp>
        <p:nvSpPr>
          <p:cNvPr id="63491" name="Plassholder for innhold 2"/>
          <p:cNvSpPr>
            <a:spLocks noGrp="1"/>
          </p:cNvSpPr>
          <p:nvPr>
            <p:ph idx="1"/>
          </p:nvPr>
        </p:nvSpPr>
        <p:spPr>
          <a:xfrm>
            <a:off x="784225" y="6308725"/>
            <a:ext cx="8215313" cy="320675"/>
          </a:xfrm>
        </p:spPr>
        <p:txBody>
          <a:bodyPr/>
          <a:lstStyle/>
          <a:p>
            <a:r>
              <a:rPr lang="nb-NO"/>
              <a:t>Velg land, by og dato og få øyeblikksverdien for jordmagnetismen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3126" y="1574800"/>
            <a:ext cx="7864777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4539" y="1611313"/>
            <a:ext cx="8289108" cy="207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514" name="Tittel 1"/>
          <p:cNvSpPr>
            <a:spLocks noGrp="1"/>
          </p:cNvSpPr>
          <p:nvPr>
            <p:ph type="title"/>
          </p:nvPr>
        </p:nvSpPr>
        <p:spPr>
          <a:xfrm>
            <a:off x="1109663" y="212725"/>
            <a:ext cx="7767637" cy="114141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/>
              <a:t>Kalibrering</a:t>
            </a:r>
            <a:br>
              <a:rPr lang="nb-NO"/>
            </a:br>
            <a:r>
              <a:rPr lang="nb-NO" sz="2400"/>
              <a:t>Magnetometeret</a:t>
            </a:r>
            <a:br>
              <a:rPr lang="nb-NO" sz="2400"/>
            </a:br>
            <a:r>
              <a:rPr lang="nb-NO" sz="2400" u="sng">
                <a:solidFill>
                  <a:srgbClr val="0000FF"/>
                </a:solidFill>
              </a:rPr>
              <a:t>https://www.ngdc.noaa.gov/geomag-web/#igrfwmm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22313" y="3829050"/>
            <a:ext cx="8213725" cy="319088"/>
          </a:xfrm>
        </p:spPr>
        <p:txBody>
          <a:bodyPr/>
          <a:lstStyle/>
          <a:p>
            <a:pPr algn="ctr">
              <a:buFont typeface="Times"/>
              <a:buNone/>
            </a:pPr>
            <a:r>
              <a:rPr lang="nb-NO"/>
              <a:t>Få ut verdien i nTesla</a:t>
            </a:r>
          </a:p>
        </p:txBody>
      </p:sp>
      <p:sp>
        <p:nvSpPr>
          <p:cNvPr id="7" name="Rektangel 6"/>
          <p:cNvSpPr>
            <a:spLocks noChangeArrowheads="1"/>
          </p:cNvSpPr>
          <p:nvPr/>
        </p:nvSpPr>
        <p:spPr bwMode="auto">
          <a:xfrm>
            <a:off x="2827338" y="2660650"/>
            <a:ext cx="828675" cy="10033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sp>
        <p:nvSpPr>
          <p:cNvPr id="8" name="Rektangel 7"/>
          <p:cNvSpPr>
            <a:spLocks noChangeArrowheads="1"/>
          </p:cNvSpPr>
          <p:nvPr/>
        </p:nvSpPr>
        <p:spPr bwMode="auto">
          <a:xfrm>
            <a:off x="4886325" y="2660650"/>
            <a:ext cx="827088" cy="10033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sp>
        <p:nvSpPr>
          <p:cNvPr id="9" name="Rektangel 8"/>
          <p:cNvSpPr>
            <a:spLocks noChangeArrowheads="1"/>
          </p:cNvSpPr>
          <p:nvPr/>
        </p:nvSpPr>
        <p:spPr bwMode="auto">
          <a:xfrm>
            <a:off x="7841065" y="2673308"/>
            <a:ext cx="827088" cy="10033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sp>
        <p:nvSpPr>
          <p:cNvPr id="13" name="Rektangel 12"/>
          <p:cNvSpPr>
            <a:spLocks noChangeArrowheads="1"/>
          </p:cNvSpPr>
          <p:nvPr/>
        </p:nvSpPr>
        <p:spPr bwMode="auto">
          <a:xfrm>
            <a:off x="6880225" y="2673350"/>
            <a:ext cx="827088" cy="10033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715" y="4282075"/>
            <a:ext cx="2021871" cy="246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68614" y="4311650"/>
            <a:ext cx="1963736" cy="242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43766" y="4324033"/>
            <a:ext cx="1976280" cy="2400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9450" y="4295775"/>
            <a:ext cx="1985594" cy="2405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8436A-C0AA-3312-38AC-6E12DA381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91" y="231577"/>
            <a:ext cx="8127048" cy="1141413"/>
          </a:xfrm>
        </p:spPr>
        <p:txBody>
          <a:bodyPr/>
          <a:lstStyle/>
          <a:p>
            <a:r>
              <a:rPr lang="nb-NO" dirty="0"/>
              <a:t>Forandring fra 15.09.2020 </a:t>
            </a:r>
            <a:r>
              <a:rPr lang="nb-NO" dirty="0">
                <a:sym typeface="Wingdings" panose="05000000000000000000" pitchFamily="2" charset="2"/>
              </a:rPr>
              <a:t> 06.11.2022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E42DD0-D00B-A3BF-D1CB-7DC1A7D73DD9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CanSat – 11. nov. 22 – Nils Kr.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4BCC02-69CA-6AE6-BD25-DF0EEC248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528082"/>
            <a:ext cx="8534400" cy="223619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6A11E76-23E6-8A0D-74C1-EDF755DEF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30" y="1375951"/>
            <a:ext cx="8585970" cy="214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98741645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tel 1"/>
          <p:cNvSpPr>
            <a:spLocks noGrp="1"/>
          </p:cNvSpPr>
          <p:nvPr>
            <p:ph type="title"/>
          </p:nvPr>
        </p:nvSpPr>
        <p:spPr>
          <a:xfrm>
            <a:off x="1090613" y="314325"/>
            <a:ext cx="7767637" cy="709613"/>
          </a:xfrm>
        </p:spPr>
        <p:txBody>
          <a:bodyPr/>
          <a:lstStyle/>
          <a:p>
            <a:pPr algn="ctr"/>
            <a:r>
              <a:rPr lang="nb-NO" dirty="0"/>
              <a:t>Forslag til metode for kalibrering</a:t>
            </a:r>
          </a:p>
        </p:txBody>
      </p:sp>
      <p:cxnSp>
        <p:nvCxnSpPr>
          <p:cNvPr id="65541" name="Rett linje 6"/>
          <p:cNvCxnSpPr>
            <a:cxnSpLocks noChangeShapeType="1"/>
          </p:cNvCxnSpPr>
          <p:nvPr/>
        </p:nvCxnSpPr>
        <p:spPr bwMode="auto">
          <a:xfrm rot="4440000">
            <a:off x="2451100" y="3627438"/>
            <a:ext cx="3598863" cy="158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65542" name="Rett linje 11"/>
          <p:cNvCxnSpPr>
            <a:cxnSpLocks noChangeShapeType="1"/>
          </p:cNvCxnSpPr>
          <p:nvPr/>
        </p:nvCxnSpPr>
        <p:spPr bwMode="auto">
          <a:xfrm>
            <a:off x="2036763" y="5345113"/>
            <a:ext cx="5805487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65543" name="TekstSylinder 14"/>
          <p:cNvSpPr txBox="1">
            <a:spLocks noChangeArrowheads="1"/>
          </p:cNvSpPr>
          <p:nvPr/>
        </p:nvSpPr>
        <p:spPr bwMode="auto">
          <a:xfrm>
            <a:off x="3600450" y="4905375"/>
            <a:ext cx="8034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chemeClr val="tx1"/>
                </a:solidFill>
              </a:rPr>
              <a:t>78° 4”</a:t>
            </a:r>
          </a:p>
        </p:txBody>
      </p:sp>
      <p:sp>
        <p:nvSpPr>
          <p:cNvPr id="65544" name="TekstSylinder 15"/>
          <p:cNvSpPr txBox="1">
            <a:spLocks noChangeArrowheads="1"/>
          </p:cNvSpPr>
          <p:nvPr/>
        </p:nvSpPr>
        <p:spPr bwMode="auto">
          <a:xfrm>
            <a:off x="4786313" y="4964113"/>
            <a:ext cx="2517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chemeClr val="tx1"/>
                </a:solidFill>
              </a:rPr>
              <a:t>Mot magnetisk nordpol</a:t>
            </a:r>
          </a:p>
        </p:txBody>
      </p:sp>
      <p:sp>
        <p:nvSpPr>
          <p:cNvPr id="65545" name="TekstSylinder 16"/>
          <p:cNvSpPr txBox="1">
            <a:spLocks noChangeArrowheads="1"/>
          </p:cNvSpPr>
          <p:nvPr/>
        </p:nvSpPr>
        <p:spPr bwMode="auto">
          <a:xfrm rot="4440000">
            <a:off x="4082508" y="4200010"/>
            <a:ext cx="12282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chemeClr val="tx1"/>
                </a:solidFill>
              </a:rPr>
              <a:t>53,425 nT</a:t>
            </a:r>
          </a:p>
        </p:txBody>
      </p:sp>
      <p:sp>
        <p:nvSpPr>
          <p:cNvPr id="2" name="Plassholder for bunntekst 3">
            <a:extLst>
              <a:ext uri="{FF2B5EF4-FFF2-40B4-BE49-F238E27FC236}">
                <a16:creationId xmlns:a16="http://schemas.microsoft.com/office/drawing/2014/main" id="{2BCB87B2-0C88-8338-2C6A-7B93A70700D9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21"/>
          <p:cNvGrpSpPr/>
          <p:nvPr/>
        </p:nvGrpSpPr>
        <p:grpSpPr>
          <a:xfrm>
            <a:off x="4297996" y="1669492"/>
            <a:ext cx="2074876" cy="2657278"/>
            <a:chOff x="4338508" y="1646343"/>
            <a:chExt cx="2074876" cy="2657278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4095245" y="1890934"/>
              <a:ext cx="2562730" cy="2073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TekstSylinder 17"/>
            <p:cNvSpPr txBox="1"/>
            <p:nvPr/>
          </p:nvSpPr>
          <p:spPr>
            <a:xfrm>
              <a:off x="4338508" y="2263172"/>
              <a:ext cx="260885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b-NO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</a:p>
          </p:txBody>
        </p:sp>
        <p:grpSp>
          <p:nvGrpSpPr>
            <p:cNvPr id="3" name="Gruppe 20"/>
            <p:cNvGrpSpPr/>
            <p:nvPr/>
          </p:nvGrpSpPr>
          <p:grpSpPr>
            <a:xfrm>
              <a:off x="5062301" y="3841956"/>
              <a:ext cx="483093" cy="461665"/>
              <a:chOff x="5062301" y="3812460"/>
              <a:chExt cx="483093" cy="461665"/>
            </a:xfrm>
          </p:grpSpPr>
          <p:sp>
            <p:nvSpPr>
              <p:cNvPr id="19" name="TekstSylinder 18"/>
              <p:cNvSpPr txBox="1"/>
              <p:nvPr/>
            </p:nvSpPr>
            <p:spPr>
              <a:xfrm>
                <a:off x="5062301" y="3812460"/>
                <a:ext cx="260885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nb-NO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</a:p>
            </p:txBody>
          </p:sp>
          <p:sp>
            <p:nvSpPr>
              <p:cNvPr id="20" name="Rektangel 19"/>
              <p:cNvSpPr/>
              <p:nvPr/>
            </p:nvSpPr>
            <p:spPr bwMode="auto">
              <a:xfrm>
                <a:off x="5329084" y="4018935"/>
                <a:ext cx="216310" cy="18189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8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" pitchFamily="16" charset="0"/>
                  <a:buNone/>
                  <a:tabLst/>
                </a:pPr>
                <a:endParaRPr kumimoji="0" lang="nb-NO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6" charset="0"/>
                </a:endParaRPr>
              </a:p>
            </p:txBody>
          </p:sp>
        </p:grp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6465" y="2274828"/>
            <a:ext cx="2562730" cy="2073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38" name="Tittel 1"/>
          <p:cNvSpPr>
            <a:spLocks noGrp="1"/>
          </p:cNvSpPr>
          <p:nvPr>
            <p:ph type="title"/>
          </p:nvPr>
        </p:nvSpPr>
        <p:spPr>
          <a:xfrm>
            <a:off x="1090613" y="314325"/>
            <a:ext cx="7767637" cy="709613"/>
          </a:xfrm>
        </p:spPr>
        <p:txBody>
          <a:bodyPr/>
          <a:lstStyle/>
          <a:p>
            <a:pPr algn="ctr"/>
            <a:r>
              <a:rPr lang="nb-NO"/>
              <a:t>Forslag til metode for kalibrering</a:t>
            </a:r>
          </a:p>
        </p:txBody>
      </p:sp>
      <p:sp>
        <p:nvSpPr>
          <p:cNvPr id="65539" name="Plassholder for innhold 2"/>
          <p:cNvSpPr>
            <a:spLocks noGrp="1"/>
          </p:cNvSpPr>
          <p:nvPr>
            <p:ph idx="1"/>
          </p:nvPr>
        </p:nvSpPr>
        <p:spPr>
          <a:xfrm>
            <a:off x="1079500" y="5153025"/>
            <a:ext cx="7667625" cy="9350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 dirty="0"/>
              <a:t>Biblioteket GY91 leverer </a:t>
            </a:r>
            <a:r>
              <a:rPr lang="nb-NO" dirty="0" err="1"/>
              <a:t>magnetometerverdien</a:t>
            </a:r>
            <a:r>
              <a:rPr lang="nb-NO" dirty="0"/>
              <a:t> </a:t>
            </a:r>
            <a:r>
              <a:rPr lang="nb-NO"/>
              <a:t>i nTesla</a:t>
            </a:r>
            <a:endParaRPr lang="nb-NO" dirty="0"/>
          </a:p>
          <a:p>
            <a:pPr>
              <a:lnSpc>
                <a:spcPct val="100000"/>
              </a:lnSpc>
            </a:pPr>
            <a:endParaRPr lang="nb-NO" dirty="0"/>
          </a:p>
        </p:txBody>
      </p:sp>
      <p:cxnSp>
        <p:nvCxnSpPr>
          <p:cNvPr id="65542" name="Rett linje 11"/>
          <p:cNvCxnSpPr>
            <a:cxnSpLocks noChangeShapeType="1"/>
          </p:cNvCxnSpPr>
          <p:nvPr/>
        </p:nvCxnSpPr>
        <p:spPr bwMode="auto">
          <a:xfrm>
            <a:off x="2036763" y="4449763"/>
            <a:ext cx="5805487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65543" name="TekstSylinder 14"/>
          <p:cNvSpPr txBox="1">
            <a:spLocks noChangeArrowheads="1"/>
          </p:cNvSpPr>
          <p:nvPr/>
        </p:nvSpPr>
        <p:spPr bwMode="auto">
          <a:xfrm>
            <a:off x="3155950" y="4003675"/>
            <a:ext cx="9316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dirty="0">
                <a:solidFill>
                  <a:schemeClr val="tx1"/>
                </a:solidFill>
              </a:rPr>
              <a:t>90° 00”</a:t>
            </a:r>
          </a:p>
        </p:txBody>
      </p:sp>
      <p:sp>
        <p:nvSpPr>
          <p:cNvPr id="65544" name="TekstSylinder 15"/>
          <p:cNvSpPr txBox="1">
            <a:spLocks noChangeArrowheads="1"/>
          </p:cNvSpPr>
          <p:nvPr/>
        </p:nvSpPr>
        <p:spPr bwMode="auto">
          <a:xfrm>
            <a:off x="5119688" y="4525963"/>
            <a:ext cx="2517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dirty="0">
                <a:solidFill>
                  <a:schemeClr val="tx1"/>
                </a:solidFill>
              </a:rPr>
              <a:t>Mot magnetisk nordpol</a:t>
            </a:r>
          </a:p>
        </p:txBody>
      </p:sp>
      <p:sp>
        <p:nvSpPr>
          <p:cNvPr id="65545" name="TekstSylinder 16"/>
          <p:cNvSpPr txBox="1">
            <a:spLocks noChangeArrowheads="1"/>
          </p:cNvSpPr>
          <p:nvPr/>
        </p:nvSpPr>
        <p:spPr bwMode="auto">
          <a:xfrm rot="5400000">
            <a:off x="3333828" y="3139561"/>
            <a:ext cx="10999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chemeClr val="tx1"/>
                </a:solidFill>
              </a:rPr>
              <a:t>52,27 nT</a:t>
            </a:r>
            <a:endParaRPr lang="nb-NO" sz="1800" dirty="0">
              <a:solidFill>
                <a:schemeClr val="tx1"/>
              </a:solidFill>
            </a:endParaRPr>
          </a:p>
        </p:txBody>
      </p:sp>
      <p:cxnSp>
        <p:nvCxnSpPr>
          <p:cNvPr id="65541" name="Rett linje 6"/>
          <p:cNvCxnSpPr>
            <a:cxnSpLocks noChangeShapeType="1"/>
          </p:cNvCxnSpPr>
          <p:nvPr/>
        </p:nvCxnSpPr>
        <p:spPr bwMode="auto">
          <a:xfrm rot="5277016">
            <a:off x="2391099" y="2732689"/>
            <a:ext cx="3600000" cy="1080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lg" len="lg"/>
          </a:ln>
        </p:spPr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0581" y="2672374"/>
            <a:ext cx="313967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kstSylinder 16"/>
          <p:cNvSpPr txBox="1">
            <a:spLocks noChangeArrowheads="1"/>
          </p:cNvSpPr>
          <p:nvPr/>
        </p:nvSpPr>
        <p:spPr bwMode="auto">
          <a:xfrm>
            <a:off x="7136113" y="3509978"/>
            <a:ext cx="14782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dirty="0">
                <a:solidFill>
                  <a:schemeClr val="tx1"/>
                </a:solidFill>
              </a:rPr>
              <a:t>x </a:t>
            </a:r>
            <a:r>
              <a:rPr lang="nb-NO" sz="1800">
                <a:solidFill>
                  <a:schemeClr val="tx1"/>
                </a:solidFill>
              </a:rPr>
              <a:t>= 52,27 nT</a:t>
            </a:r>
            <a:endParaRPr lang="nb-NO" sz="1800" dirty="0">
              <a:solidFill>
                <a:schemeClr val="tx1"/>
              </a:solidFill>
            </a:endParaRPr>
          </a:p>
        </p:txBody>
      </p:sp>
      <p:sp>
        <p:nvSpPr>
          <p:cNvPr id="24" name="TekstSylinder 16"/>
          <p:cNvSpPr txBox="1">
            <a:spLocks noChangeArrowheads="1"/>
          </p:cNvSpPr>
          <p:nvPr/>
        </p:nvSpPr>
        <p:spPr bwMode="auto">
          <a:xfrm>
            <a:off x="7141901" y="3516889"/>
            <a:ext cx="14782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dirty="0">
                <a:solidFill>
                  <a:schemeClr val="tx1"/>
                </a:solidFill>
              </a:rPr>
              <a:t>y </a:t>
            </a:r>
            <a:r>
              <a:rPr lang="nb-NO" sz="1800">
                <a:solidFill>
                  <a:schemeClr val="tx1"/>
                </a:solidFill>
              </a:rPr>
              <a:t>= 52,27 nT</a:t>
            </a:r>
            <a:endParaRPr lang="nb-NO" sz="1800" dirty="0">
              <a:solidFill>
                <a:schemeClr val="tx1"/>
              </a:solidFill>
            </a:endParaRPr>
          </a:p>
        </p:txBody>
      </p:sp>
      <p:sp>
        <p:nvSpPr>
          <p:cNvPr id="25" name="TekstSylinder 16"/>
          <p:cNvSpPr txBox="1">
            <a:spLocks noChangeArrowheads="1"/>
          </p:cNvSpPr>
          <p:nvPr/>
        </p:nvSpPr>
        <p:spPr bwMode="auto">
          <a:xfrm>
            <a:off x="7124539" y="3522679"/>
            <a:ext cx="14782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dirty="0">
                <a:solidFill>
                  <a:schemeClr val="tx1"/>
                </a:solidFill>
              </a:rPr>
              <a:t>z </a:t>
            </a:r>
            <a:r>
              <a:rPr lang="nb-NO" sz="1800">
                <a:solidFill>
                  <a:schemeClr val="tx1"/>
                </a:solidFill>
              </a:rPr>
              <a:t>= 52,27 nT</a:t>
            </a:r>
            <a:endParaRPr lang="nb-NO" sz="1800" dirty="0">
              <a:solidFill>
                <a:schemeClr val="tx1"/>
              </a:solidFill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CB140EB-05F4-D1D1-446C-F5056E5BEBAD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4" grpId="1"/>
      <p:bldP spid="2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625032" y="0"/>
            <a:ext cx="8518967" cy="6858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67589" name="Tittel 1"/>
          <p:cNvSpPr>
            <a:spLocks noGrp="1"/>
          </p:cNvSpPr>
          <p:nvPr>
            <p:ph type="title"/>
          </p:nvPr>
        </p:nvSpPr>
        <p:spPr>
          <a:xfrm>
            <a:off x="487363" y="2178050"/>
            <a:ext cx="8229600" cy="1143000"/>
          </a:xfrm>
        </p:spPr>
        <p:txBody>
          <a:bodyPr/>
          <a:lstStyle/>
          <a:p>
            <a:pPr algn="ctr"/>
            <a:r>
              <a:rPr lang="nb-NO"/>
              <a:t>Oppkobling av GPS-mottaker</a:t>
            </a:r>
          </a:p>
        </p:txBody>
      </p:sp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tel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algn="ctr"/>
            <a:r>
              <a:rPr lang="nb-NO"/>
              <a:t>Typer av GPS-mottakere for Arduino</a:t>
            </a:r>
          </a:p>
        </p:txBody>
      </p:sp>
      <p:sp>
        <p:nvSpPr>
          <p:cNvPr id="68611" name="Plassholder for innhold 2"/>
          <p:cNvSpPr txBox="1">
            <a:spLocks/>
          </p:cNvSpPr>
          <p:nvPr/>
        </p:nvSpPr>
        <p:spPr bwMode="auto">
          <a:xfrm>
            <a:off x="290513" y="1533525"/>
            <a:ext cx="41322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Font typeface="Arial" pitchFamily="34" charset="0"/>
              <a:buChar char="•"/>
            </a:pPr>
            <a:endParaRPr lang="nb-NO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ttps://images-na.ssl-images-amazon.com/images/I/41D13QCyKv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0050" y="1258888"/>
            <a:ext cx="2501900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TekstSylinder 7"/>
          <p:cNvSpPr txBox="1">
            <a:spLocks noChangeArrowheads="1"/>
          </p:cNvSpPr>
          <p:nvPr/>
        </p:nvSpPr>
        <p:spPr bwMode="auto">
          <a:xfrm>
            <a:off x="1077913" y="1730375"/>
            <a:ext cx="17541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chemeClr val="tx1"/>
                </a:solidFill>
              </a:rPr>
              <a:t>GY-NEO-6MV2</a:t>
            </a:r>
          </a:p>
        </p:txBody>
      </p:sp>
      <p:sp>
        <p:nvSpPr>
          <p:cNvPr id="12" name="Plassholder for innhold 2"/>
          <p:cNvSpPr txBox="1">
            <a:spLocks/>
          </p:cNvSpPr>
          <p:nvPr/>
        </p:nvSpPr>
        <p:spPr>
          <a:xfrm>
            <a:off x="3165474" y="4000500"/>
            <a:ext cx="4257676" cy="22352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indent="-342900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nb-NO" dirty="0">
                <a:solidFill>
                  <a:schemeClr val="tx1"/>
                </a:solidFill>
                <a:latin typeface="Arial"/>
                <a:cs typeface="Arial"/>
              </a:rPr>
              <a:t>Oppstart kald: 27 sek.</a:t>
            </a:r>
          </a:p>
          <a:p>
            <a:pPr marL="342900" indent="-342900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nb-NO" dirty="0">
                <a:solidFill>
                  <a:schemeClr val="tx1"/>
                </a:solidFill>
                <a:latin typeface="Arial"/>
                <a:cs typeface="Arial"/>
              </a:rPr>
              <a:t>Maks høyde 50 000 m</a:t>
            </a:r>
          </a:p>
          <a:p>
            <a:pPr marL="342900" indent="-342900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nb-NO" dirty="0">
                <a:solidFill>
                  <a:schemeClr val="tx1"/>
                </a:solidFill>
                <a:latin typeface="Arial"/>
                <a:cs typeface="Arial"/>
              </a:rPr>
              <a:t>Spenning: 2,7 – 3,6 V</a:t>
            </a:r>
          </a:p>
          <a:p>
            <a:pPr marL="342900" indent="-342900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nb-NO" dirty="0">
                <a:solidFill>
                  <a:schemeClr val="tx1"/>
                </a:solidFill>
                <a:latin typeface="Arial"/>
                <a:cs typeface="Arial"/>
              </a:rPr>
              <a:t>Strøm 47 </a:t>
            </a:r>
            <a:r>
              <a:rPr lang="nb-NO" dirty="0" err="1">
                <a:solidFill>
                  <a:schemeClr val="tx1"/>
                </a:solidFill>
                <a:latin typeface="Arial"/>
                <a:cs typeface="Arial"/>
              </a:rPr>
              <a:t>mA</a:t>
            </a:r>
            <a:endParaRPr lang="nb-NO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nb-NO" dirty="0">
                <a:solidFill>
                  <a:schemeClr val="tx1"/>
                </a:solidFill>
                <a:latin typeface="Arial"/>
                <a:cs typeface="Arial"/>
              </a:rPr>
              <a:t>Fysisk større</a:t>
            </a:r>
          </a:p>
          <a:p>
            <a:pPr marL="342900" indent="-342900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nb-NO" dirty="0">
                <a:solidFill>
                  <a:schemeClr val="tx1"/>
                </a:solidFill>
                <a:latin typeface="Arial"/>
                <a:cs typeface="Arial"/>
              </a:rPr>
              <a:t>Dataoverføring </a:t>
            </a:r>
            <a:r>
              <a:rPr lang="nb-NO">
                <a:solidFill>
                  <a:schemeClr val="tx1"/>
                </a:solidFill>
                <a:latin typeface="Arial"/>
                <a:cs typeface="Arial"/>
              </a:rPr>
              <a:t>9600 baud UART)</a:t>
            </a:r>
            <a:endParaRPr lang="nb-NO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nb-NO" dirty="0">
                <a:solidFill>
                  <a:schemeClr val="tx1"/>
                </a:solidFill>
                <a:latin typeface="Arial"/>
                <a:cs typeface="Arial"/>
              </a:rPr>
              <a:t>Pris</a:t>
            </a:r>
            <a:r>
              <a:rPr lang="nb-NO">
                <a:solidFill>
                  <a:schemeClr val="tx1"/>
                </a:solidFill>
                <a:latin typeface="Arial"/>
                <a:cs typeface="Arial"/>
              </a:rPr>
              <a:t>: $9 (Banggood)</a:t>
            </a:r>
            <a:endParaRPr lang="nb-NO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68615" name="Picture 2" descr="D:\Backup PC233 05.08.06\PC233\Artikler Hefter-bøker m.m\CanSat\Figurer Tennsy 3.5\WAVGAT-GY-NEO6MV2-New-NEO-6M-GPS-Module-NEO6MV2-with-Flight-Control-EEPROM-MWC-APM2-5.jpg_640x640q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325" y="12700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6" name="TekstSylinder 14"/>
          <p:cNvSpPr txBox="1">
            <a:spLocks noChangeArrowheads="1"/>
          </p:cNvSpPr>
          <p:nvPr/>
        </p:nvSpPr>
        <p:spPr bwMode="auto">
          <a:xfrm>
            <a:off x="6143625" y="1746250"/>
            <a:ext cx="1471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chemeClr val="tx1"/>
                </a:solidFill>
              </a:rPr>
              <a:t>GY-NEO-6M</a:t>
            </a:r>
          </a:p>
        </p:txBody>
      </p:sp>
      <p:sp>
        <p:nvSpPr>
          <p:cNvPr id="2" name="Plassholder for bunntekst 3">
            <a:extLst>
              <a:ext uri="{FF2B5EF4-FFF2-40B4-BE49-F238E27FC236}">
                <a16:creationId xmlns:a16="http://schemas.microsoft.com/office/drawing/2014/main" id="{E2F13B9C-5DC1-9309-DCF1-CF6D3DEB9771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30250" y="213097"/>
            <a:ext cx="2374900" cy="861538"/>
          </a:xfrm>
        </p:spPr>
        <p:txBody>
          <a:bodyPr/>
          <a:lstStyle/>
          <a:p>
            <a:pPr algn="ctr"/>
            <a:r>
              <a:rPr lang="nb-NO" dirty="0"/>
              <a:t>Montering</a:t>
            </a: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9375" y="194047"/>
            <a:ext cx="5044078" cy="457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9993" y="4880826"/>
            <a:ext cx="4775302" cy="1627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5039" y="1058864"/>
            <a:ext cx="2589211" cy="276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31" name="Picture 7" descr="https://ae01.alicdn.com/kf/HTB1RA0Cl5qAXuNjy1Xdq6yYcVXa3.jpg"/>
          <p:cNvPicPr>
            <a:picLocks noChangeAspect="1" noChangeArrowheads="1"/>
          </p:cNvPicPr>
          <p:nvPr/>
        </p:nvPicPr>
        <p:blipFill>
          <a:blip r:embed="rId5"/>
          <a:srcRect l="10616" t="52425" r="16540" b="7208"/>
          <a:stretch>
            <a:fillRect/>
          </a:stretch>
        </p:blipFill>
        <p:spPr bwMode="auto">
          <a:xfrm rot="10800000">
            <a:off x="928048" y="4286250"/>
            <a:ext cx="2647002" cy="1466850"/>
          </a:xfrm>
          <a:prstGeom prst="rect">
            <a:avLst/>
          </a:prstGeom>
          <a:noFill/>
        </p:spPr>
      </p:pic>
      <p:sp>
        <p:nvSpPr>
          <p:cNvPr id="10" name="Frihåndsform 9"/>
          <p:cNvSpPr/>
          <p:nvPr/>
        </p:nvSpPr>
        <p:spPr bwMode="auto">
          <a:xfrm>
            <a:off x="2235200" y="2545646"/>
            <a:ext cx="450850" cy="2166054"/>
          </a:xfrm>
          <a:custGeom>
            <a:avLst/>
            <a:gdLst>
              <a:gd name="connsiteX0" fmla="*/ 38100 w 450850"/>
              <a:gd name="connsiteY0" fmla="*/ 44450 h 2209800"/>
              <a:gd name="connsiteX1" fmla="*/ 438150 w 450850"/>
              <a:gd name="connsiteY1" fmla="*/ 0 h 2209800"/>
              <a:gd name="connsiteX2" fmla="*/ 450850 w 450850"/>
              <a:gd name="connsiteY2" fmla="*/ 1308100 h 2209800"/>
              <a:gd name="connsiteX3" fmla="*/ 0 w 450850"/>
              <a:gd name="connsiteY3" fmla="*/ 2209800 h 2209800"/>
              <a:gd name="connsiteX4" fmla="*/ 0 w 450850"/>
              <a:gd name="connsiteY4" fmla="*/ 2209800 h 2209800"/>
              <a:gd name="connsiteX0" fmla="*/ 38100 w 450850"/>
              <a:gd name="connsiteY0" fmla="*/ 704 h 2166054"/>
              <a:gd name="connsiteX1" fmla="*/ 438150 w 450850"/>
              <a:gd name="connsiteY1" fmla="*/ 0 h 2166054"/>
              <a:gd name="connsiteX2" fmla="*/ 450850 w 450850"/>
              <a:gd name="connsiteY2" fmla="*/ 1264354 h 2166054"/>
              <a:gd name="connsiteX3" fmla="*/ 0 w 450850"/>
              <a:gd name="connsiteY3" fmla="*/ 2166054 h 2166054"/>
              <a:gd name="connsiteX4" fmla="*/ 0 w 450850"/>
              <a:gd name="connsiteY4" fmla="*/ 2166054 h 216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850" h="2166054">
                <a:moveTo>
                  <a:pt x="38100" y="704"/>
                </a:moveTo>
                <a:lnTo>
                  <a:pt x="438150" y="0"/>
                </a:lnTo>
                <a:lnTo>
                  <a:pt x="450850" y="1264354"/>
                </a:lnTo>
                <a:lnTo>
                  <a:pt x="0" y="2166054"/>
                </a:lnTo>
                <a:lnTo>
                  <a:pt x="0" y="2166054"/>
                </a:lnTo>
              </a:path>
            </a:pathLst>
          </a:custGeom>
          <a:noFill/>
          <a:ln w="38100" cap="rnd" cmpd="sng" algn="ctr">
            <a:solidFill>
              <a:srgbClr val="FA06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11" name="Frihåndsform 10"/>
          <p:cNvSpPr/>
          <p:nvPr/>
        </p:nvSpPr>
        <p:spPr bwMode="auto">
          <a:xfrm>
            <a:off x="2246052" y="1939771"/>
            <a:ext cx="1052005" cy="3053918"/>
          </a:xfrm>
          <a:custGeom>
            <a:avLst/>
            <a:gdLst>
              <a:gd name="connsiteX0" fmla="*/ 0 w 585927"/>
              <a:gd name="connsiteY0" fmla="*/ 17755 h 3053918"/>
              <a:gd name="connsiteX1" fmla="*/ 554855 w 585927"/>
              <a:gd name="connsiteY1" fmla="*/ 0 h 3053918"/>
              <a:gd name="connsiteX2" fmla="*/ 585927 w 585927"/>
              <a:gd name="connsiteY2" fmla="*/ 2836415 h 3053918"/>
              <a:gd name="connsiteX3" fmla="*/ 479395 w 585927"/>
              <a:gd name="connsiteY3" fmla="*/ 3053918 h 3053918"/>
              <a:gd name="connsiteX0" fmla="*/ 0 w 759042"/>
              <a:gd name="connsiteY0" fmla="*/ 17755 h 3053918"/>
              <a:gd name="connsiteX1" fmla="*/ 759042 w 759042"/>
              <a:gd name="connsiteY1" fmla="*/ 0 h 3053918"/>
              <a:gd name="connsiteX2" fmla="*/ 585927 w 759042"/>
              <a:gd name="connsiteY2" fmla="*/ 2836415 h 3053918"/>
              <a:gd name="connsiteX3" fmla="*/ 479395 w 759042"/>
              <a:gd name="connsiteY3" fmla="*/ 3053918 h 3053918"/>
              <a:gd name="connsiteX0" fmla="*/ 0 w 785675"/>
              <a:gd name="connsiteY0" fmla="*/ 17755 h 3053918"/>
              <a:gd name="connsiteX1" fmla="*/ 759042 w 785675"/>
              <a:gd name="connsiteY1" fmla="*/ 0 h 3053918"/>
              <a:gd name="connsiteX2" fmla="*/ 785675 w 785675"/>
              <a:gd name="connsiteY2" fmla="*/ 2263806 h 3053918"/>
              <a:gd name="connsiteX3" fmla="*/ 479395 w 785675"/>
              <a:gd name="connsiteY3" fmla="*/ 3053918 h 3053918"/>
              <a:gd name="connsiteX0" fmla="*/ 0 w 785675"/>
              <a:gd name="connsiteY0" fmla="*/ 17755 h 3053918"/>
              <a:gd name="connsiteX1" fmla="*/ 759042 w 785675"/>
              <a:gd name="connsiteY1" fmla="*/ 0 h 3053918"/>
              <a:gd name="connsiteX2" fmla="*/ 785675 w 785675"/>
              <a:gd name="connsiteY2" fmla="*/ 2388093 h 3053918"/>
              <a:gd name="connsiteX3" fmla="*/ 479395 w 785675"/>
              <a:gd name="connsiteY3" fmla="*/ 3053918 h 3053918"/>
              <a:gd name="connsiteX0" fmla="*/ 0 w 994300"/>
              <a:gd name="connsiteY0" fmla="*/ 17755 h 3053918"/>
              <a:gd name="connsiteX1" fmla="*/ 994300 w 994300"/>
              <a:gd name="connsiteY1" fmla="*/ 0 h 3053918"/>
              <a:gd name="connsiteX2" fmla="*/ 785675 w 994300"/>
              <a:gd name="connsiteY2" fmla="*/ 2388093 h 3053918"/>
              <a:gd name="connsiteX3" fmla="*/ 479395 w 994300"/>
              <a:gd name="connsiteY3" fmla="*/ 3053918 h 3053918"/>
              <a:gd name="connsiteX0" fmla="*/ 0 w 994300"/>
              <a:gd name="connsiteY0" fmla="*/ 17755 h 3053918"/>
              <a:gd name="connsiteX1" fmla="*/ 994300 w 994300"/>
              <a:gd name="connsiteY1" fmla="*/ 0 h 3053918"/>
              <a:gd name="connsiteX2" fmla="*/ 994300 w 994300"/>
              <a:gd name="connsiteY2" fmla="*/ 1930893 h 3053918"/>
              <a:gd name="connsiteX3" fmla="*/ 479395 w 994300"/>
              <a:gd name="connsiteY3" fmla="*/ 3053918 h 3053918"/>
              <a:gd name="connsiteX0" fmla="*/ 0 w 1052005"/>
              <a:gd name="connsiteY0" fmla="*/ 17755 h 3053918"/>
              <a:gd name="connsiteX1" fmla="*/ 994300 w 1052005"/>
              <a:gd name="connsiteY1" fmla="*/ 0 h 3053918"/>
              <a:gd name="connsiteX2" fmla="*/ 1052005 w 1052005"/>
              <a:gd name="connsiteY2" fmla="*/ 1850994 h 3053918"/>
              <a:gd name="connsiteX3" fmla="*/ 479395 w 1052005"/>
              <a:gd name="connsiteY3" fmla="*/ 3053918 h 3053918"/>
              <a:gd name="connsiteX0" fmla="*/ 0 w 1052005"/>
              <a:gd name="connsiteY0" fmla="*/ 17755 h 3053918"/>
              <a:gd name="connsiteX1" fmla="*/ 994300 w 1052005"/>
              <a:gd name="connsiteY1" fmla="*/ 0 h 3053918"/>
              <a:gd name="connsiteX2" fmla="*/ 1052005 w 1052005"/>
              <a:gd name="connsiteY2" fmla="*/ 1939771 h 3053918"/>
              <a:gd name="connsiteX3" fmla="*/ 479395 w 1052005"/>
              <a:gd name="connsiteY3" fmla="*/ 3053918 h 3053918"/>
              <a:gd name="connsiteX0" fmla="*/ 0 w 1052005"/>
              <a:gd name="connsiteY0" fmla="*/ 17755 h 3053918"/>
              <a:gd name="connsiteX1" fmla="*/ 1038262 w 1052005"/>
              <a:gd name="connsiteY1" fmla="*/ 0 h 3053918"/>
              <a:gd name="connsiteX2" fmla="*/ 1052005 w 1052005"/>
              <a:gd name="connsiteY2" fmla="*/ 1939771 h 3053918"/>
              <a:gd name="connsiteX3" fmla="*/ 479395 w 1052005"/>
              <a:gd name="connsiteY3" fmla="*/ 3053918 h 305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005" h="3053918">
                <a:moveTo>
                  <a:pt x="0" y="17755"/>
                </a:moveTo>
                <a:lnTo>
                  <a:pt x="1038262" y="0"/>
                </a:lnTo>
                <a:lnTo>
                  <a:pt x="1052005" y="1939771"/>
                </a:lnTo>
                <a:lnTo>
                  <a:pt x="479395" y="3053918"/>
                </a:lnTo>
              </a:path>
            </a:pathLst>
          </a:custGeom>
          <a:noFill/>
          <a:ln w="38100" cap="rnd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12" name="Frihåndsform 11"/>
          <p:cNvSpPr/>
          <p:nvPr/>
        </p:nvSpPr>
        <p:spPr bwMode="auto">
          <a:xfrm>
            <a:off x="2237175" y="2246050"/>
            <a:ext cx="867410" cy="2681057"/>
          </a:xfrm>
          <a:custGeom>
            <a:avLst/>
            <a:gdLst>
              <a:gd name="connsiteX0" fmla="*/ 0 w 656947"/>
              <a:gd name="connsiteY0" fmla="*/ 4439 h 2681057"/>
              <a:gd name="connsiteX1" fmla="*/ 616998 w 656947"/>
              <a:gd name="connsiteY1" fmla="*/ 0 h 2681057"/>
              <a:gd name="connsiteX2" fmla="*/ 656947 w 656947"/>
              <a:gd name="connsiteY2" fmla="*/ 2081814 h 2681057"/>
              <a:gd name="connsiteX3" fmla="*/ 324035 w 656947"/>
              <a:gd name="connsiteY3" fmla="*/ 2681057 h 2681057"/>
              <a:gd name="connsiteX0" fmla="*/ 0 w 656947"/>
              <a:gd name="connsiteY0" fmla="*/ 4439 h 2681057"/>
              <a:gd name="connsiteX1" fmla="*/ 616998 w 656947"/>
              <a:gd name="connsiteY1" fmla="*/ 0 h 2681057"/>
              <a:gd name="connsiteX2" fmla="*/ 656947 w 656947"/>
              <a:gd name="connsiteY2" fmla="*/ 2010792 h 2681057"/>
              <a:gd name="connsiteX3" fmla="*/ 324035 w 656947"/>
              <a:gd name="connsiteY3" fmla="*/ 2681057 h 2681057"/>
              <a:gd name="connsiteX0" fmla="*/ 0 w 801636"/>
              <a:gd name="connsiteY0" fmla="*/ 4439 h 2681057"/>
              <a:gd name="connsiteX1" fmla="*/ 801636 w 801636"/>
              <a:gd name="connsiteY1" fmla="*/ 0 h 2681057"/>
              <a:gd name="connsiteX2" fmla="*/ 656947 w 801636"/>
              <a:gd name="connsiteY2" fmla="*/ 2010792 h 2681057"/>
              <a:gd name="connsiteX3" fmla="*/ 324035 w 801636"/>
              <a:gd name="connsiteY3" fmla="*/ 2681057 h 2681057"/>
              <a:gd name="connsiteX0" fmla="*/ 0 w 835724"/>
              <a:gd name="connsiteY0" fmla="*/ 4439 h 2681057"/>
              <a:gd name="connsiteX1" fmla="*/ 801636 w 835724"/>
              <a:gd name="connsiteY1" fmla="*/ 0 h 2681057"/>
              <a:gd name="connsiteX2" fmla="*/ 835724 w 835724"/>
              <a:gd name="connsiteY2" fmla="*/ 1653238 h 2681057"/>
              <a:gd name="connsiteX3" fmla="*/ 324035 w 835724"/>
              <a:gd name="connsiteY3" fmla="*/ 2681057 h 2681057"/>
              <a:gd name="connsiteX0" fmla="*/ 0 w 894991"/>
              <a:gd name="connsiteY0" fmla="*/ 4439 h 2681057"/>
              <a:gd name="connsiteX1" fmla="*/ 801636 w 894991"/>
              <a:gd name="connsiteY1" fmla="*/ 0 h 2681057"/>
              <a:gd name="connsiteX2" fmla="*/ 894991 w 894991"/>
              <a:gd name="connsiteY2" fmla="*/ 1653238 h 2681057"/>
              <a:gd name="connsiteX3" fmla="*/ 324035 w 894991"/>
              <a:gd name="connsiteY3" fmla="*/ 2681057 h 2681057"/>
              <a:gd name="connsiteX0" fmla="*/ 0 w 844191"/>
              <a:gd name="connsiteY0" fmla="*/ 4439 h 2681057"/>
              <a:gd name="connsiteX1" fmla="*/ 801636 w 844191"/>
              <a:gd name="connsiteY1" fmla="*/ 0 h 2681057"/>
              <a:gd name="connsiteX2" fmla="*/ 844191 w 844191"/>
              <a:gd name="connsiteY2" fmla="*/ 1653238 h 2681057"/>
              <a:gd name="connsiteX3" fmla="*/ 324035 w 844191"/>
              <a:gd name="connsiteY3" fmla="*/ 2681057 h 2681057"/>
              <a:gd name="connsiteX0" fmla="*/ 0 w 852436"/>
              <a:gd name="connsiteY0" fmla="*/ 4439 h 2681057"/>
              <a:gd name="connsiteX1" fmla="*/ 852436 w 852436"/>
              <a:gd name="connsiteY1" fmla="*/ 0 h 2681057"/>
              <a:gd name="connsiteX2" fmla="*/ 844191 w 852436"/>
              <a:gd name="connsiteY2" fmla="*/ 1653238 h 2681057"/>
              <a:gd name="connsiteX3" fmla="*/ 324035 w 852436"/>
              <a:gd name="connsiteY3" fmla="*/ 2681057 h 2681057"/>
              <a:gd name="connsiteX0" fmla="*/ 0 w 852436"/>
              <a:gd name="connsiteY0" fmla="*/ 4439 h 2681057"/>
              <a:gd name="connsiteX1" fmla="*/ 852436 w 852436"/>
              <a:gd name="connsiteY1" fmla="*/ 0 h 2681057"/>
              <a:gd name="connsiteX2" fmla="*/ 844191 w 852436"/>
              <a:gd name="connsiteY2" fmla="*/ 1653238 h 2681057"/>
              <a:gd name="connsiteX3" fmla="*/ 324035 w 852436"/>
              <a:gd name="connsiteY3" fmla="*/ 2681057 h 2681057"/>
              <a:gd name="connsiteX0" fmla="*/ 0 w 852436"/>
              <a:gd name="connsiteY0" fmla="*/ 4439 h 2681057"/>
              <a:gd name="connsiteX1" fmla="*/ 852436 w 852436"/>
              <a:gd name="connsiteY1" fmla="*/ 0 h 2681057"/>
              <a:gd name="connsiteX2" fmla="*/ 844191 w 852436"/>
              <a:gd name="connsiteY2" fmla="*/ 1653238 h 2681057"/>
              <a:gd name="connsiteX3" fmla="*/ 324035 w 852436"/>
              <a:gd name="connsiteY3" fmla="*/ 2681057 h 2681057"/>
              <a:gd name="connsiteX0" fmla="*/ 0 w 846939"/>
              <a:gd name="connsiteY0" fmla="*/ 4439 h 2681057"/>
              <a:gd name="connsiteX1" fmla="*/ 838788 w 846939"/>
              <a:gd name="connsiteY1" fmla="*/ 0 h 2681057"/>
              <a:gd name="connsiteX2" fmla="*/ 844191 w 846939"/>
              <a:gd name="connsiteY2" fmla="*/ 1653238 h 2681057"/>
              <a:gd name="connsiteX3" fmla="*/ 324035 w 846939"/>
              <a:gd name="connsiteY3" fmla="*/ 2681057 h 2681057"/>
              <a:gd name="connsiteX0" fmla="*/ 0 w 867410"/>
              <a:gd name="connsiteY0" fmla="*/ 4439 h 2681057"/>
              <a:gd name="connsiteX1" fmla="*/ 838788 w 867410"/>
              <a:gd name="connsiteY1" fmla="*/ 0 h 2681057"/>
              <a:gd name="connsiteX2" fmla="*/ 864662 w 867410"/>
              <a:gd name="connsiteY2" fmla="*/ 1607745 h 2681057"/>
              <a:gd name="connsiteX3" fmla="*/ 324035 w 867410"/>
              <a:gd name="connsiteY3" fmla="*/ 2681057 h 2681057"/>
              <a:gd name="connsiteX0" fmla="*/ 0 w 867410"/>
              <a:gd name="connsiteY0" fmla="*/ 4439 h 2681057"/>
              <a:gd name="connsiteX1" fmla="*/ 854711 w 867410"/>
              <a:gd name="connsiteY1" fmla="*/ 0 h 2681057"/>
              <a:gd name="connsiteX2" fmla="*/ 864662 w 867410"/>
              <a:gd name="connsiteY2" fmla="*/ 1607745 h 2681057"/>
              <a:gd name="connsiteX3" fmla="*/ 324035 w 867410"/>
              <a:gd name="connsiteY3" fmla="*/ 2681057 h 2681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410" h="2681057">
                <a:moveTo>
                  <a:pt x="0" y="4439"/>
                </a:moveTo>
                <a:lnTo>
                  <a:pt x="854711" y="0"/>
                </a:lnTo>
                <a:cubicBezTo>
                  <a:pt x="851963" y="551079"/>
                  <a:pt x="867410" y="1056666"/>
                  <a:pt x="864662" y="1607745"/>
                </a:cubicBezTo>
                <a:lnTo>
                  <a:pt x="324035" y="2681057"/>
                </a:lnTo>
              </a:path>
            </a:pathLst>
          </a:custGeom>
          <a:noFill/>
          <a:ln w="381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>
              <a:ln>
                <a:solidFill>
                  <a:srgbClr val="FFC000"/>
                </a:solidFill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14" name="Frihåndsform 13"/>
          <p:cNvSpPr/>
          <p:nvPr/>
        </p:nvSpPr>
        <p:spPr bwMode="auto">
          <a:xfrm>
            <a:off x="2226733" y="1646767"/>
            <a:ext cx="668867" cy="3166533"/>
          </a:xfrm>
          <a:custGeom>
            <a:avLst/>
            <a:gdLst>
              <a:gd name="connsiteX0" fmla="*/ 0 w 668867"/>
              <a:gd name="connsiteY0" fmla="*/ 12700 h 3166533"/>
              <a:gd name="connsiteX1" fmla="*/ 639234 w 668867"/>
              <a:gd name="connsiteY1" fmla="*/ 0 h 3166533"/>
              <a:gd name="connsiteX2" fmla="*/ 668867 w 668867"/>
              <a:gd name="connsiteY2" fmla="*/ 2192866 h 3166533"/>
              <a:gd name="connsiteX3" fmla="*/ 160867 w 668867"/>
              <a:gd name="connsiteY3" fmla="*/ 3166533 h 3166533"/>
              <a:gd name="connsiteX0" fmla="*/ 0 w 668867"/>
              <a:gd name="connsiteY0" fmla="*/ 12700 h 3166533"/>
              <a:gd name="connsiteX1" fmla="*/ 657431 w 668867"/>
              <a:gd name="connsiteY1" fmla="*/ 0 h 3166533"/>
              <a:gd name="connsiteX2" fmla="*/ 668867 w 668867"/>
              <a:gd name="connsiteY2" fmla="*/ 2192866 h 3166533"/>
              <a:gd name="connsiteX3" fmla="*/ 160867 w 668867"/>
              <a:gd name="connsiteY3" fmla="*/ 3166533 h 316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867" h="3166533">
                <a:moveTo>
                  <a:pt x="0" y="12700"/>
                </a:moveTo>
                <a:lnTo>
                  <a:pt x="657431" y="0"/>
                </a:lnTo>
                <a:lnTo>
                  <a:pt x="668867" y="2192866"/>
                </a:lnTo>
                <a:lnTo>
                  <a:pt x="160867" y="3166533"/>
                </a:lnTo>
              </a:path>
            </a:pathLst>
          </a:custGeom>
          <a:noFill/>
          <a:ln w="38100" cap="rnd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3" name="Plassholder for bunntekst 3">
            <a:extLst>
              <a:ext uri="{FF2B5EF4-FFF2-40B4-BE49-F238E27FC236}">
                <a16:creationId xmlns:a16="http://schemas.microsoft.com/office/drawing/2014/main" id="{64F58471-6C91-EF9B-1381-B36CB21CBAB3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613458" y="0"/>
            <a:ext cx="8530542" cy="6858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73733" name="Tittel 1"/>
          <p:cNvSpPr>
            <a:spLocks noGrp="1"/>
          </p:cNvSpPr>
          <p:nvPr>
            <p:ph type="title"/>
          </p:nvPr>
        </p:nvSpPr>
        <p:spPr>
          <a:xfrm>
            <a:off x="487363" y="2178050"/>
            <a:ext cx="8229600" cy="1143000"/>
          </a:xfrm>
        </p:spPr>
        <p:txBody>
          <a:bodyPr/>
          <a:lstStyle/>
          <a:p>
            <a:pPr algn="ctr"/>
            <a:r>
              <a:rPr lang="nb-NO"/>
              <a:t>Innsamling av data</a:t>
            </a:r>
          </a:p>
        </p:txBody>
      </p:sp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Bilderesultat for laptop ultra samsun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0250" y="1281113"/>
            <a:ext cx="33337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Tittel 1"/>
          <p:cNvSpPr>
            <a:spLocks noGrp="1"/>
          </p:cNvSpPr>
          <p:nvPr>
            <p:ph type="title"/>
          </p:nvPr>
        </p:nvSpPr>
        <p:spPr>
          <a:xfrm>
            <a:off x="952500" y="187325"/>
            <a:ext cx="7767638" cy="865188"/>
          </a:xfrm>
        </p:spPr>
        <p:txBody>
          <a:bodyPr/>
          <a:lstStyle/>
          <a:p>
            <a:pPr algn="ctr"/>
            <a:r>
              <a:rPr lang="nb-NO"/>
              <a:t>Installasjon av biblioteker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65163" y="3503613"/>
            <a:ext cx="8229600" cy="1565275"/>
          </a:xfrm>
        </p:spPr>
        <p:txBody>
          <a:bodyPr/>
          <a:lstStyle/>
          <a:p>
            <a:r>
              <a:rPr lang="nb-NO"/>
              <a:t>Last ned biblioteket: TinyGPS.h fra:</a:t>
            </a:r>
            <a:br>
              <a:rPr lang="nb-NO"/>
            </a:br>
            <a:r>
              <a:rPr lang="nb-NO" i="1">
                <a:hlinkClick r:id="rId4"/>
              </a:rPr>
              <a:t>https://github.com/mikalhart/TinyGPS/releases/tag/v13</a:t>
            </a:r>
            <a:endParaRPr lang="nb-NO" i="1"/>
          </a:p>
          <a:p>
            <a:r>
              <a:rPr lang="nb-NO"/>
              <a:t>Hent fila: </a:t>
            </a:r>
            <a:r>
              <a:rPr lang="nb-NO" i="1"/>
              <a:t>Source code (zip)</a:t>
            </a:r>
          </a:p>
          <a:p>
            <a:r>
              <a:rPr lang="nb-NO"/>
              <a:t>Åpne menyen i IDE: Skisse/Include Library/Add .zip library</a:t>
            </a:r>
          </a:p>
        </p:txBody>
      </p:sp>
      <p:sp>
        <p:nvSpPr>
          <p:cNvPr id="4" name="Rektangel 3"/>
          <p:cNvSpPr/>
          <p:nvPr/>
        </p:nvSpPr>
        <p:spPr>
          <a:xfrm>
            <a:off x="827088" y="1636713"/>
            <a:ext cx="1555750" cy="11541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dirty="0"/>
              <a:t>GPS</a:t>
            </a:r>
          </a:p>
        </p:txBody>
      </p:sp>
      <p:sp>
        <p:nvSpPr>
          <p:cNvPr id="5" name="Rektangel 4"/>
          <p:cNvSpPr/>
          <p:nvPr/>
        </p:nvSpPr>
        <p:spPr>
          <a:xfrm>
            <a:off x="2838450" y="1604963"/>
            <a:ext cx="1557338" cy="11541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dirty="0"/>
              <a:t>SD-kort</a:t>
            </a:r>
          </a:p>
        </p:txBody>
      </p:sp>
      <p:sp>
        <p:nvSpPr>
          <p:cNvPr id="6" name="Rektangel 5"/>
          <p:cNvSpPr/>
          <p:nvPr/>
        </p:nvSpPr>
        <p:spPr>
          <a:xfrm>
            <a:off x="4845050" y="1571625"/>
            <a:ext cx="1555750" cy="11557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dirty="0" err="1"/>
              <a:t>Teensy</a:t>
            </a:r>
            <a:endParaRPr lang="nb-NO" dirty="0"/>
          </a:p>
        </p:txBody>
      </p:sp>
      <p:cxnSp>
        <p:nvCxnSpPr>
          <p:cNvPr id="14" name="Rett pil 13"/>
          <p:cNvCxnSpPr/>
          <p:nvPr/>
        </p:nvCxnSpPr>
        <p:spPr>
          <a:xfrm flipH="1">
            <a:off x="4370388" y="2495550"/>
            <a:ext cx="4762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rihåndsform 15"/>
          <p:cNvSpPr/>
          <p:nvPr/>
        </p:nvSpPr>
        <p:spPr>
          <a:xfrm>
            <a:off x="4627563" y="2486025"/>
            <a:ext cx="2057400" cy="438150"/>
          </a:xfrm>
          <a:custGeom>
            <a:avLst/>
            <a:gdLst>
              <a:gd name="connsiteX0" fmla="*/ 0 w 2057400"/>
              <a:gd name="connsiteY0" fmla="*/ 0 h 438150"/>
              <a:gd name="connsiteX1" fmla="*/ 9525 w 2057400"/>
              <a:gd name="connsiteY1" fmla="*/ 438150 h 438150"/>
              <a:gd name="connsiteX2" fmla="*/ 2057400 w 2057400"/>
              <a:gd name="connsiteY2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7400" h="438150">
                <a:moveTo>
                  <a:pt x="0" y="0"/>
                </a:moveTo>
                <a:lnTo>
                  <a:pt x="9525" y="438150"/>
                </a:lnTo>
                <a:lnTo>
                  <a:pt x="2057400" y="438150"/>
                </a:ln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74762" name="TekstSylinder 16"/>
          <p:cNvSpPr txBox="1">
            <a:spLocks noChangeArrowheads="1"/>
          </p:cNvSpPr>
          <p:nvPr/>
        </p:nvSpPr>
        <p:spPr bwMode="auto">
          <a:xfrm>
            <a:off x="2717800" y="1173163"/>
            <a:ext cx="18684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b-NO" sz="1200"/>
              <a:t>9600 baud</a:t>
            </a:r>
            <a:br>
              <a:rPr lang="nb-NO" sz="1200"/>
            </a:br>
            <a:r>
              <a:rPr lang="nb-NO" sz="1200"/>
              <a:t>Bibliotek: SoftwareSerial.h </a:t>
            </a:r>
          </a:p>
        </p:txBody>
      </p:sp>
      <p:sp>
        <p:nvSpPr>
          <p:cNvPr id="74763" name="TekstSylinder 18"/>
          <p:cNvSpPr txBox="1">
            <a:spLocks noChangeArrowheads="1"/>
          </p:cNvSpPr>
          <p:nvPr/>
        </p:nvSpPr>
        <p:spPr bwMode="auto">
          <a:xfrm>
            <a:off x="868363" y="1319213"/>
            <a:ext cx="14684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b-NO" sz="1200"/>
              <a:t>Bibliotek: TinyGPS.h </a:t>
            </a:r>
          </a:p>
        </p:txBody>
      </p:sp>
      <p:sp>
        <p:nvSpPr>
          <p:cNvPr id="74764" name="TekstSylinder 19"/>
          <p:cNvSpPr txBox="1">
            <a:spLocks noChangeArrowheads="1"/>
          </p:cNvSpPr>
          <p:nvPr/>
        </p:nvSpPr>
        <p:spPr bwMode="auto">
          <a:xfrm>
            <a:off x="4792663" y="2987675"/>
            <a:ext cx="12890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b-NO" sz="1200"/>
              <a:t>9600 baud</a:t>
            </a:r>
            <a:br>
              <a:rPr lang="nb-NO" sz="1200"/>
            </a:br>
            <a:r>
              <a:rPr lang="nb-NO" sz="1200"/>
              <a:t>Standardbibliotek</a:t>
            </a:r>
          </a:p>
        </p:txBody>
      </p:sp>
      <p:sp>
        <p:nvSpPr>
          <p:cNvPr id="18" name="Frihåndsform 17"/>
          <p:cNvSpPr/>
          <p:nvPr/>
        </p:nvSpPr>
        <p:spPr>
          <a:xfrm>
            <a:off x="2382838" y="1179513"/>
            <a:ext cx="2463800" cy="696912"/>
          </a:xfrm>
          <a:custGeom>
            <a:avLst/>
            <a:gdLst>
              <a:gd name="connsiteX0" fmla="*/ 2457450 w 2457450"/>
              <a:gd name="connsiteY0" fmla="*/ 647700 h 647700"/>
              <a:gd name="connsiteX1" fmla="*/ 2238375 w 2457450"/>
              <a:gd name="connsiteY1" fmla="*/ 647700 h 647700"/>
              <a:gd name="connsiteX2" fmla="*/ 2238375 w 2457450"/>
              <a:gd name="connsiteY2" fmla="*/ 0 h 647700"/>
              <a:gd name="connsiteX3" fmla="*/ 228600 w 2457450"/>
              <a:gd name="connsiteY3" fmla="*/ 0 h 647700"/>
              <a:gd name="connsiteX4" fmla="*/ 228600 w 2457450"/>
              <a:gd name="connsiteY4" fmla="*/ 600075 h 647700"/>
              <a:gd name="connsiteX5" fmla="*/ 0 w 2457450"/>
              <a:gd name="connsiteY5" fmla="*/ 600075 h 647700"/>
              <a:gd name="connsiteX6" fmla="*/ 0 w 2457450"/>
              <a:gd name="connsiteY6" fmla="*/ 590550 h 647700"/>
              <a:gd name="connsiteX0" fmla="*/ 2457450 w 2457450"/>
              <a:gd name="connsiteY0" fmla="*/ 647700 h 817616"/>
              <a:gd name="connsiteX1" fmla="*/ 2238375 w 2457450"/>
              <a:gd name="connsiteY1" fmla="*/ 647700 h 817616"/>
              <a:gd name="connsiteX2" fmla="*/ 2238375 w 2457450"/>
              <a:gd name="connsiteY2" fmla="*/ 0 h 817616"/>
              <a:gd name="connsiteX3" fmla="*/ 228600 w 2457450"/>
              <a:gd name="connsiteY3" fmla="*/ 0 h 817616"/>
              <a:gd name="connsiteX4" fmla="*/ 228600 w 2457450"/>
              <a:gd name="connsiteY4" fmla="*/ 600075 h 817616"/>
              <a:gd name="connsiteX5" fmla="*/ 0 w 2457450"/>
              <a:gd name="connsiteY5" fmla="*/ 600075 h 817616"/>
              <a:gd name="connsiteX6" fmla="*/ 88985 w 2457450"/>
              <a:gd name="connsiteY6" fmla="*/ 817616 h 817616"/>
              <a:gd name="connsiteX0" fmla="*/ 2457450 w 2457450"/>
              <a:gd name="connsiteY0" fmla="*/ 647700 h 647700"/>
              <a:gd name="connsiteX1" fmla="*/ 2238375 w 2457450"/>
              <a:gd name="connsiteY1" fmla="*/ 647700 h 647700"/>
              <a:gd name="connsiteX2" fmla="*/ 2238375 w 2457450"/>
              <a:gd name="connsiteY2" fmla="*/ 0 h 647700"/>
              <a:gd name="connsiteX3" fmla="*/ 228600 w 2457450"/>
              <a:gd name="connsiteY3" fmla="*/ 0 h 647700"/>
              <a:gd name="connsiteX4" fmla="*/ 228600 w 2457450"/>
              <a:gd name="connsiteY4" fmla="*/ 600075 h 647700"/>
              <a:gd name="connsiteX5" fmla="*/ 0 w 2457450"/>
              <a:gd name="connsiteY5" fmla="*/ 600075 h 647700"/>
              <a:gd name="connsiteX0" fmla="*/ 2457450 w 2457450"/>
              <a:gd name="connsiteY0" fmla="*/ 647700 h 647700"/>
              <a:gd name="connsiteX1" fmla="*/ 2238375 w 2457450"/>
              <a:gd name="connsiteY1" fmla="*/ 647700 h 647700"/>
              <a:gd name="connsiteX2" fmla="*/ 2238375 w 2457450"/>
              <a:gd name="connsiteY2" fmla="*/ 0 h 647700"/>
              <a:gd name="connsiteX3" fmla="*/ 228600 w 2457450"/>
              <a:gd name="connsiteY3" fmla="*/ 0 h 647700"/>
              <a:gd name="connsiteX4" fmla="*/ 225201 w 2457450"/>
              <a:gd name="connsiteY4" fmla="*/ 640866 h 647700"/>
              <a:gd name="connsiteX5" fmla="*/ 0 w 2457450"/>
              <a:gd name="connsiteY5" fmla="*/ 600075 h 647700"/>
              <a:gd name="connsiteX0" fmla="*/ 2562827 w 2562827"/>
              <a:gd name="connsiteY0" fmla="*/ 647700 h 647700"/>
              <a:gd name="connsiteX1" fmla="*/ 2343752 w 2562827"/>
              <a:gd name="connsiteY1" fmla="*/ 647700 h 647700"/>
              <a:gd name="connsiteX2" fmla="*/ 2343752 w 2562827"/>
              <a:gd name="connsiteY2" fmla="*/ 0 h 647700"/>
              <a:gd name="connsiteX3" fmla="*/ 333977 w 2562827"/>
              <a:gd name="connsiteY3" fmla="*/ 0 h 647700"/>
              <a:gd name="connsiteX4" fmla="*/ 330578 w 2562827"/>
              <a:gd name="connsiteY4" fmla="*/ 640866 h 647700"/>
              <a:gd name="connsiteX5" fmla="*/ 0 w 2562827"/>
              <a:gd name="connsiteY5" fmla="*/ 613672 h 647700"/>
              <a:gd name="connsiteX0" fmla="*/ 2471047 w 2471047"/>
              <a:gd name="connsiteY0" fmla="*/ 647700 h 651064"/>
              <a:gd name="connsiteX1" fmla="*/ 2251972 w 2471047"/>
              <a:gd name="connsiteY1" fmla="*/ 647700 h 651064"/>
              <a:gd name="connsiteX2" fmla="*/ 2251972 w 2471047"/>
              <a:gd name="connsiteY2" fmla="*/ 0 h 651064"/>
              <a:gd name="connsiteX3" fmla="*/ 242197 w 2471047"/>
              <a:gd name="connsiteY3" fmla="*/ 0 h 651064"/>
              <a:gd name="connsiteX4" fmla="*/ 238798 w 2471047"/>
              <a:gd name="connsiteY4" fmla="*/ 640866 h 651064"/>
              <a:gd name="connsiteX5" fmla="*/ 0 w 2471047"/>
              <a:gd name="connsiteY5" fmla="*/ 651064 h 651064"/>
              <a:gd name="connsiteX0" fmla="*/ 2464248 w 2464248"/>
              <a:gd name="connsiteY0" fmla="*/ 647700 h 647700"/>
              <a:gd name="connsiteX1" fmla="*/ 2245173 w 2464248"/>
              <a:gd name="connsiteY1" fmla="*/ 647700 h 647700"/>
              <a:gd name="connsiteX2" fmla="*/ 2245173 w 2464248"/>
              <a:gd name="connsiteY2" fmla="*/ 0 h 647700"/>
              <a:gd name="connsiteX3" fmla="*/ 235398 w 2464248"/>
              <a:gd name="connsiteY3" fmla="*/ 0 h 647700"/>
              <a:gd name="connsiteX4" fmla="*/ 231999 w 2464248"/>
              <a:gd name="connsiteY4" fmla="*/ 640866 h 647700"/>
              <a:gd name="connsiteX5" fmla="*/ 0 w 2464248"/>
              <a:gd name="connsiteY5" fmla="*/ 637467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4248" h="647700">
                <a:moveTo>
                  <a:pt x="2464248" y="647700"/>
                </a:moveTo>
                <a:lnTo>
                  <a:pt x="2245173" y="647700"/>
                </a:lnTo>
                <a:lnTo>
                  <a:pt x="2245173" y="0"/>
                </a:lnTo>
                <a:lnTo>
                  <a:pt x="235398" y="0"/>
                </a:lnTo>
                <a:lnTo>
                  <a:pt x="231999" y="640866"/>
                </a:lnTo>
                <a:lnTo>
                  <a:pt x="0" y="637467"/>
                </a:lnTo>
              </a:path>
            </a:pathLst>
          </a:custGeom>
          <a:ln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pic>
        <p:nvPicPr>
          <p:cNvPr id="7476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8713" y="5049838"/>
            <a:ext cx="4667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ssholder for bunntekst 3">
            <a:extLst>
              <a:ext uri="{FF2B5EF4-FFF2-40B4-BE49-F238E27FC236}">
                <a16:creationId xmlns:a16="http://schemas.microsoft.com/office/drawing/2014/main" id="{06075AE6-53E8-2B95-5FCB-BBD4B27EC4BA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Tilkobling av de ulike modulene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425" y="1598613"/>
            <a:ext cx="8343900" cy="423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ssholder for bunntekst 3">
            <a:extLst>
              <a:ext uri="{FF2B5EF4-FFF2-40B4-BE49-F238E27FC236}">
                <a16:creationId xmlns:a16="http://schemas.microsoft.com/office/drawing/2014/main" id="{A6DD1D41-DC46-95AB-2D2F-B48D020DC368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Eksempler på data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5075" y="1954213"/>
            <a:ext cx="3673475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Sylinder 4"/>
          <p:cNvSpPr txBox="1">
            <a:spLocks noChangeArrowheads="1"/>
          </p:cNvSpPr>
          <p:nvPr/>
        </p:nvSpPr>
        <p:spPr bwMode="auto">
          <a:xfrm>
            <a:off x="2570163" y="1520825"/>
            <a:ext cx="1279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Lengdegrad</a:t>
            </a:r>
          </a:p>
        </p:txBody>
      </p:sp>
      <p:sp>
        <p:nvSpPr>
          <p:cNvPr id="6" name="TekstSylinder 5"/>
          <p:cNvSpPr txBox="1">
            <a:spLocks noChangeArrowheads="1"/>
          </p:cNvSpPr>
          <p:nvPr/>
        </p:nvSpPr>
        <p:spPr bwMode="auto">
          <a:xfrm>
            <a:off x="3894138" y="1520825"/>
            <a:ext cx="1277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Breddegrad</a:t>
            </a:r>
          </a:p>
        </p:txBody>
      </p:sp>
      <p:sp>
        <p:nvSpPr>
          <p:cNvPr id="7" name="TekstSylinder 6"/>
          <p:cNvSpPr txBox="1">
            <a:spLocks noChangeArrowheads="1"/>
          </p:cNvSpPr>
          <p:nvPr/>
        </p:nvSpPr>
        <p:spPr bwMode="auto">
          <a:xfrm>
            <a:off x="5265738" y="1520825"/>
            <a:ext cx="788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Høyde</a:t>
            </a:r>
          </a:p>
        </p:txBody>
      </p:sp>
      <p:sp>
        <p:nvSpPr>
          <p:cNvPr id="2" name="Plassholder for bunntekst 3">
            <a:extLst>
              <a:ext uri="{FF2B5EF4-FFF2-40B4-BE49-F238E27FC236}">
                <a16:creationId xmlns:a16="http://schemas.microsoft.com/office/drawing/2014/main" id="{C7315514-1934-971E-EFB6-06CB24CFEA3D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584522" y="0"/>
            <a:ext cx="8559478" cy="6858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79877" name="Tittel 1"/>
          <p:cNvSpPr>
            <a:spLocks noGrp="1"/>
          </p:cNvSpPr>
          <p:nvPr>
            <p:ph type="title"/>
          </p:nvPr>
        </p:nvSpPr>
        <p:spPr>
          <a:xfrm>
            <a:off x="487363" y="2178050"/>
            <a:ext cx="8229600" cy="154622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sz="4400"/>
              <a:t>Visualisering ved hjelp av </a:t>
            </a:r>
            <a:br>
              <a:rPr lang="nb-NO" sz="4400"/>
            </a:br>
            <a:r>
              <a:rPr lang="nb-NO" sz="4000"/>
              <a:t>Google Earth</a:t>
            </a:r>
            <a:endParaRPr lang="nb-NO"/>
          </a:p>
        </p:txBody>
      </p:sp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3738" y="298450"/>
            <a:ext cx="4146550" cy="13509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nb-NO" dirty="0"/>
              <a:t>Visning av </a:t>
            </a:r>
            <a:r>
              <a:rPr lang="nb-NO" dirty="0" err="1"/>
              <a:t>GPS-data</a:t>
            </a:r>
            <a:br>
              <a:rPr lang="nb-NO" dirty="0"/>
            </a:br>
            <a:r>
              <a:rPr lang="nb-NO" dirty="0"/>
              <a:t>Bruk av </a:t>
            </a:r>
            <a:r>
              <a:rPr lang="nb-NO" dirty="0" err="1"/>
              <a:t>kml-filer</a:t>
            </a:r>
            <a:br>
              <a:rPr lang="nb-NO" dirty="0"/>
            </a:br>
            <a:r>
              <a:rPr lang="nb-NO" sz="2000" dirty="0"/>
              <a:t>(</a:t>
            </a:r>
            <a:r>
              <a:rPr lang="nb-NO" sz="2000" dirty="0" err="1"/>
              <a:t>Keyhole</a:t>
            </a:r>
            <a:r>
              <a:rPr lang="nb-NO" sz="2000" dirty="0"/>
              <a:t> </a:t>
            </a:r>
            <a:r>
              <a:rPr lang="nb-NO" sz="2000" dirty="0" err="1"/>
              <a:t>Markup</a:t>
            </a:r>
            <a:r>
              <a:rPr lang="nb-NO" sz="2000" dirty="0"/>
              <a:t> </a:t>
            </a:r>
            <a:r>
              <a:rPr lang="nb-NO" sz="2000" dirty="0" err="1"/>
              <a:t>Language</a:t>
            </a:r>
            <a:r>
              <a:rPr lang="nb-NO" sz="2000" dirty="0"/>
              <a:t>)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992688" y="420688"/>
            <a:ext cx="3773487" cy="5824537"/>
          </a:xfrm>
        </p:spPr>
        <p:txBody>
          <a:bodyPr/>
          <a:lstStyle/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&lt;?xml version="1.0" encoding="UTF-8"?&gt;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&lt;kml xmlns="http://www.opengis.net/kml/2.2"&gt;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&lt;Document&gt;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  &lt;name&gt;Paths&lt;/name&gt;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  &lt;description&gt;Examples of paths. Note that the tessellate tag is by default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    set to 0. If you want to create tessellated lines, they must be authored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    (or edited) directly in KML.&lt;/description&gt;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  &lt;Style id="yellowLineGreenPoly"&gt;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    &lt;LineStyle&gt;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      &lt;color&gt;7f00ffff&lt;/color&gt;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      &lt;width&gt;4&lt;/width&gt;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    &lt;/LineStyle&gt;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    &lt;PolyStyle&gt;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      &lt;color&gt;7f00ff00&lt;/color&gt;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    &lt;/PolyStyle&gt;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  &lt;/Style&gt;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  &lt;Placemark&gt;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    &lt;name&gt;Absolute Extruded&lt;/name&gt;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    &lt;description&gt;Transparent green wall with yellow outlines&lt;/description&gt;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    &lt;styleUrl&gt;#yellowLineGreenPoly&lt;/styleUrl&gt;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    &lt;LineString&gt;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      &lt;extrude&gt;0&lt;/extrude&gt;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      &lt;tessellate&gt;0&lt;/tessellate&gt;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      &lt;altitudeMode&gt;clampToGround&lt;/altitudeMode&gt;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      &lt;coordinates&gt; 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	10.454133,63.426452,97.90</a:t>
            </a:r>
            <a:br>
              <a:rPr lang="nb-NO" sz="800">
                <a:latin typeface="Arial" pitchFamily="34" charset="0"/>
                <a:cs typeface="Arial" pitchFamily="34" charset="0"/>
              </a:rPr>
            </a:br>
            <a:r>
              <a:rPr lang="nb-NO" sz="800">
                <a:latin typeface="Arial" pitchFamily="34" charset="0"/>
                <a:cs typeface="Arial" pitchFamily="34" charset="0"/>
              </a:rPr>
              <a:t>	10.454084,63.426464,94.80</a:t>
            </a:r>
            <a:br>
              <a:rPr lang="nb-NO" sz="800">
                <a:latin typeface="Arial" pitchFamily="34" charset="0"/>
                <a:cs typeface="Arial" pitchFamily="34" charset="0"/>
              </a:rPr>
            </a:br>
            <a:r>
              <a:rPr lang="nb-NO" sz="800">
                <a:latin typeface="Arial" pitchFamily="34" charset="0"/>
                <a:cs typeface="Arial" pitchFamily="34" charset="0"/>
              </a:rPr>
              <a:t>	10.453765,63.426052,69.90</a:t>
            </a:r>
            <a:br>
              <a:rPr lang="nb-NO" sz="800">
                <a:latin typeface="Arial" pitchFamily="34" charset="0"/>
                <a:cs typeface="Arial" pitchFamily="34" charset="0"/>
              </a:rPr>
            </a:br>
            <a:r>
              <a:rPr lang="nb-NO" sz="800">
                <a:latin typeface="Arial" pitchFamily="34" charset="0"/>
                <a:cs typeface="Arial" pitchFamily="34" charset="0"/>
              </a:rPr>
              <a:t>	10.453771,63.426052,69.30</a:t>
            </a:r>
            <a:br>
              <a:rPr lang="nb-NO" sz="800">
                <a:latin typeface="Arial" pitchFamily="34" charset="0"/>
                <a:cs typeface="Arial" pitchFamily="34" charset="0"/>
              </a:rPr>
            </a:br>
            <a:r>
              <a:rPr lang="nb-NO" sz="800">
                <a:latin typeface="Arial" pitchFamily="34" charset="0"/>
                <a:cs typeface="Arial" pitchFamily="34" charset="0"/>
              </a:rPr>
              <a:t>	10.453765,63.426055,69.40</a:t>
            </a:r>
            <a:br>
              <a:rPr lang="nb-NO" sz="800">
                <a:latin typeface="Arial" pitchFamily="34" charset="0"/>
                <a:cs typeface="Arial" pitchFamily="34" charset="0"/>
              </a:rPr>
            </a:br>
            <a:r>
              <a:rPr lang="nb-NO" sz="800">
                <a:latin typeface="Arial" pitchFamily="34" charset="0"/>
                <a:cs typeface="Arial" pitchFamily="34" charset="0"/>
              </a:rPr>
              <a:t>	10.453797,63.426067,69.10</a:t>
            </a:r>
            <a:br>
              <a:rPr lang="nb-NO" sz="800">
                <a:latin typeface="Arial" pitchFamily="34" charset="0"/>
                <a:cs typeface="Arial" pitchFamily="34" charset="0"/>
              </a:rPr>
            </a:br>
            <a:r>
              <a:rPr lang="nb-NO" sz="800">
                <a:latin typeface="Arial" pitchFamily="34" charset="0"/>
                <a:cs typeface="Arial" pitchFamily="34" charset="0"/>
              </a:rPr>
              <a:t>	10.453830,63.426074,68.80</a:t>
            </a:r>
            <a:br>
              <a:rPr lang="nb-NO" sz="800">
                <a:latin typeface="Arial" pitchFamily="34" charset="0"/>
                <a:cs typeface="Arial" pitchFamily="34" charset="0"/>
              </a:rPr>
            </a:br>
            <a:r>
              <a:rPr lang="nb-NO" sz="800">
                <a:latin typeface="Arial" pitchFamily="34" charset="0"/>
                <a:cs typeface="Arial" pitchFamily="34" charset="0"/>
              </a:rPr>
              <a:t>	10.453826,63.426074,68.90 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      &lt;/coordinates&gt;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    &lt;/LineString&gt;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  &lt;/Placemark&gt;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  &lt;/Document&gt;</a:t>
            </a:r>
          </a:p>
          <a:p>
            <a:pPr marL="0" indent="0">
              <a:buFont typeface="Times"/>
              <a:buNone/>
            </a:pPr>
            <a:r>
              <a:rPr lang="nb-NO" sz="800">
                <a:latin typeface="Arial" pitchFamily="34" charset="0"/>
                <a:cs typeface="Arial" pitchFamily="34" charset="0"/>
              </a:rPr>
              <a:t>&lt;/kml&gt;</a:t>
            </a:r>
          </a:p>
        </p:txBody>
      </p:sp>
      <p:sp>
        <p:nvSpPr>
          <p:cNvPr id="5" name="Plassholder for innhold 2"/>
          <p:cNvSpPr txBox="1">
            <a:spLocks/>
          </p:cNvSpPr>
          <p:nvPr/>
        </p:nvSpPr>
        <p:spPr bwMode="auto">
          <a:xfrm>
            <a:off x="725488" y="1770063"/>
            <a:ext cx="3976687" cy="447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3538" indent="-363538" defTabSz="457200">
              <a:spcBef>
                <a:spcPts val="1200"/>
              </a:spcBef>
              <a:buFont typeface="Arial" pitchFamily="34" charset="0"/>
              <a:buChar char="•"/>
            </a:pPr>
            <a:r>
              <a:rPr lang="nb-NO" sz="1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Åpne en teksteditor f.eks. NotePad++</a:t>
            </a:r>
          </a:p>
          <a:p>
            <a:pPr marL="363538" indent="-363538" defTabSz="457200">
              <a:spcBef>
                <a:spcPts val="1200"/>
              </a:spcBef>
              <a:buFont typeface="Arial" pitchFamily="34" charset="0"/>
              <a:buChar char="•"/>
            </a:pPr>
            <a:r>
              <a:rPr lang="nb-NO" sz="1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Hent inn kml-filmalen</a:t>
            </a:r>
          </a:p>
          <a:p>
            <a:pPr marL="363538" indent="-363538" defTabSz="457200">
              <a:spcBef>
                <a:spcPts val="1200"/>
              </a:spcBef>
              <a:buFont typeface="Arial" pitchFamily="34" charset="0"/>
              <a:buChar char="•"/>
            </a:pPr>
            <a:r>
              <a:rPr lang="nb-NO" sz="1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Kopier inn data fra SD-kortet</a:t>
            </a:r>
            <a:br>
              <a:rPr lang="nb-NO" sz="1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nb-NO" sz="1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på angitt plass</a:t>
            </a:r>
          </a:p>
          <a:p>
            <a:pPr marL="363538" indent="-363538" defTabSz="457200">
              <a:spcBef>
                <a:spcPts val="1200"/>
              </a:spcBef>
              <a:buFont typeface="Arial" pitchFamily="34" charset="0"/>
              <a:buChar char="•"/>
            </a:pPr>
            <a:r>
              <a:rPr lang="nb-NO" sz="18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Lengdegrad,breddegrad,høyde</a:t>
            </a:r>
            <a:br>
              <a:rPr lang="nb-NO" sz="18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nb-NO" sz="1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 uten mellomrom etter ”,”</a:t>
            </a:r>
          </a:p>
          <a:p>
            <a:pPr marL="363538" indent="-363538" defTabSz="457200">
              <a:spcBef>
                <a:spcPts val="1200"/>
              </a:spcBef>
              <a:buFont typeface="Arial" pitchFamily="34" charset="0"/>
              <a:buChar char="•"/>
            </a:pPr>
            <a:r>
              <a:rPr lang="nb-NO" sz="1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Lagre under eget filnavn som ender på .kml</a:t>
            </a:r>
          </a:p>
          <a:p>
            <a:pPr marL="363538" indent="-363538" defTabSz="457200">
              <a:spcBef>
                <a:spcPts val="1200"/>
              </a:spcBef>
              <a:buFont typeface="Arial" pitchFamily="34" charset="0"/>
              <a:buChar char="•"/>
            </a:pPr>
            <a:r>
              <a:rPr lang="nb-NO" sz="1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Åpne filen i Google Earth eller bare klikk på filnavnet</a:t>
            </a:r>
          </a:p>
          <a:p>
            <a:pPr marL="363538" indent="-363538" defTabSz="457200">
              <a:spcBef>
                <a:spcPct val="20000"/>
              </a:spcBef>
            </a:pPr>
            <a:endParaRPr lang="nb-NO" sz="1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5370513" y="4491038"/>
            <a:ext cx="1436687" cy="8794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172A27A-C80A-DEBF-62C2-5ADC041CB2B4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tel 1"/>
          <p:cNvSpPr>
            <a:spLocks noGrp="1"/>
          </p:cNvSpPr>
          <p:nvPr>
            <p:ph type="title"/>
          </p:nvPr>
        </p:nvSpPr>
        <p:spPr>
          <a:xfrm>
            <a:off x="1664055" y="6103937"/>
            <a:ext cx="6516688" cy="754063"/>
          </a:xfrm>
        </p:spPr>
        <p:txBody>
          <a:bodyPr/>
          <a:lstStyle/>
          <a:p>
            <a:pPr algn="ctr"/>
            <a:r>
              <a:rPr lang="nb-NO" dirty="0"/>
              <a:t>Visning i </a:t>
            </a:r>
            <a:r>
              <a:rPr lang="nb-NO" dirty="0" err="1"/>
              <a:t>Google</a:t>
            </a:r>
            <a:r>
              <a:rPr lang="nb-NO" dirty="0"/>
              <a:t> </a:t>
            </a:r>
            <a:r>
              <a:rPr lang="nb-NO" dirty="0" err="1"/>
              <a:t>Earth</a:t>
            </a:r>
            <a:endParaRPr lang="nb-NO" dirty="0"/>
          </a:p>
        </p:txBody>
      </p:sp>
      <p:sp>
        <p:nvSpPr>
          <p:cNvPr id="5" name="Avrundet rektangel 4">
            <a:hlinkClick r:id="rId2" action="ppaction://hlinkfile"/>
          </p:cNvPr>
          <p:cNvSpPr/>
          <p:nvPr/>
        </p:nvSpPr>
        <p:spPr>
          <a:xfrm>
            <a:off x="4238625" y="2830513"/>
            <a:ext cx="869950" cy="7683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1612" y="249114"/>
            <a:ext cx="7721600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tel 1"/>
          <p:cNvSpPr>
            <a:spLocks noGrp="1"/>
          </p:cNvSpPr>
          <p:nvPr>
            <p:ph type="title"/>
          </p:nvPr>
        </p:nvSpPr>
        <p:spPr>
          <a:xfrm>
            <a:off x="1263748" y="539750"/>
            <a:ext cx="7767638" cy="1141413"/>
          </a:xfrm>
        </p:spPr>
        <p:txBody>
          <a:bodyPr/>
          <a:lstStyle/>
          <a:p>
            <a:pPr algn="ctr"/>
            <a:r>
              <a:rPr lang="nb-NO"/>
              <a:t>Videre bearbeiding av data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2553" y="1600200"/>
            <a:ext cx="4244975" cy="2319338"/>
          </a:xfrm>
        </p:spPr>
        <p:txBody>
          <a:bodyPr/>
          <a:lstStyle/>
          <a:p>
            <a:r>
              <a:rPr lang="nb-NO" dirty="0"/>
              <a:t>Beregning av:</a:t>
            </a:r>
          </a:p>
          <a:p>
            <a:r>
              <a:rPr lang="nb-NO"/>
              <a:t>… totallengde </a:t>
            </a:r>
            <a:r>
              <a:rPr lang="nb-NO" dirty="0"/>
              <a:t>av turen</a:t>
            </a:r>
          </a:p>
          <a:p>
            <a:r>
              <a:rPr lang="nb-NO"/>
              <a:t>… </a:t>
            </a:r>
            <a:r>
              <a:rPr lang="nb-NO" dirty="0"/>
              <a:t>gjennomsnittlig hastighet</a:t>
            </a:r>
          </a:p>
          <a:p>
            <a:r>
              <a:rPr lang="nb-NO"/>
              <a:t>… siling </a:t>
            </a:r>
            <a:r>
              <a:rPr lang="nb-NO" dirty="0"/>
              <a:t>av avvikende data</a:t>
            </a:r>
          </a:p>
          <a:p>
            <a:r>
              <a:rPr lang="nb-NO" dirty="0"/>
              <a:t>…</a:t>
            </a:r>
          </a:p>
          <a:p>
            <a:endParaRPr lang="nb-NO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7820" y="4165600"/>
            <a:ext cx="2260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593" y="1646238"/>
            <a:ext cx="4208462" cy="469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pe 10"/>
          <p:cNvGrpSpPr>
            <a:grpSpLocks/>
          </p:cNvGrpSpPr>
          <p:nvPr/>
        </p:nvGrpSpPr>
        <p:grpSpPr bwMode="auto">
          <a:xfrm>
            <a:off x="676118" y="1363663"/>
            <a:ext cx="2892425" cy="4638675"/>
            <a:chOff x="198439" y="1364345"/>
            <a:chExt cx="2892122" cy="4637765"/>
          </a:xfrm>
        </p:grpSpPr>
        <p:grpSp>
          <p:nvGrpSpPr>
            <p:cNvPr id="82951" name="Gruppe 8"/>
            <p:cNvGrpSpPr>
              <a:grpSpLocks/>
            </p:cNvGrpSpPr>
            <p:nvPr/>
          </p:nvGrpSpPr>
          <p:grpSpPr bwMode="auto">
            <a:xfrm>
              <a:off x="198439" y="1615168"/>
              <a:ext cx="2447925" cy="4386942"/>
              <a:chOff x="198439" y="1615168"/>
              <a:chExt cx="2447925" cy="4386942"/>
            </a:xfrm>
          </p:grpSpPr>
          <p:pic>
            <p:nvPicPr>
              <p:cNvPr id="82953" name="Picture 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98439" y="1615168"/>
                <a:ext cx="2447925" cy="3105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954" name="Picture 5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96409" y="4687660"/>
                <a:ext cx="1990724" cy="1314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2952" name="TekstSylinder 9"/>
            <p:cNvSpPr txBox="1">
              <a:spLocks noChangeArrowheads="1"/>
            </p:cNvSpPr>
            <p:nvPr/>
          </p:nvSpPr>
          <p:spPr bwMode="auto">
            <a:xfrm>
              <a:off x="304798" y="1364345"/>
              <a:ext cx="278576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/>
                <a:t>Ekvirektangulær tilnærming</a:t>
              </a:r>
            </a:p>
          </p:txBody>
        </p:sp>
      </p:grpSp>
      <p:sp>
        <p:nvSpPr>
          <p:cNvPr id="11" name="TekstSylinder 10"/>
          <p:cNvSpPr txBox="1"/>
          <p:nvPr/>
        </p:nvSpPr>
        <p:spPr>
          <a:xfrm>
            <a:off x="766758" y="6267450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>
                <a:solidFill>
                  <a:schemeClr val="tx1"/>
                </a:solidFill>
              </a:rPr>
              <a:t>Hvor R er jordradien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2225" y="1193800"/>
            <a:ext cx="3497263" cy="541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6538" y="1185863"/>
            <a:ext cx="3867150" cy="548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Tittel 1"/>
          <p:cNvSpPr>
            <a:spLocks noGrp="1"/>
          </p:cNvSpPr>
          <p:nvPr>
            <p:ph type="title"/>
          </p:nvPr>
        </p:nvSpPr>
        <p:spPr>
          <a:xfrm>
            <a:off x="817563" y="300038"/>
            <a:ext cx="4146550" cy="766762"/>
          </a:xfrm>
        </p:spPr>
        <p:txBody>
          <a:bodyPr/>
          <a:lstStyle/>
          <a:p>
            <a:pPr algn="ctr"/>
            <a:r>
              <a:rPr lang="nb-NO"/>
              <a:t>Ressurshefter</a:t>
            </a:r>
          </a:p>
        </p:txBody>
      </p:sp>
      <p:sp>
        <p:nvSpPr>
          <p:cNvPr id="6" name="TekstSylinder 5"/>
          <p:cNvSpPr txBox="1">
            <a:spLocks noChangeArrowheads="1"/>
          </p:cNvSpPr>
          <p:nvPr/>
        </p:nvSpPr>
        <p:spPr bwMode="auto">
          <a:xfrm rot="-5400000">
            <a:off x="6744494" y="3788569"/>
            <a:ext cx="412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chemeClr val="tx1"/>
                </a:solidFill>
              </a:rPr>
              <a:t>https://www.sparkfun.com/products/11581</a:t>
            </a:r>
          </a:p>
        </p:txBody>
      </p:sp>
      <p:sp>
        <p:nvSpPr>
          <p:cNvPr id="8" name="TekstSylinder 7"/>
          <p:cNvSpPr txBox="1">
            <a:spLocks noChangeArrowheads="1"/>
          </p:cNvSpPr>
          <p:nvPr/>
        </p:nvSpPr>
        <p:spPr bwMode="auto">
          <a:xfrm rot="-5400000">
            <a:off x="3056732" y="3244056"/>
            <a:ext cx="4248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/>
              <a:t>http://www.ntnu.no/skolelab/sl-bla-bokserie</a:t>
            </a:r>
          </a:p>
        </p:txBody>
      </p:sp>
      <p:grpSp>
        <p:nvGrpSpPr>
          <p:cNvPr id="2" name="Gruppe 10"/>
          <p:cNvGrpSpPr>
            <a:grpSpLocks/>
          </p:cNvGrpSpPr>
          <p:nvPr/>
        </p:nvGrpSpPr>
        <p:grpSpPr bwMode="auto">
          <a:xfrm>
            <a:off x="3259138" y="1200150"/>
            <a:ext cx="3848100" cy="5414963"/>
            <a:chOff x="2144486" y="1018749"/>
            <a:chExt cx="3771900" cy="5306826"/>
          </a:xfrm>
        </p:grpSpPr>
        <p:pic>
          <p:nvPicPr>
            <p:cNvPr id="83980" name="Picture 6" descr="http://www.ntnu.no/documents/2004699/4577658/Forside+Atmel-heftet/56033d9b-f4fa-4b0a-a6b0-99b474ecbc7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44486" y="1018749"/>
              <a:ext cx="3771900" cy="5306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981" name="TekstSylinder 9"/>
            <p:cNvSpPr txBox="1">
              <a:spLocks noChangeArrowheads="1"/>
            </p:cNvSpPr>
            <p:nvPr/>
          </p:nvSpPr>
          <p:spPr bwMode="auto">
            <a:xfrm rot="-5400000">
              <a:off x="1066060" y="3222940"/>
              <a:ext cx="42477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800"/>
                <a:t>http://www.ntnu.no/skolelab/sl-bla-bokserie</a:t>
              </a:r>
            </a:p>
          </p:txBody>
        </p:sp>
      </p:grpSp>
      <p:pic>
        <p:nvPicPr>
          <p:cNvPr id="4104" name="Picture 11" descr="Recipes to Begin, Expand, and Enhance Your Project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46288" y="1196975"/>
            <a:ext cx="418623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52613" y="1214438"/>
            <a:ext cx="3430587" cy="541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4563" y="1163638"/>
            <a:ext cx="3841750" cy="548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kstSylinder 12"/>
          <p:cNvSpPr txBox="1">
            <a:spLocks noChangeArrowheads="1"/>
          </p:cNvSpPr>
          <p:nvPr/>
        </p:nvSpPr>
        <p:spPr bwMode="auto">
          <a:xfrm rot="-5400000">
            <a:off x="-143668" y="3175794"/>
            <a:ext cx="4248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/>
              <a:t>http://www.ntnu.no/skolelab/sl-bla-bokserie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tel 1"/>
          <p:cNvSpPr>
            <a:spLocks noGrp="1"/>
          </p:cNvSpPr>
          <p:nvPr>
            <p:ph type="title"/>
          </p:nvPr>
        </p:nvSpPr>
        <p:spPr>
          <a:xfrm>
            <a:off x="1092200" y="142875"/>
            <a:ext cx="7754938" cy="97313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Blokkdiagram </a:t>
            </a:r>
            <a:br>
              <a:rPr lang="nb-NO" sz="2000" dirty="0"/>
            </a:br>
            <a:r>
              <a:rPr lang="nb-NO" sz="2000" dirty="0" err="1"/>
              <a:t>CanSat</a:t>
            </a:r>
            <a:r>
              <a:rPr lang="nb-NO" sz="2000" dirty="0"/>
              <a:t> – </a:t>
            </a:r>
            <a:r>
              <a:rPr lang="nb-NO" sz="2000" dirty="0" err="1"/>
              <a:t>Teensy</a:t>
            </a:r>
            <a:r>
              <a:rPr lang="nb-NO" sz="2000" dirty="0"/>
              <a:t> 3.5</a:t>
            </a:r>
            <a:endParaRPr lang="nb-NO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654" y="1171576"/>
            <a:ext cx="8185070" cy="5519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lassholder for bunntekst 3">
            <a:extLst>
              <a:ext uri="{FF2B5EF4-FFF2-40B4-BE49-F238E27FC236}">
                <a16:creationId xmlns:a16="http://schemas.microsoft.com/office/drawing/2014/main" id="{F6D65FCF-2892-131F-3CD3-D2C615439979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I</a:t>
            </a:r>
            <a:r>
              <a:rPr lang="nb-NO" baseline="30000"/>
              <a:t>2</a:t>
            </a:r>
            <a:r>
              <a:rPr lang="nb-NO"/>
              <a:t>C databuss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5388" y="5276850"/>
            <a:ext cx="7407275" cy="84931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 dirty="0"/>
              <a:t>Bruk av ferdige moduler gir store muligheter, men skjuler kompleksitet (”Black </a:t>
            </a:r>
            <a:r>
              <a:rPr lang="nb-NO" dirty="0" err="1"/>
              <a:t>box</a:t>
            </a:r>
            <a:r>
              <a:rPr lang="nb-NO" dirty="0"/>
              <a:t>”)</a:t>
            </a:r>
          </a:p>
        </p:txBody>
      </p:sp>
      <p:sp>
        <p:nvSpPr>
          <p:cNvPr id="7" name="Frihåndsform 6"/>
          <p:cNvSpPr/>
          <p:nvPr/>
        </p:nvSpPr>
        <p:spPr>
          <a:xfrm>
            <a:off x="2209800" y="2519363"/>
            <a:ext cx="3295650" cy="709612"/>
          </a:xfrm>
          <a:custGeom>
            <a:avLst/>
            <a:gdLst>
              <a:gd name="connsiteX0" fmla="*/ 4375 w 1697546"/>
              <a:gd name="connsiteY0" fmla="*/ 315009 h 315009"/>
              <a:gd name="connsiteX1" fmla="*/ 0 w 1697546"/>
              <a:gd name="connsiteY1" fmla="*/ 0 h 315009"/>
              <a:gd name="connsiteX2" fmla="*/ 1697546 w 1697546"/>
              <a:gd name="connsiteY2" fmla="*/ 8750 h 315009"/>
              <a:gd name="connsiteX3" fmla="*/ 1697546 w 1697546"/>
              <a:gd name="connsiteY3" fmla="*/ 262507 h 3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546" h="315009">
                <a:moveTo>
                  <a:pt x="4375" y="315009"/>
                </a:moveTo>
                <a:cubicBezTo>
                  <a:pt x="2917" y="210006"/>
                  <a:pt x="1458" y="105003"/>
                  <a:pt x="0" y="0"/>
                </a:cubicBezTo>
                <a:lnTo>
                  <a:pt x="1697546" y="8750"/>
                </a:lnTo>
                <a:lnTo>
                  <a:pt x="1697546" y="262507"/>
                </a:lnTo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9" name="Frihåndsform 8"/>
          <p:cNvSpPr/>
          <p:nvPr/>
        </p:nvSpPr>
        <p:spPr>
          <a:xfrm>
            <a:off x="1909763" y="2379663"/>
            <a:ext cx="3395662" cy="839787"/>
          </a:xfrm>
          <a:custGeom>
            <a:avLst/>
            <a:gdLst>
              <a:gd name="connsiteX0" fmla="*/ 4375 w 1697546"/>
              <a:gd name="connsiteY0" fmla="*/ 315009 h 315009"/>
              <a:gd name="connsiteX1" fmla="*/ 0 w 1697546"/>
              <a:gd name="connsiteY1" fmla="*/ 0 h 315009"/>
              <a:gd name="connsiteX2" fmla="*/ 1697546 w 1697546"/>
              <a:gd name="connsiteY2" fmla="*/ 8750 h 315009"/>
              <a:gd name="connsiteX3" fmla="*/ 1697546 w 1697546"/>
              <a:gd name="connsiteY3" fmla="*/ 262507 h 3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546" h="315009">
                <a:moveTo>
                  <a:pt x="4375" y="315009"/>
                </a:moveTo>
                <a:cubicBezTo>
                  <a:pt x="2917" y="210006"/>
                  <a:pt x="1458" y="105003"/>
                  <a:pt x="0" y="0"/>
                </a:cubicBezTo>
                <a:lnTo>
                  <a:pt x="1697546" y="8750"/>
                </a:lnTo>
                <a:lnTo>
                  <a:pt x="1697546" y="262507"/>
                </a:lnTo>
              </a:path>
            </a:pathLst>
          </a:cu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11" name="Frihåndsform 10"/>
          <p:cNvSpPr/>
          <p:nvPr/>
        </p:nvSpPr>
        <p:spPr>
          <a:xfrm>
            <a:off x="1643063" y="2235200"/>
            <a:ext cx="5167312" cy="1017588"/>
          </a:xfrm>
          <a:custGeom>
            <a:avLst/>
            <a:gdLst>
              <a:gd name="connsiteX0" fmla="*/ 4375 w 1697546"/>
              <a:gd name="connsiteY0" fmla="*/ 315009 h 315009"/>
              <a:gd name="connsiteX1" fmla="*/ 0 w 1697546"/>
              <a:gd name="connsiteY1" fmla="*/ 0 h 315009"/>
              <a:gd name="connsiteX2" fmla="*/ 1697546 w 1697546"/>
              <a:gd name="connsiteY2" fmla="*/ 8750 h 315009"/>
              <a:gd name="connsiteX3" fmla="*/ 1697546 w 1697546"/>
              <a:gd name="connsiteY3" fmla="*/ 262507 h 3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546" h="315009">
                <a:moveTo>
                  <a:pt x="4375" y="315009"/>
                </a:moveTo>
                <a:cubicBezTo>
                  <a:pt x="2917" y="210006"/>
                  <a:pt x="1458" y="105003"/>
                  <a:pt x="0" y="0"/>
                </a:cubicBezTo>
                <a:lnTo>
                  <a:pt x="1697546" y="8750"/>
                </a:lnTo>
                <a:lnTo>
                  <a:pt x="1697546" y="262507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13" name="Frihåndsform 12"/>
          <p:cNvSpPr/>
          <p:nvPr/>
        </p:nvSpPr>
        <p:spPr>
          <a:xfrm>
            <a:off x="1376363" y="2667000"/>
            <a:ext cx="2852737" cy="519113"/>
          </a:xfrm>
          <a:custGeom>
            <a:avLst/>
            <a:gdLst>
              <a:gd name="connsiteX0" fmla="*/ 4375 w 1697546"/>
              <a:gd name="connsiteY0" fmla="*/ 315009 h 315009"/>
              <a:gd name="connsiteX1" fmla="*/ 0 w 1697546"/>
              <a:gd name="connsiteY1" fmla="*/ 0 h 315009"/>
              <a:gd name="connsiteX2" fmla="*/ 1697546 w 1697546"/>
              <a:gd name="connsiteY2" fmla="*/ 8750 h 315009"/>
              <a:gd name="connsiteX3" fmla="*/ 1697546 w 1697546"/>
              <a:gd name="connsiteY3" fmla="*/ 262507 h 315009"/>
              <a:gd name="connsiteX0" fmla="*/ 4375 w 1697546"/>
              <a:gd name="connsiteY0" fmla="*/ 315009 h 315009"/>
              <a:gd name="connsiteX1" fmla="*/ 0 w 1697546"/>
              <a:gd name="connsiteY1" fmla="*/ 0 h 315009"/>
              <a:gd name="connsiteX2" fmla="*/ 1697546 w 1697546"/>
              <a:gd name="connsiteY2" fmla="*/ 8750 h 315009"/>
              <a:gd name="connsiteX3" fmla="*/ 1697546 w 1697546"/>
              <a:gd name="connsiteY3" fmla="*/ 293714 h 3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546" h="315009">
                <a:moveTo>
                  <a:pt x="4375" y="315009"/>
                </a:moveTo>
                <a:cubicBezTo>
                  <a:pt x="2917" y="210006"/>
                  <a:pt x="1458" y="105003"/>
                  <a:pt x="0" y="0"/>
                </a:cubicBezTo>
                <a:lnTo>
                  <a:pt x="1697546" y="8750"/>
                </a:lnTo>
                <a:lnTo>
                  <a:pt x="1697546" y="293714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15" name="TekstSylinder 14"/>
          <p:cNvSpPr txBox="1">
            <a:spLocks noChangeArrowheads="1"/>
          </p:cNvSpPr>
          <p:nvPr/>
        </p:nvSpPr>
        <p:spPr bwMode="auto">
          <a:xfrm>
            <a:off x="1674813" y="4035425"/>
            <a:ext cx="1096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Adresse 1</a:t>
            </a:r>
          </a:p>
        </p:txBody>
      </p:sp>
      <p:sp>
        <p:nvSpPr>
          <p:cNvPr id="16" name="TekstSylinder 15"/>
          <p:cNvSpPr txBox="1">
            <a:spLocks noChangeArrowheads="1"/>
          </p:cNvSpPr>
          <p:nvPr/>
        </p:nvSpPr>
        <p:spPr bwMode="auto">
          <a:xfrm>
            <a:off x="3563938" y="4035425"/>
            <a:ext cx="1096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Adresse 2</a:t>
            </a:r>
          </a:p>
        </p:txBody>
      </p:sp>
      <p:sp>
        <p:nvSpPr>
          <p:cNvPr id="20" name="Bildeforklaring formet som en ellipse 19"/>
          <p:cNvSpPr/>
          <p:nvPr/>
        </p:nvSpPr>
        <p:spPr>
          <a:xfrm>
            <a:off x="4103688" y="1978025"/>
            <a:ext cx="865187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600" dirty="0"/>
              <a:t>3,3V</a:t>
            </a:r>
          </a:p>
        </p:txBody>
      </p:sp>
      <p:sp>
        <p:nvSpPr>
          <p:cNvPr id="22" name="Bildeforklaring formet som en ellipse 21"/>
          <p:cNvSpPr/>
          <p:nvPr/>
        </p:nvSpPr>
        <p:spPr>
          <a:xfrm>
            <a:off x="6684963" y="1565275"/>
            <a:ext cx="865187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400" dirty="0"/>
              <a:t>GND</a:t>
            </a:r>
          </a:p>
        </p:txBody>
      </p:sp>
      <p:sp>
        <p:nvSpPr>
          <p:cNvPr id="23" name="Bildeforklaring formet som en ellipse 22"/>
          <p:cNvSpPr/>
          <p:nvPr/>
        </p:nvSpPr>
        <p:spPr>
          <a:xfrm>
            <a:off x="3128963" y="1638300"/>
            <a:ext cx="865187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600" dirty="0"/>
              <a:t>SCL</a:t>
            </a:r>
          </a:p>
        </p:txBody>
      </p:sp>
      <p:sp>
        <p:nvSpPr>
          <p:cNvPr id="24" name="Bildeforklaring formet som en ellipse 23"/>
          <p:cNvSpPr/>
          <p:nvPr/>
        </p:nvSpPr>
        <p:spPr>
          <a:xfrm>
            <a:off x="5391150" y="1811338"/>
            <a:ext cx="865188" cy="503237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600" dirty="0"/>
              <a:t>SDA</a:t>
            </a:r>
          </a:p>
        </p:txBody>
      </p:sp>
      <p:pic>
        <p:nvPicPr>
          <p:cNvPr id="1947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3613" y="3092450"/>
            <a:ext cx="2257425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2" descr="D:\Backup PC233 05.08.06\PC233\Artikler Hefter-bøker m.m\CanSat\Figurer Tennsy 3.5\teensy-3.5-1.jpg"/>
          <p:cNvPicPr>
            <a:picLocks noChangeAspect="1" noChangeArrowheads="1"/>
          </p:cNvPicPr>
          <p:nvPr/>
        </p:nvPicPr>
        <p:blipFill>
          <a:blip r:embed="rId3"/>
          <a:srcRect l="3169" t="31551" b="31384"/>
          <a:stretch>
            <a:fillRect/>
          </a:stretch>
        </p:blipFill>
        <p:spPr bwMode="auto">
          <a:xfrm>
            <a:off x="3713163" y="3060700"/>
            <a:ext cx="5145087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ssholder for bunntekst 3">
            <a:extLst>
              <a:ext uri="{FF2B5EF4-FFF2-40B4-BE49-F238E27FC236}">
                <a16:creationId xmlns:a16="http://schemas.microsoft.com/office/drawing/2014/main" id="{4A6CAD61-ED6E-155C-EBC3-04A67697760E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163" y="736600"/>
            <a:ext cx="1095375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6" descr="Bilderesultat for GY9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8807" t="10120" r="10397" b="10941"/>
          <a:stretch>
            <a:fillRect/>
          </a:stretch>
        </p:blipFill>
        <p:spPr bwMode="auto">
          <a:xfrm>
            <a:off x="1784350" y="1412875"/>
            <a:ext cx="5268913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ittel 1"/>
          <p:cNvSpPr>
            <a:spLocks noGrp="1"/>
          </p:cNvSpPr>
          <p:nvPr>
            <p:ph type="title"/>
          </p:nvPr>
        </p:nvSpPr>
        <p:spPr>
          <a:xfrm>
            <a:off x="2281238" y="122238"/>
            <a:ext cx="5030787" cy="658812"/>
          </a:xfrm>
        </p:spPr>
        <p:txBody>
          <a:bodyPr/>
          <a:lstStyle/>
          <a:p>
            <a:pPr algn="ctr"/>
            <a:r>
              <a:rPr lang="nb-NO"/>
              <a:t>Sensorer</a:t>
            </a:r>
          </a:p>
        </p:txBody>
      </p:sp>
      <p:sp>
        <p:nvSpPr>
          <p:cNvPr id="9" name="Frihåndsform 8"/>
          <p:cNvSpPr>
            <a:spLocks noChangeArrowheads="1"/>
          </p:cNvSpPr>
          <p:nvPr/>
        </p:nvSpPr>
        <p:spPr bwMode="auto">
          <a:xfrm>
            <a:off x="4732338" y="2085975"/>
            <a:ext cx="1393825" cy="746125"/>
          </a:xfrm>
          <a:custGeom>
            <a:avLst/>
            <a:gdLst>
              <a:gd name="T0" fmla="*/ 0 w 1260629"/>
              <a:gd name="T1" fmla="*/ 622340 h 816746"/>
              <a:gd name="T2" fmla="*/ 1703886 w 1260629"/>
              <a:gd name="T3" fmla="*/ 0 h 816746"/>
              <a:gd name="T4" fmla="*/ 0 60000 65536"/>
              <a:gd name="T5" fmla="*/ 0 60000 65536"/>
              <a:gd name="T6" fmla="*/ 0 w 1260629"/>
              <a:gd name="T7" fmla="*/ 0 h 816746"/>
              <a:gd name="T8" fmla="*/ 1260629 w 1260629"/>
              <a:gd name="T9" fmla="*/ 816746 h 81674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60629" h="816746">
                <a:moveTo>
                  <a:pt x="0" y="816746"/>
                </a:moveTo>
                <a:lnTo>
                  <a:pt x="1260629" y="0"/>
                </a:lnTo>
              </a:path>
            </a:pathLst>
          </a:custGeom>
          <a:solidFill>
            <a:srgbClr val="00B8FF"/>
          </a:solidFill>
          <a:ln w="28575" algn="ctr">
            <a:solidFill>
              <a:srgbClr val="FFC000"/>
            </a:solidFill>
            <a:round/>
            <a:headEnd type="triangle" w="lg" len="lg"/>
            <a:tailEnd type="none" w="lg" len="lg"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sp>
        <p:nvSpPr>
          <p:cNvPr id="10" name="TekstSylinder 9"/>
          <p:cNvSpPr txBox="1">
            <a:spLocks noChangeArrowheads="1"/>
          </p:cNvSpPr>
          <p:nvPr/>
        </p:nvSpPr>
        <p:spPr bwMode="auto">
          <a:xfrm>
            <a:off x="6107113" y="976313"/>
            <a:ext cx="226695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chemeClr val="tx1"/>
                </a:solidFill>
              </a:rPr>
              <a:t>GY-91</a:t>
            </a:r>
            <a:br>
              <a:rPr lang="nb-NO" dirty="0">
                <a:solidFill>
                  <a:schemeClr val="tx1"/>
                </a:solidFill>
              </a:rPr>
            </a:br>
            <a:r>
              <a:rPr lang="nb-NO" i="1" dirty="0">
                <a:solidFill>
                  <a:schemeClr val="tx1"/>
                </a:solidFill>
              </a:rPr>
              <a:t>BMP280</a:t>
            </a:r>
            <a:br>
              <a:rPr lang="nb-NO" dirty="0">
                <a:solidFill>
                  <a:schemeClr val="tx1"/>
                </a:solidFill>
              </a:rPr>
            </a:br>
            <a:r>
              <a:rPr lang="nb-NO" dirty="0">
                <a:solidFill>
                  <a:schemeClr val="tx1"/>
                </a:solidFill>
              </a:rPr>
              <a:t>- Trykk </a:t>
            </a:r>
            <a:br>
              <a:rPr lang="nb-NO" dirty="0">
                <a:solidFill>
                  <a:schemeClr val="tx1"/>
                </a:solidFill>
              </a:rPr>
            </a:br>
            <a:r>
              <a:rPr lang="nb-NO" dirty="0">
                <a:solidFill>
                  <a:schemeClr val="tx1"/>
                </a:solidFill>
              </a:rPr>
              <a:t>- Termometer 2</a:t>
            </a:r>
          </a:p>
        </p:txBody>
      </p:sp>
      <p:sp>
        <p:nvSpPr>
          <p:cNvPr id="11" name="Frihåndsform 10"/>
          <p:cNvSpPr>
            <a:spLocks noChangeArrowheads="1"/>
          </p:cNvSpPr>
          <p:nvPr/>
        </p:nvSpPr>
        <p:spPr bwMode="auto">
          <a:xfrm>
            <a:off x="5219700" y="2992438"/>
            <a:ext cx="1393825" cy="744537"/>
          </a:xfrm>
          <a:custGeom>
            <a:avLst/>
            <a:gdLst>
              <a:gd name="T0" fmla="*/ 0 w 1260629"/>
              <a:gd name="T1" fmla="*/ 619694 h 816746"/>
              <a:gd name="T2" fmla="*/ 1703886 w 1260629"/>
              <a:gd name="T3" fmla="*/ 0 h 816746"/>
              <a:gd name="T4" fmla="*/ 0 60000 65536"/>
              <a:gd name="T5" fmla="*/ 0 60000 65536"/>
              <a:gd name="T6" fmla="*/ 0 w 1260629"/>
              <a:gd name="T7" fmla="*/ 0 h 816746"/>
              <a:gd name="T8" fmla="*/ 1260629 w 1260629"/>
              <a:gd name="T9" fmla="*/ 816746 h 81674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60629" h="816746">
                <a:moveTo>
                  <a:pt x="0" y="816746"/>
                </a:moveTo>
                <a:lnTo>
                  <a:pt x="1260629" y="0"/>
                </a:lnTo>
              </a:path>
            </a:pathLst>
          </a:custGeom>
          <a:solidFill>
            <a:srgbClr val="00B8FF"/>
          </a:solidFill>
          <a:ln w="28575" algn="ctr">
            <a:solidFill>
              <a:srgbClr val="FFC000"/>
            </a:solidFill>
            <a:round/>
            <a:headEnd type="triangle" w="lg" len="lg"/>
            <a:tailEnd type="none" w="lg" len="lg"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sp>
        <p:nvSpPr>
          <p:cNvPr id="12" name="TekstSylinder 11"/>
          <p:cNvSpPr txBox="1">
            <a:spLocks noChangeArrowheads="1"/>
          </p:cNvSpPr>
          <p:nvPr/>
        </p:nvSpPr>
        <p:spPr bwMode="auto">
          <a:xfrm>
            <a:off x="6696075" y="2770188"/>
            <a:ext cx="234156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i="1">
                <a:solidFill>
                  <a:schemeClr val="tx1"/>
                </a:solidFill>
              </a:rPr>
              <a:t>MPU9250</a:t>
            </a:r>
            <a:br>
              <a:rPr lang="nb-NO">
                <a:solidFill>
                  <a:schemeClr val="tx1"/>
                </a:solidFill>
              </a:rPr>
            </a:br>
            <a:r>
              <a:rPr lang="nb-NO">
                <a:solidFill>
                  <a:schemeClr val="tx1"/>
                </a:solidFill>
              </a:rPr>
              <a:t>- Akselerometer</a:t>
            </a:r>
            <a:br>
              <a:rPr lang="nb-NO">
                <a:solidFill>
                  <a:schemeClr val="tx1"/>
                </a:solidFill>
              </a:rPr>
            </a:br>
            <a:r>
              <a:rPr lang="nb-NO">
                <a:solidFill>
                  <a:schemeClr val="tx1"/>
                </a:solidFill>
              </a:rPr>
              <a:t>- Magnetometer</a:t>
            </a:r>
          </a:p>
          <a:p>
            <a:r>
              <a:rPr lang="nb-NO">
                <a:solidFill>
                  <a:schemeClr val="tx1"/>
                </a:solidFill>
              </a:rPr>
              <a:t>- Gyrometer.</a:t>
            </a:r>
          </a:p>
        </p:txBody>
      </p:sp>
      <p:sp>
        <p:nvSpPr>
          <p:cNvPr id="15" name="Frihåndsform 14"/>
          <p:cNvSpPr>
            <a:spLocks noChangeArrowheads="1"/>
          </p:cNvSpPr>
          <p:nvPr/>
        </p:nvSpPr>
        <p:spPr bwMode="auto">
          <a:xfrm>
            <a:off x="1208088" y="1554163"/>
            <a:ext cx="1393825" cy="744537"/>
          </a:xfrm>
          <a:custGeom>
            <a:avLst/>
            <a:gdLst>
              <a:gd name="T0" fmla="*/ 0 w 1260629"/>
              <a:gd name="T1" fmla="*/ 619694 h 816746"/>
              <a:gd name="T2" fmla="*/ 1703886 w 1260629"/>
              <a:gd name="T3" fmla="*/ 0 h 816746"/>
              <a:gd name="T4" fmla="*/ 0 60000 65536"/>
              <a:gd name="T5" fmla="*/ 0 60000 65536"/>
              <a:gd name="T6" fmla="*/ 0 w 1260629"/>
              <a:gd name="T7" fmla="*/ 0 h 816746"/>
              <a:gd name="T8" fmla="*/ 1260629 w 1260629"/>
              <a:gd name="T9" fmla="*/ 816746 h 81674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60629" h="816746">
                <a:moveTo>
                  <a:pt x="0" y="816746"/>
                </a:moveTo>
                <a:lnTo>
                  <a:pt x="1260629" y="0"/>
                </a:lnTo>
              </a:path>
            </a:pathLst>
          </a:custGeom>
          <a:solidFill>
            <a:srgbClr val="00B8FF"/>
          </a:solidFill>
          <a:ln w="28575" algn="ctr">
            <a:solidFill>
              <a:srgbClr val="FFC000"/>
            </a:solidFill>
            <a:round/>
            <a:headEnd type="triangle" w="lg" len="lg"/>
            <a:tailEnd type="none" w="lg" len="lg"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sp>
        <p:nvSpPr>
          <p:cNvPr id="16" name="TekstSylinder 15"/>
          <p:cNvSpPr txBox="1">
            <a:spLocks noChangeArrowheads="1"/>
          </p:cNvSpPr>
          <p:nvPr/>
        </p:nvSpPr>
        <p:spPr bwMode="auto">
          <a:xfrm>
            <a:off x="1579563" y="736600"/>
            <a:ext cx="30956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i="1">
                <a:solidFill>
                  <a:schemeClr val="tx1"/>
                </a:solidFill>
              </a:rPr>
              <a:t>NTCLE201E3103SB</a:t>
            </a:r>
            <a:r>
              <a:rPr lang="nb-NO">
                <a:solidFill>
                  <a:schemeClr val="tx1"/>
                </a:solidFill>
              </a:rPr>
              <a:t> </a:t>
            </a:r>
            <a:br>
              <a:rPr lang="nb-NO">
                <a:solidFill>
                  <a:schemeClr val="tx1"/>
                </a:solidFill>
              </a:rPr>
            </a:br>
            <a:r>
              <a:rPr lang="nb-NO">
                <a:solidFill>
                  <a:schemeClr val="tx1"/>
                </a:solidFill>
              </a:rPr>
              <a:t>- Termometer 1</a:t>
            </a:r>
          </a:p>
        </p:txBody>
      </p:sp>
      <p:sp>
        <p:nvSpPr>
          <p:cNvPr id="2" name="Plassholder for bunntekst 3">
            <a:extLst>
              <a:ext uri="{FF2B5EF4-FFF2-40B4-BE49-F238E27FC236}">
                <a16:creationId xmlns:a16="http://schemas.microsoft.com/office/drawing/2014/main" id="{099CE9DF-BEDE-EF74-D357-FA8FE6156FA2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5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Definisjon av sensor og aktuator</a:t>
            </a:r>
          </a:p>
        </p:txBody>
      </p:sp>
      <p:sp>
        <p:nvSpPr>
          <p:cNvPr id="24579" name="Plassholder for innhold 2"/>
          <p:cNvSpPr>
            <a:spLocks noGrp="1"/>
          </p:cNvSpPr>
          <p:nvPr>
            <p:ph idx="1"/>
          </p:nvPr>
        </p:nvSpPr>
        <p:spPr>
          <a:xfrm>
            <a:off x="1079500" y="2149475"/>
            <a:ext cx="7767638" cy="3938588"/>
          </a:xfrm>
        </p:spPr>
        <p:txBody>
          <a:bodyPr/>
          <a:lstStyle/>
          <a:p>
            <a:pPr>
              <a:buFont typeface="Times"/>
              <a:buNone/>
            </a:pPr>
            <a:r>
              <a:rPr lang="nb-NO"/>
              <a:t>Definisjon av </a:t>
            </a:r>
            <a:r>
              <a:rPr lang="nb-NO" b="1"/>
              <a:t>sensor:</a:t>
            </a:r>
          </a:p>
          <a:p>
            <a:pPr>
              <a:lnSpc>
                <a:spcPct val="100000"/>
              </a:lnSpc>
              <a:buFont typeface="Times"/>
              <a:buNone/>
            </a:pPr>
            <a:r>
              <a:rPr lang="nb-NO" i="1"/>
              <a:t>	En </a:t>
            </a:r>
            <a:r>
              <a:rPr lang="nb-NO" b="1" i="1"/>
              <a:t>sensor</a:t>
            </a:r>
            <a:r>
              <a:rPr lang="nb-NO" i="1"/>
              <a:t> er en komponent som omdanner en fysisk størrelse (</a:t>
            </a:r>
            <a:r>
              <a:rPr lang="nb-NO" i="1">
                <a:solidFill>
                  <a:schemeClr val="tx1"/>
                </a:solidFill>
              </a:rPr>
              <a:t>eks.</a:t>
            </a:r>
            <a:r>
              <a:rPr lang="nb-NO" i="1">
                <a:solidFill>
                  <a:srgbClr val="FF0000"/>
                </a:solidFill>
              </a:rPr>
              <a:t> </a:t>
            </a:r>
            <a:r>
              <a:rPr lang="nb-NO" i="1">
                <a:solidFill>
                  <a:schemeClr val="tx1"/>
                </a:solidFill>
              </a:rPr>
              <a:t>temperatur-, trykk-, lys-, fuktighetssensor …) </a:t>
            </a:r>
            <a:r>
              <a:rPr lang="nb-NO" i="1"/>
              <a:t>til en </a:t>
            </a:r>
            <a:r>
              <a:rPr lang="nb-NO" i="1">
                <a:solidFill>
                  <a:srgbClr val="FF0000"/>
                </a:solidFill>
              </a:rPr>
              <a:t>elektrisk målbar </a:t>
            </a:r>
            <a:r>
              <a:rPr lang="nb-NO" i="1">
                <a:solidFill>
                  <a:schemeClr val="tx1"/>
                </a:solidFill>
              </a:rPr>
              <a:t>størrelse (eks. resistans, spenning, strøm …).</a:t>
            </a:r>
          </a:p>
          <a:p>
            <a:pPr>
              <a:lnSpc>
                <a:spcPct val="100000"/>
              </a:lnSpc>
              <a:buFont typeface="Times"/>
              <a:buNone/>
            </a:pPr>
            <a:endParaRPr lang="nb-NO"/>
          </a:p>
          <a:p>
            <a:pPr>
              <a:lnSpc>
                <a:spcPct val="100000"/>
              </a:lnSpc>
              <a:buFont typeface="Times"/>
              <a:buNone/>
            </a:pPr>
            <a:r>
              <a:rPr lang="nb-NO"/>
              <a:t>Definisjon av </a:t>
            </a:r>
            <a:r>
              <a:rPr lang="nb-NO" b="1"/>
              <a:t>aktuator</a:t>
            </a:r>
            <a:r>
              <a:rPr lang="nb-NO"/>
              <a:t>:</a:t>
            </a:r>
          </a:p>
          <a:p>
            <a:pPr>
              <a:lnSpc>
                <a:spcPct val="100000"/>
              </a:lnSpc>
              <a:buFont typeface="Times"/>
              <a:buNone/>
            </a:pPr>
            <a:r>
              <a:rPr lang="nb-NO" i="1"/>
              <a:t>	En </a:t>
            </a:r>
            <a:r>
              <a:rPr lang="nb-NO" b="1" i="1"/>
              <a:t>aktuator </a:t>
            </a:r>
            <a:r>
              <a:rPr lang="nb-NO" i="1"/>
              <a:t>er en komponent som omdanner en elektrisk spenning (eller strøm) til en fysisk størrelse som </a:t>
            </a:r>
            <a:r>
              <a:rPr lang="nb-NO" i="1">
                <a:solidFill>
                  <a:srgbClr val="FF0000"/>
                </a:solidFill>
              </a:rPr>
              <a:t>kan utføre en oppgave </a:t>
            </a:r>
            <a:r>
              <a:rPr lang="nb-NO" i="1"/>
              <a:t>(eks. lysdiode, lydgiver (buzzer), et relé (elektrisk bryter), en motor….) </a:t>
            </a:r>
          </a:p>
        </p:txBody>
      </p:sp>
      <p:sp>
        <p:nvSpPr>
          <p:cNvPr id="2" name="Plassholder for bunntekst 3">
            <a:extLst>
              <a:ext uri="{FF2B5EF4-FFF2-40B4-BE49-F238E27FC236}">
                <a16:creationId xmlns:a16="http://schemas.microsoft.com/office/drawing/2014/main" id="{1724426D-2EEE-75A3-7C4F-306BE16D0D84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GB" dirty="0" err="1"/>
              <a:t>CanSat</a:t>
            </a:r>
            <a:r>
              <a:rPr lang="en-GB" dirty="0"/>
              <a:t> – 11. </a:t>
            </a:r>
            <a:r>
              <a:rPr lang="en-GB" dirty="0" err="1"/>
              <a:t>nov.</a:t>
            </a:r>
            <a:r>
              <a:rPr lang="en-GB" dirty="0"/>
              <a:t> 22 – Nils Kr. Rossing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 utforming">
  <a:themeElements>
    <a:clrScheme name="Standard utfor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 utforming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1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1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" pitchFamily="16" charset="0"/>
          </a:defRPr>
        </a:defPPr>
      </a:lstStyle>
    </a:lnDef>
  </a:objectDefaults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50296</TotalTime>
  <Words>2173</Words>
  <Application>Microsoft Office PowerPoint</Application>
  <PresentationFormat>On-screen Show (4:3)</PresentationFormat>
  <Paragraphs>365</Paragraphs>
  <Slides>55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Times</vt:lpstr>
      <vt:lpstr>Times New Roman</vt:lpstr>
      <vt:lpstr>Standard utforming</vt:lpstr>
      <vt:lpstr>Grunnleggende sensorteknologi Sensorer for bruk i CanSat - 2022</vt:lpstr>
      <vt:lpstr> </vt:lpstr>
      <vt:lpstr>CanSat – Teensy 3.5 En veiledning (www.ntnu.no/skolelab/bla-hefteserie)</vt:lpstr>
      <vt:lpstr>Teensy 3.5</vt:lpstr>
      <vt:lpstr>Tilkobling av de ulike modulene</vt:lpstr>
      <vt:lpstr>Blokkdiagram  CanSat – Teensy 3.5</vt:lpstr>
      <vt:lpstr>I2C databuss</vt:lpstr>
      <vt:lpstr>Sensorer</vt:lpstr>
      <vt:lpstr>Definisjon av sensor og aktuator</vt:lpstr>
      <vt:lpstr>Tre typer grensesnitt mot sensorer</vt:lpstr>
      <vt:lpstr>Analog inputs</vt:lpstr>
      <vt:lpstr>Konvertering fra varierende resistans til varierende spenning (Spenningsdeleren)</vt:lpstr>
      <vt:lpstr>Analog til digital omvandling</vt:lpstr>
      <vt:lpstr>Temperatursensor NTCLE201E3103S</vt:lpstr>
      <vt:lpstr>Termistorer Temperature sensitive resistor </vt:lpstr>
      <vt:lpstr>Spenning som funksjon av temperatur</vt:lpstr>
      <vt:lpstr>Bruk av interpolasjonsformelen oppgitt i databladet</vt:lpstr>
      <vt:lpstr>Pressure sensor BMP280</vt:lpstr>
      <vt:lpstr>Trykkmåling med piezo-resistivt element</vt:lpstr>
      <vt:lpstr>Spesifikasjoner for BMP280</vt:lpstr>
      <vt:lpstr>Trykk som funksjon av høyde over havet</vt:lpstr>
      <vt:lpstr>Det er viktig å kalibrere</vt:lpstr>
      <vt:lpstr>Akselerometer MPU9250</vt:lpstr>
      <vt:lpstr>Akselerometer (tiltmeter?) MPU9250</vt:lpstr>
      <vt:lpstr>Typisk virke måte til et integret akselerometer</vt:lpstr>
      <vt:lpstr>Akselerometer</vt:lpstr>
      <vt:lpstr>Akselerometer - kalibrering</vt:lpstr>
      <vt:lpstr>Gyrometer MPU9250/55</vt:lpstr>
      <vt:lpstr>Gyrometeret</vt:lpstr>
      <vt:lpstr>Integrert 3 akse integrert gyro</vt:lpstr>
      <vt:lpstr>Ballanseorgan for flygende innsekter ”Svingkølle” - https://no.wikipedia.org/wiki/Svingk%C3%B8lle</vt:lpstr>
      <vt:lpstr>Mygg</vt:lpstr>
      <vt:lpstr>MEMS – Micro ElektroMechanical Systems https://www.youtube.com/watch?v=A03AENwOVNY</vt:lpstr>
      <vt:lpstr>Kalibrering av gyrometer Silkeborg gymnasium (2015)</vt:lpstr>
      <vt:lpstr>Magnetometer AK8963</vt:lpstr>
      <vt:lpstr>Magnetometer</vt:lpstr>
      <vt:lpstr>Magnetometer</vt:lpstr>
      <vt:lpstr>Teknologi - Magnetometer</vt:lpstr>
      <vt:lpstr>Hvordan kalibrere magnetometeret? Forslag til vurdering</vt:lpstr>
      <vt:lpstr>Kalibrering Magnetometeret https://www.ngdc.noaa.gov/geomag-web/#igrfwmm</vt:lpstr>
      <vt:lpstr>Kalibrering Magnetometeret https://www.ngdc.noaa.gov/geomag-web/#igrfwmm</vt:lpstr>
      <vt:lpstr>Forandring fra 15.09.2020  06.11.2022</vt:lpstr>
      <vt:lpstr>Forslag til metode for kalibrering</vt:lpstr>
      <vt:lpstr>Forslag til metode for kalibrering</vt:lpstr>
      <vt:lpstr>Oppkobling av GPS-mottaker</vt:lpstr>
      <vt:lpstr>Typer av GPS-mottakere for Arduino</vt:lpstr>
      <vt:lpstr>Montering</vt:lpstr>
      <vt:lpstr>Innsamling av data</vt:lpstr>
      <vt:lpstr>Installasjon av biblioteker</vt:lpstr>
      <vt:lpstr>Eksempler på data</vt:lpstr>
      <vt:lpstr>Visualisering ved hjelp av  Google Earth</vt:lpstr>
      <vt:lpstr>Visning av GPS-data Bruk av kml-filer (Keyhole Markup Language)</vt:lpstr>
      <vt:lpstr>Visning i Google Earth</vt:lpstr>
      <vt:lpstr>Videre bearbeiding av data</vt:lpstr>
      <vt:lpstr>Ressurshefter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Matematisk modellering i læreplanen</dc:title>
  <dc:creator>Nikro</dc:creator>
  <cp:lastModifiedBy>Nils Kristian Rossing</cp:lastModifiedBy>
  <cp:revision>751</cp:revision>
  <dcterms:modified xsi:type="dcterms:W3CDTF">2022-11-10T20:08:18Z</dcterms:modified>
</cp:coreProperties>
</file>