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22" r:id="rId3"/>
    <p:sldId id="296" r:id="rId4"/>
    <p:sldId id="297" r:id="rId5"/>
    <p:sldId id="314" r:id="rId6"/>
    <p:sldId id="315" r:id="rId7"/>
    <p:sldId id="316" r:id="rId8"/>
    <p:sldId id="317" r:id="rId9"/>
    <p:sldId id="318" r:id="rId10"/>
    <p:sldId id="319" r:id="rId11"/>
    <p:sldId id="320" r:id="rId12"/>
    <p:sldId id="321" r:id="rId13"/>
    <p:sldId id="298" r:id="rId14"/>
    <p:sldId id="299" r:id="rId15"/>
    <p:sldId id="300" r:id="rId16"/>
    <p:sldId id="301" r:id="rId17"/>
    <p:sldId id="306" r:id="rId18"/>
    <p:sldId id="307" r:id="rId19"/>
    <p:sldId id="308" r:id="rId20"/>
    <p:sldId id="309" r:id="rId21"/>
    <p:sldId id="310" r:id="rId22"/>
    <p:sldId id="311" r:id="rId23"/>
    <p:sldId id="312" r:id="rId24"/>
    <p:sldId id="313" r:id="rId25"/>
    <p:sldId id="295" r:id="rId26"/>
    <p:sldId id="268" r:id="rId27"/>
    <p:sldId id="269" r:id="rId28"/>
    <p:sldId id="293" r:id="rId29"/>
    <p:sldId id="267" r:id="rId30"/>
    <p:sldId id="258" r:id="rId31"/>
    <p:sldId id="263" r:id="rId32"/>
    <p:sldId id="259" r:id="rId33"/>
    <p:sldId id="260" r:id="rId34"/>
    <p:sldId id="261" r:id="rId35"/>
    <p:sldId id="262" r:id="rId36"/>
    <p:sldId id="257" r:id="rId37"/>
    <p:sldId id="274" r:id="rId38"/>
    <p:sldId id="275" r:id="rId39"/>
    <p:sldId id="292" r:id="rId40"/>
    <p:sldId id="272" r:id="rId41"/>
    <p:sldId id="273" r:id="rId42"/>
    <p:sldId id="264" r:id="rId43"/>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AC76"/>
    <a:srgbClr val="0D347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245" autoAdjust="0"/>
    <p:restoredTop sz="94660"/>
  </p:normalViewPr>
  <p:slideViewPr>
    <p:cSldViewPr snapToGrid="0" snapToObjects="1">
      <p:cViewPr varScale="1">
        <p:scale>
          <a:sx n="62" d="100"/>
          <a:sy n="62" d="100"/>
        </p:scale>
        <p:origin x="-706"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F7F562-447E-4B61-A27A-47D779F176D0}" type="datetimeFigureOut">
              <a:rPr lang="nb-NO" smtClean="0"/>
              <a:pPr/>
              <a:t>06.05.2019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41FB12-7A10-444A-AB42-E8E0CB85BC9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dirty="0"/>
              <a:t>Eric </a:t>
            </a:r>
            <a:r>
              <a:rPr lang="nb-NO" dirty="0" err="1"/>
              <a:t>Mazur</a:t>
            </a:r>
            <a:r>
              <a:rPr lang="nb-NO" dirty="0"/>
              <a:t> er fysiker og underviser grunnkurs i fysikk ved Harvard </a:t>
            </a:r>
            <a:r>
              <a:rPr lang="nb-NO" dirty="0" err="1"/>
              <a:t>university</a:t>
            </a:r>
            <a:r>
              <a:rPr lang="nb-NO" dirty="0"/>
              <a:t> nær Boston. På 80-tallet fikk han </a:t>
            </a:r>
            <a:r>
              <a:rPr lang="nb-NO" dirty="0" smtClean="0"/>
              <a:t>ry</a:t>
            </a:r>
            <a:r>
              <a:rPr lang="nb-NO" baseline="0" dirty="0" smtClean="0"/>
              <a:t> </a:t>
            </a:r>
            <a:r>
              <a:rPr lang="nb-NO" baseline="0" dirty="0"/>
              <a:t>for å være en god formilder og studentene gjorde det bra til eksamen og var i stand til å løse kompliserte regneoppgaver. Alt så derfor ut til å være i sin skjønneste orden. Helt til han på begynnelsen av 90-tallet kom over noen artikler som syntes å vise at studenter som hadde gjennomført grunnkurset i fysikk fortsatt hadde en rekke grove hverdagsforestillinger om fysikk, selv etter at de hadde avlagt eksamen i faget. Et typisk eksempel var forståelse av Newtons tredje lov, som sier at kraft er lik motkraft.</a:t>
            </a:r>
          </a:p>
          <a:p>
            <a:endParaRPr lang="nb-NO" baseline="0" dirty="0"/>
          </a:p>
          <a:p>
            <a:r>
              <a:rPr lang="nb-NO" baseline="0" dirty="0"/>
              <a:t>Han bestemte seg derfor å prøve disse testene på sine egne studenter, tester han anså for å være temmelig elementære. Et første varsku fikk han da en av studentene spurte </a:t>
            </a:r>
            <a:r>
              <a:rPr lang="nb-NO" i="1" baseline="0" dirty="0"/>
              <a:t>hvordan de skulle svare på disse spørsmålene, slik Eric hadde lært dem at det var eller slik han følte at det var</a:t>
            </a:r>
            <a:r>
              <a:rPr lang="nb-NO" baseline="0" dirty="0"/>
              <a:t>. Og resultatene var skremmende.  Det viste seg at elever som gjorde det bra på konvensjonelle </a:t>
            </a:r>
            <a:r>
              <a:rPr lang="nb-NO" baseline="0" dirty="0" smtClean="0"/>
              <a:t>regneoppgaver ofte hadde </a:t>
            </a:r>
            <a:r>
              <a:rPr lang="nb-NO" baseline="0" dirty="0"/>
              <a:t>liten </a:t>
            </a:r>
            <a:r>
              <a:rPr lang="nb-NO" baseline="0" dirty="0" err="1"/>
              <a:t>konseptuell</a:t>
            </a:r>
            <a:r>
              <a:rPr lang="nb-NO" baseline="0" dirty="0"/>
              <a:t> forståelse for den bakenforliggende fysikken.</a:t>
            </a:r>
          </a:p>
          <a:p>
            <a:endParaRPr lang="nb-NO" baseline="0" dirty="0"/>
          </a:p>
          <a:p>
            <a:r>
              <a:rPr lang="nb-NO" baseline="0" dirty="0"/>
              <a:t>I løpet av de neste årene la han om undervisningen totalt. Han begynte å legge mye større vekt på den konseptuelle forståelsen:</a:t>
            </a:r>
            <a:br>
              <a:rPr lang="nb-NO" baseline="0" dirty="0"/>
            </a:br>
            <a:r>
              <a:rPr lang="nb-NO" baseline="0" dirty="0"/>
              <a:t>1. Han ba studentene lese fagstoffet på forhånd for undervisningstimene (</a:t>
            </a:r>
            <a:r>
              <a:rPr lang="nb-NO" baseline="0" dirty="0" err="1"/>
              <a:t>Flipped</a:t>
            </a:r>
            <a:r>
              <a:rPr lang="nb-NO" baseline="0" dirty="0"/>
              <a:t> </a:t>
            </a:r>
            <a:r>
              <a:rPr lang="nb-NO" baseline="0" dirty="0" err="1"/>
              <a:t>Classrom</a:t>
            </a:r>
            <a:r>
              <a:rPr lang="nb-NO" baseline="0" dirty="0"/>
              <a:t>)</a:t>
            </a:r>
            <a:br>
              <a:rPr lang="nb-NO" baseline="0" dirty="0"/>
            </a:br>
            <a:r>
              <a:rPr lang="nb-NO" baseline="0" dirty="0"/>
              <a:t>2. Han laget spørsmål knyttet til konseptuelle problemstillinger som han viste på tavla (overhead)</a:t>
            </a:r>
            <a:br>
              <a:rPr lang="nb-NO" baseline="0" dirty="0"/>
            </a:br>
            <a:r>
              <a:rPr lang="nb-NO" baseline="0" dirty="0"/>
              <a:t>3. Han begynte å bruke ”</a:t>
            </a:r>
            <a:r>
              <a:rPr lang="nb-NO" baseline="0" dirty="0" err="1"/>
              <a:t>klikkere</a:t>
            </a:r>
            <a:r>
              <a:rPr lang="nb-NO" baseline="0" dirty="0"/>
              <a:t>” hvor studentene ”stemte” over hvilke svar som var riktig</a:t>
            </a:r>
            <a:br>
              <a:rPr lang="nb-NO" baseline="0" dirty="0"/>
            </a:br>
            <a:r>
              <a:rPr lang="nb-NO" baseline="0" dirty="0"/>
              <a:t>4. Han satte dem sammen i grupper hvor de fikk anledning til å diskutere spørsmålene før …</a:t>
            </a:r>
            <a:br>
              <a:rPr lang="nb-NO" baseline="0" dirty="0"/>
            </a:br>
            <a:r>
              <a:rPr lang="nb-NO" baseline="0" dirty="0"/>
              <a:t>5. … de foretok en ny avstemning.</a:t>
            </a:r>
            <a:br>
              <a:rPr lang="nb-NO" baseline="0" dirty="0"/>
            </a:br>
            <a:r>
              <a:rPr lang="nb-NO" baseline="0" dirty="0"/>
              <a:t>6. Om det fortsatt var store avvik fra konvensjonell vitenskapelig forståelse gikk han gjennom det på tavla</a:t>
            </a:r>
            <a:endParaRPr lang="nb-NO" dirty="0"/>
          </a:p>
        </p:txBody>
      </p:sp>
      <p:sp>
        <p:nvSpPr>
          <p:cNvPr id="4" name="Plassholder for lysbildenummer 3"/>
          <p:cNvSpPr>
            <a:spLocks noGrp="1"/>
          </p:cNvSpPr>
          <p:nvPr>
            <p:ph type="sldNum" sz="quarter" idx="10"/>
          </p:nvPr>
        </p:nvSpPr>
        <p:spPr/>
        <p:txBody>
          <a:bodyPr/>
          <a:lstStyle/>
          <a:p>
            <a:fld id="{81BE885D-171C-4FB9-9700-F4BBA52D3ECF}" type="slidenum">
              <a:rPr lang="nb-NO" smtClean="0"/>
              <a:pPr/>
              <a:t>10</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Det er viktig å lære problemløsning.</a:t>
            </a:r>
          </a:p>
          <a:p>
            <a:r>
              <a:rPr lang="nb-NO" dirty="0"/>
              <a:t>Et virkelig problem er en utfordring hvor vi vet svaret, vi vet hvor vi skal hen, men ikke hvordan vi kommer oss dit. Slik er de alle fleste problemene, et kjent resultat, men med en ukjent vei til det ønsket resultatet.</a:t>
            </a:r>
          </a:p>
          <a:p>
            <a:endParaRPr lang="nb-NO" dirty="0"/>
          </a:p>
          <a:p>
            <a:r>
              <a:rPr lang="nb-NO" dirty="0"/>
              <a:t>Det fleste problemer i lærebøker</a:t>
            </a:r>
            <a:r>
              <a:rPr lang="nb-NO" baseline="0" dirty="0"/>
              <a:t> er av en helt annen type. Her er oppgaven som oftest, fra et kjent utgangspunkt, med en kjent framgangsmåte å finne et ukjent resultat, altså temmelig forskjellig fra ”virkelige problemer”. </a:t>
            </a:r>
          </a:p>
          <a:p>
            <a:endParaRPr lang="nb-NO" baseline="0" dirty="0"/>
          </a:p>
          <a:p>
            <a:r>
              <a:rPr lang="nb-NO" baseline="0" dirty="0"/>
              <a:t>Siden framgangsmåten burde være kjent så er det naturlig å let etter en eller flere formeler som inneholder det aktuelle kjente og ukjente parametere for så å regne ut den ukjente.</a:t>
            </a:r>
            <a:endParaRPr lang="nb-NO" dirty="0"/>
          </a:p>
        </p:txBody>
      </p:sp>
      <p:sp>
        <p:nvSpPr>
          <p:cNvPr id="4" name="Plassholder for lysbildenummer 3"/>
          <p:cNvSpPr>
            <a:spLocks noGrp="1"/>
          </p:cNvSpPr>
          <p:nvPr>
            <p:ph type="sldNum" sz="quarter" idx="10"/>
          </p:nvPr>
        </p:nvSpPr>
        <p:spPr/>
        <p:txBody>
          <a:bodyPr/>
          <a:lstStyle/>
          <a:p>
            <a:fld id="{81BE885D-171C-4FB9-9700-F4BBA52D3ECF}" type="slidenum">
              <a:rPr lang="nb-NO" smtClean="0"/>
              <a:pPr/>
              <a:t>12</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4" name="Plassholder for lysbildenummer 5"/>
          <p:cNvSpPr txBox="1">
            <a:spLocks/>
          </p:cNvSpPr>
          <p:nvPr userDrawn="1"/>
        </p:nvSpPr>
        <p:spPr>
          <a:xfrm>
            <a:off x="115119" y="6537870"/>
            <a:ext cx="342081"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7" name="Plassholder for lysbildenummer 5"/>
          <p:cNvSpPr>
            <a:spLocks noGrp="1"/>
          </p:cNvSpPr>
          <p:nvPr>
            <p:ph type="sldNum" sz="quarter" idx="12"/>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4" name="Bilde 3" descr="hor_blaa_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6498336"/>
            <a:ext cx="9144000" cy="359664"/>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ricmazur.com/videos.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785712"/>
            <a:ext cx="7772400" cy="901094"/>
          </a:xfrm>
        </p:spPr>
        <p:txBody>
          <a:bodyPr>
            <a:noAutofit/>
          </a:bodyPr>
          <a:lstStyle/>
          <a:p>
            <a:r>
              <a:rPr lang="nb-NO" sz="2800" dirty="0" smtClean="0"/>
              <a:t>Grunnleggende forståelse for elektriske kretser og bruk av hemmelige bokser</a:t>
            </a:r>
            <a:endParaRPr lang="nb-NO" sz="2800" dirty="0"/>
          </a:p>
        </p:txBody>
      </p:sp>
      <p:sp>
        <p:nvSpPr>
          <p:cNvPr id="3" name="Undertittel 2"/>
          <p:cNvSpPr>
            <a:spLocks noGrp="1"/>
          </p:cNvSpPr>
          <p:nvPr>
            <p:ph type="subTitle" idx="1"/>
          </p:nvPr>
        </p:nvSpPr>
        <p:spPr>
          <a:xfrm>
            <a:off x="517126" y="2897477"/>
            <a:ext cx="7772400" cy="1435183"/>
          </a:xfrm>
        </p:spPr>
        <p:txBody>
          <a:bodyPr>
            <a:normAutofit/>
          </a:bodyPr>
          <a:lstStyle/>
          <a:p>
            <a:r>
              <a:rPr lang="nb-NO" sz="2400" dirty="0" smtClean="0"/>
              <a:t>Av</a:t>
            </a:r>
          </a:p>
          <a:p>
            <a:r>
              <a:rPr lang="nb-NO" dirty="0" smtClean="0"/>
              <a:t>Nils Kr. </a:t>
            </a:r>
            <a:r>
              <a:rPr lang="nb-NO" dirty="0" err="1" smtClean="0"/>
              <a:t>Rossing</a:t>
            </a:r>
            <a:r>
              <a:rPr lang="nb-NO" dirty="0" smtClean="0"/>
              <a:t/>
            </a:r>
            <a:br>
              <a:rPr lang="nb-NO" dirty="0" smtClean="0"/>
            </a:br>
            <a:r>
              <a:rPr lang="nb-NO" dirty="0" smtClean="0"/>
              <a:t>Skolelaboratoriet</a:t>
            </a:r>
            <a:endParaRPr lang="nb-NO" sz="2400" dirty="0"/>
          </a:p>
        </p:txBody>
      </p:sp>
      <p:pic>
        <p:nvPicPr>
          <p:cNvPr id="4" name="Bilde 3" descr="tekst_b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55867" y="269447"/>
            <a:ext cx="234696" cy="3084576"/>
          </a:xfrm>
          <a:prstGeom prst="rect">
            <a:avLst/>
          </a:prstGeom>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ric Mazur"/>
          <p:cNvPicPr>
            <a:picLocks noChangeAspect="1" noChangeArrowheads="1"/>
          </p:cNvPicPr>
          <p:nvPr/>
        </p:nvPicPr>
        <p:blipFill>
          <a:blip r:embed="rId3"/>
          <a:srcRect/>
          <a:stretch>
            <a:fillRect/>
          </a:stretch>
        </p:blipFill>
        <p:spPr bwMode="auto">
          <a:xfrm>
            <a:off x="906221" y="1695450"/>
            <a:ext cx="2825750" cy="2825750"/>
          </a:xfrm>
          <a:prstGeom prst="rect">
            <a:avLst/>
          </a:prstGeom>
          <a:noFill/>
        </p:spPr>
      </p:pic>
      <p:sp>
        <p:nvSpPr>
          <p:cNvPr id="5" name="TekstSylinder 4"/>
          <p:cNvSpPr txBox="1"/>
          <p:nvPr/>
        </p:nvSpPr>
        <p:spPr>
          <a:xfrm>
            <a:off x="946621" y="4704179"/>
            <a:ext cx="2736647" cy="646331"/>
          </a:xfrm>
          <a:prstGeom prst="rect">
            <a:avLst/>
          </a:prstGeom>
          <a:noFill/>
        </p:spPr>
        <p:txBody>
          <a:bodyPr wrap="none" rtlCol="0">
            <a:spAutoFit/>
          </a:bodyPr>
          <a:lstStyle/>
          <a:p>
            <a:pPr algn="ctr"/>
            <a:r>
              <a:rPr lang="nb-NO" sz="1800" dirty="0">
                <a:solidFill>
                  <a:schemeClr val="tx1"/>
                </a:solidFill>
              </a:rPr>
              <a:t>Prof. Eric </a:t>
            </a:r>
            <a:r>
              <a:rPr lang="nb-NO" sz="1800" dirty="0" err="1">
                <a:solidFill>
                  <a:schemeClr val="tx1"/>
                </a:solidFill>
              </a:rPr>
              <a:t>Mazur</a:t>
            </a:r>
            <a:r>
              <a:rPr lang="nb-NO" sz="1800" dirty="0">
                <a:solidFill>
                  <a:schemeClr val="tx1"/>
                </a:solidFill>
              </a:rPr>
              <a:t/>
            </a:r>
            <a:br>
              <a:rPr lang="nb-NO" sz="1800" dirty="0">
                <a:solidFill>
                  <a:schemeClr val="tx1"/>
                </a:solidFill>
              </a:rPr>
            </a:br>
            <a:r>
              <a:rPr lang="nb-NO" sz="1800" dirty="0">
                <a:solidFill>
                  <a:schemeClr val="tx1"/>
                </a:solidFill>
              </a:rPr>
              <a:t>Dept. </a:t>
            </a:r>
            <a:r>
              <a:rPr lang="nb-NO" sz="1800" dirty="0" err="1">
                <a:solidFill>
                  <a:schemeClr val="tx1"/>
                </a:solidFill>
              </a:rPr>
              <a:t>Physics</a:t>
            </a:r>
            <a:r>
              <a:rPr lang="nb-NO" sz="1800" dirty="0">
                <a:solidFill>
                  <a:schemeClr val="tx1"/>
                </a:solidFill>
              </a:rPr>
              <a:t> at Harvard</a:t>
            </a:r>
          </a:p>
        </p:txBody>
      </p:sp>
      <p:sp>
        <p:nvSpPr>
          <p:cNvPr id="2" name="Tittel 1"/>
          <p:cNvSpPr>
            <a:spLocks noGrp="1"/>
          </p:cNvSpPr>
          <p:nvPr>
            <p:ph type="title"/>
          </p:nvPr>
        </p:nvSpPr>
        <p:spPr/>
        <p:txBody>
          <a:bodyPr>
            <a:normAutofit/>
          </a:bodyPr>
          <a:lstStyle/>
          <a:p>
            <a:pPr algn="ctr"/>
            <a:r>
              <a:rPr lang="nb-NO" dirty="0" err="1"/>
              <a:t>Konseptuell</a:t>
            </a:r>
            <a:r>
              <a:rPr lang="nb-NO" dirty="0"/>
              <a:t> forståelse</a:t>
            </a:r>
            <a:br>
              <a:rPr lang="nb-NO" dirty="0"/>
            </a:br>
            <a:r>
              <a:rPr lang="nb-NO" sz="3100" b="0" dirty="0"/>
              <a:t>Eric </a:t>
            </a:r>
            <a:r>
              <a:rPr lang="nb-NO" sz="3100" b="0" dirty="0" err="1"/>
              <a:t>Mazur</a:t>
            </a:r>
            <a:endParaRPr lang="nb-NO" b="0" dirty="0"/>
          </a:p>
        </p:txBody>
      </p:sp>
      <p:sp>
        <p:nvSpPr>
          <p:cNvPr id="3" name="Plassholder for innhold 2"/>
          <p:cNvSpPr>
            <a:spLocks noGrp="1"/>
          </p:cNvSpPr>
          <p:nvPr>
            <p:ph idx="1"/>
          </p:nvPr>
        </p:nvSpPr>
        <p:spPr>
          <a:xfrm>
            <a:off x="3999367" y="4735286"/>
            <a:ext cx="4664573" cy="1543594"/>
          </a:xfrm>
        </p:spPr>
        <p:txBody>
          <a:bodyPr>
            <a:normAutofit/>
          </a:bodyPr>
          <a:lstStyle/>
          <a:p>
            <a:pPr marL="0" indent="0">
              <a:lnSpc>
                <a:spcPct val="100000"/>
              </a:lnSpc>
              <a:buNone/>
            </a:pPr>
            <a:r>
              <a:rPr lang="nb-NO" sz="2000" dirty="0"/>
              <a:t>Han oppdaget at elever som gjorde det bra på konvensjonelle </a:t>
            </a:r>
            <a:r>
              <a:rPr lang="nb-NO" sz="2000" dirty="0" smtClean="0"/>
              <a:t>regneoppgaver </a:t>
            </a:r>
            <a:r>
              <a:rPr lang="nb-NO" sz="2000" dirty="0"/>
              <a:t>hadde fortsatt svært liten </a:t>
            </a:r>
            <a:r>
              <a:rPr lang="nb-NO" sz="2000" dirty="0" err="1"/>
              <a:t>konseptuell</a:t>
            </a:r>
            <a:r>
              <a:rPr lang="nb-NO" sz="2000" dirty="0"/>
              <a:t> forståelse for fysikk </a:t>
            </a:r>
          </a:p>
        </p:txBody>
      </p:sp>
      <p:pic>
        <p:nvPicPr>
          <p:cNvPr id="21507" name="Picture 3"/>
          <p:cNvPicPr>
            <a:picLocks noChangeAspect="1" noChangeArrowheads="1"/>
          </p:cNvPicPr>
          <p:nvPr/>
        </p:nvPicPr>
        <p:blipFill>
          <a:blip r:embed="rId4"/>
          <a:srcRect/>
          <a:stretch>
            <a:fillRect/>
          </a:stretch>
        </p:blipFill>
        <p:spPr bwMode="auto">
          <a:xfrm>
            <a:off x="3745366" y="1695450"/>
            <a:ext cx="5109758" cy="2903764"/>
          </a:xfrm>
          <a:prstGeom prst="rect">
            <a:avLst/>
          </a:prstGeom>
          <a:noFill/>
          <a:ln w="9525">
            <a:noFill/>
            <a:miter lim="800000"/>
            <a:headEnd/>
            <a:tailEnd/>
          </a:ln>
          <a:effectLst/>
        </p:spPr>
      </p:pic>
      <p:sp>
        <p:nvSpPr>
          <p:cNvPr id="8" name="TekstSylinder 7"/>
          <p:cNvSpPr txBox="1"/>
          <p:nvPr/>
        </p:nvSpPr>
        <p:spPr>
          <a:xfrm>
            <a:off x="1185584" y="5350510"/>
            <a:ext cx="2184637" cy="369332"/>
          </a:xfrm>
          <a:prstGeom prst="rect">
            <a:avLst/>
          </a:prstGeom>
          <a:noFill/>
        </p:spPr>
        <p:txBody>
          <a:bodyPr wrap="none" rtlCol="0">
            <a:spAutoFit/>
          </a:bodyPr>
          <a:lstStyle/>
          <a:p>
            <a:r>
              <a:rPr lang="nb-NO" dirty="0"/>
              <a:t>http://ericmazur.com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2000"/>
                                        <p:tgtEl>
                                          <p:spTgt spid="215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Han la om undervisningen</a:t>
            </a:r>
            <a:endParaRPr lang="nb-NO" dirty="0"/>
          </a:p>
        </p:txBody>
      </p:sp>
      <p:sp>
        <p:nvSpPr>
          <p:cNvPr id="3" name="Plassholder for innhold 2"/>
          <p:cNvSpPr>
            <a:spLocks noGrp="1"/>
          </p:cNvSpPr>
          <p:nvPr>
            <p:ph idx="1"/>
          </p:nvPr>
        </p:nvSpPr>
        <p:spPr>
          <a:xfrm>
            <a:off x="865304" y="1600200"/>
            <a:ext cx="7821495" cy="4525963"/>
          </a:xfrm>
        </p:spPr>
        <p:txBody>
          <a:bodyPr/>
          <a:lstStyle/>
          <a:p>
            <a:r>
              <a:rPr lang="nb-NO" dirty="0" smtClean="0"/>
              <a:t>Elevene sitter i små grupper (3 – 4)</a:t>
            </a:r>
          </a:p>
          <a:p>
            <a:r>
              <a:rPr lang="nb-NO" dirty="0" smtClean="0"/>
              <a:t>Konseptuelle flervalgsoppgaver på skjerm</a:t>
            </a:r>
          </a:p>
          <a:p>
            <a:r>
              <a:rPr lang="nb-NO" dirty="0" smtClean="0"/>
              <a:t>Bruk av responssystem</a:t>
            </a:r>
          </a:p>
          <a:p>
            <a:r>
              <a:rPr lang="nb-NO" dirty="0" smtClean="0"/>
              <a:t>Om antallet riktig er &gt; ca. 50% </a:t>
            </a:r>
          </a:p>
          <a:p>
            <a:pPr lvl="1">
              <a:buNone/>
            </a:pPr>
            <a:r>
              <a:rPr lang="nb-NO" sz="1800" dirty="0" smtClean="0">
                <a:sym typeface="Wingdings" pitchFamily="2" charset="2"/>
              </a:rPr>
              <a:t> Diskusjon i grupper </a:t>
            </a:r>
          </a:p>
          <a:p>
            <a:pPr lvl="1">
              <a:buNone/>
            </a:pPr>
            <a:r>
              <a:rPr lang="nb-NO" sz="1800" dirty="0" smtClean="0">
                <a:sym typeface="Wingdings" pitchFamily="2" charset="2"/>
              </a:rPr>
              <a:t> Ny avstemning</a:t>
            </a:r>
            <a:endParaRPr lang="nb-NO" sz="1800" dirty="0" smtClean="0"/>
          </a:p>
          <a:p>
            <a:r>
              <a:rPr lang="nb-NO" dirty="0" smtClean="0"/>
              <a:t>Om antallet riktige svar er &lt; ca. 50%</a:t>
            </a:r>
          </a:p>
          <a:p>
            <a:pPr lvl="1">
              <a:buFont typeface="Wingdings"/>
              <a:buChar char="à"/>
            </a:pPr>
            <a:r>
              <a:rPr lang="nb-NO" sz="1800" dirty="0" smtClean="0">
                <a:sym typeface="Wingdings" pitchFamily="2" charset="2"/>
              </a:rPr>
              <a:t>Ytterligere undervisning</a:t>
            </a:r>
          </a:p>
          <a:p>
            <a:pPr lvl="1">
              <a:buFont typeface="Wingdings"/>
              <a:buChar char="à"/>
            </a:pPr>
            <a:r>
              <a:rPr lang="nb-NO" sz="1800" dirty="0" smtClean="0">
                <a:sym typeface="Wingdings" pitchFamily="2" charset="2"/>
              </a:rPr>
              <a:t>Ny avstamning</a:t>
            </a:r>
          </a:p>
          <a:p>
            <a:r>
              <a:rPr lang="nb-NO" sz="2200" dirty="0" smtClean="0">
                <a:sym typeface="Wingdings" pitchFamily="2" charset="2"/>
              </a:rPr>
              <a:t>Konseptuelle oppgaver til eksamen</a:t>
            </a:r>
            <a:endParaRPr lang="nb-NO"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441720" y="61278"/>
            <a:ext cx="8229600" cy="1143000"/>
          </a:xfrm>
        </p:spPr>
        <p:txBody>
          <a:bodyPr/>
          <a:lstStyle/>
          <a:p>
            <a:pPr algn="ctr"/>
            <a:r>
              <a:rPr lang="nb-NO" dirty="0"/>
              <a:t>Problemløsning</a:t>
            </a:r>
          </a:p>
        </p:txBody>
      </p:sp>
      <p:sp>
        <p:nvSpPr>
          <p:cNvPr id="3" name="Plassholder for innhold 2"/>
          <p:cNvSpPr>
            <a:spLocks noGrp="1"/>
          </p:cNvSpPr>
          <p:nvPr>
            <p:ph idx="1"/>
          </p:nvPr>
        </p:nvSpPr>
        <p:spPr>
          <a:xfrm>
            <a:off x="1025385" y="1497407"/>
            <a:ext cx="8229600" cy="4202036"/>
          </a:xfrm>
        </p:spPr>
        <p:txBody>
          <a:bodyPr/>
          <a:lstStyle/>
          <a:p>
            <a:pPr>
              <a:buNone/>
            </a:pPr>
            <a:r>
              <a:rPr lang="nb-NO" dirty="0"/>
              <a:t>Problemløsning i daglig </a:t>
            </a:r>
            <a:r>
              <a:rPr lang="nb-NO" dirty="0" smtClean="0"/>
              <a:t>livet</a:t>
            </a:r>
            <a:br>
              <a:rPr lang="nb-NO" dirty="0" smtClean="0"/>
            </a:br>
            <a:endParaRPr lang="nb-NO" dirty="0"/>
          </a:p>
          <a:p>
            <a:pPr>
              <a:buNone/>
            </a:pPr>
            <a:endParaRPr lang="nb-NO" dirty="0"/>
          </a:p>
          <a:p>
            <a:pPr>
              <a:buNone/>
            </a:pPr>
            <a:endParaRPr lang="nb-NO" dirty="0"/>
          </a:p>
          <a:p>
            <a:pPr>
              <a:buNone/>
            </a:pPr>
            <a:endParaRPr lang="nb-NO" dirty="0"/>
          </a:p>
          <a:p>
            <a:pPr>
              <a:buNone/>
            </a:pPr>
            <a:r>
              <a:rPr lang="nb-NO" dirty="0"/>
              <a:t>Problemløsning i læreboka</a:t>
            </a:r>
          </a:p>
        </p:txBody>
      </p:sp>
      <p:sp>
        <p:nvSpPr>
          <p:cNvPr id="4" name="Rektangel 3"/>
          <p:cNvSpPr/>
          <p:nvPr/>
        </p:nvSpPr>
        <p:spPr>
          <a:xfrm>
            <a:off x="1162800" y="2026920"/>
            <a:ext cx="2011680" cy="1036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dirty="0"/>
              <a:t>Kjent utgangspunkt</a:t>
            </a:r>
          </a:p>
        </p:txBody>
      </p:sp>
      <p:sp>
        <p:nvSpPr>
          <p:cNvPr id="5" name="Pil høyre 4"/>
          <p:cNvSpPr/>
          <p:nvPr/>
        </p:nvSpPr>
        <p:spPr>
          <a:xfrm>
            <a:off x="3174480" y="2247900"/>
            <a:ext cx="784860" cy="71628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6" name="Rektangel 5"/>
          <p:cNvSpPr/>
          <p:nvPr/>
        </p:nvSpPr>
        <p:spPr>
          <a:xfrm>
            <a:off x="6763500" y="2026920"/>
            <a:ext cx="2011680" cy="1036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Kjent ønsket </a:t>
            </a:r>
            <a:br>
              <a:rPr lang="nb-NO" dirty="0"/>
            </a:br>
            <a:r>
              <a:rPr lang="nb-NO" dirty="0"/>
              <a:t>resultat</a:t>
            </a:r>
          </a:p>
        </p:txBody>
      </p:sp>
      <p:sp>
        <p:nvSpPr>
          <p:cNvPr id="7" name="Pil høyre 6"/>
          <p:cNvSpPr/>
          <p:nvPr/>
        </p:nvSpPr>
        <p:spPr>
          <a:xfrm>
            <a:off x="5978640" y="2247900"/>
            <a:ext cx="784860" cy="71628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8" name="Rektangel 7"/>
          <p:cNvSpPr/>
          <p:nvPr/>
        </p:nvSpPr>
        <p:spPr>
          <a:xfrm>
            <a:off x="3959340" y="2026920"/>
            <a:ext cx="2011680" cy="103632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dirty="0"/>
              <a:t>Ukjent løsning</a:t>
            </a:r>
          </a:p>
        </p:txBody>
      </p:sp>
      <p:sp>
        <p:nvSpPr>
          <p:cNvPr id="9" name="Rektangel 8"/>
          <p:cNvSpPr/>
          <p:nvPr/>
        </p:nvSpPr>
        <p:spPr>
          <a:xfrm>
            <a:off x="1162800" y="4179389"/>
            <a:ext cx="2011680" cy="1036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dirty="0"/>
              <a:t>Kjent utgangspunkt</a:t>
            </a:r>
          </a:p>
        </p:txBody>
      </p:sp>
      <p:sp>
        <p:nvSpPr>
          <p:cNvPr id="10" name="Pil høyre 9"/>
          <p:cNvSpPr/>
          <p:nvPr/>
        </p:nvSpPr>
        <p:spPr>
          <a:xfrm>
            <a:off x="3174480" y="4400369"/>
            <a:ext cx="784860" cy="716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6763500" y="4179389"/>
            <a:ext cx="2011680" cy="103632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dirty="0"/>
              <a:t>Ukjent resultat</a:t>
            </a:r>
          </a:p>
        </p:txBody>
      </p:sp>
      <p:sp>
        <p:nvSpPr>
          <p:cNvPr id="12" name="Pil høyre 11"/>
          <p:cNvSpPr/>
          <p:nvPr/>
        </p:nvSpPr>
        <p:spPr>
          <a:xfrm>
            <a:off x="5978640" y="4400369"/>
            <a:ext cx="784860" cy="71628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13" name="Rektangel 12"/>
          <p:cNvSpPr/>
          <p:nvPr/>
        </p:nvSpPr>
        <p:spPr>
          <a:xfrm>
            <a:off x="3959340" y="4179389"/>
            <a:ext cx="2011680" cy="1036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dirty="0"/>
              <a:t>Bruke kjent</a:t>
            </a:r>
            <a:br>
              <a:rPr lang="nb-NO" sz="2000" dirty="0"/>
            </a:br>
            <a:r>
              <a:rPr lang="nb-NO" sz="2000" dirty="0"/>
              <a:t>løsningsmetode</a:t>
            </a:r>
          </a:p>
        </p:txBody>
      </p:sp>
      <p:sp>
        <p:nvSpPr>
          <p:cNvPr id="14" name="TekstSylinder 13"/>
          <p:cNvSpPr txBox="1"/>
          <p:nvPr/>
        </p:nvSpPr>
        <p:spPr>
          <a:xfrm>
            <a:off x="1170127" y="5893960"/>
            <a:ext cx="7175619" cy="400110"/>
          </a:xfrm>
          <a:prstGeom prst="rect">
            <a:avLst/>
          </a:prstGeom>
          <a:noFill/>
        </p:spPr>
        <p:txBody>
          <a:bodyPr wrap="none" rtlCol="0">
            <a:spAutoFit/>
          </a:bodyPr>
          <a:lstStyle/>
          <a:p>
            <a:r>
              <a:rPr lang="nb-NO" sz="2000" dirty="0">
                <a:solidFill>
                  <a:schemeClr val="tx1"/>
                </a:solidFill>
                <a:hlinkClick r:id="rId3"/>
              </a:rPr>
              <a:t>http://ericmazur.com/videos.php</a:t>
            </a:r>
            <a:r>
              <a:rPr lang="nb-NO" sz="2000" dirty="0">
                <a:solidFill>
                  <a:schemeClr val="tx1"/>
                </a:solidFill>
              </a:rPr>
              <a:t> - ”The </a:t>
            </a:r>
            <a:r>
              <a:rPr lang="nb-NO" sz="2000" dirty="0" err="1">
                <a:solidFill>
                  <a:schemeClr val="tx1"/>
                </a:solidFill>
              </a:rPr>
              <a:t>silent</a:t>
            </a:r>
            <a:r>
              <a:rPr lang="nb-NO" sz="2000" dirty="0">
                <a:solidFill>
                  <a:schemeClr val="tx1"/>
                </a:solidFill>
              </a:rPr>
              <a:t> killer </a:t>
            </a:r>
            <a:r>
              <a:rPr lang="nb-NO" sz="2000" dirty="0" err="1">
                <a:solidFill>
                  <a:schemeClr val="tx1"/>
                </a:solidFill>
              </a:rPr>
              <a:t>of</a:t>
            </a:r>
            <a:r>
              <a:rPr lang="nb-NO" sz="2000" dirty="0">
                <a:solidFill>
                  <a:schemeClr val="tx1"/>
                </a:solidFill>
              </a:rPr>
              <a:t> </a:t>
            </a:r>
            <a:r>
              <a:rPr lang="nb-NO" sz="2000" dirty="0" err="1">
                <a:solidFill>
                  <a:schemeClr val="tx1"/>
                </a:solidFill>
              </a:rPr>
              <a:t>learning</a:t>
            </a:r>
            <a:r>
              <a:rPr lang="nb-NO" sz="20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fontScale="90000"/>
          </a:bodyPr>
          <a:lstStyle/>
          <a:p>
            <a:pPr algn="ctr"/>
            <a:r>
              <a:rPr lang="nb-NO" dirty="0" smtClean="0">
                <a:solidFill>
                  <a:schemeClr val="bg1"/>
                </a:solidFill>
              </a:rPr>
              <a:t>Bygg en hemmelig boks</a:t>
            </a:r>
            <a:br>
              <a:rPr lang="nb-NO" dirty="0" smtClean="0">
                <a:solidFill>
                  <a:schemeClr val="bg1"/>
                </a:solidFill>
              </a:rPr>
            </a:br>
            <a:r>
              <a:rPr lang="nb-NO" dirty="0" smtClean="0">
                <a:solidFill>
                  <a:schemeClr val="bg1"/>
                </a:solidFill>
              </a:rPr>
              <a:t>Enkel type</a:t>
            </a:r>
            <a:endParaRPr lang="nb-NO"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Lag en hemmelig boks I</a:t>
            </a:r>
            <a:endParaRPr lang="nb-NO" dirty="0"/>
          </a:p>
        </p:txBody>
      </p:sp>
      <p:sp>
        <p:nvSpPr>
          <p:cNvPr id="3" name="Plassholder for innhold 2"/>
          <p:cNvSpPr>
            <a:spLocks noGrp="1"/>
          </p:cNvSpPr>
          <p:nvPr>
            <p:ph idx="1"/>
          </p:nvPr>
        </p:nvSpPr>
        <p:spPr>
          <a:xfrm>
            <a:off x="457200" y="1600201"/>
            <a:ext cx="4038600" cy="4198620"/>
          </a:xfrm>
        </p:spPr>
        <p:txBody>
          <a:bodyPr>
            <a:normAutofit/>
          </a:bodyPr>
          <a:lstStyle/>
          <a:p>
            <a:r>
              <a:rPr lang="nb-NO" dirty="0" smtClean="0"/>
              <a:t>Boks laserkuttet</a:t>
            </a:r>
          </a:p>
          <a:p>
            <a:r>
              <a:rPr lang="nb-NO" dirty="0" smtClean="0"/>
              <a:t>Ledning</a:t>
            </a:r>
          </a:p>
          <a:p>
            <a:r>
              <a:rPr lang="nb-NO" dirty="0" smtClean="0"/>
              <a:t>Batteriholder</a:t>
            </a:r>
          </a:p>
          <a:p>
            <a:r>
              <a:rPr lang="nb-NO" dirty="0" smtClean="0"/>
              <a:t>Lyspæreholder</a:t>
            </a:r>
          </a:p>
          <a:p>
            <a:r>
              <a:rPr lang="nb-NO" dirty="0" smtClean="0"/>
              <a:t>Lyspære</a:t>
            </a:r>
          </a:p>
          <a:p>
            <a:r>
              <a:rPr lang="nb-NO" dirty="0" smtClean="0"/>
              <a:t>2 skruer m/muttere</a:t>
            </a:r>
          </a:p>
          <a:p>
            <a:r>
              <a:rPr lang="nb-NO" dirty="0" smtClean="0"/>
              <a:t>Loddebolt m/loddetinn</a:t>
            </a:r>
          </a:p>
          <a:p>
            <a:r>
              <a:rPr lang="nb-NO" dirty="0" smtClean="0"/>
              <a:t>Sideavbiter</a:t>
            </a:r>
          </a:p>
          <a:p>
            <a:r>
              <a:rPr lang="nb-NO" dirty="0" smtClean="0"/>
              <a:t>Avmantlingsverktøy</a:t>
            </a:r>
            <a:endParaRPr lang="nb-NO" dirty="0"/>
          </a:p>
        </p:txBody>
      </p:sp>
      <p:pic>
        <p:nvPicPr>
          <p:cNvPr id="27651" name="Picture 3"/>
          <p:cNvPicPr>
            <a:picLocks noChangeAspect="1" noChangeArrowheads="1"/>
          </p:cNvPicPr>
          <p:nvPr/>
        </p:nvPicPr>
        <p:blipFill>
          <a:blip r:embed="rId2"/>
          <a:srcRect/>
          <a:stretch>
            <a:fillRect/>
          </a:stretch>
        </p:blipFill>
        <p:spPr bwMode="auto">
          <a:xfrm>
            <a:off x="3878580" y="1725855"/>
            <a:ext cx="4937760" cy="2528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52400" y="1600200"/>
            <a:ext cx="3934784" cy="4777740"/>
          </a:xfrm>
        </p:spPr>
        <p:txBody>
          <a:bodyPr>
            <a:normAutofit fontScale="92500" lnSpcReduction="10000"/>
          </a:bodyPr>
          <a:lstStyle/>
          <a:p>
            <a:pPr>
              <a:lnSpc>
                <a:spcPct val="120000"/>
              </a:lnSpc>
            </a:pPr>
            <a:r>
              <a:rPr lang="nb-NO" dirty="0" smtClean="0"/>
              <a:t>Sett sammen boksen,</a:t>
            </a:r>
            <a:br>
              <a:rPr lang="nb-NO" dirty="0" smtClean="0"/>
            </a:br>
            <a:r>
              <a:rPr lang="nb-NO" dirty="0" smtClean="0"/>
              <a:t>La undersiden være løs</a:t>
            </a:r>
          </a:p>
          <a:p>
            <a:pPr>
              <a:lnSpc>
                <a:spcPct val="120000"/>
              </a:lnSpc>
            </a:pPr>
            <a:r>
              <a:rPr lang="nb-NO" dirty="0" smtClean="0"/>
              <a:t>Monter lyspæreholder og skru fast batteriholder slik at ledningene peker mot lyspæreholderen</a:t>
            </a:r>
          </a:p>
          <a:p>
            <a:pPr>
              <a:lnSpc>
                <a:spcPct val="120000"/>
              </a:lnSpc>
            </a:pPr>
            <a:r>
              <a:rPr lang="nb-NO" dirty="0" smtClean="0"/>
              <a:t>Klipp av den sorte ledning og koble den til den ene siden av holderen. Lodd.</a:t>
            </a:r>
          </a:p>
          <a:p>
            <a:pPr>
              <a:lnSpc>
                <a:spcPct val="120000"/>
              </a:lnSpc>
            </a:pPr>
            <a:r>
              <a:rPr lang="nb-NO" dirty="0" smtClean="0"/>
              <a:t>Lodd resten av den sorte ledning til den andre siden av lyspæreholderen.</a:t>
            </a:r>
            <a:endParaRPr lang="nb-NO" dirty="0"/>
          </a:p>
        </p:txBody>
      </p:sp>
      <p:sp>
        <p:nvSpPr>
          <p:cNvPr id="4" name="Tittel 1"/>
          <p:cNvSpPr>
            <a:spLocks noGrp="1"/>
          </p:cNvSpPr>
          <p:nvPr>
            <p:ph type="title"/>
          </p:nvPr>
        </p:nvSpPr>
        <p:spPr>
          <a:xfrm>
            <a:off x="457200" y="274638"/>
            <a:ext cx="8229600" cy="1143000"/>
          </a:xfrm>
        </p:spPr>
        <p:txBody>
          <a:bodyPr/>
          <a:lstStyle/>
          <a:p>
            <a:pPr algn="ctr"/>
            <a:r>
              <a:rPr lang="nb-NO" dirty="0" smtClean="0"/>
              <a:t>Lag en hemmelig boks I (forts.)</a:t>
            </a:r>
            <a:endParaRPr lang="nb-NO" dirty="0"/>
          </a:p>
        </p:txBody>
      </p:sp>
      <p:pic>
        <p:nvPicPr>
          <p:cNvPr id="29698" name="Picture 2" descr="D:\Backup PC233 05.08.06\PC233\Artikler Hefter-bøker m.m\Elektrisitetslære\Bilder\CIMG8951.JPG"/>
          <p:cNvPicPr>
            <a:picLocks noChangeAspect="1" noChangeArrowheads="1"/>
          </p:cNvPicPr>
          <p:nvPr/>
        </p:nvPicPr>
        <p:blipFill>
          <a:blip r:embed="rId2"/>
          <a:srcRect/>
          <a:stretch>
            <a:fillRect/>
          </a:stretch>
        </p:blipFill>
        <p:spPr bwMode="auto">
          <a:xfrm>
            <a:off x="4206240" y="1691958"/>
            <a:ext cx="4744296" cy="3558222"/>
          </a:xfrm>
          <a:prstGeom prst="rect">
            <a:avLst/>
          </a:prstGeom>
          <a:noFill/>
        </p:spPr>
      </p:pic>
      <p:pic>
        <p:nvPicPr>
          <p:cNvPr id="29699" name="Picture 3"/>
          <p:cNvPicPr>
            <a:picLocks noChangeAspect="1" noChangeArrowheads="1"/>
          </p:cNvPicPr>
          <p:nvPr/>
        </p:nvPicPr>
        <p:blipFill>
          <a:blip r:embed="rId3"/>
          <a:srcRect/>
          <a:stretch>
            <a:fillRect/>
          </a:stretch>
        </p:blipFill>
        <p:spPr bwMode="auto">
          <a:xfrm>
            <a:off x="4199284" y="1720598"/>
            <a:ext cx="4751252" cy="30876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29698"/>
                                        </p:tgtEl>
                                      </p:cBhvr>
                                    </p:animEffect>
                                    <p:set>
                                      <p:cBhvr>
                                        <p:cTn id="16" dur="1" fill="hold">
                                          <p:stCondLst>
                                            <p:cond delay="1999"/>
                                          </p:stCondLst>
                                        </p:cTn>
                                        <p:tgtEl>
                                          <p:spTgt spid="2969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9699"/>
                                        </p:tgtEl>
                                        <p:attrNameLst>
                                          <p:attrName>style.visibility</p:attrName>
                                        </p:attrNameLst>
                                      </p:cBhvr>
                                      <p:to>
                                        <p:strVal val="visible"/>
                                      </p:to>
                                    </p:set>
                                    <p:animEffect transition="in" filter="fade">
                                      <p:cBhvr>
                                        <p:cTn id="29"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756363"/>
          </a:xfrm>
        </p:spPr>
        <p:txBody>
          <a:bodyPr/>
          <a:lstStyle/>
          <a:p>
            <a:pPr algn="ctr"/>
            <a:r>
              <a:rPr lang="nb-NO" dirty="0" smtClean="0"/>
              <a:t>Tegn koblingsskjema</a:t>
            </a:r>
            <a:endParaRPr lang="nb-NO" dirty="0"/>
          </a:p>
        </p:txBody>
      </p:sp>
      <p:pic>
        <p:nvPicPr>
          <p:cNvPr id="5122" name="Picture 2"/>
          <p:cNvPicPr>
            <a:picLocks noChangeAspect="1" noChangeArrowheads="1"/>
          </p:cNvPicPr>
          <p:nvPr/>
        </p:nvPicPr>
        <p:blipFill>
          <a:blip r:embed="rId2"/>
          <a:srcRect/>
          <a:stretch>
            <a:fillRect/>
          </a:stretch>
        </p:blipFill>
        <p:spPr bwMode="auto">
          <a:xfrm>
            <a:off x="787241" y="1215086"/>
            <a:ext cx="3778622" cy="5016203"/>
          </a:xfrm>
          <a:prstGeom prst="rect">
            <a:avLst/>
          </a:prstGeom>
          <a:noFill/>
          <a:ln w="9525">
            <a:noFill/>
            <a:miter lim="800000"/>
            <a:headEnd/>
            <a:tailEnd/>
          </a:ln>
          <a:effectLst/>
        </p:spPr>
      </p:pic>
      <p:pic>
        <p:nvPicPr>
          <p:cNvPr id="16" name="Picture 2"/>
          <p:cNvPicPr>
            <a:picLocks noChangeAspect="1" noChangeArrowheads="1"/>
          </p:cNvPicPr>
          <p:nvPr/>
        </p:nvPicPr>
        <p:blipFill>
          <a:blip r:embed="rId2"/>
          <a:srcRect/>
          <a:stretch>
            <a:fillRect/>
          </a:stretch>
        </p:blipFill>
        <p:spPr bwMode="auto">
          <a:xfrm>
            <a:off x="4908178" y="1215086"/>
            <a:ext cx="3778622" cy="50162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fontScale="90000"/>
          </a:bodyPr>
          <a:lstStyle/>
          <a:p>
            <a:pPr algn="ctr"/>
            <a:r>
              <a:rPr lang="nb-NO" dirty="0" smtClean="0">
                <a:solidFill>
                  <a:schemeClr val="bg1"/>
                </a:solidFill>
              </a:rPr>
              <a:t>Bygg en hemmelig boks</a:t>
            </a:r>
            <a:br>
              <a:rPr lang="nb-NO" dirty="0" smtClean="0">
                <a:solidFill>
                  <a:schemeClr val="bg1"/>
                </a:solidFill>
              </a:rPr>
            </a:br>
            <a:r>
              <a:rPr lang="nb-NO" dirty="0" smtClean="0">
                <a:solidFill>
                  <a:schemeClr val="bg1"/>
                </a:solidFill>
              </a:rPr>
              <a:t>Avansert type</a:t>
            </a:r>
            <a:endParaRPr lang="nb-NO"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51392"/>
            <a:ext cx="8229600" cy="899644"/>
          </a:xfrm>
        </p:spPr>
        <p:txBody>
          <a:bodyPr/>
          <a:lstStyle/>
          <a:p>
            <a:pPr algn="ctr"/>
            <a:r>
              <a:rPr lang="nb-NO" dirty="0" smtClean="0"/>
              <a:t>Sett sammen boksen</a:t>
            </a:r>
            <a:endParaRPr lang="nb-NO" dirty="0"/>
          </a:p>
        </p:txBody>
      </p:sp>
      <p:sp>
        <p:nvSpPr>
          <p:cNvPr id="3" name="Plassholder for innhold 2"/>
          <p:cNvSpPr>
            <a:spLocks noGrp="1"/>
          </p:cNvSpPr>
          <p:nvPr>
            <p:ph idx="1"/>
          </p:nvPr>
        </p:nvSpPr>
        <p:spPr>
          <a:xfrm>
            <a:off x="460268" y="5209975"/>
            <a:ext cx="8355817" cy="1148436"/>
          </a:xfrm>
        </p:spPr>
        <p:txBody>
          <a:bodyPr>
            <a:normAutofit fontScale="77500" lnSpcReduction="20000"/>
          </a:bodyPr>
          <a:lstStyle/>
          <a:p>
            <a:r>
              <a:rPr lang="nb-NO" dirty="0" smtClean="0"/>
              <a:t>Legg bunnplata ned mot bordet og sett på de fire sidevangene</a:t>
            </a:r>
          </a:p>
          <a:p>
            <a:r>
              <a:rPr lang="nb-NO" dirty="0" smtClean="0"/>
              <a:t>Det er likegyldig hvilken vei og plassering de har bare de passer i lengde</a:t>
            </a:r>
          </a:p>
          <a:p>
            <a:r>
              <a:rPr lang="nb-NO" dirty="0" smtClean="0"/>
              <a:t>En må bruke litt makt for å presse dem sammen</a:t>
            </a:r>
            <a:endParaRPr lang="nb-NO" dirty="0"/>
          </a:p>
        </p:txBody>
      </p:sp>
      <p:pic>
        <p:nvPicPr>
          <p:cNvPr id="2050" name="Picture 2"/>
          <p:cNvPicPr>
            <a:picLocks noChangeAspect="1" noChangeArrowheads="1"/>
          </p:cNvPicPr>
          <p:nvPr/>
        </p:nvPicPr>
        <p:blipFill>
          <a:blip r:embed="rId2"/>
          <a:srcRect/>
          <a:stretch>
            <a:fillRect/>
          </a:stretch>
        </p:blipFill>
        <p:spPr bwMode="auto">
          <a:xfrm>
            <a:off x="2416638" y="911755"/>
            <a:ext cx="4462557" cy="40096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84780"/>
            <a:ext cx="8229600" cy="817510"/>
          </a:xfrm>
        </p:spPr>
        <p:txBody>
          <a:bodyPr/>
          <a:lstStyle/>
          <a:p>
            <a:pPr algn="ctr"/>
            <a:r>
              <a:rPr lang="nb-NO" dirty="0" smtClean="0"/>
              <a:t>Tegn koblingsskjema</a:t>
            </a:r>
            <a:endParaRPr lang="nb-NO" dirty="0"/>
          </a:p>
        </p:txBody>
      </p:sp>
      <p:sp>
        <p:nvSpPr>
          <p:cNvPr id="3" name="Plassholder for innhold 2"/>
          <p:cNvSpPr>
            <a:spLocks noGrp="1"/>
          </p:cNvSpPr>
          <p:nvPr>
            <p:ph idx="1"/>
          </p:nvPr>
        </p:nvSpPr>
        <p:spPr>
          <a:xfrm>
            <a:off x="586485" y="4923226"/>
            <a:ext cx="8229600" cy="1202937"/>
          </a:xfrm>
        </p:spPr>
        <p:txBody>
          <a:bodyPr>
            <a:normAutofit/>
          </a:bodyPr>
          <a:lstStyle/>
          <a:p>
            <a:r>
              <a:rPr lang="nb-NO" dirty="0" smtClean="0"/>
              <a:t>Tenk gjerne enkle skjema, det blir fort vanskelig</a:t>
            </a:r>
          </a:p>
          <a:p>
            <a:r>
              <a:rPr lang="nb-NO" dirty="0" smtClean="0"/>
              <a:t>Undersøk om skjemaet gir entydige løsninger</a:t>
            </a:r>
            <a:endParaRPr lang="nb-NO" dirty="0"/>
          </a:p>
        </p:txBody>
      </p:sp>
      <p:pic>
        <p:nvPicPr>
          <p:cNvPr id="3074" name="Picture 2"/>
          <p:cNvPicPr>
            <a:picLocks noChangeAspect="1" noChangeArrowheads="1"/>
          </p:cNvPicPr>
          <p:nvPr/>
        </p:nvPicPr>
        <p:blipFill>
          <a:blip r:embed="rId2"/>
          <a:srcRect/>
          <a:stretch>
            <a:fillRect/>
          </a:stretch>
        </p:blipFill>
        <p:spPr bwMode="auto">
          <a:xfrm>
            <a:off x="839399" y="902290"/>
            <a:ext cx="7729317" cy="39246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Kvantitativ undersøkelse 9. trinn (høst)</a:t>
            </a:r>
            <a:endParaRPr lang="nb-NO" dirty="0"/>
          </a:p>
        </p:txBody>
      </p:sp>
      <p:sp>
        <p:nvSpPr>
          <p:cNvPr id="3" name="Plassholder for innhold 2"/>
          <p:cNvSpPr>
            <a:spLocks noGrp="1"/>
          </p:cNvSpPr>
          <p:nvPr>
            <p:ph idx="1"/>
          </p:nvPr>
        </p:nvSpPr>
        <p:spPr>
          <a:xfrm>
            <a:off x="2721721" y="5664370"/>
            <a:ext cx="3666805" cy="461793"/>
          </a:xfrm>
        </p:spPr>
        <p:txBody>
          <a:bodyPr>
            <a:normAutofit/>
          </a:bodyPr>
          <a:lstStyle/>
          <a:p>
            <a:pPr>
              <a:buNone/>
            </a:pPr>
            <a:r>
              <a:rPr lang="nb-NO" sz="1800" dirty="0" smtClean="0"/>
              <a:t>Masterstudie: Brage Foss (2019)</a:t>
            </a:r>
            <a:endParaRPr lang="nb-NO" sz="1800" dirty="0"/>
          </a:p>
        </p:txBody>
      </p:sp>
      <p:pic>
        <p:nvPicPr>
          <p:cNvPr id="8194" name="Picture 2"/>
          <p:cNvPicPr>
            <a:picLocks noChangeAspect="1" noChangeArrowheads="1"/>
          </p:cNvPicPr>
          <p:nvPr/>
        </p:nvPicPr>
        <p:blipFill>
          <a:blip r:embed="rId2"/>
          <a:srcRect/>
          <a:stretch>
            <a:fillRect/>
          </a:stretch>
        </p:blipFill>
        <p:spPr bwMode="auto">
          <a:xfrm>
            <a:off x="457200" y="1265498"/>
            <a:ext cx="8062819" cy="42393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38454"/>
            <a:ext cx="8229600" cy="1143000"/>
          </a:xfrm>
        </p:spPr>
        <p:txBody>
          <a:bodyPr/>
          <a:lstStyle/>
          <a:p>
            <a:pPr algn="ctr"/>
            <a:r>
              <a:rPr lang="nb-NO" dirty="0" smtClean="0"/>
              <a:t>Er kretsen entydig?</a:t>
            </a:r>
            <a:endParaRPr lang="nb-NO" dirty="0"/>
          </a:p>
        </p:txBody>
      </p:sp>
      <p:sp>
        <p:nvSpPr>
          <p:cNvPr id="3" name="Plassholder for innhold 2"/>
          <p:cNvSpPr>
            <a:spLocks noGrp="1"/>
          </p:cNvSpPr>
          <p:nvPr>
            <p:ph idx="1"/>
          </p:nvPr>
        </p:nvSpPr>
        <p:spPr>
          <a:xfrm>
            <a:off x="586485" y="1181454"/>
            <a:ext cx="2962114" cy="4944709"/>
          </a:xfrm>
        </p:spPr>
        <p:txBody>
          <a:bodyPr/>
          <a:lstStyle/>
          <a:p>
            <a:r>
              <a:rPr lang="nb-NO" dirty="0" smtClean="0"/>
              <a:t>Hvordan skille disse to skjemaer?</a:t>
            </a:r>
          </a:p>
          <a:p>
            <a:r>
              <a:rPr lang="nb-NO" dirty="0" smtClean="0"/>
              <a:t>Begge lyspærene lyser når bryterne trykkes inn.</a:t>
            </a:r>
          </a:p>
          <a:p>
            <a:endParaRPr lang="nb-NO" dirty="0"/>
          </a:p>
        </p:txBody>
      </p:sp>
      <p:pic>
        <p:nvPicPr>
          <p:cNvPr id="8195" name="Picture 3"/>
          <p:cNvPicPr>
            <a:picLocks noChangeAspect="1" noChangeArrowheads="1"/>
          </p:cNvPicPr>
          <p:nvPr/>
        </p:nvPicPr>
        <p:blipFill>
          <a:blip r:embed="rId2"/>
          <a:srcRect/>
          <a:stretch>
            <a:fillRect/>
          </a:stretch>
        </p:blipFill>
        <p:spPr bwMode="auto">
          <a:xfrm>
            <a:off x="3976183" y="1169342"/>
            <a:ext cx="4538031" cy="2361116"/>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a:stretch>
            <a:fillRect/>
          </a:stretch>
        </p:blipFill>
        <p:spPr bwMode="auto">
          <a:xfrm>
            <a:off x="3976183" y="3660421"/>
            <a:ext cx="4538031" cy="24423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Monter nødvendig antall brytere og pærer</a:t>
            </a:r>
            <a:endParaRPr lang="nb-NO" dirty="0"/>
          </a:p>
        </p:txBody>
      </p:sp>
      <p:sp>
        <p:nvSpPr>
          <p:cNvPr id="3" name="Plassholder for innhold 2"/>
          <p:cNvSpPr>
            <a:spLocks noGrp="1"/>
          </p:cNvSpPr>
          <p:nvPr>
            <p:ph idx="1"/>
          </p:nvPr>
        </p:nvSpPr>
        <p:spPr>
          <a:xfrm>
            <a:off x="586485" y="5207841"/>
            <a:ext cx="8229600" cy="918322"/>
          </a:xfrm>
        </p:spPr>
        <p:txBody>
          <a:bodyPr>
            <a:normAutofit/>
          </a:bodyPr>
          <a:lstStyle/>
          <a:p>
            <a:r>
              <a:rPr lang="nb-NO" dirty="0" smtClean="0"/>
              <a:t>Ta ut svekkinger for ønsket antall brytere</a:t>
            </a:r>
          </a:p>
          <a:p>
            <a:r>
              <a:rPr lang="nb-NO" dirty="0" smtClean="0"/>
              <a:t>Montere brytere og lyspærer</a:t>
            </a:r>
            <a:endParaRPr lang="nb-NO" dirty="0"/>
          </a:p>
        </p:txBody>
      </p:sp>
      <p:pic>
        <p:nvPicPr>
          <p:cNvPr id="4098" name="Picture 2"/>
          <p:cNvPicPr>
            <a:picLocks noChangeAspect="1" noChangeArrowheads="1"/>
          </p:cNvPicPr>
          <p:nvPr/>
        </p:nvPicPr>
        <p:blipFill>
          <a:blip r:embed="rId2"/>
          <a:srcRect/>
          <a:stretch>
            <a:fillRect/>
          </a:stretch>
        </p:blipFill>
        <p:spPr bwMode="auto">
          <a:xfrm>
            <a:off x="514306" y="1582034"/>
            <a:ext cx="3341192" cy="334119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948951" y="1582034"/>
            <a:ext cx="4683479" cy="33411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3538948" cy="1143000"/>
          </a:xfrm>
        </p:spPr>
        <p:txBody>
          <a:bodyPr>
            <a:normAutofit fontScale="90000"/>
          </a:bodyPr>
          <a:lstStyle/>
          <a:p>
            <a:pPr algn="ctr"/>
            <a:r>
              <a:rPr lang="nb-NO" dirty="0" smtClean="0"/>
              <a:t>Oppkobling</a:t>
            </a:r>
            <a:br>
              <a:rPr lang="nb-NO" dirty="0" smtClean="0"/>
            </a:br>
            <a:r>
              <a:rPr lang="nb-NO" sz="2400" dirty="0" smtClean="0"/>
              <a:t>en nyttig øvelse i seg selv</a:t>
            </a:r>
            <a:endParaRPr lang="nb-NO" dirty="0"/>
          </a:p>
        </p:txBody>
      </p:sp>
      <p:sp>
        <p:nvSpPr>
          <p:cNvPr id="3" name="Plassholder for innhold 2"/>
          <p:cNvSpPr>
            <a:spLocks noGrp="1"/>
          </p:cNvSpPr>
          <p:nvPr>
            <p:ph idx="1"/>
          </p:nvPr>
        </p:nvSpPr>
        <p:spPr>
          <a:xfrm>
            <a:off x="586485" y="1677410"/>
            <a:ext cx="3083226" cy="2773477"/>
          </a:xfrm>
        </p:spPr>
        <p:txBody>
          <a:bodyPr>
            <a:normAutofit fontScale="92500"/>
          </a:bodyPr>
          <a:lstStyle/>
          <a:p>
            <a:r>
              <a:rPr lang="nb-NO" sz="2400" dirty="0" smtClean="0"/>
              <a:t>Det er mange riktige måter å koble opp kretsen på.</a:t>
            </a:r>
          </a:p>
          <a:p>
            <a:r>
              <a:rPr lang="nb-NO" sz="2400" dirty="0" smtClean="0"/>
              <a:t>Klarer du å se sammenhengen mellom skjema og oppkobling?</a:t>
            </a:r>
            <a:endParaRPr lang="nb-NO" sz="2400" dirty="0"/>
          </a:p>
        </p:txBody>
      </p:sp>
      <p:pic>
        <p:nvPicPr>
          <p:cNvPr id="7170" name="Picture 2"/>
          <p:cNvPicPr>
            <a:picLocks noChangeAspect="1" noChangeArrowheads="1"/>
          </p:cNvPicPr>
          <p:nvPr/>
        </p:nvPicPr>
        <p:blipFill>
          <a:blip r:embed="rId2"/>
          <a:srcRect/>
          <a:stretch>
            <a:fillRect/>
          </a:stretch>
        </p:blipFill>
        <p:spPr bwMode="auto">
          <a:xfrm>
            <a:off x="4117828" y="3351327"/>
            <a:ext cx="4792274" cy="2774837"/>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108336" y="595722"/>
            <a:ext cx="4801766" cy="2438147"/>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1123382" y="4450887"/>
            <a:ext cx="1835248" cy="17289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2000"/>
                                        <p:tgtEl>
                                          <p:spTgt spid="7170"/>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Koble opp kretsen etter koblingsskjema</a:t>
            </a:r>
            <a:endParaRPr lang="nb-NO" dirty="0"/>
          </a:p>
        </p:txBody>
      </p:sp>
      <p:sp>
        <p:nvSpPr>
          <p:cNvPr id="3" name="Plassholder for innhold 2"/>
          <p:cNvSpPr>
            <a:spLocks noGrp="1"/>
          </p:cNvSpPr>
          <p:nvPr>
            <p:ph idx="1"/>
          </p:nvPr>
        </p:nvSpPr>
        <p:spPr>
          <a:xfrm>
            <a:off x="494102" y="5421922"/>
            <a:ext cx="8229600" cy="518650"/>
          </a:xfrm>
        </p:spPr>
        <p:txBody>
          <a:bodyPr>
            <a:normAutofit fontScale="92500"/>
          </a:bodyPr>
          <a:lstStyle/>
          <a:p>
            <a:r>
              <a:rPr lang="nb-NO" dirty="0" smtClean="0"/>
              <a:t>Den røde og blå ledningen er ment for å kobles til batteriet</a:t>
            </a:r>
          </a:p>
        </p:txBody>
      </p:sp>
      <p:pic>
        <p:nvPicPr>
          <p:cNvPr id="5122" name="Picture 2"/>
          <p:cNvPicPr>
            <a:picLocks noChangeAspect="1" noChangeArrowheads="1"/>
          </p:cNvPicPr>
          <p:nvPr/>
        </p:nvPicPr>
        <p:blipFill>
          <a:blip r:embed="rId2"/>
          <a:srcRect/>
          <a:stretch>
            <a:fillRect/>
          </a:stretch>
        </p:blipFill>
        <p:spPr bwMode="auto">
          <a:xfrm>
            <a:off x="494102" y="1223858"/>
            <a:ext cx="8119054" cy="39785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Monter lokk og batteriklemmer</a:t>
            </a:r>
            <a:endParaRPr lang="nb-NO" dirty="0"/>
          </a:p>
        </p:txBody>
      </p:sp>
      <p:sp>
        <p:nvSpPr>
          <p:cNvPr id="3" name="Plassholder for innhold 2"/>
          <p:cNvSpPr>
            <a:spLocks noGrp="1"/>
          </p:cNvSpPr>
          <p:nvPr>
            <p:ph idx="1"/>
          </p:nvPr>
        </p:nvSpPr>
        <p:spPr>
          <a:xfrm>
            <a:off x="586485" y="5280509"/>
            <a:ext cx="8229600" cy="845654"/>
          </a:xfrm>
        </p:spPr>
        <p:txBody>
          <a:bodyPr>
            <a:normAutofit lnSpcReduction="10000"/>
          </a:bodyPr>
          <a:lstStyle/>
          <a:p>
            <a:r>
              <a:rPr lang="nb-NO" dirty="0" smtClean="0"/>
              <a:t>Binderser er brukt som batteriklemmer</a:t>
            </a:r>
          </a:p>
          <a:p>
            <a:r>
              <a:rPr lang="nb-NO" dirty="0" smtClean="0"/>
              <a:t>Lyspærene må være av samme type (2,5 V og 200mA)</a:t>
            </a:r>
            <a:endParaRPr lang="nb-NO" dirty="0"/>
          </a:p>
        </p:txBody>
      </p:sp>
      <p:pic>
        <p:nvPicPr>
          <p:cNvPr id="6146" name="Picture 2"/>
          <p:cNvPicPr>
            <a:picLocks noChangeAspect="1" noChangeArrowheads="1"/>
          </p:cNvPicPr>
          <p:nvPr/>
        </p:nvPicPr>
        <p:blipFill>
          <a:blip r:embed="rId2"/>
          <a:srcRect l="1231" t="2045" r="5463" b="3748"/>
          <a:stretch>
            <a:fillRect/>
          </a:stretch>
        </p:blipFill>
        <p:spPr bwMode="auto">
          <a:xfrm>
            <a:off x="1641076" y="1229919"/>
            <a:ext cx="5843682" cy="39403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529474"/>
          </a:xfrm>
        </p:spPr>
        <p:txBody>
          <a:bodyPr>
            <a:normAutofit/>
          </a:bodyPr>
          <a:lstStyle/>
          <a:p>
            <a:pPr algn="ctr"/>
            <a:r>
              <a:rPr lang="nb-NO" dirty="0" smtClean="0">
                <a:solidFill>
                  <a:schemeClr val="bg1"/>
                </a:solidFill>
              </a:rPr>
              <a:t>Litt om hverdagsforestillinger</a:t>
            </a:r>
            <a:br>
              <a:rPr lang="nb-NO" dirty="0" smtClean="0">
                <a:solidFill>
                  <a:schemeClr val="bg1"/>
                </a:solidFill>
              </a:rPr>
            </a:br>
            <a:r>
              <a:rPr lang="nb-NO" dirty="0" smtClean="0">
                <a:solidFill>
                  <a:schemeClr val="bg1"/>
                </a:solidFill>
              </a:rPr>
              <a:t>om elektrisitetslære</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743201" y="2874631"/>
            <a:ext cx="6284204" cy="797799"/>
          </a:xfrm>
        </p:spPr>
        <p:txBody>
          <a:bodyPr>
            <a:normAutofit/>
          </a:bodyPr>
          <a:lstStyle/>
          <a:p>
            <a:pPr algn="ctr"/>
            <a:r>
              <a:rPr lang="nb-NO" sz="2800" dirty="0" smtClean="0"/>
              <a:t>Hverdagsforestillinger - Elektrisitet</a:t>
            </a:r>
            <a:endParaRPr lang="nb-NO" sz="2800" dirty="0"/>
          </a:p>
        </p:txBody>
      </p:sp>
      <p:pic>
        <p:nvPicPr>
          <p:cNvPr id="4" name="Picture 2" descr="SOFF_innsending%5B1%5D"/>
          <p:cNvPicPr>
            <a:picLocks noChangeAspect="1" noChangeArrowheads="1"/>
          </p:cNvPicPr>
          <p:nvPr/>
        </p:nvPicPr>
        <p:blipFill>
          <a:blip r:embed="rId2" cstate="print">
            <a:extLst>
              <a:ext uri="{28A0092B-C50C-407E-A947-70E740481C1C}">
                <a14:useLocalDpi xmlns="" xmlns:a14="http://schemas.microsoft.com/office/drawing/2010/main" val="0"/>
              </a:ext>
            </a:extLst>
          </a:blip>
          <a:srcRect l="3337" r="3337" b="2750"/>
          <a:stretch>
            <a:fillRect/>
          </a:stretch>
        </p:blipFill>
        <p:spPr bwMode="auto">
          <a:xfrm>
            <a:off x="719330" y="55634"/>
            <a:ext cx="5030957" cy="6359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kstSylinder 4"/>
          <p:cNvSpPr txBox="1"/>
          <p:nvPr/>
        </p:nvSpPr>
        <p:spPr>
          <a:xfrm>
            <a:off x="5750287" y="1151971"/>
            <a:ext cx="1455463" cy="584775"/>
          </a:xfrm>
          <a:prstGeom prst="rect">
            <a:avLst/>
          </a:prstGeom>
          <a:noFill/>
        </p:spPr>
        <p:txBody>
          <a:bodyPr wrap="none" rtlCol="0">
            <a:spAutoFit/>
          </a:bodyPr>
          <a:lstStyle/>
          <a:p>
            <a:r>
              <a:rPr lang="nb-NO" sz="3200" b="1" dirty="0" smtClean="0"/>
              <a:t>Korrekt</a:t>
            </a:r>
            <a:endParaRPr lang="nb-NO" sz="3200" b="1" dirty="0"/>
          </a:p>
        </p:txBody>
      </p:sp>
      <p:sp>
        <p:nvSpPr>
          <p:cNvPr id="6" name="TekstSylinder 5"/>
          <p:cNvSpPr txBox="1"/>
          <p:nvPr/>
        </p:nvSpPr>
        <p:spPr>
          <a:xfrm>
            <a:off x="5735888" y="2176836"/>
            <a:ext cx="3408112" cy="584775"/>
          </a:xfrm>
          <a:prstGeom prst="rect">
            <a:avLst/>
          </a:prstGeom>
          <a:noFill/>
        </p:spPr>
        <p:txBody>
          <a:bodyPr wrap="none" rtlCol="0">
            <a:spAutoFit/>
          </a:bodyPr>
          <a:lstStyle/>
          <a:p>
            <a:r>
              <a:rPr lang="nb-NO" sz="3200" b="1" dirty="0" smtClean="0"/>
              <a:t>Kollisjonsmodellen</a:t>
            </a:r>
            <a:endParaRPr lang="nb-NO" sz="3200" b="1" dirty="0"/>
          </a:p>
        </p:txBody>
      </p:sp>
      <p:sp>
        <p:nvSpPr>
          <p:cNvPr id="7" name="TekstSylinder 6"/>
          <p:cNvSpPr txBox="1"/>
          <p:nvPr/>
        </p:nvSpPr>
        <p:spPr>
          <a:xfrm>
            <a:off x="5750287" y="3171016"/>
            <a:ext cx="2919389" cy="584775"/>
          </a:xfrm>
          <a:prstGeom prst="rect">
            <a:avLst/>
          </a:prstGeom>
          <a:noFill/>
        </p:spPr>
        <p:txBody>
          <a:bodyPr wrap="none" rtlCol="0">
            <a:spAutoFit/>
          </a:bodyPr>
          <a:lstStyle/>
          <a:p>
            <a:r>
              <a:rPr lang="nb-NO" sz="3200" b="1" dirty="0" err="1" smtClean="0"/>
              <a:t>Enpolsmodellen</a:t>
            </a:r>
            <a:endParaRPr lang="nb-NO" sz="3200" b="1" dirty="0"/>
          </a:p>
        </p:txBody>
      </p:sp>
      <p:sp>
        <p:nvSpPr>
          <p:cNvPr id="8" name="TekstSylinder 7"/>
          <p:cNvSpPr txBox="1"/>
          <p:nvPr/>
        </p:nvSpPr>
        <p:spPr>
          <a:xfrm>
            <a:off x="5750287" y="4257249"/>
            <a:ext cx="3287695" cy="584775"/>
          </a:xfrm>
          <a:prstGeom prst="rect">
            <a:avLst/>
          </a:prstGeom>
          <a:noFill/>
        </p:spPr>
        <p:txBody>
          <a:bodyPr wrap="none" rtlCol="0">
            <a:spAutoFit/>
          </a:bodyPr>
          <a:lstStyle/>
          <a:p>
            <a:r>
              <a:rPr lang="nb-NO" sz="3200" b="1" dirty="0" smtClean="0"/>
              <a:t>Forbruksmodellen</a:t>
            </a:r>
            <a:endParaRPr lang="nb-NO" sz="3200" b="1" dirty="0"/>
          </a:p>
        </p:txBody>
      </p:sp>
      <p:sp>
        <p:nvSpPr>
          <p:cNvPr id="9" name="TekstSylinder 8"/>
          <p:cNvSpPr txBox="1"/>
          <p:nvPr/>
        </p:nvSpPr>
        <p:spPr>
          <a:xfrm>
            <a:off x="5750287" y="5048907"/>
            <a:ext cx="2919389" cy="892552"/>
          </a:xfrm>
          <a:prstGeom prst="rect">
            <a:avLst/>
          </a:prstGeom>
          <a:noFill/>
        </p:spPr>
        <p:txBody>
          <a:bodyPr wrap="none" rtlCol="0">
            <a:spAutoFit/>
          </a:bodyPr>
          <a:lstStyle/>
          <a:p>
            <a:r>
              <a:rPr lang="nb-NO" b="1" dirty="0" smtClean="0"/>
              <a:t>Variant av</a:t>
            </a:r>
            <a:r>
              <a:rPr lang="nb-NO" sz="3200" b="1" dirty="0" smtClean="0"/>
              <a:t/>
            </a:r>
            <a:br>
              <a:rPr lang="nb-NO" sz="3200" b="1" dirty="0" smtClean="0"/>
            </a:br>
            <a:r>
              <a:rPr lang="nb-NO" sz="3200" b="1" dirty="0" err="1" smtClean="0"/>
              <a:t>Enpolsmodellen</a:t>
            </a:r>
            <a:endParaRPr lang="nb-NO"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670447"/>
          </a:xfrm>
        </p:spPr>
        <p:txBody>
          <a:bodyPr/>
          <a:lstStyle/>
          <a:p>
            <a:pPr algn="ctr"/>
            <a:r>
              <a:rPr lang="nb-NO" dirty="0" smtClean="0"/>
              <a:t>Bruk av analogier</a:t>
            </a:r>
            <a:endParaRPr lang="nb-NO" dirty="0"/>
          </a:p>
        </p:txBody>
      </p:sp>
      <p:sp>
        <p:nvSpPr>
          <p:cNvPr id="3" name="Plassholder for innhold 2"/>
          <p:cNvSpPr>
            <a:spLocks noGrp="1"/>
          </p:cNvSpPr>
          <p:nvPr>
            <p:ph idx="1"/>
          </p:nvPr>
        </p:nvSpPr>
        <p:spPr>
          <a:xfrm>
            <a:off x="223331" y="3780338"/>
            <a:ext cx="4513698" cy="2583641"/>
          </a:xfrm>
        </p:spPr>
        <p:txBody>
          <a:bodyPr>
            <a:normAutofit lnSpcReduction="10000"/>
          </a:bodyPr>
          <a:lstStyle/>
          <a:p>
            <a:r>
              <a:rPr lang="nb-NO" sz="2000" dirty="0" smtClean="0"/>
              <a:t>Sekvensiell tenkning</a:t>
            </a:r>
            <a:r>
              <a:rPr lang="nb-NO" dirty="0" smtClean="0"/>
              <a:t/>
            </a:r>
            <a:br>
              <a:rPr lang="nb-NO" dirty="0" smtClean="0"/>
            </a:br>
            <a:r>
              <a:rPr lang="nb-NO" sz="1600" dirty="0" smtClean="0"/>
              <a:t>Kun effekt ”nedstrøms”, med mindre vannet strømmer i et lukket rørsystem</a:t>
            </a:r>
          </a:p>
          <a:p>
            <a:r>
              <a:rPr lang="nb-NO" sz="2000" dirty="0" smtClean="0"/>
              <a:t>Brudd gir lekkasje</a:t>
            </a:r>
            <a:r>
              <a:rPr lang="nb-NO" sz="1600" dirty="0" smtClean="0"/>
              <a:t/>
            </a:r>
            <a:br>
              <a:rPr lang="nb-NO" sz="1600" dirty="0" smtClean="0"/>
            </a:br>
            <a:r>
              <a:rPr lang="nb-NO" sz="1600" dirty="0" smtClean="0"/>
              <a:t>Med mindre brudd betyr stenging i lukket system</a:t>
            </a:r>
          </a:p>
          <a:p>
            <a:r>
              <a:rPr lang="nb-NO" sz="2000" dirty="0" smtClean="0"/>
              <a:t>En type energibærer</a:t>
            </a:r>
            <a:br>
              <a:rPr lang="nb-NO" sz="2000" dirty="0" smtClean="0"/>
            </a:br>
            <a:r>
              <a:rPr lang="nb-NO" sz="1600" dirty="0" smtClean="0"/>
              <a:t>Elektriske kretser kan ha både positive og negative ladningsbærere</a:t>
            </a:r>
            <a:endParaRPr lang="nb-NO" sz="2000" dirty="0"/>
          </a:p>
        </p:txBody>
      </p:sp>
      <p:pic>
        <p:nvPicPr>
          <p:cNvPr id="4" name="Picture 3"/>
          <p:cNvPicPr>
            <a:picLocks noChangeAspect="1" noChangeArrowheads="1"/>
          </p:cNvPicPr>
          <p:nvPr/>
        </p:nvPicPr>
        <p:blipFill>
          <a:blip r:embed="rId2"/>
          <a:srcRect/>
          <a:stretch>
            <a:fillRect/>
          </a:stretch>
        </p:blipFill>
        <p:spPr bwMode="auto">
          <a:xfrm>
            <a:off x="5492537" y="1520576"/>
            <a:ext cx="3519316" cy="1821328"/>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223331" y="1520576"/>
            <a:ext cx="5129276" cy="1821328"/>
          </a:xfrm>
          <a:prstGeom prst="rect">
            <a:avLst/>
          </a:prstGeom>
          <a:noFill/>
          <a:ln w="9525">
            <a:noFill/>
            <a:miter lim="800000"/>
            <a:headEnd/>
            <a:tailEnd/>
          </a:ln>
          <a:effectLst/>
        </p:spPr>
      </p:pic>
      <p:sp>
        <p:nvSpPr>
          <p:cNvPr id="6" name="TekstSylinder 5"/>
          <p:cNvSpPr txBox="1"/>
          <p:nvPr/>
        </p:nvSpPr>
        <p:spPr>
          <a:xfrm>
            <a:off x="1301027" y="945085"/>
            <a:ext cx="3345018" cy="523220"/>
          </a:xfrm>
          <a:prstGeom prst="rect">
            <a:avLst/>
          </a:prstGeom>
          <a:noFill/>
        </p:spPr>
        <p:txBody>
          <a:bodyPr wrap="none" rtlCol="0">
            <a:spAutoFit/>
          </a:bodyPr>
          <a:lstStyle/>
          <a:p>
            <a:r>
              <a:rPr lang="nb-NO" sz="2800" dirty="0" smtClean="0"/>
              <a:t>Vannanalogimodellen</a:t>
            </a:r>
            <a:endParaRPr lang="nb-NO" sz="2800" dirty="0"/>
          </a:p>
        </p:txBody>
      </p:sp>
      <p:sp>
        <p:nvSpPr>
          <p:cNvPr id="7" name="TekstSylinder 6"/>
          <p:cNvSpPr txBox="1"/>
          <p:nvPr/>
        </p:nvSpPr>
        <p:spPr>
          <a:xfrm>
            <a:off x="5615277" y="945085"/>
            <a:ext cx="3118931" cy="523220"/>
          </a:xfrm>
          <a:prstGeom prst="rect">
            <a:avLst/>
          </a:prstGeom>
          <a:noFill/>
        </p:spPr>
        <p:txBody>
          <a:bodyPr wrap="none" rtlCol="0">
            <a:spAutoFit/>
          </a:bodyPr>
          <a:lstStyle/>
          <a:p>
            <a:r>
              <a:rPr lang="nb-NO" sz="2800" dirty="0" err="1" smtClean="0"/>
              <a:t>Tauanalogimodellen</a:t>
            </a:r>
            <a:endParaRPr lang="nb-NO" sz="2800" dirty="0"/>
          </a:p>
        </p:txBody>
      </p:sp>
      <p:sp>
        <p:nvSpPr>
          <p:cNvPr id="8" name="Plassholder for innhold 2"/>
          <p:cNvSpPr txBox="1">
            <a:spLocks/>
          </p:cNvSpPr>
          <p:nvPr/>
        </p:nvSpPr>
        <p:spPr>
          <a:xfrm>
            <a:off x="4774679" y="3780338"/>
            <a:ext cx="4237173" cy="234582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000" b="0" i="0" u="none" strike="noStrike" kern="1200" cap="none" spc="0" normalizeH="0" baseline="0" noProof="0" dirty="0" smtClean="0">
                <a:ln>
                  <a:noFill/>
                </a:ln>
                <a:solidFill>
                  <a:schemeClr val="tx1"/>
                </a:solidFill>
                <a:effectLst/>
                <a:uLnTx/>
                <a:uFillTx/>
                <a:latin typeface="Arial"/>
                <a:ea typeface="+mn-ea"/>
                <a:cs typeface="Arial"/>
              </a:rPr>
              <a:t>Alle elektroner strømmer like fort</a:t>
            </a:r>
            <a:br>
              <a:rPr kumimoji="0" lang="nb-NO" sz="2000" b="0" i="0" u="none" strike="noStrike" kern="1200" cap="none" spc="0" normalizeH="0" baseline="0" noProof="0" dirty="0" smtClean="0">
                <a:ln>
                  <a:noFill/>
                </a:ln>
                <a:solidFill>
                  <a:schemeClr val="tx1"/>
                </a:solidFill>
                <a:effectLst/>
                <a:uLnTx/>
                <a:uFillTx/>
                <a:latin typeface="Arial"/>
                <a:ea typeface="+mn-ea"/>
                <a:cs typeface="Arial"/>
              </a:rPr>
            </a:br>
            <a:r>
              <a:rPr kumimoji="0" lang="nb-NO" sz="1600" b="0" i="0" u="none" strike="noStrike" kern="1200" cap="none" spc="0" normalizeH="0" baseline="0" noProof="0" dirty="0" smtClean="0">
                <a:ln>
                  <a:noFill/>
                </a:ln>
                <a:solidFill>
                  <a:schemeClr val="tx1"/>
                </a:solidFill>
                <a:effectLst/>
                <a:uLnTx/>
                <a:uFillTx/>
                <a:latin typeface="Arial"/>
                <a:ea typeface="+mn-ea"/>
                <a:cs typeface="Arial"/>
              </a:rPr>
              <a:t>De</a:t>
            </a:r>
            <a:r>
              <a:rPr kumimoji="0" lang="nb-NO" sz="1600" b="0" i="0" u="none" strike="noStrike" kern="1200" cap="none" spc="0" normalizeH="0" noProof="0" dirty="0" smtClean="0">
                <a:ln>
                  <a:noFill/>
                </a:ln>
                <a:solidFill>
                  <a:schemeClr val="tx1"/>
                </a:solidFill>
                <a:effectLst/>
                <a:uLnTx/>
                <a:uFillTx/>
                <a:latin typeface="Arial"/>
                <a:ea typeface="+mn-ea"/>
                <a:cs typeface="Arial"/>
              </a:rPr>
              <a:t> beveger seg langsomt og lite systematisk</a:t>
            </a:r>
            <a:endParaRPr kumimoji="0" lang="nb-NO" sz="2000"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000" b="0" i="0" u="none" strike="noStrike" kern="1200" cap="none" spc="0" normalizeH="0" baseline="0" noProof="0" dirty="0" smtClean="0">
                <a:ln>
                  <a:noFill/>
                </a:ln>
                <a:solidFill>
                  <a:schemeClr val="tx1"/>
                </a:solidFill>
                <a:effectLst/>
                <a:uLnTx/>
                <a:uFillTx/>
                <a:latin typeface="Arial"/>
                <a:ea typeface="+mn-ea"/>
                <a:cs typeface="Arial"/>
              </a:rPr>
              <a:t>Dårlig til å illustrere</a:t>
            </a:r>
            <a:r>
              <a:rPr kumimoji="0" lang="nb-NO" sz="2000" b="0" i="0" u="none" strike="noStrike" kern="1200" cap="none" spc="0" normalizeH="0" noProof="0" dirty="0" smtClean="0">
                <a:ln>
                  <a:noFill/>
                </a:ln>
                <a:solidFill>
                  <a:schemeClr val="tx1"/>
                </a:solidFill>
                <a:effectLst/>
                <a:uLnTx/>
                <a:uFillTx/>
                <a:latin typeface="Arial"/>
                <a:ea typeface="+mn-ea"/>
                <a:cs typeface="Arial"/>
              </a:rPr>
              <a:t> spenning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000" dirty="0" smtClean="0">
                <a:latin typeface="Arial"/>
                <a:cs typeface="Arial"/>
              </a:rPr>
              <a:t>Vanskelig å illustrere forgreinger</a:t>
            </a:r>
            <a:endParaRPr kumimoji="0" lang="nb-NO" sz="2000" b="0" i="0" u="none" strike="noStrike" kern="1200" cap="none" spc="0" normalizeH="0" noProof="0" dirty="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000"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0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2000"/>
                                        <p:tgtEl>
                                          <p:spTgt spid="8">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2000"/>
                                        <p:tgtEl>
                                          <p:spTgt spid="8">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fade">
                                      <p:cBhvr>
                                        <p:cTn id="44"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529474"/>
          </a:xfrm>
        </p:spPr>
        <p:txBody>
          <a:bodyPr>
            <a:normAutofit/>
          </a:bodyPr>
          <a:lstStyle/>
          <a:p>
            <a:pPr algn="ctr"/>
            <a:r>
              <a:rPr lang="nb-NO" dirty="0" smtClean="0">
                <a:solidFill>
                  <a:schemeClr val="bg1"/>
                </a:solidFill>
              </a:rPr>
              <a:t>Masteroppgave 1</a:t>
            </a:r>
            <a:br>
              <a:rPr lang="nb-NO" dirty="0" smtClean="0">
                <a:solidFill>
                  <a:schemeClr val="bg1"/>
                </a:solidFill>
              </a:rPr>
            </a:br>
            <a:r>
              <a:rPr lang="nb-NO" dirty="0" smtClean="0">
                <a:solidFill>
                  <a:schemeClr val="bg1"/>
                </a:solidFill>
              </a:rPr>
              <a:t>Morten-André Olsen</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2800" dirty="0" smtClean="0"/>
              <a:t>Så hvordan står det til med elevenes konseptuelle forståelse for elektrisitetslære?</a:t>
            </a:r>
            <a:endParaRPr lang="nb-NO" sz="2800" dirty="0"/>
          </a:p>
        </p:txBody>
      </p:sp>
      <p:sp>
        <p:nvSpPr>
          <p:cNvPr id="3" name="Plassholder for innhold 2"/>
          <p:cNvSpPr>
            <a:spLocks noGrp="1"/>
          </p:cNvSpPr>
          <p:nvPr>
            <p:ph idx="1"/>
          </p:nvPr>
        </p:nvSpPr>
        <p:spPr/>
        <p:txBody>
          <a:bodyPr/>
          <a:lstStyle/>
          <a:p>
            <a:pPr>
              <a:buNone/>
            </a:pPr>
            <a:r>
              <a:rPr lang="nb-NO" dirty="0" smtClean="0"/>
              <a:t>Masteroppgave 1 (Morten-André Olsen 2018)</a:t>
            </a:r>
          </a:p>
          <a:p>
            <a:r>
              <a:rPr lang="nb-NO" dirty="0" smtClean="0"/>
              <a:t>Elektriske kretser, hva er det?</a:t>
            </a:r>
          </a:p>
          <a:p>
            <a:r>
              <a:rPr lang="nb-NO" dirty="0" smtClean="0"/>
              <a:t>Problemstilling:</a:t>
            </a:r>
            <a:br>
              <a:rPr lang="nb-NO" dirty="0" smtClean="0"/>
            </a:br>
            <a:r>
              <a:rPr lang="nb-NO" sz="2000" i="1" dirty="0" smtClean="0"/>
              <a:t>Hvilken forståelse har elever for enkle elektriske kretser, og hvordan utvikles denne med alderen</a:t>
            </a:r>
            <a:endParaRPr lang="nb-NO" i="1" dirty="0" smtClean="0"/>
          </a:p>
          <a:p>
            <a:r>
              <a:rPr lang="nb-NO" dirty="0" smtClean="0"/>
              <a:t>Populasjon </a:t>
            </a:r>
            <a:br>
              <a:rPr lang="nb-NO" dirty="0" smtClean="0"/>
            </a:br>
            <a:r>
              <a:rPr lang="nb-NO" sz="2000" i="1" dirty="0" smtClean="0"/>
              <a:t>5. trinn 13 stk, 7. trinn 17 stk, 9. trinn 20 stk, Vg1 29 stk = 79 stk</a:t>
            </a:r>
          </a:p>
          <a:p>
            <a:r>
              <a:rPr lang="nb-NO" dirty="0" smtClean="0"/>
              <a:t>Spørreskjema</a:t>
            </a:r>
            <a:br>
              <a:rPr lang="nb-NO" dirty="0" smtClean="0"/>
            </a:br>
            <a:r>
              <a:rPr lang="nb-NO" sz="2000" i="1" dirty="0" smtClean="0"/>
              <a:t>I klasserommet og forklarte spørsmålene for de yngste</a:t>
            </a:r>
            <a:endParaRPr lang="nb-NO" i="1" dirty="0" smtClean="0"/>
          </a:p>
          <a:p>
            <a:r>
              <a:rPr lang="nb-NO" dirty="0" smtClean="0"/>
              <a:t>Intervju</a:t>
            </a:r>
            <a:br>
              <a:rPr lang="nb-NO" dirty="0" smtClean="0"/>
            </a:br>
            <a:r>
              <a:rPr lang="nb-NO" sz="2000" i="1" dirty="0" smtClean="0"/>
              <a:t>Med konkretiseringsmateriell</a:t>
            </a:r>
            <a:endParaRPr lang="nb-NO" sz="2800" i="1" dirty="0" smtClean="0"/>
          </a:p>
          <a:p>
            <a:endParaRPr lang="nb-NO"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Utforsk hemmelig boks</a:t>
            </a:r>
            <a:endParaRPr lang="nb-NO"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20145" y="186697"/>
            <a:ext cx="6018342" cy="5549877"/>
          </a:xfrm>
          <a:prstGeom prst="rect">
            <a:avLst/>
          </a:prstGeom>
          <a:noFill/>
          <a:ln w="9525">
            <a:noFill/>
            <a:miter lim="800000"/>
            <a:headEnd/>
            <a:tailEnd/>
          </a:ln>
          <a:effectLst/>
        </p:spPr>
      </p:pic>
      <p:sp>
        <p:nvSpPr>
          <p:cNvPr id="6" name="TekstSylinder 5"/>
          <p:cNvSpPr txBox="1"/>
          <p:nvPr/>
        </p:nvSpPr>
        <p:spPr>
          <a:xfrm>
            <a:off x="2618818" y="5946110"/>
            <a:ext cx="3985706" cy="369332"/>
          </a:xfrm>
          <a:prstGeom prst="rect">
            <a:avLst/>
          </a:prstGeom>
          <a:noFill/>
        </p:spPr>
        <p:txBody>
          <a:bodyPr wrap="none" rtlCol="0">
            <a:spAutoFit/>
          </a:bodyPr>
          <a:lstStyle/>
          <a:p>
            <a:r>
              <a:rPr lang="nb-NO" dirty="0" smtClean="0"/>
              <a:t>Masterstudie: Morten-Andr</a:t>
            </a:r>
            <a:r>
              <a:rPr lang="nb-NO" sz="1600" dirty="0" smtClean="0"/>
              <a:t>é Olsen (2018)</a:t>
            </a:r>
            <a:endParaRPr lang="nb-NO"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910252" y="239340"/>
            <a:ext cx="7608237" cy="6149186"/>
          </a:xfrm>
          <a:prstGeom prst="rect">
            <a:avLst/>
          </a:prstGeom>
          <a:noFill/>
          <a:ln w="9525">
            <a:noFill/>
            <a:miter lim="800000"/>
            <a:headEnd/>
            <a:tailEnd/>
          </a:ln>
          <a:effectLst/>
        </p:spPr>
      </p:pic>
      <p:sp>
        <p:nvSpPr>
          <p:cNvPr id="3" name="Plassholder for innhold 2"/>
          <p:cNvSpPr>
            <a:spLocks noGrp="1"/>
          </p:cNvSpPr>
          <p:nvPr>
            <p:ph idx="1"/>
          </p:nvPr>
        </p:nvSpPr>
        <p:spPr>
          <a:xfrm>
            <a:off x="4314250" y="1920854"/>
            <a:ext cx="3645326" cy="3700558"/>
          </a:xfrm>
        </p:spPr>
        <p:txBody>
          <a:bodyPr/>
          <a:lstStyle/>
          <a:p>
            <a:pPr marL="0" indent="0">
              <a:buNone/>
            </a:pPr>
            <a:r>
              <a:rPr lang="nb-NO" i="1" dirty="0" smtClean="0"/>
              <a:t>Kandidaten fant få eller ingen svar han syntes det var verdt å referere </a:t>
            </a:r>
            <a:r>
              <a:rPr lang="nb-NO" i="1" dirty="0" smtClean="0"/>
              <a:t>fra for </a:t>
            </a:r>
            <a:r>
              <a:rPr lang="nb-NO" i="1" dirty="0" smtClean="0"/>
              <a:t>denne oppgaven</a:t>
            </a:r>
            <a:endParaRPr lang="nb-NO" i="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53243"/>
          <a:stretch>
            <a:fillRect/>
          </a:stretch>
        </p:blipFill>
        <p:spPr bwMode="auto">
          <a:xfrm>
            <a:off x="4479946" y="388834"/>
            <a:ext cx="4394031" cy="5962339"/>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l="-70" t="27212" r="47549"/>
          <a:stretch>
            <a:fillRect/>
          </a:stretch>
        </p:blipFill>
        <p:spPr bwMode="auto">
          <a:xfrm>
            <a:off x="288433" y="388834"/>
            <a:ext cx="4099459" cy="3604598"/>
          </a:xfrm>
          <a:prstGeom prst="rect">
            <a:avLst/>
          </a:prstGeom>
          <a:noFill/>
          <a:ln w="9525">
            <a:noFill/>
            <a:miter lim="800000"/>
            <a:headEnd/>
            <a:tailEnd/>
          </a:ln>
          <a:effectLst/>
        </p:spPr>
      </p:pic>
      <p:sp>
        <p:nvSpPr>
          <p:cNvPr id="8" name="Plassholder for innhold 2"/>
          <p:cNvSpPr>
            <a:spLocks noGrp="1"/>
          </p:cNvSpPr>
          <p:nvPr>
            <p:ph idx="1"/>
          </p:nvPr>
        </p:nvSpPr>
        <p:spPr>
          <a:xfrm>
            <a:off x="135011" y="4179238"/>
            <a:ext cx="4455399" cy="1946926"/>
          </a:xfrm>
        </p:spPr>
        <p:txBody>
          <a:bodyPr>
            <a:normAutofit/>
          </a:bodyPr>
          <a:lstStyle/>
          <a:p>
            <a:r>
              <a:rPr lang="nb-NO" sz="2000" dirty="0" smtClean="0"/>
              <a:t>Svar A antyder </a:t>
            </a:r>
            <a:r>
              <a:rPr lang="nb-NO" sz="2000" dirty="0" err="1" smtClean="0"/>
              <a:t>strømforbruks-modell</a:t>
            </a:r>
            <a:r>
              <a:rPr lang="nb-NO" sz="2000" dirty="0" smtClean="0"/>
              <a:t> med strømretning fra + til –</a:t>
            </a:r>
          </a:p>
          <a:p>
            <a:r>
              <a:rPr lang="nb-NO" sz="2000" dirty="0" smtClean="0"/>
              <a:t>Svar B antyder </a:t>
            </a:r>
            <a:r>
              <a:rPr lang="nb-NO" sz="2000" dirty="0" err="1" smtClean="0"/>
              <a:t>strømforbruks-modell</a:t>
            </a:r>
            <a:r>
              <a:rPr lang="nb-NO" sz="2000" dirty="0" smtClean="0"/>
              <a:t> med strømretning fra – til +</a:t>
            </a:r>
          </a:p>
          <a:p>
            <a:r>
              <a:rPr lang="nb-NO" sz="2000" dirty="0" smtClean="0"/>
              <a:t>Svar C antyder </a:t>
            </a:r>
            <a:r>
              <a:rPr lang="nb-NO" sz="2000" dirty="0" smtClean="0"/>
              <a:t>kollisjonsmodell</a:t>
            </a:r>
            <a:endParaRPr lang="nb-NO"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65924" y="3154374"/>
            <a:ext cx="3724242" cy="2971790"/>
          </a:xfrm>
        </p:spPr>
        <p:txBody>
          <a:bodyPr>
            <a:normAutofit/>
          </a:bodyPr>
          <a:lstStyle/>
          <a:p>
            <a:r>
              <a:rPr lang="nb-NO" sz="2000" dirty="0" smtClean="0"/>
              <a:t>Her kan en tenke seg at noen er gått lengre i forståelse og antatt at en lang ledning har større motstand enn en kort</a:t>
            </a:r>
            <a:endParaRPr lang="nb-NO" sz="2000" dirty="0"/>
          </a:p>
        </p:txBody>
      </p:sp>
      <p:pic>
        <p:nvPicPr>
          <p:cNvPr id="4098" name="Picture 2"/>
          <p:cNvPicPr>
            <a:picLocks noChangeAspect="1" noChangeArrowheads="1"/>
          </p:cNvPicPr>
          <p:nvPr/>
        </p:nvPicPr>
        <p:blipFill>
          <a:blip r:embed="rId2"/>
          <a:srcRect/>
          <a:stretch>
            <a:fillRect/>
          </a:stretch>
        </p:blipFill>
        <p:spPr bwMode="auto">
          <a:xfrm>
            <a:off x="4125178" y="161925"/>
            <a:ext cx="4891950" cy="596423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65924" y="343667"/>
            <a:ext cx="3724242" cy="2718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88434" y="3375301"/>
            <a:ext cx="4230789" cy="2750861"/>
          </a:xfrm>
        </p:spPr>
        <p:txBody>
          <a:bodyPr/>
          <a:lstStyle/>
          <a:p>
            <a:r>
              <a:rPr lang="nb-NO" sz="2000" dirty="0" smtClean="0"/>
              <a:t>Det er mange som ikke forstår konsekvensen av kortslutning</a:t>
            </a:r>
          </a:p>
          <a:p>
            <a:r>
              <a:rPr lang="nb-NO" sz="2000" dirty="0" smtClean="0"/>
              <a:t>Det kan bety at betydningen av motstand i kretsen også er uklart</a:t>
            </a:r>
          </a:p>
          <a:p>
            <a:endParaRPr lang="nb-NO" sz="2000" dirty="0"/>
          </a:p>
        </p:txBody>
      </p:sp>
      <p:pic>
        <p:nvPicPr>
          <p:cNvPr id="5122" name="Picture 2"/>
          <p:cNvPicPr>
            <a:picLocks noChangeAspect="1" noChangeArrowheads="1"/>
          </p:cNvPicPr>
          <p:nvPr/>
        </p:nvPicPr>
        <p:blipFill>
          <a:blip r:embed="rId2"/>
          <a:srcRect/>
          <a:stretch>
            <a:fillRect/>
          </a:stretch>
        </p:blipFill>
        <p:spPr bwMode="auto">
          <a:xfrm>
            <a:off x="4557988" y="171450"/>
            <a:ext cx="4475631" cy="568316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39042" y="91669"/>
            <a:ext cx="4380182" cy="31793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00710" y="3541000"/>
            <a:ext cx="4522904" cy="2724788"/>
          </a:xfrm>
        </p:spPr>
        <p:txBody>
          <a:bodyPr>
            <a:normAutofit/>
          </a:bodyPr>
          <a:lstStyle/>
          <a:p>
            <a:r>
              <a:rPr lang="nb-NO" sz="2000" dirty="0" smtClean="0"/>
              <a:t>A, B og D antyder at de tror lyspærer i parallell lyser sterkere en lyspærer i serie</a:t>
            </a:r>
          </a:p>
          <a:p>
            <a:r>
              <a:rPr lang="nb-NO" sz="2000" dirty="0" smtClean="0"/>
              <a:t>D kan også antyde bruk av strømforbruksmodellen</a:t>
            </a:r>
          </a:p>
          <a:p>
            <a:r>
              <a:rPr lang="nb-NO" sz="2000" dirty="0" smtClean="0"/>
              <a:t>Få synes å tenke at strømmen i grønn pære er summen av strømmen i rød og blå pære</a:t>
            </a:r>
          </a:p>
          <a:p>
            <a:endParaRPr lang="nb-NO" sz="2000" dirty="0"/>
          </a:p>
        </p:txBody>
      </p:sp>
      <p:pic>
        <p:nvPicPr>
          <p:cNvPr id="6146" name="Picture 2"/>
          <p:cNvPicPr>
            <a:picLocks noChangeAspect="1" noChangeArrowheads="1"/>
          </p:cNvPicPr>
          <p:nvPr/>
        </p:nvPicPr>
        <p:blipFill>
          <a:blip r:embed="rId2"/>
          <a:srcRect/>
          <a:stretch>
            <a:fillRect/>
          </a:stretch>
        </p:blipFill>
        <p:spPr bwMode="auto">
          <a:xfrm>
            <a:off x="4946352" y="135918"/>
            <a:ext cx="4107033" cy="6240271"/>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262263" y="211660"/>
            <a:ext cx="4561352" cy="3139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47286" y="251613"/>
            <a:ext cx="3179763" cy="5874550"/>
          </a:xfrm>
        </p:spPr>
        <p:txBody>
          <a:bodyPr>
            <a:normAutofit/>
          </a:bodyPr>
          <a:lstStyle/>
          <a:p>
            <a:pPr>
              <a:spcBef>
                <a:spcPts val="1200"/>
              </a:spcBef>
            </a:pPr>
            <a:r>
              <a:rPr lang="nb-NO" sz="2000" dirty="0" smtClean="0"/>
              <a:t>Gjennomsnittlig poengskår på fem oppgaver av maks. 5 poeng </a:t>
            </a:r>
          </a:p>
          <a:p>
            <a:pPr>
              <a:spcBef>
                <a:spcPts val="1200"/>
              </a:spcBef>
            </a:pPr>
            <a:r>
              <a:rPr lang="nb-NO" sz="2000" dirty="0" smtClean="0"/>
              <a:t>Antall informanter:</a:t>
            </a:r>
            <a:br>
              <a:rPr lang="nb-NO" sz="2000" dirty="0" smtClean="0"/>
            </a:br>
            <a:r>
              <a:rPr lang="nb-NO" sz="1600" dirty="0" smtClean="0"/>
              <a:t>5 trinn – 13 </a:t>
            </a:r>
            <a:br>
              <a:rPr lang="nb-NO" sz="1600" dirty="0" smtClean="0"/>
            </a:br>
            <a:r>
              <a:rPr lang="nb-NO" sz="1600" dirty="0" smtClean="0"/>
              <a:t>7. trinn – 17</a:t>
            </a:r>
            <a:br>
              <a:rPr lang="nb-NO" sz="1600" dirty="0" smtClean="0"/>
            </a:br>
            <a:r>
              <a:rPr lang="nb-NO" sz="1600" dirty="0" smtClean="0"/>
              <a:t>9. trinn – 20 </a:t>
            </a:r>
            <a:br>
              <a:rPr lang="nb-NO" sz="1600" dirty="0" smtClean="0"/>
            </a:br>
            <a:r>
              <a:rPr lang="nb-NO" sz="1600" dirty="0" smtClean="0"/>
              <a:t>Vg1 – 29 </a:t>
            </a:r>
          </a:p>
          <a:p>
            <a:pPr>
              <a:spcBef>
                <a:spcPts val="1200"/>
              </a:spcBef>
            </a:pPr>
            <a:r>
              <a:rPr lang="nb-NO" sz="2000" dirty="0" smtClean="0"/>
              <a:t>Kjønn:</a:t>
            </a:r>
            <a:r>
              <a:rPr lang="nb-NO" sz="1600" dirty="0" smtClean="0"/>
              <a:t/>
            </a:r>
            <a:br>
              <a:rPr lang="nb-NO" sz="1600" dirty="0" smtClean="0"/>
            </a:br>
            <a:r>
              <a:rPr lang="nb-NO" sz="1600" dirty="0" smtClean="0"/>
              <a:t>37 gutter</a:t>
            </a:r>
            <a:br>
              <a:rPr lang="nb-NO" sz="1600" dirty="0" smtClean="0"/>
            </a:br>
            <a:r>
              <a:rPr lang="nb-NO" sz="1600" dirty="0" smtClean="0"/>
              <a:t>40 jenter</a:t>
            </a:r>
            <a:br>
              <a:rPr lang="nb-NO" sz="1600" dirty="0" smtClean="0"/>
            </a:br>
            <a:r>
              <a:rPr lang="nb-NO" sz="1600" dirty="0" smtClean="0"/>
              <a:t>2 uten oppgitt kjønn</a:t>
            </a:r>
          </a:p>
          <a:p>
            <a:pPr>
              <a:spcBef>
                <a:spcPts val="1200"/>
              </a:spcBef>
            </a:pPr>
            <a:r>
              <a:rPr lang="nb-NO" sz="2000" dirty="0" smtClean="0"/>
              <a:t>7. og 9. trinn har ikke hatt undervisning på sitt trinn da </a:t>
            </a:r>
            <a:r>
              <a:rPr lang="nb-NO" sz="2000" dirty="0" err="1" smtClean="0"/>
              <a:t>under-søkelsen</a:t>
            </a:r>
            <a:r>
              <a:rPr lang="nb-NO" sz="2000" dirty="0" smtClean="0"/>
              <a:t> ble gjort</a:t>
            </a:r>
            <a:endParaRPr lang="nb-NO" sz="2000" dirty="0"/>
          </a:p>
        </p:txBody>
      </p:sp>
      <p:pic>
        <p:nvPicPr>
          <p:cNvPr id="1026" name="Picture 2"/>
          <p:cNvPicPr>
            <a:picLocks noChangeAspect="1" noChangeArrowheads="1"/>
          </p:cNvPicPr>
          <p:nvPr/>
        </p:nvPicPr>
        <p:blipFill>
          <a:blip r:embed="rId2"/>
          <a:srcRect/>
          <a:stretch>
            <a:fillRect/>
          </a:stretch>
        </p:blipFill>
        <p:spPr bwMode="auto">
          <a:xfrm>
            <a:off x="3327049" y="99996"/>
            <a:ext cx="5583748" cy="62841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96382"/>
            <a:ext cx="8229600" cy="994179"/>
          </a:xfrm>
        </p:spPr>
        <p:txBody>
          <a:bodyPr>
            <a:normAutofit/>
          </a:bodyPr>
          <a:lstStyle/>
          <a:p>
            <a:pPr algn="ctr"/>
            <a:r>
              <a:rPr lang="nb-NO" dirty="0" smtClean="0"/>
              <a:t>Intervjuet</a:t>
            </a:r>
            <a:br>
              <a:rPr lang="nb-NO" dirty="0" smtClean="0"/>
            </a:br>
            <a:r>
              <a:rPr lang="nb-NO" sz="2200" dirty="0" smtClean="0"/>
              <a:t>Med konkretiseringsutstyr</a:t>
            </a:r>
            <a:endParaRPr lang="nb-NO" dirty="0"/>
          </a:p>
        </p:txBody>
      </p:sp>
      <p:sp>
        <p:nvSpPr>
          <p:cNvPr id="3" name="Plassholder for innhold 2"/>
          <p:cNvSpPr>
            <a:spLocks noGrp="1"/>
          </p:cNvSpPr>
          <p:nvPr>
            <p:ph idx="1"/>
          </p:nvPr>
        </p:nvSpPr>
        <p:spPr>
          <a:xfrm>
            <a:off x="457200" y="5253198"/>
            <a:ext cx="8229600" cy="1227382"/>
          </a:xfrm>
        </p:spPr>
        <p:txBody>
          <a:bodyPr>
            <a:normAutofit lnSpcReduction="10000"/>
          </a:bodyPr>
          <a:lstStyle/>
          <a:p>
            <a:r>
              <a:rPr lang="nb-NO" dirty="0" smtClean="0"/>
              <a:t>Hva skjer med lyspærene når du slår på bryteren?</a:t>
            </a:r>
          </a:p>
          <a:p>
            <a:r>
              <a:rPr lang="nb-NO" dirty="0" smtClean="0"/>
              <a:t>Hvilken lyser sterkest?</a:t>
            </a:r>
          </a:p>
          <a:p>
            <a:r>
              <a:rPr lang="nb-NO" dirty="0" smtClean="0"/>
              <a:t>Lag hypotese og begrunn den før uttesting.</a:t>
            </a:r>
            <a:endParaRPr lang="nb-NO" dirty="0"/>
          </a:p>
        </p:txBody>
      </p:sp>
      <p:grpSp>
        <p:nvGrpSpPr>
          <p:cNvPr id="8" name="Gruppe 7"/>
          <p:cNvGrpSpPr/>
          <p:nvPr/>
        </p:nvGrpSpPr>
        <p:grpSpPr>
          <a:xfrm>
            <a:off x="205584" y="1314170"/>
            <a:ext cx="8754310" cy="3765528"/>
            <a:chOff x="205583" y="760636"/>
            <a:chExt cx="10512007" cy="4521574"/>
          </a:xfrm>
        </p:grpSpPr>
        <p:pic>
          <p:nvPicPr>
            <p:cNvPr id="3074" name="Picture 2"/>
            <p:cNvPicPr>
              <a:picLocks noChangeAspect="1" noChangeArrowheads="1"/>
            </p:cNvPicPr>
            <p:nvPr/>
          </p:nvPicPr>
          <p:blipFill>
            <a:blip r:embed="rId2"/>
            <a:srcRect/>
            <a:stretch>
              <a:fillRect/>
            </a:stretch>
          </p:blipFill>
          <p:spPr bwMode="auto">
            <a:xfrm>
              <a:off x="205583" y="760637"/>
              <a:ext cx="2224631" cy="452157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539866" y="760637"/>
              <a:ext cx="2565639" cy="4521573"/>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5222740" y="760636"/>
              <a:ext cx="2483001" cy="4521573"/>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7799483" y="760637"/>
              <a:ext cx="2918107" cy="4521572"/>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Kandidaten skriver i </a:t>
            </a:r>
            <a:r>
              <a:rPr lang="nb-NO" dirty="0" err="1" smtClean="0"/>
              <a:t>koklusjonen</a:t>
            </a:r>
            <a:endParaRPr lang="nb-NO" dirty="0"/>
          </a:p>
        </p:txBody>
      </p:sp>
      <p:sp>
        <p:nvSpPr>
          <p:cNvPr id="3" name="Plassholder for innhold 2"/>
          <p:cNvSpPr>
            <a:spLocks noGrp="1"/>
          </p:cNvSpPr>
          <p:nvPr>
            <p:ph idx="1"/>
          </p:nvPr>
        </p:nvSpPr>
        <p:spPr/>
        <p:txBody>
          <a:bodyPr/>
          <a:lstStyle/>
          <a:p>
            <a:pPr marL="0" indent="0">
              <a:buNone/>
            </a:pPr>
            <a:r>
              <a:rPr lang="nb-NO" i="1" dirty="0" smtClean="0"/>
              <a:t>”Prosessen med intervjuet ga flere inntrykk. For det første var verdien i å la elevene få danne hypoteser som måtte begrunnes, for så å teste ut hypotesene og forklare hva som skjer i kretsen i etterkant, enorm. Ikke bare ga dette elevene sjansen til å styre sin egen konstruksjon av kunnskap, det ga elevene en læringsarena som ikke krever forkunnskaper eller teoribøker. Ikke minst får læreren et innblikk i hvordan elevene tenker, et innblikk jeg sjeldent har fått før.”</a:t>
            </a:r>
            <a:endParaRPr lang="nb-NO"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529474"/>
          </a:xfrm>
        </p:spPr>
        <p:txBody>
          <a:bodyPr>
            <a:normAutofit/>
          </a:bodyPr>
          <a:lstStyle/>
          <a:p>
            <a:pPr algn="ctr"/>
            <a:r>
              <a:rPr lang="nb-NO" dirty="0" smtClean="0">
                <a:solidFill>
                  <a:schemeClr val="bg1"/>
                </a:solidFill>
              </a:rPr>
              <a:t>Masteroppgave 2</a:t>
            </a:r>
            <a:br>
              <a:rPr lang="nb-NO" dirty="0" smtClean="0">
                <a:solidFill>
                  <a:schemeClr val="bg1"/>
                </a:solidFill>
              </a:rPr>
            </a:br>
            <a:r>
              <a:rPr lang="nb-NO" dirty="0" smtClean="0">
                <a:solidFill>
                  <a:schemeClr val="bg1"/>
                </a:solidFill>
              </a:rPr>
              <a:t>Brage Foss</a:t>
            </a:r>
            <a:endParaRPr lang="nb-NO"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Oppgave</a:t>
            </a:r>
            <a:endParaRPr lang="nb-NO" dirty="0"/>
          </a:p>
        </p:txBody>
      </p:sp>
      <p:sp>
        <p:nvSpPr>
          <p:cNvPr id="3" name="Plassholder for innhold 2"/>
          <p:cNvSpPr>
            <a:spLocks noGrp="1"/>
          </p:cNvSpPr>
          <p:nvPr>
            <p:ph idx="1"/>
          </p:nvPr>
        </p:nvSpPr>
        <p:spPr/>
        <p:txBody>
          <a:bodyPr/>
          <a:lstStyle/>
          <a:p>
            <a:pPr>
              <a:buNone/>
            </a:pPr>
            <a:r>
              <a:rPr lang="nb-NO" b="1" dirty="0" smtClean="0"/>
              <a:t>Tegn koblingsskjema for boksen</a:t>
            </a:r>
          </a:p>
          <a:p>
            <a:r>
              <a:rPr lang="nb-NO" dirty="0" smtClean="0"/>
              <a:t>Utforsk</a:t>
            </a:r>
          </a:p>
          <a:p>
            <a:r>
              <a:rPr lang="nb-NO" dirty="0" smtClean="0"/>
              <a:t>Tegn en hypotese</a:t>
            </a:r>
          </a:p>
          <a:p>
            <a:r>
              <a:rPr lang="nb-NO" dirty="0" smtClean="0"/>
              <a:t>Diskuter</a:t>
            </a:r>
          </a:p>
          <a:p>
            <a:r>
              <a:rPr lang="nb-NO" dirty="0" smtClean="0"/>
              <a:t>Etterprøv hypotesen</a:t>
            </a:r>
          </a:p>
          <a:p>
            <a:pPr>
              <a:buNone/>
            </a:pPr>
            <a:r>
              <a:rPr lang="nb-NO" b="1" dirty="0" smtClean="0"/>
              <a:t>Tenk etter:</a:t>
            </a:r>
          </a:p>
          <a:p>
            <a:r>
              <a:rPr lang="nb-NO" dirty="0" smtClean="0"/>
              <a:t>Hva må man forstå om elektriske kretser for å løse denne aktuelle boksen?</a:t>
            </a:r>
            <a:endParaRPr lang="nb-NO"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2800" dirty="0" smtClean="0"/>
              <a:t>Så hvordan står det til med elevenes konseptuelle forståelse for elektrisitetslære?</a:t>
            </a:r>
            <a:endParaRPr lang="nb-NO" sz="2800" dirty="0"/>
          </a:p>
        </p:txBody>
      </p:sp>
      <p:sp>
        <p:nvSpPr>
          <p:cNvPr id="3" name="Plassholder for innhold 2"/>
          <p:cNvSpPr>
            <a:spLocks noGrp="1"/>
          </p:cNvSpPr>
          <p:nvPr>
            <p:ph idx="1"/>
          </p:nvPr>
        </p:nvSpPr>
        <p:spPr/>
        <p:txBody>
          <a:bodyPr>
            <a:normAutofit/>
          </a:bodyPr>
          <a:lstStyle/>
          <a:p>
            <a:pPr>
              <a:buNone/>
            </a:pPr>
            <a:r>
              <a:rPr lang="nb-NO" dirty="0" smtClean="0"/>
              <a:t>Masteroppgave 2 (Brage Foss 2019)</a:t>
            </a:r>
          </a:p>
          <a:p>
            <a:r>
              <a:rPr lang="nb-NO" dirty="0" smtClean="0"/>
              <a:t>Forståelse av elektrisitet og elektriske kretser?</a:t>
            </a:r>
          </a:p>
          <a:p>
            <a:r>
              <a:rPr lang="nb-NO" dirty="0" smtClean="0"/>
              <a:t>Problemstilling:</a:t>
            </a:r>
            <a:br>
              <a:rPr lang="nb-NO" dirty="0" smtClean="0"/>
            </a:br>
            <a:r>
              <a:rPr lang="nb-NO" sz="1800" i="1" dirty="0" smtClean="0"/>
              <a:t>Hvordan er den grunnleggende elektrisitetsforståelsen hos 9. trinns elever i Trondheim kommune? </a:t>
            </a:r>
            <a:endParaRPr lang="nb-NO" i="1" dirty="0" smtClean="0"/>
          </a:p>
          <a:p>
            <a:r>
              <a:rPr lang="nb-NO" dirty="0" smtClean="0"/>
              <a:t>Populasjon </a:t>
            </a:r>
            <a:br>
              <a:rPr lang="nb-NO" dirty="0" smtClean="0"/>
            </a:br>
            <a:r>
              <a:rPr lang="nb-NO" sz="2000" i="1" dirty="0" smtClean="0"/>
              <a:t>337 elever på 9. trinn – Som har gjennomført undervisning om induksjon og generering av elektrisitet ved </a:t>
            </a:r>
            <a:r>
              <a:rPr lang="nb-NO" sz="2000" i="1" dirty="0" err="1" smtClean="0"/>
              <a:t>Newton-energirommet</a:t>
            </a:r>
            <a:r>
              <a:rPr lang="nb-NO" sz="2000" i="1" dirty="0" smtClean="0"/>
              <a:t> </a:t>
            </a:r>
          </a:p>
          <a:p>
            <a:r>
              <a:rPr lang="nb-NO" dirty="0" smtClean="0"/>
              <a:t>Spørreskjema</a:t>
            </a:r>
            <a:br>
              <a:rPr lang="nb-NO" dirty="0" smtClean="0"/>
            </a:br>
            <a:r>
              <a:rPr lang="nb-NO" sz="2000" i="1" dirty="0" smtClean="0"/>
              <a:t>Tillegg til fagprøven ved </a:t>
            </a:r>
            <a:r>
              <a:rPr lang="nb-NO" sz="2000" i="1" dirty="0" err="1" smtClean="0"/>
              <a:t>Newton-energirommet</a:t>
            </a:r>
            <a:r>
              <a:rPr lang="nb-NO" sz="2000" i="1" dirty="0" smtClean="0"/>
              <a:t> ved Vitensenteret i Trondheim</a:t>
            </a:r>
            <a:endParaRPr lang="nb-NO" i="1" dirty="0" smtClean="0"/>
          </a:p>
          <a:p>
            <a:endParaRPr lang="nb-NO"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Hvor langt er de kommet i undervisningen av elektrisitetslære?</a:t>
            </a:r>
            <a:endParaRPr lang="nb-NO" dirty="0"/>
          </a:p>
        </p:txBody>
      </p:sp>
      <p:pic>
        <p:nvPicPr>
          <p:cNvPr id="2050" name="Picture 2"/>
          <p:cNvPicPr>
            <a:picLocks noChangeAspect="1" noChangeArrowheads="1"/>
          </p:cNvPicPr>
          <p:nvPr/>
        </p:nvPicPr>
        <p:blipFill>
          <a:blip r:embed="rId2"/>
          <a:srcRect/>
          <a:stretch>
            <a:fillRect/>
          </a:stretch>
        </p:blipFill>
        <p:spPr bwMode="auto">
          <a:xfrm>
            <a:off x="895989" y="1325585"/>
            <a:ext cx="7231049" cy="4792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Kvantitativ undersøkelse 9. trinn (høst)</a:t>
            </a:r>
            <a:endParaRPr lang="nb-NO" dirty="0"/>
          </a:p>
        </p:txBody>
      </p:sp>
      <p:sp>
        <p:nvSpPr>
          <p:cNvPr id="3" name="Plassholder for innhold 2"/>
          <p:cNvSpPr>
            <a:spLocks noGrp="1"/>
          </p:cNvSpPr>
          <p:nvPr>
            <p:ph idx="1"/>
          </p:nvPr>
        </p:nvSpPr>
        <p:spPr>
          <a:xfrm>
            <a:off x="2721721" y="5664370"/>
            <a:ext cx="3666805" cy="461793"/>
          </a:xfrm>
        </p:spPr>
        <p:txBody>
          <a:bodyPr>
            <a:normAutofit/>
          </a:bodyPr>
          <a:lstStyle/>
          <a:p>
            <a:pPr>
              <a:buNone/>
            </a:pPr>
            <a:r>
              <a:rPr lang="nb-NO" sz="1800" dirty="0" smtClean="0"/>
              <a:t>Masterstudie: Brage Foss (2019)</a:t>
            </a:r>
            <a:endParaRPr lang="nb-NO" sz="1800" dirty="0"/>
          </a:p>
        </p:txBody>
      </p:sp>
      <p:pic>
        <p:nvPicPr>
          <p:cNvPr id="8194" name="Picture 2"/>
          <p:cNvPicPr>
            <a:picLocks noChangeAspect="1" noChangeArrowheads="1"/>
          </p:cNvPicPr>
          <p:nvPr/>
        </p:nvPicPr>
        <p:blipFill>
          <a:blip r:embed="rId2"/>
          <a:srcRect/>
          <a:stretch>
            <a:fillRect/>
          </a:stretch>
        </p:blipFill>
        <p:spPr bwMode="auto">
          <a:xfrm>
            <a:off x="457200" y="1265498"/>
            <a:ext cx="8062819" cy="4239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fontScale="90000"/>
          </a:bodyPr>
          <a:lstStyle/>
          <a:p>
            <a:pPr algn="ctr"/>
            <a:r>
              <a:rPr lang="nb-NO" dirty="0" smtClean="0">
                <a:solidFill>
                  <a:schemeClr val="bg1"/>
                </a:solidFill>
              </a:rPr>
              <a:t>Utprøving av hemmelig boks</a:t>
            </a:r>
            <a:br>
              <a:rPr lang="nb-NO" dirty="0" smtClean="0">
                <a:solidFill>
                  <a:schemeClr val="bg1"/>
                </a:solidFill>
              </a:rPr>
            </a:br>
            <a:r>
              <a:rPr lang="nb-NO" dirty="0" smtClean="0">
                <a:solidFill>
                  <a:schemeClr val="bg1"/>
                </a:solidFill>
              </a:rPr>
              <a:t>Avansert type</a:t>
            </a:r>
            <a:endParaRPr lang="nb-NO"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033" y="90519"/>
            <a:ext cx="7785100" cy="903661"/>
          </a:xfrm>
        </p:spPr>
        <p:txBody>
          <a:bodyPr/>
          <a:lstStyle/>
          <a:p>
            <a:pPr algn="ctr"/>
            <a:r>
              <a:rPr lang="nb-NO" dirty="0" smtClean="0"/>
              <a:t>Hemmelige bokser</a:t>
            </a:r>
            <a:endParaRPr lang="nb-NO" dirty="0"/>
          </a:p>
        </p:txBody>
      </p:sp>
      <p:pic>
        <p:nvPicPr>
          <p:cNvPr id="25602" name="Picture 2"/>
          <p:cNvPicPr>
            <a:picLocks noChangeAspect="1" noChangeArrowheads="1"/>
          </p:cNvPicPr>
          <p:nvPr/>
        </p:nvPicPr>
        <p:blipFill>
          <a:blip r:embed="rId2"/>
          <a:srcRect/>
          <a:stretch>
            <a:fillRect/>
          </a:stretch>
        </p:blipFill>
        <p:spPr bwMode="auto">
          <a:xfrm>
            <a:off x="1195405" y="1132729"/>
            <a:ext cx="6939683" cy="387985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2200840" y="5121275"/>
            <a:ext cx="4956175" cy="106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Enkle hemmelige bokser</a:t>
            </a:r>
            <a:endParaRPr lang="nb-NO" dirty="0"/>
          </a:p>
        </p:txBody>
      </p:sp>
      <p:pic>
        <p:nvPicPr>
          <p:cNvPr id="5" name="Picture 2"/>
          <p:cNvPicPr>
            <a:picLocks noChangeAspect="1" noChangeArrowheads="1"/>
          </p:cNvPicPr>
          <p:nvPr/>
        </p:nvPicPr>
        <p:blipFill>
          <a:blip r:embed="rId2"/>
          <a:srcRect/>
          <a:stretch>
            <a:fillRect/>
          </a:stretch>
        </p:blipFill>
        <p:spPr bwMode="auto">
          <a:xfrm>
            <a:off x="1930647" y="1294478"/>
            <a:ext cx="5231492" cy="5112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90600" y="108941"/>
            <a:ext cx="7696200" cy="842280"/>
          </a:xfrm>
        </p:spPr>
        <p:txBody>
          <a:bodyPr/>
          <a:lstStyle/>
          <a:p>
            <a:r>
              <a:rPr lang="nb-NO" dirty="0" smtClean="0"/>
              <a:t>Innhold av hemmelige bokser</a:t>
            </a:r>
            <a:endParaRPr lang="nb-NO" dirty="0"/>
          </a:p>
        </p:txBody>
      </p:sp>
      <p:pic>
        <p:nvPicPr>
          <p:cNvPr id="26626" name="Picture 2"/>
          <p:cNvPicPr>
            <a:picLocks noChangeAspect="1" noChangeArrowheads="1"/>
          </p:cNvPicPr>
          <p:nvPr/>
        </p:nvPicPr>
        <p:blipFill>
          <a:blip r:embed="rId2"/>
          <a:srcRect/>
          <a:stretch>
            <a:fillRect/>
          </a:stretch>
        </p:blipFill>
        <p:spPr bwMode="auto">
          <a:xfrm>
            <a:off x="1537189" y="951221"/>
            <a:ext cx="5770375" cy="5418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529474"/>
          </a:xfrm>
        </p:spPr>
        <p:txBody>
          <a:bodyPr>
            <a:normAutofit/>
          </a:bodyPr>
          <a:lstStyle/>
          <a:p>
            <a:pPr algn="ctr"/>
            <a:r>
              <a:rPr lang="nb-NO" dirty="0" smtClean="0">
                <a:solidFill>
                  <a:schemeClr val="bg1"/>
                </a:solidFill>
              </a:rPr>
              <a:t>Om </a:t>
            </a:r>
            <a:r>
              <a:rPr lang="nb-NO" dirty="0" err="1" smtClean="0">
                <a:solidFill>
                  <a:schemeClr val="bg1"/>
                </a:solidFill>
              </a:rPr>
              <a:t>konseptuell</a:t>
            </a:r>
            <a:r>
              <a:rPr lang="nb-NO" dirty="0" smtClean="0">
                <a:solidFill>
                  <a:schemeClr val="bg1"/>
                </a:solidFill>
              </a:rPr>
              <a:t> forståelse</a:t>
            </a:r>
            <a:br>
              <a:rPr lang="nb-NO" dirty="0" smtClean="0">
                <a:solidFill>
                  <a:schemeClr val="bg1"/>
                </a:solidFill>
              </a:rPr>
            </a:br>
            <a:r>
              <a:rPr lang="nb-NO" dirty="0" smtClean="0">
                <a:solidFill>
                  <a:schemeClr val="bg1"/>
                </a:solidFill>
              </a:rPr>
              <a:t>og regneferdigheter</a:t>
            </a:r>
            <a:endParaRPr lang="nb-NO"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7135</TotalTime>
  <Words>1103</Words>
  <Application>Microsoft Office PowerPoint</Application>
  <PresentationFormat>Skjermfremvisning (4:3)</PresentationFormat>
  <Paragraphs>154</Paragraphs>
  <Slides>42</Slides>
  <Notes>2</Notes>
  <HiddenSlides>2</HiddenSlides>
  <MMClips>0</MMClips>
  <ScaleCrop>false</ScaleCrop>
  <HeadingPairs>
    <vt:vector size="4" baseType="variant">
      <vt:variant>
        <vt:lpstr>Tema</vt:lpstr>
      </vt:variant>
      <vt:variant>
        <vt:i4>1</vt:i4>
      </vt:variant>
      <vt:variant>
        <vt:lpstr>Lysbildetitler</vt:lpstr>
      </vt:variant>
      <vt:variant>
        <vt:i4>42</vt:i4>
      </vt:variant>
    </vt:vector>
  </HeadingPairs>
  <TitlesOfParts>
    <vt:vector size="43" baseType="lpstr">
      <vt:lpstr>Office-tema</vt:lpstr>
      <vt:lpstr>Grunnleggende forståelse for elektriske kretser og bruk av hemmelige bokser</vt:lpstr>
      <vt:lpstr>Kvantitativ undersøkelse 9. trinn (høst)</vt:lpstr>
      <vt:lpstr>Utforsk hemmelig boks</vt:lpstr>
      <vt:lpstr>Oppgave</vt:lpstr>
      <vt:lpstr>Utprøving av hemmelig boks Avansert type</vt:lpstr>
      <vt:lpstr>Hemmelige bokser</vt:lpstr>
      <vt:lpstr>Enkle hemmelige bokser</vt:lpstr>
      <vt:lpstr>Innhold av hemmelige bokser</vt:lpstr>
      <vt:lpstr>Om konseptuell forståelse og regneferdigheter</vt:lpstr>
      <vt:lpstr>Konseptuell forståelse Eric Mazur</vt:lpstr>
      <vt:lpstr>Han la om undervisningen</vt:lpstr>
      <vt:lpstr>Problemløsning</vt:lpstr>
      <vt:lpstr>Bygg en hemmelig boks Enkel type</vt:lpstr>
      <vt:lpstr>Lag en hemmelig boks I</vt:lpstr>
      <vt:lpstr>Lag en hemmelig boks I (forts.)</vt:lpstr>
      <vt:lpstr>Tegn koblingsskjema</vt:lpstr>
      <vt:lpstr>Bygg en hemmelig boks Avansert type</vt:lpstr>
      <vt:lpstr>Sett sammen boksen</vt:lpstr>
      <vt:lpstr>Tegn koblingsskjema</vt:lpstr>
      <vt:lpstr>Er kretsen entydig?</vt:lpstr>
      <vt:lpstr>Monter nødvendig antall brytere og pærer</vt:lpstr>
      <vt:lpstr>Oppkobling en nyttig øvelse i seg selv</vt:lpstr>
      <vt:lpstr>Koble opp kretsen etter koblingsskjema</vt:lpstr>
      <vt:lpstr>Monter lokk og batteriklemmer</vt:lpstr>
      <vt:lpstr>Litt om hverdagsforestillinger om elektrisitetslære</vt:lpstr>
      <vt:lpstr>Hverdagsforestillinger - Elektrisitet</vt:lpstr>
      <vt:lpstr>Bruk av analogier</vt:lpstr>
      <vt:lpstr>Masteroppgave 1 Morten-André Olsen</vt:lpstr>
      <vt:lpstr>Så hvordan står det til med elevenes konseptuelle forståelse for elektrisitetslære?</vt:lpstr>
      <vt:lpstr>Lysbilde 30</vt:lpstr>
      <vt:lpstr>Lysbilde 31</vt:lpstr>
      <vt:lpstr>Lysbilde 32</vt:lpstr>
      <vt:lpstr>Lysbilde 33</vt:lpstr>
      <vt:lpstr>Lysbilde 34</vt:lpstr>
      <vt:lpstr>Lysbilde 35</vt:lpstr>
      <vt:lpstr>Lysbilde 36</vt:lpstr>
      <vt:lpstr>Intervjuet Med konkretiseringsutstyr</vt:lpstr>
      <vt:lpstr>Kandidaten skriver i koklusjonen</vt:lpstr>
      <vt:lpstr>Masteroppgave 2 Brage Foss</vt:lpstr>
      <vt:lpstr>Så hvordan står det til med elevenes konseptuelle forståelse for elektrisitetslære?</vt:lpstr>
      <vt:lpstr>Hvor langt er de kommet i undervisningen av elektrisitetslære?</vt:lpstr>
      <vt:lpstr>Kvantitativ undersøkelse 9. trinn (høst)</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118</cp:revision>
  <dcterms:created xsi:type="dcterms:W3CDTF">2013-06-10T16:56:09Z</dcterms:created>
  <dcterms:modified xsi:type="dcterms:W3CDTF">2019-05-07T20:38:30Z</dcterms:modified>
</cp:coreProperties>
</file>