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2" r:id="rId5"/>
    <p:sldId id="269" r:id="rId6"/>
    <p:sldId id="260" r:id="rId7"/>
    <p:sldId id="277" r:id="rId8"/>
    <p:sldId id="278" r:id="rId9"/>
    <p:sldId id="287" r:id="rId10"/>
    <p:sldId id="263" r:id="rId11"/>
    <p:sldId id="268" r:id="rId12"/>
    <p:sldId id="280" r:id="rId13"/>
    <p:sldId id="281" r:id="rId14"/>
    <p:sldId id="282" r:id="rId15"/>
    <p:sldId id="283" r:id="rId16"/>
    <p:sldId id="284" r:id="rId17"/>
    <p:sldId id="267" r:id="rId18"/>
    <p:sldId id="264" r:id="rId19"/>
    <p:sldId id="261" r:id="rId20"/>
    <p:sldId id="266" r:id="rId21"/>
    <p:sldId id="289" r:id="rId22"/>
    <p:sldId id="290" r:id="rId23"/>
    <p:sldId id="265" r:id="rId24"/>
    <p:sldId id="273" r:id="rId25"/>
    <p:sldId id="272" r:id="rId26"/>
    <p:sldId id="270" r:id="rId27"/>
    <p:sldId id="257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A5729-AB40-4CE7-B09A-004576F0F799}" type="datetimeFigureOut">
              <a:rPr lang="nb-NO" smtClean="0"/>
              <a:t>24.06.2019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EEFF-BA11-4E42-9C95-68EBC8DE4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1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04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30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40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44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9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16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14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93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84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7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skal ikke være hemmelig hva elevene skal vurderes etter.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25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Wiggins</a:t>
            </a:r>
            <a:r>
              <a:rPr lang="nb-NO" dirty="0"/>
              <a:t> og </a:t>
            </a:r>
            <a:r>
              <a:rPr lang="nb-NO" dirty="0" err="1"/>
              <a:t>McThighe</a:t>
            </a:r>
            <a:r>
              <a:rPr lang="nb-NO" dirty="0"/>
              <a:t> «</a:t>
            </a:r>
            <a:r>
              <a:rPr lang="nb-NO" dirty="0" err="1"/>
              <a:t>Understanding</a:t>
            </a:r>
            <a:r>
              <a:rPr lang="nb-NO" dirty="0"/>
              <a:t> by design»</a:t>
            </a:r>
          </a:p>
          <a:p>
            <a:endParaRPr lang="nb-NO" dirty="0"/>
          </a:p>
          <a:p>
            <a:r>
              <a:rPr lang="nb-NO" dirty="0"/>
              <a:t>Hvordan</a:t>
            </a:r>
            <a:r>
              <a:rPr lang="nb-NO" baseline="0" dirty="0"/>
              <a:t> kan vi med vår planlegging og undervisning gjøre det mer forståelig for ALLE elevene hva det er at vi ønsker at de skal lære?</a:t>
            </a:r>
          </a:p>
          <a:p>
            <a:r>
              <a:rPr lang="nb-NO" baseline="0" dirty="0"/>
              <a:t>Det er forskjell på å vite og forstå, men det er vanskelig å skille dette fra hverandre i praksis. Baklengs planlegging er nøkkelen for meg.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75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 kan si mye om matriser, men for de</a:t>
            </a:r>
            <a:r>
              <a:rPr lang="nb-NO" baseline="0" dirty="0"/>
              <a:t> fleste elevene er dette et redskap for å snakke om vurdering, sammen med lærer og elever, men også seg selv.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88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15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28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EEFF-BA11-4E42-9C95-68EBC8DE43A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7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89AA-2D14-4BF9-BB24-BDE87B6FAB13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AD33-B7EF-49D0-93C8-B1AF27F75055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A523-85D5-465E-A027-5D55275F1031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E865-46A4-4A39-AC3A-5A7BD2CAA278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1611-E94C-4F48-A199-1D2E19F39781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0324-BACE-478A-8CEF-01A74840A0A9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676A-0097-4664-BFA9-D7CB797B723B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FB1-5CF6-4F8B-9288-D6865550FC1C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4454-128D-4A44-8632-B6929E9F6541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6EF5-792E-4FD1-A613-23B574C938D2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1099-9C0B-47BF-AB06-B9C448802F52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AF97-82E4-4A4C-99DB-1FF6D8AB3028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2036-B9FA-4B5D-B1B5-1CFCF32D50D7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936-BA6D-4857-883C-E586868EC32A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90FA-8367-4BBA-9409-0FA930033222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AA5-60C7-454D-8A92-A6F2811E880F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0AA0-22C8-49BE-9F8A-3B7B06FFC310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Anne Perjord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aringslopdrammen.no/blog/laeringssamtalen-en-farsott-eller-fremtidens-samtale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jYp8Ln2L3hAhXdAxAIHYj3Ah4QjRx6BAgBEAU&amp;url=http://arunimashah.com/the-beauty-of-conversations/&amp;psig=AOvVaw15qAM55ToviNe3EvqB8CL9&amp;ust=1554715993135951" TargetMode="External"/><Relationship Id="rId2" Type="http://schemas.openxmlformats.org/officeDocument/2006/relationships/hyperlink" Target="https://www.google.com/search?q=conversations&amp;rlz=1C1PRFI_enNO817NO817&amp;source=lnms&amp;tbm=isch&amp;sa=X&amp;ved=0ahUKEwjWstTD1r3hAhWO0KYKHQ4gCNcQ_AUIDigB&amp;biw=1262&amp;bih=583#imgdii=kMpdFYcMrwjk2M:&amp;imgrc=URUWpVzw8S3rb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07067" y="3569110"/>
            <a:ext cx="7766936" cy="1042219"/>
          </a:xfrm>
        </p:spPr>
        <p:txBody>
          <a:bodyPr/>
          <a:lstStyle/>
          <a:p>
            <a:pPr algn="l"/>
            <a:r>
              <a:rPr lang="nb-NO" sz="6600" dirty="0"/>
              <a:t>Fagsamtaler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07067" y="4768644"/>
            <a:ext cx="7766936" cy="2089356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3600" b="1" dirty="0">
                <a:solidFill>
                  <a:schemeClr val="tx1"/>
                </a:solidFill>
              </a:rPr>
              <a:t>som vurderingsform i naturfag</a:t>
            </a:r>
          </a:p>
          <a:p>
            <a:pPr algn="l"/>
            <a:endParaRPr lang="nb-NO" sz="1600" b="1" dirty="0">
              <a:solidFill>
                <a:schemeClr val="tx1"/>
              </a:solidFill>
            </a:endParaRP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Anne Perjord, lektor ved </a:t>
            </a:r>
            <a:r>
              <a:rPr lang="nb-NO" sz="1600" b="1" dirty="0" err="1">
                <a:solidFill>
                  <a:schemeClr val="tx1"/>
                </a:solidFill>
              </a:rPr>
              <a:t>Kippermoen</a:t>
            </a:r>
            <a:r>
              <a:rPr lang="nb-NO" sz="1600" b="1" dirty="0">
                <a:solidFill>
                  <a:schemeClr val="tx1"/>
                </a:solidFill>
              </a:rPr>
              <a:t> ungdomsskole og </a:t>
            </a:r>
            <a:r>
              <a:rPr lang="nb-NO" sz="1600" b="1" dirty="0" err="1">
                <a:solidFill>
                  <a:schemeClr val="tx1"/>
                </a:solidFill>
              </a:rPr>
              <a:t>NiN</a:t>
            </a:r>
            <a:endParaRPr lang="nb-NO" sz="1600" b="1" dirty="0">
              <a:solidFill>
                <a:schemeClr val="tx1"/>
              </a:solidFill>
            </a:endParaRP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Noah Sandmo, Øyvind Nestvold, William Endresen, Ragnhild Enger </a:t>
            </a: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og Sandra Nordås</a:t>
            </a:r>
          </a:p>
          <a:p>
            <a:pPr algn="l"/>
            <a:endParaRPr lang="nb-NO" sz="3600" b="1" dirty="0">
              <a:solidFill>
                <a:schemeClr val="tx1"/>
              </a:solidFill>
            </a:endParaRPr>
          </a:p>
          <a:p>
            <a:pPr algn="l"/>
            <a:endParaRPr lang="nb-NO" sz="3600" b="1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71" y="281601"/>
            <a:ext cx="6475708" cy="30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27819"/>
            <a:ext cx="8596668" cy="727587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Evalueringsskjema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0" y="717756"/>
            <a:ext cx="8988042" cy="6038374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2035277"/>
            <a:ext cx="8596668" cy="1337187"/>
          </a:xfrm>
        </p:spPr>
        <p:txBody>
          <a:bodyPr>
            <a:normAutofit/>
          </a:bodyPr>
          <a:lstStyle/>
          <a:p>
            <a:r>
              <a:rPr lang="nb-NO" sz="6000" dirty="0">
                <a:solidFill>
                  <a:schemeClr val="tx1"/>
                </a:solidFill>
              </a:rPr>
              <a:t>Hva sier elevene?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5063613"/>
            <a:ext cx="8596668" cy="977749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5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2160588"/>
            <a:ext cx="8596668" cy="1300367"/>
          </a:xfrm>
        </p:spPr>
        <p:txBody>
          <a:bodyPr>
            <a:normAutofit/>
          </a:bodyPr>
          <a:lstStyle/>
          <a:p>
            <a:r>
              <a:rPr lang="nb-NO" sz="6000" dirty="0">
                <a:solidFill>
                  <a:schemeClr val="tx1"/>
                </a:solidFill>
              </a:rPr>
              <a:t>Gruppeinndeling?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3608439"/>
            <a:ext cx="8596668" cy="2432923"/>
          </a:xfrm>
        </p:spPr>
        <p:txBody>
          <a:bodyPr/>
          <a:lstStyle/>
          <a:p>
            <a:r>
              <a:rPr lang="nb-NO" sz="2400" dirty="0"/>
              <a:t>Skal læreren eller eleven bestemme?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936955"/>
            <a:ext cx="8596668" cy="1592825"/>
          </a:xfrm>
        </p:spPr>
        <p:txBody>
          <a:bodyPr>
            <a:normAutofit/>
          </a:bodyPr>
          <a:lstStyle/>
          <a:p>
            <a:r>
              <a:rPr lang="nb-NO" sz="5400" dirty="0">
                <a:solidFill>
                  <a:schemeClr val="tx1"/>
                </a:solidFill>
              </a:rPr>
              <a:t>Antall elever på gruppa?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3156155"/>
            <a:ext cx="8596668" cy="2885207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799302"/>
            <a:ext cx="8596668" cy="1691149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tx1"/>
                </a:solidFill>
              </a:rPr>
              <a:t>Hvor lang tid bør samtalen vare?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3490451"/>
            <a:ext cx="8596668" cy="2550911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720644"/>
            <a:ext cx="8596668" cy="1179871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tx1"/>
                </a:solidFill>
              </a:rPr>
              <a:t>Bør læreren være tilstede?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3480619"/>
            <a:ext cx="8596668" cy="256074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622323"/>
            <a:ext cx="8596668" cy="1927121"/>
          </a:xfrm>
        </p:spPr>
        <p:txBody>
          <a:bodyPr>
            <a:normAutofit/>
          </a:bodyPr>
          <a:lstStyle/>
          <a:p>
            <a:r>
              <a:rPr lang="nb-NO" sz="4400" dirty="0">
                <a:solidFill>
                  <a:schemeClr val="tx1"/>
                </a:solidFill>
              </a:rPr>
              <a:t>Hvordan er din </a:t>
            </a:r>
            <a:r>
              <a:rPr lang="nb-NO" sz="4400" dirty="0" err="1">
                <a:solidFill>
                  <a:schemeClr val="tx1"/>
                </a:solidFill>
              </a:rPr>
              <a:t>drømmefagsamtale</a:t>
            </a:r>
            <a:r>
              <a:rPr lang="nb-NO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3421626"/>
            <a:ext cx="8596668" cy="2619736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7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255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Hva annet må man tenke på før man skal sette i gang?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396181"/>
            <a:ext cx="8596668" cy="5220929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sz="2400" dirty="0"/>
              <a:t>Kjønn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Rom til alle</a:t>
            </a:r>
          </a:p>
          <a:p>
            <a:endParaRPr lang="nb-NO" sz="2400" dirty="0"/>
          </a:p>
          <a:p>
            <a:r>
              <a:rPr lang="nb-NO" sz="2400" dirty="0"/>
              <a:t>Opptak og ha et system på hvordan de skal få levert filmer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4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98374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br>
              <a:rPr lang="nb-NO" sz="4400" dirty="0"/>
            </a:br>
            <a:r>
              <a:rPr lang="nb-NO" sz="4400" dirty="0">
                <a:solidFill>
                  <a:schemeClr val="tx1"/>
                </a:solidFill>
              </a:rPr>
              <a:t>Hvorfor bruker jeg fagsamtaler som en del av vurderingsbredden?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77334" y="4965290"/>
            <a:ext cx="8596668" cy="108590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u="sng" dirty="0">
                <a:solidFill>
                  <a:schemeClr val="tx1"/>
                </a:solidFill>
              </a:rPr>
              <a:t>Hva viser tidligere forskning?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612491"/>
            <a:ext cx="9007440" cy="4630993"/>
          </a:xfrm>
        </p:spPr>
        <p:txBody>
          <a:bodyPr>
            <a:normAutofit/>
          </a:bodyPr>
          <a:lstStyle/>
          <a:p>
            <a:r>
              <a:rPr lang="nb-NO" sz="2000" b="1" dirty="0"/>
              <a:t>Flere studier som viser hvordan vurdering bør integreres i undervisningen </a:t>
            </a:r>
          </a:p>
          <a:p>
            <a:pPr marL="0" indent="0" algn="r">
              <a:buNone/>
            </a:pPr>
            <a:r>
              <a:rPr lang="nb-NO" sz="1600" dirty="0"/>
              <a:t>(Black &amp;</a:t>
            </a:r>
            <a:r>
              <a:rPr lang="nb-NO" sz="1600" dirty="0" err="1"/>
              <a:t>Wiliam</a:t>
            </a:r>
            <a:r>
              <a:rPr lang="nb-NO" sz="1600" dirty="0"/>
              <a:t>, 1998; </a:t>
            </a:r>
            <a:r>
              <a:rPr lang="nb-NO" sz="1600" dirty="0" err="1"/>
              <a:t>Wiliam</a:t>
            </a:r>
            <a:r>
              <a:rPr lang="nb-NO" sz="1600" dirty="0"/>
              <a:t> &amp; Thompson, 2007; Slemmen, 2010; </a:t>
            </a:r>
            <a:r>
              <a:rPr lang="nb-NO" sz="1600" dirty="0" err="1"/>
              <a:t>Wiliam</a:t>
            </a:r>
            <a:r>
              <a:rPr lang="nb-NO" sz="1600" dirty="0"/>
              <a:t>, 2011, </a:t>
            </a:r>
            <a:r>
              <a:rPr lang="nb-NO" sz="1600" dirty="0" err="1"/>
              <a:t>Buland</a:t>
            </a:r>
            <a:r>
              <a:rPr lang="nb-NO" sz="1600" dirty="0"/>
              <a:t> et al, 2014)</a:t>
            </a:r>
          </a:p>
          <a:p>
            <a:r>
              <a:rPr lang="nb-NO" sz="2000" b="1" dirty="0"/>
              <a:t>Vurderingskompetansen og flere vurderingsmåte</a:t>
            </a:r>
            <a:r>
              <a:rPr lang="nb-NO" b="1" dirty="0"/>
              <a:t>r </a:t>
            </a:r>
          </a:p>
          <a:p>
            <a:pPr marL="0" indent="0" algn="r">
              <a:buNone/>
            </a:pPr>
            <a:r>
              <a:rPr lang="nb-NO" dirty="0"/>
              <a:t>(</a:t>
            </a:r>
            <a:r>
              <a:rPr lang="nb-NO" dirty="0" err="1"/>
              <a:t>Buland</a:t>
            </a:r>
            <a:r>
              <a:rPr lang="nb-NO" dirty="0"/>
              <a:t> et al., 2014)</a:t>
            </a:r>
          </a:p>
          <a:p>
            <a:r>
              <a:rPr lang="nb-NO" sz="2000" b="1" dirty="0"/>
              <a:t>Aktive naturfagelever som snakker sammen i små grupper, gir god læring</a:t>
            </a:r>
            <a:r>
              <a:rPr lang="nb-NO" b="1" dirty="0"/>
              <a:t>. </a:t>
            </a:r>
          </a:p>
          <a:p>
            <a:pPr marL="0" indent="0" algn="r">
              <a:buNone/>
            </a:pPr>
            <a:r>
              <a:rPr lang="nb-NO" sz="1600" dirty="0"/>
              <a:t>(van </a:t>
            </a:r>
            <a:r>
              <a:rPr lang="nb-NO" sz="1600" dirty="0" err="1"/>
              <a:t>Zee</a:t>
            </a:r>
            <a:r>
              <a:rPr lang="nb-NO" sz="1600" dirty="0"/>
              <a:t> et al., 2001; Wellington &amp; Osborne, 2001; </a:t>
            </a:r>
            <a:r>
              <a:rPr lang="nb-NO" sz="1600" dirty="0" err="1"/>
              <a:t>Cowie</a:t>
            </a:r>
            <a:r>
              <a:rPr lang="nb-NO" sz="1600" dirty="0"/>
              <a:t>, 2013; Black &amp; </a:t>
            </a:r>
            <a:r>
              <a:rPr lang="nb-NO" sz="1600" dirty="0" err="1"/>
              <a:t>Wiliam</a:t>
            </a:r>
            <a:r>
              <a:rPr lang="nb-NO" sz="1600" dirty="0"/>
              <a:t>, 2018)</a:t>
            </a:r>
          </a:p>
          <a:p>
            <a:pPr marL="0" indent="0" algn="r">
              <a:buNone/>
            </a:pPr>
            <a:endParaRPr lang="nb-NO" sz="1600" b="1" dirty="0"/>
          </a:p>
          <a:p>
            <a:r>
              <a:rPr lang="nb-NO" sz="2000" b="1" dirty="0"/>
              <a:t>Lite forskning på der elevene får kommentere vurderingsformene </a:t>
            </a:r>
            <a:r>
              <a:rPr lang="nb-NO" sz="1600" dirty="0"/>
              <a:t>(</a:t>
            </a:r>
            <a:r>
              <a:rPr lang="nb-NO" sz="1600" dirty="0" err="1"/>
              <a:t>Cowie</a:t>
            </a:r>
            <a:r>
              <a:rPr lang="nb-NO" sz="1600" dirty="0"/>
              <a:t>, 2013)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0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Hva er en fagsamtale?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592827"/>
            <a:ext cx="8596668" cy="4448536"/>
          </a:xfrm>
        </p:spPr>
        <p:txBody>
          <a:bodyPr/>
          <a:lstStyle/>
          <a:p>
            <a:r>
              <a:rPr lang="nb-NO" sz="2400" dirty="0"/>
              <a:t>Vurderingsform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Samtale med faglig innhold.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Elevene skal få mulighet til å få vise hva de kan.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Elevene er de som er mest aktive i samtalen.</a:t>
            </a:r>
          </a:p>
          <a:p>
            <a:pPr marL="0" indent="0" algn="r">
              <a:buNone/>
            </a:pPr>
            <a:r>
              <a:rPr lang="nb-NO" dirty="0"/>
              <a:t>(</a:t>
            </a:r>
            <a:r>
              <a:rPr lang="nb-NO" dirty="0" err="1"/>
              <a:t>Joval</a:t>
            </a:r>
            <a:r>
              <a:rPr lang="nb-NO" dirty="0"/>
              <a:t>, 2017; Saabye, 2013)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Muntlige ferdigheter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Det tradisjonelle synet på muntlige ferdigheter</a:t>
            </a:r>
          </a:p>
          <a:p>
            <a:endParaRPr lang="nb-NO" sz="2000" dirty="0"/>
          </a:p>
          <a:p>
            <a:r>
              <a:rPr lang="nb-NO" sz="2000" dirty="0"/>
              <a:t>Skape som pedagoger må skape muligheter og situasjoner hvor elevene får vist sine muntlige ferdigheter.</a:t>
            </a:r>
          </a:p>
          <a:p>
            <a:endParaRPr lang="nb-NO" sz="2000" dirty="0"/>
          </a:p>
          <a:p>
            <a:r>
              <a:rPr lang="nb-NO" sz="2000" dirty="0"/>
              <a:t>Muntlige ferdigheter handler ikke bare om prating, men også å kunne lytte og kunne bruke det videre i en samtale. </a:t>
            </a:r>
          </a:p>
          <a:p>
            <a:endParaRPr lang="nb-NO" sz="2000" dirty="0"/>
          </a:p>
          <a:p>
            <a:r>
              <a:rPr lang="nb-NO" sz="2000" dirty="0"/>
              <a:t>En egnet vurderingsform for å vise dybdelæring.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006" y="522288"/>
            <a:ext cx="3682800" cy="2161917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211757"/>
            <a:ext cx="8596668" cy="115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dirty="0"/>
              <a:t>De stille elevene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71938" t="-164002" r="-161919" b="-69854"/>
          <a:stretch/>
        </p:blipFill>
        <p:spPr>
          <a:xfrm>
            <a:off x="-3429101" y="-2412733"/>
            <a:ext cx="19030950" cy="9387441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3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dirty="0"/>
              <a:t>Guttene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19" y="1930400"/>
            <a:ext cx="3618807" cy="4523508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0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353961"/>
            <a:ext cx="3854528" cy="2005781"/>
          </a:xfrm>
        </p:spPr>
        <p:txBody>
          <a:bodyPr>
            <a:noAutofit/>
          </a:bodyPr>
          <a:lstStyle/>
          <a:p>
            <a:endParaRPr lang="nb-NO" sz="32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504334" y="1946787"/>
            <a:ext cx="3027527" cy="2399071"/>
          </a:xfrm>
        </p:spPr>
        <p:txBody>
          <a:bodyPr/>
          <a:lstStyle/>
          <a:p>
            <a:endParaRPr lang="nb-NO" dirty="0"/>
          </a:p>
          <a:p>
            <a:r>
              <a:rPr lang="nb-NO" sz="4400" dirty="0"/>
              <a:t>Stress 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2304" y="1179870"/>
            <a:ext cx="3839180" cy="3822117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811977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tx1"/>
                </a:solidFill>
              </a:rPr>
              <a:t>Differensiering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7894" y="993524"/>
            <a:ext cx="6753658" cy="4660023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6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Av og til får jeg frysninger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3910" y="1161351"/>
            <a:ext cx="5702709" cy="4461388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r>
              <a:rPr lang="nb-NO" dirty="0"/>
              <a:t>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70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Kompetanse for framtiden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Nytt kompetansebegrep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Den generelle delen av læreplanen</a:t>
            </a:r>
          </a:p>
          <a:p>
            <a:endParaRPr lang="nb-NO" sz="2400" dirty="0"/>
          </a:p>
          <a:p>
            <a:r>
              <a:rPr lang="nb-NO" sz="2400" dirty="0"/>
              <a:t>Allmenndanning </a:t>
            </a:r>
          </a:p>
          <a:p>
            <a:endParaRPr lang="nb-NO" sz="2400" dirty="0"/>
          </a:p>
          <a:p>
            <a:r>
              <a:rPr lang="nb-NO" sz="2400" dirty="0"/>
              <a:t>Vurdering er læring </a:t>
            </a:r>
            <a:r>
              <a:rPr lang="nb-NO" sz="2000" dirty="0"/>
              <a:t>(</a:t>
            </a:r>
            <a:r>
              <a:rPr lang="nb-NO" sz="2000" dirty="0" err="1"/>
              <a:t>Hayward</a:t>
            </a:r>
            <a:r>
              <a:rPr lang="nb-NO" sz="2000" dirty="0"/>
              <a:t>, 2015)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62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9935"/>
          </a:xfrm>
        </p:spPr>
        <p:txBody>
          <a:bodyPr>
            <a:normAutofit fontScale="90000"/>
          </a:bodyPr>
          <a:lstStyle/>
          <a:p>
            <a:r>
              <a:rPr lang="nb-NO" dirty="0"/>
              <a:t>Kilder: </a:t>
            </a:r>
            <a:br>
              <a:rPr lang="nb-NO" dirty="0"/>
            </a:br>
            <a:br>
              <a:rPr lang="nb-NO" dirty="0"/>
            </a:br>
            <a:r>
              <a:rPr lang="en-US" sz="1100" dirty="0"/>
              <a:t>Black, P. &amp; </a:t>
            </a:r>
            <a:r>
              <a:rPr lang="en-US" sz="1100" dirty="0" err="1"/>
              <a:t>Wiliam</a:t>
            </a:r>
            <a:r>
              <a:rPr lang="en-US" sz="1100" dirty="0"/>
              <a:t>, D. (1998). Inside the black box; raising standards through classroom assessment. </a:t>
            </a:r>
            <a:r>
              <a:rPr lang="en-US" sz="1100" i="1" dirty="0"/>
              <a:t>Phi Delta </a:t>
            </a:r>
            <a:r>
              <a:rPr lang="en-US" sz="1100" i="1" dirty="0" err="1"/>
              <a:t>Kappan</a:t>
            </a:r>
            <a:r>
              <a:rPr lang="en-US" sz="1100" i="1" dirty="0"/>
              <a:t>, 80</a:t>
            </a:r>
            <a:r>
              <a:rPr lang="en-US" sz="1100" dirty="0"/>
              <a:t>(2), 139-152.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Black, P. &amp; </a:t>
            </a:r>
            <a:r>
              <a:rPr lang="en-US" sz="1100" dirty="0" err="1"/>
              <a:t>Wiliam</a:t>
            </a:r>
            <a:r>
              <a:rPr lang="en-US" sz="1100" dirty="0"/>
              <a:t>, D. (2018). Classroom assessment and pedagogy. </a:t>
            </a:r>
            <a:r>
              <a:rPr lang="en-US" sz="1100" i="1" dirty="0"/>
              <a:t>Assessment in Education: Principles, Policy &amp; Practice</a:t>
            </a:r>
            <a:r>
              <a:rPr lang="en-US" sz="1100" dirty="0"/>
              <a:t>, 1-25. </a:t>
            </a:r>
            <a:br>
              <a:rPr lang="en-US" sz="1100" dirty="0"/>
            </a:br>
            <a:br>
              <a:rPr lang="en-US" sz="1100" dirty="0"/>
            </a:br>
            <a:r>
              <a:rPr lang="nb-NO" sz="1100" dirty="0" err="1"/>
              <a:t>Buland</a:t>
            </a:r>
            <a:r>
              <a:rPr lang="nb-NO" sz="1100" dirty="0"/>
              <a:t>, T., Engvik, G., Fjørtoft, H., Langseth, I., Sandvik, L. V. &amp; Mordal, S. (2014). Vurdering i skolen. Utvikling av kompetanse og fellesskap. . I L. V. Sandvik, </a:t>
            </a:r>
            <a:r>
              <a:rPr lang="nb-NO" sz="1100" dirty="0" err="1"/>
              <a:t>Buland</a:t>
            </a:r>
            <a:r>
              <a:rPr lang="nb-NO" sz="1100" dirty="0"/>
              <a:t>, T (Red.), </a:t>
            </a:r>
            <a:r>
              <a:rPr lang="nb-NO" sz="1100" i="1" dirty="0"/>
              <a:t>Sluttrapport fra prosjektet forskning på individuell vurdering i skolen (FIVIS)</a:t>
            </a:r>
            <a:r>
              <a:rPr lang="nb-NO" sz="1100" dirty="0"/>
              <a:t>. Trondheim: NTNU Program for lærerutdanning.</a:t>
            </a:r>
            <a:br>
              <a:rPr lang="nb-NO" sz="1100" dirty="0"/>
            </a:br>
            <a:br>
              <a:rPr lang="nb-NO" sz="1100" dirty="0"/>
            </a:br>
            <a:r>
              <a:rPr lang="en-US" sz="1100" dirty="0"/>
              <a:t>Cowie, B. (2013). Assessment in the science classroom: Priorities, Practices and Prospects. I J. H. McMillan (Red.), </a:t>
            </a:r>
            <a:r>
              <a:rPr lang="en-US" sz="1100" i="1" dirty="0"/>
              <a:t>Handbook of Research om Classroom Assessment</a:t>
            </a:r>
            <a:r>
              <a:rPr lang="en-US" sz="1100" dirty="0"/>
              <a:t>: SAGE Publications.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Hayward, L. (2015). Assessment is learning: The preposition vanishes. </a:t>
            </a:r>
            <a:r>
              <a:rPr lang="en-US" sz="1100" i="1" dirty="0"/>
              <a:t>Assessment in Education: Principles, Policy &amp; Practice, 22</a:t>
            </a:r>
            <a:r>
              <a:rPr lang="en-US" sz="1100" dirty="0"/>
              <a:t>(1), 27-43. </a:t>
            </a:r>
            <a:br>
              <a:rPr lang="en-US" sz="1100" dirty="0"/>
            </a:br>
            <a:br>
              <a:rPr lang="en-US" sz="1100" dirty="0"/>
            </a:br>
            <a:r>
              <a:rPr lang="nb-NO" sz="1100" dirty="0" err="1"/>
              <a:t>Joval</a:t>
            </a:r>
            <a:r>
              <a:rPr lang="nb-NO" sz="1100" dirty="0"/>
              <a:t>, E. T. (2016). </a:t>
            </a:r>
            <a:r>
              <a:rPr lang="nb-NO" sz="1100" i="1" dirty="0"/>
              <a:t>Læringssamtalen. En læringsfarsott eller framtidens samtale?</a:t>
            </a:r>
            <a:r>
              <a:rPr lang="nb-NO" sz="1100" dirty="0"/>
              <a:t> Hentet fra </a:t>
            </a:r>
            <a:r>
              <a:rPr lang="nb-NO" sz="1100" dirty="0">
                <a:hlinkClick r:id="rId2"/>
              </a:rPr>
              <a:t>http://laringslopdrammen.no/blog/laeringssamtalen-en-farsott-eller-fremtidens-samtale/</a:t>
            </a:r>
            <a:br>
              <a:rPr lang="nb-NO" sz="1100" dirty="0"/>
            </a:br>
            <a:br>
              <a:rPr lang="nb-NO" sz="1100" dirty="0"/>
            </a:br>
            <a:r>
              <a:rPr lang="nn-NO" sz="1100" dirty="0" err="1"/>
              <a:t>Joval</a:t>
            </a:r>
            <a:r>
              <a:rPr lang="nn-NO" sz="1100" dirty="0"/>
              <a:t>, E. T. (2017). </a:t>
            </a:r>
            <a:r>
              <a:rPr lang="nn-NO" sz="1100" i="1" dirty="0"/>
              <a:t>Snakk om læring! Lærings- og fagsamtaler i skolen</a:t>
            </a:r>
            <a:r>
              <a:rPr lang="nn-NO" sz="1100" dirty="0"/>
              <a:t>. Oslo: </a:t>
            </a:r>
            <a:r>
              <a:rPr lang="nn-NO" sz="1100" dirty="0" err="1"/>
              <a:t>Pedlex</a:t>
            </a:r>
            <a:r>
              <a:rPr lang="nn-NO" sz="1100" dirty="0"/>
              <a:t>.</a:t>
            </a:r>
            <a:br>
              <a:rPr lang="nn-NO" sz="1100" dirty="0"/>
            </a:br>
            <a:br>
              <a:rPr lang="nn-NO" sz="1100" dirty="0"/>
            </a:br>
            <a:r>
              <a:rPr lang="nb-NO" sz="1100" dirty="0"/>
              <a:t>Saabye, M. (2013). </a:t>
            </a:r>
            <a:r>
              <a:rPr lang="nb-NO" sz="1100" i="1" dirty="0"/>
              <a:t>Muntlig underveisvurdering. Lærings- og fagsamtaler</a:t>
            </a:r>
            <a:r>
              <a:rPr lang="nb-NO" sz="1100" dirty="0"/>
              <a:t> (1). Oslo: </a:t>
            </a:r>
            <a:r>
              <a:rPr lang="nb-NO" sz="1100" dirty="0" err="1"/>
              <a:t>Pedlex</a:t>
            </a:r>
            <a:r>
              <a:rPr lang="nb-NO" sz="1100" dirty="0"/>
              <a:t> Norsk skoleinformasjon.</a:t>
            </a:r>
            <a:br>
              <a:rPr lang="nb-NO" sz="1100" dirty="0"/>
            </a:br>
            <a:br>
              <a:rPr lang="nb-NO" sz="1100" dirty="0"/>
            </a:br>
            <a:r>
              <a:rPr lang="en-US" sz="1100" dirty="0"/>
              <a:t>Van Zee, E. H., </a:t>
            </a:r>
            <a:r>
              <a:rPr lang="en-US" sz="1100" dirty="0" err="1"/>
              <a:t>Iwasyk</a:t>
            </a:r>
            <a:r>
              <a:rPr lang="en-US" sz="1100" dirty="0"/>
              <a:t>, M., Kurose, A., Simpson, D. &amp; Wild, J. (2001). Student and teacher questioning during conversations about science. </a:t>
            </a:r>
            <a:r>
              <a:rPr lang="en-US" sz="1100" i="1" dirty="0"/>
              <a:t>Journal of Research in Science Teaching, 38</a:t>
            </a:r>
            <a:r>
              <a:rPr lang="en-US" sz="1100" dirty="0"/>
              <a:t>(2), 159-190.</a:t>
            </a:r>
            <a:br>
              <a:rPr lang="nb-NO" sz="1100" dirty="0"/>
            </a:br>
            <a:br>
              <a:rPr lang="en-US" sz="1100" dirty="0"/>
            </a:br>
            <a:r>
              <a:rPr lang="en-US" sz="1100" dirty="0"/>
              <a:t>Wellington, J. &amp; Osborne, J. (2001). </a:t>
            </a:r>
            <a:r>
              <a:rPr lang="en-US" sz="1100" i="1" dirty="0"/>
              <a:t>Language and literacy in science education</a:t>
            </a:r>
            <a:r>
              <a:rPr lang="en-US" sz="1100" dirty="0"/>
              <a:t>: McGraw-Hill Education (UK).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Wiggins, P. &amp; </a:t>
            </a:r>
            <a:r>
              <a:rPr lang="en-US" sz="1100" dirty="0" err="1"/>
              <a:t>McTighe</a:t>
            </a:r>
            <a:r>
              <a:rPr lang="en-US" sz="1100" dirty="0"/>
              <a:t>, J. (2005). </a:t>
            </a:r>
            <a:r>
              <a:rPr lang="en-US" sz="1100" i="1" dirty="0"/>
              <a:t>Understanding by design</a:t>
            </a:r>
            <a:r>
              <a:rPr lang="en-US" sz="1100" dirty="0"/>
              <a:t>: </a:t>
            </a:r>
            <a:r>
              <a:rPr lang="en-US" sz="1100" dirty="0" err="1"/>
              <a:t>Ascd</a:t>
            </a:r>
            <a:r>
              <a:rPr lang="en-US" sz="1100" dirty="0"/>
              <a:t>.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nb-NO" sz="11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68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4902" y="1160207"/>
            <a:ext cx="7386209" cy="678426"/>
          </a:xfrm>
        </p:spPr>
        <p:txBody>
          <a:bodyPr>
            <a:normAutofit fontScale="90000"/>
          </a:bodyPr>
          <a:lstStyle/>
          <a:p>
            <a:r>
              <a:rPr lang="nb-NO" dirty="0"/>
              <a:t>Bilde-kilder:</a:t>
            </a:r>
            <a:br>
              <a:rPr lang="nb-NO" dirty="0"/>
            </a:br>
            <a:br>
              <a:rPr lang="nb-NO" dirty="0"/>
            </a:br>
            <a:r>
              <a:rPr lang="en-US" sz="1100" dirty="0"/>
              <a:t> </a:t>
            </a:r>
            <a:r>
              <a:rPr lang="nb-NO" sz="1100" dirty="0"/>
              <a:t>Bilde1: </a:t>
            </a:r>
            <a:r>
              <a:rPr lang="nb-NO" sz="1100" dirty="0">
                <a:hlinkClick r:id="rId2"/>
              </a:rPr>
              <a:t>https://www.google.com/search?q=conversations&amp;rlz=1C1PRFI_enNO817NO817&amp;source=lnms&amp;tbm=isch&amp;sa=X&amp;ved=0ahUKEwjWstTD1r3hAhWO0KYKHQ4gCNcQ_AUIDigB&amp;biw=1262&amp;bih=583#imgdii=kMpdFYcMrwjk2M:&amp;imgrc=URUWpVzw8S3rbM</a:t>
            </a:r>
            <a:r>
              <a:rPr lang="nb-NO" sz="1100" dirty="0"/>
              <a:t>:   (01.04.2019)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Bilde 2: </a:t>
            </a:r>
            <a:r>
              <a:rPr lang="nb-NO" sz="1100" dirty="0">
                <a:hlinkClick r:id="rId3"/>
              </a:rPr>
              <a:t>https://www.google.com/url?sa=i&amp;source=images&amp;cd=&amp;cad=rja&amp;uact=8&amp;ved=2ahUKEwjYp8Ln2L3hAhXdAxAIHYj3Ah4QjRx6BAgBEAU&amp;url=http%3A%2F%2Farunimashah.com%2Fthe-beauty-of-conversations%2F&amp;psig=AOvVaw15qAM55ToviNe3EvqB8CL9&amp;ust=1554715993135951</a:t>
            </a:r>
            <a:r>
              <a:rPr lang="nb-NO" sz="1100" dirty="0"/>
              <a:t> (01.04.2019)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Bilde 3: https://www.google.com/url?sa=i&amp;source=images&amp;cd=&amp;ved=2ahUKEwi68O7t3L3hAhWoo4sKHYZWBvIQjRx6BAgBEAU&amp;url=https%3A%2F%2Fdocplayer.me%2F61277991-Stress-i-skolen-fremtiden-egne-forventninger-sosialt-press-fritid-depresjon-tester-lekser-prestasjoner-skolekrav-utmattelse-sovnmangel.html&amp;psig=AOvVaw0onVM8m-I_gdx78Iydz_NG&amp;ust=1554716937759953 (01.04.2019)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Bilde 4: https://www.google.com/search?rlz=1C1PRFI_enNO817NO817&amp;biw=1280&amp;bih=610&amp;tbm=isch&amp;sa=1&amp;ei=6sesXNTFDfL0qwGj3JlI&amp;q=stille+elever&amp;oq=stille+elever&amp;gs_l=img.3...184629918.184646425..184647342...0.0..0.0.0.......27....1..gws-wiz-img.8DNq3YowZcI#imgrc=7gNrf1--j_9UPM: (01.04.2019)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Bilde 5: https://www.google.com/search?rlz=1C1PRFI_enNO817NO817&amp;biw=1280&amp;bih=610&amp;tbm=isch&amp;sa=1&amp;ei=Gce9XIO5GuuIrwTZnJGIAg&amp;q=boys+animation+images&amp;oq=boys+ani&amp;gs_l=img.1.1.0i19l7j0i5i30i19.18125.32954..35737...2.0..1.80.1988.29......2....1..gws-wiz-img.....0..0j0i67j0i30j0i8i30j0i5i30.qvelm-V4ZEg#imgrc=aT7OxyocZuLqBM: (01.04.2019)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Bilde 6: https://www.google.com/search?rlz=1C1PRFI_enNO817NO817&amp;biw=1280&amp;bih=610&amp;tbm=isch&amp;sa=1&amp;ei=7Me9XJL5CZaGwPAPpYykoA4&amp;q=silent+student+animation&amp;oq=silent+student+animation&amp;gs_l=img.3...33293.38295..38625...2.0..0.268.1124.10j1j1......1....1..gws-wiz-img.......0i30j0i8i30.qCybXTMY9Sk#imgrc=v-Sic-vgKDvfTM: (01.04.1920)</a:t>
            </a:r>
            <a:br>
              <a:rPr lang="nb-NO" sz="1100" dirty="0"/>
            </a:br>
            <a:br>
              <a:rPr lang="nb-NO" sz="1100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Når kan fagsamtaler brukes som vurderingsform?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Vurdering for læring (formativ vurdering) </a:t>
            </a:r>
          </a:p>
          <a:p>
            <a:pPr marL="0" indent="0">
              <a:buNone/>
            </a:pPr>
            <a:r>
              <a:rPr lang="nb-NO" sz="2400" dirty="0"/>
              <a:t> </a:t>
            </a:r>
          </a:p>
          <a:p>
            <a:r>
              <a:rPr lang="nb-NO" sz="2400" dirty="0"/>
              <a:t>Vurdering av læring (summativ vurdering) </a:t>
            </a:r>
          </a:p>
          <a:p>
            <a:pPr marL="0" indent="0" algn="r">
              <a:buNone/>
            </a:pPr>
            <a:r>
              <a:rPr lang="nb-NO" sz="1600" dirty="0"/>
              <a:t>(Black &amp; </a:t>
            </a:r>
            <a:r>
              <a:rPr lang="nb-NO" sz="1600" dirty="0" err="1"/>
              <a:t>Wiliam</a:t>
            </a:r>
            <a:r>
              <a:rPr lang="nb-NO" sz="1600" dirty="0"/>
              <a:t>, 2018; </a:t>
            </a:r>
            <a:r>
              <a:rPr lang="nb-NO" sz="1600" dirty="0" err="1"/>
              <a:t>Cowie</a:t>
            </a:r>
            <a:r>
              <a:rPr lang="nb-NO" sz="1600" dirty="0"/>
              <a:t>, 2013; </a:t>
            </a:r>
            <a:r>
              <a:rPr lang="nb-NO" sz="1600" dirty="0" err="1"/>
              <a:t>Hayward</a:t>
            </a:r>
            <a:r>
              <a:rPr lang="nb-NO" sz="1600" dirty="0"/>
              <a:t>, 2015)</a:t>
            </a:r>
          </a:p>
          <a:p>
            <a:pPr marL="0" indent="0" algn="r">
              <a:buNone/>
            </a:pP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7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Hva slags typer fagsamtaler har vi?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</a:t>
            </a:r>
            <a:r>
              <a:rPr lang="nb-NO" sz="2000" dirty="0"/>
              <a:t>. Lærer og elev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2. Lærer og to elever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3. Lærer og en litt større gruppe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4. Elever med lærer som observatør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5. Elevgrupper uten lærer tilstede i rommet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0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34" y="1769806"/>
            <a:ext cx="8596668" cy="1641988"/>
          </a:xfrm>
        </p:spPr>
        <p:txBody>
          <a:bodyPr>
            <a:normAutofit/>
          </a:bodyPr>
          <a:lstStyle/>
          <a:p>
            <a:r>
              <a:rPr lang="nb-NO" sz="6600" dirty="0">
                <a:solidFill>
                  <a:schemeClr val="tx1"/>
                </a:solidFill>
              </a:rPr>
              <a:t>Hvordan startet vi?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Anne Perjord</a:t>
            </a:r>
            <a:endParaRPr lang="en-US" dirty="0"/>
          </a:p>
        </p:txBody>
      </p:sp>
      <p:sp>
        <p:nvSpPr>
          <p:cNvPr id="3" name="AutoShape 2" descr="https://scontent.fsvg1-1.fna.fbcdn.net/v/t1.15752-9/s2048x2048/57454647_2034586720180449_8777484002656256000_n.jpg?_nc_cat=109&amp;_nc_ht=scontent.fsvg1-1.fna&amp;oh=dcfcfc2be54f662f2269263fcf0cf5ed&amp;oe=5D2F54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https://scontent.fsvg1-1.fna.fbcdn.net/v/t1.15752-9/s2048x2048/57454647_2034586720180449_8777484002656256000_n.jpg?_nc_cat=109&amp;_nc_ht=scontent.fsvg1-1.fna&amp;oh=dcfcfc2be54f662f2269263fcf0cf5ed&amp;oe=5D2F54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21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Planlegging med tydelige 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Læringsmål og kjennetegn på måloppnåelse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Fagsamtale som sjanger</a:t>
            </a:r>
          </a:p>
          <a:p>
            <a:endParaRPr lang="nb-NO" dirty="0"/>
          </a:p>
          <a:p>
            <a:r>
              <a:rPr lang="nb-NO" dirty="0"/>
              <a:t>Sette av tid til å øve</a:t>
            </a:r>
          </a:p>
          <a:p>
            <a:endParaRPr lang="nb-NO" dirty="0"/>
          </a:p>
          <a:p>
            <a:r>
              <a:rPr lang="nb-NO" dirty="0"/>
              <a:t>Læringssamtaler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4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839" y="216310"/>
            <a:ext cx="10097038" cy="6517098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5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6516" y="111160"/>
            <a:ext cx="6037007" cy="6692186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2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249383"/>
            <a:ext cx="8596668" cy="579198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b="1" u="sng" dirty="0"/>
              <a:t>Langsiktige mål:</a:t>
            </a:r>
            <a:r>
              <a:rPr lang="nb-NO" b="1" dirty="0"/>
              <a:t> </a:t>
            </a:r>
            <a:r>
              <a:rPr lang="nb-NO" dirty="0"/>
              <a:t> </a:t>
            </a:r>
          </a:p>
          <a:p>
            <a:pPr marL="0" indent="0" fontAlgn="base">
              <a:buNone/>
            </a:pPr>
            <a:r>
              <a:rPr lang="nb-NO" dirty="0"/>
              <a:t> </a:t>
            </a:r>
          </a:p>
          <a:p>
            <a:pPr fontAlgn="base"/>
            <a:r>
              <a:rPr lang="nb-NO" dirty="0"/>
              <a:t>Undersøke hydrokarboner, alkoholer, karboksylsyrer og karbohydrater, beskrive stoffene og gi eksempler på framstillingsmåter og bruksområder </a:t>
            </a:r>
          </a:p>
          <a:p>
            <a:pPr marL="0" indent="0" fontAlgn="base">
              <a:buNone/>
            </a:pPr>
            <a:endParaRPr lang="nb-NO" dirty="0"/>
          </a:p>
          <a:p>
            <a:pPr fontAlgn="base"/>
            <a:r>
              <a:rPr lang="nb-NO" b="1" dirty="0"/>
              <a:t>Allmenndanning</a:t>
            </a:r>
            <a:r>
              <a:rPr lang="nb-NO" dirty="0"/>
              <a:t> </a:t>
            </a:r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b="1" u="sng" dirty="0"/>
              <a:t>Kortsiktige mål/læringsmål</a:t>
            </a:r>
            <a:r>
              <a:rPr lang="nb-NO" u="sng" dirty="0"/>
              <a:t>: </a:t>
            </a:r>
            <a:r>
              <a:rPr lang="nb-NO" dirty="0"/>
              <a:t> </a:t>
            </a:r>
          </a:p>
          <a:p>
            <a:pPr marL="0" indent="0" fontAlgn="base">
              <a:buNone/>
            </a:pPr>
            <a:endParaRPr lang="nb-NO" dirty="0"/>
          </a:p>
          <a:p>
            <a:pPr fontAlgn="base"/>
            <a:r>
              <a:rPr lang="nb-NO" dirty="0"/>
              <a:t>Kunne forklare forskjellen på organiske og uorganiske forbindelser </a:t>
            </a:r>
          </a:p>
          <a:p>
            <a:pPr fontAlgn="base"/>
            <a:r>
              <a:rPr lang="nb-NO" dirty="0"/>
              <a:t>Kunne beskrive hydrokarboner ut fra egenskaper og bruksområder </a:t>
            </a:r>
          </a:p>
          <a:p>
            <a:pPr fontAlgn="base"/>
            <a:r>
              <a:rPr lang="nb-NO" dirty="0"/>
              <a:t>Kunne navnsetting og formler av hydrokarboner </a:t>
            </a:r>
          </a:p>
          <a:p>
            <a:pPr fontAlgn="base"/>
            <a:r>
              <a:rPr lang="nb-NO" dirty="0"/>
              <a:t>Kunne beskrive alkoholer ut fra egenskaper og bruksområder </a:t>
            </a:r>
          </a:p>
          <a:p>
            <a:pPr fontAlgn="base"/>
            <a:r>
              <a:rPr lang="nb-NO" dirty="0"/>
              <a:t>Kunne navnsetting og formler av alkoholer </a:t>
            </a:r>
          </a:p>
          <a:p>
            <a:pPr fontAlgn="base"/>
            <a:r>
              <a:rPr lang="nb-NO" dirty="0"/>
              <a:t>Kunne beskrive karboksylsyrer ut fra egenskaper og bruksområder </a:t>
            </a:r>
          </a:p>
          <a:p>
            <a:pPr fontAlgn="base"/>
            <a:r>
              <a:rPr lang="nb-NO" dirty="0"/>
              <a:t>Kunne navnsetting og formler av karboksylsyrer </a:t>
            </a:r>
          </a:p>
          <a:p>
            <a:pPr fontAlgn="base"/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Anne Perjord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6154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608</Words>
  <Application>Microsoft Office PowerPoint</Application>
  <PresentationFormat>Widescreen</PresentationFormat>
  <Paragraphs>155</Paragraphs>
  <Slides>28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Fasett</vt:lpstr>
      <vt:lpstr>Fagsamtaler</vt:lpstr>
      <vt:lpstr>Hva er en fagsamtale?</vt:lpstr>
      <vt:lpstr>Når kan fagsamtaler brukes som vurderingsform?</vt:lpstr>
      <vt:lpstr>Hva slags typer fagsamtaler har vi?</vt:lpstr>
      <vt:lpstr>Hvordan startet vi?</vt:lpstr>
      <vt:lpstr>Planlegging med tydelige mål</vt:lpstr>
      <vt:lpstr>PowerPoint-presentasjon</vt:lpstr>
      <vt:lpstr>PowerPoint-presentasjon</vt:lpstr>
      <vt:lpstr>PowerPoint-presentasjon</vt:lpstr>
      <vt:lpstr>Evalueringsskjema</vt:lpstr>
      <vt:lpstr>Hva sier elevene?</vt:lpstr>
      <vt:lpstr>Gruppeinndeling?</vt:lpstr>
      <vt:lpstr>Antall elever på gruppa?</vt:lpstr>
      <vt:lpstr>Hvor lang tid bør samtalen vare?</vt:lpstr>
      <vt:lpstr>Bør læreren være tilstede? </vt:lpstr>
      <vt:lpstr>Hvordan er din drømmefagsamtale?</vt:lpstr>
      <vt:lpstr>Hva annet må man tenke på før man skal sette i gang?</vt:lpstr>
      <vt:lpstr>  Hvorfor bruker jeg fagsamtaler som en del av vurderingsbredden?</vt:lpstr>
      <vt:lpstr>Hva viser tidligere forskning?</vt:lpstr>
      <vt:lpstr>Muntlige ferdigheter</vt:lpstr>
      <vt:lpstr>PowerPoint-presentasjon</vt:lpstr>
      <vt:lpstr>PowerPoint-presentasjon</vt:lpstr>
      <vt:lpstr>PowerPoint-presentasjon</vt:lpstr>
      <vt:lpstr>Differensiering</vt:lpstr>
      <vt:lpstr>Av og til får jeg frysninger</vt:lpstr>
      <vt:lpstr>Kompetanse for framtiden</vt:lpstr>
      <vt:lpstr>Kilder:   Black, P. &amp; Wiliam, D. (1998). Inside the black box; raising standards through classroom assessment. Phi Delta Kappan, 80(2), 139-152.  Black, P. &amp; Wiliam, D. (2018). Classroom assessment and pedagogy. Assessment in Education: Principles, Policy &amp; Practice, 1-25.   Buland, T., Engvik, G., Fjørtoft, H., Langseth, I., Sandvik, L. V. &amp; Mordal, S. (2014). Vurdering i skolen. Utvikling av kompetanse og fellesskap. . I L. V. Sandvik, Buland, T (Red.), Sluttrapport fra prosjektet forskning på individuell vurdering i skolen (FIVIS). Trondheim: NTNU Program for lærerutdanning.  Cowie, B. (2013). Assessment in the science classroom: Priorities, Practices and Prospects. I J. H. McMillan (Red.), Handbook of Research om Classroom Assessment: SAGE Publications.  Hayward, L. (2015). Assessment is learning: The preposition vanishes. Assessment in Education: Principles, Policy &amp; Practice, 22(1), 27-43.   Joval, E. T. (2016). Læringssamtalen. En læringsfarsott eller framtidens samtale? Hentet fra http://laringslopdrammen.no/blog/laeringssamtalen-en-farsott-eller-fremtidens-samtale/  Joval, E. T. (2017). Snakk om læring! Lærings- og fagsamtaler i skolen. Oslo: Pedlex.  Saabye, M. (2013). Muntlig underveisvurdering. Lærings- og fagsamtaler (1). Oslo: Pedlex Norsk skoleinformasjon.  Van Zee, E. H., Iwasyk, M., Kurose, A., Simpson, D. &amp; Wild, J. (2001). Student and teacher questioning during conversations about science. Journal of Research in Science Teaching, 38(2), 159-190.  Wellington, J. &amp; Osborne, J. (2001). Language and literacy in science education: McGraw-Hill Education (UK).  Wiggins, P. &amp; McTighe, J. (2005). Understanding by design: Ascd.        </vt:lpstr>
      <vt:lpstr>Bilde-kilder:   Bilde1: https://www.google.com/search?q=conversations&amp;rlz=1C1PRFI_enNO817NO817&amp;source=lnms&amp;tbm=isch&amp;sa=X&amp;ved=0ahUKEwjWstTD1r3hAhWO0KYKHQ4gCNcQ_AUIDigB&amp;biw=1262&amp;bih=583#imgdii=kMpdFYcMrwjk2M:&amp;imgrc=URUWpVzw8S3rbM:   (01.04.2019)  Bilde 2: https://www.google.com/url?sa=i&amp;source=images&amp;cd=&amp;cad=rja&amp;uact=8&amp;ved=2ahUKEwjYp8Ln2L3hAhXdAxAIHYj3Ah4QjRx6BAgBEAU&amp;url=http%3A%2F%2Farunimashah.com%2Fthe-beauty-of-conversations%2F&amp;psig=AOvVaw15qAM55ToviNe3EvqB8CL9&amp;ust=1554715993135951 (01.04.2019)  Bilde 3: https://www.google.com/url?sa=i&amp;source=images&amp;cd=&amp;ved=2ahUKEwi68O7t3L3hAhWoo4sKHYZWBvIQjRx6BAgBEAU&amp;url=https%3A%2F%2Fdocplayer.me%2F61277991-Stress-i-skolen-fremtiden-egne-forventninger-sosialt-press-fritid-depresjon-tester-lekser-prestasjoner-skolekrav-utmattelse-sovnmangel.html&amp;psig=AOvVaw0onVM8m-I_gdx78Iydz_NG&amp;ust=1554716937759953 (01.04.2019)  Bilde 4: https://www.google.com/search?rlz=1C1PRFI_enNO817NO817&amp;biw=1280&amp;bih=610&amp;tbm=isch&amp;sa=1&amp;ei=6sesXNTFDfL0qwGj3JlI&amp;q=stille+elever&amp;oq=stille+elever&amp;gs_l=img.3...184629918.184646425..184647342...0.0..0.0.0.......27....1..gws-wiz-img.8DNq3YowZcI#imgrc=7gNrf1--j_9UPM: (01.04.2019)  Bilde 5: https://www.google.com/search?rlz=1C1PRFI_enNO817NO817&amp;biw=1280&amp;bih=610&amp;tbm=isch&amp;sa=1&amp;ei=Gce9XIO5GuuIrwTZnJGIAg&amp;q=boys+animation+images&amp;oq=boys+ani&amp;gs_l=img.1.1.0i19l7j0i5i30i19.18125.32954..35737...2.0..1.80.1988.29......2....1..gws-wiz-img.....0..0j0i67j0i30j0i8i30j0i5i30.qvelm-V4ZEg#imgrc=aT7OxyocZuLqBM: (01.04.2019)  Bilde 6: https://www.google.com/search?rlz=1C1PRFI_enNO817NO817&amp;biw=1280&amp;bih=610&amp;tbm=isch&amp;sa=1&amp;ei=7Me9XJL5CZaGwPAPpYykoA4&amp;q=silent+student+animation&amp;oq=silent+student+animation&amp;gs_l=img.3...33293.38295..38625...2.0..0.268.1124.10j1j1......1....1..gws-wiz-img.......0i30j0i8i30.qCybXTMY9Sk#imgrc=v-Sic-vgKDvfTM: (01.04.1920)   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Fagsamtaler</dc:title>
  <dc:creator>Anne Oseng Perjord</dc:creator>
  <cp:lastModifiedBy>Astrid Johansen</cp:lastModifiedBy>
  <cp:revision>73</cp:revision>
  <dcterms:created xsi:type="dcterms:W3CDTF">2019-03-31T13:13:53Z</dcterms:created>
  <dcterms:modified xsi:type="dcterms:W3CDTF">2019-06-24T07:21:57Z</dcterms:modified>
</cp:coreProperties>
</file>