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82" r:id="rId4"/>
    <p:sldId id="270" r:id="rId5"/>
    <p:sldId id="271" r:id="rId6"/>
    <p:sldId id="290" r:id="rId7"/>
    <p:sldId id="273" r:id="rId8"/>
    <p:sldId id="274" r:id="rId9"/>
    <p:sldId id="279" r:id="rId10"/>
    <p:sldId id="272" r:id="rId11"/>
    <p:sldId id="294" r:id="rId12"/>
    <p:sldId id="295" r:id="rId13"/>
    <p:sldId id="275" r:id="rId14"/>
    <p:sldId id="296" r:id="rId15"/>
    <p:sldId id="265" r:id="rId16"/>
    <p:sldId id="262" r:id="rId17"/>
    <p:sldId id="291" r:id="rId18"/>
    <p:sldId id="284" r:id="rId19"/>
    <p:sldId id="280" r:id="rId20"/>
    <p:sldId id="259" r:id="rId21"/>
    <p:sldId id="277" r:id="rId22"/>
    <p:sldId id="283" r:id="rId23"/>
    <p:sldId id="281" r:id="rId24"/>
    <p:sldId id="260" r:id="rId25"/>
    <p:sldId id="261" r:id="rId26"/>
    <p:sldId id="263" r:id="rId27"/>
    <p:sldId id="285" r:id="rId28"/>
    <p:sldId id="287" r:id="rId29"/>
    <p:sldId id="264" r:id="rId30"/>
    <p:sldId id="266" r:id="rId31"/>
    <p:sldId id="267" r:id="rId32"/>
    <p:sldId id="268" r:id="rId33"/>
    <p:sldId id="292" r:id="rId34"/>
    <p:sldId id="288" r:id="rId35"/>
    <p:sldId id="293" r:id="rId36"/>
    <p:sldId id="289" r:id="rId37"/>
    <p:sldId id="278" r:id="rId38"/>
    <p:sldId id="269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00"/>
    <p:restoredTop sz="94326"/>
  </p:normalViewPr>
  <p:slideViewPr>
    <p:cSldViewPr snapToGrid="0" snapToObjects="1">
      <p:cViewPr varScale="1">
        <p:scale>
          <a:sx n="55" d="100"/>
          <a:sy n="55" d="100"/>
        </p:scale>
        <p:origin x="680" y="184"/>
      </p:cViewPr>
      <p:guideLst/>
    </p:cSldViewPr>
  </p:slideViewPr>
  <p:outlineViewPr>
    <p:cViewPr>
      <p:scale>
        <a:sx n="33" d="100"/>
        <a:sy n="33" d="100"/>
      </p:scale>
      <p:origin x="0" y="-88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01T17:22:34.581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145779.03125"/>
      <inkml:brushProperty name="anchorY" value="-75172.23438"/>
      <inkml:brushProperty name="scaleFactor" value="0.5"/>
    </inkml:brush>
  </inkml:definitions>
  <inkml:trace contextRef="#ctx0" brushRef="#br0">0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5-01T17:24:30.657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52860.32813"/>
      <inkml:brushProperty name="anchorY" value="-8091.11816"/>
      <inkml:brushProperty name="scaleFactor" value="0.5"/>
    </inkml:brush>
  </inkml:definitions>
  <inkml:trace contextRef="#ctx0" brushRef="#br0">1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28086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21861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65890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teks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1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 Johnny Appleseed</a:t>
            </a:r>
          </a:p>
        </p:txBody>
      </p:sp>
      <p:sp>
        <p:nvSpPr>
          <p:cNvPr id="94" name="«Skriv et sitat her.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«Skriv et sitat her.»</a:t>
            </a:r>
          </a:p>
        </p:txBody>
      </p:sp>
      <p:sp>
        <p:nvSpPr>
          <p:cNvPr id="9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ild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telteks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Titteltekst</a:t>
            </a:r>
          </a:p>
        </p:txBody>
      </p:sp>
      <p:sp>
        <p:nvSpPr>
          <p:cNvPr id="22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telteks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3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ild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telteks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Titteltekst</a:t>
            </a:r>
          </a:p>
        </p:txBody>
      </p:sp>
      <p:sp>
        <p:nvSpPr>
          <p:cNvPr id="40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1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4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7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58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ild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7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8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ild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Bild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Bild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Titteltekst</a:t>
            </a:r>
          </a:p>
        </p:txBody>
      </p:sp>
      <p:sp>
        <p:nvSpPr>
          <p:cNvPr id="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6385373" y="9296400"/>
            <a:ext cx="227280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hf hdr="0" ftr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5" Type="http://schemas.openxmlformats.org/officeDocument/2006/relationships/customXml" Target="../ink/ink2.xml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w_1h2XqgMs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Bilde" descr="Bil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1" y="1264389"/>
            <a:ext cx="12999357" cy="722482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Ikke alt som teller…"/>
          <p:cNvSpPr txBox="1">
            <a:spLocks noGrp="1"/>
          </p:cNvSpPr>
          <p:nvPr>
            <p:ph type="ctrTitle"/>
          </p:nvPr>
        </p:nvSpPr>
        <p:spPr>
          <a:xfrm>
            <a:off x="3475757" y="2807453"/>
            <a:ext cx="10464801" cy="33020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FDFF"/>
                </a:solidFill>
              </a:defRPr>
            </a:pPr>
            <a:r>
              <a:rPr dirty="0" err="1"/>
              <a:t>Ikke</a:t>
            </a:r>
            <a:r>
              <a:rPr dirty="0"/>
              <a:t> alt </a:t>
            </a:r>
            <a:r>
              <a:rPr dirty="0" err="1"/>
              <a:t>som</a:t>
            </a:r>
            <a:r>
              <a:rPr dirty="0"/>
              <a:t> teller </a:t>
            </a:r>
          </a:p>
          <a:p>
            <a:pPr>
              <a:defRPr>
                <a:solidFill>
                  <a:srgbClr val="00FDFF"/>
                </a:solidFill>
              </a:defRPr>
            </a:pP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telles</a:t>
            </a:r>
            <a:endParaRPr dirty="0"/>
          </a:p>
        </p:txBody>
      </p:sp>
      <p:sp>
        <p:nvSpPr>
          <p:cNvPr id="121" name="Vi har et kunnskapsgrunnlag.…"/>
          <p:cNvSpPr txBox="1">
            <a:spLocks noGrp="1"/>
          </p:cNvSpPr>
          <p:nvPr>
            <p:ph type="subTitle" sz="quarter" idx="1"/>
          </p:nvPr>
        </p:nvSpPr>
        <p:spPr>
          <a:xfrm>
            <a:off x="5681517" y="6754775"/>
            <a:ext cx="6053283" cy="3302001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FDFF"/>
                </a:solidFill>
              </a:defRPr>
            </a:pPr>
            <a:endParaRPr dirty="0"/>
          </a:p>
          <a:p>
            <a:pPr>
              <a:defRPr>
                <a:solidFill>
                  <a:srgbClr val="00FDFF"/>
                </a:solidFill>
              </a:defRPr>
            </a:pPr>
            <a:r>
              <a:rPr lang="nb-NO" dirty="0"/>
              <a:t>Om hva som s</a:t>
            </a:r>
            <a:r>
              <a:rPr dirty="0" err="1"/>
              <a:t>kal</a:t>
            </a:r>
            <a:r>
              <a:rPr dirty="0"/>
              <a:t> </a:t>
            </a:r>
            <a:r>
              <a:rPr dirty="0" err="1"/>
              <a:t>vurdere</a:t>
            </a:r>
            <a:r>
              <a:rPr lang="nb-NO" dirty="0"/>
              <a:t>s, og hvordan.</a:t>
            </a:r>
            <a:endParaRPr dirty="0"/>
          </a:p>
        </p:txBody>
      </p:sp>
      <p:sp>
        <p:nvSpPr>
          <p:cNvPr id="122" name="Bilde fra…"/>
          <p:cNvSpPr txBox="1"/>
          <p:nvPr/>
        </p:nvSpPr>
        <p:spPr>
          <a:xfrm>
            <a:off x="7822842" y="8542610"/>
            <a:ext cx="4998112" cy="119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/>
            </a:pPr>
            <a:r>
              <a:t>Bilde fra </a:t>
            </a:r>
          </a:p>
          <a:p>
            <a:pPr>
              <a:defRPr b="0" i="1"/>
            </a:pPr>
            <a:r>
              <a:t>Salmer fra kjøkkenet</a:t>
            </a:r>
          </a:p>
          <a:p>
            <a:pPr>
              <a:defRPr b="0"/>
            </a:pPr>
            <a:r>
              <a:t>en film om forskning av Bent Hamer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A5CAFB9-96D3-404D-941B-77D01D1ED28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</a:t>
            </a:fld>
            <a:endParaRPr lang="nb-NO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1" animBg="1" advAuto="0"/>
      <p:bldP spid="121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7F5CE7-1E49-DE41-B9B7-8B953B8A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254000"/>
            <a:ext cx="12344400" cy="2159000"/>
          </a:xfrm>
        </p:spPr>
        <p:txBody>
          <a:bodyPr>
            <a:noAutofit/>
          </a:bodyPr>
          <a:lstStyle/>
          <a:p>
            <a:r>
              <a:rPr lang="nb-NO" sz="4800" dirty="0"/>
              <a:t>Standpunktkarakteren skal vise den samlede kompetansen i naturfag.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8AE8C1-D7A1-A549-93F2-67C5F4602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9505F91-AEFE-3149-ABD6-3ABE567A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915" y="2201602"/>
            <a:ext cx="6880970" cy="7297998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FE4578-3F75-FC45-9BD5-2CF918B6A1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31473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7F5CE7-1E49-DE41-B9B7-8B953B8A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254000"/>
            <a:ext cx="12344400" cy="2159000"/>
          </a:xfrm>
        </p:spPr>
        <p:txBody>
          <a:bodyPr>
            <a:noAutofit/>
          </a:bodyPr>
          <a:lstStyle/>
          <a:p>
            <a:r>
              <a:rPr lang="nb-NO" sz="4800" dirty="0"/>
              <a:t>Standpunktkarakteren skal vise den samlede kompetansen i matematikk.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8AE8C1-D7A1-A549-93F2-67C5F4602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FE4578-3F75-FC45-9BD5-2CF918B6A1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11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F53F535-2FC3-BA44-91F8-ABA624C1C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855" y="2089149"/>
            <a:ext cx="12744625" cy="74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46593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7F5CE7-1E49-DE41-B9B7-8B953B8A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52" y="254000"/>
            <a:ext cx="12344400" cy="2159000"/>
          </a:xfrm>
        </p:spPr>
        <p:txBody>
          <a:bodyPr>
            <a:noAutofit/>
          </a:bodyPr>
          <a:lstStyle/>
          <a:p>
            <a:r>
              <a:rPr lang="nb-NO" sz="4800" dirty="0"/>
              <a:t>Standpunktkarakteren skal vise den samlede kompetansen i matematikk.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58AE8C1-D7A1-A549-93F2-67C5F4602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6FE4578-3F75-FC45-9BD5-2CF918B6A11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12</a:t>
            </a:fld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DCB040A3-2473-664F-8DB7-8BCA6825A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5" y="2216149"/>
            <a:ext cx="12633537" cy="649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4525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C9C93BE-B85C-4342-B0E1-504E0462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Det må innarbeides nye vurderingsmetoder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B9EC537-8912-6E43-9C43-A282E6B74F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Hvilke kompetanser skal ligge til grunn for karakteren?</a:t>
            </a:r>
          </a:p>
          <a:p>
            <a:r>
              <a:rPr lang="nb-NO" dirty="0"/>
              <a:t>«</a:t>
            </a:r>
            <a:r>
              <a:rPr lang="nb-NO" i="1" dirty="0"/>
              <a:t>Kompetanse er å kunne tilegne seg og anvende kunnskaper og ferdigheter til å mestre utfordringer og løse oppgaver i kjente og ukjente sammenhenger og situasjoner. Kompetanse innebærer forståelse og evne til refleksjon og kritisk tenkning.»</a:t>
            </a:r>
          </a:p>
          <a:p>
            <a:r>
              <a:rPr lang="nb-NO" i="1" dirty="0"/>
              <a:t>Hvor blir de tverrfaglige temaene vurdert?</a:t>
            </a: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A3532D-95A3-434B-9B4B-625A6C8D6AE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536791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B023EA-B2AF-AF4E-91A6-52D569CE6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76300"/>
            <a:ext cx="11099800" cy="6661322"/>
          </a:xfrm>
        </p:spPr>
        <p:txBody>
          <a:bodyPr>
            <a:normAutofit/>
          </a:bodyPr>
          <a:lstStyle/>
          <a:p>
            <a:r>
              <a:rPr lang="nb-NO" dirty="0"/>
              <a:t>Kommer elevene fortsatt til å bli vurdert med skriftlige prøver der hver oppgave har ett riktig svar?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79D09AF-152F-F54B-A849-54C6D2CED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8353168"/>
            <a:ext cx="11099800" cy="5241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568566-9920-2C4E-B6C9-67C2B8C0430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529178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Viser ikke…"/>
          <p:cNvSpPr txBox="1">
            <a:spLocks noGrp="1"/>
          </p:cNvSpPr>
          <p:nvPr>
            <p:ph type="body" sz="half" idx="1"/>
          </p:nvPr>
        </p:nvSpPr>
        <p:spPr>
          <a:xfrm>
            <a:off x="6173503" y="2365513"/>
            <a:ext cx="6423595" cy="6911518"/>
          </a:xfrm>
          <a:prstGeom prst="rect">
            <a:avLst/>
          </a:prstGeom>
        </p:spPr>
        <p:txBody>
          <a:bodyPr/>
          <a:lstStyle/>
          <a:p>
            <a:pPr algn="l">
              <a:defRPr b="1"/>
            </a:pPr>
            <a:r>
              <a:rPr dirty="0" err="1"/>
              <a:t>Viser</a:t>
            </a:r>
            <a:r>
              <a:rPr dirty="0"/>
              <a:t> </a:t>
            </a:r>
            <a:r>
              <a:rPr dirty="0" err="1"/>
              <a:t>ikke</a:t>
            </a:r>
            <a:endParaRPr dirty="0"/>
          </a:p>
          <a:p>
            <a:pPr algn="l"/>
            <a:r>
              <a:rPr dirty="0" err="1"/>
              <a:t>Evne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</a:p>
          <a:p>
            <a:pPr marL="513953" indent="-513953" algn="l">
              <a:buSzPct val="145000"/>
              <a:buChar char="•"/>
            </a:pPr>
            <a:r>
              <a:rPr dirty="0" err="1"/>
              <a:t>kritisk</a:t>
            </a:r>
            <a:r>
              <a:rPr dirty="0"/>
              <a:t> </a:t>
            </a:r>
            <a:r>
              <a:rPr dirty="0" err="1"/>
              <a:t>tenkning</a:t>
            </a:r>
            <a:endParaRPr dirty="0"/>
          </a:p>
          <a:p>
            <a:pPr marL="513953" indent="-513953" algn="l">
              <a:buSzPct val="145000"/>
              <a:buChar char="•"/>
            </a:pPr>
            <a:r>
              <a:rPr dirty="0" err="1"/>
              <a:t>etisk</a:t>
            </a:r>
            <a:r>
              <a:rPr dirty="0"/>
              <a:t> </a:t>
            </a:r>
            <a:r>
              <a:rPr dirty="0" err="1"/>
              <a:t>bevissthet</a:t>
            </a:r>
            <a:endParaRPr dirty="0"/>
          </a:p>
          <a:p>
            <a:pPr marL="513953" indent="-513953" algn="l">
              <a:buSzPct val="145000"/>
              <a:buChar char="•"/>
            </a:pPr>
            <a:r>
              <a:rPr dirty="0" err="1"/>
              <a:t>demokrati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medvirkning</a:t>
            </a:r>
            <a:endParaRPr dirty="0"/>
          </a:p>
          <a:p>
            <a:pPr marL="513953" indent="-513953" algn="l">
              <a:buSzPct val="145000"/>
              <a:buChar char="•"/>
            </a:pPr>
            <a:r>
              <a:rPr dirty="0" err="1"/>
              <a:t>Livsmestring</a:t>
            </a:r>
            <a:endParaRPr dirty="0"/>
          </a:p>
          <a:p>
            <a:pPr algn="l"/>
            <a:r>
              <a:rPr dirty="0" err="1"/>
              <a:t>Kreativitet</a:t>
            </a:r>
            <a:endParaRPr dirty="0"/>
          </a:p>
          <a:p>
            <a:pPr algn="l"/>
            <a:r>
              <a:rPr dirty="0" err="1"/>
              <a:t>Skaperglede</a:t>
            </a:r>
            <a:endParaRPr dirty="0"/>
          </a:p>
          <a:p>
            <a:pPr algn="l"/>
            <a:r>
              <a:rPr dirty="0" err="1"/>
              <a:t>Utforsktertrang</a:t>
            </a:r>
            <a:endParaRPr dirty="0"/>
          </a:p>
          <a:p>
            <a:pPr algn="l"/>
            <a:r>
              <a:rPr dirty="0" err="1"/>
              <a:t>Respekt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miljøbevissthet</a:t>
            </a:r>
            <a:endParaRPr dirty="0"/>
          </a:p>
          <a:p>
            <a:pPr algn="l"/>
            <a:r>
              <a:rPr dirty="0" err="1"/>
              <a:t>Forståelse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egen</a:t>
            </a:r>
            <a:r>
              <a:rPr dirty="0"/>
              <a:t> </a:t>
            </a:r>
            <a:r>
              <a:rPr dirty="0" err="1"/>
              <a:t>læring</a:t>
            </a:r>
            <a:endParaRPr dirty="0"/>
          </a:p>
          <a:p>
            <a:pPr algn="l"/>
            <a:r>
              <a:rPr dirty="0" err="1"/>
              <a:t>Sosial</a:t>
            </a:r>
            <a:r>
              <a:rPr dirty="0"/>
              <a:t> </a:t>
            </a:r>
            <a:r>
              <a:rPr dirty="0" err="1"/>
              <a:t>læring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utvikling</a:t>
            </a:r>
            <a:endParaRPr dirty="0"/>
          </a:p>
        </p:txBody>
      </p:sp>
      <p:sp>
        <p:nvSpPr>
          <p:cNvPr id="151" name="Hva viser/viser ikke vitnemålet?"/>
          <p:cNvSpPr txBox="1"/>
          <p:nvPr/>
        </p:nvSpPr>
        <p:spPr>
          <a:xfrm>
            <a:off x="952500" y="254000"/>
            <a:ext cx="11099800" cy="116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defTabSz="432308">
              <a:defRPr sz="592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Hva viser/viser ikke vitnemålet?</a:t>
            </a:r>
          </a:p>
        </p:txBody>
      </p:sp>
      <p:sp>
        <p:nvSpPr>
          <p:cNvPr id="152" name="Viser…"/>
          <p:cNvSpPr txBox="1"/>
          <p:nvPr/>
        </p:nvSpPr>
        <p:spPr>
          <a:xfrm>
            <a:off x="952500" y="2365513"/>
            <a:ext cx="5334000" cy="6911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l">
              <a:defRPr sz="3700"/>
            </a:pPr>
            <a:r>
              <a:rPr dirty="0" err="1"/>
              <a:t>Viser</a:t>
            </a:r>
            <a:endParaRPr dirty="0"/>
          </a:p>
          <a:p>
            <a:pPr algn="l">
              <a:defRPr sz="3700" b="0"/>
            </a:pPr>
            <a:r>
              <a:rPr dirty="0" err="1"/>
              <a:t>Kompetanse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fag</a:t>
            </a:r>
          </a:p>
          <a:p>
            <a:pPr algn="l">
              <a:defRPr sz="3700" b="0"/>
            </a:pPr>
            <a:endParaRPr dirty="0"/>
          </a:p>
          <a:p>
            <a:pPr algn="l">
              <a:defRPr sz="3700" b="0"/>
            </a:pPr>
            <a:r>
              <a:rPr dirty="0" err="1"/>
              <a:t>Fravær</a:t>
            </a:r>
            <a:endParaRPr dirty="0"/>
          </a:p>
          <a:p>
            <a:pPr algn="l">
              <a:defRPr sz="3700" b="0"/>
            </a:pPr>
            <a:endParaRPr dirty="0"/>
          </a:p>
          <a:p>
            <a:pPr algn="l">
              <a:defRPr sz="3700" b="0"/>
            </a:pPr>
            <a:r>
              <a:rPr dirty="0"/>
              <a:t>Orden</a:t>
            </a:r>
          </a:p>
          <a:p>
            <a:pPr algn="l">
              <a:defRPr sz="3700" b="0"/>
            </a:pPr>
            <a:r>
              <a:rPr dirty="0"/>
              <a:t> </a:t>
            </a:r>
          </a:p>
          <a:p>
            <a:pPr algn="l">
              <a:defRPr sz="3700" b="0"/>
            </a:pPr>
            <a:r>
              <a:rPr dirty="0" err="1"/>
              <a:t>Oppførsel</a:t>
            </a:r>
            <a:endParaRPr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0B74C84-EBDD-DB45-A3E8-EE40CFE7D27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15</a:t>
            </a:fld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51CDED3A-154D-FE4F-8654-A1F83191981A}"/>
              </a:ext>
            </a:extLst>
          </p:cNvPr>
          <p:cNvSpPr txBox="1"/>
          <p:nvPr/>
        </p:nvSpPr>
        <p:spPr>
          <a:xfrm>
            <a:off x="8950266" y="9230591"/>
            <a:ext cx="3922549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Hva med samarbeid??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ksamens formål knyttet til…"/>
          <p:cNvSpPr txBox="1">
            <a:spLocks noGrp="1"/>
          </p:cNvSpPr>
          <p:nvPr>
            <p:ph type="title"/>
          </p:nvPr>
        </p:nvSpPr>
        <p:spPr>
          <a:xfrm>
            <a:off x="952500" y="253999"/>
            <a:ext cx="11099800" cy="326978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84886">
              <a:defRPr sz="6640"/>
            </a:pPr>
            <a:r>
              <a:rPr lang="nb-NO" dirty="0"/>
              <a:t>Hvilken nytte har eleven av standpunktkarakterene?</a:t>
            </a:r>
            <a:endParaRPr dirty="0"/>
          </a:p>
        </p:txBody>
      </p:sp>
      <p:sp>
        <p:nvSpPr>
          <p:cNvPr id="142" name="Hvilken nytte har eleven av eksamen?…"/>
          <p:cNvSpPr txBox="1">
            <a:spLocks noGrp="1"/>
          </p:cNvSpPr>
          <p:nvPr>
            <p:ph type="body" idx="1"/>
          </p:nvPr>
        </p:nvSpPr>
        <p:spPr>
          <a:xfrm>
            <a:off x="952500" y="3523784"/>
            <a:ext cx="11099800" cy="5353516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(Skolen er vel i stor grad til for eleven?)</a:t>
            </a:r>
          </a:p>
          <a:p>
            <a:r>
              <a:rPr dirty="0" err="1"/>
              <a:t>Hvilken</a:t>
            </a:r>
            <a:r>
              <a:rPr dirty="0"/>
              <a:t> </a:t>
            </a:r>
            <a:r>
              <a:rPr dirty="0" err="1"/>
              <a:t>nytte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eleven </a:t>
            </a:r>
            <a:r>
              <a:rPr dirty="0" err="1"/>
              <a:t>av</a:t>
            </a:r>
            <a:r>
              <a:rPr dirty="0"/>
              <a:t> </a:t>
            </a:r>
            <a:r>
              <a:rPr lang="nb-NO" dirty="0"/>
              <a:t>standpunkt</a:t>
            </a:r>
            <a:r>
              <a:rPr dirty="0"/>
              <a:t>?</a:t>
            </a:r>
          </a:p>
          <a:p>
            <a:r>
              <a:rPr dirty="0" err="1"/>
              <a:t>Finnes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andre</a:t>
            </a:r>
            <a:r>
              <a:rPr dirty="0"/>
              <a:t> </a:t>
            </a:r>
            <a:r>
              <a:rPr lang="nb-NO" dirty="0" err="1"/>
              <a:t>vurd</a:t>
            </a:r>
            <a:r>
              <a:rPr dirty="0" err="1"/>
              <a:t>eringsformer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gir</a:t>
            </a:r>
            <a:r>
              <a:rPr dirty="0"/>
              <a:t> </a:t>
            </a:r>
            <a:r>
              <a:rPr dirty="0" err="1"/>
              <a:t>tilsvarende</a:t>
            </a:r>
            <a:r>
              <a:rPr dirty="0"/>
              <a:t> </a:t>
            </a:r>
            <a:r>
              <a:rPr dirty="0" err="1"/>
              <a:t>utbytte</a:t>
            </a:r>
            <a:r>
              <a:rPr dirty="0"/>
              <a:t>?</a:t>
            </a:r>
          </a:p>
          <a:p>
            <a:r>
              <a:rPr dirty="0" err="1"/>
              <a:t>Finnes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lang="nb-NO" dirty="0" err="1"/>
              <a:t>vurd</a:t>
            </a:r>
            <a:r>
              <a:rPr dirty="0" err="1"/>
              <a:t>eringsformer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gir</a:t>
            </a:r>
            <a:r>
              <a:rPr dirty="0"/>
              <a:t> </a:t>
            </a:r>
            <a:r>
              <a:rPr dirty="0" err="1"/>
              <a:t>bedre</a:t>
            </a:r>
            <a:r>
              <a:rPr dirty="0"/>
              <a:t> </a:t>
            </a:r>
            <a:r>
              <a:rPr dirty="0" err="1"/>
              <a:t>utbytte</a:t>
            </a:r>
            <a:r>
              <a:rPr dirty="0"/>
              <a:t>?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60D0D2B-B3FB-724B-88EE-25640D0A0C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16</a:t>
            </a:fld>
            <a:endParaRPr lang="nb-NO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ksamens formål knyttet til…"/>
          <p:cNvSpPr txBox="1">
            <a:spLocks noGrp="1"/>
          </p:cNvSpPr>
          <p:nvPr>
            <p:ph type="title"/>
          </p:nvPr>
        </p:nvSpPr>
        <p:spPr>
          <a:xfrm>
            <a:off x="952500" y="253999"/>
            <a:ext cx="11099800" cy="326978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84886">
              <a:defRPr sz="6640"/>
            </a:pPr>
            <a:r>
              <a:rPr lang="nb-NO" dirty="0"/>
              <a:t>Hvilken nytte har eleven av standpunktkarakterene?</a:t>
            </a:r>
            <a:endParaRPr dirty="0"/>
          </a:p>
        </p:txBody>
      </p:sp>
      <p:sp>
        <p:nvSpPr>
          <p:cNvPr id="142" name="Hvilken nytte har eleven av eksamen?…"/>
          <p:cNvSpPr txBox="1">
            <a:spLocks noGrp="1"/>
          </p:cNvSpPr>
          <p:nvPr>
            <p:ph type="body" idx="1"/>
          </p:nvPr>
        </p:nvSpPr>
        <p:spPr>
          <a:xfrm>
            <a:off x="952500" y="3523784"/>
            <a:ext cx="11099800" cy="5353516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60D0D2B-B3FB-724B-88EE-25640D0A0C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490371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Eksamens formål knyttet til…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324358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84886">
              <a:defRPr sz="6640"/>
            </a:pPr>
            <a:r>
              <a:rPr lang="nb-NO" dirty="0"/>
              <a:t>Hvilken nytte har eleven av eksamen i tillegg til standpunktkarakterene?</a:t>
            </a:r>
            <a:endParaRPr dirty="0"/>
          </a:p>
        </p:txBody>
      </p:sp>
      <p:sp>
        <p:nvSpPr>
          <p:cNvPr id="142" name="Hvilken nytte har eleven av eksamen?…"/>
          <p:cNvSpPr txBox="1">
            <a:spLocks noGrp="1"/>
          </p:cNvSpPr>
          <p:nvPr>
            <p:ph type="body" idx="1"/>
          </p:nvPr>
        </p:nvSpPr>
        <p:spPr>
          <a:xfrm>
            <a:off x="952500" y="3108960"/>
            <a:ext cx="11099800" cy="618744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Hvilken</a:t>
            </a:r>
            <a:r>
              <a:rPr dirty="0"/>
              <a:t> </a:t>
            </a:r>
            <a:r>
              <a:rPr dirty="0" err="1"/>
              <a:t>nytte</a:t>
            </a:r>
            <a:r>
              <a:rPr dirty="0"/>
              <a:t> </a:t>
            </a:r>
            <a:r>
              <a:rPr dirty="0" err="1"/>
              <a:t>har</a:t>
            </a:r>
            <a:r>
              <a:rPr dirty="0"/>
              <a:t> eleven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eksamen</a:t>
            </a:r>
            <a:r>
              <a:rPr dirty="0"/>
              <a:t>?</a:t>
            </a:r>
          </a:p>
          <a:p>
            <a:r>
              <a:rPr dirty="0" err="1"/>
              <a:t>Finnes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andre</a:t>
            </a:r>
            <a:r>
              <a:rPr dirty="0"/>
              <a:t> </a:t>
            </a:r>
            <a:r>
              <a:rPr dirty="0" err="1"/>
              <a:t>evalueringsformer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gir</a:t>
            </a:r>
            <a:r>
              <a:rPr dirty="0"/>
              <a:t> </a:t>
            </a:r>
            <a:r>
              <a:rPr dirty="0" err="1"/>
              <a:t>tilsvarende</a:t>
            </a:r>
            <a:r>
              <a:rPr dirty="0"/>
              <a:t> </a:t>
            </a:r>
            <a:r>
              <a:rPr dirty="0" err="1"/>
              <a:t>utbytte</a:t>
            </a:r>
            <a:r>
              <a:rPr dirty="0"/>
              <a:t>?</a:t>
            </a:r>
          </a:p>
          <a:p>
            <a:r>
              <a:rPr dirty="0" err="1"/>
              <a:t>Finnes</a:t>
            </a:r>
            <a:r>
              <a:rPr dirty="0"/>
              <a:t> </a:t>
            </a:r>
            <a:r>
              <a:rPr dirty="0" err="1"/>
              <a:t>det</a:t>
            </a:r>
            <a:r>
              <a:rPr dirty="0"/>
              <a:t> </a:t>
            </a:r>
            <a:r>
              <a:rPr dirty="0" err="1"/>
              <a:t>evalueringsformer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gir</a:t>
            </a:r>
            <a:r>
              <a:rPr dirty="0"/>
              <a:t> </a:t>
            </a:r>
            <a:r>
              <a:rPr dirty="0" err="1"/>
              <a:t>bedre</a:t>
            </a:r>
            <a:r>
              <a:rPr dirty="0"/>
              <a:t> </a:t>
            </a:r>
            <a:r>
              <a:rPr dirty="0" err="1"/>
              <a:t>utbytte</a:t>
            </a:r>
            <a:r>
              <a:rPr dirty="0"/>
              <a:t>?</a:t>
            </a:r>
            <a:r>
              <a:rPr lang="nb-NO" dirty="0"/>
              <a:t> (lærer elevene mindre i 1.-7. trinn?)</a:t>
            </a:r>
            <a:endParaRPr dirty="0"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660D0D2B-B3FB-724B-88EE-25640D0A0C6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091120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AD2816-C519-3E46-B0F5-B8E72C3F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Rolle og formål for eksamen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6652E4A-3B39-6E4C-85F6-740B8F0807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Vurdere kompetanse (for kompetansemåling og inntaksgrunnlag) (formål)</a:t>
            </a:r>
          </a:p>
          <a:p>
            <a:r>
              <a:rPr lang="nb-NO" dirty="0"/>
              <a:t>Normere (formål?)</a:t>
            </a:r>
          </a:p>
          <a:p>
            <a:r>
              <a:rPr lang="nb-NO" dirty="0"/>
              <a:t>Bidra til felles vurderings- og sensurpraksis (formål?)</a:t>
            </a:r>
          </a:p>
          <a:p>
            <a:r>
              <a:rPr lang="nb-NO" dirty="0"/>
              <a:t>Hvordan påvirker eksamen faget?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6F0FBFF-15B4-6D4F-96FE-67022BC119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542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ives a message to students about what we valu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500"/>
              </a:spcBef>
              <a:defRPr sz="2688"/>
            </a:pPr>
            <a:r>
              <a:rPr dirty="0"/>
              <a:t>Gives a message to students about what we value</a:t>
            </a:r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dirty="0" err="1"/>
              <a:t>Prioritises</a:t>
            </a:r>
            <a:r>
              <a:rPr dirty="0"/>
              <a:t> some learning outcomes, ignores others</a:t>
            </a:r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dirty="0"/>
              <a:t>Encourages rote learning, </a:t>
            </a:r>
            <a:r>
              <a:rPr dirty="0" err="1"/>
              <a:t>discoruages</a:t>
            </a:r>
            <a:r>
              <a:rPr dirty="0"/>
              <a:t> deep approaches</a:t>
            </a:r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dirty="0"/>
              <a:t>Poorly distributed study time across the semester</a:t>
            </a:r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dirty="0"/>
              <a:t>Inhibits cooperation and </a:t>
            </a:r>
            <a:r>
              <a:rPr dirty="0" err="1"/>
              <a:t>collab</a:t>
            </a:r>
            <a:r>
              <a:rPr lang="nb-NO" dirty="0"/>
              <a:t>or</a:t>
            </a:r>
            <a:r>
              <a:rPr dirty="0" err="1"/>
              <a:t>ation</a:t>
            </a:r>
            <a:r>
              <a:rPr dirty="0"/>
              <a:t> between students</a:t>
            </a:r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dirty="0"/>
              <a:t>Over-</a:t>
            </a:r>
            <a:r>
              <a:rPr dirty="0" err="1"/>
              <a:t>emphasises</a:t>
            </a:r>
            <a:r>
              <a:rPr dirty="0"/>
              <a:t> some communication skills (e.g.</a:t>
            </a:r>
            <a:r>
              <a:rPr lang="nb-NO" dirty="0"/>
              <a:t> </a:t>
            </a:r>
            <a:r>
              <a:rPr dirty="0" err="1"/>
              <a:t>wri</a:t>
            </a:r>
            <a:r>
              <a:rPr lang="nb-NO" dirty="0"/>
              <a:t>g</a:t>
            </a:r>
            <a:r>
              <a:rPr dirty="0"/>
              <a:t>thing with a pen) at the </a:t>
            </a:r>
            <a:r>
              <a:rPr dirty="0" err="1"/>
              <a:t>expence</a:t>
            </a:r>
            <a:r>
              <a:rPr dirty="0"/>
              <a:t> of others</a:t>
            </a:r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dirty="0"/>
              <a:t>Distracts students from the object of study through a focus on marks</a:t>
            </a:r>
          </a:p>
        </p:txBody>
      </p:sp>
      <p:sp>
        <p:nvSpPr>
          <p:cNvPr id="125" name="David Bou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David </a:t>
            </a:r>
            <a:r>
              <a:rPr dirty="0" err="1"/>
              <a:t>Boud</a:t>
            </a:r>
            <a:endParaRPr dirty="0"/>
          </a:p>
        </p:txBody>
      </p:sp>
      <p:sp>
        <p:nvSpPr>
          <p:cNvPr id="126" name="What impacts of assessment are evident?…"/>
          <p:cNvSpPr txBox="1"/>
          <p:nvPr/>
        </p:nvSpPr>
        <p:spPr>
          <a:xfrm>
            <a:off x="2760979" y="1814017"/>
            <a:ext cx="7482841" cy="82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What impacts of assessment are evident?</a:t>
            </a:r>
          </a:p>
          <a:p>
            <a:pPr>
              <a:defRPr b="0"/>
            </a:pPr>
            <a:r>
              <a:t>One slide shown in Kopenhagen November 23rd 2018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A3D010C-9BAA-7545-9517-EF36AC3130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</a:t>
            </a:fld>
            <a:endParaRPr lang="nb-NO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Eksamens rolle knyttet til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Eksamens rolle knyttet til</a:t>
            </a:r>
          </a:p>
          <a:p>
            <a:pPr defTabSz="484886">
              <a:defRPr sz="6640"/>
            </a:pPr>
            <a:r>
              <a:t>dybdelæring</a:t>
            </a:r>
          </a:p>
        </p:txBody>
      </p:sp>
      <p:sp>
        <p:nvSpPr>
          <p:cNvPr id="133" name="Hvordan kan eksamen fremme dybdelæring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eksamen</a:t>
            </a:r>
            <a:r>
              <a:rPr dirty="0"/>
              <a:t> </a:t>
            </a:r>
            <a:r>
              <a:rPr dirty="0" err="1"/>
              <a:t>fremme</a:t>
            </a:r>
            <a:r>
              <a:rPr dirty="0"/>
              <a:t> </a:t>
            </a:r>
            <a:r>
              <a:rPr dirty="0" err="1"/>
              <a:t>dybdelæring</a:t>
            </a:r>
            <a:r>
              <a:rPr dirty="0"/>
              <a:t>?</a:t>
            </a:r>
          </a:p>
          <a:p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eksamen</a:t>
            </a:r>
            <a:r>
              <a:rPr dirty="0"/>
              <a:t> </a:t>
            </a:r>
            <a:r>
              <a:rPr dirty="0" err="1"/>
              <a:t>bidra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at </a:t>
            </a:r>
            <a:r>
              <a:rPr dirty="0" err="1"/>
              <a:t>lærere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velge</a:t>
            </a:r>
            <a:r>
              <a:rPr dirty="0"/>
              <a:t> </a:t>
            </a:r>
            <a:r>
              <a:rPr dirty="0" err="1"/>
              <a:t>å</a:t>
            </a:r>
            <a:r>
              <a:rPr dirty="0"/>
              <a:t> </a:t>
            </a:r>
            <a:r>
              <a:rPr dirty="0" err="1"/>
              <a:t>undervise</a:t>
            </a:r>
            <a:r>
              <a:rPr dirty="0"/>
              <a:t> </a:t>
            </a:r>
            <a:r>
              <a:rPr dirty="0" err="1"/>
              <a:t>færre</a:t>
            </a:r>
            <a:r>
              <a:rPr dirty="0"/>
              <a:t> </a:t>
            </a:r>
            <a:r>
              <a:rPr dirty="0" err="1"/>
              <a:t>tema</a:t>
            </a:r>
            <a:r>
              <a:rPr dirty="0"/>
              <a:t>, men med </a:t>
            </a:r>
            <a:r>
              <a:rPr dirty="0" err="1"/>
              <a:t>bedre</a:t>
            </a:r>
            <a:r>
              <a:rPr dirty="0"/>
              <a:t> </a:t>
            </a:r>
            <a:r>
              <a:rPr dirty="0" err="1"/>
              <a:t>læringsutbytte</a:t>
            </a:r>
            <a:r>
              <a:rPr dirty="0"/>
              <a:t>?</a:t>
            </a:r>
          </a:p>
          <a:p>
            <a:r>
              <a:rPr dirty="0" err="1"/>
              <a:t>Åpner</a:t>
            </a:r>
            <a:r>
              <a:rPr dirty="0"/>
              <a:t> </a:t>
            </a:r>
            <a:r>
              <a:rPr dirty="0" err="1"/>
              <a:t>regelverket</a:t>
            </a:r>
            <a:r>
              <a:rPr dirty="0"/>
              <a:t> for </a:t>
            </a:r>
            <a:r>
              <a:rPr dirty="0" err="1"/>
              <a:t>dette</a:t>
            </a:r>
            <a:r>
              <a:rPr dirty="0"/>
              <a:t> </a:t>
            </a:r>
            <a:r>
              <a:rPr dirty="0" err="1"/>
              <a:t>eller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regelverket</a:t>
            </a:r>
            <a:r>
              <a:rPr dirty="0"/>
              <a:t> et hinder (§ 3-30)?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55BCF1B5-BBBD-EC4D-910B-B7862E093C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20</a:t>
            </a:fld>
            <a:endParaRPr lang="nb-NO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9C5F65-0643-7541-A58A-C7FBF296E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253999"/>
            <a:ext cx="11099800" cy="3247483"/>
          </a:xfrm>
        </p:spPr>
        <p:txBody>
          <a:bodyPr>
            <a:normAutofit fontScale="90000"/>
          </a:bodyPr>
          <a:lstStyle/>
          <a:p>
            <a:r>
              <a:rPr lang="nb-NO" dirty="0"/>
              <a:t>Hvordan påvirker eksamen matematikkfaget?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3B7AF7-BA9A-E942-9554-B70DC7AFF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3836020"/>
            <a:ext cx="11099800" cy="5460380"/>
          </a:xfrm>
        </p:spPr>
        <p:txBody>
          <a:bodyPr/>
          <a:lstStyle/>
          <a:p>
            <a:r>
              <a:rPr lang="nb-NO" dirty="0"/>
              <a:t>Påvirker den faget?</a:t>
            </a:r>
          </a:p>
          <a:p>
            <a:r>
              <a:rPr lang="nb-NO" dirty="0"/>
              <a:t>Påvirkes vurderingspraksisen?</a:t>
            </a:r>
          </a:p>
          <a:p>
            <a:r>
              <a:rPr lang="nb-NO" dirty="0"/>
              <a:t>Påvirkes vektleggingen av kompetansemål?</a:t>
            </a:r>
          </a:p>
          <a:p>
            <a:r>
              <a:rPr lang="nb-NO" dirty="0"/>
              <a:t>Påvirkes undervisningsmetodene?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626384A-A228-1A4F-A724-97B3514AA6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539537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9C5F65-0643-7541-A58A-C7FBF296E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påvirker eksamen naturfaget?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D3B7AF7-BA9A-E942-9554-B70DC7AFF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Påvirker den faget?</a:t>
            </a:r>
          </a:p>
          <a:p>
            <a:r>
              <a:rPr lang="nb-NO" dirty="0"/>
              <a:t>Påvirkes vurderingspraksisen?</a:t>
            </a:r>
          </a:p>
          <a:p>
            <a:r>
              <a:rPr lang="nb-NO" dirty="0"/>
              <a:t>Påvirkes vektleggingen av kompetansemål?</a:t>
            </a:r>
          </a:p>
          <a:p>
            <a:r>
              <a:rPr lang="nb-NO" dirty="0"/>
              <a:t>Påvirkes undervisningsmetodene?</a:t>
            </a:r>
          </a:p>
          <a:p>
            <a:r>
              <a:rPr lang="nb-NO" dirty="0"/>
              <a:t>Hvorfor kommer 20% av elevene opp til eksamen i vg1??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626384A-A228-1A4F-A724-97B3514AA6D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9939632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3D278E-745D-8647-A05C-27A94C18D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Rolle og formål for eksamen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28CE72-18CA-FE4B-9AFF-5D229CCE0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Eksamen påvirker vurderingen i faget</a:t>
            </a:r>
          </a:p>
          <a:p>
            <a:r>
              <a:rPr lang="nb-NO" dirty="0"/>
              <a:t>Eksamen påvirker undervisningens innhold</a:t>
            </a:r>
          </a:p>
          <a:p>
            <a:r>
              <a:rPr lang="nb-NO" dirty="0"/>
              <a:t>Eksamen påvirker undervisningsmetodene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3BA56E5-5A2E-3340-9091-DA6A46A11A85}"/>
              </a:ext>
            </a:extLst>
          </p:cNvPr>
          <p:cNvSpPr txBox="1"/>
          <p:nvPr/>
        </p:nvSpPr>
        <p:spPr>
          <a:xfrm>
            <a:off x="2334951" y="3399839"/>
            <a:ext cx="2816477" cy="5950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Lærerne sier: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026458F-ECA6-5A4A-AB06-6AE9479404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043699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Eksamens rolle knyttet til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Eksamens rolle knyttet til</a:t>
            </a:r>
          </a:p>
          <a:p>
            <a:pPr defTabSz="484886">
              <a:defRPr sz="6640"/>
            </a:pPr>
            <a:r>
              <a:t>undervisningsinnhold</a:t>
            </a:r>
          </a:p>
        </p:txBody>
      </p:sp>
      <p:sp>
        <p:nvSpPr>
          <p:cNvPr id="136" name="Hvordan kan eksamen bidra til å styre undervisningen i en retning vi ønsker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Hvordan</a:t>
            </a:r>
            <a:r>
              <a:rPr dirty="0"/>
              <a:t> </a:t>
            </a:r>
            <a:r>
              <a:rPr dirty="0" err="1"/>
              <a:t>kan</a:t>
            </a:r>
            <a:r>
              <a:rPr dirty="0"/>
              <a:t> </a:t>
            </a:r>
            <a:r>
              <a:rPr dirty="0" err="1"/>
              <a:t>eksamen</a:t>
            </a:r>
            <a:r>
              <a:rPr dirty="0"/>
              <a:t> </a:t>
            </a:r>
            <a:r>
              <a:rPr dirty="0" err="1"/>
              <a:t>bidra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å</a:t>
            </a:r>
            <a:r>
              <a:rPr dirty="0"/>
              <a:t> </a:t>
            </a:r>
            <a:r>
              <a:rPr dirty="0" err="1"/>
              <a:t>styre</a:t>
            </a:r>
            <a:r>
              <a:rPr dirty="0"/>
              <a:t> </a:t>
            </a:r>
            <a:r>
              <a:rPr dirty="0" err="1"/>
              <a:t>undervisningen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retning</a:t>
            </a:r>
            <a:r>
              <a:rPr dirty="0"/>
              <a:t> vi </a:t>
            </a:r>
            <a:r>
              <a:rPr dirty="0" err="1"/>
              <a:t>ønsker</a:t>
            </a:r>
            <a:r>
              <a:rPr dirty="0"/>
              <a:t>?</a:t>
            </a:r>
          </a:p>
          <a:p>
            <a:r>
              <a:rPr dirty="0" err="1"/>
              <a:t>Kan</a:t>
            </a:r>
            <a:r>
              <a:rPr dirty="0"/>
              <a:t> vi </a:t>
            </a:r>
            <a:r>
              <a:rPr dirty="0" err="1"/>
              <a:t>unngå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sortering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prioriterte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ikkeprioriterte</a:t>
            </a:r>
            <a:r>
              <a:rPr dirty="0"/>
              <a:t> </a:t>
            </a:r>
            <a:r>
              <a:rPr dirty="0" err="1"/>
              <a:t>kompetansemål</a:t>
            </a:r>
            <a:r>
              <a:rPr dirty="0"/>
              <a:t> </a:t>
            </a:r>
            <a:r>
              <a:rPr dirty="0" err="1"/>
              <a:t>basert</a:t>
            </a:r>
            <a:r>
              <a:rPr dirty="0"/>
              <a:t> </a:t>
            </a:r>
            <a:r>
              <a:rPr dirty="0" err="1"/>
              <a:t>på</a:t>
            </a:r>
            <a:r>
              <a:rPr dirty="0"/>
              <a:t> </a:t>
            </a:r>
            <a:r>
              <a:rPr dirty="0" err="1"/>
              <a:t>eksamensrelevans</a:t>
            </a:r>
            <a:r>
              <a:rPr dirty="0"/>
              <a:t>? 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1A771E56-567B-CC48-B24B-2F58EAACCD5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24</a:t>
            </a:fld>
            <a:endParaRPr lang="nb-NO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Eksamens rolle knyttet til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Eksamens rolle knyttet til</a:t>
            </a:r>
          </a:p>
          <a:p>
            <a:pPr defTabSz="484886">
              <a:defRPr sz="6640"/>
            </a:pPr>
            <a:r>
              <a:t>undervisningsinnhold</a:t>
            </a:r>
          </a:p>
        </p:txBody>
      </p:sp>
      <p:sp>
        <p:nvSpPr>
          <p:cNvPr id="139" name="Hvordan kan eksamen bidra til å styre undervisningen i en retning vi ønsker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Hvordan kan eksamen bidra til å styre undervisningen i en retning vi ønsker?</a:t>
            </a:r>
          </a:p>
          <a:p>
            <a:r>
              <a:t>Kan vi unngå en sortering i prioriterte og ikkeprioriterte kompetansemål basert på </a:t>
            </a:r>
            <a:r>
              <a:rPr b="1"/>
              <a:t>eksamensrelevans</a:t>
            </a:r>
            <a:r>
              <a:t>? 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E1DA5C1A-105A-F94D-BE5C-189553BCC35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25</a:t>
            </a:fld>
            <a:endParaRPr lang="nb-NO"/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Eksamens formål knyttet til…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319786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84886">
              <a:defRPr sz="6640"/>
            </a:pPr>
            <a:r>
              <a:rPr lang="nb-NO" dirty="0"/>
              <a:t>Sluttvurdering</a:t>
            </a:r>
            <a:r>
              <a:rPr dirty="0" err="1"/>
              <a:t>ens</a:t>
            </a:r>
            <a:r>
              <a:rPr dirty="0"/>
              <a:t> </a:t>
            </a:r>
            <a:r>
              <a:rPr dirty="0" err="1"/>
              <a:t>formål</a:t>
            </a:r>
            <a:r>
              <a:rPr dirty="0"/>
              <a:t> </a:t>
            </a:r>
            <a:r>
              <a:rPr dirty="0" err="1"/>
              <a:t>knyttet</a:t>
            </a:r>
            <a:r>
              <a:rPr dirty="0"/>
              <a:t> </a:t>
            </a:r>
            <a:r>
              <a:rPr dirty="0" err="1"/>
              <a:t>til</a:t>
            </a:r>
            <a:endParaRPr dirty="0"/>
          </a:p>
          <a:p>
            <a:pPr defTabSz="484886">
              <a:defRPr sz="6640"/>
            </a:pPr>
            <a:r>
              <a:rPr dirty="0" err="1"/>
              <a:t>arbeidsgivere</a:t>
            </a:r>
            <a:endParaRPr dirty="0"/>
          </a:p>
        </p:txBody>
      </p:sp>
      <p:sp>
        <p:nvSpPr>
          <p:cNvPr id="145" name="Gir dagens individuelle eksamen et godt bilde av de kompetansene som etterspørres?…"/>
          <p:cNvSpPr txBox="1">
            <a:spLocks noGrp="1"/>
          </p:cNvSpPr>
          <p:nvPr>
            <p:ph type="body" idx="1"/>
          </p:nvPr>
        </p:nvSpPr>
        <p:spPr>
          <a:xfrm>
            <a:off x="952500" y="3909060"/>
            <a:ext cx="11099800" cy="4968240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Gir</a:t>
            </a:r>
            <a:r>
              <a:rPr dirty="0"/>
              <a:t> </a:t>
            </a:r>
            <a:r>
              <a:rPr dirty="0" err="1"/>
              <a:t>dagens</a:t>
            </a:r>
            <a:r>
              <a:rPr dirty="0"/>
              <a:t> </a:t>
            </a:r>
            <a:r>
              <a:rPr dirty="0" err="1"/>
              <a:t>individuelle</a:t>
            </a:r>
            <a:r>
              <a:rPr dirty="0"/>
              <a:t> </a:t>
            </a:r>
            <a:r>
              <a:rPr dirty="0" err="1"/>
              <a:t>eksamen</a:t>
            </a:r>
            <a:r>
              <a:rPr dirty="0"/>
              <a:t> et </a:t>
            </a:r>
            <a:r>
              <a:rPr dirty="0" err="1"/>
              <a:t>godt</a:t>
            </a:r>
            <a:r>
              <a:rPr dirty="0"/>
              <a:t> </a:t>
            </a:r>
            <a:r>
              <a:rPr dirty="0" err="1"/>
              <a:t>bilde</a:t>
            </a:r>
            <a:r>
              <a:rPr dirty="0"/>
              <a:t> </a:t>
            </a:r>
            <a:r>
              <a:rPr dirty="0" err="1"/>
              <a:t>av</a:t>
            </a:r>
            <a:r>
              <a:rPr dirty="0"/>
              <a:t> de </a:t>
            </a:r>
            <a:r>
              <a:rPr dirty="0" err="1"/>
              <a:t>kompetansene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etterspørres</a:t>
            </a:r>
            <a:r>
              <a:rPr dirty="0"/>
              <a:t>?</a:t>
            </a:r>
            <a:endParaRPr lang="nb-NO" dirty="0"/>
          </a:p>
          <a:p>
            <a:r>
              <a:rPr dirty="0" err="1"/>
              <a:t>Hvilken</a:t>
            </a:r>
            <a:r>
              <a:rPr dirty="0"/>
              <a:t> </a:t>
            </a:r>
            <a:r>
              <a:rPr dirty="0" err="1"/>
              <a:t>informasjon</a:t>
            </a:r>
            <a:r>
              <a:rPr dirty="0"/>
              <a:t> </a:t>
            </a:r>
            <a:r>
              <a:rPr dirty="0" err="1"/>
              <a:t>gir</a:t>
            </a:r>
            <a:r>
              <a:rPr dirty="0"/>
              <a:t> </a:t>
            </a:r>
            <a:r>
              <a:rPr dirty="0" err="1"/>
              <a:t>eksamenskarakteren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finnes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standpunktkarakteren</a:t>
            </a:r>
            <a:r>
              <a:rPr dirty="0"/>
              <a:t>?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37A021E-B392-024E-BADC-D795557C7AD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26</a:t>
            </a:fld>
            <a:endParaRPr lang="nb-NO"/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86BC8F-1BD8-0C44-B74A-284DB3B2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Og hvilke kompetanser vil etterspørres?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44D3D1-1355-DF4C-8648-5908A0AC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15578"/>
            <a:ext cx="11099800" cy="7215352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Analytisk evne og innovasjon</a:t>
            </a:r>
          </a:p>
          <a:p>
            <a:r>
              <a:rPr lang="nb-NO" dirty="0"/>
              <a:t>Aktiv læring og læringsstrategier</a:t>
            </a:r>
          </a:p>
          <a:p>
            <a:r>
              <a:rPr lang="nb-NO" dirty="0"/>
              <a:t>Kreativitet, originalitet og initiativ</a:t>
            </a:r>
          </a:p>
          <a:p>
            <a:r>
              <a:rPr lang="nb-NO" dirty="0"/>
              <a:t>Teknologidesign og programmering</a:t>
            </a:r>
          </a:p>
          <a:p>
            <a:r>
              <a:rPr lang="nb-NO" dirty="0"/>
              <a:t>Kritisk tenkning og analyse</a:t>
            </a:r>
          </a:p>
          <a:p>
            <a:r>
              <a:rPr lang="nb-NO" dirty="0"/>
              <a:t>Å løse komplekse problemer</a:t>
            </a:r>
          </a:p>
          <a:p>
            <a:r>
              <a:rPr lang="nb-NO" dirty="0"/>
              <a:t>Lederskap og sosial påvirkning</a:t>
            </a:r>
          </a:p>
          <a:p>
            <a:r>
              <a:rPr lang="nb-NO" dirty="0"/>
              <a:t>Emosjonell intelligens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7B5D9D-4A58-6349-AEF7-0A9FDC3CF17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27</a:t>
            </a:fld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0D5A7F6-3BF4-F548-8A20-1BEF7DC5F20F}"/>
              </a:ext>
            </a:extLst>
          </p:cNvPr>
          <p:cNvSpPr txBox="1"/>
          <p:nvPr/>
        </p:nvSpPr>
        <p:spPr>
          <a:xfrm>
            <a:off x="8078907" y="9148782"/>
            <a:ext cx="345607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World </a:t>
            </a:r>
            <a:r>
              <a:rPr kumimoji="0" lang="nb-NO" sz="24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economic</a:t>
            </a:r>
            <a:r>
              <a:rPr kumimoji="0" lang="nb-NO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 forum</a:t>
            </a:r>
          </a:p>
        </p:txBody>
      </p:sp>
    </p:spTree>
    <p:extLst>
      <p:ext uri="{BB962C8B-B14F-4D97-AF65-F5344CB8AC3E}">
        <p14:creationId xmlns:p14="http://schemas.microsoft.com/office/powerpoint/2010/main" val="4019331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86BC8F-1BD8-0C44-B74A-284DB3B25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891862"/>
          </a:xfrm>
        </p:spPr>
        <p:txBody>
          <a:bodyPr>
            <a:normAutofit fontScale="90000"/>
          </a:bodyPr>
          <a:lstStyle/>
          <a:p>
            <a:r>
              <a:rPr lang="nb-NO" dirty="0"/>
              <a:t>Hvordan utvikles disse </a:t>
            </a:r>
            <a:r>
              <a:rPr lang="nb-NO" dirty="0" err="1"/>
              <a:t>kompetansne</a:t>
            </a:r>
            <a:r>
              <a:rPr lang="nb-NO" dirty="0"/>
              <a:t> 13 år?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44D3D1-1355-DF4C-8648-5908A0ACF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15578"/>
            <a:ext cx="11099800" cy="7215352"/>
          </a:xfrm>
        </p:spPr>
        <p:txBody>
          <a:bodyPr>
            <a:normAutofit fontScale="77500" lnSpcReduction="20000"/>
          </a:bodyPr>
          <a:lstStyle/>
          <a:p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Analytisk evne og innovasjon</a:t>
            </a:r>
          </a:p>
          <a:p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Aktiv læring og læringsstrategier</a:t>
            </a:r>
          </a:p>
          <a:p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Kreativitet, originalitet og initiativ</a:t>
            </a:r>
          </a:p>
          <a:p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Teknologidesign og programmering</a:t>
            </a:r>
          </a:p>
          <a:p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Kritisk tenkning og analyse</a:t>
            </a:r>
          </a:p>
          <a:p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Å løse komplekse problemer</a:t>
            </a:r>
          </a:p>
          <a:p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Lederskap og sosial påvirkning</a:t>
            </a:r>
          </a:p>
          <a:p>
            <a:r>
              <a:rPr lang="nb-NO" dirty="0">
                <a:solidFill>
                  <a:schemeClr val="bg1">
                    <a:lumMod val="85000"/>
                  </a:schemeClr>
                </a:solidFill>
              </a:rPr>
              <a:t>Emosjonell intelligens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1     2    3    4     5    6    7     8     9    10    11    12    13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77B5D9D-4A58-6349-AEF7-0A9FDC3CF17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28</a:t>
            </a:fld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A496855E-83B3-4046-9039-F7C3D790DD25}"/>
              </a:ext>
            </a:extLst>
          </p:cNvPr>
          <p:cNvSpPr/>
          <p:nvPr/>
        </p:nvSpPr>
        <p:spPr>
          <a:xfrm>
            <a:off x="952500" y="2972750"/>
            <a:ext cx="7907721" cy="9144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6" name="Rettvinklet trekant 5">
            <a:extLst>
              <a:ext uri="{FF2B5EF4-FFF2-40B4-BE49-F238E27FC236}">
                <a16:creationId xmlns:a16="http://schemas.microsoft.com/office/drawing/2014/main" id="{640F0781-E396-2049-A1FE-7417B99E30F5}"/>
              </a:ext>
            </a:extLst>
          </p:cNvPr>
          <p:cNvSpPr/>
          <p:nvPr/>
        </p:nvSpPr>
        <p:spPr>
          <a:xfrm>
            <a:off x="952500" y="7076712"/>
            <a:ext cx="7907721" cy="914400"/>
          </a:xfrm>
          <a:prstGeom prst="rt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7" name="Rettvinklet trekant 6">
            <a:extLst>
              <a:ext uri="{FF2B5EF4-FFF2-40B4-BE49-F238E27FC236}">
                <a16:creationId xmlns:a16="http://schemas.microsoft.com/office/drawing/2014/main" id="{CE11904B-07C8-9F4A-87CF-FECFA033B75F}"/>
              </a:ext>
            </a:extLst>
          </p:cNvPr>
          <p:cNvSpPr/>
          <p:nvPr/>
        </p:nvSpPr>
        <p:spPr>
          <a:xfrm flipH="1">
            <a:off x="945863" y="4939810"/>
            <a:ext cx="7907721" cy="914400"/>
          </a:xfrm>
          <a:prstGeom prst="rtTriangle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15" name="Håndskrift 14">
                <a:extLst>
                  <a:ext uri="{FF2B5EF4-FFF2-40B4-BE49-F238E27FC236}">
                    <a16:creationId xmlns:a16="http://schemas.microsoft.com/office/drawing/2014/main" id="{77122F06-8A5A-A942-BE3C-F50644A71811}"/>
                  </a:ext>
                </a:extLst>
              </p14:cNvPr>
              <p14:cNvContentPartPr/>
              <p14:nvPr/>
            </p14:nvContentPartPr>
            <p14:xfrm>
              <a:off x="12668524" y="5274782"/>
              <a:ext cx="360" cy="360"/>
            </p14:xfrm>
          </p:contentPart>
        </mc:Choice>
        <mc:Fallback xmlns="">
          <p:pic>
            <p:nvPicPr>
              <p:cNvPr id="15" name="Håndskrift 14">
                <a:extLst>
                  <a:ext uri="{FF2B5EF4-FFF2-40B4-BE49-F238E27FC236}">
                    <a16:creationId xmlns:a16="http://schemas.microsoft.com/office/drawing/2014/main" id="{77122F06-8A5A-A942-BE3C-F50644A7181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650524" y="5256782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21" name="Håndskrift 20">
                <a:extLst>
                  <a:ext uri="{FF2B5EF4-FFF2-40B4-BE49-F238E27FC236}">
                    <a16:creationId xmlns:a16="http://schemas.microsoft.com/office/drawing/2014/main" id="{81EAF8CB-8117-4947-B682-4A623E9205B7}"/>
                  </a:ext>
                </a:extLst>
              </p14:cNvPr>
              <p14:cNvContentPartPr/>
              <p14:nvPr/>
            </p14:nvContentPartPr>
            <p14:xfrm>
              <a:off x="4899724" y="-1075258"/>
              <a:ext cx="360" cy="360"/>
            </p14:xfrm>
          </p:contentPart>
        </mc:Choice>
        <mc:Fallback xmlns="">
          <p:pic>
            <p:nvPicPr>
              <p:cNvPr id="21" name="Håndskrift 20">
                <a:extLst>
                  <a:ext uri="{FF2B5EF4-FFF2-40B4-BE49-F238E27FC236}">
                    <a16:creationId xmlns:a16="http://schemas.microsoft.com/office/drawing/2014/main" id="{81EAF8CB-8117-4947-B682-4A623E9205B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2084" y="-1093258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kstSylinder 7">
            <a:extLst>
              <a:ext uri="{FF2B5EF4-FFF2-40B4-BE49-F238E27FC236}">
                <a16:creationId xmlns:a16="http://schemas.microsoft.com/office/drawing/2014/main" id="{500FAD59-8E04-AC46-9005-49514B7D108D}"/>
              </a:ext>
            </a:extLst>
          </p:cNvPr>
          <p:cNvSpPr txBox="1"/>
          <p:nvPr/>
        </p:nvSpPr>
        <p:spPr>
          <a:xfrm>
            <a:off x="10079579" y="4730161"/>
            <a:ext cx="673261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8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225191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Eksamens formål knyttet til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Eksamens formål knyttet til</a:t>
            </a:r>
          </a:p>
          <a:p>
            <a:pPr defTabSz="484886">
              <a:defRPr sz="6640"/>
            </a:pPr>
            <a:r>
              <a:t>utdanningssystemet</a:t>
            </a:r>
          </a:p>
        </p:txBody>
      </p:sp>
      <p:sp>
        <p:nvSpPr>
          <p:cNvPr id="148" name="Bør en normerende eksamen være en del av vitnemålet til eleven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nb-NO" dirty="0"/>
              <a:t>Kan eksamen brukes til en vurdering av undervisningen?</a:t>
            </a:r>
          </a:p>
          <a:p>
            <a:r>
              <a:rPr dirty="0" err="1"/>
              <a:t>Bør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normerende</a:t>
            </a:r>
            <a:r>
              <a:rPr dirty="0"/>
              <a:t> </a:t>
            </a:r>
            <a:r>
              <a:rPr dirty="0" err="1"/>
              <a:t>eksamen</a:t>
            </a:r>
            <a:r>
              <a:rPr dirty="0"/>
              <a:t> </a:t>
            </a:r>
            <a:r>
              <a:rPr dirty="0" err="1"/>
              <a:t>være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del </a:t>
            </a:r>
            <a:r>
              <a:rPr dirty="0" err="1"/>
              <a:t>av</a:t>
            </a:r>
            <a:r>
              <a:rPr dirty="0"/>
              <a:t> </a:t>
            </a:r>
            <a:r>
              <a:rPr dirty="0" err="1"/>
              <a:t>vitnemålet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eleven?</a:t>
            </a:r>
          </a:p>
          <a:p>
            <a:r>
              <a:rPr dirty="0" err="1"/>
              <a:t>Bør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normerende</a:t>
            </a:r>
            <a:r>
              <a:rPr dirty="0"/>
              <a:t> </a:t>
            </a:r>
            <a:r>
              <a:rPr dirty="0" err="1"/>
              <a:t>eksamen</a:t>
            </a:r>
            <a:r>
              <a:rPr dirty="0"/>
              <a:t> </a:t>
            </a:r>
            <a:r>
              <a:rPr dirty="0" err="1"/>
              <a:t>telle</a:t>
            </a:r>
            <a:r>
              <a:rPr dirty="0"/>
              <a:t> like </a:t>
            </a:r>
            <a:r>
              <a:rPr dirty="0" err="1"/>
              <a:t>mye</a:t>
            </a:r>
            <a:r>
              <a:rPr dirty="0"/>
              <a:t> </a:t>
            </a:r>
            <a:r>
              <a:rPr dirty="0" err="1"/>
              <a:t>som</a:t>
            </a:r>
            <a:r>
              <a:rPr dirty="0"/>
              <a:t> </a:t>
            </a:r>
            <a:r>
              <a:rPr dirty="0" err="1"/>
              <a:t>standpunkt</a:t>
            </a:r>
            <a:r>
              <a:rPr dirty="0"/>
              <a:t>?</a:t>
            </a:r>
          </a:p>
          <a:p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eksamen</a:t>
            </a:r>
            <a:r>
              <a:rPr dirty="0"/>
              <a:t> </a:t>
            </a:r>
            <a:r>
              <a:rPr dirty="0" err="1"/>
              <a:t>riktig</a:t>
            </a:r>
            <a:r>
              <a:rPr dirty="0"/>
              <a:t> </a:t>
            </a:r>
            <a:r>
              <a:rPr dirty="0" err="1"/>
              <a:t>verktøy</a:t>
            </a:r>
            <a:r>
              <a:rPr dirty="0"/>
              <a:t> </a:t>
            </a:r>
            <a:r>
              <a:rPr dirty="0" err="1"/>
              <a:t>dersom</a:t>
            </a:r>
            <a:r>
              <a:rPr dirty="0"/>
              <a:t> </a:t>
            </a:r>
            <a:r>
              <a:rPr dirty="0" err="1"/>
              <a:t>formålet</a:t>
            </a:r>
            <a:r>
              <a:rPr dirty="0"/>
              <a:t> </a:t>
            </a:r>
            <a:r>
              <a:rPr dirty="0" err="1"/>
              <a:t>er</a:t>
            </a:r>
            <a:r>
              <a:rPr dirty="0"/>
              <a:t> </a:t>
            </a:r>
            <a:r>
              <a:rPr dirty="0" err="1"/>
              <a:t>normering</a:t>
            </a:r>
            <a:r>
              <a:rPr dirty="0"/>
              <a:t>?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C1B57C1-546B-1942-8FAC-F53BE6ABCEA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29</a:t>
            </a:fld>
            <a:endParaRPr lang="nb-NO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ives a message to students about what we valu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373379" indent="-373379" defTabSz="490727">
              <a:spcBef>
                <a:spcPts val="3500"/>
              </a:spcBef>
              <a:defRPr sz="2688"/>
            </a:pPr>
            <a:r>
              <a:rPr lang="nb-NO" dirty="0"/>
              <a:t>Den viser elevene hva vi verdsetter</a:t>
            </a:r>
            <a:endParaRPr dirty="0"/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lang="nb-NO" dirty="0"/>
              <a:t>Prioriterer noen kompetanser, ignorerer andre</a:t>
            </a:r>
            <a:endParaRPr dirty="0"/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lang="nb-NO" dirty="0"/>
              <a:t>Fører til pugging, motvirker dybdelæring</a:t>
            </a:r>
            <a:endParaRPr dirty="0"/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lang="nb-NO" dirty="0"/>
              <a:t>Fører til skippertaksmentalitet</a:t>
            </a:r>
            <a:endParaRPr dirty="0"/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lang="nb-NO" dirty="0"/>
              <a:t>Motvirker samarbeid mellom elever</a:t>
            </a:r>
            <a:endParaRPr dirty="0"/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lang="nb-NO" dirty="0"/>
              <a:t>Legger overdreven vekt på noen kommunikasjonsmåter (som å skrive) på bekostning av andre </a:t>
            </a:r>
          </a:p>
          <a:p>
            <a:pPr marL="373379" indent="-373379" defTabSz="490727">
              <a:spcBef>
                <a:spcPts val="3500"/>
              </a:spcBef>
              <a:defRPr sz="2688"/>
            </a:pPr>
            <a:r>
              <a:rPr lang="nb-NO" dirty="0"/>
              <a:t>Flytter elevenes fokus fra det å lære til det å oppnå en karakter</a:t>
            </a:r>
            <a:endParaRPr dirty="0"/>
          </a:p>
        </p:txBody>
      </p:sp>
      <p:sp>
        <p:nvSpPr>
          <p:cNvPr id="125" name="David Boud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David </a:t>
            </a:r>
            <a:r>
              <a:rPr dirty="0" err="1"/>
              <a:t>Boud</a:t>
            </a:r>
            <a:endParaRPr dirty="0"/>
          </a:p>
        </p:txBody>
      </p:sp>
      <p:sp>
        <p:nvSpPr>
          <p:cNvPr id="126" name="What impacts of assessment are evident?…"/>
          <p:cNvSpPr txBox="1"/>
          <p:nvPr/>
        </p:nvSpPr>
        <p:spPr>
          <a:xfrm>
            <a:off x="2209563" y="1808222"/>
            <a:ext cx="8585684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rPr lang="nb-NO" dirty="0"/>
              <a:t>Hva har vi påvist om vurdering</a:t>
            </a:r>
            <a:r>
              <a:rPr dirty="0"/>
              <a:t>?</a:t>
            </a:r>
          </a:p>
          <a:p>
            <a:pPr>
              <a:defRPr b="0"/>
            </a:pPr>
            <a:r>
              <a:rPr lang="nb-NO" dirty="0"/>
              <a:t>Et lysbilde fra en presentasjon i København, November</a:t>
            </a:r>
            <a:r>
              <a:rPr dirty="0"/>
              <a:t> 2018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A3D010C-9BAA-7545-9517-EF36AC3130B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4896666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orskrift til opplæringslov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Forskrift til opplæringslova</a:t>
            </a:r>
          </a:p>
          <a:p>
            <a:pPr defTabSz="484886">
              <a:defRPr sz="6640"/>
            </a:pPr>
            <a:r>
              <a:t>§ 3-30</a:t>
            </a:r>
          </a:p>
        </p:txBody>
      </p:sp>
      <p:sp>
        <p:nvSpPr>
          <p:cNvPr id="155" name="….Rammene for eksamenen på eksamensdagen skal vere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….Rammene for eksamenen på eksamensdagen skal vere: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333333"/>
                </a:solidFill>
              </a:defRPr>
            </a:pPr>
            <a:r>
              <a:t>a) skriftleg eksamen – inntil 5 timar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333333"/>
                </a:solidFill>
              </a:defRPr>
            </a:pPr>
            <a:r>
              <a:t>b) munnleg eksamen – inntil 30 minutt per elev eller privatist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333333"/>
                </a:solidFill>
              </a:defRPr>
            </a:pPr>
            <a:r>
              <a:t>c) munnleg-praktisk eksamen – inntil 45 minutt ….</a:t>
            </a:r>
          </a:p>
          <a:p>
            <a:pPr marL="0" indent="0" defTabSz="457200">
              <a:spcBef>
                <a:spcPts val="0"/>
              </a:spcBef>
              <a:buSzTx/>
              <a:buNone/>
              <a:defRPr sz="3000">
                <a:solidFill>
                  <a:srgbClr val="333333"/>
                </a:solidFill>
              </a:defRPr>
            </a:pPr>
            <a:endParaRPr/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AB716FDF-2BA0-134F-A863-EC718A83C91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30</a:t>
            </a:fld>
            <a:endParaRPr lang="nb-NO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Forskrift til opplæringslov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Forskrift til opplæringslova</a:t>
            </a:r>
          </a:p>
          <a:p>
            <a:pPr defTabSz="484886">
              <a:defRPr sz="6640"/>
            </a:pPr>
            <a:r>
              <a:t>§ 3-30</a:t>
            </a:r>
          </a:p>
        </p:txBody>
      </p:sp>
      <p:sp>
        <p:nvSpPr>
          <p:cNvPr id="158" name="…. Eksamineringa skal gi kandidaten høve til å syne kompetanse i så stor del av faget som mogleg. Under eksamen kan kandidaten prøvast i fleire relevante delar av læreplanen enn det som kan lesast direkte ut av ein eventuell førebuingsdel. I eksamenstida ved munnleg eksamen skal kandidaten presentere temaet eller problemstillinga som han eller ho har førebudd i førebuingsdelen. Dersom det er usemje om kva kandidaten skal prøvast i, er det den eksterne sensoren som avgjer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…. Eksamineringa skal gi kandidaten høve til å syne kompetanse i så stor del av faget som mogleg. Under eksamen kan kandidaten prøvast i fleire relevante delar av læreplanen enn det som kan lesast direkte ut av ein eventuell førebuingsdel. I eksamenstida ved munnleg eksamen skal kandidaten presentere temaet eller problemstillinga som han eller ho har førebudd i førebuingsdelen. Dersom det er usemje om kva kandidaten skal prøvast i, er det den eksterne sensoren som avgjer.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8802CF96-EB6E-8E4C-B96E-35FB7C4D953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31</a:t>
            </a:fld>
            <a:endParaRPr lang="nb-NO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Forskrift til opplæringslova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Forskrift til opplæringslova</a:t>
            </a:r>
          </a:p>
          <a:p>
            <a:pPr defTabSz="484886">
              <a:defRPr sz="6640"/>
            </a:pPr>
            <a:r>
              <a:t>§ 3-30</a:t>
            </a:r>
          </a:p>
        </p:txBody>
      </p:sp>
      <p:sp>
        <p:nvSpPr>
          <p:cNvPr id="161" name="…. Eksamineringa skal gi kandidaten høve til å syne kompetanse i så stor del av faget som mogleg. Under eksamen kan kandidaten prøvast i fleire relevante delar av læreplanen enn det som kan lesast direkte ut av ein eventuell førebuingsdel. I eksamenstida ved munnleg eksamen skal kandidaten presentere temaet eller problemstillinga som han eller ho har førebudd i førebuingsdelen. Dersom det er usemje om kva kandidaten skal prøvast i, er det den eksterne sensoren som avgjer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…. Eksamineringa skal gi kandidaten høve til å syne kompetanse i så stor del av faget som mogleg. Under eksamen kan kandidaten prøvast </a:t>
            </a:r>
            <a:r>
              <a:rPr b="1"/>
              <a:t>i fleire relevante delar av læreplanen enn det som kan lesast direkte ut av ein eventuell førebuingsdel</a:t>
            </a:r>
            <a:r>
              <a:t>. I eksamenstida ved munnleg eksamen skal kandidaten presentere temaet eller problemstillinga som han eller ho har førebudd i førebuingsdelen. </a:t>
            </a:r>
            <a:r>
              <a:rPr b="1"/>
              <a:t>Dersom det er usemje </a:t>
            </a:r>
            <a:r>
              <a:t>om kva kandidaten skal prøvast i, </a:t>
            </a:r>
            <a:r>
              <a:rPr b="1"/>
              <a:t>er det den eksterne sensoren som avgjer</a:t>
            </a:r>
            <a:r>
              <a:t>.</a:t>
            </a:r>
          </a:p>
        </p:txBody>
      </p:sp>
      <p:sp>
        <p:nvSpPr>
          <p:cNvPr id="162" name="Hindrer dette prioritering og dybdelæring?"/>
          <p:cNvSpPr txBox="1"/>
          <p:nvPr/>
        </p:nvSpPr>
        <p:spPr>
          <a:xfrm>
            <a:off x="3378199" y="9055099"/>
            <a:ext cx="6248401" cy="4610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Hindrer dette prioritering og dybdelæring?</a:t>
            </a:r>
          </a:p>
        </p:txBody>
      </p:sp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585F8CD-0297-7E45-9489-3BEA4F6948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32</a:t>
            </a:fld>
            <a:endParaRPr lang="nb-NO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1" animBg="1" advAuto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2C0380-E4BC-D142-A636-67FAD2BBC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betyr dette om man skal ta det på alvor?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248FBF1-37AE-8B41-A6A8-ACFEF2BA59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«Skolen skal gi rom for dybdelæring slik at elevene utvikler forståelse av sentrale elementer og sammenhenger innenfor et fag, og slik at de lærer å bruke faglige kunnskaper og ferdigheter i kjente og ukjente sammenhenger. I arbeidet med fagene skal elevene møte oppgaver og delta i varierte aktiviteter av stadig økende kompleksitet. Dybdelæring i fag innebærer å anvende kunnskaper og ferdigheter på ulike måter, slik at elevene over tid kan mestre ulike typer faglige utfordringer individuelt og i samspill med andre» (Kunnskapsdepartementet, 2018, s. 11)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A495DC2-F876-6D49-9895-9951C4CEC51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677143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D2E96C-B9DE-0843-983A-98385286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kan jeg som lærer gjøre?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B46504-7555-B44B-B056-914EBF69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Slipp tradisjonene! «Hvis lærere og skoleeiere kunne utnytte handlingsrommet sitt ville mange problemer kunne bli løst»</a:t>
            </a:r>
          </a:p>
          <a:p>
            <a:r>
              <a:rPr lang="nb-NO" dirty="0"/>
              <a:t>Utnytt mulighetene som ligger i lokalgitt eksamen</a:t>
            </a:r>
          </a:p>
          <a:p>
            <a:r>
              <a:rPr lang="nb-NO" dirty="0"/>
              <a:t>Vektlegg fornuftig ved fastsetting av standpunkt</a:t>
            </a:r>
          </a:p>
          <a:p>
            <a:r>
              <a:rPr lang="nb-NO" dirty="0"/>
              <a:t>Krev eksamensordninger som samsvarer med læreplanene og overordnet del</a:t>
            </a:r>
          </a:p>
          <a:p>
            <a:r>
              <a:rPr lang="nb-NO" dirty="0"/>
              <a:t>Faglærer og sensor må samarbeide godt i lokalgitt eksamen</a:t>
            </a:r>
          </a:p>
          <a:p>
            <a:r>
              <a:rPr lang="nb-NO" dirty="0"/>
              <a:t>Søk støtte hos skoleeier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A89605-8BF1-594A-83A7-768DFE30AF9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449908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8D2E96C-B9DE-0843-983A-98385286D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kan vi som skoleeier gjøre?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B46504-7555-B44B-B056-914EBF697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Støtt utvikling av vurderingspraksisen! «Hvis lærere og skoleeiere kunne utnytte handlingsrommet sitt ville mange problemer kunne bli løst»</a:t>
            </a:r>
          </a:p>
          <a:p>
            <a:r>
              <a:rPr lang="nb-NO" dirty="0"/>
              <a:t>Utnytt mulighetene som ligger i lokalgitt eksamen</a:t>
            </a:r>
          </a:p>
          <a:p>
            <a:r>
              <a:rPr lang="nb-NO" dirty="0"/>
              <a:t>Støtt fornuftig vektlegging ved fastsetting av standpunkt</a:t>
            </a:r>
          </a:p>
          <a:p>
            <a:r>
              <a:rPr lang="nb-NO" dirty="0"/>
              <a:t>Krev eksamensordninger som samsvarer med læreplanene og overordnet del</a:t>
            </a:r>
          </a:p>
          <a:p>
            <a:r>
              <a:rPr lang="nb-NO" dirty="0"/>
              <a:t>Faglærer og sensor må samarbeide godt i lokalgitt eksamen</a:t>
            </a:r>
          </a:p>
          <a:p>
            <a:r>
              <a:rPr lang="nb-NO" dirty="0"/>
              <a:t>Gi støtte til lærere som prøver ut nye vurderingsformer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A89605-8BF1-594A-83A7-768DFE30AF9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2426465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8B9A9-C87F-E740-8E95-8FDA1A5CD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Og ikke minst: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D425B6A-87C3-074C-9434-D46125281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Formålet med skolen er </a:t>
            </a:r>
            <a:r>
              <a:rPr lang="nb-NO" i="1" dirty="0"/>
              <a:t>ikke</a:t>
            </a:r>
            <a:r>
              <a:rPr lang="nb-NO" dirty="0"/>
              <a:t> å vurdere og rangere (les formålsparagrafen!)</a:t>
            </a:r>
          </a:p>
          <a:p>
            <a:r>
              <a:rPr lang="nb-NO" dirty="0"/>
              <a:t>Formålet er å forberede hver enkelt elev med tanke på å få et godt liv og å bidra til samfunnet på en god måte</a:t>
            </a:r>
          </a:p>
          <a:p>
            <a:r>
              <a:rPr lang="nb-NO" dirty="0"/>
              <a:t>Formativ vurdering kan bidra til dette</a:t>
            </a:r>
          </a:p>
          <a:p>
            <a:r>
              <a:rPr lang="nb-NO" dirty="0"/>
              <a:t>Sluttvurderingen bør selvsagt bidra til det samme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C830CF2-C5FA-7B44-B92D-AF26998B12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172218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2BEB8A-25BC-164E-8F8F-4CBF2C8D0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876301"/>
            <a:ext cx="11099800" cy="5484741"/>
          </a:xfrm>
        </p:spPr>
        <p:txBody>
          <a:bodyPr>
            <a:normAutofit/>
          </a:bodyPr>
          <a:lstStyle/>
          <a:p>
            <a:r>
              <a:rPr lang="nb-NO" dirty="0"/>
              <a:t>Kanskje fagfornyelsen også blir en vurderingsfornyelse?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4ACC88-8B03-1F49-84E4-0A7940AA4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6361042"/>
            <a:ext cx="11099800" cy="2516257"/>
          </a:xfrm>
        </p:spPr>
        <p:txBody>
          <a:bodyPr/>
          <a:lstStyle/>
          <a:p>
            <a:pPr marL="0" indent="0" algn="ctr">
              <a:buNone/>
            </a:pPr>
            <a:r>
              <a:rPr lang="nb-NO" dirty="0"/>
              <a:t>Takk for oppmerksomheten!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767FD57-F267-3643-884E-82E11CFD422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1521640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e" descr="Bild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39266" y="3714750"/>
            <a:ext cx="8331201" cy="23241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7A048196-AFA4-744A-9F5D-251A70A174F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38</a:t>
            </a:fld>
            <a:endParaRPr lang="nb-NO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F2BC5B-CBEB-E34E-9882-F6DC0A046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Formål og rolle for vurderingen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61D4657-8835-D14A-89E0-BB9523610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Formativ vurdering har læring som formål.</a:t>
            </a:r>
          </a:p>
          <a:p>
            <a:r>
              <a:rPr lang="nb-NO" dirty="0"/>
              <a:t>Sluttvurderingen skal vise den samlede kompetansen eleven har i faget. (formål)</a:t>
            </a:r>
          </a:p>
          <a:p>
            <a:r>
              <a:rPr lang="nb-NO" dirty="0"/>
              <a:t>Karaktersetting påvirker hva som vektlegges i undervisningen (rolle)</a:t>
            </a:r>
          </a:p>
          <a:p>
            <a:r>
              <a:rPr lang="nb-NO" dirty="0"/>
              <a:t>Eksamen påvirker både arbeidsmåter, undervisningens innhold og valg av vurderingsformer (rolle)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3A3CAD-145A-9641-A75F-5388ACDDEEE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509422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C4649B-1A82-FD41-B54E-5960C732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Har det alltid vært slik?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87F10D-D302-1A43-8B17-B1751E482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4893" y="3009900"/>
            <a:ext cx="12415520" cy="6286500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Formativ vurdering satt i system i starten på 2000-tallet</a:t>
            </a:r>
          </a:p>
          <a:p>
            <a:r>
              <a:rPr lang="nb-NO" dirty="0"/>
              <a:t>Harmonisering/vekting av karakterer</a:t>
            </a:r>
          </a:p>
          <a:p>
            <a:r>
              <a:rPr lang="nb-NO" dirty="0"/>
              <a:t>Innsats </a:t>
            </a:r>
          </a:p>
          <a:p>
            <a:r>
              <a:rPr lang="nb-NO" dirty="0"/>
              <a:t>Eksamen + standpunkt /2 </a:t>
            </a:r>
            <a:r>
              <a:rPr lang="nb-NO" u="sng" dirty="0">
                <a:hlinkClick r:id="rId2" tooltip="https://www.youtube.com/watch?v=rw_1h2XqgMs"/>
              </a:rPr>
              <a:t>https://www.youtube.com/watch?v=rw_1h2XqgMs</a:t>
            </a:r>
            <a:r>
              <a:rPr lang="nb-NO" u="sng" dirty="0"/>
              <a:t> </a:t>
            </a:r>
            <a:endParaRPr lang="nb-NO" dirty="0"/>
          </a:p>
          <a:p>
            <a:r>
              <a:rPr lang="nb-NO" dirty="0"/>
              <a:t>Fraværsgrense</a:t>
            </a:r>
          </a:p>
          <a:p>
            <a:r>
              <a:rPr lang="nb-NO" dirty="0"/>
              <a:t>Bestått/ikke bestått</a:t>
            </a:r>
          </a:p>
          <a:p>
            <a:r>
              <a:rPr lang="nb-NO" dirty="0"/>
              <a:t>«Hva lærte du» i stedet for måling av forhåndsgitt kompetanse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8481E5-4F44-894E-97F1-28657435BB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37663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C4649B-1A82-FD41-B54E-5960C732B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Hva er formålet med opplæringen?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F87F10D-D302-1A43-8B17-B1751E482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413000"/>
            <a:ext cx="11099800" cy="6464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/>
              <a:t>I hvor stor grad er målet med opplæringen faglige kunnskaper?</a:t>
            </a:r>
          </a:p>
          <a:p>
            <a:pPr marL="0" indent="0">
              <a:buNone/>
            </a:pPr>
            <a:r>
              <a:rPr lang="nb-NO" dirty="0"/>
              <a:t>Les §1 i opplæringsloven og finn hvilket grunnlag vi har i loven for å bruke tid på innlæring av faginnhold – evt. hvilken type faginnhold dette skal være</a:t>
            </a:r>
          </a:p>
          <a:p>
            <a:pPr marL="0" indent="0">
              <a:buNone/>
            </a:pPr>
            <a:r>
              <a:rPr lang="nb-NO" dirty="0"/>
              <a:t>Hva ligger i begrepet </a:t>
            </a:r>
            <a:r>
              <a:rPr lang="nb-NO" i="1" dirty="0"/>
              <a:t>overordnet del</a:t>
            </a:r>
            <a:r>
              <a:rPr lang="nb-NO" dirty="0"/>
              <a:t> av læreplanverket?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E8481E5-4F44-894E-97F1-28657435BBF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944368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E19DBAB-0EEC-0240-B846-70BA6FEEE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vurderer norske lærere?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0DB0F4E-8DCD-3C4F-AA09-9BB9C5782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D926FAA-C268-B24C-81DD-B7030F40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67" y="2412999"/>
            <a:ext cx="12928228" cy="6929783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E9A7FE34-9C64-7346-8E17-3B04E1291683}"/>
              </a:ext>
            </a:extLst>
          </p:cNvPr>
          <p:cNvSpPr txBox="1"/>
          <p:nvPr/>
        </p:nvSpPr>
        <p:spPr>
          <a:xfrm>
            <a:off x="7041629" y="9402786"/>
            <a:ext cx="596317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Fra «Naturfagene i norsk skole anno 2015»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19ACE6-256A-AF41-AF40-8518D6BA4C7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969194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7DF1B4-9801-7941-B29F-12632F82C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Hvordan vurderer norske lærere?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8BE08A5-D12B-854C-B6C7-30B3EEB9E2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181343-5D05-FA4D-8F6B-A0E6387EC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6" y="2590800"/>
            <a:ext cx="12699828" cy="6870148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E7F7BA4-4FB7-5A41-BDE7-57D4172AC521}"/>
              </a:ext>
            </a:extLst>
          </p:cNvPr>
          <p:cNvSpPr txBox="1"/>
          <p:nvPr/>
        </p:nvSpPr>
        <p:spPr>
          <a:xfrm>
            <a:off x="7041629" y="9402786"/>
            <a:ext cx="596317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Fra «Naturfagene i norsk skole anno 2015»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71D1C33-8661-B64D-81E5-E767B13E34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5342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FFC116-92A8-7C43-9AE1-CEE3CA907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21" y="254000"/>
            <a:ext cx="12623181" cy="2159000"/>
          </a:xfrm>
        </p:spPr>
        <p:txBody>
          <a:bodyPr>
            <a:noAutofit/>
          </a:bodyPr>
          <a:lstStyle/>
          <a:p>
            <a:r>
              <a:rPr lang="nb-NO" sz="4800" dirty="0"/>
              <a:t>Standpunktkarakteren skal vise den samlede kompetansen eleven har i faget.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8AA649-A5F7-B84F-968F-6F658E76D7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C5FA7953-95ED-A444-892A-F12C4958D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4817"/>
            <a:ext cx="13655251" cy="1448284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BDADBF7-8960-C74B-B6C5-F093ECFA5B39}"/>
              </a:ext>
            </a:extLst>
          </p:cNvPr>
          <p:cNvSpPr txBox="1"/>
          <p:nvPr/>
        </p:nvSpPr>
        <p:spPr>
          <a:xfrm>
            <a:off x="2731087" y="3789628"/>
            <a:ext cx="7227941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Fra forslaget til læreplan i naturfag etter 7. trinn: 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BA4DC047-DD0E-644B-8B50-E055F4B34C9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731606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{40596293-6C13-6245-A147-53EB7E9184A9}tf16401378</Template>
  <TotalTime>4216</TotalTime>
  <Words>1593</Words>
  <Application>Microsoft Macintosh PowerPoint</Application>
  <PresentationFormat>Egendefinert</PresentationFormat>
  <Paragraphs>235</Paragraphs>
  <Slides>38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38</vt:i4>
      </vt:variant>
    </vt:vector>
  </HeadingPairs>
  <TitlesOfParts>
    <vt:vector size="44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Ikke alt som teller  kan telles</vt:lpstr>
      <vt:lpstr>David Boud</vt:lpstr>
      <vt:lpstr>David Boud</vt:lpstr>
      <vt:lpstr>Formål og rolle for vurderingen</vt:lpstr>
      <vt:lpstr>Har det alltid vært slik?</vt:lpstr>
      <vt:lpstr>Hva er formålet med opplæringen?</vt:lpstr>
      <vt:lpstr>Hvordan vurderer norske lærere?</vt:lpstr>
      <vt:lpstr>Hvordan vurderer norske lærere?</vt:lpstr>
      <vt:lpstr>Standpunktkarakteren skal vise den samlede kompetansen eleven har i faget.</vt:lpstr>
      <vt:lpstr>Standpunktkarakteren skal vise den samlede kompetansen i naturfag.</vt:lpstr>
      <vt:lpstr>Standpunktkarakteren skal vise den samlede kompetansen i matematikk.</vt:lpstr>
      <vt:lpstr>Standpunktkarakteren skal vise den samlede kompetansen i matematikk.</vt:lpstr>
      <vt:lpstr>Det må innarbeides nye vurderingsmetoder</vt:lpstr>
      <vt:lpstr>Kommer elevene fortsatt til å bli vurdert med skriftlige prøver der hver oppgave har ett riktig svar?</vt:lpstr>
      <vt:lpstr>PowerPoint-presentasjon</vt:lpstr>
      <vt:lpstr>Hvilken nytte har eleven av standpunktkarakterene?</vt:lpstr>
      <vt:lpstr>Hvilken nytte har eleven av standpunktkarakterene?</vt:lpstr>
      <vt:lpstr>Hvilken nytte har eleven av eksamen i tillegg til standpunktkarakterene?</vt:lpstr>
      <vt:lpstr>Rolle og formål for eksamen</vt:lpstr>
      <vt:lpstr>Eksamens rolle knyttet til dybdelæring</vt:lpstr>
      <vt:lpstr>Hvordan påvirker eksamen matematikkfaget?</vt:lpstr>
      <vt:lpstr>Hvordan påvirker eksamen naturfaget?</vt:lpstr>
      <vt:lpstr>Rolle og formål for eksamen</vt:lpstr>
      <vt:lpstr>Eksamens rolle knyttet til undervisningsinnhold</vt:lpstr>
      <vt:lpstr>Eksamens rolle knyttet til undervisningsinnhold</vt:lpstr>
      <vt:lpstr>Sluttvurderingens formål knyttet til arbeidsgivere</vt:lpstr>
      <vt:lpstr>Og hvilke kompetanser vil etterspørres?</vt:lpstr>
      <vt:lpstr>Hvordan utvikles disse kompetansne 13 år?</vt:lpstr>
      <vt:lpstr>Eksamens formål knyttet til utdanningssystemet</vt:lpstr>
      <vt:lpstr>Forskrift til opplæringslova § 3-30</vt:lpstr>
      <vt:lpstr>Forskrift til opplæringslova § 3-30</vt:lpstr>
      <vt:lpstr>Forskrift til opplæringslova § 3-30</vt:lpstr>
      <vt:lpstr>Hva betyr dette om man skal ta det på alvor?</vt:lpstr>
      <vt:lpstr>Hva kan jeg som lærer gjøre?</vt:lpstr>
      <vt:lpstr>Hva kan vi som skoleeier gjøre?</vt:lpstr>
      <vt:lpstr>Og ikke minst: </vt:lpstr>
      <vt:lpstr>Kanskje fagfornyelsen også blir en vurderingsfornyelse?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Ikke alt som teller  kan telles</dc:title>
  <cp:lastModifiedBy>Per-Odd Eggen</cp:lastModifiedBy>
  <cp:revision>43</cp:revision>
  <dcterms:modified xsi:type="dcterms:W3CDTF">2019-05-08T10:17:59Z</dcterms:modified>
</cp:coreProperties>
</file>