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396" r:id="rId3"/>
    <p:sldId id="343" r:id="rId4"/>
    <p:sldId id="344" r:id="rId5"/>
    <p:sldId id="345" r:id="rId6"/>
    <p:sldId id="346" r:id="rId7"/>
    <p:sldId id="347" r:id="rId8"/>
    <p:sldId id="353" r:id="rId9"/>
    <p:sldId id="354" r:id="rId10"/>
    <p:sldId id="355" r:id="rId11"/>
    <p:sldId id="356" r:id="rId12"/>
    <p:sldId id="357" r:id="rId13"/>
    <p:sldId id="399" r:id="rId14"/>
    <p:sldId id="400" r:id="rId15"/>
    <p:sldId id="401" r:id="rId16"/>
    <p:sldId id="402" r:id="rId17"/>
    <p:sldId id="358" r:id="rId18"/>
    <p:sldId id="359" r:id="rId19"/>
    <p:sldId id="360" r:id="rId20"/>
    <p:sldId id="361" r:id="rId21"/>
    <p:sldId id="366" r:id="rId22"/>
    <p:sldId id="367" r:id="rId23"/>
    <p:sldId id="368" r:id="rId24"/>
    <p:sldId id="369" r:id="rId25"/>
    <p:sldId id="370" r:id="rId26"/>
    <p:sldId id="376" r:id="rId27"/>
    <p:sldId id="377" r:id="rId28"/>
    <p:sldId id="378" r:id="rId29"/>
    <p:sldId id="380" r:id="rId30"/>
    <p:sldId id="379" r:id="rId31"/>
    <p:sldId id="397" r:id="rId32"/>
    <p:sldId id="295" r:id="rId33"/>
    <p:sldId id="384" r:id="rId34"/>
    <p:sldId id="385" r:id="rId35"/>
    <p:sldId id="386" r:id="rId36"/>
    <p:sldId id="403" r:id="rId37"/>
    <p:sldId id="387" r:id="rId38"/>
    <p:sldId id="388" r:id="rId39"/>
    <p:sldId id="389" r:id="rId40"/>
    <p:sldId id="390" r:id="rId41"/>
    <p:sldId id="391" r:id="rId42"/>
    <p:sldId id="392" r:id="rId43"/>
    <p:sldId id="393" r:id="rId44"/>
    <p:sldId id="394" r:id="rId45"/>
    <p:sldId id="398" r:id="rId46"/>
    <p:sldId id="395" r:id="rId47"/>
    <p:sldId id="332" r:id="rId48"/>
    <p:sldId id="321" r:id="rId49"/>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245" autoAdjust="0"/>
    <p:restoredTop sz="94660"/>
  </p:normalViewPr>
  <p:slideViewPr>
    <p:cSldViewPr snapToGrid="0">
      <p:cViewPr>
        <p:scale>
          <a:sx n="70" d="100"/>
          <a:sy n="70" d="100"/>
        </p:scale>
        <p:origin x="-204" y="12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C10A43-C8E9-43E0-AA74-0C9CDD2C080E}" type="datetimeFigureOut">
              <a:rPr lang="nb-NO" smtClean="0"/>
              <a:pPr/>
              <a:t>01.04.2019</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04C936-AB8B-452F-97A3-CBC77A08E79E}"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ssholder for lysbilde 1"/>
          <p:cNvSpPr>
            <a:spLocks noGrp="1" noRot="1" noChangeAspect="1" noTextEdit="1"/>
          </p:cNvSpPr>
          <p:nvPr>
            <p:ph type="sldImg"/>
          </p:nvPr>
        </p:nvSpPr>
        <p:spPr>
          <a:ln/>
        </p:spPr>
      </p:sp>
      <p:sp>
        <p:nvSpPr>
          <p:cNvPr id="78851" name="Plassholder for notater 2"/>
          <p:cNvSpPr>
            <a:spLocks noGrp="1"/>
          </p:cNvSpPr>
          <p:nvPr>
            <p:ph type="body" idx="1"/>
          </p:nvPr>
        </p:nvSpPr>
        <p:spPr>
          <a:noFill/>
          <a:ln/>
        </p:spPr>
        <p:txBody>
          <a:bodyPr/>
          <a:lstStyle/>
          <a:p>
            <a:endParaRPr lang="nb-NO" smtClean="0"/>
          </a:p>
        </p:txBody>
      </p:sp>
      <p:sp>
        <p:nvSpPr>
          <p:cNvPr id="78852" name="Plassholder for lysbildenummer 3"/>
          <p:cNvSpPr>
            <a:spLocks noGrp="1"/>
          </p:cNvSpPr>
          <p:nvPr>
            <p:ph type="sldNum" sz="quarter"/>
          </p:nvPr>
        </p:nvSpPr>
        <p:spPr>
          <a:noFill/>
        </p:spPr>
        <p:txBody>
          <a:bodyPr/>
          <a:lstStyle/>
          <a:p>
            <a:pPr>
              <a:buFont typeface="Times" pitchFamily="-108" charset="0"/>
              <a:buNone/>
            </a:pPr>
            <a:fld id="{48620266-7D0A-4881-8103-E20D321320F5}" type="slidenum">
              <a:rPr lang="en-GB" smtClean="0">
                <a:latin typeface="Times" pitchFamily="-108" charset="0"/>
              </a:rPr>
              <a:pPr>
                <a:buFont typeface="Times" pitchFamily="-108" charset="0"/>
                <a:buNone/>
              </a:pPr>
              <a:t>5</a:t>
            </a:fld>
            <a:endParaRPr lang="en-GB" smtClean="0">
              <a:latin typeface="Times" pitchFamily="-10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ssholder for lysbilde 1"/>
          <p:cNvSpPr>
            <a:spLocks noGrp="1" noRot="1" noChangeAspect="1" noTextEdit="1"/>
          </p:cNvSpPr>
          <p:nvPr>
            <p:ph type="sldImg"/>
          </p:nvPr>
        </p:nvSpPr>
        <p:spPr>
          <a:xfrm>
            <a:off x="1141413" y="695325"/>
            <a:ext cx="4565650" cy="3424238"/>
          </a:xfrm>
          <a:ln/>
        </p:spPr>
      </p:sp>
      <p:sp>
        <p:nvSpPr>
          <p:cNvPr id="80899" name="Plassholder for notater 2"/>
          <p:cNvSpPr>
            <a:spLocks noGrp="1"/>
          </p:cNvSpPr>
          <p:nvPr>
            <p:ph type="body" idx="1"/>
          </p:nvPr>
        </p:nvSpPr>
        <p:spPr>
          <a:noFill/>
          <a:ln/>
        </p:spPr>
        <p:txBody>
          <a:bodyPr/>
          <a:lstStyle/>
          <a:p>
            <a:pPr defTabSz="800100" eaLnBrk="1">
              <a:spcBef>
                <a:spcPts val="388"/>
              </a:spcBef>
              <a:tabLst>
                <a:tab pos="0" algn="l"/>
                <a:tab pos="392113" algn="l"/>
                <a:tab pos="787400" algn="l"/>
                <a:tab pos="1181100" algn="l"/>
                <a:tab pos="1574800" algn="l"/>
                <a:tab pos="1968500" algn="l"/>
                <a:tab pos="2362200" algn="l"/>
                <a:tab pos="2755900" algn="l"/>
                <a:tab pos="3149600" algn="l"/>
                <a:tab pos="3543300" algn="l"/>
                <a:tab pos="3937000" algn="l"/>
                <a:tab pos="4332288" algn="l"/>
                <a:tab pos="4725988" algn="l"/>
                <a:tab pos="5119688" algn="l"/>
                <a:tab pos="5513388" algn="l"/>
                <a:tab pos="5907088" algn="l"/>
                <a:tab pos="6300788" algn="l"/>
                <a:tab pos="6694488" algn="l"/>
                <a:tab pos="7088188" algn="l"/>
                <a:tab pos="7483475" algn="l"/>
                <a:tab pos="7877175" algn="l"/>
              </a:tabLst>
            </a:pPr>
            <a:r>
              <a:rPr lang="nb-NO" sz="1100" smtClean="0">
                <a:ea typeface="Segoe UI" pitchFamily="34" charset="0"/>
                <a:cs typeface="Tahoma" pitchFamily="34" charset="0"/>
              </a:rPr>
              <a:t>Det er bevegelsesenergien hos magnetene som omdannes til elektrisk energi. Magneten og spolen er nødvendige faktorer for at omdanningen skal være mulig.</a:t>
            </a:r>
          </a:p>
          <a:p>
            <a:pPr defTabSz="800100" eaLnBrk="1">
              <a:spcBef>
                <a:spcPts val="388"/>
              </a:spcBef>
              <a:tabLst>
                <a:tab pos="0" algn="l"/>
                <a:tab pos="392113" algn="l"/>
                <a:tab pos="787400" algn="l"/>
                <a:tab pos="1181100" algn="l"/>
                <a:tab pos="1574800" algn="l"/>
                <a:tab pos="1968500" algn="l"/>
                <a:tab pos="2362200" algn="l"/>
                <a:tab pos="2755900" algn="l"/>
                <a:tab pos="3149600" algn="l"/>
                <a:tab pos="3543300" algn="l"/>
                <a:tab pos="3937000" algn="l"/>
                <a:tab pos="4332288" algn="l"/>
                <a:tab pos="4725988" algn="l"/>
                <a:tab pos="5119688" algn="l"/>
                <a:tab pos="5513388" algn="l"/>
                <a:tab pos="5907088" algn="l"/>
                <a:tab pos="6300788" algn="l"/>
                <a:tab pos="6694488" algn="l"/>
                <a:tab pos="7088188" algn="l"/>
                <a:tab pos="7483475" algn="l"/>
                <a:tab pos="7877175" algn="l"/>
              </a:tabLst>
            </a:pPr>
            <a:endParaRPr lang="nb-NO" sz="1100" smtClean="0">
              <a:ea typeface="Segoe UI" pitchFamily="34" charset="0"/>
              <a:cs typeface="Tahoma" pitchFamily="34" charset="0"/>
            </a:endParaRPr>
          </a:p>
          <a:p>
            <a:pPr defTabSz="800100" eaLnBrk="1">
              <a:spcBef>
                <a:spcPts val="388"/>
              </a:spcBef>
              <a:tabLst>
                <a:tab pos="0" algn="l"/>
                <a:tab pos="392113" algn="l"/>
                <a:tab pos="787400" algn="l"/>
                <a:tab pos="1181100" algn="l"/>
                <a:tab pos="1574800" algn="l"/>
                <a:tab pos="1968500" algn="l"/>
                <a:tab pos="2362200" algn="l"/>
                <a:tab pos="2755900" algn="l"/>
                <a:tab pos="3149600" algn="l"/>
                <a:tab pos="3543300" algn="l"/>
                <a:tab pos="3937000" algn="l"/>
                <a:tab pos="4332288" algn="l"/>
                <a:tab pos="4725988" algn="l"/>
                <a:tab pos="5119688" algn="l"/>
                <a:tab pos="5513388" algn="l"/>
                <a:tab pos="5907088" algn="l"/>
                <a:tab pos="6300788" algn="l"/>
                <a:tab pos="6694488" algn="l"/>
                <a:tab pos="7088188" algn="l"/>
                <a:tab pos="7483475" algn="l"/>
                <a:tab pos="7877175" algn="l"/>
              </a:tabLst>
            </a:pPr>
            <a:endParaRPr lang="nb-NO" sz="1100" smtClean="0">
              <a:ea typeface="Segoe UI" pitchFamily="34" charset="0"/>
              <a:cs typeface="Tahoma" pitchFamily="34" charset="0"/>
            </a:endParaRPr>
          </a:p>
          <a:p>
            <a:pPr defTabSz="800100">
              <a:tabLst>
                <a:tab pos="0" algn="l"/>
                <a:tab pos="392113" algn="l"/>
                <a:tab pos="787400" algn="l"/>
                <a:tab pos="1181100" algn="l"/>
                <a:tab pos="1574800" algn="l"/>
                <a:tab pos="1968500" algn="l"/>
                <a:tab pos="2362200" algn="l"/>
                <a:tab pos="2755900" algn="l"/>
                <a:tab pos="3149600" algn="l"/>
                <a:tab pos="3543300" algn="l"/>
                <a:tab pos="3937000" algn="l"/>
                <a:tab pos="4332288" algn="l"/>
                <a:tab pos="4725988" algn="l"/>
                <a:tab pos="5119688" algn="l"/>
                <a:tab pos="5513388" algn="l"/>
                <a:tab pos="5907088" algn="l"/>
                <a:tab pos="6300788" algn="l"/>
                <a:tab pos="6694488" algn="l"/>
                <a:tab pos="7088188" algn="l"/>
                <a:tab pos="7483475" algn="l"/>
                <a:tab pos="7877175" algn="l"/>
              </a:tabLst>
            </a:pPr>
            <a:endParaRPr lang="nb-NO" smtClean="0">
              <a:ea typeface="Segoe UI" pitchFamily="34" charset="0"/>
              <a:cs typeface="Tahoma" pitchFamily="34" charset="0"/>
            </a:endParaRPr>
          </a:p>
        </p:txBody>
      </p:sp>
      <p:sp>
        <p:nvSpPr>
          <p:cNvPr id="80900" name="Plassholder for lysbildenummer 3"/>
          <p:cNvSpPr>
            <a:spLocks noGrp="1"/>
          </p:cNvSpPr>
          <p:nvPr>
            <p:ph type="sldNum" sz="quarter"/>
          </p:nvPr>
        </p:nvSpPr>
        <p:spPr>
          <a:noFill/>
        </p:spPr>
        <p:txBody>
          <a:bodyPr/>
          <a:lstStyle/>
          <a:p>
            <a:pPr>
              <a:buFont typeface="Times" pitchFamily="-108" charset="0"/>
              <a:buNone/>
            </a:pPr>
            <a:fld id="{EE6D7886-0979-4D67-A891-E5C018B99870}" type="slidenum">
              <a:rPr lang="nb-NO" smtClean="0">
                <a:latin typeface="Times" pitchFamily="-108" charset="0"/>
              </a:rPr>
              <a:pPr>
                <a:buFont typeface="Times" pitchFamily="-108" charset="0"/>
                <a:buNone/>
              </a:pPr>
              <a:t>19</a:t>
            </a:fld>
            <a:endParaRPr lang="nb-NO" smtClean="0">
              <a:latin typeface="Times" pitchFamily="-10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xmlns=""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4" name="Plassholder for lysbildenummer 5"/>
          <p:cNvSpPr txBox="1">
            <a:spLocks/>
          </p:cNvSpPr>
          <p:nvPr userDrawn="1"/>
        </p:nvSpPr>
        <p:spPr>
          <a:xfrm>
            <a:off x="115119" y="6537870"/>
            <a:ext cx="342081"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Tree>
    <p:extLst>
      <p:ext uri="{BB962C8B-B14F-4D97-AF65-F5344CB8AC3E}">
        <p14:creationId xmlns:p14="http://schemas.microsoft.com/office/powerpoint/2010/main" xmlns=""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7" name="Plassholder for lysbildenummer 5"/>
          <p:cNvSpPr>
            <a:spLocks noGrp="1"/>
          </p:cNvSpPr>
          <p:nvPr>
            <p:ph type="sldNum" sz="quarter" idx="12"/>
          </p:nvPr>
        </p:nvSpPr>
        <p:spPr>
          <a:xfrm>
            <a:off x="8241294" y="6421247"/>
            <a:ext cx="426966"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xmlns=""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xmlns=""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4" name="Bilde 3" descr="hor_blaa_stripe.jpg"/>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6498336"/>
            <a:ext cx="9144000" cy="359664"/>
          </a:xfrm>
          <a:prstGeom prst="rect">
            <a:avLst/>
          </a:prstGeom>
        </p:spPr>
      </p:pic>
    </p:spTree>
    <p:extLst>
      <p:ext uri="{BB962C8B-B14F-4D97-AF65-F5344CB8AC3E}">
        <p14:creationId xmlns:p14="http://schemas.microsoft.com/office/powerpoint/2010/main" xmlns=""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hyperlink" Target="https://no.wikipedia.org/wiki/Fil:Water_turbine-sv.jpg"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s://no.wikipedia.org/wiki/Fil:Kartell_Kraftwerk,_Pelton_Turbine.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a.wikipedia.org/wiki/Fil:HC_%C3%98rsted.jpg" TargetMode="External"/><Relationship Id="rId2" Type="http://schemas.openxmlformats.org/officeDocument/2006/relationships/hyperlink" Target="http://www.google.no/url?sa=i&amp;rct=j&amp;q=&amp;esrc=s&amp;source=images&amp;cd=&amp;cad=rja&amp;uact=8&amp;ved=0CAcQjRw&amp;url=http://da.wikipedia.org/wiki/H.C._%C3%98rsted&amp;ei=xYIGVYr_IebXyQOAh4GQCQ&amp;psig=AFQjCNEJg7xt05KUgltp9oknVtcJoa8BQQ&amp;ust=1426576386392356"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hyperlink" Target="http://www.google.no/url?sa=i&amp;rct=j&amp;q=&amp;esrc=s&amp;source=images&amp;cd=&amp;cad=rja&amp;uact=8&amp;ved=0CAcQjRw&amp;url=http://www.smakraftverk.com/delprosjekt05/kunnskap07/pelton/?id=2&amp;ei=gFljVMSTEpXhatSggYAM&amp;psig=AFQjCNEynEWUstSmTIsaeNfUKgSBXwsjfg&amp;ust=141588339088734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no/url?sa=i&amp;rct=j&amp;q=&amp;esrc=s&amp;source=images&amp;cd=&amp;cad=rja&amp;uact=8&amp;ved=0CAcQjRw&amp;url=http://da.wikipedia.org/wiki/H.C._%C3%98rsted&amp;ei=xYIGVYr_IebXyQOAh4GQCQ&amp;psig=AFQjCNEJg7xt05KUgltp9oknVtcJoa8BQQ&amp;ust=1426576386392356"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6" y="1191990"/>
            <a:ext cx="7772400" cy="1218445"/>
          </a:xfrm>
        </p:spPr>
        <p:txBody>
          <a:bodyPr>
            <a:normAutofit fontScale="90000"/>
          </a:bodyPr>
          <a:lstStyle/>
          <a:p>
            <a:r>
              <a:rPr lang="nb-NO" dirty="0" smtClean="0"/>
              <a:t>Induksjon og generering av elektrisitet</a:t>
            </a:r>
            <a:br>
              <a:rPr lang="nb-NO" dirty="0" smtClean="0"/>
            </a:br>
            <a:r>
              <a:rPr lang="nb-NO" sz="2800" dirty="0" smtClean="0"/>
              <a:t> Laboratorieoppgave - Et enkelt vannenergiverk</a:t>
            </a:r>
            <a:endParaRPr lang="nb-NO" dirty="0"/>
          </a:p>
        </p:txBody>
      </p:sp>
      <p:sp>
        <p:nvSpPr>
          <p:cNvPr id="3" name="Undertittel 2"/>
          <p:cNvSpPr>
            <a:spLocks noGrp="1"/>
          </p:cNvSpPr>
          <p:nvPr>
            <p:ph type="subTitle" idx="1"/>
          </p:nvPr>
        </p:nvSpPr>
        <p:spPr>
          <a:xfrm>
            <a:off x="517126" y="2473377"/>
            <a:ext cx="7772400" cy="1277966"/>
          </a:xfrm>
        </p:spPr>
        <p:txBody>
          <a:bodyPr>
            <a:normAutofit/>
          </a:bodyPr>
          <a:lstStyle/>
          <a:p>
            <a:r>
              <a:rPr lang="nb-NO" sz="2400" dirty="0" smtClean="0"/>
              <a:t>ved</a:t>
            </a:r>
            <a:br>
              <a:rPr lang="nb-NO" sz="2400" dirty="0" smtClean="0"/>
            </a:br>
            <a:r>
              <a:rPr lang="nb-NO" sz="2400" dirty="0" smtClean="0"/>
              <a:t>Nils Kr. Rossing</a:t>
            </a:r>
            <a:endParaRPr lang="nb-NO" sz="2400" dirty="0"/>
          </a:p>
        </p:txBody>
      </p:sp>
      <p:pic>
        <p:nvPicPr>
          <p:cNvPr id="4" name="Bilde 3" descr="tekst_bm.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55867" y="269447"/>
            <a:ext cx="234696" cy="3084576"/>
          </a:xfrm>
          <a:prstGeom prst="rect">
            <a:avLst/>
          </a:prstGeom>
        </p:spPr>
      </p:pic>
    </p:spTree>
    <p:extLst>
      <p:ext uri="{BB962C8B-B14F-4D97-AF65-F5344CB8AC3E}">
        <p14:creationId xmlns:p14="http://schemas.microsoft.com/office/powerpoint/2010/main" xmlns=""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a:xfrm>
            <a:off x="1079500" y="539750"/>
            <a:ext cx="7307263" cy="1141413"/>
          </a:xfrm>
        </p:spPr>
        <p:txBody>
          <a:bodyPr/>
          <a:lstStyle/>
          <a:p>
            <a:pPr algn="ctr"/>
            <a:r>
              <a:rPr lang="nb-NO" smtClean="0"/>
              <a:t>Falltid gjennom rør med spalt</a:t>
            </a:r>
          </a:p>
        </p:txBody>
      </p:sp>
      <p:pic>
        <p:nvPicPr>
          <p:cNvPr id="54274" name="Picture 2"/>
          <p:cNvPicPr>
            <a:picLocks noChangeAspect="1" noChangeArrowheads="1"/>
          </p:cNvPicPr>
          <p:nvPr/>
        </p:nvPicPr>
        <p:blipFill>
          <a:blip r:embed="rId2"/>
          <a:srcRect/>
          <a:stretch>
            <a:fillRect/>
          </a:stretch>
        </p:blipFill>
        <p:spPr bwMode="auto">
          <a:xfrm>
            <a:off x="1035050" y="1681163"/>
            <a:ext cx="7610475" cy="4314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2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1"/>
          <p:cNvSpPr>
            <a:spLocks noGrp="1"/>
          </p:cNvSpPr>
          <p:nvPr>
            <p:ph type="title"/>
          </p:nvPr>
        </p:nvSpPr>
        <p:spPr/>
        <p:txBody>
          <a:bodyPr/>
          <a:lstStyle/>
          <a:p>
            <a:pPr algn="ctr"/>
            <a:r>
              <a:rPr lang="nb-NO" smtClean="0"/>
              <a:t>Magneten som triller slalom</a:t>
            </a:r>
          </a:p>
        </p:txBody>
      </p:sp>
      <p:pic>
        <p:nvPicPr>
          <p:cNvPr id="51202" name="Picture 2"/>
          <p:cNvPicPr>
            <a:picLocks noChangeAspect="1" noChangeArrowheads="1"/>
          </p:cNvPicPr>
          <p:nvPr/>
        </p:nvPicPr>
        <p:blipFill>
          <a:blip r:embed="rId2"/>
          <a:srcRect/>
          <a:stretch>
            <a:fillRect/>
          </a:stretch>
        </p:blipFill>
        <p:spPr bwMode="auto">
          <a:xfrm>
            <a:off x="935038" y="2765425"/>
            <a:ext cx="7934325" cy="23590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tel 1"/>
          <p:cNvSpPr>
            <a:spLocks noGrp="1"/>
          </p:cNvSpPr>
          <p:nvPr>
            <p:ph type="title"/>
          </p:nvPr>
        </p:nvSpPr>
        <p:spPr>
          <a:xfrm>
            <a:off x="1079500" y="223838"/>
            <a:ext cx="7767638" cy="706437"/>
          </a:xfrm>
        </p:spPr>
        <p:txBody>
          <a:bodyPr>
            <a:normAutofit fontScale="90000"/>
          </a:bodyPr>
          <a:lstStyle/>
          <a:p>
            <a:pPr algn="ctr"/>
            <a:r>
              <a:rPr lang="nb-NO" smtClean="0"/>
              <a:t>Slipp en magnet ned på en kobberbarre</a:t>
            </a:r>
          </a:p>
        </p:txBody>
      </p:sp>
      <p:pic>
        <p:nvPicPr>
          <p:cNvPr id="55298" name="Picture 2"/>
          <p:cNvPicPr>
            <a:picLocks noChangeAspect="1" noChangeArrowheads="1"/>
          </p:cNvPicPr>
          <p:nvPr/>
        </p:nvPicPr>
        <p:blipFill>
          <a:blip r:embed="rId2"/>
          <a:srcRect/>
          <a:stretch>
            <a:fillRect/>
          </a:stretch>
        </p:blipFill>
        <p:spPr bwMode="auto">
          <a:xfrm>
            <a:off x="1765300" y="960438"/>
            <a:ext cx="6211888" cy="52943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20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tel 1"/>
          <p:cNvSpPr>
            <a:spLocks noGrp="1"/>
          </p:cNvSpPr>
          <p:nvPr>
            <p:ph type="title"/>
          </p:nvPr>
        </p:nvSpPr>
        <p:spPr>
          <a:xfrm>
            <a:off x="332014" y="303213"/>
            <a:ext cx="8530999" cy="1141412"/>
          </a:xfrm>
        </p:spPr>
        <p:txBody>
          <a:bodyPr>
            <a:normAutofit fontScale="90000"/>
          </a:bodyPr>
          <a:lstStyle/>
          <a:p>
            <a:pPr algn="ctr">
              <a:lnSpc>
                <a:spcPct val="100000"/>
              </a:lnSpc>
            </a:pPr>
            <a:r>
              <a:rPr lang="nb-NO" sz="3200" dirty="0" smtClean="0"/>
              <a:t>Når mange sløyfer seriekobles får vi en spole</a:t>
            </a:r>
            <a:br>
              <a:rPr lang="nb-NO" sz="3200" dirty="0" smtClean="0"/>
            </a:br>
            <a:r>
              <a:rPr lang="nb-NO" sz="2000" dirty="0" smtClean="0"/>
              <a:t>Den genererte spenningen er proporsjonal med antall viklinger</a:t>
            </a:r>
            <a:endParaRPr lang="nb-NO" sz="3200" dirty="0" smtClean="0"/>
          </a:p>
        </p:txBody>
      </p:sp>
      <p:pic>
        <p:nvPicPr>
          <p:cNvPr id="65538" name="Picture 2"/>
          <p:cNvPicPr>
            <a:picLocks noChangeAspect="1" noChangeArrowheads="1"/>
          </p:cNvPicPr>
          <p:nvPr/>
        </p:nvPicPr>
        <p:blipFill>
          <a:blip r:embed="rId2"/>
          <a:srcRect/>
          <a:stretch>
            <a:fillRect/>
          </a:stretch>
        </p:blipFill>
        <p:spPr bwMode="auto">
          <a:xfrm>
            <a:off x="1130300" y="1423988"/>
            <a:ext cx="2247900" cy="4419600"/>
          </a:xfrm>
          <a:prstGeom prst="rect">
            <a:avLst/>
          </a:prstGeom>
          <a:noFill/>
          <a:ln w="9525">
            <a:noFill/>
            <a:miter lim="800000"/>
            <a:headEnd/>
            <a:tailEnd/>
          </a:ln>
        </p:spPr>
      </p:pic>
      <p:pic>
        <p:nvPicPr>
          <p:cNvPr id="65539" name="Picture 3"/>
          <p:cNvPicPr>
            <a:picLocks noChangeAspect="1" noChangeArrowheads="1"/>
          </p:cNvPicPr>
          <p:nvPr/>
        </p:nvPicPr>
        <p:blipFill>
          <a:blip r:embed="rId3"/>
          <a:srcRect/>
          <a:stretch>
            <a:fillRect/>
          </a:stretch>
        </p:blipFill>
        <p:spPr bwMode="auto">
          <a:xfrm>
            <a:off x="4559300" y="1435100"/>
            <a:ext cx="4032250" cy="4346575"/>
          </a:xfrm>
          <a:prstGeom prst="rect">
            <a:avLst/>
          </a:prstGeom>
          <a:noFill/>
          <a:ln w="9525">
            <a:noFill/>
            <a:miter lim="800000"/>
            <a:headEnd/>
            <a:tailEnd/>
          </a:ln>
        </p:spPr>
      </p:pic>
      <p:sp>
        <p:nvSpPr>
          <p:cNvPr id="3" name="Plassholder for innhold 2"/>
          <p:cNvSpPr>
            <a:spLocks noGrp="1"/>
          </p:cNvSpPr>
          <p:nvPr>
            <p:ph idx="1"/>
          </p:nvPr>
        </p:nvSpPr>
        <p:spPr>
          <a:xfrm>
            <a:off x="2884488" y="5526990"/>
            <a:ext cx="5897562" cy="917575"/>
          </a:xfrm>
        </p:spPr>
        <p:txBody>
          <a:bodyPr>
            <a:normAutofit/>
          </a:bodyPr>
          <a:lstStyle/>
          <a:p>
            <a:pPr marL="0" indent="0">
              <a:lnSpc>
                <a:spcPct val="100000"/>
              </a:lnSpc>
              <a:buFont typeface="Times" pitchFamily="-108" charset="0"/>
              <a:buNone/>
            </a:pPr>
            <a:r>
              <a:rPr lang="nb-NO" sz="1800" dirty="0" smtClean="0">
                <a:solidFill>
                  <a:schemeClr val="tx1"/>
                </a:solidFill>
              </a:rPr>
              <a:t>Spenningen er proporsjonal med antall viklinger i spolen, styrken av magnetfeltet som skjærer gjennom viklingene og hvor fort det endrer seg.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2000"/>
                                        <p:tgtEl>
                                          <p:spTgt spid="6553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5539"/>
                                        </p:tgtEl>
                                        <p:attrNameLst>
                                          <p:attrName>style.visibility</p:attrName>
                                        </p:attrNameLst>
                                      </p:cBhvr>
                                      <p:to>
                                        <p:strVal val="visible"/>
                                      </p:to>
                                    </p:set>
                                    <p:animEffect transition="in" filter="fade">
                                      <p:cBhvr>
                                        <p:cTn id="16" dur="20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tel 1"/>
          <p:cNvSpPr>
            <a:spLocks noGrp="1"/>
          </p:cNvSpPr>
          <p:nvPr>
            <p:ph type="title"/>
          </p:nvPr>
        </p:nvSpPr>
        <p:spPr>
          <a:xfrm>
            <a:off x="1046163" y="292100"/>
            <a:ext cx="7767637" cy="611188"/>
          </a:xfrm>
        </p:spPr>
        <p:txBody>
          <a:bodyPr>
            <a:normAutofit fontScale="90000"/>
          </a:bodyPr>
          <a:lstStyle/>
          <a:p>
            <a:pPr algn="ctr"/>
            <a:r>
              <a:rPr lang="nb-NO" smtClean="0"/>
              <a:t>Antall viklinger</a:t>
            </a:r>
          </a:p>
        </p:txBody>
      </p:sp>
      <p:pic>
        <p:nvPicPr>
          <p:cNvPr id="19459" name="Picture 2"/>
          <p:cNvPicPr>
            <a:picLocks noChangeAspect="1" noChangeArrowheads="1"/>
          </p:cNvPicPr>
          <p:nvPr/>
        </p:nvPicPr>
        <p:blipFill>
          <a:blip r:embed="rId2"/>
          <a:srcRect/>
          <a:stretch>
            <a:fillRect/>
          </a:stretch>
        </p:blipFill>
        <p:spPr bwMode="auto">
          <a:xfrm>
            <a:off x="3487738" y="873125"/>
            <a:ext cx="2800350" cy="54786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9"/>
          <p:cNvPicPr>
            <a:picLocks noChangeAspect="1" noChangeArrowheads="1"/>
          </p:cNvPicPr>
          <p:nvPr/>
        </p:nvPicPr>
        <p:blipFill>
          <a:blip r:embed="rId2"/>
          <a:srcRect/>
          <a:stretch>
            <a:fillRect/>
          </a:stretch>
        </p:blipFill>
        <p:spPr bwMode="auto">
          <a:xfrm>
            <a:off x="4470400" y="2208213"/>
            <a:ext cx="3724275" cy="3524250"/>
          </a:xfrm>
          <a:prstGeom prst="rect">
            <a:avLst/>
          </a:prstGeom>
          <a:noFill/>
          <a:ln w="9525">
            <a:noFill/>
            <a:miter lim="800000"/>
            <a:headEnd/>
            <a:tailEnd/>
          </a:ln>
        </p:spPr>
      </p:pic>
      <p:sp>
        <p:nvSpPr>
          <p:cNvPr id="20483" name="Tittel 1"/>
          <p:cNvSpPr>
            <a:spLocks noGrp="1"/>
          </p:cNvSpPr>
          <p:nvPr>
            <p:ph type="title"/>
          </p:nvPr>
        </p:nvSpPr>
        <p:spPr>
          <a:xfrm>
            <a:off x="1079500" y="239713"/>
            <a:ext cx="7767638" cy="769937"/>
          </a:xfrm>
        </p:spPr>
        <p:txBody>
          <a:bodyPr/>
          <a:lstStyle/>
          <a:p>
            <a:pPr algn="ctr"/>
            <a:r>
              <a:rPr lang="nb-NO" smtClean="0"/>
              <a:t>Generatoren</a:t>
            </a:r>
          </a:p>
        </p:txBody>
      </p:sp>
      <p:sp>
        <p:nvSpPr>
          <p:cNvPr id="20484" name="Plassholder for innhold 2"/>
          <p:cNvSpPr>
            <a:spLocks noGrp="1"/>
          </p:cNvSpPr>
          <p:nvPr>
            <p:ph idx="1"/>
          </p:nvPr>
        </p:nvSpPr>
        <p:spPr>
          <a:xfrm>
            <a:off x="604158" y="1071563"/>
            <a:ext cx="3274106" cy="5016500"/>
          </a:xfrm>
        </p:spPr>
        <p:txBody>
          <a:bodyPr>
            <a:normAutofit fontScale="92500"/>
          </a:bodyPr>
          <a:lstStyle/>
          <a:p>
            <a:pPr marL="0" indent="0">
              <a:lnSpc>
                <a:spcPct val="100000"/>
              </a:lnSpc>
              <a:buFont typeface="Times" pitchFamily="-108" charset="0"/>
              <a:buNone/>
            </a:pPr>
            <a:r>
              <a:rPr lang="nb-NO" sz="2200" dirty="0" smtClean="0"/>
              <a:t>Spolene i en generator er koblet slik at spenningene eller strømmene forsterker hverandre. Generatoren vil lage en vekselspenning. For at vi skal få en effektiv generator er det viktig at alle spolene gir sitt bidrag i samme retning, dette får vil til ved å velge en fornuftig retning for viklingene i spolene, innbyrdes plassering av spolene og magnetenes </a:t>
            </a:r>
            <a:r>
              <a:rPr lang="nb-NO" sz="2200" dirty="0" err="1" smtClean="0"/>
              <a:t>polretning</a:t>
            </a:r>
            <a:r>
              <a:rPr lang="nb-NO" sz="2200" dirty="0" smtClean="0"/>
              <a:t> og plassering</a:t>
            </a:r>
            <a:r>
              <a:rPr lang="nb-NO" dirty="0" smtClean="0"/>
              <a:t>. </a:t>
            </a:r>
          </a:p>
          <a:p>
            <a:pPr marL="0" indent="0">
              <a:lnSpc>
                <a:spcPct val="100000"/>
              </a:lnSpc>
              <a:buFont typeface="Times" pitchFamily="-108" charset="0"/>
              <a:buNone/>
            </a:pPr>
            <a:endParaRPr lang="nb-NO" dirty="0" smtClean="0"/>
          </a:p>
        </p:txBody>
      </p:sp>
      <p:pic>
        <p:nvPicPr>
          <p:cNvPr id="18440" name="Picture 8"/>
          <p:cNvPicPr>
            <a:picLocks noChangeAspect="1" noChangeArrowheads="1"/>
          </p:cNvPicPr>
          <p:nvPr/>
        </p:nvPicPr>
        <p:blipFill>
          <a:blip r:embed="rId3"/>
          <a:srcRect/>
          <a:stretch>
            <a:fillRect/>
          </a:stretch>
        </p:blipFill>
        <p:spPr bwMode="auto">
          <a:xfrm>
            <a:off x="4640263" y="2009775"/>
            <a:ext cx="3562350" cy="3771900"/>
          </a:xfrm>
          <a:prstGeom prst="rect">
            <a:avLst/>
          </a:prstGeom>
          <a:noFill/>
          <a:ln w="9525">
            <a:noFill/>
            <a:miter lim="800000"/>
            <a:headEnd/>
            <a:tailEnd/>
          </a:ln>
        </p:spPr>
      </p:pic>
      <p:pic>
        <p:nvPicPr>
          <p:cNvPr id="18439" name="Picture 7"/>
          <p:cNvPicPr>
            <a:picLocks noChangeAspect="1" noChangeArrowheads="1"/>
          </p:cNvPicPr>
          <p:nvPr/>
        </p:nvPicPr>
        <p:blipFill>
          <a:blip r:embed="rId4"/>
          <a:srcRect/>
          <a:stretch>
            <a:fillRect/>
          </a:stretch>
        </p:blipFill>
        <p:spPr bwMode="auto">
          <a:xfrm>
            <a:off x="4537075" y="1920875"/>
            <a:ext cx="3886200" cy="3810000"/>
          </a:xfrm>
          <a:prstGeom prst="rect">
            <a:avLst/>
          </a:prstGeom>
          <a:noFill/>
          <a:ln w="9525">
            <a:noFill/>
            <a:miter lim="800000"/>
            <a:headEnd/>
            <a:tailEnd/>
          </a:ln>
        </p:spPr>
      </p:pic>
      <p:pic>
        <p:nvPicPr>
          <p:cNvPr id="18438" name="Picture 6"/>
          <p:cNvPicPr>
            <a:picLocks noChangeAspect="1" noChangeArrowheads="1"/>
          </p:cNvPicPr>
          <p:nvPr/>
        </p:nvPicPr>
        <p:blipFill>
          <a:blip r:embed="rId5"/>
          <a:srcRect/>
          <a:stretch>
            <a:fillRect/>
          </a:stretch>
        </p:blipFill>
        <p:spPr bwMode="auto">
          <a:xfrm>
            <a:off x="4627563" y="1949450"/>
            <a:ext cx="3886200" cy="3848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fade">
                                      <p:cBhvr>
                                        <p:cTn id="7" dur="20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8441"/>
                                        </p:tgtEl>
                                      </p:cBhvr>
                                    </p:animEffect>
                                    <p:set>
                                      <p:cBhvr>
                                        <p:cTn id="12" dur="1" fill="hold">
                                          <p:stCondLst>
                                            <p:cond delay="1999"/>
                                          </p:stCondLst>
                                        </p:cTn>
                                        <p:tgtEl>
                                          <p:spTgt spid="1844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440"/>
                                        </p:tgtEl>
                                        <p:attrNameLst>
                                          <p:attrName>style.visibility</p:attrName>
                                        </p:attrNameLst>
                                      </p:cBhvr>
                                      <p:to>
                                        <p:strVal val="visible"/>
                                      </p:to>
                                    </p:set>
                                    <p:animEffect transition="in" filter="fade">
                                      <p:cBhvr>
                                        <p:cTn id="15" dur="2000"/>
                                        <p:tgtEl>
                                          <p:spTgt spid="184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8440"/>
                                        </p:tgtEl>
                                      </p:cBhvr>
                                    </p:animEffect>
                                    <p:set>
                                      <p:cBhvr>
                                        <p:cTn id="20" dur="1" fill="hold">
                                          <p:stCondLst>
                                            <p:cond delay="1999"/>
                                          </p:stCondLst>
                                        </p:cTn>
                                        <p:tgtEl>
                                          <p:spTgt spid="1844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439"/>
                                        </p:tgtEl>
                                        <p:attrNameLst>
                                          <p:attrName>style.visibility</p:attrName>
                                        </p:attrNameLst>
                                      </p:cBhvr>
                                      <p:to>
                                        <p:strVal val="visible"/>
                                      </p:to>
                                    </p:set>
                                    <p:animEffect transition="in" filter="fade">
                                      <p:cBhvr>
                                        <p:cTn id="23" dur="2000"/>
                                        <p:tgtEl>
                                          <p:spTgt spid="184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8439"/>
                                        </p:tgtEl>
                                      </p:cBhvr>
                                    </p:animEffect>
                                    <p:set>
                                      <p:cBhvr>
                                        <p:cTn id="28" dur="1" fill="hold">
                                          <p:stCondLst>
                                            <p:cond delay="1999"/>
                                          </p:stCondLst>
                                        </p:cTn>
                                        <p:tgtEl>
                                          <p:spTgt spid="1843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438"/>
                                        </p:tgtEl>
                                        <p:attrNameLst>
                                          <p:attrName>style.visibility</p:attrName>
                                        </p:attrNameLst>
                                      </p:cBhvr>
                                      <p:to>
                                        <p:strVal val="visible"/>
                                      </p:to>
                                    </p:set>
                                    <p:animEffect transition="in" filter="fade">
                                      <p:cBhvr>
                                        <p:cTn id="31"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a:xfrm>
            <a:off x="1079500" y="82550"/>
            <a:ext cx="7767638" cy="1141413"/>
          </a:xfrm>
        </p:spPr>
        <p:txBody>
          <a:bodyPr/>
          <a:lstStyle/>
          <a:p>
            <a:pPr algn="ctr">
              <a:lnSpc>
                <a:spcPct val="100000"/>
              </a:lnSpc>
            </a:pPr>
            <a:r>
              <a:rPr lang="nb-NO" smtClean="0"/>
              <a:t>Hjemmelaget generator</a:t>
            </a:r>
            <a:br>
              <a:rPr lang="nb-NO" smtClean="0"/>
            </a:br>
            <a:r>
              <a:rPr lang="nb-NO" sz="2400" u="sng" smtClean="0">
                <a:solidFill>
                  <a:srgbClr val="0000FF"/>
                </a:solidFill>
              </a:rPr>
              <a:t>http://www.otherpower.com/turbineplans.html </a:t>
            </a:r>
            <a:endParaRPr lang="nb-NO" u="sng" smtClean="0">
              <a:solidFill>
                <a:srgbClr val="0000FF"/>
              </a:solidFill>
            </a:endParaRPr>
          </a:p>
        </p:txBody>
      </p:sp>
      <p:pic>
        <p:nvPicPr>
          <p:cNvPr id="78850" name="Picture 2" descr="http://www.otherpower.com/images/feb2006/fe20_0032.jpg"/>
          <p:cNvPicPr>
            <a:picLocks noChangeAspect="1" noChangeArrowheads="1"/>
          </p:cNvPicPr>
          <p:nvPr/>
        </p:nvPicPr>
        <p:blipFill>
          <a:blip r:embed="rId2"/>
          <a:srcRect/>
          <a:stretch>
            <a:fillRect/>
          </a:stretch>
        </p:blipFill>
        <p:spPr bwMode="auto">
          <a:xfrm>
            <a:off x="1908175" y="1470025"/>
            <a:ext cx="6180138" cy="4635500"/>
          </a:xfrm>
          <a:prstGeom prst="rect">
            <a:avLst/>
          </a:prstGeom>
          <a:noFill/>
          <a:ln w="9525">
            <a:noFill/>
            <a:miter lim="800000"/>
            <a:headEnd/>
            <a:tailEnd/>
          </a:ln>
        </p:spPr>
      </p:pic>
      <p:pic>
        <p:nvPicPr>
          <p:cNvPr id="78852" name="Picture 4" descr="http://www.otherpower.com/images/3mill70.jpg"/>
          <p:cNvPicPr>
            <a:picLocks noChangeAspect="1" noChangeArrowheads="1"/>
          </p:cNvPicPr>
          <p:nvPr/>
        </p:nvPicPr>
        <p:blipFill>
          <a:blip r:embed="rId3"/>
          <a:srcRect/>
          <a:stretch>
            <a:fillRect/>
          </a:stretch>
        </p:blipFill>
        <p:spPr bwMode="auto">
          <a:xfrm>
            <a:off x="1905000" y="1411288"/>
            <a:ext cx="6489700" cy="4705350"/>
          </a:xfrm>
          <a:prstGeom prst="rect">
            <a:avLst/>
          </a:prstGeom>
          <a:noFill/>
          <a:ln w="9525">
            <a:noFill/>
            <a:miter lim="800000"/>
            <a:headEnd/>
            <a:tailEnd/>
          </a:ln>
        </p:spPr>
      </p:pic>
      <p:pic>
        <p:nvPicPr>
          <p:cNvPr id="78854" name="Picture 6" descr="http://www.otherpower.com/images/feb1406/fe13_0041.jpg"/>
          <p:cNvPicPr>
            <a:picLocks noChangeAspect="1" noChangeArrowheads="1"/>
          </p:cNvPicPr>
          <p:nvPr/>
        </p:nvPicPr>
        <p:blipFill>
          <a:blip r:embed="rId4"/>
          <a:srcRect/>
          <a:stretch>
            <a:fillRect/>
          </a:stretch>
        </p:blipFill>
        <p:spPr bwMode="auto">
          <a:xfrm>
            <a:off x="1939925" y="1298575"/>
            <a:ext cx="6488113" cy="4867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fade">
                                      <p:cBhvr>
                                        <p:cTn id="12" dur="2000"/>
                                        <p:tgtEl>
                                          <p:spTgt spid="788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4"/>
                                        </p:tgtEl>
                                        <p:attrNameLst>
                                          <p:attrName>style.visibility</p:attrName>
                                        </p:attrNameLst>
                                      </p:cBhvr>
                                      <p:to>
                                        <p:strVal val="visible"/>
                                      </p:to>
                                    </p:set>
                                    <p:animEffect transition="in" filter="fade">
                                      <p:cBhvr>
                                        <p:cTn id="17" dur="2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tel 1"/>
          <p:cNvSpPr>
            <a:spLocks noGrp="1"/>
          </p:cNvSpPr>
          <p:nvPr>
            <p:ph type="title"/>
          </p:nvPr>
        </p:nvSpPr>
        <p:spPr>
          <a:xfrm>
            <a:off x="1016000" y="252413"/>
            <a:ext cx="7767638" cy="625475"/>
          </a:xfrm>
        </p:spPr>
        <p:txBody>
          <a:bodyPr>
            <a:normAutofit fontScale="90000"/>
          </a:bodyPr>
          <a:lstStyle/>
          <a:p>
            <a:pPr algn="ctr"/>
            <a:r>
              <a:rPr lang="nb-NO" smtClean="0"/>
              <a:t>Slipp magnet gjennom spole</a:t>
            </a:r>
          </a:p>
        </p:txBody>
      </p:sp>
      <p:pic>
        <p:nvPicPr>
          <p:cNvPr id="49154" name="Picture 2"/>
          <p:cNvPicPr>
            <a:picLocks noChangeAspect="1" noChangeArrowheads="1"/>
          </p:cNvPicPr>
          <p:nvPr/>
        </p:nvPicPr>
        <p:blipFill>
          <a:blip r:embed="rId2"/>
          <a:srcRect/>
          <a:stretch>
            <a:fillRect/>
          </a:stretch>
        </p:blipFill>
        <p:spPr bwMode="auto">
          <a:xfrm>
            <a:off x="2049463" y="984250"/>
            <a:ext cx="5534025" cy="55737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tel 1"/>
          <p:cNvSpPr>
            <a:spLocks noGrp="1"/>
          </p:cNvSpPr>
          <p:nvPr>
            <p:ph type="title"/>
          </p:nvPr>
        </p:nvSpPr>
        <p:spPr/>
        <p:txBody>
          <a:bodyPr/>
          <a:lstStyle/>
          <a:p>
            <a:pPr algn="ctr"/>
            <a:r>
              <a:rPr lang="nb-NO" smtClean="0"/>
              <a:t>Slipp en magnet gjennom en spole</a:t>
            </a:r>
          </a:p>
        </p:txBody>
      </p:sp>
      <p:sp>
        <p:nvSpPr>
          <p:cNvPr id="29699" name="Plassholder for innhold 2"/>
          <p:cNvSpPr>
            <a:spLocks noGrp="1"/>
          </p:cNvSpPr>
          <p:nvPr>
            <p:ph idx="1"/>
          </p:nvPr>
        </p:nvSpPr>
        <p:spPr>
          <a:xfrm>
            <a:off x="5391150" y="1624013"/>
            <a:ext cx="3343275" cy="1970087"/>
          </a:xfrm>
        </p:spPr>
        <p:txBody>
          <a:bodyPr>
            <a:normAutofit fontScale="92500"/>
          </a:bodyPr>
          <a:lstStyle/>
          <a:p>
            <a:r>
              <a:rPr lang="nb-NO" smtClean="0"/>
              <a:t>Den ene lysdioden lyser når magneten går inn i spolen</a:t>
            </a:r>
          </a:p>
          <a:p>
            <a:r>
              <a:rPr lang="nb-NO" smtClean="0"/>
              <a:t>Den andre lyser når den går ut av spolen.</a:t>
            </a:r>
          </a:p>
        </p:txBody>
      </p:sp>
      <p:pic>
        <p:nvPicPr>
          <p:cNvPr id="29700" name="Picture 2"/>
          <p:cNvPicPr>
            <a:picLocks noChangeAspect="1" noChangeArrowheads="1"/>
          </p:cNvPicPr>
          <p:nvPr/>
        </p:nvPicPr>
        <p:blipFill>
          <a:blip r:embed="rId2"/>
          <a:srcRect/>
          <a:stretch>
            <a:fillRect/>
          </a:stretch>
        </p:blipFill>
        <p:spPr bwMode="auto">
          <a:xfrm>
            <a:off x="5368925" y="3719513"/>
            <a:ext cx="3419475" cy="2762250"/>
          </a:xfrm>
          <a:prstGeom prst="rect">
            <a:avLst/>
          </a:prstGeom>
          <a:noFill/>
          <a:ln w="9525">
            <a:noFill/>
            <a:miter lim="800000"/>
            <a:headEnd/>
            <a:tailEnd/>
          </a:ln>
        </p:spPr>
      </p:pic>
      <p:pic>
        <p:nvPicPr>
          <p:cNvPr id="29701" name="Picture 3"/>
          <p:cNvPicPr>
            <a:picLocks noChangeAspect="1" noChangeArrowheads="1"/>
          </p:cNvPicPr>
          <p:nvPr/>
        </p:nvPicPr>
        <p:blipFill>
          <a:blip r:embed="rId3"/>
          <a:srcRect/>
          <a:stretch>
            <a:fillRect/>
          </a:stretch>
        </p:blipFill>
        <p:spPr bwMode="auto">
          <a:xfrm>
            <a:off x="1482725" y="1624013"/>
            <a:ext cx="3400425" cy="4846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il ned 138"/>
          <p:cNvSpPr/>
          <p:nvPr/>
        </p:nvSpPr>
        <p:spPr>
          <a:xfrm>
            <a:off x="4349750" y="2824163"/>
            <a:ext cx="261938" cy="3419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nb-NO"/>
          </a:p>
        </p:txBody>
      </p:sp>
      <p:grpSp>
        <p:nvGrpSpPr>
          <p:cNvPr id="2" name="Gruppe 123"/>
          <p:cNvGrpSpPr>
            <a:grpSpLocks/>
          </p:cNvGrpSpPr>
          <p:nvPr/>
        </p:nvGrpSpPr>
        <p:grpSpPr bwMode="auto">
          <a:xfrm rot="5400000">
            <a:off x="3613150" y="1568450"/>
            <a:ext cx="1743075" cy="1336675"/>
            <a:chOff x="630388" y="2402961"/>
            <a:chExt cx="2631485" cy="2020183"/>
          </a:xfrm>
        </p:grpSpPr>
        <p:grpSp>
          <p:nvGrpSpPr>
            <p:cNvPr id="3" name="Gruppe 124"/>
            <p:cNvGrpSpPr>
              <a:grpSpLocks/>
            </p:cNvGrpSpPr>
            <p:nvPr/>
          </p:nvGrpSpPr>
          <p:grpSpPr bwMode="auto">
            <a:xfrm>
              <a:off x="630388" y="2402961"/>
              <a:ext cx="2631485" cy="2020183"/>
              <a:chOff x="5117328" y="2009556"/>
              <a:chExt cx="2631485" cy="2020183"/>
            </a:xfrm>
          </p:grpSpPr>
          <p:grpSp>
            <p:nvGrpSpPr>
              <p:cNvPr id="4" name="Gruppe 130"/>
              <p:cNvGrpSpPr>
                <a:grpSpLocks/>
              </p:cNvGrpSpPr>
              <p:nvPr/>
            </p:nvGrpSpPr>
            <p:grpSpPr bwMode="auto">
              <a:xfrm>
                <a:off x="5117328" y="2009556"/>
                <a:ext cx="2631485" cy="978194"/>
                <a:chOff x="5026951" y="2009556"/>
                <a:chExt cx="2631485" cy="978194"/>
              </a:xfrm>
            </p:grpSpPr>
            <p:sp>
              <p:nvSpPr>
                <p:cNvPr id="136" name="Ellipse 135"/>
                <p:cNvSpPr/>
                <p:nvPr/>
              </p:nvSpPr>
              <p:spPr>
                <a:xfrm>
                  <a:off x="5475119" y="2352649"/>
                  <a:ext cx="1735150" cy="53503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37" name="Ellipse 136"/>
                <p:cNvSpPr/>
                <p:nvPr/>
              </p:nvSpPr>
              <p:spPr>
                <a:xfrm>
                  <a:off x="5326529" y="2194297"/>
                  <a:ext cx="2032331" cy="75577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38" name="Ellipse 137"/>
                <p:cNvSpPr/>
                <p:nvPr/>
              </p:nvSpPr>
              <p:spPr>
                <a:xfrm>
                  <a:off x="5026953" y="2009556"/>
                  <a:ext cx="2631485" cy="97890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5" name="Gruppe 131"/>
              <p:cNvGrpSpPr>
                <a:grpSpLocks/>
              </p:cNvGrpSpPr>
              <p:nvPr/>
            </p:nvGrpSpPr>
            <p:grpSpPr bwMode="auto">
              <a:xfrm flipV="1">
                <a:off x="5117328" y="3051545"/>
                <a:ext cx="2631485" cy="978194"/>
                <a:chOff x="5026951" y="2009556"/>
                <a:chExt cx="2631485" cy="978194"/>
              </a:xfrm>
            </p:grpSpPr>
            <p:sp>
              <p:nvSpPr>
                <p:cNvPr id="133" name="Ellipse 132"/>
                <p:cNvSpPr/>
                <p:nvPr/>
              </p:nvSpPr>
              <p:spPr>
                <a:xfrm>
                  <a:off x="5475120" y="2343054"/>
                  <a:ext cx="1735150" cy="53503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34" name="Ellipse 133"/>
                <p:cNvSpPr/>
                <p:nvPr/>
              </p:nvSpPr>
              <p:spPr>
                <a:xfrm>
                  <a:off x="5326530" y="2184703"/>
                  <a:ext cx="2032331" cy="75576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35" name="Ellipse 134"/>
                <p:cNvSpPr/>
                <p:nvPr/>
              </p:nvSpPr>
              <p:spPr>
                <a:xfrm>
                  <a:off x="5026953" y="2009554"/>
                  <a:ext cx="2631485" cy="97890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grpSp>
          <p:nvGrpSpPr>
            <p:cNvPr id="6" name="Gruppe 125"/>
            <p:cNvGrpSpPr>
              <a:grpSpLocks/>
            </p:cNvGrpSpPr>
            <p:nvPr/>
          </p:nvGrpSpPr>
          <p:grpSpPr bwMode="auto">
            <a:xfrm>
              <a:off x="1357391" y="3051904"/>
              <a:ext cx="1369952" cy="654496"/>
              <a:chOff x="1357391" y="3040103"/>
              <a:chExt cx="1369952" cy="654496"/>
            </a:xfrm>
          </p:grpSpPr>
          <p:sp>
            <p:nvSpPr>
              <p:cNvPr id="127" name="Rektangel 126"/>
              <p:cNvSpPr/>
              <p:nvPr/>
            </p:nvSpPr>
            <p:spPr>
              <a:xfrm>
                <a:off x="2034804" y="3110938"/>
                <a:ext cx="692623" cy="5878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28" name="Rektangel 127"/>
              <p:cNvSpPr/>
              <p:nvPr/>
            </p:nvSpPr>
            <p:spPr>
              <a:xfrm>
                <a:off x="1356563" y="3110939"/>
                <a:ext cx="695019" cy="5878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30863" name="TekstSylinder 128"/>
              <p:cNvSpPr txBox="1">
                <a:spLocks noChangeArrowheads="1"/>
              </p:cNvSpPr>
              <p:nvPr/>
            </p:nvSpPr>
            <p:spPr bwMode="auto">
              <a:xfrm rot="5400000">
                <a:off x="2149075" y="3129075"/>
                <a:ext cx="559729" cy="515905"/>
              </a:xfrm>
              <a:prstGeom prst="rect">
                <a:avLst/>
              </a:prstGeom>
              <a:noFill/>
              <a:ln w="9525">
                <a:noFill/>
                <a:miter lim="800000"/>
                <a:headEnd/>
                <a:tailEnd/>
              </a:ln>
            </p:spPr>
            <p:txBody>
              <a:bodyPr wrap="none">
                <a:spAutoFit/>
              </a:bodyPr>
              <a:lstStyle/>
              <a:p>
                <a:r>
                  <a:rPr lang="nb-NO" sz="2000"/>
                  <a:t>N</a:t>
                </a:r>
              </a:p>
            </p:txBody>
          </p:sp>
          <p:sp>
            <p:nvSpPr>
              <p:cNvPr id="30864" name="TekstSylinder 129"/>
              <p:cNvSpPr txBox="1">
                <a:spLocks noChangeArrowheads="1"/>
              </p:cNvSpPr>
              <p:nvPr/>
            </p:nvSpPr>
            <p:spPr bwMode="auto">
              <a:xfrm rot="-5400000">
                <a:off x="1384038" y="3013456"/>
                <a:ext cx="537943" cy="591237"/>
              </a:xfrm>
              <a:prstGeom prst="rect">
                <a:avLst/>
              </a:prstGeom>
              <a:noFill/>
              <a:ln w="9525">
                <a:noFill/>
                <a:miter lim="800000"/>
                <a:headEnd/>
                <a:tailEnd/>
              </a:ln>
            </p:spPr>
            <p:txBody>
              <a:bodyPr wrap="none">
                <a:spAutoFit/>
              </a:bodyPr>
              <a:lstStyle/>
              <a:p>
                <a:r>
                  <a:rPr lang="nb-NO"/>
                  <a:t>S</a:t>
                </a:r>
              </a:p>
            </p:txBody>
          </p:sp>
        </p:grpSp>
      </p:grpSp>
      <p:sp>
        <p:nvSpPr>
          <p:cNvPr id="30724" name="Tittel 1"/>
          <p:cNvSpPr>
            <a:spLocks noGrp="1"/>
          </p:cNvSpPr>
          <p:nvPr>
            <p:ph type="title"/>
          </p:nvPr>
        </p:nvSpPr>
        <p:spPr>
          <a:xfrm>
            <a:off x="1760538" y="85725"/>
            <a:ext cx="5475287" cy="1138238"/>
          </a:xfrm>
        </p:spPr>
        <p:txBody>
          <a:bodyPr>
            <a:normAutofit fontScale="90000"/>
          </a:bodyPr>
          <a:lstStyle/>
          <a:p>
            <a:pPr algn="ctr">
              <a:lnSpc>
                <a:spcPct val="100000"/>
              </a:lnSpc>
            </a:pPr>
            <a:r>
              <a:rPr lang="nb-NO" smtClean="0"/>
              <a:t>Produksjon - Generatoren</a:t>
            </a:r>
            <a:br>
              <a:rPr lang="nb-NO" smtClean="0"/>
            </a:br>
            <a:r>
              <a:rPr lang="nb-NO" sz="2200" smtClean="0"/>
              <a:t>Fra bevegelsesenergi til elektrisk energi</a:t>
            </a:r>
          </a:p>
        </p:txBody>
      </p:sp>
      <p:grpSp>
        <p:nvGrpSpPr>
          <p:cNvPr id="7" name="Gruppe 47"/>
          <p:cNvGrpSpPr>
            <a:grpSpLocks/>
          </p:cNvGrpSpPr>
          <p:nvPr/>
        </p:nvGrpSpPr>
        <p:grpSpPr bwMode="auto">
          <a:xfrm rot="-5400000">
            <a:off x="4380706" y="4017169"/>
            <a:ext cx="542925" cy="1360488"/>
            <a:chOff x="2825087" y="2684486"/>
            <a:chExt cx="775861" cy="1940677"/>
          </a:xfrm>
        </p:grpSpPr>
        <p:grpSp>
          <p:nvGrpSpPr>
            <p:cNvPr id="8" name="Gruppe 48"/>
            <p:cNvGrpSpPr>
              <a:grpSpLocks/>
            </p:cNvGrpSpPr>
            <p:nvPr/>
          </p:nvGrpSpPr>
          <p:grpSpPr bwMode="auto">
            <a:xfrm>
              <a:off x="2825087" y="2684486"/>
              <a:ext cx="313898" cy="1448734"/>
              <a:chOff x="2825087" y="2674961"/>
              <a:chExt cx="313898" cy="1448734"/>
            </a:xfrm>
          </p:grpSpPr>
          <p:sp>
            <p:nvSpPr>
              <p:cNvPr id="64" name="Ellipse 63"/>
              <p:cNvSpPr/>
              <p:nvPr/>
            </p:nvSpPr>
            <p:spPr>
              <a:xfrm>
                <a:off x="2825087" y="2674961"/>
                <a:ext cx="313066"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5" name="Frihåndsform 64"/>
              <p:cNvSpPr/>
              <p:nvPr/>
            </p:nvSpPr>
            <p:spPr>
              <a:xfrm>
                <a:off x="2938518" y="4067630"/>
                <a:ext cx="124772"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6" name="Frihåndsform 65"/>
              <p:cNvSpPr/>
              <p:nvPr/>
            </p:nvSpPr>
            <p:spPr>
              <a:xfrm flipH="1">
                <a:off x="2899950" y="4067630"/>
                <a:ext cx="12250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9" name="Gruppe 49"/>
            <p:cNvGrpSpPr>
              <a:grpSpLocks/>
            </p:cNvGrpSpPr>
            <p:nvPr/>
          </p:nvGrpSpPr>
          <p:grpSpPr bwMode="auto">
            <a:xfrm>
              <a:off x="2979869" y="2684486"/>
              <a:ext cx="313898" cy="1448734"/>
              <a:chOff x="2825087" y="2674961"/>
              <a:chExt cx="313898" cy="1448734"/>
            </a:xfrm>
          </p:grpSpPr>
          <p:sp>
            <p:nvSpPr>
              <p:cNvPr id="61" name="Ellipse 60"/>
              <p:cNvSpPr/>
              <p:nvPr/>
            </p:nvSpPr>
            <p:spPr>
              <a:xfrm>
                <a:off x="2829109" y="2674962"/>
                <a:ext cx="315334"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2" name="Frihåndsform 61"/>
              <p:cNvSpPr/>
              <p:nvPr/>
            </p:nvSpPr>
            <p:spPr>
              <a:xfrm>
                <a:off x="2940269"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3" name="Frihåndsform 62"/>
              <p:cNvSpPr/>
              <p:nvPr/>
            </p:nvSpPr>
            <p:spPr>
              <a:xfrm flipH="1">
                <a:off x="2903971"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10" name="Gruppe 50"/>
            <p:cNvGrpSpPr>
              <a:grpSpLocks/>
            </p:cNvGrpSpPr>
            <p:nvPr/>
          </p:nvGrpSpPr>
          <p:grpSpPr bwMode="auto">
            <a:xfrm>
              <a:off x="3129887" y="2684486"/>
              <a:ext cx="313898" cy="1448734"/>
              <a:chOff x="2825087" y="2674961"/>
              <a:chExt cx="313898" cy="1448734"/>
            </a:xfrm>
          </p:grpSpPr>
          <p:sp>
            <p:nvSpPr>
              <p:cNvPr id="58" name="Ellipse 57"/>
              <p:cNvSpPr/>
              <p:nvPr/>
            </p:nvSpPr>
            <p:spPr>
              <a:xfrm>
                <a:off x="2828818" y="2674962"/>
                <a:ext cx="315334"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59" name="Frihåndsform 58"/>
              <p:cNvSpPr/>
              <p:nvPr/>
            </p:nvSpPr>
            <p:spPr>
              <a:xfrm>
                <a:off x="2939977"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0" name="Frihåndsform 59"/>
              <p:cNvSpPr/>
              <p:nvPr/>
            </p:nvSpPr>
            <p:spPr>
              <a:xfrm flipH="1">
                <a:off x="2903680"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11" name="Gruppe 51"/>
            <p:cNvGrpSpPr>
              <a:grpSpLocks/>
            </p:cNvGrpSpPr>
            <p:nvPr/>
          </p:nvGrpSpPr>
          <p:grpSpPr bwMode="auto">
            <a:xfrm>
              <a:off x="3287050" y="2684486"/>
              <a:ext cx="313898" cy="1448734"/>
              <a:chOff x="2825087" y="2674961"/>
              <a:chExt cx="313898" cy="1448734"/>
            </a:xfrm>
          </p:grpSpPr>
          <p:sp>
            <p:nvSpPr>
              <p:cNvPr id="55" name="Ellipse 54"/>
              <p:cNvSpPr/>
              <p:nvPr/>
            </p:nvSpPr>
            <p:spPr>
              <a:xfrm>
                <a:off x="2825919" y="2674961"/>
                <a:ext cx="313066"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56" name="Frihåndsform 55"/>
              <p:cNvSpPr/>
              <p:nvPr/>
            </p:nvSpPr>
            <p:spPr>
              <a:xfrm>
                <a:off x="2939349" y="4067630"/>
                <a:ext cx="124772"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57" name="Frihåndsform 56"/>
              <p:cNvSpPr/>
              <p:nvPr/>
            </p:nvSpPr>
            <p:spPr>
              <a:xfrm flipH="1">
                <a:off x="2900782" y="4067630"/>
                <a:ext cx="12250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cxnSp>
          <p:nvCxnSpPr>
            <p:cNvPr id="53" name="Rett linje 52"/>
            <p:cNvCxnSpPr/>
            <p:nvPr/>
          </p:nvCxnSpPr>
          <p:spPr>
            <a:xfrm>
              <a:off x="3523816" y="4115651"/>
              <a:ext cx="0" cy="5095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54" name="Rett linje 53"/>
            <p:cNvCxnSpPr/>
            <p:nvPr/>
          </p:nvCxnSpPr>
          <p:spPr>
            <a:xfrm>
              <a:off x="2904489" y="4108858"/>
              <a:ext cx="0" cy="511777"/>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2" name="Gruppe 66"/>
          <p:cNvGrpSpPr>
            <a:grpSpLocks/>
          </p:cNvGrpSpPr>
          <p:nvPr/>
        </p:nvGrpSpPr>
        <p:grpSpPr bwMode="auto">
          <a:xfrm rot="-5400000">
            <a:off x="4380706" y="3286919"/>
            <a:ext cx="542925" cy="1360488"/>
            <a:chOff x="2825087" y="2684486"/>
            <a:chExt cx="775861" cy="1940677"/>
          </a:xfrm>
        </p:grpSpPr>
        <p:grpSp>
          <p:nvGrpSpPr>
            <p:cNvPr id="13" name="Gruppe 67"/>
            <p:cNvGrpSpPr>
              <a:grpSpLocks/>
            </p:cNvGrpSpPr>
            <p:nvPr/>
          </p:nvGrpSpPr>
          <p:grpSpPr bwMode="auto">
            <a:xfrm>
              <a:off x="2825087" y="2684486"/>
              <a:ext cx="313898" cy="1448734"/>
              <a:chOff x="2825087" y="2674961"/>
              <a:chExt cx="313898" cy="1448734"/>
            </a:xfrm>
          </p:grpSpPr>
          <p:sp>
            <p:nvSpPr>
              <p:cNvPr id="83" name="Ellipse 82"/>
              <p:cNvSpPr/>
              <p:nvPr/>
            </p:nvSpPr>
            <p:spPr>
              <a:xfrm>
                <a:off x="2825087" y="2674961"/>
                <a:ext cx="313066"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84" name="Frihåndsform 83"/>
              <p:cNvSpPr/>
              <p:nvPr/>
            </p:nvSpPr>
            <p:spPr>
              <a:xfrm>
                <a:off x="2938518" y="4067630"/>
                <a:ext cx="124772"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85" name="Frihåndsform 84"/>
              <p:cNvSpPr/>
              <p:nvPr/>
            </p:nvSpPr>
            <p:spPr>
              <a:xfrm flipH="1">
                <a:off x="2899950" y="4067630"/>
                <a:ext cx="12250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14" name="Gruppe 68"/>
            <p:cNvGrpSpPr>
              <a:grpSpLocks/>
            </p:cNvGrpSpPr>
            <p:nvPr/>
          </p:nvGrpSpPr>
          <p:grpSpPr bwMode="auto">
            <a:xfrm>
              <a:off x="2979869" y="2684486"/>
              <a:ext cx="313898" cy="1448734"/>
              <a:chOff x="2825087" y="2674961"/>
              <a:chExt cx="313898" cy="1448734"/>
            </a:xfrm>
          </p:grpSpPr>
          <p:sp>
            <p:nvSpPr>
              <p:cNvPr id="80" name="Ellipse 79"/>
              <p:cNvSpPr/>
              <p:nvPr/>
            </p:nvSpPr>
            <p:spPr>
              <a:xfrm>
                <a:off x="2829109" y="2674962"/>
                <a:ext cx="315334"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81" name="Frihåndsform 80"/>
              <p:cNvSpPr/>
              <p:nvPr/>
            </p:nvSpPr>
            <p:spPr>
              <a:xfrm>
                <a:off x="2940269"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82" name="Frihåndsform 81"/>
              <p:cNvSpPr/>
              <p:nvPr/>
            </p:nvSpPr>
            <p:spPr>
              <a:xfrm flipH="1">
                <a:off x="2903971"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15" name="Gruppe 69"/>
            <p:cNvGrpSpPr>
              <a:grpSpLocks/>
            </p:cNvGrpSpPr>
            <p:nvPr/>
          </p:nvGrpSpPr>
          <p:grpSpPr bwMode="auto">
            <a:xfrm>
              <a:off x="3129887" y="2684486"/>
              <a:ext cx="313898" cy="1448734"/>
              <a:chOff x="2825087" y="2674961"/>
              <a:chExt cx="313898" cy="1448734"/>
            </a:xfrm>
          </p:grpSpPr>
          <p:sp>
            <p:nvSpPr>
              <p:cNvPr id="77" name="Ellipse 76"/>
              <p:cNvSpPr/>
              <p:nvPr/>
            </p:nvSpPr>
            <p:spPr>
              <a:xfrm>
                <a:off x="2828818" y="2674962"/>
                <a:ext cx="315334"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78" name="Frihåndsform 77"/>
              <p:cNvSpPr/>
              <p:nvPr/>
            </p:nvSpPr>
            <p:spPr>
              <a:xfrm>
                <a:off x="2939977"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79" name="Frihåndsform 78"/>
              <p:cNvSpPr/>
              <p:nvPr/>
            </p:nvSpPr>
            <p:spPr>
              <a:xfrm flipH="1">
                <a:off x="2903680" y="4067630"/>
                <a:ext cx="12477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16" name="Gruppe 70"/>
            <p:cNvGrpSpPr>
              <a:grpSpLocks/>
            </p:cNvGrpSpPr>
            <p:nvPr/>
          </p:nvGrpSpPr>
          <p:grpSpPr bwMode="auto">
            <a:xfrm>
              <a:off x="3287050" y="2684486"/>
              <a:ext cx="313898" cy="1448734"/>
              <a:chOff x="2825087" y="2674961"/>
              <a:chExt cx="313898" cy="1448734"/>
            </a:xfrm>
          </p:grpSpPr>
          <p:sp>
            <p:nvSpPr>
              <p:cNvPr id="74" name="Ellipse 73"/>
              <p:cNvSpPr/>
              <p:nvPr/>
            </p:nvSpPr>
            <p:spPr>
              <a:xfrm>
                <a:off x="2825919" y="2674961"/>
                <a:ext cx="313066"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75" name="Frihåndsform 74"/>
              <p:cNvSpPr/>
              <p:nvPr/>
            </p:nvSpPr>
            <p:spPr>
              <a:xfrm>
                <a:off x="2939349" y="4067630"/>
                <a:ext cx="124772"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76" name="Frihåndsform 75"/>
              <p:cNvSpPr/>
              <p:nvPr/>
            </p:nvSpPr>
            <p:spPr>
              <a:xfrm flipH="1">
                <a:off x="2900782" y="4067630"/>
                <a:ext cx="122504"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cxnSp>
          <p:nvCxnSpPr>
            <p:cNvPr id="72" name="Rett linje 71"/>
            <p:cNvCxnSpPr/>
            <p:nvPr/>
          </p:nvCxnSpPr>
          <p:spPr>
            <a:xfrm>
              <a:off x="3523816" y="4115651"/>
              <a:ext cx="0" cy="5095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73" name="Rett linje 72"/>
            <p:cNvCxnSpPr/>
            <p:nvPr/>
          </p:nvCxnSpPr>
          <p:spPr>
            <a:xfrm>
              <a:off x="2904489" y="4108858"/>
              <a:ext cx="0" cy="511777"/>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17" name="Gruppe 85"/>
          <p:cNvGrpSpPr>
            <a:grpSpLocks/>
          </p:cNvGrpSpPr>
          <p:nvPr/>
        </p:nvGrpSpPr>
        <p:grpSpPr bwMode="auto">
          <a:xfrm rot="-5400000">
            <a:off x="4379912" y="2557463"/>
            <a:ext cx="544513" cy="1360488"/>
            <a:chOff x="2825087" y="2684486"/>
            <a:chExt cx="775861" cy="1940677"/>
          </a:xfrm>
        </p:grpSpPr>
        <p:grpSp>
          <p:nvGrpSpPr>
            <p:cNvPr id="18" name="Gruppe 86"/>
            <p:cNvGrpSpPr>
              <a:grpSpLocks/>
            </p:cNvGrpSpPr>
            <p:nvPr/>
          </p:nvGrpSpPr>
          <p:grpSpPr bwMode="auto">
            <a:xfrm>
              <a:off x="2825087" y="2684486"/>
              <a:ext cx="313898" cy="1448734"/>
              <a:chOff x="2825087" y="2674961"/>
              <a:chExt cx="313898" cy="1448734"/>
            </a:xfrm>
          </p:grpSpPr>
          <p:sp>
            <p:nvSpPr>
              <p:cNvPr id="102" name="Ellipse 101"/>
              <p:cNvSpPr/>
              <p:nvPr/>
            </p:nvSpPr>
            <p:spPr>
              <a:xfrm>
                <a:off x="2825087" y="2674961"/>
                <a:ext cx="314417"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3" name="Frihåndsform 102"/>
              <p:cNvSpPr/>
              <p:nvPr/>
            </p:nvSpPr>
            <p:spPr>
              <a:xfrm>
                <a:off x="2935926"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4" name="Frihåndsform 103"/>
              <p:cNvSpPr/>
              <p:nvPr/>
            </p:nvSpPr>
            <p:spPr>
              <a:xfrm flipH="1">
                <a:off x="2899734"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19" name="Gruppe 87"/>
            <p:cNvGrpSpPr>
              <a:grpSpLocks/>
            </p:cNvGrpSpPr>
            <p:nvPr/>
          </p:nvGrpSpPr>
          <p:grpSpPr bwMode="auto">
            <a:xfrm>
              <a:off x="2979869" y="2684486"/>
              <a:ext cx="313898" cy="1448734"/>
              <a:chOff x="2825087" y="2674961"/>
              <a:chExt cx="313898" cy="1448734"/>
            </a:xfrm>
          </p:grpSpPr>
          <p:sp>
            <p:nvSpPr>
              <p:cNvPr id="99" name="Ellipse 98"/>
              <p:cNvSpPr/>
              <p:nvPr/>
            </p:nvSpPr>
            <p:spPr>
              <a:xfrm>
                <a:off x="2824120" y="2674961"/>
                <a:ext cx="314417"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0" name="Frihåndsform 99"/>
              <p:cNvSpPr/>
              <p:nvPr/>
            </p:nvSpPr>
            <p:spPr>
              <a:xfrm>
                <a:off x="2934958"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1" name="Frihåndsform 100"/>
              <p:cNvSpPr/>
              <p:nvPr/>
            </p:nvSpPr>
            <p:spPr>
              <a:xfrm flipH="1">
                <a:off x="2898766"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20" name="Gruppe 88"/>
            <p:cNvGrpSpPr>
              <a:grpSpLocks/>
            </p:cNvGrpSpPr>
            <p:nvPr/>
          </p:nvGrpSpPr>
          <p:grpSpPr bwMode="auto">
            <a:xfrm>
              <a:off x="3129887" y="2684486"/>
              <a:ext cx="313898" cy="1448734"/>
              <a:chOff x="2825087" y="2674961"/>
              <a:chExt cx="313898" cy="1448734"/>
            </a:xfrm>
          </p:grpSpPr>
          <p:sp>
            <p:nvSpPr>
              <p:cNvPr id="96" name="Ellipse 95"/>
              <p:cNvSpPr/>
              <p:nvPr/>
            </p:nvSpPr>
            <p:spPr>
              <a:xfrm>
                <a:off x="2825656" y="2674962"/>
                <a:ext cx="314415"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97" name="Frihåndsform 96"/>
              <p:cNvSpPr/>
              <p:nvPr/>
            </p:nvSpPr>
            <p:spPr>
              <a:xfrm>
                <a:off x="2936492"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98" name="Frihåndsform 97"/>
              <p:cNvSpPr/>
              <p:nvPr/>
            </p:nvSpPr>
            <p:spPr>
              <a:xfrm flipH="1">
                <a:off x="2900300"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21" name="Gruppe 89"/>
            <p:cNvGrpSpPr>
              <a:grpSpLocks/>
            </p:cNvGrpSpPr>
            <p:nvPr/>
          </p:nvGrpSpPr>
          <p:grpSpPr bwMode="auto">
            <a:xfrm>
              <a:off x="3287050" y="2684486"/>
              <a:ext cx="313898" cy="1448734"/>
              <a:chOff x="2825087" y="2674961"/>
              <a:chExt cx="313898" cy="1448734"/>
            </a:xfrm>
          </p:grpSpPr>
          <p:sp>
            <p:nvSpPr>
              <p:cNvPr id="93" name="Ellipse 92"/>
              <p:cNvSpPr/>
              <p:nvPr/>
            </p:nvSpPr>
            <p:spPr>
              <a:xfrm>
                <a:off x="2824568" y="2674961"/>
                <a:ext cx="314417"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94" name="Frihåndsform 93"/>
              <p:cNvSpPr/>
              <p:nvPr/>
            </p:nvSpPr>
            <p:spPr>
              <a:xfrm>
                <a:off x="2935407"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95" name="Frihåndsform 94"/>
              <p:cNvSpPr/>
              <p:nvPr/>
            </p:nvSpPr>
            <p:spPr>
              <a:xfrm flipH="1">
                <a:off x="2899215"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cxnSp>
          <p:nvCxnSpPr>
            <p:cNvPr id="91" name="Rett linje 90"/>
            <p:cNvCxnSpPr/>
            <p:nvPr/>
          </p:nvCxnSpPr>
          <p:spPr>
            <a:xfrm>
              <a:off x="3519517" y="4115651"/>
              <a:ext cx="0" cy="5095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92" name="Rett linje 91"/>
            <p:cNvCxnSpPr/>
            <p:nvPr/>
          </p:nvCxnSpPr>
          <p:spPr>
            <a:xfrm>
              <a:off x="2899735" y="4108858"/>
              <a:ext cx="0" cy="511777"/>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22" name="Gruppe 104"/>
          <p:cNvGrpSpPr>
            <a:grpSpLocks/>
          </p:cNvGrpSpPr>
          <p:nvPr/>
        </p:nvGrpSpPr>
        <p:grpSpPr bwMode="auto">
          <a:xfrm rot="-5400000">
            <a:off x="4379913" y="4746625"/>
            <a:ext cx="544512" cy="1360488"/>
            <a:chOff x="2825087" y="2684486"/>
            <a:chExt cx="775861" cy="1940677"/>
          </a:xfrm>
        </p:grpSpPr>
        <p:grpSp>
          <p:nvGrpSpPr>
            <p:cNvPr id="23" name="Gruppe 105"/>
            <p:cNvGrpSpPr>
              <a:grpSpLocks/>
            </p:cNvGrpSpPr>
            <p:nvPr/>
          </p:nvGrpSpPr>
          <p:grpSpPr bwMode="auto">
            <a:xfrm>
              <a:off x="2825087" y="2684486"/>
              <a:ext cx="313898" cy="1448734"/>
              <a:chOff x="2825087" y="2674961"/>
              <a:chExt cx="313898" cy="1448734"/>
            </a:xfrm>
          </p:grpSpPr>
          <p:sp>
            <p:nvSpPr>
              <p:cNvPr id="121" name="Ellipse 120"/>
              <p:cNvSpPr/>
              <p:nvPr/>
            </p:nvSpPr>
            <p:spPr>
              <a:xfrm>
                <a:off x="2825088" y="2674962"/>
                <a:ext cx="314415"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22" name="Frihåndsform 121"/>
              <p:cNvSpPr/>
              <p:nvPr/>
            </p:nvSpPr>
            <p:spPr>
              <a:xfrm>
                <a:off x="2935924"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23" name="Frihåndsform 122"/>
              <p:cNvSpPr/>
              <p:nvPr/>
            </p:nvSpPr>
            <p:spPr>
              <a:xfrm flipH="1">
                <a:off x="2899732"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24" name="Gruppe 106"/>
            <p:cNvGrpSpPr>
              <a:grpSpLocks/>
            </p:cNvGrpSpPr>
            <p:nvPr/>
          </p:nvGrpSpPr>
          <p:grpSpPr bwMode="auto">
            <a:xfrm>
              <a:off x="2979869" y="2684486"/>
              <a:ext cx="313898" cy="1448734"/>
              <a:chOff x="2825087" y="2674961"/>
              <a:chExt cx="313898" cy="1448734"/>
            </a:xfrm>
          </p:grpSpPr>
          <p:sp>
            <p:nvSpPr>
              <p:cNvPr id="118" name="Ellipse 117"/>
              <p:cNvSpPr/>
              <p:nvPr/>
            </p:nvSpPr>
            <p:spPr>
              <a:xfrm>
                <a:off x="2824120" y="2674962"/>
                <a:ext cx="314415"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9" name="Frihåndsform 118"/>
              <p:cNvSpPr/>
              <p:nvPr/>
            </p:nvSpPr>
            <p:spPr>
              <a:xfrm>
                <a:off x="2934956"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20" name="Frihåndsform 119"/>
              <p:cNvSpPr/>
              <p:nvPr/>
            </p:nvSpPr>
            <p:spPr>
              <a:xfrm flipH="1">
                <a:off x="2898764"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25" name="Gruppe 107"/>
            <p:cNvGrpSpPr>
              <a:grpSpLocks/>
            </p:cNvGrpSpPr>
            <p:nvPr/>
          </p:nvGrpSpPr>
          <p:grpSpPr bwMode="auto">
            <a:xfrm>
              <a:off x="3129887" y="2684486"/>
              <a:ext cx="313898" cy="1448734"/>
              <a:chOff x="2825087" y="2674961"/>
              <a:chExt cx="313898" cy="1448734"/>
            </a:xfrm>
          </p:grpSpPr>
          <p:sp>
            <p:nvSpPr>
              <p:cNvPr id="115" name="Ellipse 114"/>
              <p:cNvSpPr/>
              <p:nvPr/>
            </p:nvSpPr>
            <p:spPr>
              <a:xfrm>
                <a:off x="2825654" y="2674961"/>
                <a:ext cx="314417"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6" name="Frihåndsform 115"/>
              <p:cNvSpPr/>
              <p:nvPr/>
            </p:nvSpPr>
            <p:spPr>
              <a:xfrm>
                <a:off x="2936493"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7" name="Frihåndsform 116"/>
              <p:cNvSpPr/>
              <p:nvPr/>
            </p:nvSpPr>
            <p:spPr>
              <a:xfrm flipH="1">
                <a:off x="2900301" y="4067630"/>
                <a:ext cx="124408"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26" name="Gruppe 108"/>
            <p:cNvGrpSpPr>
              <a:grpSpLocks/>
            </p:cNvGrpSpPr>
            <p:nvPr/>
          </p:nvGrpSpPr>
          <p:grpSpPr bwMode="auto">
            <a:xfrm>
              <a:off x="3287050" y="2684486"/>
              <a:ext cx="313898" cy="1448734"/>
              <a:chOff x="2825087" y="2674961"/>
              <a:chExt cx="313898" cy="1448734"/>
            </a:xfrm>
          </p:grpSpPr>
          <p:sp>
            <p:nvSpPr>
              <p:cNvPr id="112" name="Ellipse 111"/>
              <p:cNvSpPr/>
              <p:nvPr/>
            </p:nvSpPr>
            <p:spPr>
              <a:xfrm>
                <a:off x="2824570" y="2674962"/>
                <a:ext cx="314415" cy="1419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3" name="Frihåndsform 112"/>
              <p:cNvSpPr/>
              <p:nvPr/>
            </p:nvSpPr>
            <p:spPr>
              <a:xfrm>
                <a:off x="2935406"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4" name="Frihåndsform 113"/>
              <p:cNvSpPr/>
              <p:nvPr/>
            </p:nvSpPr>
            <p:spPr>
              <a:xfrm flipH="1">
                <a:off x="2899215" y="4067630"/>
                <a:ext cx="124410" cy="56612"/>
              </a:xfrm>
              <a:custGeom>
                <a:avLst/>
                <a:gdLst>
                  <a:gd name="connsiteX0" fmla="*/ 0 w 195688"/>
                  <a:gd name="connsiteY0" fmla="*/ 0 h 64044"/>
                  <a:gd name="connsiteX1" fmla="*/ 46253 w 195688"/>
                  <a:gd name="connsiteY1" fmla="*/ 39138 h 64044"/>
                  <a:gd name="connsiteX2" fmla="*/ 124529 w 195688"/>
                  <a:gd name="connsiteY2" fmla="*/ 56928 h 64044"/>
                  <a:gd name="connsiteX3" fmla="*/ 195688 w 195688"/>
                  <a:gd name="connsiteY3" fmla="*/ 64044 h 64044"/>
                  <a:gd name="connsiteX0" fmla="*/ 0 w 124529"/>
                  <a:gd name="connsiteY0" fmla="*/ 0 h 56928"/>
                  <a:gd name="connsiteX1" fmla="*/ 46253 w 124529"/>
                  <a:gd name="connsiteY1" fmla="*/ 39138 h 56928"/>
                  <a:gd name="connsiteX2" fmla="*/ 124529 w 124529"/>
                  <a:gd name="connsiteY2" fmla="*/ 56928 h 56928"/>
                </a:gdLst>
                <a:ahLst/>
                <a:cxnLst>
                  <a:cxn ang="0">
                    <a:pos x="connsiteX0" y="connsiteY0"/>
                  </a:cxn>
                  <a:cxn ang="0">
                    <a:pos x="connsiteX1" y="connsiteY1"/>
                  </a:cxn>
                  <a:cxn ang="0">
                    <a:pos x="connsiteX2" y="connsiteY2"/>
                  </a:cxn>
                </a:cxnLst>
                <a:rect l="l" t="t" r="r" b="b"/>
                <a:pathLst>
                  <a:path w="124529" h="56928">
                    <a:moveTo>
                      <a:pt x="0" y="0"/>
                    </a:moveTo>
                    <a:lnTo>
                      <a:pt x="46253" y="39138"/>
                    </a:lnTo>
                    <a:lnTo>
                      <a:pt x="124529" y="569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cxnSp>
          <p:nvCxnSpPr>
            <p:cNvPr id="110" name="Rett linje 109"/>
            <p:cNvCxnSpPr/>
            <p:nvPr/>
          </p:nvCxnSpPr>
          <p:spPr>
            <a:xfrm>
              <a:off x="3519516" y="4115650"/>
              <a:ext cx="0" cy="5095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111" name="Rett linje 110"/>
            <p:cNvCxnSpPr/>
            <p:nvPr/>
          </p:nvCxnSpPr>
          <p:spPr>
            <a:xfrm>
              <a:off x="2899733" y="4108858"/>
              <a:ext cx="0" cy="511777"/>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grpSp>
      <p:grpSp>
        <p:nvGrpSpPr>
          <p:cNvPr id="27" name="Gruppe 236"/>
          <p:cNvGrpSpPr>
            <a:grpSpLocks/>
          </p:cNvGrpSpPr>
          <p:nvPr/>
        </p:nvGrpSpPr>
        <p:grpSpPr bwMode="auto">
          <a:xfrm>
            <a:off x="5207000" y="3009900"/>
            <a:ext cx="250825" cy="2640013"/>
            <a:chOff x="8714316" y="2981299"/>
            <a:chExt cx="277629" cy="2910053"/>
          </a:xfrm>
        </p:grpSpPr>
        <p:grpSp>
          <p:nvGrpSpPr>
            <p:cNvPr id="28" name="Gruppe 194"/>
            <p:cNvGrpSpPr>
              <a:grpSpLocks/>
            </p:cNvGrpSpPr>
            <p:nvPr/>
          </p:nvGrpSpPr>
          <p:grpSpPr bwMode="auto">
            <a:xfrm>
              <a:off x="8737113" y="2981299"/>
              <a:ext cx="254832" cy="498670"/>
              <a:chOff x="8737113" y="2981299"/>
              <a:chExt cx="254832" cy="498670"/>
            </a:xfrm>
          </p:grpSpPr>
          <p:cxnSp>
            <p:nvCxnSpPr>
              <p:cNvPr id="187" name="Rett linje 186"/>
              <p:cNvCxnSpPr/>
              <p:nvPr/>
            </p:nvCxnSpPr>
            <p:spPr>
              <a:xfrm flipH="1">
                <a:off x="8861916" y="2981299"/>
                <a:ext cx="1758" cy="49871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5" name="Ellipse 184"/>
              <p:cNvSpPr/>
              <p:nvPr/>
            </p:nvSpPr>
            <p:spPr>
              <a:xfrm>
                <a:off x="8737159" y="3112541"/>
                <a:ext cx="254786" cy="2397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91" name="Frihåndsform 190"/>
              <p:cNvSpPr/>
              <p:nvPr/>
            </p:nvSpPr>
            <p:spPr>
              <a:xfrm flipV="1">
                <a:off x="8779331" y="3093291"/>
                <a:ext cx="166928" cy="50747"/>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9" name="Gruppe 195"/>
            <p:cNvGrpSpPr>
              <a:grpSpLocks/>
            </p:cNvGrpSpPr>
            <p:nvPr/>
          </p:nvGrpSpPr>
          <p:grpSpPr bwMode="auto">
            <a:xfrm>
              <a:off x="8729514" y="3786782"/>
              <a:ext cx="254832" cy="498670"/>
              <a:chOff x="8737113" y="2981299"/>
              <a:chExt cx="254832" cy="498670"/>
            </a:xfrm>
          </p:grpSpPr>
          <p:cxnSp>
            <p:nvCxnSpPr>
              <p:cNvPr id="197" name="Rett linje 196"/>
              <p:cNvCxnSpPr/>
              <p:nvPr/>
            </p:nvCxnSpPr>
            <p:spPr>
              <a:xfrm flipH="1">
                <a:off x="8862486" y="2980761"/>
                <a:ext cx="1758" cy="49871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8" name="Ellipse 197"/>
              <p:cNvSpPr/>
              <p:nvPr/>
            </p:nvSpPr>
            <p:spPr>
              <a:xfrm>
                <a:off x="8737730" y="3112003"/>
                <a:ext cx="254786" cy="2397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99" name="Frihåndsform 198"/>
              <p:cNvSpPr/>
              <p:nvPr/>
            </p:nvSpPr>
            <p:spPr>
              <a:xfrm flipV="1">
                <a:off x="8779901" y="3092753"/>
                <a:ext cx="166928" cy="50747"/>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30" name="Gruppe 199"/>
            <p:cNvGrpSpPr>
              <a:grpSpLocks/>
            </p:cNvGrpSpPr>
            <p:nvPr/>
          </p:nvGrpSpPr>
          <p:grpSpPr bwMode="auto">
            <a:xfrm>
              <a:off x="8719382" y="4592265"/>
              <a:ext cx="254832" cy="498670"/>
              <a:chOff x="8737113" y="2981299"/>
              <a:chExt cx="254832" cy="498670"/>
            </a:xfrm>
          </p:grpSpPr>
          <p:cxnSp>
            <p:nvCxnSpPr>
              <p:cNvPr id="201" name="Rett linje 200"/>
              <p:cNvCxnSpPr/>
              <p:nvPr/>
            </p:nvCxnSpPr>
            <p:spPr>
              <a:xfrm flipH="1">
                <a:off x="8862076" y="2981974"/>
                <a:ext cx="1758" cy="49871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2" name="Ellipse 201"/>
              <p:cNvSpPr/>
              <p:nvPr/>
            </p:nvSpPr>
            <p:spPr>
              <a:xfrm>
                <a:off x="8737319" y="3113214"/>
                <a:ext cx="254786" cy="2397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3" name="Frihåndsform 202"/>
              <p:cNvSpPr/>
              <p:nvPr/>
            </p:nvSpPr>
            <p:spPr>
              <a:xfrm flipV="1">
                <a:off x="8779490" y="3093966"/>
                <a:ext cx="166928" cy="50746"/>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31" name="Gruppe 203"/>
            <p:cNvGrpSpPr>
              <a:grpSpLocks/>
            </p:cNvGrpSpPr>
            <p:nvPr/>
          </p:nvGrpSpPr>
          <p:grpSpPr bwMode="auto">
            <a:xfrm>
              <a:off x="8714316" y="5392682"/>
              <a:ext cx="254832" cy="498670"/>
              <a:chOff x="8737113" y="2981299"/>
              <a:chExt cx="254832" cy="498670"/>
            </a:xfrm>
          </p:grpSpPr>
          <p:cxnSp>
            <p:nvCxnSpPr>
              <p:cNvPr id="205" name="Rett linje 204"/>
              <p:cNvCxnSpPr/>
              <p:nvPr/>
            </p:nvCxnSpPr>
            <p:spPr>
              <a:xfrm flipH="1">
                <a:off x="8861871" y="2981253"/>
                <a:ext cx="1757" cy="49871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6" name="Ellipse 205"/>
              <p:cNvSpPr/>
              <p:nvPr/>
            </p:nvSpPr>
            <p:spPr>
              <a:xfrm>
                <a:off x="8737113" y="3112494"/>
                <a:ext cx="254787" cy="2397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7" name="Frihåndsform 206"/>
              <p:cNvSpPr/>
              <p:nvPr/>
            </p:nvSpPr>
            <p:spPr>
              <a:xfrm flipV="1">
                <a:off x="8779284" y="3093245"/>
                <a:ext cx="166929" cy="50747"/>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grpSp>
        <p:nvGrpSpPr>
          <p:cNvPr id="224" name="Gruppe 237"/>
          <p:cNvGrpSpPr>
            <a:grpSpLocks/>
          </p:cNvGrpSpPr>
          <p:nvPr/>
        </p:nvGrpSpPr>
        <p:grpSpPr bwMode="auto">
          <a:xfrm flipV="1">
            <a:off x="5316538" y="3009900"/>
            <a:ext cx="447675" cy="2641600"/>
            <a:chOff x="8834978" y="2981299"/>
            <a:chExt cx="493851" cy="2912584"/>
          </a:xfrm>
        </p:grpSpPr>
        <p:grpSp>
          <p:nvGrpSpPr>
            <p:cNvPr id="230" name="Gruppe 214"/>
            <p:cNvGrpSpPr>
              <a:grpSpLocks/>
            </p:cNvGrpSpPr>
            <p:nvPr/>
          </p:nvGrpSpPr>
          <p:grpSpPr bwMode="auto">
            <a:xfrm>
              <a:off x="8860308" y="2981299"/>
              <a:ext cx="468521" cy="498670"/>
              <a:chOff x="8860308" y="2981299"/>
              <a:chExt cx="468521" cy="498670"/>
            </a:xfrm>
          </p:grpSpPr>
          <p:grpSp>
            <p:nvGrpSpPr>
              <p:cNvPr id="231" name="Gruppe 207"/>
              <p:cNvGrpSpPr>
                <a:grpSpLocks/>
              </p:cNvGrpSpPr>
              <p:nvPr/>
            </p:nvGrpSpPr>
            <p:grpSpPr bwMode="auto">
              <a:xfrm>
                <a:off x="9073997" y="2981299"/>
                <a:ext cx="254832" cy="498670"/>
                <a:chOff x="8737113" y="2981299"/>
                <a:chExt cx="254832" cy="498670"/>
              </a:xfrm>
            </p:grpSpPr>
            <p:cxnSp>
              <p:nvCxnSpPr>
                <p:cNvPr id="209" name="Rett linje 208"/>
                <p:cNvCxnSpPr/>
                <p:nvPr/>
              </p:nvCxnSpPr>
              <p:spPr>
                <a:xfrm flipH="1">
                  <a:off x="8860601" y="2981299"/>
                  <a:ext cx="1752" cy="49885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0" name="Ellipse 209"/>
                <p:cNvSpPr/>
                <p:nvPr/>
              </p:nvSpPr>
              <p:spPr>
                <a:xfrm>
                  <a:off x="8736264" y="3112575"/>
                  <a:ext cx="255681" cy="2397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11" name="Frihåndsform 210"/>
                <p:cNvSpPr/>
                <p:nvPr/>
              </p:nvSpPr>
              <p:spPr>
                <a:xfrm flipV="1">
                  <a:off x="8778293" y="3093322"/>
                  <a:ext cx="168119" cy="50760"/>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sp>
            <p:nvSpPr>
              <p:cNvPr id="213" name="Frihåndsform 212"/>
              <p:cNvSpPr/>
              <p:nvPr/>
            </p:nvSpPr>
            <p:spPr>
              <a:xfrm>
                <a:off x="8870002" y="2993551"/>
                <a:ext cx="33448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14" name="Frihåndsform 213"/>
              <p:cNvSpPr/>
              <p:nvPr/>
            </p:nvSpPr>
            <p:spPr>
              <a:xfrm>
                <a:off x="8859495" y="3467897"/>
                <a:ext cx="33448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37" name="Gruppe 215"/>
            <p:cNvGrpSpPr>
              <a:grpSpLocks/>
            </p:cNvGrpSpPr>
            <p:nvPr/>
          </p:nvGrpSpPr>
          <p:grpSpPr bwMode="auto">
            <a:xfrm>
              <a:off x="8850176" y="3784249"/>
              <a:ext cx="468521" cy="498670"/>
              <a:chOff x="8860308" y="2981299"/>
              <a:chExt cx="468521" cy="498670"/>
            </a:xfrm>
          </p:grpSpPr>
          <p:grpSp>
            <p:nvGrpSpPr>
              <p:cNvPr id="238" name="Gruppe 216"/>
              <p:cNvGrpSpPr>
                <a:grpSpLocks/>
              </p:cNvGrpSpPr>
              <p:nvPr/>
            </p:nvGrpSpPr>
            <p:grpSpPr bwMode="auto">
              <a:xfrm>
                <a:off x="9073997" y="2981299"/>
                <a:ext cx="254832" cy="498670"/>
                <a:chOff x="8737113" y="2981299"/>
                <a:chExt cx="254832" cy="498670"/>
              </a:xfrm>
            </p:grpSpPr>
            <p:cxnSp>
              <p:nvCxnSpPr>
                <p:cNvPr id="220" name="Rett linje 219"/>
                <p:cNvCxnSpPr/>
                <p:nvPr/>
              </p:nvCxnSpPr>
              <p:spPr>
                <a:xfrm flipH="1">
                  <a:off x="8861978" y="2981759"/>
                  <a:ext cx="1751" cy="4988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1" name="Ellipse 220"/>
                <p:cNvSpPr/>
                <p:nvPr/>
              </p:nvSpPr>
              <p:spPr>
                <a:xfrm>
                  <a:off x="8737639" y="3113036"/>
                  <a:ext cx="253931" cy="23979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22" name="Frihåndsform 221"/>
                <p:cNvSpPr/>
                <p:nvPr/>
              </p:nvSpPr>
              <p:spPr>
                <a:xfrm flipV="1">
                  <a:off x="8779669" y="3093781"/>
                  <a:ext cx="166369" cy="50761"/>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sp>
            <p:nvSpPr>
              <p:cNvPr id="218" name="Frihåndsform 217"/>
              <p:cNvSpPr/>
              <p:nvPr/>
            </p:nvSpPr>
            <p:spPr>
              <a:xfrm>
                <a:off x="8871378" y="2994012"/>
                <a:ext cx="33273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19" name="Frihåndsform 218"/>
              <p:cNvSpPr/>
              <p:nvPr/>
            </p:nvSpPr>
            <p:spPr>
              <a:xfrm>
                <a:off x="8860871" y="3468357"/>
                <a:ext cx="334489"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41" name="Gruppe 222"/>
            <p:cNvGrpSpPr>
              <a:grpSpLocks/>
            </p:cNvGrpSpPr>
            <p:nvPr/>
          </p:nvGrpSpPr>
          <p:grpSpPr bwMode="auto">
            <a:xfrm>
              <a:off x="8834978" y="4589731"/>
              <a:ext cx="468521" cy="498670"/>
              <a:chOff x="8860308" y="2981299"/>
              <a:chExt cx="468521" cy="498670"/>
            </a:xfrm>
          </p:grpSpPr>
          <p:grpSp>
            <p:nvGrpSpPr>
              <p:cNvPr id="242" name="Gruppe 223"/>
              <p:cNvGrpSpPr>
                <a:grpSpLocks/>
              </p:cNvGrpSpPr>
              <p:nvPr/>
            </p:nvGrpSpPr>
            <p:grpSpPr bwMode="auto">
              <a:xfrm>
                <a:off x="9073997" y="2981299"/>
                <a:ext cx="254832" cy="498670"/>
                <a:chOff x="8737113" y="2981299"/>
                <a:chExt cx="254832" cy="498670"/>
              </a:xfrm>
            </p:grpSpPr>
            <p:cxnSp>
              <p:nvCxnSpPr>
                <p:cNvPr id="227" name="Rett linje 226"/>
                <p:cNvCxnSpPr/>
                <p:nvPr/>
              </p:nvCxnSpPr>
              <p:spPr>
                <a:xfrm flipH="1">
                  <a:off x="8861414" y="2981439"/>
                  <a:ext cx="1752" cy="4988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8" name="Ellipse 227"/>
                <p:cNvSpPr/>
                <p:nvPr/>
              </p:nvSpPr>
              <p:spPr>
                <a:xfrm>
                  <a:off x="8737077" y="3112716"/>
                  <a:ext cx="255681" cy="23979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29" name="Frihåndsform 228"/>
                <p:cNvSpPr/>
                <p:nvPr/>
              </p:nvSpPr>
              <p:spPr>
                <a:xfrm flipV="1">
                  <a:off x="8779106" y="3093462"/>
                  <a:ext cx="168119" cy="50761"/>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sp>
            <p:nvSpPr>
              <p:cNvPr id="225" name="Frihåndsform 224"/>
              <p:cNvSpPr/>
              <p:nvPr/>
            </p:nvSpPr>
            <p:spPr>
              <a:xfrm>
                <a:off x="8870815" y="2993692"/>
                <a:ext cx="33448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26" name="Frihåndsform 225"/>
              <p:cNvSpPr/>
              <p:nvPr/>
            </p:nvSpPr>
            <p:spPr>
              <a:xfrm>
                <a:off x="8860308" y="3468037"/>
                <a:ext cx="33448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45" name="Gruppe 229"/>
            <p:cNvGrpSpPr>
              <a:grpSpLocks/>
            </p:cNvGrpSpPr>
            <p:nvPr/>
          </p:nvGrpSpPr>
          <p:grpSpPr bwMode="auto">
            <a:xfrm>
              <a:off x="8834978" y="5395213"/>
              <a:ext cx="468521" cy="498670"/>
              <a:chOff x="8860308" y="2981299"/>
              <a:chExt cx="468521" cy="498670"/>
            </a:xfrm>
          </p:grpSpPr>
          <p:grpSp>
            <p:nvGrpSpPr>
              <p:cNvPr id="248" name="Gruppe 230"/>
              <p:cNvGrpSpPr>
                <a:grpSpLocks/>
              </p:cNvGrpSpPr>
              <p:nvPr/>
            </p:nvGrpSpPr>
            <p:grpSpPr bwMode="auto">
              <a:xfrm>
                <a:off x="9073997" y="2981299"/>
                <a:ext cx="254832" cy="498670"/>
                <a:chOff x="8737113" y="2981299"/>
                <a:chExt cx="254832" cy="498670"/>
              </a:xfrm>
            </p:grpSpPr>
            <p:cxnSp>
              <p:nvCxnSpPr>
                <p:cNvPr id="234" name="Rett linje 233"/>
                <p:cNvCxnSpPr/>
                <p:nvPr/>
              </p:nvCxnSpPr>
              <p:spPr>
                <a:xfrm flipH="1">
                  <a:off x="8861414" y="2981118"/>
                  <a:ext cx="1752" cy="4988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5" name="Ellipse 234"/>
                <p:cNvSpPr/>
                <p:nvPr/>
              </p:nvSpPr>
              <p:spPr>
                <a:xfrm>
                  <a:off x="8737077" y="3112395"/>
                  <a:ext cx="255681" cy="23979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36" name="Frihåndsform 235"/>
                <p:cNvSpPr/>
                <p:nvPr/>
              </p:nvSpPr>
              <p:spPr>
                <a:xfrm flipV="1">
                  <a:off x="8779106" y="3093141"/>
                  <a:ext cx="168119" cy="50761"/>
                </a:xfrm>
                <a:custGeom>
                  <a:avLst/>
                  <a:gdLst>
                    <a:gd name="connsiteX0" fmla="*/ 0 w 136187"/>
                    <a:gd name="connsiteY0" fmla="*/ 0 h 0"/>
                    <a:gd name="connsiteX1" fmla="*/ 136187 w 136187"/>
                    <a:gd name="connsiteY1" fmla="*/ 0 h 0"/>
                  </a:gdLst>
                  <a:ahLst/>
                  <a:cxnLst>
                    <a:cxn ang="0">
                      <a:pos x="connsiteX0" y="connsiteY0"/>
                    </a:cxn>
                    <a:cxn ang="0">
                      <a:pos x="connsiteX1" y="connsiteY1"/>
                    </a:cxn>
                  </a:cxnLst>
                  <a:rect l="l" t="t" r="r" b="b"/>
                  <a:pathLst>
                    <a:path w="136187">
                      <a:moveTo>
                        <a:pt x="0" y="0"/>
                      </a:moveTo>
                      <a:lnTo>
                        <a:pt x="136187" y="0"/>
                      </a:ln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sp>
            <p:nvSpPr>
              <p:cNvPr id="232" name="Frihåndsform 231"/>
              <p:cNvSpPr/>
              <p:nvPr/>
            </p:nvSpPr>
            <p:spPr>
              <a:xfrm>
                <a:off x="8870815" y="2993371"/>
                <a:ext cx="33448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33" name="Frihåndsform 232"/>
              <p:cNvSpPr/>
              <p:nvPr/>
            </p:nvSpPr>
            <p:spPr>
              <a:xfrm>
                <a:off x="8860308" y="3467716"/>
                <a:ext cx="334487" cy="0"/>
              </a:xfrm>
              <a:custGeom>
                <a:avLst/>
                <a:gdLst>
                  <a:gd name="connsiteX0" fmla="*/ 334351 w 334351"/>
                  <a:gd name="connsiteY0" fmla="*/ 0 h 0"/>
                  <a:gd name="connsiteX1" fmla="*/ 0 w 334351"/>
                  <a:gd name="connsiteY1" fmla="*/ 0 h 0"/>
                </a:gdLst>
                <a:ahLst/>
                <a:cxnLst>
                  <a:cxn ang="0">
                    <a:pos x="connsiteX0" y="connsiteY0"/>
                  </a:cxn>
                  <a:cxn ang="0">
                    <a:pos x="connsiteX1" y="connsiteY1"/>
                  </a:cxn>
                </a:cxnLst>
                <a:rect l="l" t="t" r="r" b="b"/>
                <a:pathLst>
                  <a:path w="334351">
                    <a:moveTo>
                      <a:pt x="334351" y="0"/>
                    </a:moveTo>
                    <a:lnTo>
                      <a:pt x="0" y="0"/>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grpSp>
        <p:nvGrpSpPr>
          <p:cNvPr id="251" name="Gruppe 240"/>
          <p:cNvGrpSpPr>
            <a:grpSpLocks/>
          </p:cNvGrpSpPr>
          <p:nvPr/>
        </p:nvGrpSpPr>
        <p:grpSpPr bwMode="auto">
          <a:xfrm>
            <a:off x="5294313" y="3017838"/>
            <a:ext cx="663575" cy="428625"/>
            <a:chOff x="6519134" y="3367144"/>
            <a:chExt cx="699247" cy="763792"/>
          </a:xfrm>
        </p:grpSpPr>
        <p:sp>
          <p:nvSpPr>
            <p:cNvPr id="239" name="Frihåndsform 238"/>
            <p:cNvSpPr/>
            <p:nvPr/>
          </p:nvSpPr>
          <p:spPr>
            <a:xfrm>
              <a:off x="6519134" y="3367144"/>
              <a:ext cx="699247" cy="517680"/>
            </a:xfrm>
            <a:custGeom>
              <a:avLst/>
              <a:gdLst>
                <a:gd name="connsiteX0" fmla="*/ 0 w 699247"/>
                <a:gd name="connsiteY0" fmla="*/ 0 h 516367"/>
                <a:gd name="connsiteX1" fmla="*/ 527125 w 699247"/>
                <a:gd name="connsiteY1" fmla="*/ 0 h 516367"/>
                <a:gd name="connsiteX2" fmla="*/ 527125 w 699247"/>
                <a:gd name="connsiteY2" fmla="*/ 225910 h 516367"/>
                <a:gd name="connsiteX3" fmla="*/ 699247 w 699247"/>
                <a:gd name="connsiteY3" fmla="*/ 516367 h 516367"/>
              </a:gdLst>
              <a:ahLst/>
              <a:cxnLst>
                <a:cxn ang="0">
                  <a:pos x="connsiteX0" y="connsiteY0"/>
                </a:cxn>
                <a:cxn ang="0">
                  <a:pos x="connsiteX1" y="connsiteY1"/>
                </a:cxn>
                <a:cxn ang="0">
                  <a:pos x="connsiteX2" y="connsiteY2"/>
                </a:cxn>
                <a:cxn ang="0">
                  <a:pos x="connsiteX3" y="connsiteY3"/>
                </a:cxn>
              </a:cxnLst>
              <a:rect l="l" t="t" r="r" b="b"/>
              <a:pathLst>
                <a:path w="699247" h="516367">
                  <a:moveTo>
                    <a:pt x="0" y="0"/>
                  </a:moveTo>
                  <a:lnTo>
                    <a:pt x="527125" y="0"/>
                  </a:lnTo>
                  <a:lnTo>
                    <a:pt x="527125" y="225910"/>
                  </a:lnTo>
                  <a:lnTo>
                    <a:pt x="699247" y="516367"/>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40" name="Frihåndsform 239"/>
            <p:cNvSpPr/>
            <p:nvPr/>
          </p:nvSpPr>
          <p:spPr>
            <a:xfrm>
              <a:off x="6562628" y="3873509"/>
              <a:ext cx="495161" cy="257427"/>
            </a:xfrm>
            <a:custGeom>
              <a:avLst/>
              <a:gdLst>
                <a:gd name="connsiteX0" fmla="*/ 494851 w 494851"/>
                <a:gd name="connsiteY0" fmla="*/ 0 h 258183"/>
                <a:gd name="connsiteX1" fmla="*/ 494851 w 494851"/>
                <a:gd name="connsiteY1" fmla="*/ 258183 h 258183"/>
                <a:gd name="connsiteX2" fmla="*/ 0 w 494851"/>
                <a:gd name="connsiteY2" fmla="*/ 258183 h 258183"/>
              </a:gdLst>
              <a:ahLst/>
              <a:cxnLst>
                <a:cxn ang="0">
                  <a:pos x="connsiteX0" y="connsiteY0"/>
                </a:cxn>
                <a:cxn ang="0">
                  <a:pos x="connsiteX1" y="connsiteY1"/>
                </a:cxn>
                <a:cxn ang="0">
                  <a:pos x="connsiteX2" y="connsiteY2"/>
                </a:cxn>
              </a:cxnLst>
              <a:rect l="l" t="t" r="r" b="b"/>
              <a:pathLst>
                <a:path w="494851" h="258183">
                  <a:moveTo>
                    <a:pt x="494851" y="0"/>
                  </a:moveTo>
                  <a:lnTo>
                    <a:pt x="494851" y="258183"/>
                  </a:lnTo>
                  <a:lnTo>
                    <a:pt x="0" y="258183"/>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52" name="Gruppe 241"/>
          <p:cNvGrpSpPr>
            <a:grpSpLocks/>
          </p:cNvGrpSpPr>
          <p:nvPr/>
        </p:nvGrpSpPr>
        <p:grpSpPr bwMode="auto">
          <a:xfrm>
            <a:off x="5284788" y="3749675"/>
            <a:ext cx="663575" cy="430213"/>
            <a:chOff x="6519134" y="3367144"/>
            <a:chExt cx="699247" cy="763792"/>
          </a:xfrm>
        </p:grpSpPr>
        <p:sp>
          <p:nvSpPr>
            <p:cNvPr id="243" name="Frihåndsform 242"/>
            <p:cNvSpPr/>
            <p:nvPr/>
          </p:nvSpPr>
          <p:spPr>
            <a:xfrm>
              <a:off x="6519134" y="3367144"/>
              <a:ext cx="699247" cy="515771"/>
            </a:xfrm>
            <a:custGeom>
              <a:avLst/>
              <a:gdLst>
                <a:gd name="connsiteX0" fmla="*/ 0 w 699247"/>
                <a:gd name="connsiteY0" fmla="*/ 0 h 516367"/>
                <a:gd name="connsiteX1" fmla="*/ 527125 w 699247"/>
                <a:gd name="connsiteY1" fmla="*/ 0 h 516367"/>
                <a:gd name="connsiteX2" fmla="*/ 527125 w 699247"/>
                <a:gd name="connsiteY2" fmla="*/ 225910 h 516367"/>
                <a:gd name="connsiteX3" fmla="*/ 699247 w 699247"/>
                <a:gd name="connsiteY3" fmla="*/ 516367 h 516367"/>
              </a:gdLst>
              <a:ahLst/>
              <a:cxnLst>
                <a:cxn ang="0">
                  <a:pos x="connsiteX0" y="connsiteY0"/>
                </a:cxn>
                <a:cxn ang="0">
                  <a:pos x="connsiteX1" y="connsiteY1"/>
                </a:cxn>
                <a:cxn ang="0">
                  <a:pos x="connsiteX2" y="connsiteY2"/>
                </a:cxn>
                <a:cxn ang="0">
                  <a:pos x="connsiteX3" y="connsiteY3"/>
                </a:cxn>
              </a:cxnLst>
              <a:rect l="l" t="t" r="r" b="b"/>
              <a:pathLst>
                <a:path w="699247" h="516367">
                  <a:moveTo>
                    <a:pt x="0" y="0"/>
                  </a:moveTo>
                  <a:lnTo>
                    <a:pt x="527125" y="0"/>
                  </a:lnTo>
                  <a:lnTo>
                    <a:pt x="527125" y="225910"/>
                  </a:lnTo>
                  <a:lnTo>
                    <a:pt x="699247" y="516367"/>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44" name="Frihåndsform 243"/>
            <p:cNvSpPr/>
            <p:nvPr/>
          </p:nvSpPr>
          <p:spPr>
            <a:xfrm>
              <a:off x="6562628" y="3871642"/>
              <a:ext cx="495161" cy="259294"/>
            </a:xfrm>
            <a:custGeom>
              <a:avLst/>
              <a:gdLst>
                <a:gd name="connsiteX0" fmla="*/ 494851 w 494851"/>
                <a:gd name="connsiteY0" fmla="*/ 0 h 258183"/>
                <a:gd name="connsiteX1" fmla="*/ 494851 w 494851"/>
                <a:gd name="connsiteY1" fmla="*/ 258183 h 258183"/>
                <a:gd name="connsiteX2" fmla="*/ 0 w 494851"/>
                <a:gd name="connsiteY2" fmla="*/ 258183 h 258183"/>
              </a:gdLst>
              <a:ahLst/>
              <a:cxnLst>
                <a:cxn ang="0">
                  <a:pos x="connsiteX0" y="connsiteY0"/>
                </a:cxn>
                <a:cxn ang="0">
                  <a:pos x="connsiteX1" y="connsiteY1"/>
                </a:cxn>
                <a:cxn ang="0">
                  <a:pos x="connsiteX2" y="connsiteY2"/>
                </a:cxn>
              </a:cxnLst>
              <a:rect l="l" t="t" r="r" b="b"/>
              <a:pathLst>
                <a:path w="494851" h="258183">
                  <a:moveTo>
                    <a:pt x="494851" y="0"/>
                  </a:moveTo>
                  <a:lnTo>
                    <a:pt x="494851" y="258183"/>
                  </a:lnTo>
                  <a:lnTo>
                    <a:pt x="0" y="258183"/>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53" name="Gruppe 244"/>
          <p:cNvGrpSpPr>
            <a:grpSpLocks/>
          </p:cNvGrpSpPr>
          <p:nvPr/>
        </p:nvGrpSpPr>
        <p:grpSpPr bwMode="auto">
          <a:xfrm>
            <a:off x="5294313" y="4481513"/>
            <a:ext cx="663575" cy="430212"/>
            <a:chOff x="6519134" y="3367144"/>
            <a:chExt cx="699247" cy="763792"/>
          </a:xfrm>
        </p:grpSpPr>
        <p:sp>
          <p:nvSpPr>
            <p:cNvPr id="246" name="Frihåndsform 245"/>
            <p:cNvSpPr/>
            <p:nvPr/>
          </p:nvSpPr>
          <p:spPr>
            <a:xfrm>
              <a:off x="6519134" y="3367144"/>
              <a:ext cx="699247" cy="515771"/>
            </a:xfrm>
            <a:custGeom>
              <a:avLst/>
              <a:gdLst>
                <a:gd name="connsiteX0" fmla="*/ 0 w 699247"/>
                <a:gd name="connsiteY0" fmla="*/ 0 h 516367"/>
                <a:gd name="connsiteX1" fmla="*/ 527125 w 699247"/>
                <a:gd name="connsiteY1" fmla="*/ 0 h 516367"/>
                <a:gd name="connsiteX2" fmla="*/ 527125 w 699247"/>
                <a:gd name="connsiteY2" fmla="*/ 225910 h 516367"/>
                <a:gd name="connsiteX3" fmla="*/ 699247 w 699247"/>
                <a:gd name="connsiteY3" fmla="*/ 516367 h 516367"/>
              </a:gdLst>
              <a:ahLst/>
              <a:cxnLst>
                <a:cxn ang="0">
                  <a:pos x="connsiteX0" y="connsiteY0"/>
                </a:cxn>
                <a:cxn ang="0">
                  <a:pos x="connsiteX1" y="connsiteY1"/>
                </a:cxn>
                <a:cxn ang="0">
                  <a:pos x="connsiteX2" y="connsiteY2"/>
                </a:cxn>
                <a:cxn ang="0">
                  <a:pos x="connsiteX3" y="connsiteY3"/>
                </a:cxn>
              </a:cxnLst>
              <a:rect l="l" t="t" r="r" b="b"/>
              <a:pathLst>
                <a:path w="699247" h="516367">
                  <a:moveTo>
                    <a:pt x="0" y="0"/>
                  </a:moveTo>
                  <a:lnTo>
                    <a:pt x="527125" y="0"/>
                  </a:lnTo>
                  <a:lnTo>
                    <a:pt x="527125" y="225910"/>
                  </a:lnTo>
                  <a:lnTo>
                    <a:pt x="699247" y="516367"/>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47" name="Frihåndsform 246"/>
            <p:cNvSpPr/>
            <p:nvPr/>
          </p:nvSpPr>
          <p:spPr>
            <a:xfrm>
              <a:off x="6562628" y="3871641"/>
              <a:ext cx="495161" cy="259295"/>
            </a:xfrm>
            <a:custGeom>
              <a:avLst/>
              <a:gdLst>
                <a:gd name="connsiteX0" fmla="*/ 494851 w 494851"/>
                <a:gd name="connsiteY0" fmla="*/ 0 h 258183"/>
                <a:gd name="connsiteX1" fmla="*/ 494851 w 494851"/>
                <a:gd name="connsiteY1" fmla="*/ 258183 h 258183"/>
                <a:gd name="connsiteX2" fmla="*/ 0 w 494851"/>
                <a:gd name="connsiteY2" fmla="*/ 258183 h 258183"/>
              </a:gdLst>
              <a:ahLst/>
              <a:cxnLst>
                <a:cxn ang="0">
                  <a:pos x="connsiteX0" y="connsiteY0"/>
                </a:cxn>
                <a:cxn ang="0">
                  <a:pos x="connsiteX1" y="connsiteY1"/>
                </a:cxn>
                <a:cxn ang="0">
                  <a:pos x="connsiteX2" y="connsiteY2"/>
                </a:cxn>
              </a:cxnLst>
              <a:rect l="l" t="t" r="r" b="b"/>
              <a:pathLst>
                <a:path w="494851" h="258183">
                  <a:moveTo>
                    <a:pt x="494851" y="0"/>
                  </a:moveTo>
                  <a:lnTo>
                    <a:pt x="494851" y="258183"/>
                  </a:lnTo>
                  <a:lnTo>
                    <a:pt x="0" y="258183"/>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grpSp>
        <p:nvGrpSpPr>
          <p:cNvPr id="254" name="Gruppe 247"/>
          <p:cNvGrpSpPr>
            <a:grpSpLocks/>
          </p:cNvGrpSpPr>
          <p:nvPr/>
        </p:nvGrpSpPr>
        <p:grpSpPr bwMode="auto">
          <a:xfrm>
            <a:off x="5273675" y="5213350"/>
            <a:ext cx="663575" cy="430213"/>
            <a:chOff x="6519134" y="3367144"/>
            <a:chExt cx="699247" cy="763792"/>
          </a:xfrm>
        </p:grpSpPr>
        <p:sp>
          <p:nvSpPr>
            <p:cNvPr id="249" name="Frihåndsform 248"/>
            <p:cNvSpPr/>
            <p:nvPr/>
          </p:nvSpPr>
          <p:spPr>
            <a:xfrm>
              <a:off x="6519134" y="3367144"/>
              <a:ext cx="699247" cy="515771"/>
            </a:xfrm>
            <a:custGeom>
              <a:avLst/>
              <a:gdLst>
                <a:gd name="connsiteX0" fmla="*/ 0 w 699247"/>
                <a:gd name="connsiteY0" fmla="*/ 0 h 516367"/>
                <a:gd name="connsiteX1" fmla="*/ 527125 w 699247"/>
                <a:gd name="connsiteY1" fmla="*/ 0 h 516367"/>
                <a:gd name="connsiteX2" fmla="*/ 527125 w 699247"/>
                <a:gd name="connsiteY2" fmla="*/ 225910 h 516367"/>
                <a:gd name="connsiteX3" fmla="*/ 699247 w 699247"/>
                <a:gd name="connsiteY3" fmla="*/ 516367 h 516367"/>
              </a:gdLst>
              <a:ahLst/>
              <a:cxnLst>
                <a:cxn ang="0">
                  <a:pos x="connsiteX0" y="connsiteY0"/>
                </a:cxn>
                <a:cxn ang="0">
                  <a:pos x="connsiteX1" y="connsiteY1"/>
                </a:cxn>
                <a:cxn ang="0">
                  <a:pos x="connsiteX2" y="connsiteY2"/>
                </a:cxn>
                <a:cxn ang="0">
                  <a:pos x="connsiteX3" y="connsiteY3"/>
                </a:cxn>
              </a:cxnLst>
              <a:rect l="l" t="t" r="r" b="b"/>
              <a:pathLst>
                <a:path w="699247" h="516367">
                  <a:moveTo>
                    <a:pt x="0" y="0"/>
                  </a:moveTo>
                  <a:lnTo>
                    <a:pt x="527125" y="0"/>
                  </a:lnTo>
                  <a:lnTo>
                    <a:pt x="527125" y="225910"/>
                  </a:lnTo>
                  <a:lnTo>
                    <a:pt x="699247" y="516367"/>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50" name="Frihåndsform 249"/>
            <p:cNvSpPr/>
            <p:nvPr/>
          </p:nvSpPr>
          <p:spPr>
            <a:xfrm>
              <a:off x="6562628" y="3871642"/>
              <a:ext cx="495161" cy="259294"/>
            </a:xfrm>
            <a:custGeom>
              <a:avLst/>
              <a:gdLst>
                <a:gd name="connsiteX0" fmla="*/ 494851 w 494851"/>
                <a:gd name="connsiteY0" fmla="*/ 0 h 258183"/>
                <a:gd name="connsiteX1" fmla="*/ 494851 w 494851"/>
                <a:gd name="connsiteY1" fmla="*/ 258183 h 258183"/>
                <a:gd name="connsiteX2" fmla="*/ 0 w 494851"/>
                <a:gd name="connsiteY2" fmla="*/ 258183 h 258183"/>
              </a:gdLst>
              <a:ahLst/>
              <a:cxnLst>
                <a:cxn ang="0">
                  <a:pos x="connsiteX0" y="connsiteY0"/>
                </a:cxn>
                <a:cxn ang="0">
                  <a:pos x="connsiteX1" y="connsiteY1"/>
                </a:cxn>
                <a:cxn ang="0">
                  <a:pos x="connsiteX2" y="connsiteY2"/>
                </a:cxn>
              </a:cxnLst>
              <a:rect l="l" t="t" r="r" b="b"/>
              <a:pathLst>
                <a:path w="494851" h="258183">
                  <a:moveTo>
                    <a:pt x="494851" y="0"/>
                  </a:moveTo>
                  <a:lnTo>
                    <a:pt x="494851" y="258183"/>
                  </a:lnTo>
                  <a:lnTo>
                    <a:pt x="0" y="258183"/>
                  </a:lnTo>
                </a:path>
              </a:pathLst>
            </a:cu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fade">
                                      <p:cBhvr>
                                        <p:cTn id="25" dur="200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4"/>
                                        </p:tgtEl>
                                        <p:attrNameLst>
                                          <p:attrName>style.visibility</p:attrName>
                                        </p:attrNameLst>
                                      </p:cBhvr>
                                      <p:to>
                                        <p:strVal val="visible"/>
                                      </p:to>
                                    </p:set>
                                    <p:animEffect transition="in" filter="fade">
                                      <p:cBhvr>
                                        <p:cTn id="35" dur="2000"/>
                                        <p:tgtEl>
                                          <p:spTgt spid="2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4"/>
                                        </p:tgtEl>
                                        <p:attrNameLst>
                                          <p:attrName>style.visibility</p:attrName>
                                        </p:attrNameLst>
                                      </p:cBhvr>
                                      <p:to>
                                        <p:strVal val="visible"/>
                                      </p:to>
                                    </p:set>
                                    <p:animEffect transition="in" filter="fade">
                                      <p:cBhvr>
                                        <p:cTn id="40" dur="2000"/>
                                        <p:tgtEl>
                                          <p:spTgt spid="254"/>
                                        </p:tgtEl>
                                      </p:cBhvr>
                                    </p:animEffect>
                                  </p:childTnLst>
                                </p:cTn>
                              </p:par>
                              <p:par>
                                <p:cTn id="41" presetID="10" presetClass="entr" presetSubtype="0" fill="hold" nodeType="withEffect">
                                  <p:stCondLst>
                                    <p:cond delay="0"/>
                                  </p:stCondLst>
                                  <p:childTnLst>
                                    <p:set>
                                      <p:cBhvr>
                                        <p:cTn id="42" dur="1" fill="hold">
                                          <p:stCondLst>
                                            <p:cond delay="0"/>
                                          </p:stCondLst>
                                        </p:cTn>
                                        <p:tgtEl>
                                          <p:spTgt spid="253"/>
                                        </p:tgtEl>
                                        <p:attrNameLst>
                                          <p:attrName>style.visibility</p:attrName>
                                        </p:attrNameLst>
                                      </p:cBhvr>
                                      <p:to>
                                        <p:strVal val="visible"/>
                                      </p:to>
                                    </p:set>
                                    <p:animEffect transition="in" filter="fade">
                                      <p:cBhvr>
                                        <p:cTn id="43" dur="2000"/>
                                        <p:tgtEl>
                                          <p:spTgt spid="253"/>
                                        </p:tgtEl>
                                      </p:cBhvr>
                                    </p:animEffect>
                                  </p:childTnLst>
                                </p:cTn>
                              </p:par>
                              <p:par>
                                <p:cTn id="44" presetID="10" presetClass="entr" presetSubtype="0" fill="hold" nodeType="withEffect">
                                  <p:stCondLst>
                                    <p:cond delay="0"/>
                                  </p:stCondLst>
                                  <p:childTnLst>
                                    <p:set>
                                      <p:cBhvr>
                                        <p:cTn id="45" dur="1" fill="hold">
                                          <p:stCondLst>
                                            <p:cond delay="0"/>
                                          </p:stCondLst>
                                        </p:cTn>
                                        <p:tgtEl>
                                          <p:spTgt spid="252"/>
                                        </p:tgtEl>
                                        <p:attrNameLst>
                                          <p:attrName>style.visibility</p:attrName>
                                        </p:attrNameLst>
                                      </p:cBhvr>
                                      <p:to>
                                        <p:strVal val="visible"/>
                                      </p:to>
                                    </p:set>
                                    <p:animEffect transition="in" filter="fade">
                                      <p:cBhvr>
                                        <p:cTn id="46" dur="2000"/>
                                        <p:tgtEl>
                                          <p:spTgt spid="252"/>
                                        </p:tgtEl>
                                      </p:cBhvr>
                                    </p:animEffect>
                                  </p:childTnLst>
                                </p:cTn>
                              </p:par>
                              <p:par>
                                <p:cTn id="47" presetID="10" presetClass="entr" presetSubtype="0" fill="hold" nodeType="withEffect">
                                  <p:stCondLst>
                                    <p:cond delay="0"/>
                                  </p:stCondLst>
                                  <p:childTnLst>
                                    <p:set>
                                      <p:cBhvr>
                                        <p:cTn id="48" dur="1" fill="hold">
                                          <p:stCondLst>
                                            <p:cond delay="0"/>
                                          </p:stCondLst>
                                        </p:cTn>
                                        <p:tgtEl>
                                          <p:spTgt spid="251"/>
                                        </p:tgtEl>
                                        <p:attrNameLst>
                                          <p:attrName>style.visibility</p:attrName>
                                        </p:attrNameLst>
                                      </p:cBhvr>
                                      <p:to>
                                        <p:strVal val="visible"/>
                                      </p:to>
                                    </p:set>
                                    <p:animEffect transition="in" filter="fade">
                                      <p:cBhvr>
                                        <p:cTn id="49" dur="2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6160" y="242571"/>
            <a:ext cx="7767638" cy="687070"/>
          </a:xfrm>
        </p:spPr>
        <p:txBody>
          <a:bodyPr/>
          <a:lstStyle/>
          <a:p>
            <a:pPr algn="ctr"/>
            <a:r>
              <a:rPr lang="nb-NO" dirty="0"/>
              <a:t>Program for dagen</a:t>
            </a:r>
          </a:p>
        </p:txBody>
      </p:sp>
      <p:sp>
        <p:nvSpPr>
          <p:cNvPr id="3" name="Plassholder for innhold 2"/>
          <p:cNvSpPr>
            <a:spLocks noGrp="1"/>
          </p:cNvSpPr>
          <p:nvPr>
            <p:ph idx="1"/>
          </p:nvPr>
        </p:nvSpPr>
        <p:spPr>
          <a:xfrm>
            <a:off x="662940" y="952500"/>
            <a:ext cx="8298180" cy="5707380"/>
          </a:xfrm>
        </p:spPr>
        <p:txBody>
          <a:bodyPr>
            <a:normAutofit lnSpcReduction="10000"/>
          </a:bodyPr>
          <a:lstStyle/>
          <a:p>
            <a:pPr marL="1524000" indent="-1524000">
              <a:lnSpc>
                <a:spcPct val="100000"/>
              </a:lnSpc>
              <a:buNone/>
            </a:pPr>
            <a:r>
              <a:rPr lang="nb-NO" sz="1800" dirty="0" smtClean="0"/>
              <a:t>08:15 </a:t>
            </a:r>
            <a:r>
              <a:rPr lang="nb-NO" sz="1800" dirty="0"/>
              <a:t>– </a:t>
            </a:r>
            <a:r>
              <a:rPr lang="nb-NO" sz="1800" dirty="0" smtClean="0"/>
              <a:t>09:00</a:t>
            </a:r>
            <a:r>
              <a:rPr lang="nb-NO" sz="1800" dirty="0"/>
              <a:t>	</a:t>
            </a:r>
            <a:r>
              <a:rPr lang="nb-NO" sz="1800" b="1" dirty="0">
                <a:solidFill>
                  <a:srgbClr val="0D3475"/>
                </a:solidFill>
              </a:rPr>
              <a:t>Velkommen og praktisk</a:t>
            </a:r>
            <a:r>
              <a:rPr lang="nb-NO" sz="1800" dirty="0">
                <a:solidFill>
                  <a:srgbClr val="0D3475"/>
                </a:solidFill>
              </a:rPr>
              <a:t/>
            </a:r>
            <a:br>
              <a:rPr lang="nb-NO" sz="1800" dirty="0">
                <a:solidFill>
                  <a:srgbClr val="0D3475"/>
                </a:solidFill>
              </a:rPr>
            </a:br>
            <a:r>
              <a:rPr lang="nb-NO" sz="1800" dirty="0">
                <a:solidFill>
                  <a:srgbClr val="0D3475"/>
                </a:solidFill>
              </a:rPr>
              <a:t> – Introduksjon til solcelleteknologi (Nils Kr.)</a:t>
            </a:r>
          </a:p>
          <a:p>
            <a:pPr marL="1524000" indent="-1524000">
              <a:lnSpc>
                <a:spcPct val="100000"/>
              </a:lnSpc>
              <a:buNone/>
            </a:pPr>
            <a:r>
              <a:rPr lang="nb-NO" sz="1800" dirty="0" smtClean="0"/>
              <a:t>09:00 </a:t>
            </a:r>
            <a:r>
              <a:rPr lang="nb-NO" sz="1800" dirty="0"/>
              <a:t>– </a:t>
            </a:r>
            <a:r>
              <a:rPr lang="nb-NO" sz="1800" dirty="0" smtClean="0"/>
              <a:t>09:15</a:t>
            </a:r>
            <a:r>
              <a:rPr lang="nb-NO" sz="1800" dirty="0"/>
              <a:t>	</a:t>
            </a:r>
            <a:r>
              <a:rPr lang="nb-NO" sz="1800" b="1" dirty="0"/>
              <a:t>Pause</a:t>
            </a:r>
            <a:endParaRPr lang="nb-NO" sz="1800" dirty="0"/>
          </a:p>
          <a:p>
            <a:pPr marL="1524000" indent="-1524000">
              <a:lnSpc>
                <a:spcPct val="100000"/>
              </a:lnSpc>
              <a:buNone/>
            </a:pPr>
            <a:r>
              <a:rPr lang="nb-NO" sz="1800" dirty="0" smtClean="0"/>
              <a:t>09:15 </a:t>
            </a:r>
            <a:r>
              <a:rPr lang="nb-NO" sz="1800" dirty="0"/>
              <a:t>– </a:t>
            </a:r>
            <a:r>
              <a:rPr lang="nb-NO" sz="1800" dirty="0" smtClean="0"/>
              <a:t>10:30</a:t>
            </a:r>
            <a:r>
              <a:rPr lang="nb-NO" sz="1800" dirty="0"/>
              <a:t>	</a:t>
            </a:r>
            <a:r>
              <a:rPr lang="nb-NO" sz="1800" b="1" dirty="0"/>
              <a:t>Framstilling </a:t>
            </a:r>
            <a:r>
              <a:rPr lang="nb-NO" sz="1800" b="1" dirty="0">
                <a:solidFill>
                  <a:schemeClr val="tx1"/>
                </a:solidFill>
              </a:rPr>
              <a:t>og karakterisering </a:t>
            </a:r>
            <a:r>
              <a:rPr lang="nb-NO" sz="1800" b="1" dirty="0"/>
              <a:t>av solcellepaneler </a:t>
            </a:r>
            <a:br>
              <a:rPr lang="nb-NO" sz="1800" b="1" dirty="0"/>
            </a:br>
            <a:r>
              <a:rPr lang="nb-NO" sz="1800" dirty="0"/>
              <a:t>– Laboratorium (Nils Kr.)</a:t>
            </a:r>
          </a:p>
          <a:p>
            <a:pPr marL="1524000" indent="-1524000">
              <a:lnSpc>
                <a:spcPct val="100000"/>
              </a:lnSpc>
              <a:buNone/>
            </a:pPr>
            <a:r>
              <a:rPr lang="nb-NO" sz="1800" dirty="0" smtClean="0"/>
              <a:t>10:30 – 10:45	</a:t>
            </a:r>
            <a:r>
              <a:rPr lang="nb-NO" sz="1800" b="1" dirty="0" smtClean="0"/>
              <a:t>Pause</a:t>
            </a:r>
            <a:endParaRPr lang="nb-NO" sz="1800" dirty="0" smtClean="0"/>
          </a:p>
          <a:p>
            <a:pPr marL="1524000" indent="-1524000">
              <a:lnSpc>
                <a:spcPct val="100000"/>
              </a:lnSpc>
              <a:buNone/>
            </a:pPr>
            <a:r>
              <a:rPr lang="nb-NO" sz="1800" dirty="0" smtClean="0"/>
              <a:t>10:45 </a:t>
            </a:r>
            <a:r>
              <a:rPr lang="nb-NO" sz="1800" dirty="0"/>
              <a:t>– </a:t>
            </a:r>
            <a:r>
              <a:rPr lang="nb-NO" sz="1800" dirty="0" smtClean="0"/>
              <a:t>11:30</a:t>
            </a:r>
            <a:r>
              <a:rPr lang="nb-NO" sz="1800" b="1" dirty="0"/>
              <a:t>	Ulike solcelleprosjekter for undervisning </a:t>
            </a:r>
            <a:br>
              <a:rPr lang="nb-NO" sz="1800" b="1" dirty="0"/>
            </a:br>
            <a:r>
              <a:rPr lang="nb-NO" sz="1800" dirty="0"/>
              <a:t>– Presentasjon med demo (Nils Kr.)</a:t>
            </a:r>
          </a:p>
          <a:p>
            <a:pPr marL="1524000" indent="-1524000">
              <a:lnSpc>
                <a:spcPct val="100000"/>
              </a:lnSpc>
              <a:buNone/>
            </a:pPr>
            <a:r>
              <a:rPr lang="nb-NO" sz="1800" dirty="0" smtClean="0"/>
              <a:t>11:30 – 12:00	</a:t>
            </a:r>
            <a:r>
              <a:rPr lang="nb-NO" sz="1800" b="1" dirty="0" smtClean="0"/>
              <a:t>Lunsj</a:t>
            </a:r>
            <a:endParaRPr lang="nb-NO" sz="1800" dirty="0" smtClean="0"/>
          </a:p>
          <a:p>
            <a:pPr marL="1524000" indent="-1524000">
              <a:lnSpc>
                <a:spcPct val="100000"/>
              </a:lnSpc>
              <a:buNone/>
            </a:pPr>
            <a:r>
              <a:rPr lang="nb-NO" sz="1800" dirty="0" smtClean="0"/>
              <a:t>12:00 </a:t>
            </a:r>
            <a:r>
              <a:rPr lang="nb-NO" sz="1800" dirty="0"/>
              <a:t>– </a:t>
            </a:r>
            <a:r>
              <a:rPr lang="nb-NO" sz="1800" dirty="0" smtClean="0"/>
              <a:t>12:45</a:t>
            </a:r>
            <a:r>
              <a:rPr lang="nb-NO" sz="1800" b="1" dirty="0"/>
              <a:t>	</a:t>
            </a:r>
            <a:r>
              <a:rPr lang="nb-NO" sz="1800" b="1" dirty="0">
                <a:solidFill>
                  <a:srgbClr val="FF0000"/>
                </a:solidFill>
              </a:rPr>
              <a:t>Introduksjon til induksjon </a:t>
            </a:r>
            <a:br>
              <a:rPr lang="nb-NO" sz="1800" b="1" dirty="0">
                <a:solidFill>
                  <a:srgbClr val="FF0000"/>
                </a:solidFill>
              </a:rPr>
            </a:br>
            <a:r>
              <a:rPr lang="nb-NO" sz="1800" dirty="0">
                <a:solidFill>
                  <a:srgbClr val="FF0000"/>
                </a:solidFill>
              </a:rPr>
              <a:t>– Presentasjon med demonstrasjoner (Nils Kr.)</a:t>
            </a:r>
          </a:p>
          <a:p>
            <a:pPr marL="1524000" indent="-1524000">
              <a:lnSpc>
                <a:spcPct val="100000"/>
              </a:lnSpc>
              <a:buNone/>
            </a:pPr>
            <a:r>
              <a:rPr lang="nb-NO" sz="1800" dirty="0" smtClean="0"/>
              <a:t>12:45 </a:t>
            </a:r>
            <a:r>
              <a:rPr lang="nb-NO" sz="1800" dirty="0"/>
              <a:t>– </a:t>
            </a:r>
            <a:r>
              <a:rPr lang="nb-NO" sz="1800" dirty="0" smtClean="0"/>
              <a:t>13:00</a:t>
            </a:r>
            <a:r>
              <a:rPr lang="nb-NO" sz="1800" b="1" dirty="0"/>
              <a:t>	Introduksjon til </a:t>
            </a:r>
            <a:r>
              <a:rPr lang="nb-NO" sz="1800" b="1" dirty="0" err="1"/>
              <a:t>vannkraftlab</a:t>
            </a:r>
            <a:r>
              <a:rPr lang="nb-NO" sz="1800" b="1" dirty="0"/>
              <a:t/>
            </a:r>
            <a:br>
              <a:rPr lang="nb-NO" sz="1800" b="1" dirty="0"/>
            </a:br>
            <a:r>
              <a:rPr lang="nb-NO" sz="1800" dirty="0"/>
              <a:t>– Kort presentasjon (Nils Kr.)</a:t>
            </a:r>
          </a:p>
          <a:p>
            <a:pPr marL="1524000" indent="-1524000">
              <a:lnSpc>
                <a:spcPct val="100000"/>
              </a:lnSpc>
              <a:buNone/>
            </a:pPr>
            <a:r>
              <a:rPr lang="nb-NO" sz="1800" dirty="0" smtClean="0"/>
              <a:t>13:00 </a:t>
            </a:r>
            <a:r>
              <a:rPr lang="nb-NO" sz="1800" dirty="0"/>
              <a:t>– </a:t>
            </a:r>
            <a:r>
              <a:rPr lang="nb-NO" sz="1800" dirty="0" smtClean="0"/>
              <a:t>13:15</a:t>
            </a:r>
            <a:r>
              <a:rPr lang="nb-NO" sz="1800" dirty="0"/>
              <a:t>	</a:t>
            </a:r>
            <a:r>
              <a:rPr lang="nb-NO" sz="1800" b="1" dirty="0"/>
              <a:t>Pause </a:t>
            </a:r>
            <a:br>
              <a:rPr lang="nb-NO" sz="1800" b="1" dirty="0"/>
            </a:br>
            <a:r>
              <a:rPr lang="nb-NO" sz="1800" dirty="0"/>
              <a:t>– Går til Hydrodynamiske laboratorier </a:t>
            </a:r>
          </a:p>
          <a:p>
            <a:pPr marL="1524000" indent="-1524000">
              <a:lnSpc>
                <a:spcPct val="100000"/>
              </a:lnSpc>
              <a:buNone/>
            </a:pPr>
            <a:r>
              <a:rPr lang="nb-NO" sz="1800" dirty="0" smtClean="0"/>
              <a:t>13:15 </a:t>
            </a:r>
            <a:r>
              <a:rPr lang="nb-NO" sz="1800" dirty="0"/>
              <a:t>– </a:t>
            </a:r>
            <a:r>
              <a:rPr lang="nb-NO" sz="1800" dirty="0" smtClean="0"/>
              <a:t>14:00</a:t>
            </a:r>
            <a:r>
              <a:rPr lang="nb-NO" sz="1800" b="1" dirty="0"/>
              <a:t>	Måling av virkningsgrad vannkraftverk for undervisning </a:t>
            </a:r>
            <a:br>
              <a:rPr lang="nb-NO" sz="1800" b="1" dirty="0"/>
            </a:br>
            <a:r>
              <a:rPr lang="nb-NO" sz="1800" dirty="0"/>
              <a:t>– Laboratorium (Nils Kr.)</a:t>
            </a:r>
          </a:p>
          <a:p>
            <a:pPr marL="1524000" indent="-1524000">
              <a:lnSpc>
                <a:spcPct val="100000"/>
              </a:lnSpc>
              <a:buNone/>
            </a:pPr>
            <a:r>
              <a:rPr lang="nb-NO" sz="1800" dirty="0" smtClean="0"/>
              <a:t>14:00 </a:t>
            </a:r>
            <a:r>
              <a:rPr lang="nb-NO" sz="1800" dirty="0"/>
              <a:t>– </a:t>
            </a:r>
            <a:r>
              <a:rPr lang="nb-NO" sz="1800" dirty="0" smtClean="0"/>
              <a:t>14:30</a:t>
            </a:r>
            <a:r>
              <a:rPr lang="nb-NO" sz="1800" dirty="0"/>
              <a:t>	</a:t>
            </a:r>
            <a:r>
              <a:rPr lang="nb-NO" sz="1800" b="1" dirty="0"/>
              <a:t>Oppsummering</a:t>
            </a:r>
            <a:br>
              <a:rPr lang="nb-NO" sz="1800" b="1" dirty="0"/>
            </a:br>
            <a:endParaRPr lang="nb-NO" sz="18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tel 1"/>
          <p:cNvSpPr>
            <a:spLocks noGrp="1"/>
          </p:cNvSpPr>
          <p:nvPr>
            <p:ph type="title"/>
          </p:nvPr>
        </p:nvSpPr>
        <p:spPr>
          <a:xfrm>
            <a:off x="455613" y="11113"/>
            <a:ext cx="8223250" cy="804862"/>
          </a:xfrm>
        </p:spPr>
        <p:txBody>
          <a:bodyPr/>
          <a:lstStyle/>
          <a:p>
            <a:pPr algn="ctr"/>
            <a:r>
              <a:rPr lang="nb-NO" smtClean="0"/>
              <a:t>Illustrasjon av fenomenet induksjon</a:t>
            </a:r>
          </a:p>
        </p:txBody>
      </p:sp>
      <p:sp>
        <p:nvSpPr>
          <p:cNvPr id="3" name="Plassholder for innhold 2"/>
          <p:cNvSpPr>
            <a:spLocks noGrp="1"/>
          </p:cNvSpPr>
          <p:nvPr>
            <p:ph idx="1"/>
          </p:nvPr>
        </p:nvSpPr>
        <p:spPr>
          <a:xfrm>
            <a:off x="5621338" y="1019175"/>
            <a:ext cx="2859087" cy="3978275"/>
          </a:xfrm>
        </p:spPr>
        <p:txBody>
          <a:bodyPr>
            <a:noAutofit/>
          </a:bodyPr>
          <a:lstStyle/>
          <a:p>
            <a:pPr marL="0" indent="0">
              <a:lnSpc>
                <a:spcPct val="100000"/>
              </a:lnSpc>
              <a:buFont typeface="Times" pitchFamily="-108" charset="0"/>
              <a:buNone/>
            </a:pPr>
            <a:r>
              <a:rPr lang="nb-NO" sz="1800" dirty="0" smtClean="0"/>
              <a:t>Bevegelsesenergien hos den fallende magneten omdannes til elektrisk energi. Jo lengre falltid, jo mer elektrisk energi hentes ut av fallet. Falltiden måles for hvert av rørene.</a:t>
            </a:r>
          </a:p>
          <a:p>
            <a:pPr marL="0" indent="0">
              <a:lnSpc>
                <a:spcPct val="100000"/>
              </a:lnSpc>
              <a:buFont typeface="Times" pitchFamily="-108" charset="0"/>
              <a:buNone/>
            </a:pPr>
            <a:r>
              <a:rPr lang="nb-NO" sz="1800" dirty="0" smtClean="0"/>
              <a:t>Vi velger å dele opp modellen i flere avdelinger som utforsker forskjellige sider ved  induksjon.</a:t>
            </a:r>
          </a:p>
        </p:txBody>
      </p:sp>
      <p:pic>
        <p:nvPicPr>
          <p:cNvPr id="47106" name="Picture 2"/>
          <p:cNvPicPr>
            <a:picLocks noChangeAspect="1" noChangeArrowheads="1"/>
          </p:cNvPicPr>
          <p:nvPr/>
        </p:nvPicPr>
        <p:blipFill>
          <a:blip r:embed="rId2"/>
          <a:srcRect/>
          <a:stretch>
            <a:fillRect/>
          </a:stretch>
        </p:blipFill>
        <p:spPr bwMode="auto">
          <a:xfrm>
            <a:off x="1055688" y="803047"/>
            <a:ext cx="1747837" cy="5657850"/>
          </a:xfrm>
          <a:prstGeom prst="rect">
            <a:avLst/>
          </a:prstGeom>
          <a:noFill/>
          <a:ln w="9525">
            <a:noFill/>
            <a:miter lim="800000"/>
            <a:headEnd/>
            <a:tailEnd/>
          </a:ln>
        </p:spPr>
      </p:pic>
      <p:pic>
        <p:nvPicPr>
          <p:cNvPr id="47107" name="Picture 3"/>
          <p:cNvPicPr>
            <a:picLocks noChangeAspect="1" noChangeArrowheads="1"/>
          </p:cNvPicPr>
          <p:nvPr/>
        </p:nvPicPr>
        <p:blipFill>
          <a:blip r:embed="rId3"/>
          <a:srcRect/>
          <a:stretch>
            <a:fillRect/>
          </a:stretch>
        </p:blipFill>
        <p:spPr bwMode="auto">
          <a:xfrm>
            <a:off x="3154363" y="801459"/>
            <a:ext cx="1782762" cy="568166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107"/>
                                        </p:tgtEl>
                                        <p:attrNameLst>
                                          <p:attrName>style.visibility</p:attrName>
                                        </p:attrNameLst>
                                      </p:cBhvr>
                                      <p:to>
                                        <p:strVal val="visible"/>
                                      </p:to>
                                    </p:set>
                                    <p:animEffect transition="in" filter="fade">
                                      <p:cBhvr>
                                        <p:cTn id="16" dur="2000"/>
                                        <p:tgtEl>
                                          <p:spTgt spid="4710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ktangel 3"/>
          <p:cNvSpPr>
            <a:spLocks noChangeArrowheads="1"/>
          </p:cNvSpPr>
          <p:nvPr/>
        </p:nvSpPr>
        <p:spPr bwMode="auto">
          <a:xfrm>
            <a:off x="0" y="0"/>
            <a:ext cx="9144000" cy="6858000"/>
          </a:xfrm>
          <a:prstGeom prst="rect">
            <a:avLst/>
          </a:prstGeom>
          <a:gradFill rotWithShape="1">
            <a:gsLst>
              <a:gs pos="0">
                <a:srgbClr val="A07400"/>
              </a:gs>
              <a:gs pos="50000">
                <a:srgbClr val="E6A900"/>
              </a:gs>
              <a:gs pos="100000">
                <a:srgbClr val="FFCA00"/>
              </a:gs>
            </a:gsLst>
            <a:lin ang="5400000" scaled="1"/>
          </a:gradFill>
          <a:ln w="9525" algn="ctr">
            <a:solidFill>
              <a:schemeClr val="tx1"/>
            </a:solidFill>
            <a:round/>
            <a:headEnd/>
            <a:tailEnd/>
          </a:ln>
        </p:spPr>
        <p:txBody>
          <a:bodyPr/>
          <a:lstStyle/>
          <a:p>
            <a:pPr defTabSz="914400">
              <a:lnSpc>
                <a:spcPct val="100000"/>
              </a:lnSpc>
              <a:buClrTx/>
              <a:buSzTx/>
              <a:buFontTx/>
              <a:buNone/>
            </a:pPr>
            <a:endParaRPr lang="nb-NO" sz="3600">
              <a:solidFill>
                <a:schemeClr val="tx1"/>
              </a:solidFill>
            </a:endParaRPr>
          </a:p>
        </p:txBody>
      </p:sp>
      <p:sp>
        <p:nvSpPr>
          <p:cNvPr id="36867" name="Tittel 1"/>
          <p:cNvSpPr>
            <a:spLocks noGrp="1"/>
          </p:cNvSpPr>
          <p:nvPr>
            <p:ph type="title"/>
          </p:nvPr>
        </p:nvSpPr>
        <p:spPr>
          <a:xfrm>
            <a:off x="1025525" y="2655888"/>
            <a:ext cx="7772400" cy="1143000"/>
          </a:xfrm>
        </p:spPr>
        <p:txBody>
          <a:bodyPr>
            <a:normAutofit fontScale="90000"/>
          </a:bodyPr>
          <a:lstStyle/>
          <a:p>
            <a:pPr algn="ctr">
              <a:lnSpc>
                <a:spcPct val="100000"/>
              </a:lnSpc>
            </a:pPr>
            <a:r>
              <a:rPr lang="nb-NO" smtClean="0"/>
              <a:t>Hjemmelaget sykkeldynamo</a:t>
            </a:r>
            <a:br>
              <a:rPr lang="nb-NO" smtClean="0"/>
            </a:br>
            <a:r>
              <a:rPr lang="nb-NO" smtClean="0"/>
              <a:t>for baklys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tel 1"/>
          <p:cNvSpPr>
            <a:spLocks noGrp="1"/>
          </p:cNvSpPr>
          <p:nvPr>
            <p:ph type="title"/>
          </p:nvPr>
        </p:nvSpPr>
        <p:spPr/>
        <p:txBody>
          <a:bodyPr/>
          <a:lstStyle/>
          <a:p>
            <a:pPr algn="ctr"/>
            <a:r>
              <a:rPr lang="nb-NO" smtClean="0"/>
              <a:t>Magneten</a:t>
            </a:r>
          </a:p>
        </p:txBody>
      </p:sp>
      <p:pic>
        <p:nvPicPr>
          <p:cNvPr id="45058" name="Picture 2"/>
          <p:cNvPicPr>
            <a:picLocks noChangeAspect="1" noChangeArrowheads="1"/>
          </p:cNvPicPr>
          <p:nvPr/>
        </p:nvPicPr>
        <p:blipFill>
          <a:blip r:embed="rId2"/>
          <a:srcRect/>
          <a:stretch>
            <a:fillRect/>
          </a:stretch>
        </p:blipFill>
        <p:spPr bwMode="auto">
          <a:xfrm>
            <a:off x="876300" y="2217738"/>
            <a:ext cx="7991475" cy="2495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tel 1"/>
          <p:cNvSpPr>
            <a:spLocks noGrp="1"/>
          </p:cNvSpPr>
          <p:nvPr>
            <p:ph type="title"/>
          </p:nvPr>
        </p:nvSpPr>
        <p:spPr/>
        <p:txBody>
          <a:bodyPr/>
          <a:lstStyle/>
          <a:p>
            <a:pPr algn="ctr"/>
            <a:r>
              <a:rPr lang="nb-NO" smtClean="0"/>
              <a:t>Spolen</a:t>
            </a:r>
          </a:p>
        </p:txBody>
      </p:sp>
      <p:pic>
        <p:nvPicPr>
          <p:cNvPr id="46082" name="Picture 2"/>
          <p:cNvPicPr>
            <a:picLocks noChangeAspect="1" noChangeArrowheads="1"/>
          </p:cNvPicPr>
          <p:nvPr/>
        </p:nvPicPr>
        <p:blipFill>
          <a:blip r:embed="rId2"/>
          <a:srcRect/>
          <a:stretch>
            <a:fillRect/>
          </a:stretch>
        </p:blipFill>
        <p:spPr bwMode="auto">
          <a:xfrm>
            <a:off x="992188" y="2182813"/>
            <a:ext cx="7791450" cy="2714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tel 1"/>
          <p:cNvSpPr>
            <a:spLocks noGrp="1"/>
          </p:cNvSpPr>
          <p:nvPr>
            <p:ph type="title"/>
          </p:nvPr>
        </p:nvSpPr>
        <p:spPr>
          <a:xfrm>
            <a:off x="968375" y="555625"/>
            <a:ext cx="7767638" cy="1141413"/>
          </a:xfrm>
        </p:spPr>
        <p:txBody>
          <a:bodyPr/>
          <a:lstStyle/>
          <a:p>
            <a:pPr algn="ctr">
              <a:lnSpc>
                <a:spcPct val="100000"/>
              </a:lnSpc>
            </a:pPr>
            <a:r>
              <a:rPr lang="nb-NO" smtClean="0"/>
              <a:t>Lysdiodene</a:t>
            </a:r>
            <a:br>
              <a:rPr lang="nb-NO" smtClean="0"/>
            </a:br>
            <a:r>
              <a:rPr lang="nb-NO" sz="2400" smtClean="0"/>
              <a:t>To lysdioder er koblet motsatt vei</a:t>
            </a:r>
          </a:p>
        </p:txBody>
      </p:sp>
      <p:pic>
        <p:nvPicPr>
          <p:cNvPr id="47106" name="Picture 2"/>
          <p:cNvPicPr>
            <a:picLocks noChangeAspect="1" noChangeArrowheads="1"/>
          </p:cNvPicPr>
          <p:nvPr/>
        </p:nvPicPr>
        <p:blipFill>
          <a:blip r:embed="rId2"/>
          <a:srcRect/>
          <a:stretch>
            <a:fillRect/>
          </a:stretch>
        </p:blipFill>
        <p:spPr bwMode="auto">
          <a:xfrm>
            <a:off x="720725" y="2271713"/>
            <a:ext cx="8197850" cy="2632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tel 1"/>
          <p:cNvSpPr>
            <a:spLocks noGrp="1"/>
          </p:cNvSpPr>
          <p:nvPr>
            <p:ph type="title"/>
          </p:nvPr>
        </p:nvSpPr>
        <p:spPr/>
        <p:txBody>
          <a:bodyPr/>
          <a:lstStyle/>
          <a:p>
            <a:pPr algn="ctr"/>
            <a:r>
              <a:rPr lang="nb-NO" smtClean="0"/>
              <a:t>Feste til bagasjebrettet</a:t>
            </a:r>
          </a:p>
        </p:txBody>
      </p:sp>
      <p:pic>
        <p:nvPicPr>
          <p:cNvPr id="40963" name="Picture 2"/>
          <p:cNvPicPr>
            <a:picLocks noChangeAspect="1" noChangeArrowheads="1"/>
          </p:cNvPicPr>
          <p:nvPr/>
        </p:nvPicPr>
        <p:blipFill>
          <a:blip r:embed="rId2"/>
          <a:srcRect/>
          <a:stretch>
            <a:fillRect/>
          </a:stretch>
        </p:blipFill>
        <p:spPr bwMode="auto">
          <a:xfrm>
            <a:off x="1025525" y="1550988"/>
            <a:ext cx="7450138" cy="4235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ktangel 3"/>
          <p:cNvSpPr>
            <a:spLocks noChangeArrowheads="1"/>
          </p:cNvSpPr>
          <p:nvPr/>
        </p:nvSpPr>
        <p:spPr bwMode="auto">
          <a:xfrm>
            <a:off x="0" y="0"/>
            <a:ext cx="9144000" cy="6858000"/>
          </a:xfrm>
          <a:prstGeom prst="rect">
            <a:avLst/>
          </a:prstGeom>
          <a:gradFill rotWithShape="1">
            <a:gsLst>
              <a:gs pos="0">
                <a:srgbClr val="A07400"/>
              </a:gs>
              <a:gs pos="50000">
                <a:srgbClr val="E6A900"/>
              </a:gs>
              <a:gs pos="100000">
                <a:srgbClr val="FFCA00"/>
              </a:gs>
            </a:gsLst>
            <a:lin ang="5400000" scaled="1"/>
          </a:gradFill>
          <a:ln w="9525" algn="ctr">
            <a:solidFill>
              <a:schemeClr val="tx1"/>
            </a:solidFill>
            <a:round/>
            <a:headEnd/>
            <a:tailEnd/>
          </a:ln>
        </p:spPr>
        <p:txBody>
          <a:bodyPr/>
          <a:lstStyle/>
          <a:p>
            <a:pPr defTabSz="914400">
              <a:lnSpc>
                <a:spcPct val="100000"/>
              </a:lnSpc>
              <a:buClrTx/>
              <a:buSzTx/>
              <a:buFontTx/>
              <a:buNone/>
            </a:pPr>
            <a:endParaRPr lang="nb-NO" sz="3600">
              <a:solidFill>
                <a:schemeClr val="tx1"/>
              </a:solidFill>
            </a:endParaRPr>
          </a:p>
        </p:txBody>
      </p:sp>
      <p:sp>
        <p:nvSpPr>
          <p:cNvPr id="32771" name="Tittel 1"/>
          <p:cNvSpPr>
            <a:spLocks noGrp="1"/>
          </p:cNvSpPr>
          <p:nvPr>
            <p:ph type="title"/>
          </p:nvPr>
        </p:nvSpPr>
        <p:spPr>
          <a:xfrm>
            <a:off x="1025525" y="2655888"/>
            <a:ext cx="7772400" cy="1143000"/>
          </a:xfrm>
        </p:spPr>
        <p:txBody>
          <a:bodyPr>
            <a:normAutofit/>
          </a:bodyPr>
          <a:lstStyle/>
          <a:p>
            <a:pPr algn="ctr">
              <a:lnSpc>
                <a:spcPct val="100000"/>
              </a:lnSpc>
            </a:pPr>
            <a:r>
              <a:rPr lang="nb-NO" dirty="0" smtClean="0"/>
              <a:t>”Energiverk”</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060122" y="2675166"/>
            <a:ext cx="5513615" cy="1143000"/>
          </a:xfrm>
        </p:spPr>
        <p:txBody>
          <a:bodyPr/>
          <a:lstStyle/>
          <a:p>
            <a:r>
              <a:rPr lang="nb-NO" dirty="0" smtClean="0"/>
              <a:t>Elektrisitet fra vannkraft</a:t>
            </a:r>
            <a:endParaRPr lang="nb-NO" dirty="0"/>
          </a:p>
        </p:txBody>
      </p:sp>
      <p:pic>
        <p:nvPicPr>
          <p:cNvPr id="1026" name="Picture 2"/>
          <p:cNvPicPr>
            <a:picLocks noChangeAspect="1" noChangeArrowheads="1"/>
          </p:cNvPicPr>
          <p:nvPr/>
        </p:nvPicPr>
        <p:blipFill>
          <a:blip r:embed="rId2"/>
          <a:srcRect/>
          <a:stretch>
            <a:fillRect/>
          </a:stretch>
        </p:blipFill>
        <p:spPr bwMode="auto">
          <a:xfrm rot="5400000">
            <a:off x="1830646" y="-528763"/>
            <a:ext cx="6237515" cy="76869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rot="5400000">
            <a:off x="6609053" y="2804425"/>
            <a:ext cx="1395963" cy="24438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rot="5400000">
            <a:off x="3682933" y="1486428"/>
            <a:ext cx="6301827" cy="3716792"/>
          </a:xfrm>
          <a:prstGeom prst="rect">
            <a:avLst/>
          </a:prstGeom>
          <a:noFill/>
          <a:ln w="9525">
            <a:noFill/>
            <a:miter lim="800000"/>
            <a:headEnd/>
            <a:tailEnd/>
          </a:ln>
          <a:effectLst/>
        </p:spPr>
      </p:pic>
      <p:sp>
        <p:nvSpPr>
          <p:cNvPr id="5" name="Tittel 1"/>
          <p:cNvSpPr>
            <a:spLocks noGrp="1"/>
          </p:cNvSpPr>
          <p:nvPr>
            <p:ph type="title"/>
          </p:nvPr>
        </p:nvSpPr>
        <p:spPr>
          <a:xfrm>
            <a:off x="606878" y="291195"/>
            <a:ext cx="3572862" cy="1896834"/>
          </a:xfrm>
        </p:spPr>
        <p:txBody>
          <a:bodyPr>
            <a:normAutofit/>
          </a:bodyPr>
          <a:lstStyle/>
          <a:p>
            <a:pPr algn="ctr"/>
            <a:r>
              <a:rPr lang="nb-NO" dirty="0" err="1" smtClean="0"/>
              <a:t>Francisturbin</a:t>
            </a:r>
            <a:r>
              <a:rPr lang="nb-NO" dirty="0" smtClean="0"/>
              <a:t> og </a:t>
            </a:r>
            <a:br>
              <a:rPr lang="nb-NO" dirty="0" smtClean="0"/>
            </a:br>
            <a:r>
              <a:rPr lang="nb-NO" dirty="0" smtClean="0"/>
              <a:t>generator</a:t>
            </a:r>
            <a:endParaRPr lang="nb-NO" dirty="0"/>
          </a:p>
        </p:txBody>
      </p:sp>
      <p:pic>
        <p:nvPicPr>
          <p:cNvPr id="11266" name="Picture 2" descr="http://klabuhistorielag.no/Artikler/Kraftverk/Neavassdraget/Nea-filer/image008.jpg"/>
          <p:cNvPicPr>
            <a:picLocks noChangeAspect="1" noChangeArrowheads="1"/>
          </p:cNvPicPr>
          <p:nvPr/>
        </p:nvPicPr>
        <p:blipFill>
          <a:blip r:embed="rId3"/>
          <a:srcRect/>
          <a:stretch>
            <a:fillRect/>
          </a:stretch>
        </p:blipFill>
        <p:spPr bwMode="auto">
          <a:xfrm>
            <a:off x="373742" y="2541360"/>
            <a:ext cx="4428232" cy="2934154"/>
          </a:xfrm>
          <a:prstGeom prst="rect">
            <a:avLst/>
          </a:prstGeom>
          <a:noFill/>
        </p:spPr>
      </p:pic>
      <p:sp>
        <p:nvSpPr>
          <p:cNvPr id="6" name="TekstSylinder 5"/>
          <p:cNvSpPr txBox="1"/>
          <p:nvPr/>
        </p:nvSpPr>
        <p:spPr>
          <a:xfrm>
            <a:off x="1785257" y="5611586"/>
            <a:ext cx="1667059" cy="369332"/>
          </a:xfrm>
          <a:prstGeom prst="rect">
            <a:avLst/>
          </a:prstGeom>
          <a:noFill/>
        </p:spPr>
        <p:txBody>
          <a:bodyPr wrap="none" rtlCol="0">
            <a:spAutoFit/>
          </a:bodyPr>
          <a:lstStyle/>
          <a:p>
            <a:r>
              <a:rPr lang="nb-NO" dirty="0" smtClean="0"/>
              <a:t>Nea kraftanlegg</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upload.wikimedia.org/wikipedia/commons/e/ed/Water_turbine-sv.jpg">
            <a:hlinkClick r:id="rId2"/>
          </p:cNvPr>
          <p:cNvPicPr>
            <a:picLocks noChangeAspect="1" noChangeArrowheads="1"/>
          </p:cNvPicPr>
          <p:nvPr/>
        </p:nvPicPr>
        <p:blipFill>
          <a:blip r:embed="rId3"/>
          <a:srcRect l="2253" r="2249"/>
          <a:stretch>
            <a:fillRect/>
          </a:stretch>
        </p:blipFill>
        <p:spPr bwMode="auto">
          <a:xfrm>
            <a:off x="5976255" y="1428976"/>
            <a:ext cx="3004457" cy="3284538"/>
          </a:xfrm>
          <a:prstGeom prst="rect">
            <a:avLst/>
          </a:prstGeom>
          <a:noFill/>
        </p:spPr>
      </p:pic>
      <p:sp>
        <p:nvSpPr>
          <p:cNvPr id="2" name="Tittel 1"/>
          <p:cNvSpPr>
            <a:spLocks noGrp="1"/>
          </p:cNvSpPr>
          <p:nvPr>
            <p:ph type="title"/>
          </p:nvPr>
        </p:nvSpPr>
        <p:spPr/>
        <p:txBody>
          <a:bodyPr>
            <a:normAutofit/>
          </a:bodyPr>
          <a:lstStyle/>
          <a:p>
            <a:pPr algn="ctr"/>
            <a:r>
              <a:rPr lang="nb-NO" dirty="0" smtClean="0"/>
              <a:t>Vannturbiner</a:t>
            </a:r>
            <a:br>
              <a:rPr lang="nb-NO" dirty="0" smtClean="0"/>
            </a:br>
            <a:r>
              <a:rPr lang="nb-NO" sz="2000" dirty="0" smtClean="0"/>
              <a:t>Impulsturbiner</a:t>
            </a:r>
            <a:endParaRPr lang="nb-NO" sz="2000" dirty="0"/>
          </a:p>
        </p:txBody>
      </p:sp>
      <p:sp>
        <p:nvSpPr>
          <p:cNvPr id="3" name="Plassholder for innhold 2"/>
          <p:cNvSpPr>
            <a:spLocks noGrp="1"/>
          </p:cNvSpPr>
          <p:nvPr>
            <p:ph idx="1"/>
          </p:nvPr>
        </p:nvSpPr>
        <p:spPr>
          <a:xfrm>
            <a:off x="429987" y="4931228"/>
            <a:ext cx="2465614" cy="1480457"/>
          </a:xfrm>
        </p:spPr>
        <p:txBody>
          <a:bodyPr>
            <a:normAutofit fontScale="70000" lnSpcReduction="20000"/>
          </a:bodyPr>
          <a:lstStyle/>
          <a:p>
            <a:pPr marL="0" indent="0" algn="ctr">
              <a:lnSpc>
                <a:spcPct val="110000"/>
              </a:lnSpc>
              <a:buNone/>
            </a:pPr>
            <a:r>
              <a:rPr lang="nb-NO" sz="2200" dirty="0" err="1" smtClean="0"/>
              <a:t>Pelton-tubin</a:t>
            </a:r>
            <a:r>
              <a:rPr lang="nb-NO" sz="2200" dirty="0" smtClean="0"/>
              <a:t> brukes</a:t>
            </a:r>
            <a:br>
              <a:rPr lang="nb-NO" sz="2200" dirty="0" smtClean="0"/>
            </a:br>
            <a:r>
              <a:rPr lang="nb-NO" sz="2200" dirty="0" smtClean="0"/>
              <a:t>ved store fallhøyder. </a:t>
            </a:r>
          </a:p>
          <a:p>
            <a:pPr marL="0" indent="0" algn="ctr">
              <a:lnSpc>
                <a:spcPct val="110000"/>
              </a:lnSpc>
              <a:buNone/>
            </a:pPr>
            <a:r>
              <a:rPr lang="nb-NO" sz="2200" dirty="0" smtClean="0"/>
              <a:t>Størst virkningsgrad når turbinen har ca. 50% av farten til vannstrålen.</a:t>
            </a:r>
          </a:p>
          <a:p>
            <a:pPr marL="0" indent="0" algn="ctr">
              <a:lnSpc>
                <a:spcPct val="110000"/>
              </a:lnSpc>
              <a:buNone/>
            </a:pPr>
            <a:r>
              <a:rPr lang="nb-NO" sz="2200" dirty="0" err="1" smtClean="0"/>
              <a:t>Typ</a:t>
            </a:r>
            <a:r>
              <a:rPr lang="nb-NO" sz="2200" dirty="0" smtClean="0"/>
              <a:t>. virkningsgrad 92%,</a:t>
            </a:r>
          </a:p>
          <a:p>
            <a:pPr marL="0" indent="0">
              <a:buNone/>
            </a:pPr>
            <a:endParaRPr lang="nb-NO" dirty="0"/>
          </a:p>
        </p:txBody>
      </p:sp>
      <p:pic>
        <p:nvPicPr>
          <p:cNvPr id="9218" name="Picture 2" descr="https://upload.wikimedia.org/wikipedia/commons/thumb/9/90/Kartell_Kraftwerk%2C_Pelton_Turbine.jpg/500px-Kartell_Kraftwerk%2C_Pelton_Turbine.jpg">
            <a:hlinkClick r:id="rId4"/>
          </p:cNvPr>
          <p:cNvPicPr>
            <a:picLocks noChangeAspect="1" noChangeArrowheads="1"/>
          </p:cNvPicPr>
          <p:nvPr/>
        </p:nvPicPr>
        <p:blipFill>
          <a:blip r:embed="rId5"/>
          <a:srcRect/>
          <a:stretch>
            <a:fillRect/>
          </a:stretch>
        </p:blipFill>
        <p:spPr bwMode="auto">
          <a:xfrm>
            <a:off x="276673" y="1542823"/>
            <a:ext cx="2381250" cy="3171826"/>
          </a:xfrm>
          <a:prstGeom prst="rect">
            <a:avLst/>
          </a:prstGeom>
          <a:noFill/>
        </p:spPr>
      </p:pic>
      <p:sp>
        <p:nvSpPr>
          <p:cNvPr id="5" name="Plassholder for innhold 2"/>
          <p:cNvSpPr txBox="1">
            <a:spLocks/>
          </p:cNvSpPr>
          <p:nvPr/>
        </p:nvSpPr>
        <p:spPr>
          <a:xfrm>
            <a:off x="3135087" y="4953000"/>
            <a:ext cx="2465614" cy="1817914"/>
          </a:xfrm>
          <a:prstGeom prst="rect">
            <a:avLst/>
          </a:prstGeom>
        </p:spPr>
        <p:txBody>
          <a:bodyPr vert="horz" lIns="91440" tIns="45720" rIns="91440" bIns="45720" rtlCol="0">
            <a:normAutofit fontScale="55000" lnSpcReduction="20000"/>
          </a:bodyPr>
          <a:lstStyle/>
          <a:p>
            <a:pPr marL="0" marR="0" lvl="0" indent="0" algn="ctr" defTabSz="457200" rtl="0" eaLnBrk="1" fontAlgn="auto" latinLnBrk="0" hangingPunct="1">
              <a:lnSpc>
                <a:spcPct val="110000"/>
              </a:lnSpc>
              <a:spcBef>
                <a:spcPct val="20000"/>
              </a:spcBef>
              <a:spcAft>
                <a:spcPts val="0"/>
              </a:spcAft>
              <a:buClrTx/>
              <a:buSzTx/>
              <a:buFont typeface="Arial"/>
              <a:buNone/>
              <a:tabLst/>
              <a:defRPr/>
            </a:pPr>
            <a:r>
              <a:rPr kumimoji="0" lang="nb-NO" sz="2200" b="0" i="0" u="none" strike="noStrike" kern="1200" cap="none" spc="0" normalizeH="0" baseline="0" noProof="0" dirty="0" err="1" smtClean="0">
                <a:ln>
                  <a:noFill/>
                </a:ln>
                <a:solidFill>
                  <a:schemeClr val="tx1"/>
                </a:solidFill>
                <a:effectLst/>
                <a:uLnTx/>
                <a:uFillTx/>
                <a:latin typeface="Arial"/>
                <a:ea typeface="+mn-ea"/>
                <a:cs typeface="Arial"/>
              </a:rPr>
              <a:t>Francis-tubin</a:t>
            </a:r>
            <a:r>
              <a:rPr kumimoji="0" lang="nb-NO" sz="2200" b="0" i="0" u="none" strike="noStrike" kern="1200" cap="none" spc="0" normalizeH="0" baseline="0" noProof="0" dirty="0" smtClean="0">
                <a:ln>
                  <a:noFill/>
                </a:ln>
                <a:solidFill>
                  <a:schemeClr val="tx1"/>
                </a:solidFill>
                <a:effectLst/>
                <a:uLnTx/>
                <a:uFillTx/>
                <a:latin typeface="Arial"/>
                <a:ea typeface="+mn-ea"/>
                <a:cs typeface="Arial"/>
              </a:rPr>
              <a:t> brukes</a:t>
            </a:r>
            <a:br>
              <a:rPr kumimoji="0" lang="nb-NO" sz="2200" b="0" i="0" u="none" strike="noStrike" kern="1200" cap="none" spc="0" normalizeH="0" baseline="0" noProof="0" dirty="0" smtClean="0">
                <a:ln>
                  <a:noFill/>
                </a:ln>
                <a:solidFill>
                  <a:schemeClr val="tx1"/>
                </a:solidFill>
                <a:effectLst/>
                <a:uLnTx/>
                <a:uFillTx/>
                <a:latin typeface="Arial"/>
                <a:ea typeface="+mn-ea"/>
                <a:cs typeface="Arial"/>
              </a:rPr>
            </a:br>
            <a:r>
              <a:rPr kumimoji="0" lang="nb-NO" sz="2200" b="0" i="0" u="none" strike="noStrike" kern="1200" cap="none" spc="0" normalizeH="0" baseline="0" noProof="0" dirty="0" smtClean="0">
                <a:ln>
                  <a:noFill/>
                </a:ln>
                <a:solidFill>
                  <a:schemeClr val="tx1"/>
                </a:solidFill>
                <a:effectLst/>
                <a:uLnTx/>
                <a:uFillTx/>
                <a:latin typeface="Arial"/>
                <a:ea typeface="+mn-ea"/>
                <a:cs typeface="Arial"/>
              </a:rPr>
              <a:t>ved mellomstore fallhøyder </a:t>
            </a:r>
            <a:br>
              <a:rPr kumimoji="0" lang="nb-NO" sz="2200" b="0" i="0" u="none" strike="noStrike" kern="1200" cap="none" spc="0" normalizeH="0" baseline="0" noProof="0" dirty="0" smtClean="0">
                <a:ln>
                  <a:noFill/>
                </a:ln>
                <a:solidFill>
                  <a:schemeClr val="tx1"/>
                </a:solidFill>
                <a:effectLst/>
                <a:uLnTx/>
                <a:uFillTx/>
                <a:latin typeface="Arial"/>
                <a:ea typeface="+mn-ea"/>
                <a:cs typeface="Arial"/>
              </a:rPr>
            </a:br>
            <a:r>
              <a:rPr kumimoji="0" lang="nb-NO" sz="2200" b="0" i="0" u="none" strike="noStrike" kern="1200" cap="none" spc="0" normalizeH="0" baseline="0" noProof="0" dirty="0" smtClean="0">
                <a:ln>
                  <a:noFill/>
                </a:ln>
                <a:solidFill>
                  <a:schemeClr val="tx1"/>
                </a:solidFill>
                <a:effectLst/>
                <a:uLnTx/>
                <a:uFillTx/>
                <a:latin typeface="Arial"/>
                <a:ea typeface="+mn-ea"/>
                <a:cs typeface="Arial"/>
              </a:rPr>
              <a:t>30 – 600 meter. </a:t>
            </a:r>
          </a:p>
          <a:p>
            <a:pPr marL="0" marR="0" lvl="0" indent="0" algn="ctr" defTabSz="457200" rtl="0" eaLnBrk="1" fontAlgn="auto" latinLnBrk="0" hangingPunct="1">
              <a:lnSpc>
                <a:spcPct val="110000"/>
              </a:lnSpc>
              <a:spcBef>
                <a:spcPct val="20000"/>
              </a:spcBef>
              <a:spcAft>
                <a:spcPts val="0"/>
              </a:spcAft>
              <a:buClrTx/>
              <a:buSzTx/>
              <a:buFont typeface="Arial"/>
              <a:buNone/>
              <a:tabLst/>
              <a:defRPr/>
            </a:pPr>
            <a:r>
              <a:rPr kumimoji="0" lang="nb-NO" sz="2200" b="0" i="0" u="none" strike="noStrike" kern="1200" cap="none" spc="0" normalizeH="0" baseline="0" noProof="0" dirty="0" smtClean="0">
                <a:ln>
                  <a:noFill/>
                </a:ln>
                <a:solidFill>
                  <a:schemeClr val="tx1"/>
                </a:solidFill>
                <a:effectLst/>
                <a:uLnTx/>
                <a:uFillTx/>
                <a:latin typeface="Arial"/>
                <a:ea typeface="+mn-ea"/>
                <a:cs typeface="Arial"/>
              </a:rPr>
              <a:t>Både trykk og </a:t>
            </a:r>
            <a:br>
              <a:rPr kumimoji="0" lang="nb-NO" sz="2200" b="0" i="0" u="none" strike="noStrike" kern="1200" cap="none" spc="0" normalizeH="0" baseline="0" noProof="0" dirty="0" smtClean="0">
                <a:ln>
                  <a:noFill/>
                </a:ln>
                <a:solidFill>
                  <a:schemeClr val="tx1"/>
                </a:solidFill>
                <a:effectLst/>
                <a:uLnTx/>
                <a:uFillTx/>
                <a:latin typeface="Arial"/>
                <a:ea typeface="+mn-ea"/>
                <a:cs typeface="Arial"/>
              </a:rPr>
            </a:br>
            <a:r>
              <a:rPr kumimoji="0" lang="nb-NO" sz="2200" b="0" i="0" u="none" strike="noStrike" kern="1200" cap="none" spc="0" normalizeH="0" baseline="0" noProof="0" dirty="0" smtClean="0">
                <a:ln>
                  <a:noFill/>
                </a:ln>
                <a:solidFill>
                  <a:schemeClr val="tx1"/>
                </a:solidFill>
                <a:effectLst/>
                <a:uLnTx/>
                <a:uFillTx/>
                <a:latin typeface="Arial"/>
                <a:ea typeface="+mn-ea"/>
                <a:cs typeface="Arial"/>
              </a:rPr>
              <a:t>hastighetsenergi utnyttes.</a:t>
            </a:r>
          </a:p>
          <a:p>
            <a:pPr lvl="0" algn="ctr">
              <a:lnSpc>
                <a:spcPct val="110000"/>
              </a:lnSpc>
              <a:spcBef>
                <a:spcPct val="20000"/>
              </a:spcBef>
            </a:pPr>
            <a:r>
              <a:rPr kumimoji="0" lang="nb-NO" sz="2200" b="0" i="0" u="none" strike="noStrike" kern="1200" cap="none" spc="0" normalizeH="0" baseline="0" noProof="0" dirty="0" err="1" smtClean="0">
                <a:ln>
                  <a:noFill/>
                </a:ln>
                <a:solidFill>
                  <a:schemeClr val="tx1"/>
                </a:solidFill>
                <a:effectLst/>
                <a:uLnTx/>
                <a:uFillTx/>
                <a:latin typeface="Arial"/>
                <a:ea typeface="+mn-ea"/>
                <a:cs typeface="Arial"/>
              </a:rPr>
              <a:t>Typ</a:t>
            </a:r>
            <a:r>
              <a:rPr kumimoji="0" lang="nb-NO" sz="2200" b="0" i="0" u="none" strike="noStrike" kern="1200" cap="none" spc="0" normalizeH="0" baseline="0" noProof="0" dirty="0" smtClean="0">
                <a:ln>
                  <a:noFill/>
                </a:ln>
                <a:solidFill>
                  <a:schemeClr val="tx1"/>
                </a:solidFill>
                <a:effectLst/>
                <a:uLnTx/>
                <a:uFillTx/>
                <a:latin typeface="Arial"/>
                <a:ea typeface="+mn-ea"/>
                <a:cs typeface="Arial"/>
              </a:rPr>
              <a:t>. virkningsgrad &gt; 95%.</a:t>
            </a:r>
            <a:r>
              <a:rPr kumimoji="0" lang="nb-NO" sz="2200" b="0" i="0" u="none" strike="noStrike" kern="1200" cap="none" spc="0" normalizeH="0" noProof="0" dirty="0" smtClean="0">
                <a:ln>
                  <a:noFill/>
                </a:ln>
                <a:solidFill>
                  <a:schemeClr val="tx1"/>
                </a:solidFill>
                <a:effectLst/>
                <a:uLnTx/>
                <a:uFillTx/>
                <a:latin typeface="Arial"/>
                <a:ea typeface="+mn-ea"/>
                <a:cs typeface="Arial"/>
              </a:rPr>
              <a:t> Vanligste turbin i </a:t>
            </a:r>
            <a:r>
              <a:rPr lang="nb-NO" sz="2200" dirty="0" smtClean="0">
                <a:latin typeface="Arial"/>
                <a:cs typeface="Arial"/>
              </a:rPr>
              <a:t>norske anlegg</a:t>
            </a:r>
          </a:p>
          <a:p>
            <a:pPr lvl="0" algn="ctr">
              <a:lnSpc>
                <a:spcPct val="110000"/>
              </a:lnSpc>
              <a:spcBef>
                <a:spcPct val="20000"/>
              </a:spcBef>
            </a:pPr>
            <a:r>
              <a:rPr lang="nb-NO" sz="1700" dirty="0" smtClean="0">
                <a:latin typeface="Arial"/>
                <a:cs typeface="Arial"/>
              </a:rPr>
              <a:t>https://www.youtube.com/watch?v=3BCiFeykRzo</a:t>
            </a:r>
            <a:endParaRPr kumimoji="0" lang="nb-NO" sz="1900" b="0" i="0" u="none" strike="noStrike" kern="1200" cap="none" spc="0" normalizeH="0" baseline="0" noProof="0" dirty="0">
              <a:ln>
                <a:noFill/>
              </a:ln>
              <a:solidFill>
                <a:schemeClr val="tx1"/>
              </a:solidFill>
              <a:effectLst/>
              <a:uLnTx/>
              <a:uFillTx/>
              <a:latin typeface="Arial"/>
              <a:ea typeface="+mn-ea"/>
              <a:cs typeface="Arial"/>
            </a:endParaRPr>
          </a:p>
        </p:txBody>
      </p:sp>
      <p:pic>
        <p:nvPicPr>
          <p:cNvPr id="9219" name="Picture 3"/>
          <p:cNvPicPr>
            <a:picLocks noChangeAspect="1" noChangeArrowheads="1"/>
          </p:cNvPicPr>
          <p:nvPr/>
        </p:nvPicPr>
        <p:blipFill>
          <a:blip r:embed="rId6"/>
          <a:srcRect/>
          <a:stretch>
            <a:fillRect/>
          </a:stretch>
        </p:blipFill>
        <p:spPr bwMode="auto">
          <a:xfrm>
            <a:off x="2778800" y="1322237"/>
            <a:ext cx="3029451" cy="2101315"/>
          </a:xfrm>
          <a:prstGeom prst="rect">
            <a:avLst/>
          </a:prstGeom>
          <a:noFill/>
          <a:ln w="9525">
            <a:noFill/>
            <a:miter lim="800000"/>
            <a:headEnd/>
            <a:tailEnd/>
          </a:ln>
          <a:effectLst/>
        </p:spPr>
      </p:pic>
      <p:pic>
        <p:nvPicPr>
          <p:cNvPr id="9220" name="Picture 4"/>
          <p:cNvPicPr>
            <a:picLocks noChangeAspect="1" noChangeArrowheads="1"/>
          </p:cNvPicPr>
          <p:nvPr/>
        </p:nvPicPr>
        <p:blipFill>
          <a:blip r:embed="rId7"/>
          <a:srcRect/>
          <a:stretch>
            <a:fillRect/>
          </a:stretch>
        </p:blipFill>
        <p:spPr bwMode="auto">
          <a:xfrm>
            <a:off x="2824610" y="3470388"/>
            <a:ext cx="2961672" cy="1264897"/>
          </a:xfrm>
          <a:prstGeom prst="rect">
            <a:avLst/>
          </a:prstGeom>
          <a:noFill/>
          <a:ln w="9525">
            <a:noFill/>
            <a:miter lim="800000"/>
            <a:headEnd/>
            <a:tailEnd/>
          </a:ln>
          <a:effectLst/>
        </p:spPr>
      </p:pic>
      <p:sp>
        <p:nvSpPr>
          <p:cNvPr id="8" name="Plassholder for innhold 2"/>
          <p:cNvSpPr txBox="1">
            <a:spLocks/>
          </p:cNvSpPr>
          <p:nvPr/>
        </p:nvSpPr>
        <p:spPr>
          <a:xfrm>
            <a:off x="6455230" y="4914899"/>
            <a:ext cx="2465614" cy="1480457"/>
          </a:xfrm>
          <a:prstGeom prst="rect">
            <a:avLst/>
          </a:prstGeom>
        </p:spPr>
        <p:txBody>
          <a:bodyPr vert="horz" lIns="91440" tIns="45720" rIns="91440" bIns="45720" rtlCol="0">
            <a:normAutofit fontScale="77500" lnSpcReduction="20000"/>
          </a:bodyPr>
          <a:lstStyle/>
          <a:p>
            <a:pPr marL="0" marR="0" lvl="0" indent="0" algn="ctr" defTabSz="457200" rtl="0" eaLnBrk="1" fontAlgn="auto" latinLnBrk="0" hangingPunct="1">
              <a:lnSpc>
                <a:spcPct val="110000"/>
              </a:lnSpc>
              <a:spcBef>
                <a:spcPct val="20000"/>
              </a:spcBef>
              <a:spcAft>
                <a:spcPts val="0"/>
              </a:spcAft>
              <a:buClrTx/>
              <a:buSzTx/>
              <a:buFont typeface="Arial"/>
              <a:buNone/>
              <a:tabLst/>
              <a:defRPr/>
            </a:pPr>
            <a:r>
              <a:rPr kumimoji="0" lang="nb-NO" sz="2200" b="0" i="0" u="none" strike="noStrike" kern="1200" cap="none" spc="0" normalizeH="0" baseline="0" noProof="0" dirty="0" err="1" smtClean="0">
                <a:ln>
                  <a:noFill/>
                </a:ln>
                <a:solidFill>
                  <a:schemeClr val="tx1"/>
                </a:solidFill>
                <a:effectLst/>
                <a:uLnTx/>
                <a:uFillTx/>
                <a:latin typeface="Arial"/>
                <a:ea typeface="+mn-ea"/>
                <a:cs typeface="Arial"/>
              </a:rPr>
              <a:t>Kaplan-tubin</a:t>
            </a:r>
            <a:r>
              <a:rPr kumimoji="0" lang="nb-NO" sz="2200" b="0" i="0" u="none" strike="noStrike" kern="1200" cap="none" spc="0" normalizeH="0" baseline="0" noProof="0" dirty="0" smtClean="0">
                <a:ln>
                  <a:noFill/>
                </a:ln>
                <a:solidFill>
                  <a:schemeClr val="tx1"/>
                </a:solidFill>
                <a:effectLst/>
                <a:uLnTx/>
                <a:uFillTx/>
                <a:latin typeface="Arial"/>
                <a:ea typeface="+mn-ea"/>
                <a:cs typeface="Arial"/>
              </a:rPr>
              <a:t> brukes</a:t>
            </a:r>
            <a:br>
              <a:rPr kumimoji="0" lang="nb-NO" sz="2200" b="0" i="0" u="none" strike="noStrike" kern="1200" cap="none" spc="0" normalizeH="0" baseline="0" noProof="0" dirty="0" smtClean="0">
                <a:ln>
                  <a:noFill/>
                </a:ln>
                <a:solidFill>
                  <a:schemeClr val="tx1"/>
                </a:solidFill>
                <a:effectLst/>
                <a:uLnTx/>
                <a:uFillTx/>
                <a:latin typeface="Arial"/>
                <a:ea typeface="+mn-ea"/>
                <a:cs typeface="Arial"/>
              </a:rPr>
            </a:br>
            <a:r>
              <a:rPr kumimoji="0" lang="nb-NO" sz="2200" b="0" i="0" u="none" strike="noStrike" kern="1200" cap="none" spc="0" normalizeH="0" baseline="0" noProof="0" dirty="0" smtClean="0">
                <a:ln>
                  <a:noFill/>
                </a:ln>
                <a:solidFill>
                  <a:schemeClr val="tx1"/>
                </a:solidFill>
                <a:effectLst/>
                <a:uLnTx/>
                <a:uFillTx/>
                <a:latin typeface="Arial"/>
                <a:ea typeface="+mn-ea"/>
                <a:cs typeface="Arial"/>
              </a:rPr>
              <a:t>ved store vannføring lav fallhøyde 0,3 – 3m. </a:t>
            </a:r>
          </a:p>
          <a:p>
            <a:pPr marL="0" marR="0" lvl="0" indent="0" algn="ctr" defTabSz="457200" rtl="0" eaLnBrk="1" fontAlgn="auto" latinLnBrk="0" hangingPunct="1">
              <a:lnSpc>
                <a:spcPct val="110000"/>
              </a:lnSpc>
              <a:spcBef>
                <a:spcPct val="20000"/>
              </a:spcBef>
              <a:spcAft>
                <a:spcPts val="0"/>
              </a:spcAft>
              <a:buClrTx/>
              <a:buSzTx/>
              <a:buFont typeface="Arial"/>
              <a:buNone/>
              <a:tabLst/>
              <a:defRPr/>
            </a:pPr>
            <a:r>
              <a:rPr kumimoji="0" lang="nb-NO" sz="2200" b="0" i="0" u="none" strike="noStrike" kern="1200" cap="none" spc="0" normalizeH="0" baseline="0" noProof="0" dirty="0" err="1" smtClean="0">
                <a:ln>
                  <a:noFill/>
                </a:ln>
                <a:solidFill>
                  <a:schemeClr val="tx1"/>
                </a:solidFill>
                <a:effectLst/>
                <a:uLnTx/>
                <a:uFillTx/>
                <a:latin typeface="Arial"/>
                <a:ea typeface="+mn-ea"/>
                <a:cs typeface="Arial"/>
              </a:rPr>
              <a:t>Typ</a:t>
            </a:r>
            <a:r>
              <a:rPr kumimoji="0" lang="nb-NO" sz="2200" b="0" i="0" u="none" strike="noStrike" kern="1200" cap="none" spc="0" normalizeH="0" baseline="0" noProof="0" dirty="0" smtClean="0">
                <a:ln>
                  <a:noFill/>
                </a:ln>
                <a:solidFill>
                  <a:schemeClr val="tx1"/>
                </a:solidFill>
                <a:effectLst/>
                <a:uLnTx/>
                <a:uFillTx/>
                <a:latin typeface="Arial"/>
                <a:ea typeface="+mn-ea"/>
                <a:cs typeface="Arial"/>
              </a:rPr>
              <a:t>. virkningsgrad &gt;90%,</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9" name="Picture 3"/>
          <p:cNvPicPr>
            <a:picLocks noChangeAspect="1" noChangeArrowheads="1"/>
          </p:cNvPicPr>
          <p:nvPr/>
        </p:nvPicPr>
        <p:blipFill>
          <a:blip r:embed="rId6"/>
          <a:srcRect/>
          <a:stretch>
            <a:fillRect/>
          </a:stretch>
        </p:blipFill>
        <p:spPr bwMode="auto">
          <a:xfrm>
            <a:off x="1157883" y="1463041"/>
            <a:ext cx="6962860" cy="4829641"/>
          </a:xfrm>
          <a:prstGeom prst="rect">
            <a:avLst/>
          </a:prstGeom>
          <a:noFill/>
          <a:ln w="9525">
            <a:noFill/>
            <a:miter lim="800000"/>
            <a:headEnd/>
            <a:tailEnd/>
          </a:ln>
          <a:effectLst/>
        </p:spPr>
      </p:pic>
      <p:pic>
        <p:nvPicPr>
          <p:cNvPr id="10" name="Picture 4"/>
          <p:cNvPicPr>
            <a:picLocks noChangeAspect="1" noChangeArrowheads="1"/>
          </p:cNvPicPr>
          <p:nvPr/>
        </p:nvPicPr>
        <p:blipFill>
          <a:blip r:embed="rId7"/>
          <a:srcRect/>
          <a:stretch>
            <a:fillRect/>
          </a:stretch>
        </p:blipFill>
        <p:spPr bwMode="auto">
          <a:xfrm>
            <a:off x="418239" y="1500072"/>
            <a:ext cx="8212241" cy="3507356"/>
          </a:xfrm>
          <a:prstGeom prst="rect">
            <a:avLst/>
          </a:prstGeom>
          <a:noFill/>
          <a:ln w="9525">
            <a:noFill/>
            <a:miter lim="800000"/>
            <a:headEnd/>
            <a:tailEnd/>
          </a:ln>
          <a:effectLst/>
        </p:spPr>
      </p:pic>
      <p:pic>
        <p:nvPicPr>
          <p:cNvPr id="9224" name="Picture 8" descr="https://upload.wikimedia.org/wikipedia/commons/1/16/S_vs_kaplan_schnitt_1_zoom.jpg"/>
          <p:cNvPicPr>
            <a:picLocks noChangeAspect="1" noChangeArrowheads="1"/>
          </p:cNvPicPr>
          <p:nvPr/>
        </p:nvPicPr>
        <p:blipFill>
          <a:blip r:embed="rId8"/>
          <a:srcRect/>
          <a:stretch>
            <a:fillRect/>
          </a:stretch>
        </p:blipFill>
        <p:spPr bwMode="auto">
          <a:xfrm>
            <a:off x="1886855" y="1333501"/>
            <a:ext cx="5133974" cy="51339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fade">
                                      <p:cBhvr>
                                        <p:cTn id="24" dur="2000"/>
                                        <p:tgtEl>
                                          <p:spTgt spid="921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3000" fill="hold"/>
                                        <p:tgtEl>
                                          <p:spTgt spid="9"/>
                                        </p:tgtEl>
                                        <p:attrNameLst>
                                          <p:attrName>ppt_w</p:attrName>
                                        </p:attrNameLst>
                                      </p:cBhvr>
                                      <p:tavLst>
                                        <p:tav tm="0">
                                          <p:val>
                                            <p:fltVal val="0"/>
                                          </p:val>
                                        </p:tav>
                                        <p:tav tm="100000">
                                          <p:val>
                                            <p:strVal val="#ppt_w"/>
                                          </p:val>
                                        </p:tav>
                                      </p:tavLst>
                                    </p:anim>
                                    <p:anim calcmode="lin" valueType="num">
                                      <p:cBhvr>
                                        <p:cTn id="34" dur="3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xit" presetSubtype="32" fill="hold" nodeType="clickEffect">
                                  <p:stCondLst>
                                    <p:cond delay="0"/>
                                  </p:stCondLst>
                                  <p:childTnLst>
                                    <p:anim calcmode="lin" valueType="num">
                                      <p:cBhvr>
                                        <p:cTn id="38" dur="3000"/>
                                        <p:tgtEl>
                                          <p:spTgt spid="9"/>
                                        </p:tgtEl>
                                        <p:attrNameLst>
                                          <p:attrName>ppt_w</p:attrName>
                                        </p:attrNameLst>
                                      </p:cBhvr>
                                      <p:tavLst>
                                        <p:tav tm="0">
                                          <p:val>
                                            <p:strVal val="ppt_w"/>
                                          </p:val>
                                        </p:tav>
                                        <p:tav tm="100000">
                                          <p:val>
                                            <p:fltVal val="0"/>
                                          </p:val>
                                        </p:tav>
                                      </p:tavLst>
                                    </p:anim>
                                    <p:anim calcmode="lin" valueType="num">
                                      <p:cBhvr>
                                        <p:cTn id="39" dur="3000"/>
                                        <p:tgtEl>
                                          <p:spTgt spid="9"/>
                                        </p:tgtEl>
                                        <p:attrNameLst>
                                          <p:attrName>ppt_h</p:attrName>
                                        </p:attrNameLst>
                                      </p:cBhvr>
                                      <p:tavLst>
                                        <p:tav tm="0">
                                          <p:val>
                                            <p:strVal val="ppt_h"/>
                                          </p:val>
                                        </p:tav>
                                        <p:tav tm="100000">
                                          <p:val>
                                            <p:fltVal val="0"/>
                                          </p:val>
                                        </p:tav>
                                      </p:tavLst>
                                    </p:anim>
                                    <p:set>
                                      <p:cBhvr>
                                        <p:cTn id="40" dur="1" fill="hold">
                                          <p:stCondLst>
                                            <p:cond delay="2999"/>
                                          </p:stCondLst>
                                        </p:cTn>
                                        <p:tgtEl>
                                          <p:spTgt spid="9"/>
                                        </p:tgtEl>
                                        <p:attrNameLst>
                                          <p:attrName>style.visibility</p:attrName>
                                        </p:attrNameLst>
                                      </p:cBhvr>
                                      <p:to>
                                        <p:strVal val="hidden"/>
                                      </p:to>
                                    </p:set>
                                  </p:childTnLst>
                                </p:cTn>
                              </p:par>
                              <p:par>
                                <p:cTn id="41" presetID="2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0" fill="hold"/>
                                        <p:tgtEl>
                                          <p:spTgt spid="10"/>
                                        </p:tgtEl>
                                        <p:attrNameLst>
                                          <p:attrName>ppt_w</p:attrName>
                                        </p:attrNameLst>
                                      </p:cBhvr>
                                      <p:tavLst>
                                        <p:tav tm="0">
                                          <p:val>
                                            <p:fltVal val="0"/>
                                          </p:val>
                                        </p:tav>
                                        <p:tav tm="100000">
                                          <p:val>
                                            <p:strVal val="#ppt_w"/>
                                          </p:val>
                                        </p:tav>
                                      </p:tavLst>
                                    </p:anim>
                                    <p:anim calcmode="lin" valueType="num">
                                      <p:cBhvr>
                                        <p:cTn id="44" dur="3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3000"/>
                                        <p:tgtEl>
                                          <p:spTgt spid="10"/>
                                        </p:tgtEl>
                                        <p:attrNameLst>
                                          <p:attrName>ppt_w</p:attrName>
                                        </p:attrNameLst>
                                      </p:cBhvr>
                                      <p:tavLst>
                                        <p:tav tm="0">
                                          <p:val>
                                            <p:strVal val="ppt_w"/>
                                          </p:val>
                                        </p:tav>
                                        <p:tav tm="100000">
                                          <p:val>
                                            <p:fltVal val="0"/>
                                          </p:val>
                                        </p:tav>
                                      </p:tavLst>
                                    </p:anim>
                                    <p:anim calcmode="lin" valueType="num">
                                      <p:cBhvr>
                                        <p:cTn id="49" dur="3000"/>
                                        <p:tgtEl>
                                          <p:spTgt spid="10"/>
                                        </p:tgtEl>
                                        <p:attrNameLst>
                                          <p:attrName>ppt_h</p:attrName>
                                        </p:attrNameLst>
                                      </p:cBhvr>
                                      <p:tavLst>
                                        <p:tav tm="0">
                                          <p:val>
                                            <p:strVal val="ppt_h"/>
                                          </p:val>
                                        </p:tav>
                                        <p:tav tm="100000">
                                          <p:val>
                                            <p:fltVal val="0"/>
                                          </p:val>
                                        </p:tav>
                                      </p:tavLst>
                                    </p:anim>
                                    <p:set>
                                      <p:cBhvr>
                                        <p:cTn id="50" dur="1" fill="hold">
                                          <p:stCondLst>
                                            <p:cond delay="2999"/>
                                          </p:stCondLst>
                                        </p:cTn>
                                        <p:tgtEl>
                                          <p:spTgt spid="1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9220"/>
                                        </p:tgtEl>
                                        <p:attrNameLst>
                                          <p:attrName>style.visibility</p:attrName>
                                        </p:attrNameLst>
                                      </p:cBhvr>
                                      <p:to>
                                        <p:strVal val="visible"/>
                                      </p:to>
                                    </p:set>
                                    <p:animEffect transition="in" filter="fade">
                                      <p:cBhvr>
                                        <p:cTn id="53" dur="2000"/>
                                        <p:tgtEl>
                                          <p:spTgt spid="9220"/>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9222"/>
                                        </p:tgtEl>
                                        <p:attrNameLst>
                                          <p:attrName>style.visibility</p:attrName>
                                        </p:attrNameLst>
                                      </p:cBhvr>
                                      <p:to>
                                        <p:strVal val="visible"/>
                                      </p:to>
                                    </p:set>
                                    <p:animEffect transition="in" filter="fade">
                                      <p:cBhvr>
                                        <p:cTn id="57" dur="2000"/>
                                        <p:tgtEl>
                                          <p:spTgt spid="92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0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9224"/>
                                        </p:tgtEl>
                                        <p:attrNameLst>
                                          <p:attrName>style.visibility</p:attrName>
                                        </p:attrNameLst>
                                      </p:cBhvr>
                                      <p:to>
                                        <p:strVal val="visible"/>
                                      </p:to>
                                    </p:set>
                                    <p:anim calcmode="lin" valueType="num">
                                      <p:cBhvr>
                                        <p:cTn id="65" dur="3000" fill="hold"/>
                                        <p:tgtEl>
                                          <p:spTgt spid="9224"/>
                                        </p:tgtEl>
                                        <p:attrNameLst>
                                          <p:attrName>ppt_w</p:attrName>
                                        </p:attrNameLst>
                                      </p:cBhvr>
                                      <p:tavLst>
                                        <p:tav tm="0">
                                          <p:val>
                                            <p:fltVal val="0"/>
                                          </p:val>
                                        </p:tav>
                                        <p:tav tm="100000">
                                          <p:val>
                                            <p:strVal val="#ppt_w"/>
                                          </p:val>
                                        </p:tav>
                                      </p:tavLst>
                                    </p:anim>
                                    <p:anim calcmode="lin" valueType="num">
                                      <p:cBhvr>
                                        <p:cTn id="66" dur="3000" fill="hold"/>
                                        <p:tgtEl>
                                          <p:spTgt spid="92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ktangel 3"/>
          <p:cNvSpPr>
            <a:spLocks noChangeArrowheads="1"/>
          </p:cNvSpPr>
          <p:nvPr/>
        </p:nvSpPr>
        <p:spPr bwMode="auto">
          <a:xfrm>
            <a:off x="0" y="0"/>
            <a:ext cx="9144000" cy="6858000"/>
          </a:xfrm>
          <a:prstGeom prst="rect">
            <a:avLst/>
          </a:prstGeom>
          <a:gradFill rotWithShape="1">
            <a:gsLst>
              <a:gs pos="0">
                <a:srgbClr val="A07400"/>
              </a:gs>
              <a:gs pos="50000">
                <a:srgbClr val="E6A900"/>
              </a:gs>
              <a:gs pos="100000">
                <a:srgbClr val="FFCA00"/>
              </a:gs>
            </a:gsLst>
            <a:lin ang="5400000" scaled="1"/>
          </a:gradFill>
          <a:ln w="9525" algn="ctr">
            <a:solidFill>
              <a:schemeClr val="tx1"/>
            </a:solidFill>
            <a:round/>
            <a:headEnd/>
            <a:tailEnd/>
          </a:ln>
        </p:spPr>
        <p:txBody>
          <a:bodyPr/>
          <a:lstStyle/>
          <a:p>
            <a:pPr defTabSz="914400">
              <a:lnSpc>
                <a:spcPct val="100000"/>
              </a:lnSpc>
              <a:buClrTx/>
              <a:buSzTx/>
              <a:buFontTx/>
              <a:buNone/>
            </a:pPr>
            <a:endParaRPr lang="nb-NO" sz="3600">
              <a:solidFill>
                <a:schemeClr val="tx1"/>
              </a:solidFill>
            </a:endParaRPr>
          </a:p>
        </p:txBody>
      </p:sp>
      <p:sp>
        <p:nvSpPr>
          <p:cNvPr id="13315" name="Tittel 1"/>
          <p:cNvSpPr>
            <a:spLocks noGrp="1"/>
          </p:cNvSpPr>
          <p:nvPr>
            <p:ph type="title"/>
          </p:nvPr>
        </p:nvSpPr>
        <p:spPr>
          <a:xfrm>
            <a:off x="1025525" y="2655888"/>
            <a:ext cx="7772400" cy="1143000"/>
          </a:xfrm>
        </p:spPr>
        <p:txBody>
          <a:bodyPr>
            <a:normAutofit fontScale="90000"/>
          </a:bodyPr>
          <a:lstStyle/>
          <a:p>
            <a:pPr algn="ctr">
              <a:lnSpc>
                <a:spcPct val="100000"/>
              </a:lnSpc>
            </a:pPr>
            <a:r>
              <a:rPr lang="nb-NO" smtClean="0"/>
              <a:t>Ladning i magnetfelt</a:t>
            </a:r>
            <a:br>
              <a:rPr lang="nb-NO" smtClean="0"/>
            </a:br>
            <a:r>
              <a:rPr lang="nb-NO" smtClean="0"/>
              <a:t>Generatoren</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5429" y="1"/>
            <a:ext cx="8229600" cy="838200"/>
          </a:xfrm>
        </p:spPr>
        <p:txBody>
          <a:bodyPr>
            <a:normAutofit fontScale="90000"/>
          </a:bodyPr>
          <a:lstStyle/>
          <a:p>
            <a:pPr algn="ctr"/>
            <a:r>
              <a:rPr lang="nb-NO" dirty="0" smtClean="0"/>
              <a:t>Reguleringer i et vassdrag</a:t>
            </a:r>
            <a:br>
              <a:rPr lang="nb-NO" dirty="0" smtClean="0"/>
            </a:br>
            <a:r>
              <a:rPr lang="nb-NO" sz="2400" dirty="0" err="1" smtClean="0"/>
              <a:t>Nidelva</a:t>
            </a:r>
            <a:endParaRPr lang="nb-NO" dirty="0"/>
          </a:p>
        </p:txBody>
      </p:sp>
      <p:sp>
        <p:nvSpPr>
          <p:cNvPr id="3" name="Plassholder for innhold 2"/>
          <p:cNvSpPr>
            <a:spLocks noGrp="1"/>
          </p:cNvSpPr>
          <p:nvPr>
            <p:ph idx="1"/>
          </p:nvPr>
        </p:nvSpPr>
        <p:spPr>
          <a:xfrm>
            <a:off x="419099" y="696686"/>
            <a:ext cx="3597729" cy="1872343"/>
          </a:xfrm>
        </p:spPr>
        <p:txBody>
          <a:bodyPr>
            <a:normAutofit/>
          </a:bodyPr>
          <a:lstStyle/>
          <a:p>
            <a:r>
              <a:rPr lang="nb-NO" sz="1600" dirty="0" smtClean="0"/>
              <a:t>Øvre Leirfoss 1901 (34 m)</a:t>
            </a:r>
          </a:p>
          <a:p>
            <a:r>
              <a:rPr lang="nb-NO" sz="1600" dirty="0" smtClean="0"/>
              <a:t>Nedre Leirfoss 1910 (27 m)</a:t>
            </a:r>
          </a:p>
          <a:p>
            <a:r>
              <a:rPr lang="nb-NO" sz="1600" dirty="0" err="1" smtClean="0"/>
              <a:t>Løkaune</a:t>
            </a:r>
            <a:r>
              <a:rPr lang="nb-NO" sz="1600" dirty="0" smtClean="0"/>
              <a:t> 1925 (51 m)</a:t>
            </a:r>
          </a:p>
          <a:p>
            <a:r>
              <a:rPr lang="nb-NO" sz="1600" dirty="0" err="1" smtClean="0"/>
              <a:t>Svean</a:t>
            </a:r>
            <a:r>
              <a:rPr lang="nb-NO" sz="1600" dirty="0" smtClean="0"/>
              <a:t> 1940 (55 m)</a:t>
            </a:r>
          </a:p>
          <a:p>
            <a:r>
              <a:rPr lang="nb-NO" sz="1600" dirty="0" err="1" smtClean="0"/>
              <a:t>Fjæremsfossen</a:t>
            </a:r>
            <a:r>
              <a:rPr lang="nb-NO" sz="1600" dirty="0" smtClean="0"/>
              <a:t> 1957 (27 m)</a:t>
            </a:r>
          </a:p>
          <a:p>
            <a:r>
              <a:rPr lang="nb-NO" sz="1600" dirty="0" smtClean="0"/>
              <a:t>Bratsberg 1977 (147 m)</a:t>
            </a:r>
            <a:endParaRPr lang="nb-NO" sz="1600" dirty="0"/>
          </a:p>
        </p:txBody>
      </p:sp>
      <p:pic>
        <p:nvPicPr>
          <p:cNvPr id="3074" name="Picture 2"/>
          <p:cNvPicPr>
            <a:picLocks noChangeAspect="1" noChangeArrowheads="1"/>
          </p:cNvPicPr>
          <p:nvPr/>
        </p:nvPicPr>
        <p:blipFill>
          <a:blip r:embed="rId2"/>
          <a:srcRect/>
          <a:stretch>
            <a:fillRect/>
          </a:stretch>
        </p:blipFill>
        <p:spPr bwMode="auto">
          <a:xfrm rot="5400000">
            <a:off x="4382850" y="1819268"/>
            <a:ext cx="5614329" cy="357051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rot="5400000">
            <a:off x="893192" y="2159361"/>
            <a:ext cx="3815899" cy="48371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75"/>
                                        </p:tgtEl>
                                        <p:attrNameLst>
                                          <p:attrName>style.visibility</p:attrName>
                                        </p:attrNameLst>
                                      </p:cBhvr>
                                      <p:to>
                                        <p:strVal val="visible"/>
                                      </p:to>
                                    </p:set>
                                    <p:animEffect transition="in" filter="fade">
                                      <p:cBhvr>
                                        <p:cTn id="36"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6160" y="242571"/>
            <a:ext cx="7767638" cy="687070"/>
          </a:xfrm>
        </p:spPr>
        <p:txBody>
          <a:bodyPr/>
          <a:lstStyle/>
          <a:p>
            <a:pPr algn="ctr"/>
            <a:r>
              <a:rPr lang="nb-NO" dirty="0"/>
              <a:t>Program for dagen</a:t>
            </a:r>
          </a:p>
        </p:txBody>
      </p:sp>
      <p:sp>
        <p:nvSpPr>
          <p:cNvPr id="3" name="Plassholder for innhold 2"/>
          <p:cNvSpPr>
            <a:spLocks noGrp="1"/>
          </p:cNvSpPr>
          <p:nvPr>
            <p:ph idx="1"/>
          </p:nvPr>
        </p:nvSpPr>
        <p:spPr>
          <a:xfrm>
            <a:off x="662940" y="952500"/>
            <a:ext cx="8298180" cy="5707380"/>
          </a:xfrm>
        </p:spPr>
        <p:txBody>
          <a:bodyPr>
            <a:normAutofit lnSpcReduction="10000"/>
          </a:bodyPr>
          <a:lstStyle/>
          <a:p>
            <a:pPr marL="1524000" indent="-1524000">
              <a:lnSpc>
                <a:spcPct val="100000"/>
              </a:lnSpc>
              <a:buNone/>
            </a:pPr>
            <a:r>
              <a:rPr lang="nb-NO" sz="1800" dirty="0" smtClean="0"/>
              <a:t>08:15 </a:t>
            </a:r>
            <a:r>
              <a:rPr lang="nb-NO" sz="1800" dirty="0"/>
              <a:t>– </a:t>
            </a:r>
            <a:r>
              <a:rPr lang="nb-NO" sz="1800" dirty="0" smtClean="0"/>
              <a:t>09:00</a:t>
            </a:r>
            <a:r>
              <a:rPr lang="nb-NO" sz="1800" dirty="0"/>
              <a:t>	</a:t>
            </a:r>
            <a:r>
              <a:rPr lang="nb-NO" sz="1800" b="1" dirty="0">
                <a:solidFill>
                  <a:srgbClr val="0D3475"/>
                </a:solidFill>
              </a:rPr>
              <a:t>Velkommen og praktisk</a:t>
            </a:r>
            <a:r>
              <a:rPr lang="nb-NO" sz="1800" dirty="0">
                <a:solidFill>
                  <a:srgbClr val="0D3475"/>
                </a:solidFill>
              </a:rPr>
              <a:t/>
            </a:r>
            <a:br>
              <a:rPr lang="nb-NO" sz="1800" dirty="0">
                <a:solidFill>
                  <a:srgbClr val="0D3475"/>
                </a:solidFill>
              </a:rPr>
            </a:br>
            <a:r>
              <a:rPr lang="nb-NO" sz="1800" dirty="0">
                <a:solidFill>
                  <a:srgbClr val="0D3475"/>
                </a:solidFill>
              </a:rPr>
              <a:t> – Introduksjon til solcelleteknologi (Nils Kr.)</a:t>
            </a:r>
          </a:p>
          <a:p>
            <a:pPr marL="1524000" indent="-1524000">
              <a:lnSpc>
                <a:spcPct val="100000"/>
              </a:lnSpc>
              <a:buNone/>
            </a:pPr>
            <a:r>
              <a:rPr lang="nb-NO" sz="1800" dirty="0" smtClean="0"/>
              <a:t>09:00 </a:t>
            </a:r>
            <a:r>
              <a:rPr lang="nb-NO" sz="1800" dirty="0"/>
              <a:t>– </a:t>
            </a:r>
            <a:r>
              <a:rPr lang="nb-NO" sz="1800" dirty="0" smtClean="0"/>
              <a:t>09:15</a:t>
            </a:r>
            <a:r>
              <a:rPr lang="nb-NO" sz="1800" dirty="0"/>
              <a:t>	</a:t>
            </a:r>
            <a:r>
              <a:rPr lang="nb-NO" sz="1800" b="1" dirty="0"/>
              <a:t>Pause</a:t>
            </a:r>
            <a:endParaRPr lang="nb-NO" sz="1800" dirty="0"/>
          </a:p>
          <a:p>
            <a:pPr marL="1524000" indent="-1524000">
              <a:lnSpc>
                <a:spcPct val="100000"/>
              </a:lnSpc>
              <a:buNone/>
            </a:pPr>
            <a:r>
              <a:rPr lang="nb-NO" sz="1800" dirty="0" smtClean="0"/>
              <a:t>09:15 </a:t>
            </a:r>
            <a:r>
              <a:rPr lang="nb-NO" sz="1800" dirty="0"/>
              <a:t>– </a:t>
            </a:r>
            <a:r>
              <a:rPr lang="nb-NO" sz="1800" dirty="0" smtClean="0"/>
              <a:t>10:30</a:t>
            </a:r>
            <a:r>
              <a:rPr lang="nb-NO" sz="1800" dirty="0"/>
              <a:t>	</a:t>
            </a:r>
            <a:r>
              <a:rPr lang="nb-NO" sz="1800" b="1" dirty="0"/>
              <a:t>Framstilling </a:t>
            </a:r>
            <a:r>
              <a:rPr lang="nb-NO" sz="1800" b="1" dirty="0">
                <a:solidFill>
                  <a:schemeClr val="tx1"/>
                </a:solidFill>
              </a:rPr>
              <a:t>og karakterisering </a:t>
            </a:r>
            <a:r>
              <a:rPr lang="nb-NO" sz="1800" b="1" dirty="0"/>
              <a:t>av solcellepaneler </a:t>
            </a:r>
            <a:br>
              <a:rPr lang="nb-NO" sz="1800" b="1" dirty="0"/>
            </a:br>
            <a:r>
              <a:rPr lang="nb-NO" sz="1800" dirty="0"/>
              <a:t>– Laboratorium (Nils Kr.)</a:t>
            </a:r>
          </a:p>
          <a:p>
            <a:pPr marL="1524000" indent="-1524000">
              <a:lnSpc>
                <a:spcPct val="100000"/>
              </a:lnSpc>
              <a:buNone/>
            </a:pPr>
            <a:r>
              <a:rPr lang="nb-NO" sz="1800" dirty="0" smtClean="0"/>
              <a:t>10:30 – 10:45	</a:t>
            </a:r>
            <a:r>
              <a:rPr lang="nb-NO" sz="1800" b="1" dirty="0" smtClean="0"/>
              <a:t>Pause</a:t>
            </a:r>
            <a:endParaRPr lang="nb-NO" sz="1800" dirty="0" smtClean="0"/>
          </a:p>
          <a:p>
            <a:pPr marL="1524000" indent="-1524000">
              <a:lnSpc>
                <a:spcPct val="100000"/>
              </a:lnSpc>
              <a:buNone/>
            </a:pPr>
            <a:r>
              <a:rPr lang="nb-NO" sz="1800" dirty="0" smtClean="0"/>
              <a:t>10:45 </a:t>
            </a:r>
            <a:r>
              <a:rPr lang="nb-NO" sz="1800" dirty="0"/>
              <a:t>– </a:t>
            </a:r>
            <a:r>
              <a:rPr lang="nb-NO" sz="1800" dirty="0" smtClean="0"/>
              <a:t>11:30</a:t>
            </a:r>
            <a:r>
              <a:rPr lang="nb-NO" sz="1800" b="1" dirty="0"/>
              <a:t>	Ulike solcelleprosjekter for undervisning </a:t>
            </a:r>
            <a:br>
              <a:rPr lang="nb-NO" sz="1800" b="1" dirty="0"/>
            </a:br>
            <a:r>
              <a:rPr lang="nb-NO" sz="1800" dirty="0"/>
              <a:t>– Presentasjon med demo (Nils Kr.)</a:t>
            </a:r>
          </a:p>
          <a:p>
            <a:pPr marL="1524000" indent="-1524000">
              <a:lnSpc>
                <a:spcPct val="100000"/>
              </a:lnSpc>
              <a:buNone/>
            </a:pPr>
            <a:r>
              <a:rPr lang="nb-NO" sz="1800" dirty="0" smtClean="0"/>
              <a:t>11:30 – 12:00	</a:t>
            </a:r>
            <a:r>
              <a:rPr lang="nb-NO" sz="1800" b="1" dirty="0" smtClean="0"/>
              <a:t>Lunsj</a:t>
            </a:r>
            <a:endParaRPr lang="nb-NO" sz="1800" dirty="0" smtClean="0"/>
          </a:p>
          <a:p>
            <a:pPr marL="1524000" indent="-1524000">
              <a:lnSpc>
                <a:spcPct val="100000"/>
              </a:lnSpc>
              <a:buNone/>
            </a:pPr>
            <a:r>
              <a:rPr lang="nb-NO" sz="1800" dirty="0" smtClean="0"/>
              <a:t>12:00 </a:t>
            </a:r>
            <a:r>
              <a:rPr lang="nb-NO" sz="1800" dirty="0"/>
              <a:t>– </a:t>
            </a:r>
            <a:r>
              <a:rPr lang="nb-NO" sz="1800" dirty="0" smtClean="0"/>
              <a:t>12:45</a:t>
            </a:r>
            <a:r>
              <a:rPr lang="nb-NO" sz="1800" b="1" dirty="0"/>
              <a:t>	Introduksjon til induksjon </a:t>
            </a:r>
            <a:br>
              <a:rPr lang="nb-NO" sz="1800" b="1" dirty="0"/>
            </a:br>
            <a:r>
              <a:rPr lang="nb-NO" sz="1800" dirty="0"/>
              <a:t>– Presentasjon med demonstrasjoner (Nils Kr.)</a:t>
            </a:r>
          </a:p>
          <a:p>
            <a:pPr marL="1524000" indent="-1524000">
              <a:lnSpc>
                <a:spcPct val="100000"/>
              </a:lnSpc>
              <a:buNone/>
            </a:pPr>
            <a:r>
              <a:rPr lang="nb-NO" sz="1800" dirty="0" smtClean="0"/>
              <a:t>12:45 </a:t>
            </a:r>
            <a:r>
              <a:rPr lang="nb-NO" sz="1800" dirty="0"/>
              <a:t>– </a:t>
            </a:r>
            <a:r>
              <a:rPr lang="nb-NO" sz="1800" dirty="0" smtClean="0"/>
              <a:t>13:00</a:t>
            </a:r>
            <a:r>
              <a:rPr lang="nb-NO" sz="1800" b="1" dirty="0"/>
              <a:t>	</a:t>
            </a:r>
            <a:r>
              <a:rPr lang="nb-NO" sz="1800" b="1" dirty="0">
                <a:solidFill>
                  <a:srgbClr val="FF0000"/>
                </a:solidFill>
              </a:rPr>
              <a:t>Introduksjon til </a:t>
            </a:r>
            <a:r>
              <a:rPr lang="nb-NO" sz="1800" b="1" dirty="0" err="1">
                <a:solidFill>
                  <a:srgbClr val="FF0000"/>
                </a:solidFill>
              </a:rPr>
              <a:t>vannkraftlab</a:t>
            </a:r>
            <a:r>
              <a:rPr lang="nb-NO" sz="1800" b="1" dirty="0">
                <a:solidFill>
                  <a:srgbClr val="FF0000"/>
                </a:solidFill>
              </a:rPr>
              <a:t/>
            </a:r>
            <a:br>
              <a:rPr lang="nb-NO" sz="1800" b="1" dirty="0">
                <a:solidFill>
                  <a:srgbClr val="FF0000"/>
                </a:solidFill>
              </a:rPr>
            </a:br>
            <a:r>
              <a:rPr lang="nb-NO" sz="1800" dirty="0">
                <a:solidFill>
                  <a:srgbClr val="FF0000"/>
                </a:solidFill>
              </a:rPr>
              <a:t>– Kort presentasjon (Nils Kr.)</a:t>
            </a:r>
          </a:p>
          <a:p>
            <a:pPr marL="1524000" indent="-1524000">
              <a:lnSpc>
                <a:spcPct val="100000"/>
              </a:lnSpc>
              <a:buNone/>
            </a:pPr>
            <a:r>
              <a:rPr lang="nb-NO" sz="1800" dirty="0" smtClean="0"/>
              <a:t>13:00 </a:t>
            </a:r>
            <a:r>
              <a:rPr lang="nb-NO" sz="1800" dirty="0"/>
              <a:t>– </a:t>
            </a:r>
            <a:r>
              <a:rPr lang="nb-NO" sz="1800" dirty="0" smtClean="0"/>
              <a:t>13:15</a:t>
            </a:r>
            <a:r>
              <a:rPr lang="nb-NO" sz="1800" dirty="0"/>
              <a:t>	</a:t>
            </a:r>
            <a:r>
              <a:rPr lang="nb-NO" sz="1800" b="1" dirty="0"/>
              <a:t>Pause </a:t>
            </a:r>
            <a:br>
              <a:rPr lang="nb-NO" sz="1800" b="1" dirty="0"/>
            </a:br>
            <a:r>
              <a:rPr lang="nb-NO" sz="1800" dirty="0"/>
              <a:t>– Går til Hydrodynamiske laboratorier </a:t>
            </a:r>
          </a:p>
          <a:p>
            <a:pPr marL="1524000" indent="-1524000">
              <a:lnSpc>
                <a:spcPct val="100000"/>
              </a:lnSpc>
              <a:buNone/>
            </a:pPr>
            <a:r>
              <a:rPr lang="nb-NO" sz="1800" dirty="0" smtClean="0"/>
              <a:t>13:15 </a:t>
            </a:r>
            <a:r>
              <a:rPr lang="nb-NO" sz="1800" dirty="0"/>
              <a:t>– </a:t>
            </a:r>
            <a:r>
              <a:rPr lang="nb-NO" sz="1800" dirty="0" smtClean="0"/>
              <a:t>14:00</a:t>
            </a:r>
            <a:r>
              <a:rPr lang="nb-NO" sz="1800" b="1" dirty="0"/>
              <a:t>	Måling av virkningsgrad vannkraftverk for undervisning </a:t>
            </a:r>
            <a:br>
              <a:rPr lang="nb-NO" sz="1800" b="1" dirty="0"/>
            </a:br>
            <a:r>
              <a:rPr lang="nb-NO" sz="1800" dirty="0"/>
              <a:t>– Laboratorium (Nils Kr.)</a:t>
            </a:r>
          </a:p>
          <a:p>
            <a:pPr marL="1524000" indent="-1524000">
              <a:lnSpc>
                <a:spcPct val="100000"/>
              </a:lnSpc>
              <a:buNone/>
            </a:pPr>
            <a:r>
              <a:rPr lang="nb-NO" sz="1800" dirty="0" smtClean="0"/>
              <a:t>14:00 </a:t>
            </a:r>
            <a:r>
              <a:rPr lang="nb-NO" sz="1800" dirty="0"/>
              <a:t>– </a:t>
            </a:r>
            <a:r>
              <a:rPr lang="nb-NO" sz="1800" dirty="0" smtClean="0"/>
              <a:t>14:30</a:t>
            </a:r>
            <a:r>
              <a:rPr lang="nb-NO" sz="1800" dirty="0"/>
              <a:t>	</a:t>
            </a:r>
            <a:r>
              <a:rPr lang="nb-NO" sz="1800" b="1" dirty="0"/>
              <a:t>Oppsummering</a:t>
            </a:r>
            <a:br>
              <a:rPr lang="nb-NO" sz="1800" b="1" dirty="0"/>
            </a:br>
            <a:endParaRPr lang="nb-NO" sz="18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9144000" cy="6490741"/>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400" b="1" dirty="0" smtClean="0">
                <a:solidFill>
                  <a:srgbClr val="FF0000"/>
                </a:solidFill>
              </a:rPr>
              <a:t>Vannenergiverk</a:t>
            </a:r>
            <a:br>
              <a:rPr lang="nb-NO" sz="4400" b="1" dirty="0" smtClean="0">
                <a:solidFill>
                  <a:srgbClr val="FF0000"/>
                </a:solidFill>
              </a:rPr>
            </a:br>
            <a:r>
              <a:rPr lang="nb-NO" sz="3600" b="1" dirty="0" smtClean="0">
                <a:solidFill>
                  <a:srgbClr val="FF0000"/>
                </a:solidFill>
              </a:rPr>
              <a:t>Måling av energi</a:t>
            </a:r>
            <a:br>
              <a:rPr lang="nb-NO" sz="3600" b="1" dirty="0" smtClean="0">
                <a:solidFill>
                  <a:srgbClr val="FF0000"/>
                </a:solidFill>
              </a:rPr>
            </a:br>
            <a:r>
              <a:rPr lang="nb-NO" sz="3600" b="1" dirty="0" smtClean="0">
                <a:solidFill>
                  <a:srgbClr val="FF0000"/>
                </a:solidFill>
              </a:rPr>
              <a:t>Laboratorieoppgave</a:t>
            </a:r>
            <a:endParaRPr lang="nb-NO" sz="44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0638" y="34120"/>
            <a:ext cx="8833237" cy="1143000"/>
          </a:xfrm>
        </p:spPr>
        <p:txBody>
          <a:bodyPr>
            <a:normAutofit/>
          </a:bodyPr>
          <a:lstStyle/>
          <a:p>
            <a:pPr algn="ctr"/>
            <a:r>
              <a:rPr lang="nb-NO" dirty="0"/>
              <a:t>Oppdrag:</a:t>
            </a:r>
            <a:br>
              <a:rPr lang="nb-NO" dirty="0"/>
            </a:br>
            <a:r>
              <a:rPr lang="nb-NO" sz="2800" i="1" dirty="0"/>
              <a:t>Mål virkningsgraden til et </a:t>
            </a:r>
            <a:r>
              <a:rPr lang="nb-NO" sz="2800" i="1" dirty="0" smtClean="0"/>
              <a:t>vannenergiverk</a:t>
            </a:r>
            <a:endParaRPr lang="nb-NO" sz="2800" i="1" dirty="0"/>
          </a:p>
        </p:txBody>
      </p:sp>
      <p:sp>
        <p:nvSpPr>
          <p:cNvPr id="3" name="Plassholder for innhold 2"/>
          <p:cNvSpPr>
            <a:spLocks noGrp="1"/>
          </p:cNvSpPr>
          <p:nvPr>
            <p:ph idx="1"/>
          </p:nvPr>
        </p:nvSpPr>
        <p:spPr>
          <a:xfrm>
            <a:off x="81642" y="1482812"/>
            <a:ext cx="5152273" cy="4829278"/>
          </a:xfrm>
        </p:spPr>
        <p:txBody>
          <a:bodyPr>
            <a:normAutofit/>
          </a:bodyPr>
          <a:lstStyle/>
          <a:p>
            <a:pPr>
              <a:buNone/>
            </a:pPr>
            <a:r>
              <a:rPr lang="nb-NO" sz="2000" b="1" dirty="0" smtClean="0"/>
              <a:t>Utstyret:</a:t>
            </a:r>
          </a:p>
          <a:p>
            <a:pPr marL="539750" lvl="1" indent="-361950">
              <a:tabLst>
                <a:tab pos="361950" algn="l"/>
              </a:tabLst>
            </a:pPr>
            <a:r>
              <a:rPr lang="nb-NO" sz="1800" dirty="0" smtClean="0"/>
              <a:t>Høydebasseng med trykksjakt (slange)</a:t>
            </a:r>
          </a:p>
          <a:p>
            <a:pPr marL="539750" lvl="1" indent="-361950">
              <a:tabLst>
                <a:tab pos="361950" algn="l"/>
              </a:tabLst>
            </a:pPr>
            <a:r>
              <a:rPr lang="nb-NO" sz="1800" dirty="0" smtClean="0"/>
              <a:t>Trykkmåler (manometer)</a:t>
            </a:r>
          </a:p>
          <a:p>
            <a:pPr marL="539750" lvl="1" indent="-361950">
              <a:tabLst>
                <a:tab pos="361950" algn="l"/>
              </a:tabLst>
            </a:pPr>
            <a:r>
              <a:rPr lang="nb-NO" sz="1800" dirty="0" smtClean="0"/>
              <a:t>Ventil</a:t>
            </a:r>
          </a:p>
          <a:p>
            <a:pPr marL="539750" lvl="1" indent="-361950">
              <a:tabLst>
                <a:tab pos="361950" algn="l"/>
              </a:tabLst>
            </a:pPr>
            <a:r>
              <a:rPr lang="nb-NO" sz="1800" dirty="0" smtClean="0"/>
              <a:t>Dyse</a:t>
            </a:r>
          </a:p>
          <a:p>
            <a:pPr marL="539750" lvl="1" indent="-361950">
              <a:tabLst>
                <a:tab pos="361950" algn="l"/>
              </a:tabLst>
            </a:pPr>
            <a:r>
              <a:rPr lang="nb-NO" sz="1800" dirty="0" err="1" smtClean="0"/>
              <a:t>Pelton-turbin</a:t>
            </a:r>
            <a:r>
              <a:rPr lang="nb-NO" sz="1800" dirty="0" smtClean="0"/>
              <a:t> i et hus</a:t>
            </a:r>
          </a:p>
          <a:p>
            <a:pPr marL="539750" lvl="1" indent="-361950">
              <a:tabLst>
                <a:tab pos="361950" algn="l"/>
              </a:tabLst>
            </a:pPr>
            <a:r>
              <a:rPr lang="nb-NO" sz="1800" dirty="0" smtClean="0"/>
              <a:t>Generator</a:t>
            </a:r>
          </a:p>
          <a:p>
            <a:pPr marL="539750" lvl="1" indent="-361950">
              <a:tabLst>
                <a:tab pos="361950" algn="l"/>
              </a:tabLst>
            </a:pPr>
            <a:r>
              <a:rPr lang="nb-NO" sz="1800" dirty="0" smtClean="0"/>
              <a:t>Belastningsmotstand (last)</a:t>
            </a:r>
          </a:p>
          <a:p>
            <a:pPr marL="539750" lvl="1" indent="-361950">
              <a:tabLst>
                <a:tab pos="361950" algn="l"/>
              </a:tabLst>
            </a:pPr>
            <a:r>
              <a:rPr lang="nb-NO" sz="1800" dirty="0" smtClean="0"/>
              <a:t>Ampere- og Voltmeter</a:t>
            </a:r>
          </a:p>
          <a:p>
            <a:pPr marL="539750" lvl="1" indent="-361950">
              <a:tabLst>
                <a:tab pos="361950" algn="l"/>
              </a:tabLst>
            </a:pPr>
            <a:r>
              <a:rPr lang="nb-NO" sz="1800" dirty="0" smtClean="0"/>
              <a:t>Turteller</a:t>
            </a:r>
          </a:p>
        </p:txBody>
      </p:sp>
      <p:pic>
        <p:nvPicPr>
          <p:cNvPr id="1026" name="Picture 2"/>
          <p:cNvPicPr>
            <a:picLocks noChangeAspect="1" noChangeArrowheads="1"/>
          </p:cNvPicPr>
          <p:nvPr/>
        </p:nvPicPr>
        <p:blipFill>
          <a:blip r:embed="rId2"/>
          <a:srcRect/>
          <a:stretch>
            <a:fillRect/>
          </a:stretch>
        </p:blipFill>
        <p:spPr bwMode="auto">
          <a:xfrm>
            <a:off x="4795274" y="1446972"/>
            <a:ext cx="4166712" cy="470816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767858" y="1460215"/>
            <a:ext cx="4148641" cy="226562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4997903" y="1431855"/>
            <a:ext cx="3716195" cy="468714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692434" y="2216552"/>
            <a:ext cx="5260501" cy="3884282"/>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3654593" y="2246668"/>
            <a:ext cx="5274740" cy="288489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1026"/>
                                        </p:tgtEl>
                                      </p:cBhvr>
                                    </p:animEffect>
                                    <p:set>
                                      <p:cBhvr>
                                        <p:cTn id="30" dur="1" fill="hold">
                                          <p:stCondLst>
                                            <p:cond delay="1999"/>
                                          </p:stCondLst>
                                        </p:cTn>
                                        <p:tgtEl>
                                          <p:spTgt spid="102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2000"/>
                                        <p:tgtEl>
                                          <p:spTgt spid="1027"/>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000"/>
                                        <p:tgtEl>
                                          <p:spTgt spid="1027"/>
                                        </p:tgtEl>
                                      </p:cBhvr>
                                    </p:animEffect>
                                    <p:set>
                                      <p:cBhvr>
                                        <p:cTn id="41" dur="1" fill="hold">
                                          <p:stCondLst>
                                            <p:cond delay="1999"/>
                                          </p:stCondLst>
                                        </p:cTn>
                                        <p:tgtEl>
                                          <p:spTgt spid="102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2000"/>
                                        <p:tgtEl>
                                          <p:spTgt spid="1028"/>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028"/>
                                        </p:tgtEl>
                                      </p:cBhvr>
                                    </p:animEffect>
                                    <p:set>
                                      <p:cBhvr>
                                        <p:cTn id="52" dur="1" fill="hold">
                                          <p:stCondLst>
                                            <p:cond delay="1999"/>
                                          </p:stCondLst>
                                        </p:cTn>
                                        <p:tgtEl>
                                          <p:spTgt spid="1028"/>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029"/>
                                        </p:tgtEl>
                                        <p:attrNameLst>
                                          <p:attrName>style.visibility</p:attrName>
                                        </p:attrNameLst>
                                      </p:cBhvr>
                                      <p:to>
                                        <p:strVal val="visible"/>
                                      </p:to>
                                    </p:set>
                                    <p:animEffect transition="in" filter="fade">
                                      <p:cBhvr>
                                        <p:cTn id="55" dur="2000"/>
                                        <p:tgtEl>
                                          <p:spTgt spid="1029"/>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2000"/>
                                        <p:tgtEl>
                                          <p:spTgt spid="3">
                                            <p:txEl>
                                              <p:pRg st="8" end="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2000"/>
                                        <p:tgtEl>
                                          <p:spTgt spid="3">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2000"/>
                                        <p:tgtEl>
                                          <p:spTgt spid="1029"/>
                                        </p:tgtEl>
                                      </p:cBhvr>
                                    </p:animEffect>
                                    <p:set>
                                      <p:cBhvr>
                                        <p:cTn id="66" dur="1" fill="hold">
                                          <p:stCondLst>
                                            <p:cond delay="1999"/>
                                          </p:stCondLst>
                                        </p:cTn>
                                        <p:tgtEl>
                                          <p:spTgt spid="1029"/>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30"/>
                                        </p:tgtEl>
                                        <p:attrNameLst>
                                          <p:attrName>style.visibility</p:attrName>
                                        </p:attrNameLst>
                                      </p:cBhvr>
                                      <p:to>
                                        <p:strVal val="visible"/>
                                      </p:to>
                                    </p:set>
                                    <p:animEffect transition="in" filter="fade">
                                      <p:cBhvr>
                                        <p:cTn id="69"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4171" y="1282890"/>
            <a:ext cx="8854875" cy="5315803"/>
          </a:xfrm>
        </p:spPr>
        <p:txBody>
          <a:bodyPr>
            <a:normAutofit fontScale="70000" lnSpcReduction="20000"/>
          </a:bodyPr>
          <a:lstStyle/>
          <a:p>
            <a:r>
              <a:rPr lang="nb-NO" sz="3200" dirty="0" smtClean="0"/>
              <a:t>Dere skal:</a:t>
            </a:r>
          </a:p>
          <a:p>
            <a:pPr>
              <a:spcBef>
                <a:spcPts val="1200"/>
              </a:spcBef>
              <a:spcAft>
                <a:spcPts val="600"/>
              </a:spcAft>
            </a:pPr>
            <a:r>
              <a:rPr lang="nb-NO" sz="3200" dirty="0" smtClean="0"/>
              <a:t>... </a:t>
            </a:r>
            <a:r>
              <a:rPr lang="nb-NO" sz="3200" b="1" dirty="0" smtClean="0"/>
              <a:t>måle</a:t>
            </a:r>
            <a:r>
              <a:rPr lang="nb-NO" sz="3200" dirty="0" smtClean="0"/>
              <a:t> vanntrykket på inngangen av ventilen </a:t>
            </a:r>
            <a:r>
              <a:rPr lang="nb-NO" sz="3200" dirty="0" smtClean="0"/>
              <a:t>(</a:t>
            </a:r>
            <a:r>
              <a:rPr lang="el-GR" sz="3400" i="1" dirty="0" smtClean="0"/>
              <a:t>Δ </a:t>
            </a:r>
            <a:r>
              <a:rPr lang="nb-NO" sz="3200" dirty="0" smtClean="0"/>
              <a:t>H) (manometeret</a:t>
            </a:r>
            <a:r>
              <a:rPr lang="nb-NO" sz="3200" dirty="0" smtClean="0"/>
              <a:t>)</a:t>
            </a:r>
          </a:p>
          <a:p>
            <a:pPr>
              <a:spcBef>
                <a:spcPts val="1200"/>
              </a:spcBef>
              <a:spcAft>
                <a:spcPts val="600"/>
              </a:spcAft>
            </a:pPr>
            <a:r>
              <a:rPr lang="nb-NO" sz="3200" dirty="0" smtClean="0"/>
              <a:t>... </a:t>
            </a:r>
            <a:r>
              <a:rPr lang="nb-NO" sz="3200" b="1" dirty="0" smtClean="0"/>
              <a:t>måle</a:t>
            </a:r>
            <a:r>
              <a:rPr lang="nb-NO" sz="3200" dirty="0" smtClean="0"/>
              <a:t> volumstrømmen av vann </a:t>
            </a:r>
            <a:r>
              <a:rPr lang="nb-NO" sz="3200" dirty="0" smtClean="0"/>
              <a:t>(Q) (bøtte </a:t>
            </a:r>
            <a:r>
              <a:rPr lang="nb-NO" sz="3200" dirty="0" smtClean="0"/>
              <a:t>og stoppeklokke)</a:t>
            </a:r>
          </a:p>
          <a:p>
            <a:pPr>
              <a:spcBef>
                <a:spcPts val="1200"/>
              </a:spcBef>
              <a:spcAft>
                <a:spcPts val="600"/>
              </a:spcAft>
            </a:pPr>
            <a:r>
              <a:rPr lang="nb-NO" sz="3200" dirty="0" smtClean="0"/>
              <a:t>... </a:t>
            </a:r>
            <a:r>
              <a:rPr lang="nb-NO" sz="3200" b="1" dirty="0" smtClean="0"/>
              <a:t>beregne</a:t>
            </a:r>
            <a:r>
              <a:rPr lang="nb-NO" sz="3200" dirty="0" smtClean="0"/>
              <a:t> levert </a:t>
            </a:r>
            <a:r>
              <a:rPr lang="nb-NO" sz="3200" dirty="0" smtClean="0">
                <a:solidFill>
                  <a:srgbClr val="FF0000"/>
                </a:solidFill>
              </a:rPr>
              <a:t>effekt til </a:t>
            </a:r>
            <a:r>
              <a:rPr lang="nb-NO" sz="3200" dirty="0" smtClean="0">
                <a:solidFill>
                  <a:srgbClr val="FF0000"/>
                </a:solidFill>
              </a:rPr>
              <a:t>turbinen (</a:t>
            </a:r>
            <a:r>
              <a:rPr lang="nb-NO" sz="3200" dirty="0" err="1" smtClean="0">
                <a:solidFill>
                  <a:srgbClr val="FF0000"/>
                </a:solidFill>
              </a:rPr>
              <a:t>P</a:t>
            </a:r>
            <a:r>
              <a:rPr lang="nb-NO" sz="3200" baseline="-25000" dirty="0" err="1" smtClean="0">
                <a:solidFill>
                  <a:srgbClr val="FF0000"/>
                </a:solidFill>
              </a:rPr>
              <a:t>tilført</a:t>
            </a:r>
            <a:r>
              <a:rPr lang="nb-NO" sz="3200" dirty="0" smtClean="0">
                <a:solidFill>
                  <a:srgbClr val="FF0000"/>
                </a:solidFill>
              </a:rPr>
              <a:t>)</a:t>
            </a:r>
            <a:endParaRPr lang="nb-NO" sz="3200" dirty="0" smtClean="0">
              <a:solidFill>
                <a:srgbClr val="FF0000"/>
              </a:solidFill>
            </a:endParaRPr>
          </a:p>
          <a:p>
            <a:pPr>
              <a:spcBef>
                <a:spcPts val="1200"/>
              </a:spcBef>
              <a:spcAft>
                <a:spcPts val="600"/>
              </a:spcAft>
            </a:pPr>
            <a:r>
              <a:rPr lang="nb-NO" sz="3200" dirty="0" smtClean="0"/>
              <a:t>... </a:t>
            </a:r>
            <a:r>
              <a:rPr lang="nb-NO" sz="3200" b="1" dirty="0" smtClean="0"/>
              <a:t>måle</a:t>
            </a:r>
            <a:r>
              <a:rPr lang="nb-NO" sz="3200" dirty="0" smtClean="0"/>
              <a:t> strøm, spenning og turtall for fem ulike verdier av lasten</a:t>
            </a:r>
          </a:p>
          <a:p>
            <a:pPr>
              <a:spcBef>
                <a:spcPts val="1200"/>
              </a:spcBef>
              <a:spcAft>
                <a:spcPts val="600"/>
              </a:spcAft>
            </a:pPr>
            <a:r>
              <a:rPr lang="nb-NO" sz="3200" dirty="0" smtClean="0"/>
              <a:t>... </a:t>
            </a:r>
            <a:r>
              <a:rPr lang="nb-NO" sz="3200" b="1" dirty="0" smtClean="0"/>
              <a:t>beregne</a:t>
            </a:r>
            <a:r>
              <a:rPr lang="nb-NO" sz="3200" dirty="0" smtClean="0"/>
              <a:t> levert </a:t>
            </a:r>
            <a:r>
              <a:rPr lang="nb-NO" sz="3200" dirty="0" smtClean="0">
                <a:solidFill>
                  <a:srgbClr val="FF0000"/>
                </a:solidFill>
              </a:rPr>
              <a:t>elektrisk effekt </a:t>
            </a:r>
            <a:r>
              <a:rPr lang="nb-NO" sz="3200" dirty="0" smtClean="0">
                <a:solidFill>
                  <a:srgbClr val="FF0000"/>
                </a:solidFill>
              </a:rPr>
              <a:t>(</a:t>
            </a:r>
            <a:r>
              <a:rPr lang="nb-NO" sz="3200" dirty="0" err="1" smtClean="0">
                <a:solidFill>
                  <a:srgbClr val="FF0000"/>
                </a:solidFill>
              </a:rPr>
              <a:t>P</a:t>
            </a:r>
            <a:r>
              <a:rPr lang="nb-NO" sz="3200" baseline="-25000" dirty="0" err="1" smtClean="0">
                <a:solidFill>
                  <a:srgbClr val="FF0000"/>
                </a:solidFill>
              </a:rPr>
              <a:t>avgitt</a:t>
            </a:r>
            <a:r>
              <a:rPr lang="nb-NO" sz="3200" baseline="-25000" dirty="0" smtClean="0">
                <a:solidFill>
                  <a:srgbClr val="FF0000"/>
                </a:solidFill>
              </a:rPr>
              <a:t> Elektrisk</a:t>
            </a:r>
            <a:r>
              <a:rPr lang="nb-NO" sz="3200" dirty="0" smtClean="0">
                <a:solidFill>
                  <a:srgbClr val="FF0000"/>
                </a:solidFill>
              </a:rPr>
              <a:t>) </a:t>
            </a:r>
            <a:r>
              <a:rPr lang="nb-NO" sz="3200" dirty="0" smtClean="0"/>
              <a:t>(føres i tabell)</a:t>
            </a:r>
            <a:endParaRPr lang="nb-NO" sz="3200" dirty="0" smtClean="0"/>
          </a:p>
          <a:p>
            <a:pPr>
              <a:spcBef>
                <a:spcPts val="1200"/>
              </a:spcBef>
              <a:spcAft>
                <a:spcPts val="600"/>
              </a:spcAft>
            </a:pPr>
            <a:r>
              <a:rPr lang="nb-NO" sz="3200" dirty="0" smtClean="0"/>
              <a:t>... </a:t>
            </a:r>
            <a:r>
              <a:rPr lang="nb-NO" sz="3200" b="1" dirty="0" smtClean="0"/>
              <a:t>beregne</a:t>
            </a:r>
            <a:r>
              <a:rPr lang="nb-NO" sz="3200" dirty="0" smtClean="0"/>
              <a:t> </a:t>
            </a:r>
            <a:r>
              <a:rPr lang="nb-NO" sz="3200" dirty="0" smtClean="0">
                <a:solidFill>
                  <a:srgbClr val="FF0000"/>
                </a:solidFill>
              </a:rPr>
              <a:t>virkningsgraden (</a:t>
            </a:r>
            <a:r>
              <a:rPr lang="el-GR" sz="3200" dirty="0" smtClean="0">
                <a:solidFill>
                  <a:srgbClr val="FF0000"/>
                </a:solidFill>
              </a:rPr>
              <a:t>η</a:t>
            </a:r>
            <a:r>
              <a:rPr lang="nb-NO" sz="3200" dirty="0" smtClean="0">
                <a:solidFill>
                  <a:srgbClr val="FF0000"/>
                </a:solidFill>
              </a:rPr>
              <a:t>)</a:t>
            </a:r>
            <a:r>
              <a:rPr lang="nb-NO" sz="3200" dirty="0" smtClean="0"/>
              <a:t> </a:t>
            </a:r>
            <a:r>
              <a:rPr lang="nb-NO" sz="3200" dirty="0" smtClean="0"/>
              <a:t>for hver måling</a:t>
            </a:r>
          </a:p>
          <a:p>
            <a:pPr>
              <a:spcBef>
                <a:spcPts val="1200"/>
              </a:spcBef>
              <a:spcAft>
                <a:spcPts val="600"/>
              </a:spcAft>
            </a:pPr>
            <a:r>
              <a:rPr lang="nb-NO" sz="3200" dirty="0" smtClean="0"/>
              <a:t>... </a:t>
            </a:r>
            <a:r>
              <a:rPr lang="nb-NO" sz="3200" b="1" dirty="0" smtClean="0"/>
              <a:t>bestemme </a:t>
            </a:r>
            <a:r>
              <a:rPr lang="nb-NO" sz="3200" dirty="0" smtClean="0"/>
              <a:t>optimalt turtall der levert effekt er størst</a:t>
            </a:r>
          </a:p>
          <a:p>
            <a:pPr>
              <a:spcBef>
                <a:spcPts val="1200"/>
              </a:spcBef>
              <a:spcAft>
                <a:spcPts val="600"/>
              </a:spcAft>
            </a:pPr>
            <a:r>
              <a:rPr lang="nb-NO" sz="3200" dirty="0" smtClean="0"/>
              <a:t>… </a:t>
            </a:r>
            <a:r>
              <a:rPr lang="nb-NO" sz="3200" b="1" dirty="0" smtClean="0"/>
              <a:t>beregne</a:t>
            </a:r>
            <a:r>
              <a:rPr lang="nb-NO" sz="3200" dirty="0" smtClean="0"/>
              <a:t> vannhastighet</a:t>
            </a:r>
          </a:p>
          <a:p>
            <a:pPr>
              <a:spcBef>
                <a:spcPts val="1200"/>
              </a:spcBef>
              <a:spcAft>
                <a:spcPts val="600"/>
              </a:spcAft>
            </a:pPr>
            <a:r>
              <a:rPr lang="nb-NO" sz="3200" dirty="0" smtClean="0"/>
              <a:t>... </a:t>
            </a:r>
            <a:r>
              <a:rPr lang="nb-NO" sz="3200" b="1" dirty="0" smtClean="0"/>
              <a:t>sammenligne</a:t>
            </a:r>
            <a:r>
              <a:rPr lang="nb-NO" sz="3200" dirty="0" smtClean="0"/>
              <a:t> vannhastighet og turbinhastighet</a:t>
            </a:r>
            <a:endParaRPr lang="nb-NO" sz="3200" dirty="0"/>
          </a:p>
        </p:txBody>
      </p:sp>
      <p:sp>
        <p:nvSpPr>
          <p:cNvPr id="4" name="Tittel 1"/>
          <p:cNvSpPr>
            <a:spLocks noGrp="1"/>
          </p:cNvSpPr>
          <p:nvPr>
            <p:ph type="title"/>
          </p:nvPr>
        </p:nvSpPr>
        <p:spPr>
          <a:xfrm>
            <a:off x="160638" y="34120"/>
            <a:ext cx="8833237" cy="1143000"/>
          </a:xfrm>
        </p:spPr>
        <p:txBody>
          <a:bodyPr>
            <a:normAutofit/>
          </a:bodyPr>
          <a:lstStyle/>
          <a:p>
            <a:pPr algn="ctr"/>
            <a:r>
              <a:rPr lang="nb-NO" dirty="0"/>
              <a:t>Oppdrag:</a:t>
            </a:r>
            <a:br>
              <a:rPr lang="nb-NO" dirty="0"/>
            </a:br>
            <a:r>
              <a:rPr lang="nb-NO" sz="2800" i="1" dirty="0"/>
              <a:t>Mål virkningsgraden til et </a:t>
            </a:r>
            <a:r>
              <a:rPr lang="nb-NO" sz="2800" i="1" dirty="0" smtClean="0"/>
              <a:t>vannenergiverk</a:t>
            </a:r>
            <a:endParaRPr lang="nb-NO" sz="2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20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60639" y="34120"/>
            <a:ext cx="5312114" cy="1143000"/>
          </a:xfrm>
        </p:spPr>
        <p:txBody>
          <a:bodyPr>
            <a:normAutofit/>
          </a:bodyPr>
          <a:lstStyle/>
          <a:p>
            <a:pPr algn="ctr"/>
            <a:r>
              <a:rPr lang="nb-NO" dirty="0"/>
              <a:t>Oppdrag:</a:t>
            </a:r>
            <a:br>
              <a:rPr lang="nb-NO" dirty="0"/>
            </a:br>
            <a:r>
              <a:rPr lang="nb-NO" sz="2800" i="1" dirty="0"/>
              <a:t>Mål </a:t>
            </a:r>
            <a:r>
              <a:rPr lang="nb-NO" sz="2800" i="1" dirty="0" smtClean="0"/>
              <a:t>levert effekt til turbin</a:t>
            </a:r>
            <a:endParaRPr lang="nb-NO" sz="2800" i="1" dirty="0"/>
          </a:p>
        </p:txBody>
      </p:sp>
      <p:pic>
        <p:nvPicPr>
          <p:cNvPr id="2050" name="Picture 2"/>
          <p:cNvPicPr>
            <a:picLocks noChangeAspect="1" noChangeArrowheads="1"/>
          </p:cNvPicPr>
          <p:nvPr/>
        </p:nvPicPr>
        <p:blipFill>
          <a:blip r:embed="rId2"/>
          <a:srcRect t="36767"/>
          <a:stretch>
            <a:fillRect/>
          </a:stretch>
        </p:blipFill>
        <p:spPr bwMode="auto">
          <a:xfrm>
            <a:off x="274306" y="2333767"/>
            <a:ext cx="8542167" cy="1364776"/>
          </a:xfrm>
          <a:prstGeom prst="rect">
            <a:avLst/>
          </a:prstGeom>
          <a:noFill/>
          <a:ln w="9525">
            <a:noFill/>
            <a:miter lim="800000"/>
            <a:headEnd/>
            <a:tailEnd/>
          </a:ln>
          <a:effectLst/>
        </p:spPr>
      </p:pic>
      <p:pic>
        <p:nvPicPr>
          <p:cNvPr id="2051" name="Picture 3"/>
          <p:cNvPicPr>
            <a:picLocks noChangeAspect="1" noChangeArrowheads="1"/>
          </p:cNvPicPr>
          <p:nvPr/>
        </p:nvPicPr>
        <p:blipFill>
          <a:blip r:embed="rId2"/>
          <a:srcRect l="15225" r="53487" b="69126"/>
          <a:stretch>
            <a:fillRect/>
          </a:stretch>
        </p:blipFill>
        <p:spPr bwMode="auto">
          <a:xfrm>
            <a:off x="921224" y="1221474"/>
            <a:ext cx="4461210" cy="1112293"/>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635641" y="3718920"/>
            <a:ext cx="7943169" cy="2531754"/>
          </a:xfrm>
          <a:prstGeom prst="rect">
            <a:avLst/>
          </a:prstGeom>
          <a:noFill/>
          <a:ln w="9525">
            <a:noFill/>
            <a:miter lim="800000"/>
            <a:headEnd/>
            <a:tailEnd/>
          </a:ln>
          <a:effectLst/>
        </p:spPr>
      </p:pic>
      <p:sp>
        <p:nvSpPr>
          <p:cNvPr id="8" name="Rektangel 7"/>
          <p:cNvSpPr/>
          <p:nvPr/>
        </p:nvSpPr>
        <p:spPr>
          <a:xfrm>
            <a:off x="6373504" y="4455994"/>
            <a:ext cx="1132764" cy="172644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2053" name="Picture 5"/>
          <p:cNvPicPr>
            <a:picLocks noChangeAspect="1" noChangeArrowheads="1"/>
          </p:cNvPicPr>
          <p:nvPr/>
        </p:nvPicPr>
        <p:blipFill>
          <a:blip r:embed="rId4"/>
          <a:srcRect/>
          <a:stretch>
            <a:fillRect/>
          </a:stretch>
        </p:blipFill>
        <p:spPr bwMode="auto">
          <a:xfrm>
            <a:off x="5158437" y="152519"/>
            <a:ext cx="3898965" cy="27339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fade">
                                      <p:cBhvr>
                                        <p:cTn id="15" dur="2000"/>
                                        <p:tgtEl>
                                          <p:spTgt spid="20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2000"/>
                                        <p:tgtEl>
                                          <p:spTgt spid="205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l="15225" r="53487" b="69126"/>
          <a:stretch>
            <a:fillRect/>
          </a:stretch>
        </p:blipFill>
        <p:spPr bwMode="auto">
          <a:xfrm>
            <a:off x="2929638" y="845919"/>
            <a:ext cx="3592877" cy="895796"/>
          </a:xfrm>
          <a:prstGeom prst="rect">
            <a:avLst/>
          </a:prstGeom>
          <a:noFill/>
          <a:ln w="9525">
            <a:noFill/>
            <a:miter lim="800000"/>
            <a:headEnd/>
            <a:tailEnd/>
          </a:ln>
          <a:effectLst/>
        </p:spPr>
      </p:pic>
      <p:sp>
        <p:nvSpPr>
          <p:cNvPr id="2" name="Tittel 1"/>
          <p:cNvSpPr>
            <a:spLocks noGrp="1"/>
          </p:cNvSpPr>
          <p:nvPr>
            <p:ph type="title"/>
          </p:nvPr>
        </p:nvSpPr>
        <p:spPr/>
        <p:txBody>
          <a:bodyPr>
            <a:normAutofit fontScale="90000"/>
          </a:bodyPr>
          <a:lstStyle/>
          <a:p>
            <a:pPr algn="ctr"/>
            <a:r>
              <a:rPr lang="nb-NO" dirty="0" smtClean="0"/>
              <a:t>Oppklarende mellomregning</a:t>
            </a:r>
            <a:br>
              <a:rPr lang="nb-NO" dirty="0" smtClean="0"/>
            </a:br>
            <a:endParaRPr lang="nb-NO" dirty="0"/>
          </a:p>
        </p:txBody>
      </p:sp>
      <p:sp>
        <p:nvSpPr>
          <p:cNvPr id="3" name="Plassholder for innhold 2"/>
          <p:cNvSpPr>
            <a:spLocks noGrp="1"/>
          </p:cNvSpPr>
          <p:nvPr>
            <p:ph idx="1"/>
          </p:nvPr>
        </p:nvSpPr>
        <p:spPr/>
        <p:txBody>
          <a:bodyPr/>
          <a:lstStyle/>
          <a:p>
            <a:pPr>
              <a:buNone/>
            </a:pPr>
            <a:r>
              <a:rPr lang="nb-NO" dirty="0" smtClean="0"/>
              <a:t>Stillingsenergien til vannet:</a:t>
            </a:r>
          </a:p>
          <a:p>
            <a:pPr>
              <a:buNone/>
            </a:pPr>
            <a:r>
              <a:rPr lang="nb-NO" dirty="0" smtClean="0"/>
              <a:t>	</a:t>
            </a:r>
            <a:r>
              <a:rPr lang="nb-NO" i="1" dirty="0" smtClean="0"/>
              <a:t>E = m · h · g</a:t>
            </a:r>
          </a:p>
          <a:p>
            <a:pPr>
              <a:buNone/>
            </a:pPr>
            <a:r>
              <a:rPr lang="nb-NO" dirty="0" smtClean="0"/>
              <a:t>Effekt av å utnytte stillingsenergien over tid kan skrives:</a:t>
            </a:r>
          </a:p>
          <a:p>
            <a:pPr>
              <a:buNone/>
            </a:pPr>
            <a:r>
              <a:rPr lang="nb-NO" dirty="0" smtClean="0"/>
              <a:t>	</a:t>
            </a:r>
            <a:r>
              <a:rPr lang="nb-NO" i="1" dirty="0" smtClean="0"/>
              <a:t>P = </a:t>
            </a:r>
            <a:r>
              <a:rPr lang="nb-NO" i="1" dirty="0" smtClean="0"/>
              <a:t>m · h · </a:t>
            </a:r>
            <a:r>
              <a:rPr lang="nb-NO" i="1" dirty="0" smtClean="0"/>
              <a:t>g / t</a:t>
            </a:r>
          </a:p>
          <a:p>
            <a:pPr>
              <a:buNone/>
            </a:pPr>
            <a:r>
              <a:rPr lang="nb-NO" dirty="0" smtClean="0"/>
              <a:t>Massen (m) til vannet kan skrives som:</a:t>
            </a:r>
          </a:p>
          <a:p>
            <a:pPr>
              <a:buNone/>
            </a:pPr>
            <a:r>
              <a:rPr lang="nb-NO" dirty="0" smtClean="0"/>
              <a:t>	</a:t>
            </a:r>
            <a:r>
              <a:rPr lang="nb-NO" i="1" dirty="0" smtClean="0"/>
              <a:t>m = </a:t>
            </a:r>
            <a:r>
              <a:rPr lang="el-GR" i="1" dirty="0" smtClean="0"/>
              <a:t>ρ</a:t>
            </a:r>
            <a:r>
              <a:rPr lang="nb-NO" i="1" dirty="0" smtClean="0"/>
              <a:t> · V</a:t>
            </a:r>
          </a:p>
          <a:p>
            <a:pPr>
              <a:buNone/>
            </a:pPr>
            <a:r>
              <a:rPr lang="nb-NO" dirty="0" smtClean="0"/>
              <a:t>Vannstrømmen Q kan da skrives som:</a:t>
            </a:r>
          </a:p>
          <a:p>
            <a:pPr>
              <a:buNone/>
            </a:pPr>
            <a:r>
              <a:rPr lang="nb-NO" dirty="0" smtClean="0"/>
              <a:t>	</a:t>
            </a:r>
            <a:r>
              <a:rPr lang="nb-NO" i="1" dirty="0" smtClean="0"/>
              <a:t>Q = V / t</a:t>
            </a:r>
          </a:p>
          <a:p>
            <a:pPr>
              <a:buNone/>
            </a:pPr>
            <a:r>
              <a:rPr lang="nb-NO" dirty="0" smtClean="0"/>
              <a:t>Setter vi sammen disse ligningene får vi:</a:t>
            </a:r>
          </a:p>
          <a:p>
            <a:pPr>
              <a:buNone/>
            </a:pPr>
            <a:r>
              <a:rPr lang="nb-NO" dirty="0" smtClean="0"/>
              <a:t>	</a:t>
            </a:r>
            <a:r>
              <a:rPr lang="nb-NO" i="1" dirty="0" smtClean="0"/>
              <a:t>P = </a:t>
            </a:r>
            <a:r>
              <a:rPr lang="el-GR" i="1" dirty="0" smtClean="0"/>
              <a:t>ρ</a:t>
            </a:r>
            <a:r>
              <a:rPr lang="nb-NO" i="1" dirty="0" smtClean="0"/>
              <a:t> · </a:t>
            </a:r>
            <a:r>
              <a:rPr lang="nb-NO" i="1" dirty="0" smtClean="0"/>
              <a:t>V · g · h / t = </a:t>
            </a:r>
            <a:r>
              <a:rPr lang="el-GR" i="1" dirty="0" smtClean="0"/>
              <a:t>ρ</a:t>
            </a:r>
            <a:r>
              <a:rPr lang="nb-NO" i="1" dirty="0" smtClean="0"/>
              <a:t> </a:t>
            </a:r>
            <a:r>
              <a:rPr lang="nb-NO" i="1" dirty="0" smtClean="0"/>
              <a:t>· g </a:t>
            </a:r>
            <a:r>
              <a:rPr lang="nb-NO" i="1" dirty="0" smtClean="0"/>
              <a:t>· </a:t>
            </a:r>
            <a:r>
              <a:rPr lang="nb-NO" i="1" dirty="0" smtClean="0"/>
              <a:t>h </a:t>
            </a:r>
            <a:r>
              <a:rPr lang="nb-NO" i="1" dirty="0" smtClean="0"/>
              <a:t>· </a:t>
            </a:r>
            <a:r>
              <a:rPr lang="nb-NO" i="1" dirty="0" smtClean="0"/>
              <a:t>Q  (hvor h = </a:t>
            </a:r>
            <a:r>
              <a:rPr lang="el-GR" i="1" dirty="0" smtClean="0"/>
              <a:t>Δ</a:t>
            </a:r>
            <a:r>
              <a:rPr lang="nb-NO" i="1" dirty="0" smtClean="0"/>
              <a:t>H)</a:t>
            </a:r>
            <a:endParaRPr lang="nb-NO"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60639" y="34120"/>
            <a:ext cx="5312114" cy="1143000"/>
          </a:xfrm>
        </p:spPr>
        <p:txBody>
          <a:bodyPr>
            <a:normAutofit/>
          </a:bodyPr>
          <a:lstStyle/>
          <a:p>
            <a:pPr algn="ctr"/>
            <a:r>
              <a:rPr lang="nb-NO" dirty="0"/>
              <a:t>Oppdrag:</a:t>
            </a:r>
            <a:br>
              <a:rPr lang="nb-NO" dirty="0"/>
            </a:br>
            <a:r>
              <a:rPr lang="nb-NO" sz="2800" i="1" dirty="0"/>
              <a:t>Mål </a:t>
            </a:r>
            <a:r>
              <a:rPr lang="nb-NO" sz="2800" i="1" dirty="0" smtClean="0"/>
              <a:t>levert effekt last</a:t>
            </a:r>
            <a:endParaRPr lang="nb-NO" sz="2800" i="1" dirty="0"/>
          </a:p>
        </p:txBody>
      </p:sp>
      <p:pic>
        <p:nvPicPr>
          <p:cNvPr id="3074" name="Picture 2"/>
          <p:cNvPicPr>
            <a:picLocks noChangeAspect="1" noChangeArrowheads="1"/>
          </p:cNvPicPr>
          <p:nvPr/>
        </p:nvPicPr>
        <p:blipFill>
          <a:blip r:embed="rId2"/>
          <a:srcRect/>
          <a:stretch>
            <a:fillRect/>
          </a:stretch>
        </p:blipFill>
        <p:spPr bwMode="auto">
          <a:xfrm>
            <a:off x="1035097" y="1332719"/>
            <a:ext cx="3632437" cy="85227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970317" y="2116588"/>
            <a:ext cx="4291490" cy="1220290"/>
          </a:xfrm>
          <a:prstGeom prst="rect">
            <a:avLst/>
          </a:prstGeom>
          <a:noFill/>
          <a:ln w="9525">
            <a:noFill/>
            <a:miter lim="800000"/>
            <a:headEnd/>
            <a:tailEnd/>
          </a:ln>
          <a:effectLst/>
        </p:spPr>
      </p:pic>
      <p:pic>
        <p:nvPicPr>
          <p:cNvPr id="7" name="Picture 4"/>
          <p:cNvPicPr>
            <a:picLocks noChangeAspect="1" noChangeArrowheads="1"/>
          </p:cNvPicPr>
          <p:nvPr/>
        </p:nvPicPr>
        <p:blipFill>
          <a:blip r:embed="rId4"/>
          <a:srcRect/>
          <a:stretch>
            <a:fillRect/>
          </a:stretch>
        </p:blipFill>
        <p:spPr bwMode="auto">
          <a:xfrm>
            <a:off x="635641" y="3718920"/>
            <a:ext cx="7943169" cy="2531754"/>
          </a:xfrm>
          <a:prstGeom prst="rect">
            <a:avLst/>
          </a:prstGeom>
          <a:noFill/>
          <a:ln w="9525">
            <a:noFill/>
            <a:miter lim="800000"/>
            <a:headEnd/>
            <a:tailEnd/>
          </a:ln>
          <a:effectLst/>
        </p:spPr>
      </p:pic>
      <p:sp>
        <p:nvSpPr>
          <p:cNvPr id="8" name="Rektangel 7"/>
          <p:cNvSpPr/>
          <p:nvPr/>
        </p:nvSpPr>
        <p:spPr>
          <a:xfrm>
            <a:off x="2756847" y="4449170"/>
            <a:ext cx="1003111" cy="3641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p:cNvSpPr/>
          <p:nvPr/>
        </p:nvSpPr>
        <p:spPr>
          <a:xfrm>
            <a:off x="3788833" y="4435522"/>
            <a:ext cx="1185776" cy="3862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9"/>
          <p:cNvSpPr/>
          <p:nvPr/>
        </p:nvSpPr>
        <p:spPr>
          <a:xfrm>
            <a:off x="5029199" y="4449169"/>
            <a:ext cx="1296537" cy="37683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3076" name="Picture 4"/>
          <p:cNvPicPr>
            <a:picLocks noChangeAspect="1" noChangeArrowheads="1"/>
          </p:cNvPicPr>
          <p:nvPr/>
        </p:nvPicPr>
        <p:blipFill>
          <a:blip r:embed="rId5"/>
          <a:srcRect/>
          <a:stretch>
            <a:fillRect/>
          </a:stretch>
        </p:blipFill>
        <p:spPr bwMode="auto">
          <a:xfrm>
            <a:off x="5138382" y="146898"/>
            <a:ext cx="3773606" cy="2817440"/>
          </a:xfrm>
          <a:prstGeom prst="rect">
            <a:avLst/>
          </a:prstGeom>
          <a:noFill/>
          <a:ln w="9525">
            <a:noFill/>
            <a:miter lim="800000"/>
            <a:headEnd/>
            <a:tailEnd/>
          </a:ln>
          <a:effectLst/>
        </p:spPr>
      </p:pic>
      <p:sp>
        <p:nvSpPr>
          <p:cNvPr id="11" name="Rektangel 10"/>
          <p:cNvSpPr/>
          <p:nvPr/>
        </p:nvSpPr>
        <p:spPr>
          <a:xfrm>
            <a:off x="6373504" y="4455994"/>
            <a:ext cx="1132764" cy="172644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2000"/>
                                        <p:tgtEl>
                                          <p:spTgt spid="307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20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2000"/>
                                        <p:tgtEl>
                                          <p:spTgt spid="11"/>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0"/>
                                        <p:tgtEl>
                                          <p:spTgt spid="8"/>
                                        </p:tgtEl>
                                      </p:cBhvr>
                                    </p:animEffect>
                                  </p:childTnLst>
                                </p:cTn>
                              </p:par>
                            </p:childTnLst>
                          </p:cTn>
                        </p:par>
                        <p:par>
                          <p:cTn id="28" fill="hold">
                            <p:stCondLst>
                              <p:cond delay="400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2000"/>
                                        <p:tgtEl>
                                          <p:spTgt spid="9"/>
                                        </p:tgtEl>
                                      </p:cBhvr>
                                    </p:animEffect>
                                  </p:childTnLst>
                                </p:cTn>
                              </p:par>
                            </p:childTnLst>
                          </p:cTn>
                        </p:par>
                        <p:par>
                          <p:cTn id="32" fill="hold">
                            <p:stCondLst>
                              <p:cond delay="6000"/>
                            </p:stCondLst>
                            <p:childTnLst>
                              <p:par>
                                <p:cTn id="33" presetID="22" presetClass="entr" presetSubtype="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60639" y="34120"/>
            <a:ext cx="5312114" cy="1143000"/>
          </a:xfrm>
        </p:spPr>
        <p:txBody>
          <a:bodyPr>
            <a:normAutofit/>
          </a:bodyPr>
          <a:lstStyle/>
          <a:p>
            <a:pPr algn="ctr"/>
            <a:r>
              <a:rPr lang="nb-NO" dirty="0"/>
              <a:t>Oppdrag:</a:t>
            </a:r>
            <a:br>
              <a:rPr lang="nb-NO" dirty="0"/>
            </a:br>
            <a:r>
              <a:rPr lang="nb-NO" sz="2800" i="1" dirty="0"/>
              <a:t>Mål </a:t>
            </a:r>
            <a:r>
              <a:rPr lang="nb-NO" sz="2800" i="1" dirty="0" smtClean="0"/>
              <a:t>turtall</a:t>
            </a:r>
            <a:endParaRPr lang="nb-NO" sz="2800" i="1" dirty="0"/>
          </a:p>
        </p:txBody>
      </p:sp>
      <p:pic>
        <p:nvPicPr>
          <p:cNvPr id="3074" name="Picture 2"/>
          <p:cNvPicPr>
            <a:picLocks noChangeAspect="1" noChangeArrowheads="1"/>
          </p:cNvPicPr>
          <p:nvPr/>
        </p:nvPicPr>
        <p:blipFill>
          <a:blip r:embed="rId2"/>
          <a:srcRect/>
          <a:stretch>
            <a:fillRect/>
          </a:stretch>
        </p:blipFill>
        <p:spPr bwMode="auto">
          <a:xfrm>
            <a:off x="649864" y="1434319"/>
            <a:ext cx="3632437" cy="85227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85084" y="2218188"/>
            <a:ext cx="4291490" cy="1220290"/>
          </a:xfrm>
          <a:prstGeom prst="rect">
            <a:avLst/>
          </a:prstGeom>
          <a:noFill/>
          <a:ln w="9525">
            <a:noFill/>
            <a:miter lim="800000"/>
            <a:headEnd/>
            <a:tailEnd/>
          </a:ln>
          <a:effectLst/>
        </p:spPr>
      </p:pic>
      <p:pic>
        <p:nvPicPr>
          <p:cNvPr id="7" name="Picture 4"/>
          <p:cNvPicPr>
            <a:picLocks noChangeAspect="1" noChangeArrowheads="1"/>
          </p:cNvPicPr>
          <p:nvPr/>
        </p:nvPicPr>
        <p:blipFill>
          <a:blip r:embed="rId4"/>
          <a:srcRect/>
          <a:stretch>
            <a:fillRect/>
          </a:stretch>
        </p:blipFill>
        <p:spPr bwMode="auto">
          <a:xfrm>
            <a:off x="635641" y="3718920"/>
            <a:ext cx="7943169" cy="2531754"/>
          </a:xfrm>
          <a:prstGeom prst="rect">
            <a:avLst/>
          </a:prstGeom>
          <a:noFill/>
          <a:ln w="9525">
            <a:noFill/>
            <a:miter lim="800000"/>
            <a:headEnd/>
            <a:tailEnd/>
          </a:ln>
          <a:effectLst/>
        </p:spPr>
      </p:pic>
      <p:sp>
        <p:nvSpPr>
          <p:cNvPr id="8" name="Rektangel 7"/>
          <p:cNvSpPr/>
          <p:nvPr/>
        </p:nvSpPr>
        <p:spPr>
          <a:xfrm>
            <a:off x="1940418" y="4438284"/>
            <a:ext cx="819111" cy="3641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076" name="Picture 4"/>
          <p:cNvPicPr>
            <a:picLocks noChangeAspect="1" noChangeArrowheads="1"/>
          </p:cNvPicPr>
          <p:nvPr/>
        </p:nvPicPr>
        <p:blipFill>
          <a:blip r:embed="rId5"/>
          <a:srcRect t="16874" r="65424" b="10403"/>
          <a:stretch>
            <a:fillRect/>
          </a:stretch>
        </p:blipFill>
        <p:spPr bwMode="auto">
          <a:xfrm>
            <a:off x="4245430" y="651933"/>
            <a:ext cx="1414536" cy="2221335"/>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a:srcRect/>
          <a:stretch>
            <a:fillRect/>
          </a:stretch>
        </p:blipFill>
        <p:spPr bwMode="auto">
          <a:xfrm>
            <a:off x="5747280" y="638174"/>
            <a:ext cx="3127375" cy="2228850"/>
          </a:xfrm>
          <a:prstGeom prst="rect">
            <a:avLst/>
          </a:prstGeom>
          <a:noFill/>
          <a:ln w="9525">
            <a:noFill/>
            <a:miter lim="800000"/>
            <a:headEnd/>
            <a:tailEnd/>
          </a:ln>
          <a:effectLst/>
        </p:spPr>
      </p:pic>
      <p:sp>
        <p:nvSpPr>
          <p:cNvPr id="9" name="Rektangel 8"/>
          <p:cNvSpPr/>
          <p:nvPr/>
        </p:nvSpPr>
        <p:spPr>
          <a:xfrm>
            <a:off x="2756847" y="4449170"/>
            <a:ext cx="1003111" cy="3641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9"/>
          <p:cNvSpPr/>
          <p:nvPr/>
        </p:nvSpPr>
        <p:spPr>
          <a:xfrm>
            <a:off x="3788833" y="4435522"/>
            <a:ext cx="1185776" cy="3862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5029199" y="4449169"/>
            <a:ext cx="1296537" cy="37683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12" name="Rektangel 11"/>
          <p:cNvSpPr/>
          <p:nvPr/>
        </p:nvSpPr>
        <p:spPr>
          <a:xfrm>
            <a:off x="6373504" y="4455994"/>
            <a:ext cx="1132764" cy="172644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20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212272" y="72219"/>
            <a:ext cx="4506685" cy="3198937"/>
          </a:xfrm>
        </p:spPr>
        <p:txBody>
          <a:bodyPr>
            <a:normAutofit/>
          </a:bodyPr>
          <a:lstStyle/>
          <a:p>
            <a:pPr algn="ctr"/>
            <a:r>
              <a:rPr lang="nb-NO" dirty="0"/>
              <a:t>Oppdrag:</a:t>
            </a:r>
            <a:br>
              <a:rPr lang="nb-NO" dirty="0"/>
            </a:br>
            <a:r>
              <a:rPr lang="nb-NO" sz="2800" i="1" dirty="0" smtClean="0"/>
              <a:t>Gjenta måling av strøm, spenning og turtall for fem verdier av lasten og beregn levert effekt</a:t>
            </a:r>
            <a:endParaRPr lang="nb-NO" sz="2800" i="1" dirty="0"/>
          </a:p>
        </p:txBody>
      </p:sp>
      <p:pic>
        <p:nvPicPr>
          <p:cNvPr id="7" name="Picture 4"/>
          <p:cNvPicPr>
            <a:picLocks noChangeAspect="1" noChangeArrowheads="1"/>
          </p:cNvPicPr>
          <p:nvPr/>
        </p:nvPicPr>
        <p:blipFill>
          <a:blip r:embed="rId2"/>
          <a:srcRect/>
          <a:stretch>
            <a:fillRect/>
          </a:stretch>
        </p:blipFill>
        <p:spPr bwMode="auto">
          <a:xfrm>
            <a:off x="635641" y="3718920"/>
            <a:ext cx="7943169" cy="2531754"/>
          </a:xfrm>
          <a:prstGeom prst="rect">
            <a:avLst/>
          </a:prstGeom>
          <a:noFill/>
          <a:ln w="9525">
            <a:noFill/>
            <a:miter lim="800000"/>
            <a:headEnd/>
            <a:tailEnd/>
          </a:ln>
          <a:effectLst/>
        </p:spPr>
      </p:pic>
      <p:sp>
        <p:nvSpPr>
          <p:cNvPr id="8" name="Rektangel 7"/>
          <p:cNvSpPr/>
          <p:nvPr/>
        </p:nvSpPr>
        <p:spPr>
          <a:xfrm>
            <a:off x="2756847" y="4833257"/>
            <a:ext cx="1003111" cy="1355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p:cNvSpPr/>
          <p:nvPr/>
        </p:nvSpPr>
        <p:spPr>
          <a:xfrm>
            <a:off x="3788833" y="4811486"/>
            <a:ext cx="1185776" cy="13715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9"/>
          <p:cNvSpPr/>
          <p:nvPr/>
        </p:nvSpPr>
        <p:spPr>
          <a:xfrm>
            <a:off x="5029199" y="4822371"/>
            <a:ext cx="1296537" cy="138248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5122" name="Picture 2"/>
          <p:cNvPicPr>
            <a:picLocks noChangeAspect="1" noChangeArrowheads="1"/>
          </p:cNvPicPr>
          <p:nvPr/>
        </p:nvPicPr>
        <p:blipFill>
          <a:blip r:embed="rId3"/>
          <a:srcRect/>
          <a:stretch>
            <a:fillRect/>
          </a:stretch>
        </p:blipFill>
        <p:spPr bwMode="auto">
          <a:xfrm>
            <a:off x="5065713" y="693057"/>
            <a:ext cx="3813175" cy="2641600"/>
          </a:xfrm>
          <a:prstGeom prst="rect">
            <a:avLst/>
          </a:prstGeom>
          <a:noFill/>
          <a:ln w="9525">
            <a:noFill/>
            <a:miter lim="800000"/>
            <a:headEnd/>
            <a:tailEnd/>
          </a:ln>
          <a:effectLst/>
        </p:spPr>
      </p:pic>
      <p:sp>
        <p:nvSpPr>
          <p:cNvPr id="11" name="Rektangel 10"/>
          <p:cNvSpPr/>
          <p:nvPr/>
        </p:nvSpPr>
        <p:spPr>
          <a:xfrm>
            <a:off x="1948543" y="4811485"/>
            <a:ext cx="784908" cy="13824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11"/>
          <p:cNvSpPr/>
          <p:nvPr/>
        </p:nvSpPr>
        <p:spPr>
          <a:xfrm>
            <a:off x="1940418" y="4438284"/>
            <a:ext cx="819111" cy="3641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ktangel 12"/>
          <p:cNvSpPr/>
          <p:nvPr/>
        </p:nvSpPr>
        <p:spPr>
          <a:xfrm>
            <a:off x="2756847" y="4449170"/>
            <a:ext cx="1003111" cy="3641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Rektangel 13"/>
          <p:cNvSpPr/>
          <p:nvPr/>
        </p:nvSpPr>
        <p:spPr>
          <a:xfrm>
            <a:off x="3788833" y="4435522"/>
            <a:ext cx="1185776" cy="3862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Rektangel 14"/>
          <p:cNvSpPr/>
          <p:nvPr/>
        </p:nvSpPr>
        <p:spPr>
          <a:xfrm>
            <a:off x="5029199" y="4449169"/>
            <a:ext cx="1296537" cy="37683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16" name="Rektangel 15"/>
          <p:cNvSpPr/>
          <p:nvPr/>
        </p:nvSpPr>
        <p:spPr>
          <a:xfrm>
            <a:off x="6373504" y="4455994"/>
            <a:ext cx="1132764" cy="172644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1000"/>
                                        <p:tgtEl>
                                          <p:spTgt spid="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10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p:cNvSpPr>
            <a:spLocks noGrp="1"/>
          </p:cNvSpPr>
          <p:nvPr>
            <p:ph type="title"/>
          </p:nvPr>
        </p:nvSpPr>
        <p:spPr>
          <a:xfrm>
            <a:off x="1079500" y="315913"/>
            <a:ext cx="7767638" cy="1008062"/>
          </a:xfrm>
        </p:spPr>
        <p:txBody>
          <a:bodyPr/>
          <a:lstStyle/>
          <a:p>
            <a:pPr algn="ctr">
              <a:lnSpc>
                <a:spcPct val="100000"/>
              </a:lnSpc>
            </a:pPr>
            <a:r>
              <a:rPr lang="nb-NO" smtClean="0"/>
              <a:t>Ørsteds oppdagelse</a:t>
            </a:r>
            <a:br>
              <a:rPr lang="nb-NO" smtClean="0"/>
            </a:br>
            <a:r>
              <a:rPr lang="nb-NO" sz="2400" smtClean="0"/>
              <a:t>1820</a:t>
            </a:r>
            <a:endParaRPr lang="nb-NO" smtClean="0"/>
          </a:p>
        </p:txBody>
      </p:sp>
      <p:sp>
        <p:nvSpPr>
          <p:cNvPr id="3" name="Plassholder for innhold 2"/>
          <p:cNvSpPr>
            <a:spLocks noGrp="1"/>
          </p:cNvSpPr>
          <p:nvPr>
            <p:ph idx="1"/>
          </p:nvPr>
        </p:nvSpPr>
        <p:spPr>
          <a:xfrm>
            <a:off x="4713288" y="4370614"/>
            <a:ext cx="3941762" cy="1834243"/>
          </a:xfrm>
        </p:spPr>
        <p:txBody>
          <a:bodyPr>
            <a:normAutofit/>
          </a:bodyPr>
          <a:lstStyle/>
          <a:p>
            <a:pPr marL="0" indent="0">
              <a:lnSpc>
                <a:spcPct val="100000"/>
              </a:lnSpc>
              <a:buFont typeface="Times" pitchFamily="-108" charset="0"/>
              <a:buNone/>
            </a:pPr>
            <a:r>
              <a:rPr lang="nb-NO" sz="1600" dirty="0" smtClean="0"/>
              <a:t>Det fortelles at han alt i 1813 hadde foreslått at det var en sammenheng mellom magnetisme og elektrisk strøm, men at det var under en forelesning i 1820 at han tilfeldig så en kompassnål bevege seg da den kom i nærheten av en strømførende ledning.</a:t>
            </a:r>
          </a:p>
        </p:txBody>
      </p:sp>
      <p:sp>
        <p:nvSpPr>
          <p:cNvPr id="14340" name="AutoShape 2" descr="data:image/jpeg;base64,/9j/4AAQSkZJRgABAQAAAQABAAD/2wCEAAkGBxQSEhUUEhQVFhQWFRoXGRgYFxggFxUYGBgYHRcYFxgYHCgjGBwnHBwXITEhJikrLi4uGiAzODMsNygtLisBCgoKDg0OFw8PFCwcHCQsLCwsLCwsLCwsLCwsLCwsLCwsLCwsLCwsLCwsLCwsLCwsLCwsLCwsLCwsLCwsLCwsLP/AABEIAOsA1gMBIgACEQEDEQH/xAAcAAEAAgMBAQEAAAAAAAAAAAAABQYDBAcCAQj/xAA/EAABAwIEAwYEBQMDAwQDAAABAAIRAyEEEjFBBVFhBiJxgZHwEzKhsUJSwdHhI2LxBxRyQ4KSFjOislNjwv/EABYBAQEBAAAAAAAAAAAAAAAAAAABAv/EABYRAQEBAAAAAAAAAAAAAAAAAAARAf/aAAwDAQACEQMRAD8A68iIjQiIgIiICIiAiIgIiICIiAiIgIiICIiAiIgIiICIiAiIgIiICIiAiIgIiIC1amOZkc5r290GTPdaRzOgWn2hxZazK2xcLncDQAdTf0ULh8E5zWtf8rdG7TzPMog3jtQ2YXuF7wB6Zrx6LRxtbEVNHvb1Dz+inqfD7aLIMB0URCcOxWIbIfXJ5FwnnvK3MJx2u139Voc3mOnLr6/dZcTg1j4gcrBlEg8tWuGh68o80ExgONU6rsl2v5HfwUkud8SrlwD2yC2LjY7TuNJlWDsv2jFYBlQjPsfzdD1+/wByrIiIqoiIgIiICIiAiIgIiICIiAiIgIiICItLjVbJQqmb/CfHjlgfUhBGfE+PVLrZG91vWCb/AHUrTogLR4LRysHopMKMjWr3C+Bewg0cZSlQ2Otbn7CslYWVT48S0z6oIrFNMwD8xg2MefnH8KKrM+G5rmyO5J8RoZ28fFT+GqNMOdoHA9dRAH6DqtDjNIhp/NAO1jL3R4D3sqL1wHH/AB6DH7xB8YBn0IPmpBVzsHRy4UbgmAdzlaBfrMjyVjRRERFEREBERAREQEREBERAREQEREBVzthUgNkwMjwT/wCB+wKsagu1Aa6mZIloiCTBDgZB5GwIPiN0R74fimNb3nNEm0nXw5rBxHtVhqRymoHO/K0Fx+llA8GdSAFStD5ADR3YADZLjmIaABqSQB5rSq9osL8VwoU6bi2M5aHAtmI77qYYdRo6Li5URduE8WZWaS2fCDKxYvi1QSKLA9wEw4xbTX3utDgOJl/xA0hrmEiRE3Fxb6qPxPEnnEVsoJmlYC8OYSZyi7jBNh/KDep1+IPkvdSpN2aJcT5gEfVRHF8fUgtrAEbVG6E9eSY7C4xtIOo5XOIMteC5ze82c0uzGxf8sAEDbXQw1LFPJp1mAhzRfMCBadSbEaESb3B1VEhwCtDqU/heJ6wYX3tDSf8ACFSPnqut0Mz6MB9FjxGCdRyagwAT1jmFJ4iq6rQDGfDfpmY8xBEd4GDvJBjQxsgx9iqtSm1zA5pY0lxzAiASdxKsmA41TqvyCQduTov3Tva6rGFxBpNDAWhxs9oOZtyAA4wLxNhBAE7idnsvgHirnLTlILm9JiRPjy3LuaC4IiI0IiICIiAiIgIiICIiAiIgIiIPhnb39FXuK8Ke6XguDjM5T9BMWAETvOisS0cUS5w2YJ1mSSCJHMBub1CJqoUOBtq0KTpIygB24c0RYiwnMGmf7Vudn+CYemXFrRpBJLjI5d/QaaAaC62uz9YZXsMd17hHSZ+0KWp02Os0AAdAiNH4eaocgsG6bCSYt5Ku4RuasQLPBLhO8HYqbw/GMjqjbZnOdFxMMIafGFXqnFO84ZXtc1xeKhA+HYjRwNtZvqJQXIYZr2zOU739/ZMJgmMcTJcYME9I085XzAYoV6DKuUtc5oJBEEHfyWu/G5ddJQaXaVzchtFj+/0KiOGVWOY9rsuYwRO5i4HWNtVsdocWHiNvusXZ+o0NqZxqWnQlpieWh66IPnEaDWZCyQDpmnI1w/Daw87hWTs5jM1MEtifH0nSxsqhxCvmNQtgMqC1yWkjQidCDr6K7dm2NFABsG7iT1c5zoPUSAglUREaEREBERAREQEREBERAREQEREBaHEavea06an+7YN81vrHWoB0E6ggz4HREUgOdTxdZpjv98eIABHplVjwLrSTZYeM8GBd8ZpAyS4+hmOpv9F9p/J5ojxisFTqOzZAY73QkAgE8zBWriOEMyt7jS1oIAyiLwZ5azfqsj2YrLDBSbYnM57v+0ENZI9fPZRVTA4tzi99VjTHytzuMi3zucA1utgCiJnD46wadJi23TwXzidGBOvv6LR4XhgHF5LnmQO9GUm8loAttuVvYp/zN1H8SPsfVBVOJ180D18Ft4Fpa2ImTMjWQQIPSJMfwtB1LNVIufXQR6a7r5xElrXtDy1zmO74JGTUAgtuIJ11JE6BFWjhfAJYcwguIIGwgXJ2nQe5VooUgxoaNAuSf6e9tqtOtToYuo59KtZj6jpdSqaBpOpaXS25MGNiV1zOivSLG6tCNqoVkRYP9ysjaoKFe0QFEUREQEREBERAREQERYq2IDdURlRRruJ9Atd/EXzP0QqVxVLOxzfzAhVrhtYhrmVPnY7K7qRuOYIv5rxx3jrqNMvzd42b0cQfsAT5KA7LPztq5SDUpOkg6mm/MSSY/OCekk6FyIuNTEE/KTflqtbGYKoYzExuC6xHWFHUOKhry13ddHyusQfA/dZcRxURqfQ/tZEewQ0htgI2j3/lbFKh8TvTNwegloiTrOUgwOYuNFVMbjXmo0C091g/E57jAAB/gc1a6dUtYKdM2DRmcbCAA2XHYQGjy5lFaWJY1hIpgfvGpceQ5lVPtDjm0mPdN47oP/UqGcthtZxjUNa+b6zPEcSGse+ctJozOe4RmA0JGobJszUyLSYHKu1nGjVcYkASGNMS0EXNSP8AqOgW/C2BvJDVxjppUzIuXGb7uJn6zqu29gO1f+8wozuHx6UMfe7rd2p5jW3zBy4ljKcNpt1ytjxNpHrPqpDsnxZ2ExDKknKe68bPYSJ38x1CK7/Uq8/X3+yxfGge4WqagItuJtEEeWy8/E5+/OURtGv7lffj/wAfxZaDql9+c+HiV5Na0+7fflugl6OLi0/utyliwdffoq0Ktt429+iyDE9Tbp+36ILUih8BxDn799FMAooiIiiIiAtHiOMy90a/xK2cVWytnfQKo8Tx5nx5/wCQiakjxM6Bx6ytSrjTNzP36bqBdizP7SvQfzPvn7hGUv8A73w9bIK4hRBq/b37v91r8Qx/w6bnCZAtbUmw8Lx9UEV2m4mHvdBltK3i7f8AQeSrnZjtA7CcQZUd8hPwasH8zvm1/C+OdgUr1g11MO//ACAu6nXlzCr1ZpLHvO+Y6Xm86aXRX6Mx3B6WLp91wBHykNBDT0bIgHcAgHlMEVrG9ma7NX0YGnfxFxtIFExvaStv/T/FipQpAvPxHUmVGv8AxPaZBDwdXNe17SdSA0k3VwD3Gzi13iHA/YojnPDeBMpP+K51WvUEw2lSc1jCQdalSDpInKfss3HuLfBbNfuNJ7tGnd7yNZJPeIkS53dEiBJAMx2p7Qsw7YAzPdZrQYBFxncbODJzQBBcRYhtzyjj3EHOIquM1HktbYANDQC7LFhBfAGxzk3uisXHeO1qzoqd3KSW02/LSJtJJ+erFsztJMZdBX8BhviVmAjeT4C9zz0WVzg0E9PWwgb7/Q7bb3ZFk13ud+SAJ0JM+ZsismNoy/Sw5g25fVa1Whrr6XW/iKgNQnrHhf7H9vPE9tp9/RESXC/9RMTRinVayqxgDQRLagDRA7wlpsNx5q9cI7UYfFAZHFr/AMjhDwdTae94gn9Fxqszvu5SR0sVs/AsLRHT6++SDtbq3Pl6e+a8urWty6+/ei5bw7j2IowPiFzdMr5PoSZGmt1buE9oWV7GWO5HQnod/oUFhqVvD1usPxev8e+q03vnnGx2+mn6rEK973m8gTt70BQStLFnMDNpE+A18dQrjwjEZ2X1Bjfbobrnba19Ry8PExqrb2exNhrE7Ty+nhF9kFlRJRGhEXwmNUEX2hxAYwX702HMLn+KxeZ0DTw/RWHtjj2vBDQZbYuIN55eEKk06uplGW/njy0+nNff9xGv6++n6rSdVED3N/fJQmO425r8lMX0JOgI2jeI1keCC01MWAJJAG94+sqA4jxEVngMMsaSejnDe+w/X0icc9z4zOJdPOwG8DwnqvdE5GEnr57BBH8Xqy+1st5jSL8/Ba9JhqkMaYNSH67OBcR4y1wvzGyCkalQt21eQNp7o8yP/it+lSDX0X70nw7/AIOkAH/i53o48kFqw+Kq4aiwtaDTYJLQ+mXA5RJY29Sk8ayGbCS5t1N43t3VbUqU6jGPqCGgBvw2B7Qfi999QGq3MYkNZJFrEA6GGc2tTdSp0pqZSH1CO6BNwDldDi1rhOwkgOiFZ+z3D2mg5r5Y41agc1jjAIquaQfiAh5EfNBm0GIQUqtVfiQ5ziC9ozve5zQwWFgXQHflAYDFhGio3FcZNUxcN/ptG9vmMDcvzO/7l1vG8Go0qeOf8O9P4WQy4khzWzJNzNz4yNFzPBcOyHM4zUPeP9o5N3nWT1I2khHswzgMztTtsOnIm48JW3w4RScdy+3kBdZ8a0fSOXhEa+/L3TpRQp7S51uYzG6DzQq5xB+ZsT1EmDM+W31Wyyl9/wBlqsGR4dFhY2JlpI0M35+i33iPe3l4oIjDUJruHJxO1729/wCFLPpt5Dp/kbfstXAMH+4rf8aZ/wDiZ+yk6rZF/fVBD1aekjc+xz96LKylBaG2Os/lA1P28ys9OkXP6XO94Oyy4Ntnu5uLRGgDevjOn6INHEVqrW52vcHCwOYmfGft/lWTg3Fm1mA2a+BnbPLU+B13jfYqJ4tgu61u5N+enjzWtVoGn8NzO68aHx1mNunQoLeXxy0/yN4/Wd1P9nMRBud/QRe3pvuqZw7HfEph0EGcpH5SDBGnODfY9VZ+AseXCJAHS2vy6gi02n1QdFwjpaEWDhIhkD1Aj3aERW6tTiYcWQ0xz5RvJ2W2sWKZLSBN+X+UHOuPHuutcied/KVVmOj367K3caYSHWuJ1Ol95g+qqgtaPL9vJRGrxHE5Gki7jZtt9j+u+ih+F0Pmdr+EX5fMfWfDKtniNaahEGGN+pHPwAt09cdJmWkxosXCfW5mPGFUfcPTzu21n6/zMrV4piwwP/tdf6W9SpbBtv5T78lVOOXa4xd1SPuf0QTvBML/AEs5+ap3z0/KPSF7r0rPAB+R97flJ67j3CkuH0v6VP8A4N+gH6rFiacB52+G/wCjDdBaOzmNoUcG0E94lwdlAznPBbkvdxYMg2bAJsLz3Zk1qjXTTc3M97hII+dxedfwguLQT+XcQTCdieD0i17skuAEE3jM5oP3K6hgXSCg5V/qRxB1F4w7Xd57WGpGndLy0TrYPmf7m8lT6YJN/wCVYP8AVOmTxQHY0pHWGUx959FDtbFvJFaGOpHLPS/TQaetluVKJDaI3ygHxHTx8V8r0swAP4rePeA/VbvEPnAEW5azzt4f4QQ9UyDY2LrOBBzB0EEHqI8lt4XvMAPzASIGrToIjbRMU0mObuupJ1ncXH11WEviw0iI20iCg+MgVifzU8sHmwk9Js4+nit6pNx7/wA23Wie8WWJLXsPNwv3sxJn5c19TpcqSI9I9/t5oMODFqjvyjrExaD5BeuHU/6dIfmIcdLTeLeJXmu7Jh8Qeml/C/S8RrosvDXf+zI/CLk6QLe/qg2uIAN7ztAI+0+q08XSktBGpkA+R20sstRvxa0O+Sn6F23pA226rZq05fP1ved7+M+7hX8F/SquLZI1LebRY9JA0662ldS7O4cGkKjTLXAEHe+gN41m2xEW1VFo4MAvsNOfOTsrj/pi8Op16LtWVczR/Y4Q7xGb7oL1wv8A9sWPK+8b6CfGPVFs0mZRG2yIr0hCIiq1xzhBuWNJETzgnW2uiomIwRaSD9teWvmuuYmjnaW6SIlUPtDRFEPfUBaAJMi8RqIJE+E33RnXL8dT79a+lvVov9f8LO49+Bo2BEe7aDyXmkfiZ3uAHxSYHiBlaPAR6LHTqyCYlxv9Tc2sL8kRJ4Mazy0gbj/KqOL1bO9Q/wD1f9Vc8EyZ5xp6qoV2f1Gjk55A8IB+/wB0Fz4bakz/AID7fsvHEqcUax0Io1CP/Aj35LZwFPuttsPDbX3yW5/sQ5jw45Q5hYTykETr1lFTPYytdzNywERf5XNJ5bAq+4d0G51H+Fy7gvEBQINSQ8AtcJ5tglo6i88uq6BgKrHta6S6QD0v4e7Iih/6rtDcbQed6Ab6vqn/APlVSbX6+RU7/rNior4YNtFMGNdXVRteNfZVJZULrakmwAO9vXb3Yqd4RQd8QmZYwTf8xFh6AnyXzFVC58jY28fc+q26VP4VMNF3GZjc+ewkfwvPDMH8R5ytzZWl2Xd7tGtABBIJ5aCSURoF0nw2tyub+O8a+KwGpfkY+vTyU7xzgvwnBtMlxyBxB2Bc7LBP5oLsuoB6gKuPqTpv6b7e91R5zw6QBdzWgTu5wubXgSVM5ra7KEY0uqtbE5XADrUqDutAjUN267K0cP4WcThs7XFj2VHU3BzWhrxLSz5RmBOYtzEGSwg5QJUVD8QvSrNEXYdzqLjb31WHgeLltEj8sbXLRBj0KzYktDG5XZzVBIMEAUxEuaJDiScokjRxsDEQvZ+RWdTOgDnDrIjrb+VRacD3ac7ucSPM2+ikKLIv5efv3z0aTZNNt+62eogQPr9ipimwdY8RboPVQYXUtfdo0X3s5iDh69Ote1UB/Vjoa+QdhM+LQs3w/Z+1vfktzA8HL2lvMHrqOW9tv8oOolFgwDnGmzP8+UB3/IWJHQm6IrOiIii5l/rXiSW4ag22dz3u/wCLMgaCOrnT/wBq6Y9wAJJAAEknQAaknYLk/bJrsXiBW/6bWZaUiDkkkvvcFx73hlndE1X2UoAAmY/Qj9lp4and0X758rn1/lSjmGND6+/crSoUTndH5j9ydzb/AAjLc4cL+/fNVniNLLXcSYjNHmRPnZXHBUo/f3qoftNwI1QXs+YQZE+c7wbX6dEEvw+q0MHgsPEOKbAHSwG3h+/8Kv8AC+IwPhVnFj2iADbMNiDoeSkm1qegGfeNrzz18lRhqV3vaC59MDYVKjQ51yIE31ETG6tHY/tEGkUapgAgNcSIBImHEWHS8GxVQrYao7NmqZAfwU8pAMakubGmw9VH8RcylTJbEgG8mSSIhx3JnTSJgCEHjtrxoY3FvqNJytimwH8o0PTw5k+UzwPABjfiVbOPyt3aOvUjnpPW0b2U4OIFerHNjTNzu90/QdeoUrWrF0G0XjW82tyuI8pUVtPfm2mdf29816pMLCHMJa5veDgYcDsQRpy8Laa69A+Pn799V9rVwNzAOn7HfbxRElU7QNFJ7qoe7EEyHNbPxTADHOaIyPYIEDuuyj5VVcI0kBob3iCQGjMR3oGsZoLgCZubWuV94liQ2QSZGwiSJjxGov8AebSnBy0YTEEA/Fp0y/MSQZJLKDPhuAc3+rUa4BuYf0/mJJQb3Y3s5RxjjJl+Ge6WguDMSJeRXkFzmPLg64Dg4NAytBMzmIx9RrKzodUAyv8AiEtyk/EzNDXNLmnvvqGxAbmcASGBaXYrA06BqNfUcK4puDcNTLjWYxkCarQQGOkiA4gmW7khReJ47UZQdRqfHfh2VXMNMtb3aYpkObM5W1AfiE952XKd0xWDhLzRDadWm4PYGBpc27AzSoC4gHctbmALqhzGGBQFOKeIac4e51MmWmWw7KWzI1uTOkEdSZnhuIqudU+AaZcYGV1N4qVMrfkzSMhJEZSHEF+6rvEO5it4FR4BLYs69PuwI7pZbyRFv4ITJe8QSYG8D/EdJJvF1OUnyABN/cE8vd7KucJxJLSPy2128Nh+wVh4ewu09x6+f3CCVwODNQ28+SufCOGimJi/h+i0uzmAgS4aKwIuAC+L6iNCIiDR4xRNRgpbVHBrv+AOaoPNoLf+5RfFuCy07t5/ib1I335KxQseIphzXAgkEEEDdEchx2FLHQRH28lHcNoiXA/n9Zg2V241wgwXUn/FaHQ5jpFRvhOngdVUMdSdhqueJY4QbXGkHxF7bgojZxsizeXuyjcLxJ4flbt8xnpaIHuQOammltRsjrbw/lRlHBlmYuBBc4nqRNpO/PzRDiIo4gf1aTc3MWdpqDsVBMpPwrjBz0j+IAZ26XeBaOo5bKxNYCD+2g9/qtWtRIMiD949zdBBY7HSLEc5vPqAvnDuHCvDntHw2OJ1tVcB3Qf7RL55zHNe6nAxUqDI40xMvbEtjcj8piOeqka2gY0RTZYc7CPPxQYH4ozDpuYbHygfhBj5TqL66jUL1HI+H+d9vemLHcVp0rOJLo0A73oSA3xcRpaVD18ZWrCWNeGifkadP7qlpGthAHUXQS1fiLGS2S5w2AkggbkkAeZBtpOuHD1KtY1CYbTpsBMXJLiRTZ8R0BpJBggNgNN9CfDOB1WMLnilRYBJL6gPmPhhw589VNcCweJfSHw6raVN7s+T4NN5JgAPJq082gbAMQNI0RW/jux9I4ei1jviOLatAupuDgazqbsrnAEmDVYy+plVrhtT4lNjjY2JExBB05aifIWVpPD8QHh9SrQrFsEfEwVGWuFwRUpmm9pB5O8OkfX7MPfVe8VGML3ueQ2m4MBcZdlBqOIEzufsER5w1V9OX0iW1SCPiNdOQODg+AQZcQbSba30UrVxFAYWi3FZaQrAljGNLookGi3K1pLy34bA/ec5vJKi3cAxTbgtqHk15k/+YBmd5WEUTScTWolrnWLi3Y7M/CGDQNblAAjQIM3Fw6i+kBlczE06hbXpvzMe5rTcaAy/vkk/jeCCAQad2jc+GZnPcW6F5l8ADLLokxYCSYi0K9PwLH0wGEloqCoGiLVB+Js2bMAE7gdVBdpOECqwPp2c3Vs7aGd9B/CKydmP6hkWBYHeljpvqul9m+GDMDGnppYz4H/Cof8ApvgCWSSRGYaf/stadbT9F2PgGGyU9NYj3780EjRp5RC9oiKIiIoiIgIiINLiXDxVAIOWo35Xcujhu07hUTtbhnPOUtLHiAW6h86Fhi++v7rpCj+OcPbWpwQMw+U8if0O4/WETXOKGCFZgN87RleBDXTaHcnab8/XUqYbECpla0upj5nVDlynpYl08+6rWOFPY1tRol0Duzc3Aynnvfz2UszANLQ+SWxmGxvta4O1t0Zc7quqN+ekY5gFw8smY/QLA6o105LkcoMdSBJb4ldB/wDTHxb1HFgOzfmjqQYB2tKjOI9iKTS1zm/Eh4Mm5F9dNfd0FSxVIYalmqFoLzmcXSI/L1O9tbqKo4KviYyTSpR85H9Vwv8AIP8ApjrrrpopStgW4o/7vEEillBpMkw1o0c8buM6AWsPGS7OcD+Ixv8AuKlUVXAS1xDYJj+0oNLhXZOkwS2m1zpu5/eN/H9FOU+CO1iLdfBSFPsiG3mpz/ARv/YCpTB8Ee3R5A6g/eT9kFV/9MsNxSpTzyNG+sx/Kys7Lk3DABOocZ+h/RXzDYRwEPDXek/YLOcE3l78rosUWlwmsyA10xYhwufSCpDDYHNZwyO6fKfdlazgmmx9+i+HAtiB+/0NkIrFTs211zmHVroPKN/VY63Bq7BBy1af9wgxa0z/APaf0Vqp4Yts02Gkj1BW5QfbvC/jP1+iEcyHCmhxcxj2EHvNGXKRewdOWfTXReGdnKr8SCxhDHWfI7sXHrofPbRdJq4drjMX2PL+OiyBoGiEVLs52bGGqVWFtnd4EaQYNrWM5/VW4BERYIiIoiIgIiICIiAvjxIK+r4/Q+CI0mlZGrE1ZAiMrUqU8wAMiHNdb+1wMeBiD0JQL2EGlh+B0G5D8NhcwABxA1AAzZflzWF4lbz6DTq0HyC9tX0lBjDgvucL0iK85kDtl6XxFfAV9REBERAREQEREBERAREQf//Z">
            <a:hlinkClick r:id="rId2"/>
          </p:cNvPr>
          <p:cNvSpPr>
            <a:spLocks noChangeAspect="1" noChangeArrowheads="1"/>
          </p:cNvSpPr>
          <p:nvPr/>
        </p:nvSpPr>
        <p:spPr bwMode="auto">
          <a:xfrm>
            <a:off x="57150" y="-1449388"/>
            <a:ext cx="3400425" cy="3743326"/>
          </a:xfrm>
          <a:prstGeom prst="rect">
            <a:avLst/>
          </a:prstGeom>
          <a:noFill/>
          <a:ln w="9525">
            <a:noFill/>
            <a:miter lim="800000"/>
            <a:headEnd/>
            <a:tailEnd/>
          </a:ln>
        </p:spPr>
        <p:txBody>
          <a:bodyPr/>
          <a:lstStyle/>
          <a:p>
            <a:endParaRPr lang="nb-NO"/>
          </a:p>
        </p:txBody>
      </p:sp>
      <p:sp>
        <p:nvSpPr>
          <p:cNvPr id="14341" name="AutoShape 4" descr="data:image/jpeg;base64,/9j/4AAQSkZJRgABAQAAAQABAAD/2wCEAAkGBxQSEhUUEhQVFhQWFRoXGRgYFxggFxUYGBgYHRcYFxgYHCgjGBwnHBwXITEhJikrLi4uGiAzODMsNygtLisBCgoKDg0OFw8PFCwcHCQsLCwsLCwsLCwsLCwsLCwsLCwsLCwsLCwsLCwsLCwsLCwsLCwsLCwsLCwsLCwsLCwsLP/AABEIAOsA1gMBIgACEQEDEQH/xAAcAAEAAgMBAQEAAAAAAAAAAAAABQYDBAcCAQj/xAA/EAABAwIEAwYEBQMDAwQDAAABAAIRAyEEEjFBBVFhBiJxgZHwEzKhsUJSwdHhI2LxBxRyQ4KSFjOislNjwv/EABYBAQEBAAAAAAAAAAAAAAAAAAABAv/EABYRAQEBAAAAAAAAAAAAAAAAAAARAf/aAAwDAQACEQMRAD8A68iIjQiIgIiICIiAiIgIiICIiAiIgIiICIiAiIgIiICIiAiIgIiICIiAiIgIiIC1amOZkc5r290GTPdaRzOgWn2hxZazK2xcLncDQAdTf0ULh8E5zWtf8rdG7TzPMog3jtQ2YXuF7wB6Zrx6LRxtbEVNHvb1Dz+inqfD7aLIMB0URCcOxWIbIfXJ5FwnnvK3MJx2u139Voc3mOnLr6/dZcTg1j4gcrBlEg8tWuGh68o80ExgONU6rsl2v5HfwUkud8SrlwD2yC2LjY7TuNJlWDsv2jFYBlQjPsfzdD1+/wByrIiIqoiIgIiICIiAiIgIiICIiAiIgIiICItLjVbJQqmb/CfHjlgfUhBGfE+PVLrZG91vWCb/AHUrTogLR4LRysHopMKMjWr3C+Bewg0cZSlQ2Otbn7CslYWVT48S0z6oIrFNMwD8xg2MefnH8KKrM+G5rmyO5J8RoZ28fFT+GqNMOdoHA9dRAH6DqtDjNIhp/NAO1jL3R4D3sqL1wHH/AB6DH7xB8YBn0IPmpBVzsHRy4UbgmAdzlaBfrMjyVjRRERFEREBERAREQEREBERAREQEREBVzthUgNkwMjwT/wCB+wKsagu1Aa6mZIloiCTBDgZB5GwIPiN0R74fimNb3nNEm0nXw5rBxHtVhqRymoHO/K0Fx+llA8GdSAFStD5ADR3YADZLjmIaABqSQB5rSq9osL8VwoU6bi2M5aHAtmI77qYYdRo6Li5URduE8WZWaS2fCDKxYvi1QSKLA9wEw4xbTX3utDgOJl/xA0hrmEiRE3Fxb6qPxPEnnEVsoJmlYC8OYSZyi7jBNh/KDep1+IPkvdSpN2aJcT5gEfVRHF8fUgtrAEbVG6E9eSY7C4xtIOo5XOIMteC5ze82c0uzGxf8sAEDbXQw1LFPJp1mAhzRfMCBadSbEaESb3B1VEhwCtDqU/heJ6wYX3tDSf8ACFSPnqut0Mz6MB9FjxGCdRyagwAT1jmFJ4iq6rQDGfDfpmY8xBEd4GDvJBjQxsgx9iqtSm1zA5pY0lxzAiASdxKsmA41TqvyCQduTov3Tva6rGFxBpNDAWhxs9oOZtyAA4wLxNhBAE7idnsvgHirnLTlILm9JiRPjy3LuaC4IiI0IiICIiAiIgIiICIiAiIgIiIPhnb39FXuK8Ke6XguDjM5T9BMWAETvOisS0cUS5w2YJ1mSSCJHMBub1CJqoUOBtq0KTpIygB24c0RYiwnMGmf7Vudn+CYemXFrRpBJLjI5d/QaaAaC62uz9YZXsMd17hHSZ+0KWp02Os0AAdAiNH4eaocgsG6bCSYt5Ku4RuasQLPBLhO8HYqbw/GMjqjbZnOdFxMMIafGFXqnFO84ZXtc1xeKhA+HYjRwNtZvqJQXIYZr2zOU739/ZMJgmMcTJcYME9I085XzAYoV6DKuUtc5oJBEEHfyWu/G5ddJQaXaVzchtFj+/0KiOGVWOY9rsuYwRO5i4HWNtVsdocWHiNvusXZ+o0NqZxqWnQlpieWh66IPnEaDWZCyQDpmnI1w/Daw87hWTs5jM1MEtifH0nSxsqhxCvmNQtgMqC1yWkjQidCDr6K7dm2NFABsG7iT1c5zoPUSAglUREaEREBERAREQEREBERAREQEREBaHEavea06an+7YN81vrHWoB0E6ggz4HREUgOdTxdZpjv98eIABHplVjwLrSTZYeM8GBd8ZpAyS4+hmOpv9F9p/J5ojxisFTqOzZAY73QkAgE8zBWriOEMyt7jS1oIAyiLwZ5azfqsj2YrLDBSbYnM57v+0ENZI9fPZRVTA4tzi99VjTHytzuMi3zucA1utgCiJnD46wadJi23TwXzidGBOvv6LR4XhgHF5LnmQO9GUm8loAttuVvYp/zN1H8SPsfVBVOJ180D18Ft4Fpa2ImTMjWQQIPSJMfwtB1LNVIufXQR6a7r5xElrXtDy1zmO74JGTUAgtuIJ11JE6BFWjhfAJYcwguIIGwgXJ2nQe5VooUgxoaNAuSf6e9tqtOtToYuo59KtZj6jpdSqaBpOpaXS25MGNiV1zOivSLG6tCNqoVkRYP9ysjaoKFe0QFEUREQEREBERAREQERYq2IDdURlRRruJ9Atd/EXzP0QqVxVLOxzfzAhVrhtYhrmVPnY7K7qRuOYIv5rxx3jrqNMvzd42b0cQfsAT5KA7LPztq5SDUpOkg6mm/MSSY/OCekk6FyIuNTEE/KTflqtbGYKoYzExuC6xHWFHUOKhry13ddHyusQfA/dZcRxURqfQ/tZEewQ0htgI2j3/lbFKh8TvTNwegloiTrOUgwOYuNFVMbjXmo0C091g/E57jAAB/gc1a6dUtYKdM2DRmcbCAA2XHYQGjy5lFaWJY1hIpgfvGpceQ5lVPtDjm0mPdN47oP/UqGcthtZxjUNa+b6zPEcSGse+ctJozOe4RmA0JGobJszUyLSYHKu1nGjVcYkASGNMS0EXNSP8AqOgW/C2BvJDVxjppUzIuXGb7uJn6zqu29gO1f+8wozuHx6UMfe7rd2p5jW3zBy4ljKcNpt1ytjxNpHrPqpDsnxZ2ExDKknKe68bPYSJ38x1CK7/Uq8/X3+yxfGge4WqagItuJtEEeWy8/E5+/OURtGv7lffj/wAfxZaDql9+c+HiV5Na0+7fflugl6OLi0/utyliwdffoq0Ktt429+iyDE9Tbp+36ILUih8BxDn799FMAooiIiiIiAtHiOMy90a/xK2cVWytnfQKo8Tx5nx5/wCQiakjxM6Bx6ytSrjTNzP36bqBdizP7SvQfzPvn7hGUv8A73w9bIK4hRBq/b37v91r8Qx/w6bnCZAtbUmw8Lx9UEV2m4mHvdBltK3i7f8AQeSrnZjtA7CcQZUd8hPwasH8zvm1/C+OdgUr1g11MO//ACAu6nXlzCr1ZpLHvO+Y6Xm86aXRX6Mx3B6WLp91wBHykNBDT0bIgHcAgHlMEVrG9ma7NX0YGnfxFxtIFExvaStv/T/FipQpAvPxHUmVGv8AxPaZBDwdXNe17SdSA0k3VwD3Gzi13iHA/YojnPDeBMpP+K51WvUEw2lSc1jCQdalSDpInKfss3HuLfBbNfuNJ7tGnd7yNZJPeIkS53dEiBJAMx2p7Qsw7YAzPdZrQYBFxncbODJzQBBcRYhtzyjj3EHOIquM1HktbYANDQC7LFhBfAGxzk3uisXHeO1qzoqd3KSW02/LSJtJJ+erFsztJMZdBX8BhviVmAjeT4C9zz0WVzg0E9PWwgb7/Q7bb3ZFk13ud+SAJ0JM+ZsismNoy/Sw5g25fVa1Whrr6XW/iKgNQnrHhf7H9vPE9tp9/RESXC/9RMTRinVayqxgDQRLagDRA7wlpsNx5q9cI7UYfFAZHFr/AMjhDwdTae94gn9Fxqszvu5SR0sVs/AsLRHT6++SDtbq3Pl6e+a8urWty6+/ei5bw7j2IowPiFzdMr5PoSZGmt1buE9oWV7GWO5HQnod/oUFhqVvD1usPxev8e+q03vnnGx2+mn6rEK973m8gTt70BQStLFnMDNpE+A18dQrjwjEZ2X1Bjfbobrnba19Ry8PExqrb2exNhrE7Ty+nhF9kFlRJRGhEXwmNUEX2hxAYwX702HMLn+KxeZ0DTw/RWHtjj2vBDQZbYuIN55eEKk06uplGW/njy0+nNff9xGv6++n6rSdVED3N/fJQmO425r8lMX0JOgI2jeI1keCC01MWAJJAG94+sqA4jxEVngMMsaSejnDe+w/X0icc9z4zOJdPOwG8DwnqvdE5GEnr57BBH8Xqy+1st5jSL8/Ba9JhqkMaYNSH67OBcR4y1wvzGyCkalQt21eQNp7o8yP/it+lSDX0X70nw7/AIOkAH/i53o48kFqw+Kq4aiwtaDTYJLQ+mXA5RJY29Sk8ayGbCS5t1N43t3VbUqU6jGPqCGgBvw2B7Qfi999QGq3MYkNZJFrEA6GGc2tTdSp0pqZSH1CO6BNwDldDi1rhOwkgOiFZ+z3D2mg5r5Y41agc1jjAIquaQfiAh5EfNBm0GIQUqtVfiQ5ziC9ozve5zQwWFgXQHflAYDFhGio3FcZNUxcN/ptG9vmMDcvzO/7l1vG8Go0qeOf8O9P4WQy4khzWzJNzNz4yNFzPBcOyHM4zUPeP9o5N3nWT1I2khHswzgMztTtsOnIm48JW3w4RScdy+3kBdZ8a0fSOXhEa+/L3TpRQp7S51uYzG6DzQq5xB+ZsT1EmDM+W31Wyyl9/wBlqsGR4dFhY2JlpI0M35+i33iPe3l4oIjDUJruHJxO1729/wCFLPpt5Dp/kbfstXAMH+4rf8aZ/wDiZ+yk6rZF/fVBD1aekjc+xz96LKylBaG2Os/lA1P28ys9OkXP6XO94Oyy4Ntnu5uLRGgDevjOn6INHEVqrW52vcHCwOYmfGft/lWTg3Fm1mA2a+BnbPLU+B13jfYqJ4tgu61u5N+enjzWtVoGn8NzO68aHx1mNunQoLeXxy0/yN4/Wd1P9nMRBud/QRe3pvuqZw7HfEph0EGcpH5SDBGnODfY9VZ+AseXCJAHS2vy6gi02n1QdFwjpaEWDhIhkD1Aj3aERW6tTiYcWQ0xz5RvJ2W2sWKZLSBN+X+UHOuPHuutcied/KVVmOj367K3caYSHWuJ1Ol95g+qqgtaPL9vJRGrxHE5Gki7jZtt9j+u+ih+F0Pmdr+EX5fMfWfDKtniNaahEGGN+pHPwAt09cdJmWkxosXCfW5mPGFUfcPTzu21n6/zMrV4piwwP/tdf6W9SpbBtv5T78lVOOXa4xd1SPuf0QTvBML/AEs5+ap3z0/KPSF7r0rPAB+R97flJ67j3CkuH0v6VP8A4N+gH6rFiacB52+G/wCjDdBaOzmNoUcG0E94lwdlAznPBbkvdxYMg2bAJsLz3Zk1qjXTTc3M97hII+dxedfwguLQT+XcQTCdieD0i17skuAEE3jM5oP3K6hgXSCg5V/qRxB1F4w7Xd57WGpGndLy0TrYPmf7m8lT6YJN/wCVYP8AVOmTxQHY0pHWGUx959FDtbFvJFaGOpHLPS/TQaetluVKJDaI3ygHxHTx8V8r0swAP4rePeA/VbvEPnAEW5azzt4f4QQ9UyDY2LrOBBzB0EEHqI8lt4XvMAPzASIGrToIjbRMU0mObuupJ1ncXH11WEviw0iI20iCg+MgVifzU8sHmwk9Js4+nit6pNx7/wA23Wie8WWJLXsPNwv3sxJn5c19TpcqSI9I9/t5oMODFqjvyjrExaD5BeuHU/6dIfmIcdLTeLeJXmu7Jh8Qeml/C/S8RrosvDXf+zI/CLk6QLe/qg2uIAN7ztAI+0+q08XSktBGpkA+R20sstRvxa0O+Sn6F23pA226rZq05fP1ved7+M+7hX8F/SquLZI1LebRY9JA0662ldS7O4cGkKjTLXAEHe+gN41m2xEW1VFo4MAvsNOfOTsrj/pi8Op16LtWVczR/Y4Q7xGb7oL1wv8A9sWPK+8b6CfGPVFs0mZRG2yIr0hCIiq1xzhBuWNJETzgnW2uiomIwRaSD9teWvmuuYmjnaW6SIlUPtDRFEPfUBaAJMi8RqIJE+E33RnXL8dT79a+lvVov9f8LO49+Bo2BEe7aDyXmkfiZ3uAHxSYHiBlaPAR6LHTqyCYlxv9Tc2sL8kRJ4Mazy0gbj/KqOL1bO9Q/wD1f9Vc8EyZ5xp6qoV2f1Gjk55A8IB+/wB0Fz4bakz/AID7fsvHEqcUax0Io1CP/Aj35LZwFPuttsPDbX3yW5/sQ5jw45Q5hYTykETr1lFTPYytdzNywERf5XNJ5bAq+4d0G51H+Fy7gvEBQINSQ8AtcJ5tglo6i88uq6BgKrHta6S6QD0v4e7Iih/6rtDcbQed6Ab6vqn/APlVSbX6+RU7/rNior4YNtFMGNdXVRteNfZVJZULrakmwAO9vXb3Yqd4RQd8QmZYwTf8xFh6AnyXzFVC58jY28fc+q26VP4VMNF3GZjc+ewkfwvPDMH8R5ytzZWl2Xd7tGtABBIJ5aCSURoF0nw2tyub+O8a+KwGpfkY+vTyU7xzgvwnBtMlxyBxB2Bc7LBP5oLsuoB6gKuPqTpv6b7e91R5zw6QBdzWgTu5wubXgSVM5ra7KEY0uqtbE5XADrUqDutAjUN267K0cP4WcThs7XFj2VHU3BzWhrxLSz5RmBOYtzEGSwg5QJUVD8QvSrNEXYdzqLjb31WHgeLltEj8sbXLRBj0KzYktDG5XZzVBIMEAUxEuaJDiScokjRxsDEQvZ+RWdTOgDnDrIjrb+VRacD3ac7ucSPM2+ikKLIv5efv3z0aTZNNt+62eogQPr9ipimwdY8RboPVQYXUtfdo0X3s5iDh69Ote1UB/Vjoa+QdhM+LQs3w/Z+1vfktzA8HL2lvMHrqOW9tv8oOolFgwDnGmzP8+UB3/IWJHQm6IrOiIii5l/rXiSW4ag22dz3u/wCLMgaCOrnT/wBq6Y9wAJJAAEknQAaknYLk/bJrsXiBW/6bWZaUiDkkkvvcFx73hlndE1X2UoAAmY/Qj9lp4and0X758rn1/lSjmGND6+/crSoUTndH5j9ydzb/AAjLc4cL+/fNVniNLLXcSYjNHmRPnZXHBUo/f3qoftNwI1QXs+YQZE+c7wbX6dEEvw+q0MHgsPEOKbAHSwG3h+/8Kv8AC+IwPhVnFj2iADbMNiDoeSkm1qegGfeNrzz18lRhqV3vaC59MDYVKjQ51yIE31ETG6tHY/tEGkUapgAgNcSIBImHEWHS8GxVQrYao7NmqZAfwU8pAMakubGmw9VH8RcylTJbEgG8mSSIhx3JnTSJgCEHjtrxoY3FvqNJytimwH8o0PTw5k+UzwPABjfiVbOPyt3aOvUjnpPW0b2U4OIFerHNjTNzu90/QdeoUrWrF0G0XjW82tyuI8pUVtPfm2mdf29816pMLCHMJa5veDgYcDsQRpy8Laa69A+Pn799V9rVwNzAOn7HfbxRElU7QNFJ7qoe7EEyHNbPxTADHOaIyPYIEDuuyj5VVcI0kBob3iCQGjMR3oGsZoLgCZubWuV94liQ2QSZGwiSJjxGov8AebSnBy0YTEEA/Fp0y/MSQZJLKDPhuAc3+rUa4BuYf0/mJJQb3Y3s5RxjjJl+Ge6WguDMSJeRXkFzmPLg64Dg4NAytBMzmIx9RrKzodUAyv8AiEtyk/EzNDXNLmnvvqGxAbmcASGBaXYrA06BqNfUcK4puDcNTLjWYxkCarQQGOkiA4gmW7khReJ47UZQdRqfHfh2VXMNMtb3aYpkObM5W1AfiE952XKd0xWDhLzRDadWm4PYGBpc27AzSoC4gHctbmALqhzGGBQFOKeIac4e51MmWmWw7KWzI1uTOkEdSZnhuIqudU+AaZcYGV1N4qVMrfkzSMhJEZSHEF+6rvEO5it4FR4BLYs69PuwI7pZbyRFv4ITJe8QSYG8D/EdJJvF1OUnyABN/cE8vd7KucJxJLSPy2128Nh+wVh4ewu09x6+f3CCVwODNQ28+SufCOGimJi/h+i0uzmAgS4aKwIuAC+L6iNCIiDR4xRNRgpbVHBrv+AOaoPNoLf+5RfFuCy07t5/ib1I335KxQseIphzXAgkEEEDdEchx2FLHQRH28lHcNoiXA/n9Zg2V241wgwXUn/FaHQ5jpFRvhOngdVUMdSdhqueJY4QbXGkHxF7bgojZxsizeXuyjcLxJ4flbt8xnpaIHuQOammltRsjrbw/lRlHBlmYuBBc4nqRNpO/PzRDiIo4gf1aTc3MWdpqDsVBMpPwrjBz0j+IAZ26XeBaOo5bKxNYCD+2g9/qtWtRIMiD949zdBBY7HSLEc5vPqAvnDuHCvDntHw2OJ1tVcB3Qf7RL55zHNe6nAxUqDI40xMvbEtjcj8piOeqka2gY0RTZYc7CPPxQYH4ozDpuYbHygfhBj5TqL66jUL1HI+H+d9vemLHcVp0rOJLo0A73oSA3xcRpaVD18ZWrCWNeGifkadP7qlpGthAHUXQS1fiLGS2S5w2AkggbkkAeZBtpOuHD1KtY1CYbTpsBMXJLiRTZ8R0BpJBggNgNN9CfDOB1WMLnilRYBJL6gPmPhhw589VNcCweJfSHw6raVN7s+T4NN5JgAPJq082gbAMQNI0RW/jux9I4ei1jviOLatAupuDgazqbsrnAEmDVYy+plVrhtT4lNjjY2JExBB05aifIWVpPD8QHh9SrQrFsEfEwVGWuFwRUpmm9pB5O8OkfX7MPfVe8VGML3ueQ2m4MBcZdlBqOIEzufsER5w1V9OX0iW1SCPiNdOQODg+AQZcQbSba30UrVxFAYWi3FZaQrAljGNLookGi3K1pLy34bA/ec5vJKi3cAxTbgtqHk15k/+YBmd5WEUTScTWolrnWLi3Y7M/CGDQNblAAjQIM3Fw6i+kBlczE06hbXpvzMe5rTcaAy/vkk/jeCCAQad2jc+GZnPcW6F5l8ADLLokxYCSYi0K9PwLH0wGEloqCoGiLVB+Js2bMAE7gdVBdpOECqwPp2c3Vs7aGd9B/CKydmP6hkWBYHeljpvqul9m+GDMDGnppYz4H/Cof8ApvgCWSSRGYaf/stadbT9F2PgGGyU9NYj3780EjRp5RC9oiKIiIoiIgIiINLiXDxVAIOWo35Xcujhu07hUTtbhnPOUtLHiAW6h86Fhi++v7rpCj+OcPbWpwQMw+U8if0O4/WETXOKGCFZgN87RleBDXTaHcnab8/XUqYbECpla0upj5nVDlynpYl08+6rWOFPY1tRol0Duzc3Aynnvfz2UszANLQ+SWxmGxvta4O1t0Zc7quqN+ekY5gFw8smY/QLA6o105LkcoMdSBJb4ldB/wDTHxb1HFgOzfmjqQYB2tKjOI9iKTS1zm/Eh4Mm5F9dNfd0FSxVIYalmqFoLzmcXSI/L1O9tbqKo4KviYyTSpR85H9Vwv8AIP8ApjrrrpopStgW4o/7vEEillBpMkw1o0c8buM6AWsPGS7OcD+Ixv8AuKlUVXAS1xDYJj+0oNLhXZOkwS2m1zpu5/eN/H9FOU+CO1iLdfBSFPsiG3mpz/ARv/YCpTB8Ee3R5A6g/eT9kFV/9MsNxSpTzyNG+sx/Kys7Lk3DABOocZ+h/RXzDYRwEPDXek/YLOcE3l78rosUWlwmsyA10xYhwufSCpDDYHNZwyO6fKfdlazgmmx9+i+HAtiB+/0NkIrFTs211zmHVroPKN/VY63Bq7BBy1af9wgxa0z/APaf0Vqp4Yts02Gkj1BW5QfbvC/jP1+iEcyHCmhxcxj2EHvNGXKRewdOWfTXReGdnKr8SCxhDHWfI7sXHrofPbRdJq4drjMX2PL+OiyBoGiEVLs52bGGqVWFtnd4EaQYNrWM5/VW4BERYIiIoiIgIiICIiAvjxIK+r4/Q+CI0mlZGrE1ZAiMrUqU8wAMiHNdb+1wMeBiD0JQL2EGlh+B0G5D8NhcwABxA1AAzZflzWF4lbz6DTq0HyC9tX0lBjDgvucL0iK85kDtl6XxFfAV9REBERAREQEREBERAREQf//Z">
            <a:hlinkClick r:id="rId2"/>
          </p:cNvPr>
          <p:cNvSpPr>
            <a:spLocks noChangeAspect="1" noChangeArrowheads="1"/>
          </p:cNvSpPr>
          <p:nvPr/>
        </p:nvSpPr>
        <p:spPr bwMode="auto">
          <a:xfrm>
            <a:off x="57150" y="-1449388"/>
            <a:ext cx="3400425" cy="3743326"/>
          </a:xfrm>
          <a:prstGeom prst="rect">
            <a:avLst/>
          </a:prstGeom>
          <a:noFill/>
          <a:ln w="9525">
            <a:noFill/>
            <a:miter lim="800000"/>
            <a:headEnd/>
            <a:tailEnd/>
          </a:ln>
        </p:spPr>
        <p:txBody>
          <a:bodyPr/>
          <a:lstStyle/>
          <a:p>
            <a:endParaRPr lang="nb-NO"/>
          </a:p>
        </p:txBody>
      </p:sp>
      <p:pic>
        <p:nvPicPr>
          <p:cNvPr id="67590" name="Picture 6" descr="http://upload.wikimedia.org/wikipedia/commons/thumb/d/df/HC_%C3%98rsted.jpg/200px-HC_%C3%98rsted.jpg">
            <a:hlinkClick r:id="rId3"/>
          </p:cNvPr>
          <p:cNvPicPr>
            <a:picLocks noChangeAspect="1" noChangeArrowheads="1"/>
          </p:cNvPicPr>
          <p:nvPr/>
        </p:nvPicPr>
        <p:blipFill>
          <a:blip r:embed="rId4"/>
          <a:srcRect/>
          <a:stretch>
            <a:fillRect/>
          </a:stretch>
        </p:blipFill>
        <p:spPr bwMode="auto">
          <a:xfrm>
            <a:off x="1066800" y="1692275"/>
            <a:ext cx="3190875" cy="3509963"/>
          </a:xfrm>
          <a:prstGeom prst="rect">
            <a:avLst/>
          </a:prstGeom>
          <a:noFill/>
          <a:ln w="9525">
            <a:noFill/>
            <a:miter lim="800000"/>
            <a:headEnd/>
            <a:tailEnd/>
          </a:ln>
        </p:spPr>
      </p:pic>
      <p:sp>
        <p:nvSpPr>
          <p:cNvPr id="8" name="TekstSylinder 7"/>
          <p:cNvSpPr txBox="1"/>
          <p:nvPr/>
        </p:nvSpPr>
        <p:spPr>
          <a:xfrm>
            <a:off x="1924050" y="5360988"/>
            <a:ext cx="1492250" cy="315912"/>
          </a:xfrm>
          <a:prstGeom prst="rect">
            <a:avLst/>
          </a:prstGeom>
          <a:noFill/>
          <a:ln>
            <a:solidFill>
              <a:schemeClr val="tx2">
                <a:lumMod val="95000"/>
                <a:lumOff val="5000"/>
              </a:schemeClr>
            </a:solidFill>
          </a:ln>
        </p:spPr>
        <p:txBody>
          <a:bodyPr wrap="none">
            <a:spAutoFit/>
          </a:bodyPr>
          <a:lstStyle/>
          <a:p>
            <a:pPr>
              <a:defRPr/>
            </a:pPr>
            <a:r>
              <a:rPr lang="nb-NO" sz="1800" dirty="0">
                <a:solidFill>
                  <a:schemeClr val="tx1"/>
                </a:solidFill>
              </a:rPr>
              <a:t>(1777 – 1851)</a:t>
            </a:r>
          </a:p>
        </p:txBody>
      </p:sp>
      <p:pic>
        <p:nvPicPr>
          <p:cNvPr id="67592" name="Picture 8" descr="http://upload.wikimedia.org/wikipedia/commons/1/13/Oersted_experiment.png"/>
          <p:cNvPicPr>
            <a:picLocks noChangeAspect="1" noChangeArrowheads="1"/>
          </p:cNvPicPr>
          <p:nvPr/>
        </p:nvPicPr>
        <p:blipFill>
          <a:blip r:embed="rId5"/>
          <a:srcRect/>
          <a:stretch>
            <a:fillRect/>
          </a:stretch>
        </p:blipFill>
        <p:spPr bwMode="auto">
          <a:xfrm>
            <a:off x="4710113" y="1639888"/>
            <a:ext cx="4184650" cy="25701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fade">
                                      <p:cBhvr>
                                        <p:cTn id="7" dur="2000"/>
                                        <p:tgtEl>
                                          <p:spTgt spid="675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592"/>
                                        </p:tgtEl>
                                        <p:attrNameLst>
                                          <p:attrName>style.visibility</p:attrName>
                                        </p:attrNameLst>
                                      </p:cBhvr>
                                      <p:to>
                                        <p:strVal val="visible"/>
                                      </p:to>
                                    </p:set>
                                    <p:animEffect transition="in" filter="fade">
                                      <p:cBhvr>
                                        <p:cTn id="15" dur="2000"/>
                                        <p:tgtEl>
                                          <p:spTgt spid="675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771725" y="0"/>
            <a:ext cx="5312114" cy="1143000"/>
          </a:xfrm>
        </p:spPr>
        <p:txBody>
          <a:bodyPr>
            <a:normAutofit/>
          </a:bodyPr>
          <a:lstStyle/>
          <a:p>
            <a:pPr algn="ctr"/>
            <a:r>
              <a:rPr lang="nb-NO" dirty="0"/>
              <a:t>Oppdrag:</a:t>
            </a:r>
            <a:br>
              <a:rPr lang="nb-NO" dirty="0"/>
            </a:br>
            <a:r>
              <a:rPr lang="nb-NO" sz="2800" i="1" dirty="0" smtClean="0"/>
              <a:t>Beregn virkningsgrad</a:t>
            </a:r>
            <a:endParaRPr lang="nb-NO" sz="2800" i="1" dirty="0"/>
          </a:p>
        </p:txBody>
      </p:sp>
      <p:pic>
        <p:nvPicPr>
          <p:cNvPr id="7" name="Picture 4"/>
          <p:cNvPicPr>
            <a:picLocks noChangeAspect="1" noChangeArrowheads="1"/>
          </p:cNvPicPr>
          <p:nvPr/>
        </p:nvPicPr>
        <p:blipFill>
          <a:blip r:embed="rId2"/>
          <a:srcRect/>
          <a:stretch>
            <a:fillRect/>
          </a:stretch>
        </p:blipFill>
        <p:spPr bwMode="auto">
          <a:xfrm>
            <a:off x="635641" y="3718920"/>
            <a:ext cx="7943169" cy="2531754"/>
          </a:xfrm>
          <a:prstGeom prst="rect">
            <a:avLst/>
          </a:prstGeom>
          <a:noFill/>
          <a:ln w="9525">
            <a:noFill/>
            <a:miter lim="800000"/>
            <a:headEnd/>
            <a:tailEnd/>
          </a:ln>
          <a:effectLst/>
        </p:spPr>
      </p:pic>
      <p:sp>
        <p:nvSpPr>
          <p:cNvPr id="8" name="Rektangel 7"/>
          <p:cNvSpPr/>
          <p:nvPr/>
        </p:nvSpPr>
        <p:spPr>
          <a:xfrm>
            <a:off x="6357257" y="4465864"/>
            <a:ext cx="1153885" cy="17335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6146" name="Picture 2"/>
          <p:cNvPicPr>
            <a:picLocks noChangeAspect="1" noChangeArrowheads="1"/>
          </p:cNvPicPr>
          <p:nvPr/>
        </p:nvPicPr>
        <p:blipFill>
          <a:blip r:embed="rId3"/>
          <a:srcRect/>
          <a:stretch>
            <a:fillRect/>
          </a:stretch>
        </p:blipFill>
        <p:spPr bwMode="auto">
          <a:xfrm>
            <a:off x="2856139" y="1096340"/>
            <a:ext cx="2842532" cy="1293073"/>
          </a:xfrm>
          <a:prstGeom prst="rect">
            <a:avLst/>
          </a:prstGeom>
          <a:noFill/>
          <a:ln w="9525">
            <a:noFill/>
            <a:miter lim="800000"/>
            <a:headEnd/>
            <a:tailEnd/>
          </a:ln>
          <a:effectLst/>
        </p:spPr>
      </p:pic>
      <p:sp>
        <p:nvSpPr>
          <p:cNvPr id="10" name="Rektangel 9"/>
          <p:cNvSpPr/>
          <p:nvPr/>
        </p:nvSpPr>
        <p:spPr>
          <a:xfrm>
            <a:off x="5015593" y="4468585"/>
            <a:ext cx="1325336" cy="17199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11" name="Rektangel 10"/>
          <p:cNvSpPr/>
          <p:nvPr/>
        </p:nvSpPr>
        <p:spPr>
          <a:xfrm>
            <a:off x="7527472" y="4463143"/>
            <a:ext cx="968828" cy="17362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6147" name="Picture 3"/>
          <p:cNvPicPr>
            <a:picLocks noChangeAspect="1" noChangeArrowheads="1"/>
          </p:cNvPicPr>
          <p:nvPr/>
        </p:nvPicPr>
        <p:blipFill>
          <a:blip r:embed="rId4"/>
          <a:srcRect/>
          <a:stretch>
            <a:fillRect/>
          </a:stretch>
        </p:blipFill>
        <p:spPr bwMode="auto">
          <a:xfrm>
            <a:off x="2371337" y="2397924"/>
            <a:ext cx="4483611" cy="11930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27168" y="0"/>
            <a:ext cx="8932053" cy="1143000"/>
          </a:xfrm>
        </p:spPr>
        <p:txBody>
          <a:bodyPr>
            <a:normAutofit/>
          </a:bodyPr>
          <a:lstStyle/>
          <a:p>
            <a:pPr algn="ctr"/>
            <a:r>
              <a:rPr lang="nb-NO" dirty="0"/>
              <a:t>Oppdrag:</a:t>
            </a:r>
            <a:br>
              <a:rPr lang="nb-NO" dirty="0"/>
            </a:br>
            <a:r>
              <a:rPr lang="nb-NO" sz="2800" i="1" dirty="0" smtClean="0"/>
              <a:t>Framstill virkningsgrad som funksjon av turtall</a:t>
            </a:r>
            <a:endParaRPr lang="nb-NO" sz="2800" i="1" dirty="0"/>
          </a:p>
        </p:txBody>
      </p:sp>
      <p:pic>
        <p:nvPicPr>
          <p:cNvPr id="7" name="Picture 4"/>
          <p:cNvPicPr>
            <a:picLocks noChangeAspect="1" noChangeArrowheads="1"/>
          </p:cNvPicPr>
          <p:nvPr/>
        </p:nvPicPr>
        <p:blipFill>
          <a:blip r:embed="rId2"/>
          <a:srcRect/>
          <a:stretch>
            <a:fillRect/>
          </a:stretch>
        </p:blipFill>
        <p:spPr bwMode="auto">
          <a:xfrm>
            <a:off x="635641" y="1302724"/>
            <a:ext cx="7943169" cy="2531754"/>
          </a:xfrm>
          <a:prstGeom prst="rect">
            <a:avLst/>
          </a:prstGeom>
          <a:noFill/>
          <a:ln w="9525">
            <a:noFill/>
            <a:miter lim="800000"/>
            <a:headEnd/>
            <a:tailEnd/>
          </a:ln>
          <a:effectLst/>
        </p:spPr>
      </p:pic>
      <p:sp>
        <p:nvSpPr>
          <p:cNvPr id="11" name="Rektangel 10"/>
          <p:cNvSpPr/>
          <p:nvPr/>
        </p:nvSpPr>
        <p:spPr>
          <a:xfrm>
            <a:off x="7527472" y="2046947"/>
            <a:ext cx="968828" cy="17362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9" name="Rektangel 8"/>
          <p:cNvSpPr/>
          <p:nvPr/>
        </p:nvSpPr>
        <p:spPr>
          <a:xfrm>
            <a:off x="1956293" y="2059058"/>
            <a:ext cx="792963" cy="173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7170" name="Picture 2"/>
          <p:cNvPicPr>
            <a:picLocks noChangeAspect="1" noChangeArrowheads="1"/>
          </p:cNvPicPr>
          <p:nvPr/>
        </p:nvPicPr>
        <p:blipFill>
          <a:blip r:embed="rId3"/>
          <a:srcRect/>
          <a:stretch>
            <a:fillRect/>
          </a:stretch>
        </p:blipFill>
        <p:spPr bwMode="auto">
          <a:xfrm>
            <a:off x="680502" y="1149603"/>
            <a:ext cx="7914576" cy="4593774"/>
          </a:xfrm>
          <a:prstGeom prst="rect">
            <a:avLst/>
          </a:prstGeom>
          <a:noFill/>
          <a:ln w="9525">
            <a:noFill/>
            <a:miter lim="800000"/>
            <a:headEnd/>
            <a:tailEnd/>
          </a:ln>
          <a:effectLst/>
        </p:spPr>
      </p:pic>
      <p:sp>
        <p:nvSpPr>
          <p:cNvPr id="12" name="TekstSylinder 11"/>
          <p:cNvSpPr txBox="1"/>
          <p:nvPr/>
        </p:nvSpPr>
        <p:spPr>
          <a:xfrm>
            <a:off x="1247459" y="5680180"/>
            <a:ext cx="7067800" cy="584775"/>
          </a:xfrm>
          <a:prstGeom prst="rect">
            <a:avLst/>
          </a:prstGeom>
          <a:noFill/>
        </p:spPr>
        <p:txBody>
          <a:bodyPr wrap="square" rtlCol="0">
            <a:spAutoFit/>
          </a:bodyPr>
          <a:lstStyle/>
          <a:p>
            <a:r>
              <a:rPr lang="nb-NO" sz="3200" dirty="0" smtClean="0">
                <a:solidFill>
                  <a:srgbClr val="FF0000"/>
                </a:solidFill>
              </a:rPr>
              <a:t>Bestem turtall ved maks virkningsgrad</a:t>
            </a:r>
            <a:endParaRPr lang="nb-NO"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20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127168" y="0"/>
            <a:ext cx="8932053" cy="1143000"/>
          </a:xfrm>
        </p:spPr>
        <p:txBody>
          <a:bodyPr>
            <a:normAutofit/>
          </a:bodyPr>
          <a:lstStyle/>
          <a:p>
            <a:pPr algn="ctr"/>
            <a:r>
              <a:rPr lang="nb-NO" dirty="0"/>
              <a:t>Oppdrag:</a:t>
            </a:r>
            <a:br>
              <a:rPr lang="nb-NO" dirty="0"/>
            </a:br>
            <a:r>
              <a:rPr lang="nb-NO" sz="2800" i="1" dirty="0" smtClean="0"/>
              <a:t>Beregn hastighet på vannstrømmen ut av </a:t>
            </a:r>
            <a:r>
              <a:rPr lang="nb-NO" sz="2800" i="1" dirty="0" err="1" smtClean="0"/>
              <a:t>dysa</a:t>
            </a:r>
            <a:endParaRPr lang="nb-NO" sz="2800" i="1" dirty="0"/>
          </a:p>
        </p:txBody>
      </p:sp>
      <p:pic>
        <p:nvPicPr>
          <p:cNvPr id="8195" name="Picture 3"/>
          <p:cNvPicPr>
            <a:picLocks noChangeAspect="1" noChangeArrowheads="1"/>
          </p:cNvPicPr>
          <p:nvPr/>
        </p:nvPicPr>
        <p:blipFill>
          <a:blip r:embed="rId2"/>
          <a:srcRect/>
          <a:stretch>
            <a:fillRect/>
          </a:stretch>
        </p:blipFill>
        <p:spPr bwMode="auto">
          <a:xfrm>
            <a:off x="2196775" y="1859079"/>
            <a:ext cx="4006146" cy="1198920"/>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a:srcRect/>
          <a:stretch>
            <a:fillRect/>
          </a:stretch>
        </p:blipFill>
        <p:spPr bwMode="auto">
          <a:xfrm>
            <a:off x="286896" y="3312429"/>
            <a:ext cx="8755966" cy="15139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127168" y="0"/>
            <a:ext cx="8932053" cy="1143000"/>
          </a:xfrm>
        </p:spPr>
        <p:txBody>
          <a:bodyPr>
            <a:normAutofit/>
          </a:bodyPr>
          <a:lstStyle/>
          <a:p>
            <a:pPr algn="ctr"/>
            <a:r>
              <a:rPr lang="nb-NO" dirty="0"/>
              <a:t>Oppdrag:</a:t>
            </a:r>
            <a:br>
              <a:rPr lang="nb-NO" dirty="0"/>
            </a:br>
            <a:r>
              <a:rPr lang="nb-NO" sz="2800" i="1" dirty="0" smtClean="0"/>
              <a:t>Beregn hastighet på turbinskovlene</a:t>
            </a:r>
            <a:endParaRPr lang="nb-NO" sz="2800" i="1" dirty="0"/>
          </a:p>
        </p:txBody>
      </p:sp>
      <p:pic>
        <p:nvPicPr>
          <p:cNvPr id="9220" name="Picture 4"/>
          <p:cNvPicPr>
            <a:picLocks noChangeAspect="1" noChangeArrowheads="1"/>
          </p:cNvPicPr>
          <p:nvPr/>
        </p:nvPicPr>
        <p:blipFill>
          <a:blip r:embed="rId2"/>
          <a:srcRect/>
          <a:stretch>
            <a:fillRect/>
          </a:stretch>
        </p:blipFill>
        <p:spPr bwMode="auto">
          <a:xfrm>
            <a:off x="340341" y="3257929"/>
            <a:ext cx="8548049" cy="1653187"/>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5796846" y="1114236"/>
            <a:ext cx="2955285" cy="2623034"/>
          </a:xfrm>
          <a:prstGeom prst="rect">
            <a:avLst/>
          </a:prstGeom>
          <a:noFill/>
          <a:ln w="9525">
            <a:noFill/>
            <a:miter lim="800000"/>
            <a:headEnd/>
            <a:tailEnd/>
          </a:ln>
          <a:effectLst/>
        </p:spPr>
      </p:pic>
      <p:grpSp>
        <p:nvGrpSpPr>
          <p:cNvPr id="2" name="Gruppe 8"/>
          <p:cNvGrpSpPr/>
          <p:nvPr/>
        </p:nvGrpSpPr>
        <p:grpSpPr>
          <a:xfrm>
            <a:off x="818008" y="1951815"/>
            <a:ext cx="4777394" cy="870109"/>
            <a:chOff x="818008" y="1951815"/>
            <a:chExt cx="4777394" cy="870109"/>
          </a:xfrm>
        </p:grpSpPr>
        <p:pic>
          <p:nvPicPr>
            <p:cNvPr id="9218" name="Picture 2"/>
            <p:cNvPicPr>
              <a:picLocks noChangeAspect="1" noChangeArrowheads="1"/>
            </p:cNvPicPr>
            <p:nvPr/>
          </p:nvPicPr>
          <p:blipFill>
            <a:blip r:embed="rId4"/>
            <a:srcRect r="53055"/>
            <a:stretch>
              <a:fillRect/>
            </a:stretch>
          </p:blipFill>
          <p:spPr bwMode="auto">
            <a:xfrm>
              <a:off x="818008" y="1951815"/>
              <a:ext cx="3772160" cy="870109"/>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l="86435" r="1130"/>
            <a:stretch>
              <a:fillRect/>
            </a:stretch>
          </p:blipFill>
          <p:spPr bwMode="auto">
            <a:xfrm>
              <a:off x="4596223" y="1951815"/>
              <a:ext cx="999179" cy="870109"/>
            </a:xfrm>
            <a:prstGeom prst="rect">
              <a:avLst/>
            </a:prstGeom>
            <a:noFill/>
            <a:ln w="9525">
              <a:noFill/>
              <a:miter lim="800000"/>
              <a:headEnd/>
              <a:tailEnd/>
            </a:ln>
            <a:effectLst/>
          </p:spPr>
        </p:pic>
      </p:grpSp>
      <p:sp>
        <p:nvSpPr>
          <p:cNvPr id="10" name="TekstSylinder 9"/>
          <p:cNvSpPr txBox="1"/>
          <p:nvPr/>
        </p:nvSpPr>
        <p:spPr>
          <a:xfrm>
            <a:off x="1059735" y="5389510"/>
            <a:ext cx="7081362" cy="461665"/>
          </a:xfrm>
          <a:prstGeom prst="rect">
            <a:avLst/>
          </a:prstGeom>
          <a:noFill/>
        </p:spPr>
        <p:txBody>
          <a:bodyPr wrap="none" rtlCol="0">
            <a:spAutoFit/>
          </a:bodyPr>
          <a:lstStyle/>
          <a:p>
            <a:r>
              <a:rPr lang="nb-NO" sz="2400" dirty="0" smtClean="0">
                <a:solidFill>
                  <a:srgbClr val="FF0000"/>
                </a:solidFill>
              </a:rPr>
              <a:t>Sammenlign hastigheten til vannstrømmen og skovlene</a:t>
            </a:r>
            <a:endParaRPr lang="nb-NO"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fade">
                                      <p:cBhvr>
                                        <p:cTn id="10" dur="2000"/>
                                        <p:tgtEl>
                                          <p:spTgt spid="921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2000"/>
                                        <p:tgtEl>
                                          <p:spTgt spid="92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127168" y="0"/>
            <a:ext cx="8932053" cy="1143000"/>
          </a:xfrm>
        </p:spPr>
        <p:txBody>
          <a:bodyPr>
            <a:normAutofit/>
          </a:bodyPr>
          <a:lstStyle/>
          <a:p>
            <a:pPr algn="ctr"/>
            <a:r>
              <a:rPr lang="nb-NO" dirty="0"/>
              <a:t>Oppdrag:</a:t>
            </a:r>
            <a:br>
              <a:rPr lang="nb-NO" dirty="0"/>
            </a:br>
            <a:r>
              <a:rPr lang="nb-NO" sz="2800" i="1" dirty="0" smtClean="0"/>
              <a:t>Optimal </a:t>
            </a:r>
            <a:r>
              <a:rPr lang="nb-NO" sz="2800" i="1" dirty="0" err="1" smtClean="0"/>
              <a:t>skovelhastighet</a:t>
            </a:r>
            <a:endParaRPr lang="nb-NO" sz="2800" i="1" dirty="0"/>
          </a:p>
        </p:txBody>
      </p:sp>
      <p:sp>
        <p:nvSpPr>
          <p:cNvPr id="10" name="TekstSylinder 9"/>
          <p:cNvSpPr txBox="1"/>
          <p:nvPr/>
        </p:nvSpPr>
        <p:spPr>
          <a:xfrm>
            <a:off x="387560" y="1362517"/>
            <a:ext cx="8200771" cy="461665"/>
          </a:xfrm>
          <a:prstGeom prst="rect">
            <a:avLst/>
          </a:prstGeom>
          <a:noFill/>
        </p:spPr>
        <p:txBody>
          <a:bodyPr wrap="none" rtlCol="0">
            <a:spAutoFit/>
          </a:bodyPr>
          <a:lstStyle/>
          <a:p>
            <a:pPr algn="ctr"/>
            <a:r>
              <a:rPr lang="nb-NO" sz="2400" dirty="0" smtClean="0">
                <a:solidFill>
                  <a:srgbClr val="FF0000"/>
                </a:solidFill>
              </a:rPr>
              <a:t>Den optimale skovlehastigheten skal være ½ av vannhastigheten</a:t>
            </a:r>
            <a:endParaRPr lang="nb-NO" sz="2400" dirty="0">
              <a:solidFill>
                <a:srgbClr val="FF0000"/>
              </a:solidFill>
            </a:endParaRPr>
          </a:p>
        </p:txBody>
      </p:sp>
      <p:pic>
        <p:nvPicPr>
          <p:cNvPr id="10242" name="Picture 2"/>
          <p:cNvPicPr>
            <a:picLocks noChangeAspect="1" noChangeArrowheads="1"/>
          </p:cNvPicPr>
          <p:nvPr/>
        </p:nvPicPr>
        <p:blipFill>
          <a:blip r:embed="rId2"/>
          <a:srcRect/>
          <a:stretch>
            <a:fillRect/>
          </a:stretch>
        </p:blipFill>
        <p:spPr bwMode="auto">
          <a:xfrm>
            <a:off x="24224" y="2469678"/>
            <a:ext cx="9044512" cy="276238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6160" y="242571"/>
            <a:ext cx="7767638" cy="687070"/>
          </a:xfrm>
        </p:spPr>
        <p:txBody>
          <a:bodyPr/>
          <a:lstStyle/>
          <a:p>
            <a:pPr algn="ctr"/>
            <a:r>
              <a:rPr lang="nb-NO" dirty="0"/>
              <a:t>Program for dagen</a:t>
            </a:r>
          </a:p>
        </p:txBody>
      </p:sp>
      <p:sp>
        <p:nvSpPr>
          <p:cNvPr id="3" name="Plassholder for innhold 2"/>
          <p:cNvSpPr>
            <a:spLocks noGrp="1"/>
          </p:cNvSpPr>
          <p:nvPr>
            <p:ph idx="1"/>
          </p:nvPr>
        </p:nvSpPr>
        <p:spPr>
          <a:xfrm>
            <a:off x="662940" y="952500"/>
            <a:ext cx="8298180" cy="5707380"/>
          </a:xfrm>
        </p:spPr>
        <p:txBody>
          <a:bodyPr>
            <a:normAutofit lnSpcReduction="10000"/>
          </a:bodyPr>
          <a:lstStyle/>
          <a:p>
            <a:pPr marL="1524000" indent="-1524000">
              <a:lnSpc>
                <a:spcPct val="100000"/>
              </a:lnSpc>
              <a:buNone/>
            </a:pPr>
            <a:r>
              <a:rPr lang="nb-NO" sz="1800" dirty="0" smtClean="0"/>
              <a:t>08:15 </a:t>
            </a:r>
            <a:r>
              <a:rPr lang="nb-NO" sz="1800" dirty="0"/>
              <a:t>– </a:t>
            </a:r>
            <a:r>
              <a:rPr lang="nb-NO" sz="1800" dirty="0" smtClean="0"/>
              <a:t>09:00</a:t>
            </a:r>
            <a:r>
              <a:rPr lang="nb-NO" sz="1800" dirty="0"/>
              <a:t>	</a:t>
            </a:r>
            <a:r>
              <a:rPr lang="nb-NO" sz="1800" b="1" dirty="0">
                <a:solidFill>
                  <a:srgbClr val="0D3475"/>
                </a:solidFill>
              </a:rPr>
              <a:t>Velkommen og praktisk</a:t>
            </a:r>
            <a:r>
              <a:rPr lang="nb-NO" sz="1800" dirty="0">
                <a:solidFill>
                  <a:srgbClr val="0D3475"/>
                </a:solidFill>
              </a:rPr>
              <a:t/>
            </a:r>
            <a:br>
              <a:rPr lang="nb-NO" sz="1800" dirty="0">
                <a:solidFill>
                  <a:srgbClr val="0D3475"/>
                </a:solidFill>
              </a:rPr>
            </a:br>
            <a:r>
              <a:rPr lang="nb-NO" sz="1800" dirty="0">
                <a:solidFill>
                  <a:srgbClr val="0D3475"/>
                </a:solidFill>
              </a:rPr>
              <a:t> – Introduksjon til solcelleteknologi (Nils Kr.)</a:t>
            </a:r>
          </a:p>
          <a:p>
            <a:pPr marL="1524000" indent="-1524000">
              <a:lnSpc>
                <a:spcPct val="100000"/>
              </a:lnSpc>
              <a:buNone/>
            </a:pPr>
            <a:r>
              <a:rPr lang="nb-NO" sz="1800" dirty="0" smtClean="0"/>
              <a:t>09:00 </a:t>
            </a:r>
            <a:r>
              <a:rPr lang="nb-NO" sz="1800" dirty="0"/>
              <a:t>– </a:t>
            </a:r>
            <a:r>
              <a:rPr lang="nb-NO" sz="1800" dirty="0" smtClean="0"/>
              <a:t>09:15</a:t>
            </a:r>
            <a:r>
              <a:rPr lang="nb-NO" sz="1800" dirty="0"/>
              <a:t>	</a:t>
            </a:r>
            <a:r>
              <a:rPr lang="nb-NO" sz="1800" b="1" dirty="0"/>
              <a:t>Pause</a:t>
            </a:r>
            <a:endParaRPr lang="nb-NO" sz="1800" dirty="0"/>
          </a:p>
          <a:p>
            <a:pPr marL="1524000" indent="-1524000">
              <a:lnSpc>
                <a:spcPct val="100000"/>
              </a:lnSpc>
              <a:buNone/>
            </a:pPr>
            <a:r>
              <a:rPr lang="nb-NO" sz="1800" dirty="0" smtClean="0"/>
              <a:t>09:15 </a:t>
            </a:r>
            <a:r>
              <a:rPr lang="nb-NO" sz="1800" dirty="0"/>
              <a:t>– </a:t>
            </a:r>
            <a:r>
              <a:rPr lang="nb-NO" sz="1800" dirty="0" smtClean="0"/>
              <a:t>10:30</a:t>
            </a:r>
            <a:r>
              <a:rPr lang="nb-NO" sz="1800" dirty="0"/>
              <a:t>	</a:t>
            </a:r>
            <a:r>
              <a:rPr lang="nb-NO" sz="1800" b="1" dirty="0"/>
              <a:t>Framstilling </a:t>
            </a:r>
            <a:r>
              <a:rPr lang="nb-NO" sz="1800" b="1" dirty="0">
                <a:solidFill>
                  <a:schemeClr val="tx1"/>
                </a:solidFill>
              </a:rPr>
              <a:t>og karakterisering </a:t>
            </a:r>
            <a:r>
              <a:rPr lang="nb-NO" sz="1800" b="1" dirty="0"/>
              <a:t>av solcellepaneler </a:t>
            </a:r>
            <a:br>
              <a:rPr lang="nb-NO" sz="1800" b="1" dirty="0"/>
            </a:br>
            <a:r>
              <a:rPr lang="nb-NO" sz="1800" dirty="0"/>
              <a:t>– Laboratorium (Nils Kr.)</a:t>
            </a:r>
          </a:p>
          <a:p>
            <a:pPr marL="1524000" indent="-1524000">
              <a:lnSpc>
                <a:spcPct val="100000"/>
              </a:lnSpc>
              <a:buNone/>
            </a:pPr>
            <a:r>
              <a:rPr lang="nb-NO" sz="1800" dirty="0" smtClean="0"/>
              <a:t>10:30 – 10:45	</a:t>
            </a:r>
            <a:r>
              <a:rPr lang="nb-NO" sz="1800" b="1" dirty="0" smtClean="0"/>
              <a:t>Pause</a:t>
            </a:r>
            <a:endParaRPr lang="nb-NO" sz="1800" dirty="0" smtClean="0"/>
          </a:p>
          <a:p>
            <a:pPr marL="1524000" indent="-1524000">
              <a:lnSpc>
                <a:spcPct val="100000"/>
              </a:lnSpc>
              <a:buNone/>
            </a:pPr>
            <a:r>
              <a:rPr lang="nb-NO" sz="1800" dirty="0" smtClean="0"/>
              <a:t>10:45 </a:t>
            </a:r>
            <a:r>
              <a:rPr lang="nb-NO" sz="1800" dirty="0"/>
              <a:t>– </a:t>
            </a:r>
            <a:r>
              <a:rPr lang="nb-NO" sz="1800" dirty="0" smtClean="0"/>
              <a:t>11:30</a:t>
            </a:r>
            <a:r>
              <a:rPr lang="nb-NO" sz="1800" b="1" dirty="0"/>
              <a:t>	Ulike solcelleprosjekter for undervisning </a:t>
            </a:r>
            <a:br>
              <a:rPr lang="nb-NO" sz="1800" b="1" dirty="0"/>
            </a:br>
            <a:r>
              <a:rPr lang="nb-NO" sz="1800" dirty="0"/>
              <a:t>– Presentasjon med demo (Nils Kr.)</a:t>
            </a:r>
          </a:p>
          <a:p>
            <a:pPr marL="1524000" indent="-1524000">
              <a:lnSpc>
                <a:spcPct val="100000"/>
              </a:lnSpc>
              <a:buNone/>
            </a:pPr>
            <a:r>
              <a:rPr lang="nb-NO" sz="1800" dirty="0" smtClean="0"/>
              <a:t>11:30 – 12:00	</a:t>
            </a:r>
            <a:r>
              <a:rPr lang="nb-NO" sz="1800" b="1" dirty="0" smtClean="0"/>
              <a:t>Lunsj</a:t>
            </a:r>
            <a:endParaRPr lang="nb-NO" sz="1800" dirty="0" smtClean="0"/>
          </a:p>
          <a:p>
            <a:pPr marL="1524000" indent="-1524000">
              <a:lnSpc>
                <a:spcPct val="100000"/>
              </a:lnSpc>
              <a:buNone/>
            </a:pPr>
            <a:r>
              <a:rPr lang="nb-NO" sz="1800" dirty="0" smtClean="0"/>
              <a:t>12:00 </a:t>
            </a:r>
            <a:r>
              <a:rPr lang="nb-NO" sz="1800" dirty="0"/>
              <a:t>– </a:t>
            </a:r>
            <a:r>
              <a:rPr lang="nb-NO" sz="1800" dirty="0" smtClean="0"/>
              <a:t>12:45</a:t>
            </a:r>
            <a:r>
              <a:rPr lang="nb-NO" sz="1800" b="1" dirty="0"/>
              <a:t>	Introduksjon til induksjon </a:t>
            </a:r>
            <a:br>
              <a:rPr lang="nb-NO" sz="1800" b="1" dirty="0"/>
            </a:br>
            <a:r>
              <a:rPr lang="nb-NO" sz="1800" dirty="0"/>
              <a:t>– Presentasjon med demonstrasjoner (Nils Kr.)</a:t>
            </a:r>
          </a:p>
          <a:p>
            <a:pPr marL="1524000" indent="-1524000">
              <a:lnSpc>
                <a:spcPct val="100000"/>
              </a:lnSpc>
              <a:buNone/>
            </a:pPr>
            <a:r>
              <a:rPr lang="nb-NO" sz="1800" dirty="0" smtClean="0"/>
              <a:t>12:45 </a:t>
            </a:r>
            <a:r>
              <a:rPr lang="nb-NO" sz="1800" dirty="0"/>
              <a:t>– </a:t>
            </a:r>
            <a:r>
              <a:rPr lang="nb-NO" sz="1800" dirty="0" smtClean="0"/>
              <a:t>13:00</a:t>
            </a:r>
            <a:r>
              <a:rPr lang="nb-NO" sz="1800" b="1" dirty="0"/>
              <a:t>	Introduksjon til </a:t>
            </a:r>
            <a:r>
              <a:rPr lang="nb-NO" sz="1800" b="1" dirty="0" err="1"/>
              <a:t>vannkraftlab</a:t>
            </a:r>
            <a:r>
              <a:rPr lang="nb-NO" sz="1800" b="1" dirty="0"/>
              <a:t/>
            </a:r>
            <a:br>
              <a:rPr lang="nb-NO" sz="1800" b="1" dirty="0"/>
            </a:br>
            <a:r>
              <a:rPr lang="nb-NO" sz="1800" dirty="0"/>
              <a:t>– Kort presentasjon (Nils Kr.)</a:t>
            </a:r>
          </a:p>
          <a:p>
            <a:pPr marL="1524000" indent="-1524000">
              <a:lnSpc>
                <a:spcPct val="100000"/>
              </a:lnSpc>
              <a:buNone/>
            </a:pPr>
            <a:r>
              <a:rPr lang="nb-NO" sz="1800" dirty="0" smtClean="0"/>
              <a:t>13:00 </a:t>
            </a:r>
            <a:r>
              <a:rPr lang="nb-NO" sz="1800" dirty="0"/>
              <a:t>– </a:t>
            </a:r>
            <a:r>
              <a:rPr lang="nb-NO" sz="1800" dirty="0" smtClean="0"/>
              <a:t>13:15</a:t>
            </a:r>
            <a:r>
              <a:rPr lang="nb-NO" sz="1800" dirty="0"/>
              <a:t>	</a:t>
            </a:r>
            <a:r>
              <a:rPr lang="nb-NO" sz="1800" b="1" dirty="0"/>
              <a:t>Pause </a:t>
            </a:r>
            <a:br>
              <a:rPr lang="nb-NO" sz="1800" b="1" dirty="0"/>
            </a:br>
            <a:r>
              <a:rPr lang="nb-NO" sz="1800" dirty="0"/>
              <a:t>– Går til Hydrodynamiske laboratorier </a:t>
            </a:r>
          </a:p>
          <a:p>
            <a:pPr marL="1524000" indent="-1524000">
              <a:lnSpc>
                <a:spcPct val="100000"/>
              </a:lnSpc>
              <a:buNone/>
            </a:pPr>
            <a:r>
              <a:rPr lang="nb-NO" sz="1800" dirty="0" smtClean="0"/>
              <a:t>13:15 </a:t>
            </a:r>
            <a:r>
              <a:rPr lang="nb-NO" sz="1800" dirty="0"/>
              <a:t>– </a:t>
            </a:r>
            <a:r>
              <a:rPr lang="nb-NO" sz="1800" dirty="0" smtClean="0"/>
              <a:t>14:00</a:t>
            </a:r>
            <a:r>
              <a:rPr lang="nb-NO" sz="1800" b="1" dirty="0"/>
              <a:t>	</a:t>
            </a:r>
            <a:r>
              <a:rPr lang="nb-NO" sz="1800" b="1" dirty="0">
                <a:solidFill>
                  <a:srgbClr val="FF0000"/>
                </a:solidFill>
              </a:rPr>
              <a:t>Måling av virkningsgrad vannkraftverk for undervisning </a:t>
            </a:r>
            <a:br>
              <a:rPr lang="nb-NO" sz="1800" b="1" dirty="0">
                <a:solidFill>
                  <a:srgbClr val="FF0000"/>
                </a:solidFill>
              </a:rPr>
            </a:br>
            <a:r>
              <a:rPr lang="nb-NO" sz="1800" dirty="0">
                <a:solidFill>
                  <a:srgbClr val="FF0000"/>
                </a:solidFill>
              </a:rPr>
              <a:t>– Laboratorium (Nils Kr.)</a:t>
            </a:r>
          </a:p>
          <a:p>
            <a:pPr marL="1524000" indent="-1524000">
              <a:lnSpc>
                <a:spcPct val="100000"/>
              </a:lnSpc>
              <a:buNone/>
            </a:pPr>
            <a:r>
              <a:rPr lang="nb-NO" sz="1800" dirty="0" smtClean="0"/>
              <a:t>14:00 </a:t>
            </a:r>
            <a:r>
              <a:rPr lang="nb-NO" sz="1800" dirty="0"/>
              <a:t>– </a:t>
            </a:r>
            <a:r>
              <a:rPr lang="nb-NO" sz="1800" dirty="0" smtClean="0"/>
              <a:t>14:30</a:t>
            </a:r>
            <a:r>
              <a:rPr lang="nb-NO" sz="1800" dirty="0"/>
              <a:t>	</a:t>
            </a:r>
            <a:r>
              <a:rPr lang="nb-NO" sz="1800" b="1" dirty="0"/>
              <a:t>Oppsummering</a:t>
            </a:r>
            <a:br>
              <a:rPr lang="nb-NO" sz="1800" b="1" dirty="0"/>
            </a:br>
            <a:endParaRPr lang="nb-NO" sz="180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9144000" cy="6490741"/>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400" b="1" dirty="0" smtClean="0">
                <a:solidFill>
                  <a:srgbClr val="FF0000"/>
                </a:solidFill>
              </a:rPr>
              <a:t>Vannenergiverk</a:t>
            </a:r>
            <a:br>
              <a:rPr lang="nb-NO" sz="4400" b="1" dirty="0" smtClean="0">
                <a:solidFill>
                  <a:srgbClr val="FF0000"/>
                </a:solidFill>
              </a:rPr>
            </a:br>
            <a:r>
              <a:rPr lang="nb-NO" sz="3600" b="1" dirty="0" smtClean="0">
                <a:solidFill>
                  <a:srgbClr val="FF0000"/>
                </a:solidFill>
              </a:rPr>
              <a:t>Måling av energi</a:t>
            </a:r>
            <a:br>
              <a:rPr lang="nb-NO" sz="3600" b="1" dirty="0" smtClean="0">
                <a:solidFill>
                  <a:srgbClr val="FF0000"/>
                </a:solidFill>
              </a:rPr>
            </a:br>
            <a:r>
              <a:rPr lang="nb-NO" sz="3600" b="1" dirty="0" smtClean="0">
                <a:solidFill>
                  <a:srgbClr val="FF0000"/>
                </a:solidFill>
              </a:rPr>
              <a:t>For gjennomføring på egen skole</a:t>
            </a:r>
            <a:endParaRPr lang="nb-NO" sz="4400"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0638" y="274638"/>
            <a:ext cx="6808573" cy="1143000"/>
          </a:xfrm>
        </p:spPr>
        <p:txBody>
          <a:bodyPr>
            <a:normAutofit/>
          </a:bodyPr>
          <a:lstStyle/>
          <a:p>
            <a:pPr algn="ctr"/>
            <a:r>
              <a:rPr lang="nb-NO" dirty="0" smtClean="0"/>
              <a:t>Oppdrag:</a:t>
            </a:r>
            <a:br>
              <a:rPr lang="nb-NO" dirty="0" smtClean="0"/>
            </a:br>
            <a:r>
              <a:rPr lang="nb-NO" sz="2800" i="1" dirty="0" smtClean="0"/>
              <a:t>Mål levert energi fra et vannenergiverk</a:t>
            </a:r>
            <a:endParaRPr lang="nb-NO" sz="2800" i="1" dirty="0"/>
          </a:p>
        </p:txBody>
      </p:sp>
      <p:sp>
        <p:nvSpPr>
          <p:cNvPr id="3" name="Plassholder for innhold 2"/>
          <p:cNvSpPr>
            <a:spLocks noGrp="1"/>
          </p:cNvSpPr>
          <p:nvPr>
            <p:ph idx="1"/>
          </p:nvPr>
        </p:nvSpPr>
        <p:spPr>
          <a:xfrm>
            <a:off x="81643" y="1482812"/>
            <a:ext cx="4972270" cy="4643352"/>
          </a:xfrm>
        </p:spPr>
        <p:txBody>
          <a:bodyPr>
            <a:normAutofit/>
          </a:bodyPr>
          <a:lstStyle/>
          <a:p>
            <a:r>
              <a:rPr lang="nb-NO" sz="2000" dirty="0" smtClean="0"/>
              <a:t>Dere disponerer en bøtte vann. </a:t>
            </a:r>
            <a:br>
              <a:rPr lang="nb-NO" sz="2000" dirty="0" smtClean="0"/>
            </a:br>
            <a:r>
              <a:rPr lang="nb-NO" sz="2000" b="1" dirty="0" smtClean="0">
                <a:solidFill>
                  <a:srgbClr val="FF0000"/>
                </a:solidFill>
              </a:rPr>
              <a:t>Fyll vann i reservoarene </a:t>
            </a:r>
            <a:r>
              <a:rPr lang="nb-NO" sz="2000" dirty="0" smtClean="0"/>
              <a:t>til vannenergiverket. </a:t>
            </a:r>
          </a:p>
          <a:p>
            <a:r>
              <a:rPr lang="nb-NO" sz="2000" dirty="0" smtClean="0"/>
              <a:t>Beregne </a:t>
            </a:r>
            <a:r>
              <a:rPr lang="nb-NO" sz="2000" b="1" dirty="0" smtClean="0">
                <a:solidFill>
                  <a:srgbClr val="FF0000"/>
                </a:solidFill>
              </a:rPr>
              <a:t>levert energi </a:t>
            </a:r>
            <a:br>
              <a:rPr lang="nb-NO" sz="2000" b="1" dirty="0" smtClean="0">
                <a:solidFill>
                  <a:srgbClr val="FF0000"/>
                </a:solidFill>
              </a:rPr>
            </a:br>
            <a:r>
              <a:rPr lang="nb-NO" sz="2000" dirty="0" smtClean="0"/>
              <a:t>fra bøtta med vann.</a:t>
            </a:r>
          </a:p>
          <a:p>
            <a:r>
              <a:rPr lang="nb-NO" sz="2000" b="1" dirty="0" smtClean="0">
                <a:solidFill>
                  <a:srgbClr val="FF0000"/>
                </a:solidFill>
              </a:rPr>
              <a:t>Optimaliser </a:t>
            </a:r>
            <a:r>
              <a:rPr lang="nb-NO" sz="2000" dirty="0" smtClean="0"/>
              <a:t>dyse-</a:t>
            </a:r>
            <a:br>
              <a:rPr lang="nb-NO" sz="2000" dirty="0" smtClean="0"/>
            </a:br>
            <a:r>
              <a:rPr lang="nb-NO" sz="2000" dirty="0" smtClean="0"/>
              <a:t>åpning samt treff-</a:t>
            </a:r>
            <a:br>
              <a:rPr lang="nb-NO" sz="2000" dirty="0" smtClean="0"/>
            </a:br>
            <a:r>
              <a:rPr lang="nb-NO" sz="2000" dirty="0" smtClean="0"/>
              <a:t>punktet for vann-</a:t>
            </a:r>
            <a:br>
              <a:rPr lang="nb-NO" sz="2000" dirty="0" smtClean="0"/>
            </a:br>
            <a:r>
              <a:rPr lang="nb-NO" sz="2000" dirty="0" smtClean="0"/>
              <a:t>strålen slik at dere får </a:t>
            </a:r>
            <a:br>
              <a:rPr lang="nb-NO" sz="2000" dirty="0" smtClean="0"/>
            </a:br>
            <a:r>
              <a:rPr lang="nb-NO" sz="2000" dirty="0" smtClean="0"/>
              <a:t>mest mulig energi </a:t>
            </a:r>
            <a:br>
              <a:rPr lang="nb-NO" sz="2000" dirty="0" smtClean="0"/>
            </a:br>
            <a:r>
              <a:rPr lang="nb-NO" sz="2000" dirty="0" smtClean="0"/>
              <a:t>ut av vannet.</a:t>
            </a:r>
          </a:p>
          <a:p>
            <a:r>
              <a:rPr lang="nb-NO" sz="2000" dirty="0" smtClean="0"/>
              <a:t>Mål levert </a:t>
            </a:r>
            <a:r>
              <a:rPr lang="nb-NO" sz="2000" b="1" dirty="0" smtClean="0">
                <a:solidFill>
                  <a:srgbClr val="FF0000"/>
                </a:solidFill>
              </a:rPr>
              <a:t>elektrisk energi</a:t>
            </a:r>
          </a:p>
          <a:p>
            <a:r>
              <a:rPr lang="nb-NO" sz="2000" dirty="0" smtClean="0"/>
              <a:t>Hva er </a:t>
            </a:r>
            <a:r>
              <a:rPr lang="nb-NO" sz="2000" b="1" dirty="0" smtClean="0">
                <a:solidFill>
                  <a:srgbClr val="FF0000"/>
                </a:solidFill>
              </a:rPr>
              <a:t>virkningsgraden </a:t>
            </a:r>
            <a:br>
              <a:rPr lang="nb-NO" sz="2000" b="1" dirty="0" smtClean="0">
                <a:solidFill>
                  <a:srgbClr val="FF0000"/>
                </a:solidFill>
              </a:rPr>
            </a:br>
            <a:r>
              <a:rPr lang="nb-NO" sz="2000" dirty="0" smtClean="0"/>
              <a:t>til vannenergiverket?</a:t>
            </a:r>
            <a:endParaRPr lang="nb-NO" sz="2000" dirty="0"/>
          </a:p>
        </p:txBody>
      </p:sp>
      <p:pic>
        <p:nvPicPr>
          <p:cNvPr id="7" name="Bilde 6" descr="CIMG4971.JPG"/>
          <p:cNvPicPr>
            <a:picLocks noChangeAspect="1"/>
          </p:cNvPicPr>
          <p:nvPr/>
        </p:nvPicPr>
        <p:blipFill>
          <a:blip r:embed="rId2"/>
          <a:srcRect t="23153" b="34685"/>
          <a:stretch>
            <a:fillRect/>
          </a:stretch>
        </p:blipFill>
        <p:spPr>
          <a:xfrm rot="16200000">
            <a:off x="4942848" y="2224075"/>
            <a:ext cx="5999206" cy="1897046"/>
          </a:xfrm>
          <a:prstGeom prst="rect">
            <a:avLst/>
          </a:prstGeom>
        </p:spPr>
      </p:pic>
      <p:pic>
        <p:nvPicPr>
          <p:cNvPr id="8" name="Bilde 7" descr="CIMG4972.JPG"/>
          <p:cNvPicPr>
            <a:picLocks noChangeAspect="1"/>
          </p:cNvPicPr>
          <p:nvPr/>
        </p:nvPicPr>
        <p:blipFill>
          <a:blip r:embed="rId3"/>
          <a:srcRect l="24017" t="13514" r="25270" b="17297"/>
          <a:stretch>
            <a:fillRect/>
          </a:stretch>
        </p:blipFill>
        <p:spPr>
          <a:xfrm>
            <a:off x="3734241" y="2928551"/>
            <a:ext cx="3188043" cy="3262184"/>
          </a:xfrm>
          <a:prstGeom prst="rect">
            <a:avLst/>
          </a:prstGeom>
        </p:spPr>
      </p:pic>
      <p:sp>
        <p:nvSpPr>
          <p:cNvPr id="19458" name="AutoShape 2" descr="data:image/jpeg;base64,/9j/4AAQSkZJRgABAQAAAQABAAD/2wCEAAkGBhQSERUUExQWFBQWGBgYFxgYFxQXGBcYFRQVGBcXFxUXHCYeFxojGhYUHy8gIycpLCwsFR4xNTAqNSYsLCkBCQoKDgwOGg8PGiwkHyQsLCwpLCksLCwsLCksKSksKSkpLCkpKSkpLCkpKSwsLCksKSkpLCksKSwsKSwsLCwsLP/AABEIALcBEwMBIgACEQEDEQH/xAAbAAABBQEBAAAAAAAAAAAAAAAFAAIDBAYBB//EADkQAAEDAQYEBAQGAgICAwAAAAEAAhEDBAUSITFBBlFhcRMigZEyobHBFCNCUtHhcvCCkgczQ2Lx/8QAGQEAAwEBAQAAAAAAAAAAAAAAAQIDAAQF/8QAJBEAAgICAwACAwADAAAAAAAAAAECEQMhEjFBEyJRYXEEMkL/2gAMAwEAAhEDEQA/AC9VkiFYui1foKie1VnnCQ4bKhGwpedlxNkahAXhaaz1g9s+6DXlZMLpGhSjsHNeWuDhstExwqMnYhZ9wVy57ThdgOh0WFTKVrolriFWa8tcHDZH72s0jENR9EBcJSjBxxFRk8x80AtNOCQuNtldoIpeH0xYyfloh9qvOuDNWm3u3Ie4Jj1CnzVj8G0F7ntMSw+iH3s5geQ1zSdxIkHsqVW8MiWy18ZA9dwdCECfTcDik+uf1Qc0gxjfYXr2xzB5QDPPZGbjuX8fSdIaajMiJAc4HcA5mOaz1nwVoDj4dQDXVro6TkeyuXdYK1Mh1N+GD8QM9cuanKUX/SkVJfwCXjYHUKpY6cjGeRHQjmqxWl4le6t+ZUIdUgAuiMWEADIb5LPMEqsJckJONEbaclWG0SDoQQnGxOwhwyUn4p2jx2MZj13CDlsyWgvdliNppVGvl3hgEuAmGnIOPY69EHotIlp1aYPortycRustUOgFh8tRn7mnUH7J960qX4l5oPxU3tD28xiAOE9RMJYRa7HnJPoqtC6GqUU1IKackQhq6GqZzYTabXua6oGHw2kBzuRdotZqsaGJzaamFNPDEAURhicGKUNTwxEJAGJwYp8CcGrAIMC7CmwLpYsYgwBdAU2BNhYBwNSUgYuLGNjVZBhVntRm9LN+oeqEPXQIduy1YH4ToUVtdnD2keyA1m7jUIxdlrxtjcIGQCrNgwoXcxqEYvey/qHqhJQDQVFoFSiZdhyzPLrms1XvOiHQ2o13UKvfldzaZYCQHnPqBss/+F5D6qE8lOi0MfJWap1YAB8gDKDI+STuIX+IC2ix7QcsQkk8wWwQszQdDsLgBOjiAc+o5LQ8O2xgljmjGT5X5z/jnopyk5FIxUTVcKcLUq/i1H08AJEUw4lrCRLg2dBOyMVv/H9A7eio3HfDaALTvn7SjTeKm77rKMX2Zykno8+4y4CdQYatP4BqNwEBuG8DLmE65jvuvS+IeImvpvpjPE0heR13GnWDhlmg4royfoWvCmCfRUeH7k8e0U6MwHOgnkMyT7AqzeFr0jMxOXKJPyVjharheau4ED11+S2O0zSpo9NtnA9FzAGNADRA9F55xbwTUpNdVbBa3UbjZbW6OJwPidHdVuJuJPFZgZGcTMIypbQFfR5TZ6AcySPMNVPZLPBnorFuoBriW/CT/wDqnbUB02yQjK2GapDQxOIhT0bOXkNaJJRS18Nvp02vJbDusn22TSlxEjHkwLaLEcIcc+YGw6pXLUOJ1OfJVBY4d5gwlbb0dQa5rDm8YT/juD8vZRXBbQ2oxxAPmkg9lJW9su6X1ROyzlstd8TSWn0MKRrFdt2F1V7mmQ5xIPeFH4a6EczIQxStpKVlNPwogIcC7ClNKV0U4RAQ4UgxT4EgxYBWcxJtJTli7hWMRhiSnDUljHob2gjoUAtdnwu6bInYLTIg+idbrPib1GiuL2Z94TLPW8N4OxU72qCsyQgAO1AHt5ghZy00cBIOyJXPa/0H0Tr3smJpMaa9QlYyAlkuptreRpg3OUzlkthdnCVBjcODEeeiyt2X3Ss9ZuPDDjgcMpbOjiByMLY2riRjWflnPeVyPGpSbbOrm1FJIjvTgejWb8Aa6Mj/ADzXkvEd1VLLWLScwcjzGxC9DtfF1SPiVa96FC12E1BnWaSTz6t7EZhNxS6FtvsydlvzG1pOboifb5pzLyJKBtPhva3b+f7hFKNKSpydDxVhWhWxPGImN1mb1bNTsStfYrD5ZPJBbys0VJAnf6/JLGVjuKRnrVUOUHUQeyO3YMNMZa9YQevZSSMt4C0dCywAE8560JGG9naUlMtzi3NEbLQCFXjbGmoB+lplx6Dl1UrsrSQJvInEGbAAnuc1NdzSSAMydAFXtdfG9zgIBJIHIbD2RW4KTsXlGf7tm9e6qmoojL7HoVxXXZbLT8Ss9viEebfDP6QBug/gPvCu7wx4dFmZJ269XHlsqF82Z1MtY/zHY5gQdxKJXJeYp0vDbILjmdkOSl/BuLitA2/uAXNLn5FgaSCDv1WPsFm85zgNK9Yq3mGtIeQWnXl1yXmVsb+e6Bq4wAIy2EBN+kLT7CtKmNlKKatWK56xaDgj/Ly/I5ptqsZYS178+Tf5OaeU1HsmoORCYCTKgJycD6hCLYwa6nrn9VQo0sQMQDIAOkHvsgsg3xs1Qanhi5Z2nCJ+LfuNVNCsRZCQmimpg1cLVgERprhYpg1KEDEUdUlYDUljBtrsDumyM0quJsoVaKchKwWqDBVyaHXjZoMjQ/VDagWjq0w4RzQC0UsJhKMZe/bxeHYaZLeZGvadlnHCof1OJOvmd/K2LroNSoRpJOeyluXhsOqw7LCTJGgjmvPnmdnfDEqMZSpFjQXAjXPNErJfRwgF0uZA/wAm7HvsV6HbuEWPpRTHlG+/X7rzW/OHn2d8tnprHUHun/oj/BcrXgX9lauqo6S0TDhmEGsRxDL15g8itbctANbiKWUqGUDJXvZSC6RkNForooscxr+Y+e490Lvitiq5Z7R1VmrZnUGtY0/pxO5hxz36R7pZO0PFUwvbbzaxsZShtgs2L8yoYZM579uiF26k7G05uGRIxCcxoSNM9k+mx7z5jhbs0HJGKrYJPw1V6XB+UyuILGxMEQMUx31E91QfaWDcKqLwf4bqRd5D9QZlBrZd8jyud7whJJvRotpbCVsvwN8tPNzshufQJC7xhEtcXkgmdyTkANkPu+wupuDgYOvWeq1VC/3CjUYWBznzL5OPpnnocwqJJIRttmfqXfSa/cxzIid/SQVas1tOMCnlGpP1P8If+GNSpm7CxoA1z65d0Zstma0QNFOTvQ8VRJVLqji5zi4ncq1Z6YGqjxgboXeV+MbljA2mZPoBqlSfgzaL16XkxskkQ0S48uQ7lGeA7exrfz2Nx1STjjODo3FsAIyWEve6nV30/wAOTWpwDgaJeH74wJnuj1huS2BrQ5hpjYPOY7AZq8Vx+xCbctI1XEEWdxNKpnE4TJ9507LD1bWXEkmT/K0l7Xc5xaa7pIAHl3jmeap42MBwMAPTWOc81OclJ6HhFrsBWW7qld4Y0AYjALssyobJZZqeGP0mHHrMeyKvtAbnOfPeSh9nrBtZop6fr5Hlkit9Gk62aTwgCQNJP1XQxdpgkzlEdZnupsK60cjIfDTfDUxC5gWAV/DSFNWcK5h3WMQ4Skp5XFrQaDFQKnXbHmHqr1RV3BWJly77ViEck28rNIkahDKdQsd9Eap1Q4SlYyMvUvNrHYHnCHZYuRPPkOqN2SuGnCXS4wCegyGaxnGVICrAI5kcuircN8TCi8CsHFgiHDMtjmNx8wuHJBSlZ145tKj2ixta1gzyOqxvF1Sm1xDtDvqFPeHFlN7Py3AtIEEZrMXxa2vMMf4jY3EEKk3aonFOwTarPgeH02tn9Q/S8TlPI65q1UvouZApuaYOUe8Eaqc2H8qdORT7scBVY0EkAiSdidwua10dKTM4wVGRWMTOTHTiiCcWHYZRnnpkrlN7qhxO119Srz7S6XtERmDlnnE+8KFlPCs5fgyXp00uaYXQpXOgSVRrVidMh/uqARVq8bwoxeDdCQqlS7zUcAXAASTJwgxnhB0BOiip0y4EviST7KlKhLDtkrNJ2PYol4LcUD2WUp2TNX6tsdTDS0EkkNAJJEnuh6HwOuuOnUc4y+mYmWwRPMzoEMFgqNP/ALMhzbE/NFbv4sY9hZhwEHzHJzXEbzrHdNq12u7pnQisFX7dNUhpcXU2PAwRJDo1AcDmVW4Z4Zo1Kk1ZbSE5k+Z5GoH9LQUqZdAxuAGYExnzA0Tad5uFIU20zjbq4ZkmTP1R58TcHI0V1cW2eztNKjSDGtmNp7nUkq4OKaVRoL3yQJDQ3KSNMWq8+tjS95wtIPURHup7Ldrsi58dhPzSzySkqGjjSdhS+rzdVIMADbt1VOw2N9UwwFx+Q7nZW7Ld7NSSehP2RalbC1uFoAb0191OK/JSTBDeHBimoS6P0t09+SCtogVYaMznABMAHpstJbrybSYalQw0fPorfAtemKT7W8BtWsYaP20wfIABzzJXRBWc82VKFVsRIkbSJ9lIitpptqeI5wa8kfqAIGXULzurfVShUPhuAAPwnNp9NvROsm6EePVo2dKyk6Aqwy7nb5d0/hy/W2uliAwubAe2dDGRHMFFcKst9EQYLp5u9lIy7GDme/8ASIQlCNGK4sbP2j2SVqOiSJijaaMFVnBGbXQkdUIqBEUp1mLlnvHA1x5A5dQMk8umeipWluvsUGH0z1azF8uOZMk+quXXcYqjCAJ6/VODAi1zVQCANd15U5tPZ6cIprQJtnA72Z0nBrtxq09+XcKhY2hlTDX/ACyDq74D2fp6GCvTbNUBMFCeI7jawueM5zIMLoSclZBviwFfVsa2l5XNgjUER7hA7H4oYarB5STDiJDi2JAAzOoVx9gpH/42jMScIH0Rht4tlwoNDRTza3XRoD4G/P8A4hT1eylutGdoOc1xc4fG0ZbZf6VO54UVstj6rnOeRj0MZAco6KrTLgeaXvYetHb5tWBoOo/uFVs9YOHIj4gdQiFtgOZLQ4QJDtDGxCqUaADi4bmdScuWfdGLVGadnYkSoDGifa7R5sOwE+p/pVvHTqLJuRYpuhGrntFPEXSAWgkBwBnKIg5HVZ8VlHUJdoCm4C8y/VYAThyk7JtG1Fpz0TLJj0dny5p9oo9+vokaopF8lYYpV/hIOSsWqwGqA6m7zjbYhZ+67xaSGZ5yWyMjHI+/stFZHQRMx0OaRjIEC9nU58ai9rWmC/CSyf8AIZT0Viz8S2c/rA75fVGL5sbG4SwktjzA5idp2d9lU4Z4MZVotqVAwte4zIBIDT9yCrRinom5NKyAcSUJyqN9/wCM060X68D8qz1qx1EU3tZ7kSfQLYUODLDSd5QGuGc4GmNxqMoREXEXN8lbG0jKQBHtqm+NLoT5H6eJW+rXtFQOtIcxo0ZhLQM8wAfqUbbxC5sDIARA0iBAXpp4ZcSBUqQAdBMkfZUbz4WJMsc1zdcLszM66dkW2l0DT9PPrXxW45A5EZws7UrzO8leqXPcTDXipRaQJ1Y3L3CocSUbFQqlzWtLm6NAaPNuSG6nuh5Zl3Q7ga6fAYXlxl7Wy0/pgkj1grVeOFmuHbwdVYXEalGQ5deOH1VnLOf20XMacJUdJTtCLMhuEpJ66hYbHB+ISh1vpbhdstqz6FXHiQi0ZbM212Kcog/NRWn4T2RCvQwkrK8UXsWgUaZ879T+1u57pTGMq3w+lWfgdLS7MHMH+O6O3TxVTJEnA7kdPdZO32UtPRW7purGMbtD8I5xuVHLjjJfY6MeRp6PWrpvmSM5HPmivE5D6bX7QvLrDdb2506j2Hk05dsJyRZt828tDH+G9o0lkH1LSAoRaiqsrJOTui7aKR8Mkd5Qehegpn4S46wIHuToNlbtNW1PZhOBg3wtMx3c4hEuE+HiyoTWE03iHOdv67HNT4q7bH5OqSBdjomoS8sIBiRrHJSuoNG6NXpUbZ8TaebSTl0jKDrlpyOyz1orA5hK1sZMhvCnLWncZfPL7KvQemV7QQCDuh1Ck8PBDw4OJLhPwicgRGu+SMYmnLoI1rIC4kmAYz5ZAFHbLwrS1Mv9cvkg9ekX04GuoVvhO+Hj8p4JaNP3N6dQurDJenLmi/A2OHqOzAFWtPDQ/QY7o8CE01QchqurimcltGMq2N1I+YKxRoB4nuFpLZZQ9pDo/j1Qa62ANMGW4jB5gZSuP/IhxR1/48rYMqXe3GHhjQWgDKYyEThmJhHbHZZaCqdogmNEWulsMXIm2zsapE1oshwSQY5+miHWS9hSaaM4ZlzY0z5j9JlEzeBwlh+E6dOyCWm7m1GPxEteyXNcNBkZkbqxIdUvGqB5nPIORiIM/ZdsfEj6DvJijlIj1CD3LfDiPMIAMYv0nsjlClRfmWNnmMil67CjVs4xYaIfiBcY8u4k5qy7iFmCcQnsJzWSZctFxzxjlBH3VinclL9z4/y/pZX6zNL8B6rxpTaMmiesSeq8zq2R9a0PcRm55d/2MraV7kotALRLup/lZe08Ttp2gMpNFXDm+Mw3sRqQrRbb30Rkklo1N2Xf4TA33RCk1V7HaBUY14zDgCpQV6SWtHnXvZfpkJ5cEPa4yrNPMKbVFYux5qJLuBJAIHrvwEnUcuqtXZeHiNEiDykaJVaQOR0QG32l1NzKbcnkkAxoN3cv7RBdBa+rzY0Fo81TYDbqeQWBtt3OcXOcZcTM9ei1TLPGQzPPc9Sd1XtNknVGkhLbPP7af0x0K0Fgs4wsA0wj6KC+LszxJWG9GtaGv8pGQOxGy5820dOHTLtWqWHIo/wzeDHvwPAE5awsxaLQ1+hBHQyn2OqWvDhlC4nGzuTPT7bwzTNMubOIdlmWWstDqZOXX6haHh7iEPADt8lmuKLwoUqrpeCdmt8zif8AEadyncVKKaJJuMtgS3WrD5nuJ1DpGg2jmFRoV2yCJLXazIIKo2q2GqZjIZ4Z1yObjue2nVanhLh81Q14EgTLO+wnXPdK1S32Onb10Cqthx5AINXszqboPoeYXod4ikycHleMi0iCD2QOtZA8GRO/b1Qi2uxnXgNu58o9ddMYjI2zIjFl13UNw3QC8AEHoThJHIHmrXF3AVRj/GoVQC4NhjnFpbHxEHRw0y6lFfnwVvwV81C97n09YAaZwuEACOSBut1sbAaXE7ktafSSETqBzWjED1O07qt+JzhLHI70xpYlVNDKdlrVf/e9xHKdfQZIoYa0AZACB2CA0b/Iq4HtgF4Y0z1iYjTTdFq9Zonn9IRm3/0CKXSM9+CtFOow4i4PecXmBGEHQs2MStpZDLCRkJy9N/eUBok1HYWmJ+J37R06laBhDWhrdAI9AtdrYaSZIHSM4nnGapWmG4w4wHtI7eytCpGun0Q6+mYqTpy1JM8hl5dkexSGlcRpjwi3FGXQg6OB6zKrWzhGvS81KqWjIw7T+fkr/D19YwzxJcG5HU6dNx/S3NK+bM5jBULSXeUHYkATnsuiFPs55pro87sVqrtEP85jUNynYTK5brdbGCW0mO/5mf8AqY+q3dG7aVYuDRhGIgbjKNwht7cJVKbS6mcXRI41tDqXjPMLwvK2VgfEJpt5fAD6alUbLaDSBDCROp55R7Zr0KvctR7RipnvnHuEAFlszHuFdrzh0Y06nqdR7p1K10LJV6HOArwx06jAMIaQQJJ1EGCc9RPqtSGIVwzafEpkimKbAYYANh13RtrM9F2w/wBdnFOm9CZSlWmNXWthd8KUJMZKhFwSUraYXUoQTVQStahUq4WgEM+I8idAPurd/wB4+EyG51H5NHXmegWfuargljz5tSf3E5ynirZOTpBtuRXLQwEKF1dV7ZeAa3mToFpo0H4UrdRxeUalZXiCzhrwP9lbChTIGJ2pVapY2v8AiEqElZeLoxdNitUZnKfdaKpcNPYEdlXtNzCk3GCTmB7qLiyykgY6xvdPmMcpKs3fcUmI17D5q5TqeVMdVg6qTk/CqivTY2XgYeGHAtOUwNvXcq7dttFnlpGSg4Q4ja2GOOvNScb1aTS0tIxnPCNehMaIceStdmcuOn0AuKeIqJcSaZNTKIIzjI4p0GWqE3feniEjCW82yDl0MfZBxRc+oXVDJJ9gDkOgRG7bI8uyY4tMQ5oJE9EZUlvs0NvXRo7HYZlwBLW5kqSpbHP8pdiHI5x2J0RKw2GWiHS6JILS30kZT1Qa12qm2oRIBmDuAdInRSrl0VbS7H35aXGk2m0BuHXPU+qydWnVnSf+v8rT3pVBjMTGxy/pDGtSRgoDuTaB9KzVnYQ4GGElslsNk5kanZW6d1uORPtn8zkPZFRZeWSdgAHmPz+yoxLOWOi1rdIH3Vxtm3nL2Vex3g1piQB1yn3TLXay8khwDRyW8B2dr21jdXAE55nXsqhrGpWFMf8Arfk7qGjHHqQEMq3e+s9zmNdUaGiYGgjTrkBpzRexWYUmgDMtzB6RJHsT7J6qmLd2gxeVFgYwgAPaMhzG4hDa92MrDEw4XfI9x90SZXDzAzMEjQnTZA7e2pTcX0cx+pu3oi1u0KvwWbNVrWbcgH/qf+WnvCvUf/Ib2+U5kbqhd3FDT8UsI1B09eivVLFZ6ueENdzZAnu3T5LKzNIu1uPargG02BzjpAn5ILSuuix2O0OFa0VDOAGSXOz+EfU5Ii2gKQM1C1pBBIwsMf5f0s9RewVQ2hL3OOpEDPXqR7K2NuyORKjdWKCxpDcAIBDYGU7ZKdrVLRpZCSJjZWWUF23RxpWRUqSmDU+EoSPZRKhgCSfCSBjz3C57jVqfE7QbNbs0fdB70rS4NGo35I5XdAMaoc9jQPMMzlO881bo53tlOlejnS1vmLdTp0zU932N76s1NG+o7gq3ddjDC44m4XCBIGnVXLTTimG0yM9xGSjJ2XiqOVHS7LQfJNwJUaYaI16qQZpBzjaKhvSnNJwV1rU/8Njy55INDJmTslmedpCti6idcvmtDS4fcMhEK3TuGfid7Ln+Ns6OaMr+GLPhnuhtqtDi8tBM/qdqR/a9CtFgZSpveG4i1riJ5hpK84oAmXE5kye5z+6drghF9nsJ2Ky0Q5ofLhIxddJC9Ebd9KrTa+l5SwCA3LTpsV5qKoCOcOcROokk5t5c1FbZZ0kX7dfD6YwNcfEJ8p3GY1H3We4kuvwaTDJxvdnyyEn5kI/ZqWN77VWAaM3AbNA+0IFStQtVoFSoPymnJumWw7nUq3FY4kU3ln/CCw2sOnxKbp5kkba+6s17OXOY2kDiOkxkAO/ZaWncbKubHYic8OhA5Dmorjs4dUdUHwtljPT4j7qGPG5y30VyZFCNLsz9qdXoYW1SWsdo7Iwe/aVB+LonUuf1nIItx5VDvCoDVzsRPJrcvmSfYrtm4fpCzPe2CWtgyZPngNy5yfknzRSlSFwt8bZnLNZiaxc7Jrx5Sd2zA9DCs2S73VK4pkwwHM7ROQ+ZV6x2RtW1MY4+G3Joyzy0y9ETotbZrRUY+CQ7nrDRH1UnfZVUtFy62mliGkudGmziNNoACCWxxFUuGQJkdDo4ff1Ry7sLswZxTnyzkD5oZe1nLXETqZbynl2OiLTBYHdaHUyNRBlp6cvRFrDebLTkSGVuphlT7Nd8iq9layswg9iN2kag8iCgF73dUs78US0nJw0nkeRVYu9MlJUaa0XThPmYQYzBG3fdDH8D0ycdOpUpjdrGhwB/+oke2av8L8faUa7MVOIHOQZEnutRYrjY13iukvJJ1OFs5w0DKBKaOPemJLJS2jJ3bwM12jqw0xPqgCRyY3UHutZdfD9KgPK2XbuOv9IuygU8UCuyMUjmbciKiANlIKkros53UracItoCsaupNE6dtOS6EowsKSUJLGPP6qHWyyO1Gv26om6sNzkqdutRAEMLsRgDvueQQm2JFIoi7PEAxEmDzyy6ItQpBoho/wBK6xkAbLockoqdDVKxq4ximYxazDqbERsNGM/ZQUKMkBFqdNZGEAntanNapQ1ExVtVHExwO4I9wvLqlkNN5aRoYXrmFAL14fxvxBsz/uallTaKY3T2Y6zXeXCYy5o1dFwYiHPyYNBzWis1yho8wB6bBWMKbFjrbBmnekZXji14KDabcvEOf+Lc494WZu+phYtVxld+Pw3bDEPeP4QCndsqed7ophWi5YbwqF0Uj53DAD+3HkXdwJK2ljsgpU2sbo0QgfDN2BpLyNMh33+WS0TgrYI8YkM8rkedX/asVuqEnJsMHoM/mSr932zFLAciJP8AxzHzAVe8rnLrTWJyl8+hAKv3VdgY8TJkEQuWe5nVBfQGW60upOZUDcRDoE7kzGW+ykvWjU8eapl7gHE9Y26bei2Vkus4h5chzjRM4muYPa14Gbdeyd46hsRTuegRw9LJaY5tnTr9kYvWweIdjESdpnMIRSoENgHMZjuE7h6/Sa7qL3YAZOeUnLIHac0i3odutkNu4fe2qKtADEcqjZIxwMjGkxG05bqYVmOGCqA0nItfkD0k5La0LG0aNA9B9Vy13XTqCHsDu4+6r8X7J/L+jzW2cINzdSAM7F0H0dofX3Vex2aoxwY4ECfhxAz0ELfO4Ps/7PTE6PqrNkuKnTMsY1p5xn7o/D+Wb5mvC1YWhrGtDcIAADf29FYTabYUiuQG4wlCcuImGkLnhp4zXVgDcCSdCS1mPK3PxE8p9yroppJJWwRWhPXaYSSSsdFhjVZptSSQGQVsdGB3VsMSSTAJA1PSSWAJdCSSxhQmeAF1JGzUQW+wiowt9lk22MtcWnXb3SSUckU2i2NtJmlstnDGho2Hz3PurdGjuUkl0vRzLb2Cb+sGfiDoD9kNFs8KHxIbqBqQcsp7pJLiyalo7I7js1V1WsVKYeAYcJz1U74OqSS6ezmAdsu8B0MzyxYeQmMidUBvK7Gv84Y1x0MyNDsRoUklDJFI6IyYc4RZUnMkNaMmzOuWvotQ4rqSfEqiTyO2NJXJSSViTEupJLAOEpJJLGEF1JJFGOYkkkkDH//Z">
            <a:hlinkClick r:id="rId4"/>
          </p:cNvPr>
          <p:cNvSpPr>
            <a:spLocks noChangeAspect="1" noChangeArrowheads="1"/>
          </p:cNvSpPr>
          <p:nvPr/>
        </p:nvSpPr>
        <p:spPr bwMode="auto">
          <a:xfrm>
            <a:off x="53975" y="-1455738"/>
            <a:ext cx="4562475" cy="3038476"/>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19460" name="Picture 4" descr="http://www.smakraftverk.com/delprosjekt05/kunnskap07/pelton/pelton_002.jpg"/>
          <p:cNvPicPr>
            <a:picLocks noChangeAspect="1" noChangeArrowheads="1"/>
          </p:cNvPicPr>
          <p:nvPr/>
        </p:nvPicPr>
        <p:blipFill>
          <a:blip r:embed="rId5"/>
          <a:srcRect/>
          <a:stretch>
            <a:fillRect/>
          </a:stretch>
        </p:blipFill>
        <p:spPr bwMode="auto">
          <a:xfrm>
            <a:off x="4820851" y="1398120"/>
            <a:ext cx="2061862" cy="1371138"/>
          </a:xfrm>
          <a:prstGeom prst="rect">
            <a:avLst/>
          </a:prstGeom>
          <a:noFill/>
        </p:spPr>
      </p:pic>
      <p:pic>
        <p:nvPicPr>
          <p:cNvPr id="9" name="Picture 2"/>
          <p:cNvPicPr>
            <a:picLocks noChangeAspect="1" noChangeArrowheads="1"/>
          </p:cNvPicPr>
          <p:nvPr/>
        </p:nvPicPr>
        <p:blipFill>
          <a:blip r:embed="rId6"/>
          <a:srcRect/>
          <a:stretch>
            <a:fillRect/>
          </a:stretch>
        </p:blipFill>
        <p:spPr bwMode="auto">
          <a:xfrm>
            <a:off x="3717668" y="4661599"/>
            <a:ext cx="2033921" cy="1521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9994"/>
            <a:ext cx="8229600" cy="966783"/>
          </a:xfrm>
        </p:spPr>
        <p:txBody>
          <a:bodyPr/>
          <a:lstStyle/>
          <a:p>
            <a:pPr algn="ctr"/>
            <a:r>
              <a:rPr lang="nb-NO" dirty="0" smtClean="0"/>
              <a:t>Virkningsgrad – Vannkraft</a:t>
            </a:r>
            <a:endParaRPr lang="nb-NO" dirty="0"/>
          </a:p>
        </p:txBody>
      </p:sp>
      <p:sp>
        <p:nvSpPr>
          <p:cNvPr id="3" name="Plassholder for innhold 2"/>
          <p:cNvSpPr>
            <a:spLocks noGrp="1"/>
          </p:cNvSpPr>
          <p:nvPr>
            <p:ph idx="1"/>
          </p:nvPr>
        </p:nvSpPr>
        <p:spPr>
          <a:xfrm>
            <a:off x="390583" y="5504575"/>
            <a:ext cx="8547521" cy="754820"/>
          </a:xfrm>
        </p:spPr>
        <p:txBody>
          <a:bodyPr>
            <a:normAutofit lnSpcReduction="10000"/>
          </a:bodyPr>
          <a:lstStyle/>
          <a:p>
            <a:pPr marL="0" indent="0" algn="ctr">
              <a:buNone/>
            </a:pPr>
            <a:r>
              <a:rPr lang="nb-NO" i="1" dirty="0" smtClean="0"/>
              <a:t>Virkningsgraden uttrykker hvor mye av stillingsenergien som blir omformet til elektrisk energi i belastningen.</a:t>
            </a:r>
            <a:endParaRPr lang="nb-NO" i="1" dirty="0"/>
          </a:p>
        </p:txBody>
      </p:sp>
      <p:sp>
        <p:nvSpPr>
          <p:cNvPr id="4" name="TekstSylinder 3"/>
          <p:cNvSpPr txBox="1"/>
          <p:nvPr/>
        </p:nvSpPr>
        <p:spPr>
          <a:xfrm>
            <a:off x="581276" y="3245828"/>
            <a:ext cx="2435923" cy="523220"/>
          </a:xfrm>
          <a:prstGeom prst="rect">
            <a:avLst/>
          </a:prstGeom>
          <a:noFill/>
        </p:spPr>
        <p:txBody>
          <a:bodyPr wrap="none" rtlCol="0">
            <a:spAutoFit/>
          </a:bodyPr>
          <a:lstStyle/>
          <a:p>
            <a:r>
              <a:rPr lang="nb-NO" sz="2800" dirty="0" smtClean="0"/>
              <a:t>Virkningsgrad =</a:t>
            </a:r>
            <a:endParaRPr lang="nb-NO" sz="2800" dirty="0"/>
          </a:p>
        </p:txBody>
      </p:sp>
      <p:sp>
        <p:nvSpPr>
          <p:cNvPr id="5" name="Rektangel 4"/>
          <p:cNvSpPr/>
          <p:nvPr/>
        </p:nvSpPr>
        <p:spPr>
          <a:xfrm>
            <a:off x="2979308" y="3482000"/>
            <a:ext cx="3070286" cy="484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p:nvSpPr>
        <p:spPr>
          <a:xfrm>
            <a:off x="2898735" y="2911175"/>
            <a:ext cx="3338478" cy="523220"/>
          </a:xfrm>
          <a:prstGeom prst="rect">
            <a:avLst/>
          </a:prstGeom>
          <a:noFill/>
        </p:spPr>
        <p:txBody>
          <a:bodyPr wrap="none" rtlCol="0">
            <a:spAutoFit/>
          </a:bodyPr>
          <a:lstStyle/>
          <a:p>
            <a:r>
              <a:rPr lang="nb-NO" sz="2800" dirty="0" smtClean="0"/>
              <a:t>Avgitt elektrisk energi</a:t>
            </a:r>
            <a:endParaRPr lang="nb-NO" sz="2800" dirty="0"/>
          </a:p>
        </p:txBody>
      </p:sp>
      <p:sp>
        <p:nvSpPr>
          <p:cNvPr id="7" name="TekstSylinder 6"/>
          <p:cNvSpPr txBox="1"/>
          <p:nvPr/>
        </p:nvSpPr>
        <p:spPr>
          <a:xfrm>
            <a:off x="2748622" y="3568367"/>
            <a:ext cx="3435108" cy="523220"/>
          </a:xfrm>
          <a:prstGeom prst="rect">
            <a:avLst/>
          </a:prstGeom>
          <a:noFill/>
        </p:spPr>
        <p:txBody>
          <a:bodyPr wrap="none" rtlCol="0">
            <a:spAutoFit/>
          </a:bodyPr>
          <a:lstStyle/>
          <a:p>
            <a:r>
              <a:rPr lang="nb-NO" sz="2800" dirty="0" smtClean="0"/>
              <a:t>Vannets stillingsenergi</a:t>
            </a:r>
            <a:endParaRPr lang="nb-NO" sz="2800" dirty="0"/>
          </a:p>
        </p:txBody>
      </p:sp>
      <p:sp>
        <p:nvSpPr>
          <p:cNvPr id="11" name="TekstSylinder 10"/>
          <p:cNvSpPr txBox="1"/>
          <p:nvPr/>
        </p:nvSpPr>
        <p:spPr>
          <a:xfrm>
            <a:off x="6091898" y="3227659"/>
            <a:ext cx="364202" cy="523220"/>
          </a:xfrm>
          <a:prstGeom prst="rect">
            <a:avLst/>
          </a:prstGeom>
          <a:noFill/>
        </p:spPr>
        <p:txBody>
          <a:bodyPr wrap="none" rtlCol="0">
            <a:spAutoFit/>
          </a:bodyPr>
          <a:lstStyle/>
          <a:p>
            <a:r>
              <a:rPr lang="nb-NO" sz="2800" dirty="0" smtClean="0"/>
              <a:t>=</a:t>
            </a:r>
            <a:endParaRPr lang="nb-NO" sz="2800" dirty="0"/>
          </a:p>
        </p:txBody>
      </p:sp>
      <p:sp>
        <p:nvSpPr>
          <p:cNvPr id="12" name="Rektangel 11"/>
          <p:cNvSpPr/>
          <p:nvPr/>
        </p:nvSpPr>
        <p:spPr>
          <a:xfrm>
            <a:off x="6509746" y="3490780"/>
            <a:ext cx="2022662"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ekstSylinder 12"/>
          <p:cNvSpPr txBox="1"/>
          <p:nvPr/>
        </p:nvSpPr>
        <p:spPr>
          <a:xfrm>
            <a:off x="6699318" y="3616148"/>
            <a:ext cx="1440266" cy="523220"/>
          </a:xfrm>
          <a:prstGeom prst="rect">
            <a:avLst/>
          </a:prstGeom>
          <a:noFill/>
        </p:spPr>
        <p:txBody>
          <a:bodyPr wrap="none" rtlCol="0">
            <a:spAutoFit/>
          </a:bodyPr>
          <a:lstStyle/>
          <a:p>
            <a:r>
              <a:rPr lang="nb-NO" sz="2800" dirty="0" smtClean="0"/>
              <a:t>m</a:t>
            </a:r>
            <a:r>
              <a:rPr lang="nb-NO" sz="2800" baseline="-25000" dirty="0" smtClean="0"/>
              <a:t>v</a:t>
            </a:r>
            <a:r>
              <a:rPr lang="nb-NO" sz="2800" dirty="0" smtClean="0"/>
              <a:t> ∙ h ∙ g</a:t>
            </a:r>
            <a:endParaRPr lang="nb-NO" sz="2800" baseline="-25000" dirty="0"/>
          </a:p>
        </p:txBody>
      </p:sp>
      <p:sp>
        <p:nvSpPr>
          <p:cNvPr id="14" name="TekstSylinder 13"/>
          <p:cNvSpPr txBox="1"/>
          <p:nvPr/>
        </p:nvSpPr>
        <p:spPr>
          <a:xfrm>
            <a:off x="6867028" y="2951219"/>
            <a:ext cx="1135247" cy="523220"/>
          </a:xfrm>
          <a:prstGeom prst="rect">
            <a:avLst/>
          </a:prstGeom>
          <a:noFill/>
        </p:spPr>
        <p:txBody>
          <a:bodyPr wrap="none" rtlCol="0">
            <a:spAutoFit/>
          </a:bodyPr>
          <a:lstStyle/>
          <a:p>
            <a:r>
              <a:rPr lang="nb-NO" sz="2800" dirty="0" smtClean="0"/>
              <a:t>U ∙ I ∙ t</a:t>
            </a:r>
            <a:endParaRPr lang="nb-NO" sz="2800" baseline="-25000" dirty="0"/>
          </a:p>
        </p:txBody>
      </p:sp>
      <p:pic>
        <p:nvPicPr>
          <p:cNvPr id="15" name="Bilde 14" descr="CIMG4971.JPG"/>
          <p:cNvPicPr>
            <a:picLocks noChangeAspect="1"/>
          </p:cNvPicPr>
          <p:nvPr/>
        </p:nvPicPr>
        <p:blipFill>
          <a:blip r:embed="rId2"/>
          <a:srcRect t="23153" b="34685"/>
          <a:stretch>
            <a:fillRect/>
          </a:stretch>
        </p:blipFill>
        <p:spPr>
          <a:xfrm rot="16200000">
            <a:off x="3572083" y="1472099"/>
            <a:ext cx="2126684" cy="672494"/>
          </a:xfrm>
          <a:prstGeom prst="rect">
            <a:avLst/>
          </a:prstGeom>
        </p:spPr>
      </p:pic>
      <p:pic>
        <p:nvPicPr>
          <p:cNvPr id="16" name="Picture 2"/>
          <p:cNvPicPr>
            <a:picLocks noChangeAspect="1" noChangeArrowheads="1"/>
          </p:cNvPicPr>
          <p:nvPr/>
        </p:nvPicPr>
        <p:blipFill>
          <a:blip r:embed="rId3"/>
          <a:srcRect/>
          <a:stretch>
            <a:fillRect/>
          </a:stretch>
        </p:blipFill>
        <p:spPr bwMode="auto">
          <a:xfrm>
            <a:off x="3771952" y="4117828"/>
            <a:ext cx="1684977" cy="1260457"/>
          </a:xfrm>
          <a:prstGeom prst="rect">
            <a:avLst/>
          </a:prstGeom>
          <a:noFill/>
          <a:ln w="9525">
            <a:noFill/>
            <a:miter lim="800000"/>
            <a:headEnd/>
            <a:tailEnd/>
          </a:ln>
        </p:spPr>
      </p:pic>
      <p:sp>
        <p:nvSpPr>
          <p:cNvPr id="17" name="TekstSylinder 16"/>
          <p:cNvSpPr txBox="1"/>
          <p:nvPr/>
        </p:nvSpPr>
        <p:spPr>
          <a:xfrm>
            <a:off x="5829441" y="892629"/>
            <a:ext cx="3224216" cy="1785104"/>
          </a:xfrm>
          <a:prstGeom prst="rect">
            <a:avLst/>
          </a:prstGeom>
          <a:noFill/>
        </p:spPr>
        <p:txBody>
          <a:bodyPr wrap="none" rtlCol="0">
            <a:spAutoFit/>
          </a:bodyPr>
          <a:lstStyle/>
          <a:p>
            <a:r>
              <a:rPr lang="nb-NO" sz="2000" dirty="0" smtClean="0"/>
              <a:t>U</a:t>
            </a:r>
            <a:r>
              <a:rPr lang="nb-NO" baseline="-25000" dirty="0" smtClean="0"/>
              <a:t>   </a:t>
            </a:r>
            <a:r>
              <a:rPr lang="nb-NO" dirty="0" smtClean="0"/>
              <a:t>= Spenning over belastningen</a:t>
            </a:r>
          </a:p>
          <a:p>
            <a:r>
              <a:rPr lang="nb-NO" dirty="0" smtClean="0"/>
              <a:t>I    = Strømmen i belastningen</a:t>
            </a:r>
          </a:p>
          <a:p>
            <a:r>
              <a:rPr lang="nb-NO" dirty="0" smtClean="0"/>
              <a:t>t    = Tid</a:t>
            </a:r>
            <a:br>
              <a:rPr lang="nb-NO" dirty="0" smtClean="0"/>
            </a:br>
            <a:r>
              <a:rPr lang="nb-NO" dirty="0" smtClean="0"/>
              <a:t>m</a:t>
            </a:r>
            <a:r>
              <a:rPr lang="nb-NO" baseline="-25000" dirty="0" smtClean="0"/>
              <a:t>v</a:t>
            </a:r>
            <a:r>
              <a:rPr lang="nb-NO" dirty="0" smtClean="0"/>
              <a:t> = Massen til vannet</a:t>
            </a:r>
          </a:p>
          <a:p>
            <a:r>
              <a:rPr lang="nb-NO" dirty="0" smtClean="0"/>
              <a:t>h    = Høyden til vannfallet</a:t>
            </a:r>
          </a:p>
          <a:p>
            <a:r>
              <a:rPr lang="nb-NO" dirty="0" smtClean="0"/>
              <a:t>g    = Tyngdeakselerasjonen</a:t>
            </a:r>
            <a:endParaRPr lang="nb-N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3"/>
          <a:srcRect/>
          <a:stretch>
            <a:fillRect/>
          </a:stretch>
        </p:blipFill>
        <p:spPr bwMode="auto">
          <a:xfrm>
            <a:off x="4883150" y="1879600"/>
            <a:ext cx="3725863" cy="4284663"/>
          </a:xfrm>
          <a:prstGeom prst="rect">
            <a:avLst/>
          </a:prstGeom>
          <a:noFill/>
          <a:ln w="9525">
            <a:noFill/>
            <a:miter lim="800000"/>
            <a:headEnd/>
            <a:tailEnd/>
          </a:ln>
        </p:spPr>
      </p:pic>
      <p:sp>
        <p:nvSpPr>
          <p:cNvPr id="15363" name="Tittel 1"/>
          <p:cNvSpPr>
            <a:spLocks noGrp="1"/>
          </p:cNvSpPr>
          <p:nvPr>
            <p:ph type="title"/>
          </p:nvPr>
        </p:nvSpPr>
        <p:spPr/>
        <p:txBody>
          <a:bodyPr>
            <a:normAutofit fontScale="90000"/>
          </a:bodyPr>
          <a:lstStyle/>
          <a:p>
            <a:pPr algn="ctr">
              <a:lnSpc>
                <a:spcPct val="100000"/>
              </a:lnSpc>
            </a:pPr>
            <a:r>
              <a:rPr lang="nb-NO" smtClean="0"/>
              <a:t>Elektrisk strøm forårsaker et magnetfelt</a:t>
            </a:r>
            <a:br>
              <a:rPr lang="nb-NO" smtClean="0"/>
            </a:br>
            <a:r>
              <a:rPr lang="nb-NO" sz="2400" smtClean="0"/>
              <a:t>Ørsteds oppdagelse</a:t>
            </a:r>
          </a:p>
        </p:txBody>
      </p:sp>
      <p:sp>
        <p:nvSpPr>
          <p:cNvPr id="12291" name="Plassholder for innhold 2"/>
          <p:cNvSpPr>
            <a:spLocks noGrp="1"/>
          </p:cNvSpPr>
          <p:nvPr>
            <p:ph idx="1"/>
          </p:nvPr>
        </p:nvSpPr>
        <p:spPr>
          <a:xfrm>
            <a:off x="882650" y="1978025"/>
            <a:ext cx="4287838" cy="4110038"/>
          </a:xfrm>
        </p:spPr>
        <p:txBody>
          <a:bodyPr/>
          <a:lstStyle/>
          <a:p>
            <a:pPr marL="361950" lvl="1" indent="-361950">
              <a:lnSpc>
                <a:spcPct val="100000"/>
              </a:lnSpc>
              <a:spcBef>
                <a:spcPts val="500"/>
              </a:spcBef>
              <a:buFont typeface="Times" pitchFamily="-108" charset="0"/>
              <a:buChar char="•"/>
              <a:defRPr/>
            </a:pPr>
            <a:r>
              <a:rPr lang="nb-NO" b="1" dirty="0" smtClean="0"/>
              <a:t>Høyrehåndsregelen:</a:t>
            </a:r>
          </a:p>
          <a:p>
            <a:pPr marL="361950" lvl="1" indent="0">
              <a:lnSpc>
                <a:spcPct val="100000"/>
              </a:lnSpc>
              <a:spcBef>
                <a:spcPts val="500"/>
              </a:spcBef>
              <a:buFont typeface="Times" pitchFamily="-108" charset="0"/>
              <a:buNone/>
              <a:defRPr/>
            </a:pPr>
            <a:r>
              <a:rPr lang="nb-NO" sz="2400" b="1" i="1" dirty="0" smtClean="0"/>
              <a:t>Legger du høyre hånd over strømsløyfen slik at fingrene (ikke tommelen) peker i </a:t>
            </a:r>
            <a:r>
              <a:rPr lang="nb-NO" sz="2400" b="1" i="1" dirty="0" smtClean="0"/>
              <a:t>strømretningen</a:t>
            </a:r>
            <a:r>
              <a:rPr lang="nb-NO" sz="2400" b="1" i="1" dirty="0" smtClean="0"/>
              <a:t>, vil tommelen peke mot strømsløyfas nordpol. Husk at strømmen i sløyfa går fra pluss til minus på batteriet.</a:t>
            </a:r>
          </a:p>
          <a:p>
            <a:pPr>
              <a:defRPr/>
            </a:pPr>
            <a:endParaRPr lang="nb-NO"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1079500" y="315913"/>
            <a:ext cx="7767638" cy="1008062"/>
          </a:xfrm>
        </p:spPr>
        <p:txBody>
          <a:bodyPr/>
          <a:lstStyle/>
          <a:p>
            <a:pPr algn="ctr">
              <a:lnSpc>
                <a:spcPct val="100000"/>
              </a:lnSpc>
            </a:pPr>
            <a:r>
              <a:rPr lang="nb-NO" smtClean="0"/>
              <a:t>Faradays oppdagelse</a:t>
            </a:r>
          </a:p>
        </p:txBody>
      </p:sp>
      <p:sp>
        <p:nvSpPr>
          <p:cNvPr id="3" name="Plassholder for innhold 2"/>
          <p:cNvSpPr>
            <a:spLocks noGrp="1"/>
          </p:cNvSpPr>
          <p:nvPr>
            <p:ph idx="1"/>
          </p:nvPr>
        </p:nvSpPr>
        <p:spPr>
          <a:xfrm>
            <a:off x="4594225" y="3777343"/>
            <a:ext cx="4060825" cy="2596243"/>
          </a:xfrm>
        </p:spPr>
        <p:txBody>
          <a:bodyPr>
            <a:normAutofit/>
          </a:bodyPr>
          <a:lstStyle/>
          <a:p>
            <a:pPr marL="0" indent="0">
              <a:lnSpc>
                <a:spcPct val="100000"/>
              </a:lnSpc>
              <a:buFont typeface="Times" pitchFamily="-108" charset="0"/>
              <a:buNone/>
            </a:pPr>
            <a:r>
              <a:rPr lang="nb-NO" sz="1600" dirty="0" err="1" smtClean="0"/>
              <a:t>Faradays</a:t>
            </a:r>
            <a:r>
              <a:rPr lang="nb-NO" sz="1600" dirty="0" smtClean="0"/>
              <a:t> lov sier at når mengden av  magnetiske induksjonslinjer (magnetisk fluks) gjennom en strømkrets endres, så blir det i kretsen indusert en spenning (elektromotorisk sp.) som er proporsjonal med farten fluksen endrer seg med, det vil si endring pr. tidseining av mengden induksjonslinjer gjennom krinsen.</a:t>
            </a:r>
          </a:p>
        </p:txBody>
      </p:sp>
      <p:sp>
        <p:nvSpPr>
          <p:cNvPr id="16388" name="AutoShape 2" descr="data:image/jpeg;base64,/9j/4AAQSkZJRgABAQAAAQABAAD/2wCEAAkGBxQSEhUUEhQVFhQWFRoXGRgYFxggFxUYGBgYHRcYFxgYHCgjGBwnHBwXITEhJikrLi4uGiAzODMsNygtLisBCgoKDg0OFw8PFCwcHCQsLCwsLCwsLCwsLCwsLCwsLCwsLCwsLCwsLCwsLCwsLCwsLCwsLCwsLCwsLCwsLCwsLP/AABEIAOsA1gMBIgACEQEDEQH/xAAcAAEAAgMBAQEAAAAAAAAAAAAABQYDBAcCAQj/xAA/EAABAwIEAwYEBQMDAwQDAAABAAIRAyEEEjFBBVFhBiJxgZHwEzKhsUJSwdHhI2LxBxRyQ4KSFjOislNjwv/EABYBAQEBAAAAAAAAAAAAAAAAAAABAv/EABYRAQEBAAAAAAAAAAAAAAAAAAARAf/aAAwDAQACEQMRAD8A68iIjQiIgIiICIiAiIgIiICIiAiIgIiICIiAiIgIiICIiAiIgIiICIiAiIgIiIC1amOZkc5r290GTPdaRzOgWn2hxZazK2xcLncDQAdTf0ULh8E5zWtf8rdG7TzPMog3jtQ2YXuF7wB6Zrx6LRxtbEVNHvb1Dz+inqfD7aLIMB0URCcOxWIbIfXJ5FwnnvK3MJx2u139Voc3mOnLr6/dZcTg1j4gcrBlEg8tWuGh68o80ExgONU6rsl2v5HfwUkud8SrlwD2yC2LjY7TuNJlWDsv2jFYBlQjPsfzdD1+/wByrIiIqoiIgIiICIiAiIgIiICIiAiIgIiICItLjVbJQqmb/CfHjlgfUhBGfE+PVLrZG91vWCb/AHUrTogLR4LRysHopMKMjWr3C+Bewg0cZSlQ2Otbn7CslYWVT48S0z6oIrFNMwD8xg2MefnH8KKrM+G5rmyO5J8RoZ28fFT+GqNMOdoHA9dRAH6DqtDjNIhp/NAO1jL3R4D3sqL1wHH/AB6DH7xB8YBn0IPmpBVzsHRy4UbgmAdzlaBfrMjyVjRRERFEREBERAREQEREBERAREQEREBVzthUgNkwMjwT/wCB+wKsagu1Aa6mZIloiCTBDgZB5GwIPiN0R74fimNb3nNEm0nXw5rBxHtVhqRymoHO/K0Fx+llA8GdSAFStD5ADR3YADZLjmIaABqSQB5rSq9osL8VwoU6bi2M5aHAtmI77qYYdRo6Li5URduE8WZWaS2fCDKxYvi1QSKLA9wEw4xbTX3utDgOJl/xA0hrmEiRE3Fxb6qPxPEnnEVsoJmlYC8OYSZyi7jBNh/KDep1+IPkvdSpN2aJcT5gEfVRHF8fUgtrAEbVG6E9eSY7C4xtIOo5XOIMteC5ze82c0uzGxf8sAEDbXQw1LFPJp1mAhzRfMCBadSbEaESb3B1VEhwCtDqU/heJ6wYX3tDSf8ACFSPnqut0Mz6MB9FjxGCdRyagwAT1jmFJ4iq6rQDGfDfpmY8xBEd4GDvJBjQxsgx9iqtSm1zA5pY0lxzAiASdxKsmA41TqvyCQduTov3Tva6rGFxBpNDAWhxs9oOZtyAA4wLxNhBAE7idnsvgHirnLTlILm9JiRPjy3LuaC4IiI0IiICIiAiIgIiICIiAiIgIiIPhnb39FXuK8Ke6XguDjM5T9BMWAETvOisS0cUS5w2YJ1mSSCJHMBub1CJqoUOBtq0KTpIygB24c0RYiwnMGmf7Vudn+CYemXFrRpBJLjI5d/QaaAaC62uz9YZXsMd17hHSZ+0KWp02Os0AAdAiNH4eaocgsG6bCSYt5Ku4RuasQLPBLhO8HYqbw/GMjqjbZnOdFxMMIafGFXqnFO84ZXtc1xeKhA+HYjRwNtZvqJQXIYZr2zOU739/ZMJgmMcTJcYME9I085XzAYoV6DKuUtc5oJBEEHfyWu/G5ddJQaXaVzchtFj+/0KiOGVWOY9rsuYwRO5i4HWNtVsdocWHiNvusXZ+o0NqZxqWnQlpieWh66IPnEaDWZCyQDpmnI1w/Daw87hWTs5jM1MEtifH0nSxsqhxCvmNQtgMqC1yWkjQidCDr6K7dm2NFABsG7iT1c5zoPUSAglUREaEREBERAREQEREBERAREQEREBaHEavea06an+7YN81vrHWoB0E6ggz4HREUgOdTxdZpjv98eIABHplVjwLrSTZYeM8GBd8ZpAyS4+hmOpv9F9p/J5ojxisFTqOzZAY73QkAgE8zBWriOEMyt7jS1oIAyiLwZ5azfqsj2YrLDBSbYnM57v+0ENZI9fPZRVTA4tzi99VjTHytzuMi3zucA1utgCiJnD46wadJi23TwXzidGBOvv6LR4XhgHF5LnmQO9GUm8loAttuVvYp/zN1H8SPsfVBVOJ180D18Ft4Fpa2ImTMjWQQIPSJMfwtB1LNVIufXQR6a7r5xElrXtDy1zmO74JGTUAgtuIJ11JE6BFWjhfAJYcwguIIGwgXJ2nQe5VooUgxoaNAuSf6e9tqtOtToYuo59KtZj6jpdSqaBpOpaXS25MGNiV1zOivSLG6tCNqoVkRYP9ysjaoKFe0QFEUREQEREBERAREQERYq2IDdURlRRruJ9Atd/EXzP0QqVxVLOxzfzAhVrhtYhrmVPnY7K7qRuOYIv5rxx3jrqNMvzd42b0cQfsAT5KA7LPztq5SDUpOkg6mm/MSSY/OCekk6FyIuNTEE/KTflqtbGYKoYzExuC6xHWFHUOKhry13ddHyusQfA/dZcRxURqfQ/tZEewQ0htgI2j3/lbFKh8TvTNwegloiTrOUgwOYuNFVMbjXmo0C091g/E57jAAB/gc1a6dUtYKdM2DRmcbCAA2XHYQGjy5lFaWJY1hIpgfvGpceQ5lVPtDjm0mPdN47oP/UqGcthtZxjUNa+b6zPEcSGse+ctJozOe4RmA0JGobJszUyLSYHKu1nGjVcYkASGNMS0EXNSP8AqOgW/C2BvJDVxjppUzIuXGb7uJn6zqu29gO1f+8wozuHx6UMfe7rd2p5jW3zBy4ljKcNpt1ytjxNpHrPqpDsnxZ2ExDKknKe68bPYSJ38x1CK7/Uq8/X3+yxfGge4WqagItuJtEEeWy8/E5+/OURtGv7lffj/wAfxZaDql9+c+HiV5Na0+7fflugl6OLi0/utyliwdffoq0Ktt429+iyDE9Tbp+36ILUih8BxDn799FMAooiIiiIiAtHiOMy90a/xK2cVWytnfQKo8Tx5nx5/wCQiakjxM6Bx6ytSrjTNzP36bqBdizP7SvQfzPvn7hGUv8A73w9bIK4hRBq/b37v91r8Qx/w6bnCZAtbUmw8Lx9UEV2m4mHvdBltK3i7f8AQeSrnZjtA7CcQZUd8hPwasH8zvm1/C+OdgUr1g11MO//ACAu6nXlzCr1ZpLHvO+Y6Xm86aXRX6Mx3B6WLp91wBHykNBDT0bIgHcAgHlMEVrG9ma7NX0YGnfxFxtIFExvaStv/T/FipQpAvPxHUmVGv8AxPaZBDwdXNe17SdSA0k3VwD3Gzi13iHA/YojnPDeBMpP+K51WvUEw2lSc1jCQdalSDpInKfss3HuLfBbNfuNJ7tGnd7yNZJPeIkS53dEiBJAMx2p7Qsw7YAzPdZrQYBFxncbODJzQBBcRYhtzyjj3EHOIquM1HktbYANDQC7LFhBfAGxzk3uisXHeO1qzoqd3KSW02/LSJtJJ+erFsztJMZdBX8BhviVmAjeT4C9zz0WVzg0E9PWwgb7/Q7bb3ZFk13ud+SAJ0JM+ZsismNoy/Sw5g25fVa1Whrr6XW/iKgNQnrHhf7H9vPE9tp9/RESXC/9RMTRinVayqxgDQRLagDRA7wlpsNx5q9cI7UYfFAZHFr/AMjhDwdTae94gn9Fxqszvu5SR0sVs/AsLRHT6++SDtbq3Pl6e+a8urWty6+/ei5bw7j2IowPiFzdMr5PoSZGmt1buE9oWV7GWO5HQnod/oUFhqVvD1usPxev8e+q03vnnGx2+mn6rEK973m8gTt70BQStLFnMDNpE+A18dQrjwjEZ2X1Bjfbobrnba19Ry8PExqrb2exNhrE7Ty+nhF9kFlRJRGhEXwmNUEX2hxAYwX702HMLn+KxeZ0DTw/RWHtjj2vBDQZbYuIN55eEKk06uplGW/njy0+nNff9xGv6++n6rSdVED3N/fJQmO425r8lMX0JOgI2jeI1keCC01MWAJJAG94+sqA4jxEVngMMsaSejnDe+w/X0icc9z4zOJdPOwG8DwnqvdE5GEnr57BBH8Xqy+1st5jSL8/Ba9JhqkMaYNSH67OBcR4y1wvzGyCkalQt21eQNp7o8yP/it+lSDX0X70nw7/AIOkAH/i53o48kFqw+Kq4aiwtaDTYJLQ+mXA5RJY29Sk8ayGbCS5t1N43t3VbUqU6jGPqCGgBvw2B7Qfi999QGq3MYkNZJFrEA6GGc2tTdSp0pqZSH1CO6BNwDldDi1rhOwkgOiFZ+z3D2mg5r5Y41agc1jjAIquaQfiAh5EfNBm0GIQUqtVfiQ5ziC9ozve5zQwWFgXQHflAYDFhGio3FcZNUxcN/ptG9vmMDcvzO/7l1vG8Go0qeOf8O9P4WQy4khzWzJNzNz4yNFzPBcOyHM4zUPeP9o5N3nWT1I2khHswzgMztTtsOnIm48JW3w4RScdy+3kBdZ8a0fSOXhEa+/L3TpRQp7S51uYzG6DzQq5xB+ZsT1EmDM+W31Wyyl9/wBlqsGR4dFhY2JlpI0M35+i33iPe3l4oIjDUJruHJxO1729/wCFLPpt5Dp/kbfstXAMH+4rf8aZ/wDiZ+yk6rZF/fVBD1aekjc+xz96LKylBaG2Os/lA1P28ys9OkXP6XO94Oyy4Ntnu5uLRGgDevjOn6INHEVqrW52vcHCwOYmfGft/lWTg3Fm1mA2a+BnbPLU+B13jfYqJ4tgu61u5N+enjzWtVoGn8NzO68aHx1mNunQoLeXxy0/yN4/Wd1P9nMRBud/QRe3pvuqZw7HfEph0EGcpH5SDBGnODfY9VZ+AseXCJAHS2vy6gi02n1QdFwjpaEWDhIhkD1Aj3aERW6tTiYcWQ0xz5RvJ2W2sWKZLSBN+X+UHOuPHuutcied/KVVmOj367K3caYSHWuJ1Ol95g+qqgtaPL9vJRGrxHE5Gki7jZtt9j+u+ih+F0Pmdr+EX5fMfWfDKtniNaahEGGN+pHPwAt09cdJmWkxosXCfW5mPGFUfcPTzu21n6/zMrV4piwwP/tdf6W9SpbBtv5T78lVOOXa4xd1SPuf0QTvBML/AEs5+ap3z0/KPSF7r0rPAB+R97flJ67j3CkuH0v6VP8A4N+gH6rFiacB52+G/wCjDdBaOzmNoUcG0E94lwdlAznPBbkvdxYMg2bAJsLz3Zk1qjXTTc3M97hII+dxedfwguLQT+XcQTCdieD0i17skuAEE3jM5oP3K6hgXSCg5V/qRxB1F4w7Xd57WGpGndLy0TrYPmf7m8lT6YJN/wCVYP8AVOmTxQHY0pHWGUx959FDtbFvJFaGOpHLPS/TQaetluVKJDaI3ygHxHTx8V8r0swAP4rePeA/VbvEPnAEW5azzt4f4QQ9UyDY2LrOBBzB0EEHqI8lt4XvMAPzASIGrToIjbRMU0mObuupJ1ncXH11WEviw0iI20iCg+MgVifzU8sHmwk9Js4+nit6pNx7/wA23Wie8WWJLXsPNwv3sxJn5c19TpcqSI9I9/t5oMODFqjvyjrExaD5BeuHU/6dIfmIcdLTeLeJXmu7Jh8Qeml/C/S8RrosvDXf+zI/CLk6QLe/qg2uIAN7ztAI+0+q08XSktBGpkA+R20sstRvxa0O+Sn6F23pA226rZq05fP1ved7+M+7hX8F/SquLZI1LebRY9JA0662ldS7O4cGkKjTLXAEHe+gN41m2xEW1VFo4MAvsNOfOTsrj/pi8Op16LtWVczR/Y4Q7xGb7oL1wv8A9sWPK+8b6CfGPVFs0mZRG2yIr0hCIiq1xzhBuWNJETzgnW2uiomIwRaSD9teWvmuuYmjnaW6SIlUPtDRFEPfUBaAJMi8RqIJE+E33RnXL8dT79a+lvVov9f8LO49+Bo2BEe7aDyXmkfiZ3uAHxSYHiBlaPAR6LHTqyCYlxv9Tc2sL8kRJ4Mazy0gbj/KqOL1bO9Q/wD1f9Vc8EyZ5xp6qoV2f1Gjk55A8IB+/wB0Fz4bakz/AID7fsvHEqcUax0Io1CP/Aj35LZwFPuttsPDbX3yW5/sQ5jw45Q5hYTykETr1lFTPYytdzNywERf5XNJ5bAq+4d0G51H+Fy7gvEBQINSQ8AtcJ5tglo6i88uq6BgKrHta6S6QD0v4e7Iih/6rtDcbQed6Ab6vqn/APlVSbX6+RU7/rNior4YNtFMGNdXVRteNfZVJZULrakmwAO9vXb3Yqd4RQd8QmZYwTf8xFh6AnyXzFVC58jY28fc+q26VP4VMNF3GZjc+ewkfwvPDMH8R5ytzZWl2Xd7tGtABBIJ5aCSURoF0nw2tyub+O8a+KwGpfkY+vTyU7xzgvwnBtMlxyBxB2Bc7LBP5oLsuoB6gKuPqTpv6b7e91R5zw6QBdzWgTu5wubXgSVM5ra7KEY0uqtbE5XADrUqDutAjUN267K0cP4WcThs7XFj2VHU3BzWhrxLSz5RmBOYtzEGSwg5QJUVD8QvSrNEXYdzqLjb31WHgeLltEj8sbXLRBj0KzYktDG5XZzVBIMEAUxEuaJDiScokjRxsDEQvZ+RWdTOgDnDrIjrb+VRacD3ac7ucSPM2+ikKLIv5efv3z0aTZNNt+62eogQPr9ipimwdY8RboPVQYXUtfdo0X3s5iDh69Ote1UB/Vjoa+QdhM+LQs3w/Z+1vfktzA8HL2lvMHrqOW9tv8oOolFgwDnGmzP8+UB3/IWJHQm6IrOiIii5l/rXiSW4ag22dz3u/wCLMgaCOrnT/wBq6Y9wAJJAAEknQAaknYLk/bJrsXiBW/6bWZaUiDkkkvvcFx73hlndE1X2UoAAmY/Qj9lp4and0X758rn1/lSjmGND6+/crSoUTndH5j9ydzb/AAjLc4cL+/fNVniNLLXcSYjNHmRPnZXHBUo/f3qoftNwI1QXs+YQZE+c7wbX6dEEvw+q0MHgsPEOKbAHSwG3h+/8Kv8AC+IwPhVnFj2iADbMNiDoeSkm1qegGfeNrzz18lRhqV3vaC59MDYVKjQ51yIE31ETG6tHY/tEGkUapgAgNcSIBImHEWHS8GxVQrYao7NmqZAfwU8pAMakubGmw9VH8RcylTJbEgG8mSSIhx3JnTSJgCEHjtrxoY3FvqNJytimwH8o0PTw5k+UzwPABjfiVbOPyt3aOvUjnpPW0b2U4OIFerHNjTNzu90/QdeoUrWrF0G0XjW82tyuI8pUVtPfm2mdf29816pMLCHMJa5veDgYcDsQRpy8Laa69A+Pn799V9rVwNzAOn7HfbxRElU7QNFJ7qoe7EEyHNbPxTADHOaIyPYIEDuuyj5VVcI0kBob3iCQGjMR3oGsZoLgCZubWuV94liQ2QSZGwiSJjxGov8AebSnBy0YTEEA/Fp0y/MSQZJLKDPhuAc3+rUa4BuYf0/mJJQb3Y3s5RxjjJl+Ge6WguDMSJeRXkFzmPLg64Dg4NAytBMzmIx9RrKzodUAyv8AiEtyk/EzNDXNLmnvvqGxAbmcASGBaXYrA06BqNfUcK4puDcNTLjWYxkCarQQGOkiA4gmW7khReJ47UZQdRqfHfh2VXMNMtb3aYpkObM5W1AfiE952XKd0xWDhLzRDadWm4PYGBpc27AzSoC4gHctbmALqhzGGBQFOKeIac4e51MmWmWw7KWzI1uTOkEdSZnhuIqudU+AaZcYGV1N4qVMrfkzSMhJEZSHEF+6rvEO5it4FR4BLYs69PuwI7pZbyRFv4ITJe8QSYG8D/EdJJvF1OUnyABN/cE8vd7KucJxJLSPy2128Nh+wVh4ewu09x6+f3CCVwODNQ28+SufCOGimJi/h+i0uzmAgS4aKwIuAC+L6iNCIiDR4xRNRgpbVHBrv+AOaoPNoLf+5RfFuCy07t5/ib1I335KxQseIphzXAgkEEEDdEchx2FLHQRH28lHcNoiXA/n9Zg2V241wgwXUn/FaHQ5jpFRvhOngdVUMdSdhqueJY4QbXGkHxF7bgojZxsizeXuyjcLxJ4flbt8xnpaIHuQOammltRsjrbw/lRlHBlmYuBBc4nqRNpO/PzRDiIo4gf1aTc3MWdpqDsVBMpPwrjBz0j+IAZ26XeBaOo5bKxNYCD+2g9/qtWtRIMiD949zdBBY7HSLEc5vPqAvnDuHCvDntHw2OJ1tVcB3Qf7RL55zHNe6nAxUqDI40xMvbEtjcj8piOeqka2gY0RTZYc7CPPxQYH4ozDpuYbHygfhBj5TqL66jUL1HI+H+d9vemLHcVp0rOJLo0A73oSA3xcRpaVD18ZWrCWNeGifkadP7qlpGthAHUXQS1fiLGS2S5w2AkggbkkAeZBtpOuHD1KtY1CYbTpsBMXJLiRTZ8R0BpJBggNgNN9CfDOB1WMLnilRYBJL6gPmPhhw589VNcCweJfSHw6raVN7s+T4NN5JgAPJq082gbAMQNI0RW/jux9I4ei1jviOLatAupuDgazqbsrnAEmDVYy+plVrhtT4lNjjY2JExBB05aifIWVpPD8QHh9SrQrFsEfEwVGWuFwRUpmm9pB5O8OkfX7MPfVe8VGML3ueQ2m4MBcZdlBqOIEzufsER5w1V9OX0iW1SCPiNdOQODg+AQZcQbSba30UrVxFAYWi3FZaQrAljGNLookGi3K1pLy34bA/ec5vJKi3cAxTbgtqHk15k/+YBmd5WEUTScTWolrnWLi3Y7M/CGDQNblAAjQIM3Fw6i+kBlczE06hbXpvzMe5rTcaAy/vkk/jeCCAQad2jc+GZnPcW6F5l8ADLLokxYCSYi0K9PwLH0wGEloqCoGiLVB+Js2bMAE7gdVBdpOECqwPp2c3Vs7aGd9B/CKydmP6hkWBYHeljpvqul9m+GDMDGnppYz4H/Cof8ApvgCWSSRGYaf/stadbT9F2PgGGyU9NYj3780EjRp5RC9oiKIiIoiIgIiINLiXDxVAIOWo35Xcujhu07hUTtbhnPOUtLHiAW6h86Fhi++v7rpCj+OcPbWpwQMw+U8if0O4/WETXOKGCFZgN87RleBDXTaHcnab8/XUqYbECpla0upj5nVDlynpYl08+6rWOFPY1tRol0Duzc3Aynnvfz2UszANLQ+SWxmGxvta4O1t0Zc7quqN+ekY5gFw8smY/QLA6o105LkcoMdSBJb4ldB/wDTHxb1HFgOzfmjqQYB2tKjOI9iKTS1zm/Eh4Mm5F9dNfd0FSxVIYalmqFoLzmcXSI/L1O9tbqKo4KviYyTSpR85H9Vwv8AIP8ApjrrrpopStgW4o/7vEEillBpMkw1o0c8buM6AWsPGS7OcD+Ixv8AuKlUVXAS1xDYJj+0oNLhXZOkwS2m1zpu5/eN/H9FOU+CO1iLdfBSFPsiG3mpz/ARv/YCpTB8Ee3R5A6g/eT9kFV/9MsNxSpTzyNG+sx/Kys7Lk3DABOocZ+h/RXzDYRwEPDXek/YLOcE3l78rosUWlwmsyA10xYhwufSCpDDYHNZwyO6fKfdlazgmmx9+i+HAtiB+/0NkIrFTs211zmHVroPKN/VY63Bq7BBy1af9wgxa0z/APaf0Vqp4Yts02Gkj1BW5QfbvC/jP1+iEcyHCmhxcxj2EHvNGXKRewdOWfTXReGdnKr8SCxhDHWfI7sXHrofPbRdJq4drjMX2PL+OiyBoGiEVLs52bGGqVWFtnd4EaQYNrWM5/VW4BERYIiIoiIgIiICIiAvjxIK+r4/Q+CI0mlZGrE1ZAiMrUqU8wAMiHNdb+1wMeBiD0JQL2EGlh+B0G5D8NhcwABxA1AAzZflzWF4lbz6DTq0HyC9tX0lBjDgvucL0iK85kDtl6XxFfAV9REBERAREQEREBERAREQf//Z">
            <a:hlinkClick r:id="rId2"/>
          </p:cNvPr>
          <p:cNvSpPr>
            <a:spLocks noChangeAspect="1" noChangeArrowheads="1"/>
          </p:cNvSpPr>
          <p:nvPr/>
        </p:nvSpPr>
        <p:spPr bwMode="auto">
          <a:xfrm>
            <a:off x="57150" y="-1449388"/>
            <a:ext cx="3400425" cy="3743326"/>
          </a:xfrm>
          <a:prstGeom prst="rect">
            <a:avLst/>
          </a:prstGeom>
          <a:noFill/>
          <a:ln w="9525">
            <a:noFill/>
            <a:miter lim="800000"/>
            <a:headEnd/>
            <a:tailEnd/>
          </a:ln>
        </p:spPr>
        <p:txBody>
          <a:bodyPr/>
          <a:lstStyle/>
          <a:p>
            <a:endParaRPr lang="nb-NO"/>
          </a:p>
        </p:txBody>
      </p:sp>
      <p:sp>
        <p:nvSpPr>
          <p:cNvPr id="16389" name="AutoShape 4" descr="data:image/jpeg;base64,/9j/4AAQSkZJRgABAQAAAQABAAD/2wCEAAkGBxQSEhUUEhQVFhQWFRoXGRgYFxggFxUYGBgYHRcYFxgYHCgjGBwnHBwXITEhJikrLi4uGiAzODMsNygtLisBCgoKDg0OFw8PFCwcHCQsLCwsLCwsLCwsLCwsLCwsLCwsLCwsLCwsLCwsLCwsLCwsLCwsLCwsLCwsLCwsLCwsLP/AABEIAOsA1gMBIgACEQEDEQH/xAAcAAEAAgMBAQEAAAAAAAAAAAAABQYDBAcCAQj/xAA/EAABAwIEAwYEBQMDAwQDAAABAAIRAyEEEjFBBVFhBiJxgZHwEzKhsUJSwdHhI2LxBxRyQ4KSFjOislNjwv/EABYBAQEBAAAAAAAAAAAAAAAAAAABAv/EABYRAQEBAAAAAAAAAAAAAAAAAAARAf/aAAwDAQACEQMRAD8A68iIjQiIgIiICIiAiIgIiICIiAiIgIiICIiAiIgIiICIiAiIgIiICIiAiIgIiIC1amOZkc5r290GTPdaRzOgWn2hxZazK2xcLncDQAdTf0ULh8E5zWtf8rdG7TzPMog3jtQ2YXuF7wB6Zrx6LRxtbEVNHvb1Dz+inqfD7aLIMB0URCcOxWIbIfXJ5FwnnvK3MJx2u139Voc3mOnLr6/dZcTg1j4gcrBlEg8tWuGh68o80ExgONU6rsl2v5HfwUkud8SrlwD2yC2LjY7TuNJlWDsv2jFYBlQjPsfzdD1+/wByrIiIqoiIgIiICIiAiIgIiICIiAiIgIiICItLjVbJQqmb/CfHjlgfUhBGfE+PVLrZG91vWCb/AHUrTogLR4LRysHopMKMjWr3C+Bewg0cZSlQ2Otbn7CslYWVT48S0z6oIrFNMwD8xg2MefnH8KKrM+G5rmyO5J8RoZ28fFT+GqNMOdoHA9dRAH6DqtDjNIhp/NAO1jL3R4D3sqL1wHH/AB6DH7xB8YBn0IPmpBVzsHRy4UbgmAdzlaBfrMjyVjRRERFEREBERAREQEREBERAREQEREBVzthUgNkwMjwT/wCB+wKsagu1Aa6mZIloiCTBDgZB5GwIPiN0R74fimNb3nNEm0nXw5rBxHtVhqRymoHO/K0Fx+llA8GdSAFStD5ADR3YADZLjmIaABqSQB5rSq9osL8VwoU6bi2M5aHAtmI77qYYdRo6Li5URduE8WZWaS2fCDKxYvi1QSKLA9wEw4xbTX3utDgOJl/xA0hrmEiRE3Fxb6qPxPEnnEVsoJmlYC8OYSZyi7jBNh/KDep1+IPkvdSpN2aJcT5gEfVRHF8fUgtrAEbVG6E9eSY7C4xtIOo5XOIMteC5ze82c0uzGxf8sAEDbXQw1LFPJp1mAhzRfMCBadSbEaESb3B1VEhwCtDqU/heJ6wYX3tDSf8ACFSPnqut0Mz6MB9FjxGCdRyagwAT1jmFJ4iq6rQDGfDfpmY8xBEd4GDvJBjQxsgx9iqtSm1zA5pY0lxzAiASdxKsmA41TqvyCQduTov3Tva6rGFxBpNDAWhxs9oOZtyAA4wLxNhBAE7idnsvgHirnLTlILm9JiRPjy3LuaC4IiI0IiICIiAiIgIiICIiAiIgIiIPhnb39FXuK8Ke6XguDjM5T9BMWAETvOisS0cUS5w2YJ1mSSCJHMBub1CJqoUOBtq0KTpIygB24c0RYiwnMGmf7Vudn+CYemXFrRpBJLjI5d/QaaAaC62uz9YZXsMd17hHSZ+0KWp02Os0AAdAiNH4eaocgsG6bCSYt5Ku4RuasQLPBLhO8HYqbw/GMjqjbZnOdFxMMIafGFXqnFO84ZXtc1xeKhA+HYjRwNtZvqJQXIYZr2zOU739/ZMJgmMcTJcYME9I085XzAYoV6DKuUtc5oJBEEHfyWu/G5ddJQaXaVzchtFj+/0KiOGVWOY9rsuYwRO5i4HWNtVsdocWHiNvusXZ+o0NqZxqWnQlpieWh66IPnEaDWZCyQDpmnI1w/Daw87hWTs5jM1MEtifH0nSxsqhxCvmNQtgMqC1yWkjQidCDr6K7dm2NFABsG7iT1c5zoPUSAglUREaEREBERAREQEREBERAREQEREBaHEavea06an+7YN81vrHWoB0E6ggz4HREUgOdTxdZpjv98eIABHplVjwLrSTZYeM8GBd8ZpAyS4+hmOpv9F9p/J5ojxisFTqOzZAY73QkAgE8zBWriOEMyt7jS1oIAyiLwZ5azfqsj2YrLDBSbYnM57v+0ENZI9fPZRVTA4tzi99VjTHytzuMi3zucA1utgCiJnD46wadJi23TwXzidGBOvv6LR4XhgHF5LnmQO9GUm8loAttuVvYp/zN1H8SPsfVBVOJ180D18Ft4Fpa2ImTMjWQQIPSJMfwtB1LNVIufXQR6a7r5xElrXtDy1zmO74JGTUAgtuIJ11JE6BFWjhfAJYcwguIIGwgXJ2nQe5VooUgxoaNAuSf6e9tqtOtToYuo59KtZj6jpdSqaBpOpaXS25MGNiV1zOivSLG6tCNqoVkRYP9ysjaoKFe0QFEUREQEREBERAREQERYq2IDdURlRRruJ9Atd/EXzP0QqVxVLOxzfzAhVrhtYhrmVPnY7K7qRuOYIv5rxx3jrqNMvzd42b0cQfsAT5KA7LPztq5SDUpOkg6mm/MSSY/OCekk6FyIuNTEE/KTflqtbGYKoYzExuC6xHWFHUOKhry13ddHyusQfA/dZcRxURqfQ/tZEewQ0htgI2j3/lbFKh8TvTNwegloiTrOUgwOYuNFVMbjXmo0C091g/E57jAAB/gc1a6dUtYKdM2DRmcbCAA2XHYQGjy5lFaWJY1hIpgfvGpceQ5lVPtDjm0mPdN47oP/UqGcthtZxjUNa+b6zPEcSGse+ctJozOe4RmA0JGobJszUyLSYHKu1nGjVcYkASGNMS0EXNSP8AqOgW/C2BvJDVxjppUzIuXGb7uJn6zqu29gO1f+8wozuHx6UMfe7rd2p5jW3zBy4ljKcNpt1ytjxNpHrPqpDsnxZ2ExDKknKe68bPYSJ38x1CK7/Uq8/X3+yxfGge4WqagItuJtEEeWy8/E5+/OURtGv7lffj/wAfxZaDql9+c+HiV5Na0+7fflugl6OLi0/utyliwdffoq0Ktt429+iyDE9Tbp+36ILUih8BxDn799FMAooiIiiIiAtHiOMy90a/xK2cVWytnfQKo8Tx5nx5/wCQiakjxM6Bx6ytSrjTNzP36bqBdizP7SvQfzPvn7hGUv8A73w9bIK4hRBq/b37v91r8Qx/w6bnCZAtbUmw8Lx9UEV2m4mHvdBltK3i7f8AQeSrnZjtA7CcQZUd8hPwasH8zvm1/C+OdgUr1g11MO//ACAu6nXlzCr1ZpLHvO+Y6Xm86aXRX6Mx3B6WLp91wBHykNBDT0bIgHcAgHlMEVrG9ma7NX0YGnfxFxtIFExvaStv/T/FipQpAvPxHUmVGv8AxPaZBDwdXNe17SdSA0k3VwD3Gzi13iHA/YojnPDeBMpP+K51WvUEw2lSc1jCQdalSDpInKfss3HuLfBbNfuNJ7tGnd7yNZJPeIkS53dEiBJAMx2p7Qsw7YAzPdZrQYBFxncbODJzQBBcRYhtzyjj3EHOIquM1HktbYANDQC7LFhBfAGxzk3uisXHeO1qzoqd3KSW02/LSJtJJ+erFsztJMZdBX8BhviVmAjeT4C9zz0WVzg0E9PWwgb7/Q7bb3ZFk13ud+SAJ0JM+ZsismNoy/Sw5g25fVa1Whrr6XW/iKgNQnrHhf7H9vPE9tp9/RESXC/9RMTRinVayqxgDQRLagDRA7wlpsNx5q9cI7UYfFAZHFr/AMjhDwdTae94gn9Fxqszvu5SR0sVs/AsLRHT6++SDtbq3Pl6e+a8urWty6+/ei5bw7j2IowPiFzdMr5PoSZGmt1buE9oWV7GWO5HQnod/oUFhqVvD1usPxev8e+q03vnnGx2+mn6rEK973m8gTt70BQStLFnMDNpE+A18dQrjwjEZ2X1Bjfbobrnba19Ry8PExqrb2exNhrE7Ty+nhF9kFlRJRGhEXwmNUEX2hxAYwX702HMLn+KxeZ0DTw/RWHtjj2vBDQZbYuIN55eEKk06uplGW/njy0+nNff9xGv6++n6rSdVED3N/fJQmO425r8lMX0JOgI2jeI1keCC01MWAJJAG94+sqA4jxEVngMMsaSejnDe+w/X0icc9z4zOJdPOwG8DwnqvdE5GEnr57BBH8Xqy+1st5jSL8/Ba9JhqkMaYNSH67OBcR4y1wvzGyCkalQt21eQNp7o8yP/it+lSDX0X70nw7/AIOkAH/i53o48kFqw+Kq4aiwtaDTYJLQ+mXA5RJY29Sk8ayGbCS5t1N43t3VbUqU6jGPqCGgBvw2B7Qfi999QGq3MYkNZJFrEA6GGc2tTdSp0pqZSH1CO6BNwDldDi1rhOwkgOiFZ+z3D2mg5r5Y41agc1jjAIquaQfiAh5EfNBm0GIQUqtVfiQ5ziC9ozve5zQwWFgXQHflAYDFhGio3FcZNUxcN/ptG9vmMDcvzO/7l1vG8Go0qeOf8O9P4WQy4khzWzJNzNz4yNFzPBcOyHM4zUPeP9o5N3nWT1I2khHswzgMztTtsOnIm48JW3w4RScdy+3kBdZ8a0fSOXhEa+/L3TpRQp7S51uYzG6DzQq5xB+ZsT1EmDM+W31Wyyl9/wBlqsGR4dFhY2JlpI0M35+i33iPe3l4oIjDUJruHJxO1729/wCFLPpt5Dp/kbfstXAMH+4rf8aZ/wDiZ+yk6rZF/fVBD1aekjc+xz96LKylBaG2Os/lA1P28ys9OkXP6XO94Oyy4Ntnu5uLRGgDevjOn6INHEVqrW52vcHCwOYmfGft/lWTg3Fm1mA2a+BnbPLU+B13jfYqJ4tgu61u5N+enjzWtVoGn8NzO68aHx1mNunQoLeXxy0/yN4/Wd1P9nMRBud/QRe3pvuqZw7HfEph0EGcpH5SDBGnODfY9VZ+AseXCJAHS2vy6gi02n1QdFwjpaEWDhIhkD1Aj3aERW6tTiYcWQ0xz5RvJ2W2sWKZLSBN+X+UHOuPHuutcied/KVVmOj367K3caYSHWuJ1Ol95g+qqgtaPL9vJRGrxHE5Gki7jZtt9j+u+ih+F0Pmdr+EX5fMfWfDKtniNaahEGGN+pHPwAt09cdJmWkxosXCfW5mPGFUfcPTzu21n6/zMrV4piwwP/tdf6W9SpbBtv5T78lVOOXa4xd1SPuf0QTvBML/AEs5+ap3z0/KPSF7r0rPAB+R97flJ67j3CkuH0v6VP8A4N+gH6rFiacB52+G/wCjDdBaOzmNoUcG0E94lwdlAznPBbkvdxYMg2bAJsLz3Zk1qjXTTc3M97hII+dxedfwguLQT+XcQTCdieD0i17skuAEE3jM5oP3K6hgXSCg5V/qRxB1F4w7Xd57WGpGndLy0TrYPmf7m8lT6YJN/wCVYP8AVOmTxQHY0pHWGUx959FDtbFvJFaGOpHLPS/TQaetluVKJDaI3ygHxHTx8V8r0swAP4rePeA/VbvEPnAEW5azzt4f4QQ9UyDY2LrOBBzB0EEHqI8lt4XvMAPzASIGrToIjbRMU0mObuupJ1ncXH11WEviw0iI20iCg+MgVifzU8sHmwk9Js4+nit6pNx7/wA23Wie8WWJLXsPNwv3sxJn5c19TpcqSI9I9/t5oMODFqjvyjrExaD5BeuHU/6dIfmIcdLTeLeJXmu7Jh8Qeml/C/S8RrosvDXf+zI/CLk6QLe/qg2uIAN7ztAI+0+q08XSktBGpkA+R20sstRvxa0O+Sn6F23pA226rZq05fP1ved7+M+7hX8F/SquLZI1LebRY9JA0662ldS7O4cGkKjTLXAEHe+gN41m2xEW1VFo4MAvsNOfOTsrj/pi8Op16LtWVczR/Y4Q7xGb7oL1wv8A9sWPK+8b6CfGPVFs0mZRG2yIr0hCIiq1xzhBuWNJETzgnW2uiomIwRaSD9teWvmuuYmjnaW6SIlUPtDRFEPfUBaAJMi8RqIJE+E33RnXL8dT79a+lvVov9f8LO49+Bo2BEe7aDyXmkfiZ3uAHxSYHiBlaPAR6LHTqyCYlxv9Tc2sL8kRJ4Mazy0gbj/KqOL1bO9Q/wD1f9Vc8EyZ5xp6qoV2f1Gjk55A8IB+/wB0Fz4bakz/AID7fsvHEqcUax0Io1CP/Aj35LZwFPuttsPDbX3yW5/sQ5jw45Q5hYTykETr1lFTPYytdzNywERf5XNJ5bAq+4d0G51H+Fy7gvEBQINSQ8AtcJ5tglo6i88uq6BgKrHta6S6QD0v4e7Iih/6rtDcbQed6Ab6vqn/APlVSbX6+RU7/rNior4YNtFMGNdXVRteNfZVJZULrakmwAO9vXb3Yqd4RQd8QmZYwTf8xFh6AnyXzFVC58jY28fc+q26VP4VMNF3GZjc+ewkfwvPDMH8R5ytzZWl2Xd7tGtABBIJ5aCSURoF0nw2tyub+O8a+KwGpfkY+vTyU7xzgvwnBtMlxyBxB2Bc7LBP5oLsuoB6gKuPqTpv6b7e91R5zw6QBdzWgTu5wubXgSVM5ra7KEY0uqtbE5XADrUqDutAjUN267K0cP4WcThs7XFj2VHU3BzWhrxLSz5RmBOYtzEGSwg5QJUVD8QvSrNEXYdzqLjb31WHgeLltEj8sbXLRBj0KzYktDG5XZzVBIMEAUxEuaJDiScokjRxsDEQvZ+RWdTOgDnDrIjrb+VRacD3ac7ucSPM2+ikKLIv5efv3z0aTZNNt+62eogQPr9ipimwdY8RboPVQYXUtfdo0X3s5iDh69Ote1UB/Vjoa+QdhM+LQs3w/Z+1vfktzA8HL2lvMHrqOW9tv8oOolFgwDnGmzP8+UB3/IWJHQm6IrOiIii5l/rXiSW4ag22dz3u/wCLMgaCOrnT/wBq6Y9wAJJAAEknQAaknYLk/bJrsXiBW/6bWZaUiDkkkvvcFx73hlndE1X2UoAAmY/Qj9lp4and0X758rn1/lSjmGND6+/crSoUTndH5j9ydzb/AAjLc4cL+/fNVniNLLXcSYjNHmRPnZXHBUo/f3qoftNwI1QXs+YQZE+c7wbX6dEEvw+q0MHgsPEOKbAHSwG3h+/8Kv8AC+IwPhVnFj2iADbMNiDoeSkm1qegGfeNrzz18lRhqV3vaC59MDYVKjQ51yIE31ETG6tHY/tEGkUapgAgNcSIBImHEWHS8GxVQrYao7NmqZAfwU8pAMakubGmw9VH8RcylTJbEgG8mSSIhx3JnTSJgCEHjtrxoY3FvqNJytimwH8o0PTw5k+UzwPABjfiVbOPyt3aOvUjnpPW0b2U4OIFerHNjTNzu90/QdeoUrWrF0G0XjW82tyuI8pUVtPfm2mdf29816pMLCHMJa5veDgYcDsQRpy8Laa69A+Pn799V9rVwNzAOn7HfbxRElU7QNFJ7qoe7EEyHNbPxTADHOaIyPYIEDuuyj5VVcI0kBob3iCQGjMR3oGsZoLgCZubWuV94liQ2QSZGwiSJjxGov8AebSnBy0YTEEA/Fp0y/MSQZJLKDPhuAc3+rUa4BuYf0/mJJQb3Y3s5RxjjJl+Ge6WguDMSJeRXkFzmPLg64Dg4NAytBMzmIx9RrKzodUAyv8AiEtyk/EzNDXNLmnvvqGxAbmcASGBaXYrA06BqNfUcK4puDcNTLjWYxkCarQQGOkiA4gmW7khReJ47UZQdRqfHfh2VXMNMtb3aYpkObM5W1AfiE952XKd0xWDhLzRDadWm4PYGBpc27AzSoC4gHctbmALqhzGGBQFOKeIac4e51MmWmWw7KWzI1uTOkEdSZnhuIqudU+AaZcYGV1N4qVMrfkzSMhJEZSHEF+6rvEO5it4FR4BLYs69PuwI7pZbyRFv4ITJe8QSYG8D/EdJJvF1OUnyABN/cE8vd7KucJxJLSPy2128Nh+wVh4ewu09x6+f3CCVwODNQ28+SufCOGimJi/h+i0uzmAgS4aKwIuAC+L6iNCIiDR4xRNRgpbVHBrv+AOaoPNoLf+5RfFuCy07t5/ib1I335KxQseIphzXAgkEEEDdEchx2FLHQRH28lHcNoiXA/n9Zg2V241wgwXUn/FaHQ5jpFRvhOngdVUMdSdhqueJY4QbXGkHxF7bgojZxsizeXuyjcLxJ4flbt8xnpaIHuQOammltRsjrbw/lRlHBlmYuBBc4nqRNpO/PzRDiIo4gf1aTc3MWdpqDsVBMpPwrjBz0j+IAZ26XeBaOo5bKxNYCD+2g9/qtWtRIMiD949zdBBY7HSLEc5vPqAvnDuHCvDntHw2OJ1tVcB3Qf7RL55zHNe6nAxUqDI40xMvbEtjcj8piOeqka2gY0RTZYc7CPPxQYH4ozDpuYbHygfhBj5TqL66jUL1HI+H+d9vemLHcVp0rOJLo0A73oSA3xcRpaVD18ZWrCWNeGifkadP7qlpGthAHUXQS1fiLGS2S5w2AkggbkkAeZBtpOuHD1KtY1CYbTpsBMXJLiRTZ8R0BpJBggNgNN9CfDOB1WMLnilRYBJL6gPmPhhw589VNcCweJfSHw6raVN7s+T4NN5JgAPJq082gbAMQNI0RW/jux9I4ei1jviOLatAupuDgazqbsrnAEmDVYy+plVrhtT4lNjjY2JExBB05aifIWVpPD8QHh9SrQrFsEfEwVGWuFwRUpmm9pB5O8OkfX7MPfVe8VGML3ueQ2m4MBcZdlBqOIEzufsER5w1V9OX0iW1SCPiNdOQODg+AQZcQbSba30UrVxFAYWi3FZaQrAljGNLookGi3K1pLy34bA/ec5vJKi3cAxTbgtqHk15k/+YBmd5WEUTScTWolrnWLi3Y7M/CGDQNblAAjQIM3Fw6i+kBlczE06hbXpvzMe5rTcaAy/vkk/jeCCAQad2jc+GZnPcW6F5l8ADLLokxYCSYi0K9PwLH0wGEloqCoGiLVB+Js2bMAE7gdVBdpOECqwPp2c3Vs7aGd9B/CKydmP6hkWBYHeljpvqul9m+GDMDGnppYz4H/Cof8ApvgCWSSRGYaf/stadbT9F2PgGGyU9NYj3780EjRp5RC9oiKIiIoiIgIiINLiXDxVAIOWo35Xcujhu07hUTtbhnPOUtLHiAW6h86Fhi++v7rpCj+OcPbWpwQMw+U8if0O4/WETXOKGCFZgN87RleBDXTaHcnab8/XUqYbECpla0upj5nVDlynpYl08+6rWOFPY1tRol0Duzc3Aynnvfz2UszANLQ+SWxmGxvta4O1t0Zc7quqN+ekY5gFw8smY/QLA6o105LkcoMdSBJb4ldB/wDTHxb1HFgOzfmjqQYB2tKjOI9iKTS1zm/Eh4Mm5F9dNfd0FSxVIYalmqFoLzmcXSI/L1O9tbqKo4KviYyTSpR85H9Vwv8AIP8ApjrrrpopStgW4o/7vEEillBpMkw1o0c8buM6AWsPGS7OcD+Ixv8AuKlUVXAS1xDYJj+0oNLhXZOkwS2m1zpu5/eN/H9FOU+CO1iLdfBSFPsiG3mpz/ARv/YCpTB8Ee3R5A6g/eT9kFV/9MsNxSpTzyNG+sx/Kys7Lk3DABOocZ+h/RXzDYRwEPDXek/YLOcE3l78rosUWlwmsyA10xYhwufSCpDDYHNZwyO6fKfdlazgmmx9+i+HAtiB+/0NkIrFTs211zmHVroPKN/VY63Bq7BBy1af9wgxa0z/APaf0Vqp4Yts02Gkj1BW5QfbvC/jP1+iEcyHCmhxcxj2EHvNGXKRewdOWfTXReGdnKr8SCxhDHWfI7sXHrofPbRdJq4drjMX2PL+OiyBoGiEVLs52bGGqVWFtnd4EaQYNrWM5/VW4BERYIiIoiIgIiICIiAvjxIK+r4/Q+CI0mlZGrE1ZAiMrUqU8wAMiHNdb+1wMeBiD0JQL2EGlh+B0G5D8NhcwABxA1AAzZflzWF4lbz6DTq0HyC9tX0lBjDgvucL0iK85kDtl6XxFfAV9REBERAREQEREBERAREQf//Z">
            <a:hlinkClick r:id="rId2"/>
          </p:cNvPr>
          <p:cNvSpPr>
            <a:spLocks noChangeAspect="1" noChangeArrowheads="1"/>
          </p:cNvSpPr>
          <p:nvPr/>
        </p:nvSpPr>
        <p:spPr bwMode="auto">
          <a:xfrm>
            <a:off x="57150" y="-1449388"/>
            <a:ext cx="3400425" cy="3743326"/>
          </a:xfrm>
          <a:prstGeom prst="rect">
            <a:avLst/>
          </a:prstGeom>
          <a:noFill/>
          <a:ln w="9525">
            <a:noFill/>
            <a:miter lim="800000"/>
            <a:headEnd/>
            <a:tailEnd/>
          </a:ln>
        </p:spPr>
        <p:txBody>
          <a:bodyPr/>
          <a:lstStyle/>
          <a:p>
            <a:endParaRPr lang="nb-NO"/>
          </a:p>
        </p:txBody>
      </p:sp>
      <p:sp>
        <p:nvSpPr>
          <p:cNvPr id="8" name="TekstSylinder 7"/>
          <p:cNvSpPr txBox="1"/>
          <p:nvPr/>
        </p:nvSpPr>
        <p:spPr>
          <a:xfrm>
            <a:off x="1743075" y="5214938"/>
            <a:ext cx="1493838" cy="315912"/>
          </a:xfrm>
          <a:prstGeom prst="rect">
            <a:avLst/>
          </a:prstGeom>
          <a:noFill/>
          <a:ln>
            <a:solidFill>
              <a:schemeClr val="tx2">
                <a:lumMod val="95000"/>
                <a:lumOff val="5000"/>
              </a:schemeClr>
            </a:solidFill>
          </a:ln>
        </p:spPr>
        <p:txBody>
          <a:bodyPr wrap="none">
            <a:spAutoFit/>
          </a:bodyPr>
          <a:lstStyle/>
          <a:p>
            <a:pPr>
              <a:defRPr/>
            </a:pPr>
            <a:r>
              <a:rPr lang="nb-NO" sz="1800" dirty="0">
                <a:solidFill>
                  <a:schemeClr val="tx1"/>
                </a:solidFill>
              </a:rPr>
              <a:t>(1791 – 1867)</a:t>
            </a:r>
          </a:p>
        </p:txBody>
      </p:sp>
      <p:pic>
        <p:nvPicPr>
          <p:cNvPr id="16391" name="Picture 2" descr="Bilderesultat for faraday"/>
          <p:cNvPicPr>
            <a:picLocks noChangeAspect="1" noChangeArrowheads="1"/>
          </p:cNvPicPr>
          <p:nvPr/>
        </p:nvPicPr>
        <p:blipFill>
          <a:blip r:embed="rId3"/>
          <a:srcRect/>
          <a:stretch>
            <a:fillRect/>
          </a:stretch>
        </p:blipFill>
        <p:spPr bwMode="auto">
          <a:xfrm>
            <a:off x="1027113" y="1373188"/>
            <a:ext cx="3060700" cy="3673475"/>
          </a:xfrm>
          <a:prstGeom prst="rect">
            <a:avLst/>
          </a:prstGeom>
          <a:noFill/>
          <a:ln w="9525">
            <a:noFill/>
            <a:miter lim="800000"/>
            <a:headEnd/>
            <a:tailEnd/>
          </a:ln>
        </p:spPr>
      </p:pic>
      <p:pic>
        <p:nvPicPr>
          <p:cNvPr id="16392" name="Picture 4" descr="VFPt Solenoid correct2.svg"/>
          <p:cNvPicPr>
            <a:picLocks noChangeAspect="1" noChangeArrowheads="1"/>
          </p:cNvPicPr>
          <p:nvPr/>
        </p:nvPicPr>
        <p:blipFill>
          <a:blip r:embed="rId4"/>
          <a:srcRect/>
          <a:stretch>
            <a:fillRect/>
          </a:stretch>
        </p:blipFill>
        <p:spPr bwMode="auto">
          <a:xfrm>
            <a:off x="4354513" y="1806575"/>
            <a:ext cx="4237037" cy="17287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tel 1"/>
          <p:cNvSpPr>
            <a:spLocks noGrp="1"/>
          </p:cNvSpPr>
          <p:nvPr>
            <p:ph type="title"/>
          </p:nvPr>
        </p:nvSpPr>
        <p:spPr>
          <a:xfrm>
            <a:off x="757238" y="161925"/>
            <a:ext cx="8089900" cy="1141413"/>
          </a:xfrm>
        </p:spPr>
        <p:txBody>
          <a:bodyPr>
            <a:normAutofit fontScale="90000"/>
          </a:bodyPr>
          <a:lstStyle/>
          <a:p>
            <a:pPr algn="ctr">
              <a:lnSpc>
                <a:spcPct val="100000"/>
              </a:lnSpc>
            </a:pPr>
            <a:r>
              <a:rPr lang="nb-NO" sz="3200" smtClean="0"/>
              <a:t>Et varierende magnetfelt skaper elektrisk strøm</a:t>
            </a:r>
            <a:br>
              <a:rPr lang="nb-NO" sz="3200" smtClean="0"/>
            </a:br>
            <a:r>
              <a:rPr lang="nb-NO" sz="3200" smtClean="0"/>
              <a:t>(</a:t>
            </a:r>
            <a:r>
              <a:rPr lang="nb-NO" sz="2400" smtClean="0"/>
              <a:t>Heinrich Friedrich Emil)</a:t>
            </a:r>
            <a:r>
              <a:rPr lang="nb-NO" sz="3200" smtClean="0"/>
              <a:t> </a:t>
            </a:r>
            <a:r>
              <a:rPr lang="nb-NO" sz="2400" smtClean="0"/>
              <a:t>Lenz’ lov (1834)</a:t>
            </a:r>
            <a:endParaRPr lang="nb-NO" sz="3200" smtClean="0"/>
          </a:p>
        </p:txBody>
      </p:sp>
      <p:sp>
        <p:nvSpPr>
          <p:cNvPr id="16387" name="Plassholder for innhold 2"/>
          <p:cNvSpPr>
            <a:spLocks noGrp="1"/>
          </p:cNvSpPr>
          <p:nvPr>
            <p:ph idx="1"/>
          </p:nvPr>
        </p:nvSpPr>
        <p:spPr>
          <a:xfrm>
            <a:off x="693738" y="1978025"/>
            <a:ext cx="4019550" cy="4110038"/>
          </a:xfrm>
        </p:spPr>
        <p:txBody>
          <a:bodyPr>
            <a:normAutofit fontScale="85000" lnSpcReduction="10000"/>
          </a:bodyPr>
          <a:lstStyle/>
          <a:p>
            <a:pPr marL="0" indent="0">
              <a:lnSpc>
                <a:spcPct val="100000"/>
              </a:lnSpc>
              <a:buFont typeface="Times" pitchFamily="-108" charset="0"/>
              <a:buNone/>
            </a:pPr>
            <a:r>
              <a:rPr lang="nb-NO" dirty="0" smtClean="0"/>
              <a:t>Figuren viser en ledningssløyfe. Vi husker at den har en mengde frie elektroner. Når vi slipper en magnet gjennom sløyfa, vil elektronene bevege seg slik at </a:t>
            </a:r>
            <a:r>
              <a:rPr lang="nb-NO" i="1" dirty="0" smtClean="0"/>
              <a:t>de forsøker å hindre at magneten kommer inn i sløyfa. Vi vet at nordpol frastøter nordpol. Strømretningen vil derfor være slik at det lages en nordpol på oversiden av sløyfa (</a:t>
            </a:r>
            <a:r>
              <a:rPr lang="nb-NO" i="1" dirty="0" err="1" smtClean="0"/>
              <a:t>Lenz</a:t>
            </a:r>
            <a:r>
              <a:rPr lang="nb-NO" i="1" dirty="0" smtClean="0"/>
              <a:t> lov).</a:t>
            </a:r>
          </a:p>
          <a:p>
            <a:pPr marL="0" indent="0">
              <a:lnSpc>
                <a:spcPct val="100000"/>
              </a:lnSpc>
              <a:buFont typeface="Times" pitchFamily="-108" charset="0"/>
              <a:buNone/>
            </a:pPr>
            <a:endParaRPr lang="nb-NO" i="1" dirty="0" smtClean="0"/>
          </a:p>
          <a:p>
            <a:pPr marL="0" indent="0">
              <a:lnSpc>
                <a:spcPct val="100000"/>
              </a:lnSpc>
              <a:buFont typeface="Times" pitchFamily="-108" charset="0"/>
              <a:buNone/>
            </a:pPr>
            <a:r>
              <a:rPr lang="nb-NO" i="1" dirty="0" smtClean="0"/>
              <a:t>… finnes det en mer fruktbar måte å se det på?</a:t>
            </a:r>
          </a:p>
          <a:p>
            <a:pPr marL="0" indent="0">
              <a:lnSpc>
                <a:spcPct val="100000"/>
              </a:lnSpc>
              <a:buFont typeface="Times" pitchFamily="-108" charset="0"/>
              <a:buNone/>
            </a:pPr>
            <a:endParaRPr lang="nb-NO" i="1" dirty="0" smtClean="0"/>
          </a:p>
          <a:p>
            <a:pPr marL="0" indent="0">
              <a:buFont typeface="Times" pitchFamily="-108" charset="0"/>
              <a:buNone/>
            </a:pPr>
            <a:endParaRPr lang="nb-NO" sz="1800" dirty="0" smtClean="0"/>
          </a:p>
        </p:txBody>
      </p:sp>
      <p:pic>
        <p:nvPicPr>
          <p:cNvPr id="17412" name="Picture 2"/>
          <p:cNvPicPr>
            <a:picLocks noChangeAspect="1" noChangeArrowheads="1"/>
          </p:cNvPicPr>
          <p:nvPr/>
        </p:nvPicPr>
        <p:blipFill>
          <a:blip r:embed="rId2"/>
          <a:srcRect/>
          <a:stretch>
            <a:fillRect/>
          </a:stretch>
        </p:blipFill>
        <p:spPr bwMode="auto">
          <a:xfrm>
            <a:off x="4799014" y="1619250"/>
            <a:ext cx="3829112" cy="4721679"/>
          </a:xfrm>
          <a:prstGeom prst="rect">
            <a:avLst/>
          </a:prstGeom>
          <a:noFill/>
          <a:ln w="9525">
            <a:noFill/>
            <a:miter lim="800000"/>
            <a:headEnd/>
            <a:tailEnd/>
          </a:ln>
        </p:spPr>
      </p:pic>
      <p:sp>
        <p:nvSpPr>
          <p:cNvPr id="6" name="Rektangel 5"/>
          <p:cNvSpPr>
            <a:spLocks noChangeArrowheads="1"/>
          </p:cNvSpPr>
          <p:nvPr/>
        </p:nvSpPr>
        <p:spPr bwMode="auto">
          <a:xfrm>
            <a:off x="6764564" y="1583871"/>
            <a:ext cx="2049463" cy="4631871"/>
          </a:xfrm>
          <a:prstGeom prst="rect">
            <a:avLst/>
          </a:prstGeom>
          <a:solidFill>
            <a:schemeClr val="bg1"/>
          </a:solidFill>
          <a:ln w="9525" algn="ctr">
            <a:solidFill>
              <a:schemeClr val="bg1"/>
            </a:solidFill>
            <a:round/>
            <a:headEnd/>
            <a:tailEnd/>
          </a:ln>
        </p:spPr>
        <p:txBody>
          <a:bodyPr/>
          <a:lstStyle/>
          <a:p>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20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p:cNvSpPr>
            <a:spLocks noGrp="1"/>
          </p:cNvSpPr>
          <p:nvPr>
            <p:ph type="title"/>
          </p:nvPr>
        </p:nvSpPr>
        <p:spPr>
          <a:xfrm>
            <a:off x="984250" y="792163"/>
            <a:ext cx="7767638" cy="1141412"/>
          </a:xfrm>
        </p:spPr>
        <p:txBody>
          <a:bodyPr/>
          <a:lstStyle/>
          <a:p>
            <a:pPr algn="ctr"/>
            <a:r>
              <a:rPr lang="nb-NO" smtClean="0"/>
              <a:t>Magnetbrems</a:t>
            </a:r>
          </a:p>
        </p:txBody>
      </p:sp>
      <p:pic>
        <p:nvPicPr>
          <p:cNvPr id="52226" name="Picture 2"/>
          <p:cNvPicPr>
            <a:picLocks noChangeAspect="1" noChangeArrowheads="1"/>
          </p:cNvPicPr>
          <p:nvPr/>
        </p:nvPicPr>
        <p:blipFill>
          <a:blip r:embed="rId2"/>
          <a:srcRect/>
          <a:stretch>
            <a:fillRect/>
          </a:stretch>
        </p:blipFill>
        <p:spPr bwMode="auto">
          <a:xfrm>
            <a:off x="998538" y="2297113"/>
            <a:ext cx="7620000" cy="3019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p:cNvSpPr>
            <a:spLocks noGrp="1"/>
          </p:cNvSpPr>
          <p:nvPr>
            <p:ph type="title"/>
          </p:nvPr>
        </p:nvSpPr>
        <p:spPr>
          <a:xfrm>
            <a:off x="1079500" y="220663"/>
            <a:ext cx="7767638" cy="741362"/>
          </a:xfrm>
        </p:spPr>
        <p:txBody>
          <a:bodyPr/>
          <a:lstStyle/>
          <a:p>
            <a:pPr algn="ctr"/>
            <a:r>
              <a:rPr lang="nb-NO" smtClean="0"/>
              <a:t>Magnet som faller gjennom rør</a:t>
            </a:r>
          </a:p>
        </p:txBody>
      </p:sp>
      <p:sp>
        <p:nvSpPr>
          <p:cNvPr id="24579" name="Plassholder for bunntekst 3"/>
          <p:cNvSpPr>
            <a:spLocks noGrp="1"/>
          </p:cNvSpPr>
          <p:nvPr>
            <p:ph type="ftr" sz="quarter" idx="4294967295"/>
          </p:nvPr>
        </p:nvSpPr>
        <p:spPr>
          <a:xfrm>
            <a:off x="1066800" y="6248400"/>
            <a:ext cx="2890838" cy="452438"/>
          </a:xfrm>
          <a:prstGeom prst="rect">
            <a:avLst/>
          </a:prstGeom>
          <a:noFill/>
        </p:spPr>
        <p:txBody>
          <a:bodyPr/>
          <a:lstStyle/>
          <a:p>
            <a:r>
              <a:rPr lang="en-GB" smtClean="0"/>
              <a:t>www.skolelab.ntnu.no/</a:t>
            </a:r>
          </a:p>
        </p:txBody>
      </p:sp>
      <p:pic>
        <p:nvPicPr>
          <p:cNvPr id="53250" name="Picture 2"/>
          <p:cNvPicPr>
            <a:picLocks noChangeAspect="1" noChangeArrowheads="1"/>
          </p:cNvPicPr>
          <p:nvPr/>
        </p:nvPicPr>
        <p:blipFill>
          <a:blip r:embed="rId2"/>
          <a:srcRect/>
          <a:stretch>
            <a:fillRect/>
          </a:stretch>
        </p:blipFill>
        <p:spPr bwMode="auto">
          <a:xfrm>
            <a:off x="962025" y="1165225"/>
            <a:ext cx="5800725" cy="5410200"/>
          </a:xfrm>
          <a:prstGeom prst="rect">
            <a:avLst/>
          </a:prstGeom>
          <a:noFill/>
          <a:ln w="9525">
            <a:noFill/>
            <a:miter lim="800000"/>
            <a:headEnd/>
            <a:tailEnd/>
          </a:ln>
        </p:spPr>
      </p:pic>
      <p:pic>
        <p:nvPicPr>
          <p:cNvPr id="53251" name="Picture 3"/>
          <p:cNvPicPr>
            <a:picLocks noChangeAspect="1" noChangeArrowheads="1"/>
          </p:cNvPicPr>
          <p:nvPr/>
        </p:nvPicPr>
        <p:blipFill>
          <a:blip r:embed="rId3"/>
          <a:srcRect/>
          <a:stretch>
            <a:fillRect/>
          </a:stretch>
        </p:blipFill>
        <p:spPr bwMode="auto">
          <a:xfrm>
            <a:off x="6869113" y="2354263"/>
            <a:ext cx="2028825" cy="2371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1"/>
                                        </p:tgtEl>
                                        <p:attrNameLst>
                                          <p:attrName>style.visibility</p:attrName>
                                        </p:attrNameLst>
                                      </p:cBhvr>
                                      <p:to>
                                        <p:strVal val="visible"/>
                                      </p:to>
                                    </p:set>
                                    <p:animEffect transition="in" filter="fade">
                                      <p:cBhvr>
                                        <p:cTn id="12"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11698</TotalTime>
  <Words>797</Words>
  <Application>Microsoft Office PowerPoint</Application>
  <PresentationFormat>Skjermfremvisning (4:3)</PresentationFormat>
  <Paragraphs>170</Paragraphs>
  <Slides>48</Slides>
  <Notes>2</Notes>
  <HiddenSlides>0</HiddenSlides>
  <MMClips>0</MMClips>
  <ScaleCrop>false</ScaleCrop>
  <HeadingPairs>
    <vt:vector size="4" baseType="variant">
      <vt:variant>
        <vt:lpstr>Tema</vt:lpstr>
      </vt:variant>
      <vt:variant>
        <vt:i4>1</vt:i4>
      </vt:variant>
      <vt:variant>
        <vt:lpstr>Lysbildetitler</vt:lpstr>
      </vt:variant>
      <vt:variant>
        <vt:i4>48</vt:i4>
      </vt:variant>
    </vt:vector>
  </HeadingPairs>
  <TitlesOfParts>
    <vt:vector size="49" baseType="lpstr">
      <vt:lpstr>Office-tema</vt:lpstr>
      <vt:lpstr>Induksjon og generering av elektrisitet  Laboratorieoppgave - Et enkelt vannenergiverk</vt:lpstr>
      <vt:lpstr>Program for dagen</vt:lpstr>
      <vt:lpstr>Ladning i magnetfelt Generatoren</vt:lpstr>
      <vt:lpstr>Ørsteds oppdagelse 1820</vt:lpstr>
      <vt:lpstr>Elektrisk strøm forårsaker et magnetfelt Ørsteds oppdagelse</vt:lpstr>
      <vt:lpstr>Faradays oppdagelse</vt:lpstr>
      <vt:lpstr>Et varierende magnetfelt skaper elektrisk strøm (Heinrich Friedrich Emil) Lenz’ lov (1834)</vt:lpstr>
      <vt:lpstr>Magnetbrems</vt:lpstr>
      <vt:lpstr>Magnet som faller gjennom rør</vt:lpstr>
      <vt:lpstr>Falltid gjennom rør med spalt</vt:lpstr>
      <vt:lpstr>Magneten som triller slalom</vt:lpstr>
      <vt:lpstr>Slipp en magnet ned på en kobberbarre</vt:lpstr>
      <vt:lpstr>Når mange sløyfer seriekobles får vi en spole Den genererte spenningen er proporsjonal med antall viklinger</vt:lpstr>
      <vt:lpstr>Antall viklinger</vt:lpstr>
      <vt:lpstr>Generatoren</vt:lpstr>
      <vt:lpstr>Hjemmelaget generator http://www.otherpower.com/turbineplans.html </vt:lpstr>
      <vt:lpstr>Slipp magnet gjennom spole</vt:lpstr>
      <vt:lpstr>Slipp en magnet gjennom en spole</vt:lpstr>
      <vt:lpstr>Produksjon - Generatoren Fra bevegelsesenergi til elektrisk energi</vt:lpstr>
      <vt:lpstr>Illustrasjon av fenomenet induksjon</vt:lpstr>
      <vt:lpstr>Hjemmelaget sykkeldynamo for baklys</vt:lpstr>
      <vt:lpstr>Magneten</vt:lpstr>
      <vt:lpstr>Spolen</vt:lpstr>
      <vt:lpstr>Lysdiodene To lysdioder er koblet motsatt vei</vt:lpstr>
      <vt:lpstr>Feste til bagasjebrettet</vt:lpstr>
      <vt:lpstr>”Energiverk”</vt:lpstr>
      <vt:lpstr>Elektrisitet fra vannkraft</vt:lpstr>
      <vt:lpstr>Francisturbin og  generator</vt:lpstr>
      <vt:lpstr>Vannturbiner Impulsturbiner</vt:lpstr>
      <vt:lpstr>Reguleringer i et vassdrag Nidelva</vt:lpstr>
      <vt:lpstr>Program for dagen</vt:lpstr>
      <vt:lpstr>Lysbilde 32</vt:lpstr>
      <vt:lpstr>Oppdrag: Mål virkningsgraden til et vannenergiverk</vt:lpstr>
      <vt:lpstr>Oppdrag: Mål virkningsgraden til et vannenergiverk</vt:lpstr>
      <vt:lpstr>Oppdrag: Mål levert effekt til turbin</vt:lpstr>
      <vt:lpstr>Oppklarende mellomregning </vt:lpstr>
      <vt:lpstr>Oppdrag: Mål levert effekt last</vt:lpstr>
      <vt:lpstr>Oppdrag: Mål turtall</vt:lpstr>
      <vt:lpstr>Oppdrag: Gjenta måling av strøm, spenning og turtall for fem verdier av lasten og beregn levert effekt</vt:lpstr>
      <vt:lpstr>Oppdrag: Beregn virkningsgrad</vt:lpstr>
      <vt:lpstr>Oppdrag: Framstill virkningsgrad som funksjon av turtall</vt:lpstr>
      <vt:lpstr>Oppdrag: Beregn hastighet på vannstrømmen ut av dysa</vt:lpstr>
      <vt:lpstr>Oppdrag: Beregn hastighet på turbinskovlene</vt:lpstr>
      <vt:lpstr>Oppdrag: Optimal skovelhastighet</vt:lpstr>
      <vt:lpstr>Program for dagen</vt:lpstr>
      <vt:lpstr>Lysbilde 46</vt:lpstr>
      <vt:lpstr>Oppdrag: Mål levert energi fra et vannenergiverk</vt:lpstr>
      <vt:lpstr>Virkningsgrad – Vannkraft</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139</cp:revision>
  <dcterms:created xsi:type="dcterms:W3CDTF">2013-06-10T16:56:09Z</dcterms:created>
  <dcterms:modified xsi:type="dcterms:W3CDTF">2019-04-05T06:07:13Z</dcterms:modified>
</cp:coreProperties>
</file>