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8"/>
  </p:notesMasterIdLst>
  <p:sldIdLst>
    <p:sldId id="256" r:id="rId2"/>
    <p:sldId id="258" r:id="rId3"/>
    <p:sldId id="373" r:id="rId4"/>
    <p:sldId id="366" r:id="rId5"/>
    <p:sldId id="259" r:id="rId6"/>
    <p:sldId id="311" r:id="rId7"/>
    <p:sldId id="295" r:id="rId8"/>
    <p:sldId id="260" r:id="rId9"/>
    <p:sldId id="261" r:id="rId10"/>
    <p:sldId id="262" r:id="rId11"/>
    <p:sldId id="263" r:id="rId12"/>
    <p:sldId id="264" r:id="rId13"/>
    <p:sldId id="265" r:id="rId14"/>
    <p:sldId id="294" r:id="rId15"/>
    <p:sldId id="372" r:id="rId16"/>
    <p:sldId id="369" r:id="rId17"/>
    <p:sldId id="367" r:id="rId18"/>
    <p:sldId id="368" r:id="rId19"/>
    <p:sldId id="370" r:id="rId20"/>
    <p:sldId id="374" r:id="rId21"/>
    <p:sldId id="375" r:id="rId22"/>
    <p:sldId id="283" r:id="rId23"/>
    <p:sldId id="376" r:id="rId24"/>
    <p:sldId id="371" r:id="rId25"/>
    <p:sldId id="289" r:id="rId26"/>
    <p:sldId id="377" r:id="rId27"/>
    <p:sldId id="290" r:id="rId28"/>
    <p:sldId id="308" r:id="rId29"/>
    <p:sldId id="296" r:id="rId30"/>
    <p:sldId id="297" r:id="rId31"/>
    <p:sldId id="298" r:id="rId32"/>
    <p:sldId id="299" r:id="rId33"/>
    <p:sldId id="300" r:id="rId34"/>
    <p:sldId id="267" r:id="rId35"/>
    <p:sldId id="301" r:id="rId36"/>
    <p:sldId id="266" r:id="rId37"/>
    <p:sldId id="292" r:id="rId38"/>
    <p:sldId id="293" r:id="rId39"/>
    <p:sldId id="268" r:id="rId40"/>
    <p:sldId id="270" r:id="rId41"/>
    <p:sldId id="269" r:id="rId42"/>
    <p:sldId id="382" r:id="rId43"/>
    <p:sldId id="378" r:id="rId44"/>
    <p:sldId id="302" r:id="rId45"/>
    <p:sldId id="303" r:id="rId46"/>
    <p:sldId id="304" r:id="rId47"/>
    <p:sldId id="380" r:id="rId48"/>
    <p:sldId id="381" r:id="rId49"/>
    <p:sldId id="275" r:id="rId50"/>
    <p:sldId id="326" r:id="rId51"/>
    <p:sldId id="276" r:id="rId52"/>
    <p:sldId id="305" r:id="rId53"/>
    <p:sldId id="379" r:id="rId54"/>
    <p:sldId id="328" r:id="rId55"/>
    <p:sldId id="327" r:id="rId56"/>
    <p:sldId id="307" r:id="rId57"/>
  </p:sldIdLst>
  <p:sldSz cx="9144000" cy="6858000" type="screen4x3"/>
  <p:notesSz cx="6858000" cy="91440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AC76"/>
    <a:srgbClr val="0D34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45" autoAdjust="0"/>
    <p:restoredTop sz="97932" autoAdjust="0"/>
  </p:normalViewPr>
  <p:slideViewPr>
    <p:cSldViewPr snapToGrid="0" snapToObjects="1">
      <p:cViewPr varScale="1">
        <p:scale>
          <a:sx n="60" d="100"/>
          <a:sy n="60" d="100"/>
        </p:scale>
        <p:origin x="1288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7FF469-6506-4054-B9A1-0A489A41AFEF}" type="datetimeFigureOut">
              <a:rPr lang="nb-NO" smtClean="0"/>
              <a:pPr/>
              <a:t>15.06.2024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FF566B-80E4-4472-B8CE-CF65E25B7A36}" type="slidenum">
              <a:rPr lang="nb-NO" smtClean="0"/>
              <a:pPr/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b-NO"/>
              <a:t>PLA (Polymelkesyre) laget </a:t>
            </a:r>
            <a:r>
              <a:rPr lang="nb-NO" dirty="0"/>
              <a:t>av plantematerialer for eksempel mais. Temperatur 180 – 230 C </a:t>
            </a:r>
            <a:r>
              <a:rPr lang="nb-NO" baseline="0" dirty="0"/>
              <a:t>ikke svært sterkt, men egnet til </a:t>
            </a:r>
            <a:r>
              <a:rPr lang="nb-NO" baseline="0" dirty="0" err="1"/>
              <a:t>prototyping</a:t>
            </a:r>
            <a:endParaRPr lang="nb-NO" baseline="0" dirty="0"/>
          </a:p>
          <a:p>
            <a:r>
              <a:rPr lang="nb-NO" baseline="0" dirty="0"/>
              <a:t>ABS et plast materiale, er sterkt, avgir uheldige avgasser, temperatur 210 – 250 C, LEGO laget av ABS</a:t>
            </a:r>
            <a:br>
              <a:rPr lang="nb-NO" baseline="0" dirty="0"/>
            </a:br>
            <a:r>
              <a:rPr lang="nb-NO" baseline="0" dirty="0"/>
              <a:t>Nylon, er et sterkt materiale, oppbevares tørt, krever høyere smeltetemp. 220 – 260 C, hygroskopisk</a:t>
            </a:r>
            <a:br>
              <a:rPr lang="nb-NO" baseline="0" dirty="0"/>
            </a:br>
            <a:r>
              <a:rPr lang="nb-NO" baseline="0" dirty="0"/>
              <a:t>PVA, brukes til </a:t>
            </a:r>
            <a:r>
              <a:rPr lang="nb-NO" baseline="0" dirty="0" err="1"/>
              <a:t>stilasbygging</a:t>
            </a:r>
            <a:r>
              <a:rPr lang="nb-NO" baseline="0" dirty="0"/>
              <a:t>, løselig i vann, Temperatur 180 – 230 C, hygroskopisk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84E7D-9A94-4B3B-9232-9E9399B73C43}" type="slidenum">
              <a:rPr lang="nb-NO" smtClean="0"/>
              <a:pPr/>
              <a:t>8</a:t>
            </a:fld>
            <a:endParaRPr lang="nb-NO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b-NO" dirty="0"/>
              <a:t>STL Stereolitografi – Standard </a:t>
            </a:r>
            <a:r>
              <a:rPr lang="nb-NO" dirty="0" err="1"/>
              <a:t>triangular</a:t>
            </a:r>
            <a:r>
              <a:rPr lang="nb-NO" dirty="0"/>
              <a:t> </a:t>
            </a:r>
            <a:r>
              <a:rPr lang="nb-NO" dirty="0" err="1"/>
              <a:t>language</a:t>
            </a:r>
            <a:r>
              <a:rPr lang="nb-NO" dirty="0"/>
              <a:t> – Standard </a:t>
            </a:r>
            <a:r>
              <a:rPr lang="nb-NO" dirty="0" err="1"/>
              <a:t>Tesselation</a:t>
            </a:r>
            <a:r>
              <a:rPr lang="nb-NO" dirty="0"/>
              <a:t> </a:t>
            </a:r>
            <a:r>
              <a:rPr lang="nb-NO" dirty="0" err="1"/>
              <a:t>Language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F566B-80E4-4472-B8CE-CF65E25B7A36}" type="slidenum">
              <a:rPr lang="nb-NO" smtClean="0"/>
              <a:pPr/>
              <a:t>9</a:t>
            </a:fld>
            <a:endParaRPr lang="nb-NO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b-NO"/>
              <a:t>Det er jo dette det handler om: Man har et behov for</a:t>
            </a:r>
            <a:r>
              <a:rPr lang="nb-NO" baseline="0"/>
              <a:t> å framstille en gjenstand. Dernest har man en del standard romgeometriske figurer. Spørsmålet er hvordan man skal kombinere disse for å gjenskape den gjenstanden man ønsker å skape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F566B-80E4-4472-B8CE-CF65E25B7A36}" type="slidenum">
              <a:rPr lang="nb-NO" smtClean="0"/>
              <a:pPr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20539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b-NO"/>
              <a:t>Det er jo dette det handler om: Man har et behov for</a:t>
            </a:r>
            <a:r>
              <a:rPr lang="nb-NO" baseline="0"/>
              <a:t> å framstille en gjenstand. Dernest har man en del standard romgeometriske figurer. Spørsmålet er hvordan man skal kombinere disse for å gjenskape den gjenstanden man ønsker å skape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F566B-80E4-4472-B8CE-CF65E25B7A36}" type="slidenum">
              <a:rPr lang="nb-NO" smtClean="0"/>
              <a:pPr/>
              <a:t>25</a:t>
            </a:fld>
            <a:endParaRPr lang="nb-NO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68315" y="2677415"/>
            <a:ext cx="7772400" cy="901094"/>
          </a:xfrm>
        </p:spPr>
        <p:txBody>
          <a:bodyPr anchor="t" anchorCtr="0"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68315" y="3645154"/>
            <a:ext cx="7772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1000159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983850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031831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4" name="Plassholder for lysbildenummer 5"/>
          <p:cNvSpPr txBox="1">
            <a:spLocks/>
          </p:cNvSpPr>
          <p:nvPr userDrawn="1"/>
        </p:nvSpPr>
        <p:spPr>
          <a:xfrm>
            <a:off x="115119" y="6537870"/>
            <a:ext cx="342081" cy="252102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1853A39-49B3-554A-AE82-85611CEBD8E3}" type="slidenum">
              <a:rPr lang="nb-NO" b="1" i="0" smtClean="0">
                <a:solidFill>
                  <a:schemeClr val="bg1"/>
                </a:solidFill>
                <a:latin typeface="Arial"/>
                <a:cs typeface="Arial"/>
              </a:rPr>
              <a:pPr algn="ctr"/>
              <a:t>‹#›</a:t>
            </a:fld>
            <a:endParaRPr lang="nb-NO" b="1" i="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0019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241294" y="6421247"/>
            <a:ext cx="426966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 algn="r"/>
            <a:fld id="{91853A39-49B3-554A-AE82-85611CEBD8E3}" type="slidenum">
              <a:rPr lang="nb-NO" smtClean="0">
                <a:latin typeface="Arial"/>
                <a:cs typeface="Arial"/>
              </a:rPr>
              <a:pPr algn="r"/>
              <a:t>‹#›</a:t>
            </a:fld>
            <a:endParaRPr lang="nb-NO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2460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372914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702236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172249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9718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596486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532236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4" name="Bilde 3" descr="hor_blaa_stripe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8336"/>
            <a:ext cx="9144000" cy="35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blockscad3d.com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ntnu.no/documents/2004699/12108297/BlocksCAD1.0.pdf/4511f23e-80c7-4532-876a-d0d3532dacf9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blockscad3d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hyperlink" Target="https://i.redd.it/t2jvyivcgh531.pn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hyperlink" Target="https://www.reddit.com/r/3Dprinting/comments/c2u22c/i_just_took_over_the_previously_dormant_3d/" TargetMode="External"/><Relationship Id="rId9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tekst_b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867" y="269447"/>
            <a:ext cx="234696" cy="3084576"/>
          </a:xfrm>
          <a:prstGeom prst="rect">
            <a:avLst/>
          </a:prstGeom>
        </p:spPr>
      </p:pic>
      <p:sp>
        <p:nvSpPr>
          <p:cNvPr id="5" name="Tittel 1"/>
          <p:cNvSpPr txBox="1">
            <a:spLocks/>
          </p:cNvSpPr>
          <p:nvPr/>
        </p:nvSpPr>
        <p:spPr>
          <a:xfrm>
            <a:off x="267419" y="1463998"/>
            <a:ext cx="8175283" cy="14700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sz="2800" b="1" dirty="0">
                <a:latin typeface="Arial"/>
                <a:ea typeface="+mj-ea"/>
                <a:cs typeface="Arial"/>
              </a:rPr>
              <a:t>M</a:t>
            </a:r>
            <a:r>
              <a:rPr kumimoji="0" lang="nn-NO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odellering</a:t>
            </a:r>
            <a:r>
              <a:rPr kumimoji="0" lang="nn-NO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og 3D-printing</a:t>
            </a:r>
            <a:br>
              <a:rPr kumimoji="0" lang="nn-NO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</a:br>
            <a:r>
              <a:rPr kumimoji="0" lang="nn-NO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IFY 18.06.24</a:t>
            </a:r>
            <a:endParaRPr kumimoji="0" lang="nn-NO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6" name="Undertittel 2"/>
          <p:cNvSpPr txBox="1">
            <a:spLocks/>
          </p:cNvSpPr>
          <p:nvPr/>
        </p:nvSpPr>
        <p:spPr>
          <a:xfrm>
            <a:off x="639305" y="2965020"/>
            <a:ext cx="7772400" cy="2038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n-NO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Av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n-NO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nn-NO" sz="2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Nils Kr. Rossing</a:t>
            </a:r>
            <a:br>
              <a:rPr kumimoji="0" lang="nn-NO" sz="2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nn-NO" sz="2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Skolelaboratoriet</a:t>
            </a:r>
            <a:endParaRPr kumimoji="0" lang="nn-NO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3102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189119"/>
            <a:ext cx="8229600" cy="909477"/>
          </a:xfrm>
        </p:spPr>
        <p:txBody>
          <a:bodyPr/>
          <a:lstStyle/>
          <a:p>
            <a:pPr algn="ctr"/>
            <a:r>
              <a:rPr lang="nb-NO" dirty="0"/>
              <a:t>Modellering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74970" y="1098596"/>
            <a:ext cx="8441115" cy="5460086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nb-NO" sz="2800" b="1" dirty="0"/>
              <a:t>Det finnes mye programvare:</a:t>
            </a:r>
            <a:br>
              <a:rPr lang="nb-NO" dirty="0"/>
            </a:br>
            <a:r>
              <a:rPr lang="nb-NO" sz="2000" dirty="0"/>
              <a:t>… </a:t>
            </a:r>
            <a:r>
              <a:rPr lang="nb-NO" sz="2000" b="1" i="1" dirty="0" err="1"/>
              <a:t>BlocksCAD</a:t>
            </a:r>
            <a:r>
              <a:rPr lang="nb-NO" sz="2000" dirty="0"/>
              <a:t> (</a:t>
            </a:r>
            <a:r>
              <a:rPr lang="nb-NO" sz="2000"/>
              <a:t>Blokkbasert) (Gratis - nettbasert)</a:t>
            </a:r>
            <a:br>
              <a:rPr lang="nb-NO" dirty="0"/>
            </a:br>
            <a:r>
              <a:rPr lang="nb-NO" sz="2000" dirty="0"/>
              <a:t>… </a:t>
            </a:r>
            <a:r>
              <a:rPr lang="nb-NO" sz="2000" b="1" i="1" dirty="0" err="1"/>
              <a:t>TinkerCAD</a:t>
            </a:r>
            <a:r>
              <a:rPr lang="nb-NO" sz="2000" i="1" dirty="0"/>
              <a:t> </a:t>
            </a:r>
            <a:r>
              <a:rPr lang="nb-NO" sz="2000" dirty="0"/>
              <a:t>(Autodesk – grafisk </a:t>
            </a:r>
            <a:r>
              <a:rPr lang="nb-NO" sz="2000"/>
              <a:t>basert) (Gratis - nettbasert) </a:t>
            </a:r>
            <a:br>
              <a:rPr lang="nb-NO" sz="2000" dirty="0"/>
            </a:br>
            <a:r>
              <a:rPr lang="nb-NO" sz="2000" dirty="0"/>
              <a:t>… </a:t>
            </a:r>
            <a:r>
              <a:rPr lang="nb-NO" sz="2000" i="1" dirty="0"/>
              <a:t>123D Design </a:t>
            </a:r>
            <a:r>
              <a:rPr lang="nb-NO" sz="2000" dirty="0"/>
              <a:t>(Autodesk – grafisk </a:t>
            </a:r>
            <a:r>
              <a:rPr lang="nb-NO" sz="2000"/>
              <a:t>basert) (Installasjon)</a:t>
            </a:r>
            <a:br>
              <a:rPr lang="nb-NO" sz="2000" dirty="0"/>
            </a:br>
            <a:r>
              <a:rPr lang="nb-NO" sz="2000" dirty="0"/>
              <a:t>… </a:t>
            </a:r>
            <a:r>
              <a:rPr lang="nb-NO" sz="2000" b="1" i="1" dirty="0" err="1"/>
              <a:t>OpenSCAD</a:t>
            </a:r>
            <a:r>
              <a:rPr lang="nb-NO" sz="2000" dirty="0"/>
              <a:t> (</a:t>
            </a:r>
            <a:r>
              <a:rPr lang="nb-NO" sz="2000"/>
              <a:t>Tekstbasert) (Gratis - Installasjon) </a:t>
            </a:r>
            <a:br>
              <a:rPr lang="nb-NO" sz="2000" dirty="0"/>
            </a:br>
            <a:r>
              <a:rPr lang="nb-NO" sz="2000" dirty="0"/>
              <a:t>… </a:t>
            </a:r>
            <a:r>
              <a:rPr lang="nb-NO" sz="2000" i="1" dirty="0" err="1"/>
              <a:t>SketchUp</a:t>
            </a:r>
            <a:r>
              <a:rPr lang="nb-NO" sz="2000" dirty="0"/>
              <a:t> (</a:t>
            </a:r>
            <a:r>
              <a:rPr lang="nb-NO" sz="2000" dirty="0" err="1"/>
              <a:t>Trimble</a:t>
            </a:r>
            <a:r>
              <a:rPr lang="nb-NO" sz="2000" dirty="0"/>
              <a:t> – grafisk </a:t>
            </a:r>
            <a:r>
              <a:rPr lang="nb-NO" sz="2000"/>
              <a:t>basert) (Installasjon) </a:t>
            </a:r>
            <a:br>
              <a:rPr lang="nb-NO" sz="2000" dirty="0"/>
            </a:br>
            <a:r>
              <a:rPr lang="nb-NO" sz="2000" dirty="0"/>
              <a:t>… </a:t>
            </a:r>
            <a:r>
              <a:rPr lang="nb-NO" sz="2000" i="1" dirty="0" err="1"/>
              <a:t>Fusion</a:t>
            </a:r>
            <a:r>
              <a:rPr lang="nb-NO" sz="2000" i="1" dirty="0"/>
              <a:t> 360 </a:t>
            </a:r>
            <a:r>
              <a:rPr lang="nb-NO" sz="2000" dirty="0"/>
              <a:t>(Autodesk – grafisk </a:t>
            </a:r>
            <a:r>
              <a:rPr lang="nb-NO" sz="2000"/>
              <a:t>basert) (Installasjon) </a:t>
            </a:r>
            <a:br>
              <a:rPr lang="nb-NO" sz="2000" dirty="0"/>
            </a:br>
            <a:r>
              <a:rPr lang="nb-NO" sz="2000" dirty="0"/>
              <a:t>… </a:t>
            </a:r>
            <a:r>
              <a:rPr lang="nb-NO" sz="2000" dirty="0" err="1"/>
              <a:t>Inventor</a:t>
            </a:r>
            <a:r>
              <a:rPr lang="nb-NO" sz="2000" dirty="0"/>
              <a:t> (Autodesk – grafisk </a:t>
            </a:r>
            <a:r>
              <a:rPr lang="nb-NO" sz="2000"/>
              <a:t>basert) (Installasjon) </a:t>
            </a:r>
            <a:br>
              <a:rPr lang="nb-NO" sz="2000" dirty="0"/>
            </a:br>
            <a:r>
              <a:rPr lang="nb-NO" sz="2000" dirty="0"/>
              <a:t>… </a:t>
            </a:r>
            <a:r>
              <a:rPr lang="nb-NO" sz="2000" dirty="0" err="1"/>
              <a:t>Solidworks</a:t>
            </a:r>
            <a:r>
              <a:rPr lang="nb-NO" sz="2000" dirty="0"/>
              <a:t> ((</a:t>
            </a:r>
            <a:r>
              <a:rPr lang="nb-NO" sz="2000" dirty="0" err="1"/>
              <a:t>Dassault</a:t>
            </a:r>
            <a:r>
              <a:rPr lang="nb-NO" sz="2000" dirty="0"/>
              <a:t> </a:t>
            </a:r>
            <a:r>
              <a:rPr lang="nb-NO" sz="2000" dirty="0" err="1"/>
              <a:t>Systèmes</a:t>
            </a:r>
            <a:r>
              <a:rPr lang="nb-NO" sz="2000" dirty="0"/>
              <a:t> – grafisk </a:t>
            </a:r>
            <a:r>
              <a:rPr lang="nb-NO" sz="2000"/>
              <a:t>basert) (Installasjon)</a:t>
            </a:r>
            <a:endParaRPr lang="nb-NO" sz="2000" dirty="0"/>
          </a:p>
          <a:p>
            <a:pPr>
              <a:lnSpc>
                <a:spcPct val="110000"/>
              </a:lnSpc>
            </a:pPr>
            <a:r>
              <a:rPr lang="nb-NO" sz="2800" b="1" dirty="0"/>
              <a:t>CURA</a:t>
            </a:r>
            <a:br>
              <a:rPr lang="nb-NO" sz="2000" dirty="0"/>
            </a:br>
            <a:r>
              <a:rPr lang="nb-NO" sz="2000" dirty="0"/>
              <a:t>… Gratis programvare </a:t>
            </a:r>
            <a:r>
              <a:rPr lang="nb-NO" sz="2000"/>
              <a:t>fra Ultimaker (pr. dd v. 4.8)</a:t>
            </a:r>
            <a:br>
              <a:rPr lang="nb-NO" sz="2000" dirty="0"/>
            </a:br>
            <a:r>
              <a:rPr lang="nb-NO" sz="2000" dirty="0"/>
              <a:t>… Program for å oversette modeller til 3D-printer kommandoer (</a:t>
            </a:r>
            <a:r>
              <a:rPr lang="nb-NO" sz="2000"/>
              <a:t>g-kode)</a:t>
            </a:r>
            <a:br>
              <a:rPr lang="nb-NO" sz="2000"/>
            </a:br>
            <a:r>
              <a:rPr lang="nb-NO" sz="2000"/>
              <a:t>… Må installeres på PC/MAC</a:t>
            </a:r>
          </a:p>
          <a:p>
            <a:pPr>
              <a:lnSpc>
                <a:spcPct val="110000"/>
              </a:lnSpc>
            </a:pPr>
            <a:r>
              <a:rPr lang="nb-NO" sz="2800" b="1"/>
              <a:t>Astroprint</a:t>
            </a:r>
          </a:p>
          <a:p>
            <a:pPr marL="361950" lvl="1" indent="0">
              <a:lnSpc>
                <a:spcPct val="110000"/>
              </a:lnSpc>
              <a:buNone/>
            </a:pPr>
            <a:r>
              <a:rPr lang="nb-NO"/>
              <a:t>… Gratis nettbasert programvare</a:t>
            </a:r>
            <a:endParaRPr lang="nb-NO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17920" y="281940"/>
            <a:ext cx="8229600" cy="846138"/>
          </a:xfrm>
        </p:spPr>
        <p:txBody>
          <a:bodyPr/>
          <a:lstStyle/>
          <a:p>
            <a:pPr algn="ctr"/>
            <a:r>
              <a:rPr lang="nb-NO" dirty="0"/>
              <a:t>Grafisk grensesnitt (</a:t>
            </a:r>
            <a:r>
              <a:rPr lang="nb-NO" dirty="0" err="1"/>
              <a:t>TinkerCAD</a:t>
            </a:r>
            <a:r>
              <a:rPr lang="nb-NO" dirty="0"/>
              <a:t>)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79" y="1513579"/>
            <a:ext cx="8662935" cy="4117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17920" y="281940"/>
            <a:ext cx="8229600" cy="846138"/>
          </a:xfrm>
        </p:spPr>
        <p:txBody>
          <a:bodyPr/>
          <a:lstStyle/>
          <a:p>
            <a:pPr algn="ctr"/>
            <a:r>
              <a:rPr lang="nb-NO" dirty="0"/>
              <a:t>Tekstbasert grensesnitt (</a:t>
            </a:r>
            <a:r>
              <a:rPr lang="nb-NO" dirty="0" err="1"/>
              <a:t>OpenSCAD</a:t>
            </a:r>
            <a:r>
              <a:rPr lang="nb-NO" dirty="0"/>
              <a:t>)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1" y="1259549"/>
            <a:ext cx="8602690" cy="4432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17920" y="281940"/>
            <a:ext cx="8229600" cy="846138"/>
          </a:xfrm>
        </p:spPr>
        <p:txBody>
          <a:bodyPr>
            <a:normAutofit fontScale="90000"/>
          </a:bodyPr>
          <a:lstStyle/>
          <a:p>
            <a:pPr algn="ctr"/>
            <a:r>
              <a:rPr lang="nb-NO" dirty="0"/>
              <a:t>Blokkbasert grensesnitt (</a:t>
            </a:r>
            <a:r>
              <a:rPr lang="nb-NO" dirty="0" err="1"/>
              <a:t>BlocksCAD</a:t>
            </a:r>
            <a:r>
              <a:rPr lang="nb-NO" dirty="0"/>
              <a:t>)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21" y="1343888"/>
            <a:ext cx="8558022" cy="436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err="1"/>
              <a:t>BlocksCAD</a:t>
            </a:r>
            <a:endParaRPr lang="nb-NO" dirty="0"/>
          </a:p>
        </p:txBody>
      </p:sp>
      <p:pic>
        <p:nvPicPr>
          <p:cNvPr id="1638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9795" y="1436687"/>
            <a:ext cx="8531834" cy="435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5111D3-FA91-8836-2D08-4DEC8DDD926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9C6ED2-AC69-ECB0-9070-02839A0E7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23319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nb-NO" dirty="0"/>
              <a:t>Demonstrasjon av designprosessen</a:t>
            </a:r>
            <a:br>
              <a:rPr lang="nb-NO" dirty="0"/>
            </a:br>
            <a:r>
              <a:rPr lang="nb-NO" dirty="0"/>
              <a:t>side 27</a:t>
            </a:r>
          </a:p>
        </p:txBody>
      </p:sp>
    </p:spTree>
    <p:extLst>
      <p:ext uri="{BB962C8B-B14F-4D97-AF65-F5344CB8AC3E}">
        <p14:creationId xmlns:p14="http://schemas.microsoft.com/office/powerpoint/2010/main" val="14233197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32FA6-83DE-BEA8-07D9-4D81666DB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Arbeidshefte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E9613-AB52-3B90-AB26-E685E386F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4922874" cy="4708525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nb-NO" dirty="0"/>
              <a:t>Kort introduksjon til 3D-printing</a:t>
            </a:r>
          </a:p>
          <a:p>
            <a:pPr marL="457200" indent="-457200">
              <a:buFont typeface="+mj-lt"/>
              <a:buAutoNum type="arabicPeriod"/>
            </a:pPr>
            <a:r>
              <a:rPr lang="nb-NO" dirty="0"/>
              <a:t>Hva skal vi lage</a:t>
            </a:r>
          </a:p>
          <a:p>
            <a:pPr marL="857250" lvl="1" indent="-457200">
              <a:buFont typeface="+mj-lt"/>
              <a:buAutoNum type="arabicPeriod"/>
            </a:pPr>
            <a:r>
              <a:rPr lang="nb-NO" dirty="0"/>
              <a:t>Nyttegjenstander</a:t>
            </a:r>
          </a:p>
          <a:p>
            <a:pPr marL="857250" lvl="1" indent="-457200">
              <a:buFont typeface="+mj-lt"/>
              <a:buAutoNum type="arabicPeriod"/>
            </a:pPr>
            <a:r>
              <a:rPr lang="nb-NO" dirty="0"/>
              <a:t>Reservedeler</a:t>
            </a:r>
          </a:p>
          <a:p>
            <a:pPr marL="857250" lvl="1" indent="-457200">
              <a:buFont typeface="+mj-lt"/>
              <a:buAutoNum type="arabicPeriod"/>
            </a:pPr>
            <a:r>
              <a:rPr lang="nb-NO" dirty="0"/>
              <a:t>Lag deler til større prosjekt</a:t>
            </a:r>
          </a:p>
          <a:p>
            <a:pPr marL="457200" indent="-457200">
              <a:buFont typeface="+mj-lt"/>
              <a:buAutoNum type="arabicPeriod"/>
            </a:pPr>
            <a:r>
              <a:rPr lang="nb-NO" dirty="0" err="1"/>
              <a:t>BlocksCAD</a:t>
            </a:r>
            <a:r>
              <a:rPr lang="nb-NO" dirty="0"/>
              <a:t> (side 27)</a:t>
            </a:r>
          </a:p>
          <a:p>
            <a:pPr marL="457200" indent="-457200">
              <a:buFont typeface="+mj-lt"/>
              <a:buAutoNum type="arabicPeriod"/>
            </a:pPr>
            <a:r>
              <a:rPr lang="nb-NO" dirty="0" err="1"/>
              <a:t>TinkerCAD</a:t>
            </a:r>
            <a:endParaRPr lang="nb-NO" dirty="0"/>
          </a:p>
          <a:p>
            <a:pPr marL="457200" indent="-457200">
              <a:buFont typeface="+mj-lt"/>
              <a:buAutoNum type="arabicPeriod"/>
            </a:pPr>
            <a:r>
              <a:rPr lang="nb-NO" dirty="0"/>
              <a:t>Bruk av CURA (side 62)</a:t>
            </a:r>
          </a:p>
          <a:p>
            <a:pPr marL="457200" indent="-457200">
              <a:buAutoNum type="alphaUcPeriod"/>
            </a:pPr>
            <a:r>
              <a:rPr lang="nb-NO" dirty="0"/>
              <a:t>Eksempel på knaggrekke</a:t>
            </a:r>
          </a:p>
          <a:p>
            <a:pPr marL="457200" indent="-457200">
              <a:buAutoNum type="alphaUcPeriod"/>
            </a:pPr>
            <a:r>
              <a:rPr lang="nb-NO" dirty="0"/>
              <a:t>Eksempel på adresselapp</a:t>
            </a:r>
          </a:p>
          <a:p>
            <a:pPr marL="457200" indent="-457200">
              <a:buAutoNum type="alphaUcPeriod"/>
            </a:pPr>
            <a:r>
              <a:rPr lang="nb-NO" dirty="0"/>
              <a:t>Filer til hus i landsby</a:t>
            </a:r>
          </a:p>
        </p:txBody>
      </p:sp>
      <p:pic>
        <p:nvPicPr>
          <p:cNvPr id="4" name="Picture 2" descr="Lenke til BlocksCAD og CURA.">
            <a:hlinkClick r:id="rId2"/>
            <a:extLst>
              <a:ext uri="{FF2B5EF4-FFF2-40B4-BE49-F238E27FC236}">
                <a16:creationId xmlns:a16="http://schemas.microsoft.com/office/drawing/2014/main" id="{2779F833-A03E-54AE-02C1-861132F10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624" y="1485896"/>
            <a:ext cx="3255430" cy="465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3698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3AD25-3B9A-55F4-0F39-C2FC09893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Intro til modellering med </a:t>
            </a:r>
            <a:r>
              <a:rPr lang="nb-NO" dirty="0" err="1"/>
              <a:t>BlocksCAD</a:t>
            </a:r>
            <a:endParaRPr lang="nb-NO" dirty="0"/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8918DD7B-4DB4-5934-6FE9-F9304430E2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00" r="16800"/>
          <a:stretch/>
        </p:blipFill>
        <p:spPr>
          <a:xfrm>
            <a:off x="564971" y="1475263"/>
            <a:ext cx="5164702" cy="35433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965DD6-05A7-F1D5-EC2F-74A7C90171C5}"/>
              </a:ext>
            </a:extLst>
          </p:cNvPr>
          <p:cNvSpPr txBox="1"/>
          <p:nvPr/>
        </p:nvSpPr>
        <p:spPr>
          <a:xfrm>
            <a:off x="457200" y="5571443"/>
            <a:ext cx="55528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dirty="0">
                <a:hlinkClick r:id="rId2"/>
              </a:rPr>
              <a:t>https://www.blockscad3d.com/</a:t>
            </a:r>
            <a:r>
              <a:rPr lang="nb-NO" sz="3200" dirty="0"/>
              <a:t> </a:t>
            </a:r>
          </a:p>
        </p:txBody>
      </p:sp>
      <p:pic>
        <p:nvPicPr>
          <p:cNvPr id="1026" name="Picture 2" descr="Lenke til BlocksCAD og CURA.">
            <a:extLst>
              <a:ext uri="{FF2B5EF4-FFF2-40B4-BE49-F238E27FC236}">
                <a16:creationId xmlns:a16="http://schemas.microsoft.com/office/drawing/2014/main" id="{E97B521D-A52B-F777-72C3-ED26B320E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656" y="1485896"/>
            <a:ext cx="2877458" cy="411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272085-B601-2653-6F90-820F9144D2FC}"/>
              </a:ext>
            </a:extLst>
          </p:cNvPr>
          <p:cNvSpPr txBox="1"/>
          <p:nvPr/>
        </p:nvSpPr>
        <p:spPr>
          <a:xfrm>
            <a:off x="6985590" y="5603357"/>
            <a:ext cx="13981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dirty="0"/>
              <a:t>Side 27</a:t>
            </a:r>
          </a:p>
        </p:txBody>
      </p:sp>
    </p:spTree>
    <p:extLst>
      <p:ext uri="{BB962C8B-B14F-4D97-AF65-F5344CB8AC3E}">
        <p14:creationId xmlns:p14="http://schemas.microsoft.com/office/powerpoint/2010/main" val="7830509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3AD25-3B9A-55F4-0F39-C2FC09893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Intro til </a:t>
            </a:r>
            <a:r>
              <a:rPr lang="nb-NO" dirty="0" err="1"/>
              <a:t>slicing</a:t>
            </a:r>
            <a:r>
              <a:rPr lang="nb-NO" dirty="0"/>
              <a:t> med CURA</a:t>
            </a:r>
          </a:p>
        </p:txBody>
      </p:sp>
      <p:pic>
        <p:nvPicPr>
          <p:cNvPr id="1026" name="Picture 2" descr="Lenke til BlocksCAD og CURA.">
            <a:extLst>
              <a:ext uri="{FF2B5EF4-FFF2-40B4-BE49-F238E27FC236}">
                <a16:creationId xmlns:a16="http://schemas.microsoft.com/office/drawing/2014/main" id="{E97B521D-A52B-F777-72C3-ED26B320E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656" y="1485896"/>
            <a:ext cx="2877458" cy="411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272085-B601-2653-6F90-820F9144D2FC}"/>
              </a:ext>
            </a:extLst>
          </p:cNvPr>
          <p:cNvSpPr txBox="1"/>
          <p:nvPr/>
        </p:nvSpPr>
        <p:spPr>
          <a:xfrm>
            <a:off x="6985590" y="5603357"/>
            <a:ext cx="13981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dirty="0"/>
              <a:t>Side 62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009CB4-D9AF-79F0-F0D0-45DB8C55C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75" y="1485896"/>
            <a:ext cx="5401340" cy="261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2394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3AD25-3B9A-55F4-0F39-C2FC09893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Overføring av filer til printer</a:t>
            </a:r>
          </a:p>
        </p:txBody>
      </p:sp>
      <p:pic>
        <p:nvPicPr>
          <p:cNvPr id="1026" name="Picture 2" descr="Lenke til BlocksCAD og CURA.">
            <a:extLst>
              <a:ext uri="{FF2B5EF4-FFF2-40B4-BE49-F238E27FC236}">
                <a16:creationId xmlns:a16="http://schemas.microsoft.com/office/drawing/2014/main" id="{E97B521D-A52B-F777-72C3-ED26B320E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656" y="1485896"/>
            <a:ext cx="2877458" cy="411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272085-B601-2653-6F90-820F9144D2FC}"/>
              </a:ext>
            </a:extLst>
          </p:cNvPr>
          <p:cNvSpPr txBox="1"/>
          <p:nvPr/>
        </p:nvSpPr>
        <p:spPr>
          <a:xfrm>
            <a:off x="6273209" y="5592708"/>
            <a:ext cx="27815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dirty="0"/>
              <a:t>Side 72 – 76/78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B11E8B-E569-C1C7-5930-C084EC865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5896"/>
            <a:ext cx="5178056" cy="4640267"/>
          </a:xfrm>
        </p:spPr>
        <p:txBody>
          <a:bodyPr/>
          <a:lstStyle/>
          <a:p>
            <a:r>
              <a:rPr lang="nb-NO" dirty="0"/>
              <a:t>Til </a:t>
            </a:r>
            <a:r>
              <a:rPr lang="nb-NO" dirty="0" err="1"/>
              <a:t>Ultimaker</a:t>
            </a:r>
            <a:r>
              <a:rPr lang="nb-NO" dirty="0"/>
              <a:t> 2+ – side 72</a:t>
            </a:r>
          </a:p>
          <a:p>
            <a:r>
              <a:rPr lang="nb-NO" dirty="0"/>
              <a:t>Til Prima </a:t>
            </a:r>
            <a:r>
              <a:rPr lang="nb-NO" dirty="0" err="1"/>
              <a:t>Creator</a:t>
            </a:r>
            <a:r>
              <a:rPr lang="nb-NO" dirty="0"/>
              <a:t> – side 76/78</a:t>
            </a:r>
          </a:p>
        </p:txBody>
      </p:sp>
    </p:spTree>
    <p:extLst>
      <p:ext uri="{BB962C8B-B14F-4D97-AF65-F5344CB8AC3E}">
        <p14:creationId xmlns:p14="http://schemas.microsoft.com/office/powerpoint/2010/main" val="1001681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Program</a:t>
            </a:r>
          </a:p>
        </p:txBody>
      </p:sp>
      <p:sp>
        <p:nvSpPr>
          <p:cNvPr id="4" name="Plassholder for innhold 2"/>
          <p:cNvSpPr>
            <a:spLocks noGrp="1"/>
          </p:cNvSpPr>
          <p:nvPr>
            <p:ph idx="1"/>
          </p:nvPr>
        </p:nvSpPr>
        <p:spPr>
          <a:xfrm>
            <a:off x="586485" y="1623060"/>
            <a:ext cx="8229600" cy="4525963"/>
          </a:xfrm>
        </p:spPr>
        <p:txBody>
          <a:bodyPr/>
          <a:lstStyle/>
          <a:p>
            <a:r>
              <a:rPr lang="nb-NO" dirty="0"/>
              <a:t>Introduksjon til 3D-printing</a:t>
            </a:r>
          </a:p>
          <a:p>
            <a:r>
              <a:rPr lang="nb-NO" dirty="0"/>
              <a:t>Modellering med </a:t>
            </a:r>
            <a:r>
              <a:rPr lang="nb-NO" dirty="0" err="1"/>
              <a:t>BlocksCAD</a:t>
            </a:r>
            <a:endParaRPr lang="nb-NO" dirty="0"/>
          </a:p>
          <a:p>
            <a:r>
              <a:rPr lang="nb-NO" dirty="0"/>
              <a:t>Bruk av CURA</a:t>
            </a:r>
          </a:p>
          <a:p>
            <a:r>
              <a:rPr lang="nb-NO" dirty="0"/>
              <a:t>Bruk av </a:t>
            </a:r>
            <a:r>
              <a:rPr lang="nb-NO" dirty="0" err="1"/>
              <a:t>Ultimaker</a:t>
            </a:r>
            <a:r>
              <a:rPr lang="nb-NO" dirty="0"/>
              <a:t> 2+ og Prima </a:t>
            </a:r>
            <a:r>
              <a:rPr lang="nb-NO" dirty="0" err="1"/>
              <a:t>Creator</a:t>
            </a:r>
            <a:r>
              <a:rPr lang="nb-NO" dirty="0"/>
              <a:t> P120</a:t>
            </a:r>
          </a:p>
          <a:p>
            <a:r>
              <a:rPr lang="nb-NO" dirty="0"/>
              <a:t>Eksempler på bruk og strategier for design</a:t>
            </a:r>
          </a:p>
          <a:p>
            <a:pPr>
              <a:buNone/>
            </a:pPr>
            <a:endParaRPr lang="nb-NO" dirty="0"/>
          </a:p>
          <a:p>
            <a:endParaRPr lang="nb-NO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5111D3-FA91-8836-2D08-4DEC8DDD926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1752031"/>
            <a:ext cx="8229600" cy="1809876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nb-NO" dirty="0"/>
              <a:t>Øvingsopplegg</a:t>
            </a:r>
            <a:br>
              <a:rPr lang="nb-NO" dirty="0"/>
            </a:br>
            <a:r>
              <a:rPr lang="nb-NO" dirty="0"/>
              <a:t>fra side 29</a:t>
            </a:r>
            <a:endParaRPr lang="nb-NO" sz="2200" dirty="0"/>
          </a:p>
        </p:txBody>
      </p:sp>
    </p:spTree>
    <p:extLst>
      <p:ext uri="{BB962C8B-B14F-4D97-AF65-F5344CB8AC3E}">
        <p14:creationId xmlns:p14="http://schemas.microsoft.com/office/powerpoint/2010/main" val="9502877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Øving 1 - Adresselapp for koffert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15421F-9907-F8A0-C6A9-1D219FE87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52955"/>
            <a:ext cx="8229600" cy="235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6449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Øving 2 - Knagg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78585" y="5104606"/>
            <a:ext cx="3452115" cy="55165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nb-NO" dirty="0">
                <a:latin typeface="Calibri" pitchFamily="34" charset="0"/>
                <a:cs typeface="Calibri" pitchFamily="34" charset="0"/>
              </a:rPr>
              <a:t>Identifiser geometrier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1375" y="1280236"/>
            <a:ext cx="3438525" cy="3551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5639" y="1280995"/>
            <a:ext cx="3751261" cy="359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Plassholder for innhold 2"/>
          <p:cNvSpPr txBox="1">
            <a:spLocks/>
          </p:cNvSpPr>
          <p:nvPr/>
        </p:nvSpPr>
        <p:spPr>
          <a:xfrm>
            <a:off x="4555235" y="5104606"/>
            <a:ext cx="3452115" cy="520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7337"/>
              </a:buClr>
              <a:buSzPct val="100000"/>
              <a:buFont typeface="Arial"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Design etter mål</a:t>
            </a:r>
          </a:p>
        </p:txBody>
      </p:sp>
      <p:sp>
        <p:nvSpPr>
          <p:cNvPr id="7" name="Plassholder for innhold 2"/>
          <p:cNvSpPr txBox="1">
            <a:spLocks/>
          </p:cNvSpPr>
          <p:nvPr/>
        </p:nvSpPr>
        <p:spPr>
          <a:xfrm>
            <a:off x="999235" y="5727701"/>
            <a:ext cx="7287515" cy="5207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7337"/>
              </a:buClr>
              <a:buSzPct val="100000"/>
              <a:buFont typeface="Arial"/>
              <a:buNone/>
              <a:tabLst/>
              <a:defRPr/>
            </a:pPr>
            <a:r>
              <a:rPr lang="nb-NO" sz="2800" dirty="0"/>
              <a:t>Bestem høyden slik at den blir praktisk anvendelig</a:t>
            </a:r>
            <a:endParaRPr kumimoji="0" lang="nb-NO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4458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8AD7C-DD26-9B18-B9DF-118BC3720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Knaggrekke</a:t>
            </a:r>
          </a:p>
        </p:txBody>
      </p:sp>
      <p:pic>
        <p:nvPicPr>
          <p:cNvPr id="5" name="Picture 4" descr="A couple of white plastic pegs with black text&#10;&#10;Description automatically generated">
            <a:extLst>
              <a:ext uri="{FF2B5EF4-FFF2-40B4-BE49-F238E27FC236}">
                <a16:creationId xmlns:a16="http://schemas.microsoft.com/office/drawing/2014/main" id="{D88B8BC5-8E1C-33B3-C3A5-8145F95BB0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21" t="17519" r="16279" b="20310"/>
          <a:stretch/>
        </p:blipFill>
        <p:spPr>
          <a:xfrm>
            <a:off x="1382233" y="1417637"/>
            <a:ext cx="6546410" cy="469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0563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597333-B04D-BDB2-214D-F578DF4C4E4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0E7FF3-4B2F-0CCA-33E4-6FB109433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04607"/>
            <a:ext cx="8229600" cy="1629440"/>
          </a:xfrm>
        </p:spPr>
        <p:txBody>
          <a:bodyPr>
            <a:normAutofit/>
          </a:bodyPr>
          <a:lstStyle/>
          <a:p>
            <a:pPr algn="ctr"/>
            <a:r>
              <a:rPr lang="nb-NO" dirty="0"/>
              <a:t>Arbeid på egen hånd</a:t>
            </a:r>
            <a:br>
              <a:rPr lang="nb-NO" dirty="0"/>
            </a:br>
            <a:r>
              <a:rPr lang="nb-NO" dirty="0"/>
              <a:t>Star på side 29</a:t>
            </a:r>
          </a:p>
        </p:txBody>
      </p:sp>
    </p:spTree>
    <p:extLst>
      <p:ext uri="{BB962C8B-B14F-4D97-AF65-F5344CB8AC3E}">
        <p14:creationId xmlns:p14="http://schemas.microsoft.com/office/powerpoint/2010/main" val="32207057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5111D3-FA91-8836-2D08-4DEC8DDD926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1430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nb-NO" dirty="0"/>
              <a:t>Eksempler</a:t>
            </a:r>
            <a:br>
              <a:rPr lang="nb-NO" dirty="0"/>
            </a:br>
            <a:r>
              <a:rPr lang="nb-NO" sz="2200" dirty="0"/>
              <a:t>Forsøk å avsløre hvilke geometrier modellen er bygget opp av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A5334-5830-9BEC-2D57-A01B3EF29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140" y="2486210"/>
            <a:ext cx="8229600" cy="1143000"/>
          </a:xfrm>
        </p:spPr>
        <p:txBody>
          <a:bodyPr/>
          <a:lstStyle/>
          <a:p>
            <a:pPr algn="ctr"/>
            <a:r>
              <a:rPr lang="nb-NO" dirty="0"/>
              <a:t>Eksempler på reservedeler</a:t>
            </a:r>
          </a:p>
        </p:txBody>
      </p:sp>
    </p:spTree>
    <p:extLst>
      <p:ext uri="{BB962C8B-B14F-4D97-AF65-F5344CB8AC3E}">
        <p14:creationId xmlns:p14="http://schemas.microsoft.com/office/powerpoint/2010/main" val="9905269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Framstilling av reservedeler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161" y="5151120"/>
            <a:ext cx="8297924" cy="975043"/>
          </a:xfrm>
        </p:spPr>
        <p:txBody>
          <a:bodyPr>
            <a:normAutofit/>
          </a:bodyPr>
          <a:lstStyle/>
          <a:p>
            <a:r>
              <a:rPr lang="nb-NO" dirty="0"/>
              <a:t>Oppheng av klesstang</a:t>
            </a:r>
          </a:p>
          <a:p>
            <a:r>
              <a:rPr lang="nb-NO" dirty="0"/>
              <a:t>Hvilke geometrier er denne bygget opp av?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809" y="1646554"/>
            <a:ext cx="3839016" cy="334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 descr="F:\DCIM\101CASIO\CIMG05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00220" y="1659254"/>
            <a:ext cx="4516120" cy="33870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/>
              <a:t>Romgeometriske grunnformer</a:t>
            </a: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65328" y="1417638"/>
            <a:ext cx="5823939" cy="4510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56246" y="942124"/>
            <a:ext cx="2626669" cy="228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4732"/>
          </a:xfrm>
        </p:spPr>
        <p:txBody>
          <a:bodyPr/>
          <a:lstStyle/>
          <a:p>
            <a:pPr algn="ctr"/>
            <a:r>
              <a:rPr lang="nb-NO"/>
              <a:t>Identifiser geometrier</a:t>
            </a: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332233"/>
            <a:ext cx="1896389" cy="1122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619618"/>
            <a:ext cx="1896389" cy="1042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3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199" y="3720936"/>
            <a:ext cx="1896389" cy="1267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31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199" y="5047687"/>
            <a:ext cx="1983394" cy="132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32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31747" y="5177242"/>
            <a:ext cx="2066567" cy="119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33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693370" y="3342847"/>
            <a:ext cx="1904944" cy="1645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34" name="Picture 1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769581" y="5177242"/>
            <a:ext cx="1852490" cy="119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35" name="Picture 1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773307" y="3444428"/>
            <a:ext cx="1848764" cy="1732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36" name="Picture 1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998979" y="5224822"/>
            <a:ext cx="1796365" cy="1146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37" name="Picture 1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998979" y="3788601"/>
            <a:ext cx="1842870" cy="1388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38" name="Picture 14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913581" y="2454290"/>
            <a:ext cx="1928268" cy="1281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2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2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52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52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52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52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5111D3-FA91-8836-2D08-4DEC8DDD926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9C6ED2-AC69-ECB0-9070-02839A0E7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23319"/>
            <a:ext cx="8229600" cy="1143000"/>
          </a:xfrm>
        </p:spPr>
        <p:txBody>
          <a:bodyPr/>
          <a:lstStyle/>
          <a:p>
            <a:pPr algn="ctr"/>
            <a:r>
              <a:rPr lang="nb-NO" dirty="0"/>
              <a:t>Introduksjon til 3D-printing</a:t>
            </a:r>
          </a:p>
        </p:txBody>
      </p:sp>
    </p:spTree>
    <p:extLst>
      <p:ext uri="{BB962C8B-B14F-4D97-AF65-F5344CB8AC3E}">
        <p14:creationId xmlns:p14="http://schemas.microsoft.com/office/powerpoint/2010/main" val="3925901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/>
              <a:t>Aktuelle kommandoer i BlocksCAD</a:t>
            </a: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214" y="1417638"/>
            <a:ext cx="6607121" cy="724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19868" y="2389199"/>
            <a:ext cx="1118228" cy="997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92232" y="1326703"/>
            <a:ext cx="1045864" cy="81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3214" y="2142520"/>
            <a:ext cx="6567650" cy="1133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3213" y="3403590"/>
            <a:ext cx="6679243" cy="3043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5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19868" y="4426255"/>
            <a:ext cx="1223722" cy="1067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ctr"/>
            <a:r>
              <a:rPr lang="nb-NO"/>
              <a:t>Aktuelle kommandoer i BlocksCAD</a:t>
            </a: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4587" y="1265076"/>
            <a:ext cx="7065336" cy="3244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17851" y="4416984"/>
            <a:ext cx="2728604" cy="1946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6605"/>
          </a:xfrm>
        </p:spPr>
        <p:txBody>
          <a:bodyPr>
            <a:normAutofit fontScale="90000"/>
          </a:bodyPr>
          <a:lstStyle/>
          <a:p>
            <a:pPr algn="ctr"/>
            <a:r>
              <a:rPr lang="nb-NO"/>
              <a:t>Aktuelle kommandoer i BlocksCAD</a:t>
            </a: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4204" y="1075560"/>
            <a:ext cx="7124408" cy="498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3031" y="4118090"/>
            <a:ext cx="2001612" cy="2199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303" y="1039390"/>
            <a:ext cx="7793099" cy="5414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6605"/>
          </a:xfrm>
        </p:spPr>
        <p:txBody>
          <a:bodyPr>
            <a:normAutofit fontScale="90000"/>
          </a:bodyPr>
          <a:lstStyle/>
          <a:p>
            <a:pPr algn="ctr"/>
            <a:r>
              <a:rPr lang="nb-NO"/>
              <a:t>Aktuelle kommandoer i BlocksCAD</a:t>
            </a:r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35413" y="1338263"/>
            <a:ext cx="5762625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Framstilling av reservedeler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86485" y="5292191"/>
            <a:ext cx="8229600" cy="833972"/>
          </a:xfrm>
        </p:spPr>
        <p:txBody>
          <a:bodyPr/>
          <a:lstStyle/>
          <a:p>
            <a:r>
              <a:rPr lang="nb-NO" dirty="0"/>
              <a:t>Knopp til doen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1374" y="1830914"/>
            <a:ext cx="4142990" cy="3130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 descr="E:\DCIM\101CASIO\CIMG0282.JPG"/>
          <p:cNvPicPr>
            <a:picLocks noChangeAspect="1" noChangeArrowheads="1"/>
          </p:cNvPicPr>
          <p:nvPr/>
        </p:nvPicPr>
        <p:blipFill>
          <a:blip r:embed="rId3"/>
          <a:srcRect l="31953" t="18906" r="33476" b="35625"/>
          <a:stretch>
            <a:fillRect/>
          </a:stretch>
        </p:blipFill>
        <p:spPr bwMode="auto">
          <a:xfrm>
            <a:off x="4792979" y="1470660"/>
            <a:ext cx="4047765" cy="39928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/>
              <a:t>Identifiser geometrier</a:t>
            </a: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212" y="2104669"/>
            <a:ext cx="3984602" cy="300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965" y="2104669"/>
            <a:ext cx="4010562" cy="300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V="1">
            <a:off x="1984885" y="1719081"/>
            <a:ext cx="5464159" cy="4129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Tips ved modellering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0520" y="1600200"/>
            <a:ext cx="8605520" cy="4525963"/>
          </a:xfrm>
        </p:spPr>
        <p:txBody>
          <a:bodyPr/>
          <a:lstStyle/>
          <a:p>
            <a:r>
              <a:rPr lang="nb-NO" sz="2800" dirty="0"/>
              <a:t>Stor grunnflate, smalere i toppen</a:t>
            </a:r>
          </a:p>
          <a:p>
            <a:r>
              <a:rPr lang="nb-NO" sz="2800" dirty="0"/>
              <a:t>Unngå overheng brattere enn 45%</a:t>
            </a:r>
          </a:p>
          <a:p>
            <a:pPr lvl="1"/>
            <a:r>
              <a:rPr lang="nb-NO" sz="2000" dirty="0"/>
              <a:t>Del opp modellen og skru eller lim sammen</a:t>
            </a:r>
          </a:p>
          <a:p>
            <a:pPr lvl="1"/>
            <a:r>
              <a:rPr lang="nb-NO" sz="2000" dirty="0"/>
              <a:t>Snu modellen opp ned</a:t>
            </a:r>
          </a:p>
          <a:p>
            <a:pPr lvl="1"/>
            <a:r>
              <a:rPr lang="nb-NO" sz="2000" dirty="0"/>
              <a:t>Bruk ev. stillas, men tar tid</a:t>
            </a:r>
          </a:p>
          <a:p>
            <a:r>
              <a:rPr lang="nb-NO" sz="2800" dirty="0"/>
              <a:t>Unngå veggtykkelser &lt; 3 x dyseåpningen 0,4 mm)</a:t>
            </a:r>
          </a:p>
          <a:p>
            <a:pPr lvl="1"/>
            <a:r>
              <a:rPr lang="nb-NO" sz="2000" dirty="0"/>
              <a:t>Dvs. veggtykkelser bør være over 1,2 mm</a:t>
            </a:r>
          </a:p>
          <a:p>
            <a:r>
              <a:rPr lang="nb-NO" sz="2800" dirty="0"/>
              <a:t>Reduser innvendig tetthet (10 – 20 %)</a:t>
            </a:r>
          </a:p>
          <a:p>
            <a:pPr lvl="1"/>
            <a:endParaRPr lang="nb-NO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Framstilling av reservedeler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86485" y="5421664"/>
            <a:ext cx="8229600" cy="704499"/>
          </a:xfrm>
        </p:spPr>
        <p:txBody>
          <a:bodyPr/>
          <a:lstStyle/>
          <a:p>
            <a:r>
              <a:rPr lang="nb-NO" dirty="0"/>
              <a:t>Holder til </a:t>
            </a:r>
            <a:r>
              <a:rPr lang="nb-NO" dirty="0" err="1"/>
              <a:t>white</a:t>
            </a:r>
            <a:r>
              <a:rPr lang="nb-NO" dirty="0"/>
              <a:t> </a:t>
            </a:r>
            <a:r>
              <a:rPr lang="nb-NO" dirty="0" err="1"/>
              <a:t>board</a:t>
            </a:r>
            <a:r>
              <a:rPr lang="nb-NO" dirty="0"/>
              <a:t> tavle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6394" y="2858471"/>
            <a:ext cx="2316521" cy="2344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2920" y="1247195"/>
            <a:ext cx="3213759" cy="1414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 descr="E:\DCIM\101CASIO\CIMG0272.JPG"/>
          <p:cNvPicPr>
            <a:picLocks noChangeAspect="1" noChangeArrowheads="1"/>
          </p:cNvPicPr>
          <p:nvPr/>
        </p:nvPicPr>
        <p:blipFill>
          <a:blip r:embed="rId4">
            <a:lum bright="30000"/>
          </a:blip>
          <a:srcRect l="18764" r="14408"/>
          <a:stretch>
            <a:fillRect/>
          </a:stretch>
        </p:blipFill>
        <p:spPr bwMode="auto">
          <a:xfrm>
            <a:off x="4361606" y="1338138"/>
            <a:ext cx="3544849" cy="3978329"/>
          </a:xfrm>
          <a:prstGeom prst="rect">
            <a:avLst/>
          </a:prstGeom>
          <a:noFill/>
        </p:spPr>
      </p:pic>
      <p:pic>
        <p:nvPicPr>
          <p:cNvPr id="9221" name="Picture 5" descr="E:\DCIM\101CASIO\CIMG0273.JPG"/>
          <p:cNvPicPr>
            <a:picLocks noChangeAspect="1" noChangeArrowheads="1"/>
          </p:cNvPicPr>
          <p:nvPr/>
        </p:nvPicPr>
        <p:blipFill>
          <a:blip r:embed="rId5">
            <a:lum bright="20000" contrast="10000"/>
          </a:blip>
          <a:srcRect/>
          <a:stretch>
            <a:fillRect/>
          </a:stretch>
        </p:blipFill>
        <p:spPr bwMode="auto">
          <a:xfrm>
            <a:off x="3853608" y="1419478"/>
            <a:ext cx="5063816" cy="3797862"/>
          </a:xfrm>
          <a:prstGeom prst="rect">
            <a:avLst/>
          </a:prstGeom>
          <a:noFill/>
        </p:spPr>
      </p:pic>
      <p:pic>
        <p:nvPicPr>
          <p:cNvPr id="9222" name="Picture 6" descr="E:\DCIM\101CASIO\CIMG0275.JPG"/>
          <p:cNvPicPr>
            <a:picLocks noChangeAspect="1" noChangeArrowheads="1"/>
          </p:cNvPicPr>
          <p:nvPr/>
        </p:nvPicPr>
        <p:blipFill>
          <a:blip r:embed="rId6">
            <a:lum bright="20000" contrast="20000"/>
          </a:blip>
          <a:srcRect l="20167" r="37392" b="10371"/>
          <a:stretch>
            <a:fillRect/>
          </a:stretch>
        </p:blipFill>
        <p:spPr bwMode="auto">
          <a:xfrm>
            <a:off x="5081799" y="1330466"/>
            <a:ext cx="2516623" cy="39860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Framstilling av reservedeler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86485" y="5006340"/>
            <a:ext cx="8229600" cy="1119823"/>
          </a:xfrm>
        </p:spPr>
        <p:txBody>
          <a:bodyPr/>
          <a:lstStyle/>
          <a:p>
            <a:r>
              <a:rPr lang="nb-NO" dirty="0"/>
              <a:t>Skaft til smørekniv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3097" y="1249680"/>
            <a:ext cx="4340043" cy="3558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 descr="F:\DCIM\101CASIO\CIMG0520.JPG"/>
          <p:cNvPicPr>
            <a:picLocks noChangeAspect="1" noChangeArrowheads="1"/>
          </p:cNvPicPr>
          <p:nvPr/>
        </p:nvPicPr>
        <p:blipFill>
          <a:blip r:embed="rId3"/>
          <a:srcRect l="23867" r="13672"/>
          <a:stretch>
            <a:fillRect/>
          </a:stretch>
        </p:blipFill>
        <p:spPr bwMode="auto">
          <a:xfrm>
            <a:off x="4777740" y="1219200"/>
            <a:ext cx="4175760" cy="50140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Framstilling av reservedeler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86485" y="5421664"/>
            <a:ext cx="8229600" cy="704499"/>
          </a:xfrm>
        </p:spPr>
        <p:txBody>
          <a:bodyPr/>
          <a:lstStyle/>
          <a:p>
            <a:r>
              <a:rPr lang="nb-NO" dirty="0"/>
              <a:t>Reimholder til armbåndsur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6122" y="1820708"/>
            <a:ext cx="3881398" cy="3145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 descr="E:\DCIM\101CASIO\CIMG028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8006" y="1855098"/>
            <a:ext cx="4162003" cy="31215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78880" y="185738"/>
            <a:ext cx="8229600" cy="737502"/>
          </a:xfrm>
        </p:spPr>
        <p:txBody>
          <a:bodyPr/>
          <a:lstStyle/>
          <a:p>
            <a:pPr algn="ctr"/>
            <a:r>
              <a:rPr lang="nb-NO"/>
              <a:t>Hvordan virker en 3D-printer?</a:t>
            </a:r>
          </a:p>
        </p:txBody>
      </p:sp>
      <p:pic>
        <p:nvPicPr>
          <p:cNvPr id="54274" name="Picture 2" descr="https://preview.redd.it/t2jvyivcgh531.png?width=597&amp;auto=webp&amp;s=f340b556da075a23d07382fd4d3ed929b6e22ebe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012140"/>
            <a:ext cx="3975355" cy="5114024"/>
          </a:xfrm>
          <a:prstGeom prst="rect">
            <a:avLst/>
          </a:prstGeom>
          <a:noFill/>
        </p:spPr>
      </p:pic>
      <p:sp>
        <p:nvSpPr>
          <p:cNvPr id="5" name="TekstSylinder 4"/>
          <p:cNvSpPr txBox="1"/>
          <p:nvPr/>
        </p:nvSpPr>
        <p:spPr>
          <a:xfrm>
            <a:off x="69850" y="6144698"/>
            <a:ext cx="9000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>
                <a:hlinkClick r:id="rId4"/>
              </a:rPr>
              <a:t>https://www.reddit.com/r/3Dprinting/comments/c2u22c/i_just_took_over_the_previously_dormant_3d/</a:t>
            </a:r>
            <a:r>
              <a:rPr lang="nb-NO" sz="1600"/>
              <a:t> </a:t>
            </a:r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76750" y="1012140"/>
            <a:ext cx="3994150" cy="5034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56355" y="1034534"/>
            <a:ext cx="3914776" cy="511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56006" y="2249489"/>
            <a:ext cx="4344934" cy="297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8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56006" y="2249489"/>
            <a:ext cx="4331081" cy="297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9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250373" y="2249489"/>
            <a:ext cx="4336713" cy="297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80" name="Picture 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256006" y="2249489"/>
            <a:ext cx="4350567" cy="260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81" name="Picture 9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256006" y="2170942"/>
            <a:ext cx="4350567" cy="2682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54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54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54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Framstilling av reservedeler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86485" y="5421664"/>
            <a:ext cx="8229600" cy="704499"/>
          </a:xfrm>
        </p:spPr>
        <p:txBody>
          <a:bodyPr/>
          <a:lstStyle/>
          <a:p>
            <a:r>
              <a:rPr lang="nb-NO" dirty="0"/>
              <a:t>Holder til trillebord. ”Sparte” 750 kr.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3524" y="1502020"/>
            <a:ext cx="3996243" cy="3531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 descr="E:\DCIM\101CASIO\CIMG027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98669" y="1509164"/>
            <a:ext cx="4634939" cy="3476205"/>
          </a:xfrm>
          <a:prstGeom prst="rect">
            <a:avLst/>
          </a:prstGeom>
          <a:noFill/>
        </p:spPr>
      </p:pic>
      <p:pic>
        <p:nvPicPr>
          <p:cNvPr id="8196" name="Picture 4" descr="E:\DCIM\101CASIO\CIMG027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34832" y="1509164"/>
            <a:ext cx="4698776" cy="3524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Framstilling av reservedeler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86485" y="5421664"/>
            <a:ext cx="8229600" cy="704499"/>
          </a:xfrm>
        </p:spPr>
        <p:txBody>
          <a:bodyPr/>
          <a:lstStyle/>
          <a:p>
            <a:r>
              <a:rPr lang="nb-NO" dirty="0"/>
              <a:t>Holder til refleksbrikke på sykkel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719" y="1428399"/>
            <a:ext cx="3465528" cy="3783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 descr="E:\DCIM\101CASIO\CIMG0279.JPG"/>
          <p:cNvPicPr>
            <a:picLocks noChangeAspect="1" noChangeArrowheads="1"/>
          </p:cNvPicPr>
          <p:nvPr/>
        </p:nvPicPr>
        <p:blipFill>
          <a:blip r:embed="rId3">
            <a:lum bright="20000" contrast="30000"/>
          </a:blip>
          <a:srcRect/>
          <a:stretch>
            <a:fillRect/>
          </a:stretch>
        </p:blipFill>
        <p:spPr bwMode="auto">
          <a:xfrm>
            <a:off x="3983081" y="1446450"/>
            <a:ext cx="4922656" cy="36919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2677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F3ED7-F22D-A476-19DC-629A989C1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Fremstilling av reservedeler</a:t>
            </a:r>
          </a:p>
        </p:txBody>
      </p:sp>
      <p:pic>
        <p:nvPicPr>
          <p:cNvPr id="13" name="Content Placeholder 12" descr="A pair of sunglasses on a table&#10;&#10;Description automatically generated">
            <a:extLst>
              <a:ext uri="{FF2B5EF4-FFF2-40B4-BE49-F238E27FC236}">
                <a16:creationId xmlns:a16="http://schemas.microsoft.com/office/drawing/2014/main" id="{DD87FE10-AFFD-C0B1-0A91-E23F542941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88430"/>
            <a:ext cx="4421962" cy="3316474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6E114B-6387-3CA0-B707-1E94E26EBD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9964" y="1931612"/>
            <a:ext cx="3506836" cy="243011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9135A03-9E94-EE48-29B5-E883E629FE12}"/>
              </a:ext>
            </a:extLst>
          </p:cNvPr>
          <p:cNvSpPr txBox="1">
            <a:spLocks/>
          </p:cNvSpPr>
          <p:nvPr/>
        </p:nvSpPr>
        <p:spPr>
          <a:xfrm>
            <a:off x="1737832" y="4804904"/>
            <a:ext cx="56683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nb-NO" sz="2000" dirty="0"/>
              <a:t>Reservedel til brillestang</a:t>
            </a:r>
          </a:p>
        </p:txBody>
      </p:sp>
    </p:spTree>
    <p:extLst>
      <p:ext uri="{BB962C8B-B14F-4D97-AF65-F5344CB8AC3E}">
        <p14:creationId xmlns:p14="http://schemas.microsoft.com/office/powerpoint/2010/main" val="5361307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A5334-5830-9BEC-2D57-A01B3EF29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140" y="2486210"/>
            <a:ext cx="8229600" cy="1143000"/>
          </a:xfrm>
        </p:spPr>
        <p:txBody>
          <a:bodyPr/>
          <a:lstStyle/>
          <a:p>
            <a:pPr algn="ctr"/>
            <a:r>
              <a:rPr lang="nb-NO" dirty="0"/>
              <a:t>Eksempler på nyttegjenstander</a:t>
            </a:r>
          </a:p>
        </p:txBody>
      </p:sp>
    </p:spTree>
    <p:extLst>
      <p:ext uri="{BB962C8B-B14F-4D97-AF65-F5344CB8AC3E}">
        <p14:creationId xmlns:p14="http://schemas.microsoft.com/office/powerpoint/2010/main" val="4168483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/>
              <a:t>Bord for kaffekopp på tur</a:t>
            </a: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580339"/>
            <a:ext cx="2916762" cy="4830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66060" y="1580339"/>
            <a:ext cx="5471213" cy="4682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/>
              <a:t>Identifiser geometrer</a:t>
            </a: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479" y="1325540"/>
            <a:ext cx="6578269" cy="4785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6778" y="1780061"/>
            <a:ext cx="7119000" cy="3936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/>
              <a:t>Identifiser geometrer</a:t>
            </a: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3908" y="1226863"/>
            <a:ext cx="6970389" cy="4996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6275" y="1603867"/>
            <a:ext cx="7791450" cy="39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F6203-1AB2-E235-26A0-7EF1E096B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Lokk på </a:t>
            </a:r>
            <a:r>
              <a:rPr lang="nb-NO" dirty="0" err="1"/>
              <a:t>sjokoladepuddingboks</a:t>
            </a:r>
            <a:endParaRPr lang="nb-N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354C5C-288B-224C-8210-9A754D221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176" y="1263538"/>
            <a:ext cx="7715647" cy="433092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3A1FB97-42C5-C7B0-C52C-625953CC31F7}"/>
              </a:ext>
            </a:extLst>
          </p:cNvPr>
          <p:cNvSpPr/>
          <p:nvPr/>
        </p:nvSpPr>
        <p:spPr>
          <a:xfrm>
            <a:off x="616688" y="1263538"/>
            <a:ext cx="2360428" cy="4552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8495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517AD-B46A-BC93-02D1-ABE4409D4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Futteral til </a:t>
            </a:r>
            <a:r>
              <a:rPr lang="nb-NO" dirty="0" err="1"/>
              <a:t>regnkep</a:t>
            </a:r>
            <a:endParaRPr lang="nb-N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B01507-A8FE-FC8B-8289-CF6B480CD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129" y="1582953"/>
            <a:ext cx="7207620" cy="452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8128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620886" y="0"/>
            <a:ext cx="5523114" cy="1143000"/>
          </a:xfrm>
        </p:spPr>
        <p:txBody>
          <a:bodyPr/>
          <a:lstStyle/>
          <a:p>
            <a:pPr algn="ctr"/>
            <a:r>
              <a:rPr lang="nb-NO" dirty="0"/>
              <a:t>Undervisningsmateriell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86485" y="5421664"/>
            <a:ext cx="8229600" cy="704499"/>
          </a:xfrm>
        </p:spPr>
        <p:txBody>
          <a:bodyPr/>
          <a:lstStyle/>
          <a:p>
            <a:r>
              <a:rPr lang="nb-NO" dirty="0"/>
              <a:t>Blomsterpotte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t="7154"/>
          <a:stretch>
            <a:fillRect/>
          </a:stretch>
        </p:blipFill>
        <p:spPr bwMode="auto">
          <a:xfrm>
            <a:off x="602380" y="2290046"/>
            <a:ext cx="2781721" cy="2924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919" y="103062"/>
            <a:ext cx="2871360" cy="1980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 descr="D:\Backup PC233 05.08.06\PC233\Artikler Hefter-bøker m.m\Science Camp\Bilder Mathias\06 Fredag 23.06\IMG_60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3848103" y="1945430"/>
            <a:ext cx="5029197" cy="3352798"/>
          </a:xfrm>
          <a:prstGeom prst="rect">
            <a:avLst/>
          </a:prstGeom>
          <a:noFill/>
        </p:spPr>
      </p:pic>
      <p:pic>
        <p:nvPicPr>
          <p:cNvPr id="10" name="Picture 4" descr="D:\Backup PC233 05.08.06\PC233\Artikler Hefter-bøker m.m\Science Camp\Bilder Mathias\06 Fredag 23.06\IMG_6010.JPG"/>
          <p:cNvPicPr>
            <a:picLocks noChangeAspect="1" noChangeArrowheads="1"/>
          </p:cNvPicPr>
          <p:nvPr/>
        </p:nvPicPr>
        <p:blipFill>
          <a:blip r:embed="rId4"/>
          <a:srcRect l="4465" t="13257" r="37833" b="24432"/>
          <a:stretch>
            <a:fillRect/>
          </a:stretch>
        </p:blipFill>
        <p:spPr bwMode="auto">
          <a:xfrm rot="16200000">
            <a:off x="3959639" y="1793462"/>
            <a:ext cx="5143500" cy="3702875"/>
          </a:xfrm>
          <a:prstGeom prst="rect">
            <a:avLst/>
          </a:prstGeom>
          <a:noFill/>
        </p:spPr>
      </p:pic>
      <p:pic>
        <p:nvPicPr>
          <p:cNvPr id="11" name="Picture 4" descr="D:\Backup PC233 05.08.06\PC233\Artikler Hefter-bøker m.m\Science Camp\Bilder Mathias\06 Fredag 23.06\IMG_6010.JPG"/>
          <p:cNvPicPr>
            <a:picLocks noChangeAspect="1" noChangeArrowheads="1"/>
          </p:cNvPicPr>
          <p:nvPr/>
        </p:nvPicPr>
        <p:blipFill>
          <a:blip r:embed="rId4"/>
          <a:srcRect l="38374" t="13257" r="4138" b="24432"/>
          <a:stretch>
            <a:fillRect/>
          </a:stretch>
        </p:blipFill>
        <p:spPr bwMode="auto">
          <a:xfrm rot="16200000">
            <a:off x="3994564" y="1771238"/>
            <a:ext cx="5124451" cy="3702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78880" y="274638"/>
            <a:ext cx="8229600" cy="751595"/>
          </a:xfrm>
        </p:spPr>
        <p:txBody>
          <a:bodyPr/>
          <a:lstStyle/>
          <a:p>
            <a:pPr algn="ctr"/>
            <a:r>
              <a:rPr lang="nb-NO" dirty="0" err="1"/>
              <a:t>Intro</a:t>
            </a:r>
            <a:r>
              <a:rPr lang="nb-NO" dirty="0"/>
              <a:t> til 3D-printing</a:t>
            </a:r>
          </a:p>
        </p:txBody>
      </p:sp>
      <p:grpSp>
        <p:nvGrpSpPr>
          <p:cNvPr id="10" name="Gruppe 9"/>
          <p:cNvGrpSpPr/>
          <p:nvPr/>
        </p:nvGrpSpPr>
        <p:grpSpPr>
          <a:xfrm>
            <a:off x="0" y="1026233"/>
            <a:ext cx="4501269" cy="5065381"/>
            <a:chOff x="0" y="1026233"/>
            <a:chExt cx="4501269" cy="5065381"/>
          </a:xfrm>
        </p:grpSpPr>
        <p:pic>
          <p:nvPicPr>
            <p:cNvPr id="34818" name="Picture 2" descr="PrimaCreator P120 v4 Ferdigmontert 3D-skriver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1228532"/>
              <a:ext cx="4501269" cy="4501270"/>
            </a:xfrm>
            <a:prstGeom prst="rect">
              <a:avLst/>
            </a:prstGeom>
            <a:noFill/>
          </p:spPr>
        </p:pic>
        <p:sp>
          <p:nvSpPr>
            <p:cNvPr id="5" name="TekstSylinder 4"/>
            <p:cNvSpPr txBox="1"/>
            <p:nvPr/>
          </p:nvSpPr>
          <p:spPr>
            <a:xfrm>
              <a:off x="1466986" y="5568394"/>
              <a:ext cx="19856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2800" dirty="0" err="1"/>
                <a:t>Ca</a:t>
              </a:r>
              <a:r>
                <a:rPr lang="nb-NO" sz="2800" dirty="0"/>
                <a:t> kr. 3000,-</a:t>
              </a:r>
            </a:p>
          </p:txBody>
        </p:sp>
        <p:sp>
          <p:nvSpPr>
            <p:cNvPr id="8" name="TekstSylinder 7"/>
            <p:cNvSpPr txBox="1"/>
            <p:nvPr/>
          </p:nvSpPr>
          <p:spPr>
            <a:xfrm>
              <a:off x="1170959" y="1026233"/>
              <a:ext cx="24776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/>
                <a:t>P120 V4 – Prima </a:t>
              </a:r>
              <a:r>
                <a:rPr lang="nb-NO" dirty="0" err="1"/>
                <a:t>Creator</a:t>
              </a:r>
              <a:endParaRPr lang="nb-NO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D9AE80F-A66A-F54F-73B0-0F6E2E7734C4}"/>
              </a:ext>
            </a:extLst>
          </p:cNvPr>
          <p:cNvGrpSpPr/>
          <p:nvPr/>
        </p:nvGrpSpPr>
        <p:grpSpPr>
          <a:xfrm>
            <a:off x="4341780" y="1058405"/>
            <a:ext cx="4079205" cy="5033209"/>
            <a:chOff x="4341780" y="1058405"/>
            <a:chExt cx="4079205" cy="503320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4966357-7C2D-892A-3BFE-3353505862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41780" y="1367213"/>
              <a:ext cx="4079205" cy="403927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480B073-7BE7-D398-6810-8863FC8C4DC2}"/>
                </a:ext>
              </a:extLst>
            </p:cNvPr>
            <p:cNvSpPr txBox="1"/>
            <p:nvPr/>
          </p:nvSpPr>
          <p:spPr>
            <a:xfrm>
              <a:off x="6049926" y="1058405"/>
              <a:ext cx="16580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 err="1"/>
                <a:t>Creality</a:t>
              </a:r>
              <a:r>
                <a:rPr lang="nb-NO" dirty="0"/>
                <a:t> CR-6 SE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BF3B125-17A2-94A6-F5D0-F8269252592B}"/>
                </a:ext>
              </a:extLst>
            </p:cNvPr>
            <p:cNvSpPr txBox="1"/>
            <p:nvPr/>
          </p:nvSpPr>
          <p:spPr>
            <a:xfrm>
              <a:off x="6049926" y="5568394"/>
              <a:ext cx="16514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2800" dirty="0"/>
                <a:t>Ca. 4695,-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177800"/>
            <a:ext cx="8229600" cy="736600"/>
          </a:xfrm>
        </p:spPr>
        <p:txBody>
          <a:bodyPr>
            <a:normAutofit/>
          </a:bodyPr>
          <a:lstStyle/>
          <a:p>
            <a:pPr algn="ctr"/>
            <a:r>
              <a:rPr lang="nb-NO"/>
              <a:t>Lag hus til en landsby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8" y="3325174"/>
            <a:ext cx="2805112" cy="2939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889637"/>
            <a:ext cx="2501900" cy="3433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038" y="1095027"/>
            <a:ext cx="2805111" cy="2241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3463" y="1010287"/>
            <a:ext cx="2840037" cy="4853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51603" y="4405738"/>
            <a:ext cx="2053119" cy="180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908680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78880" y="0"/>
            <a:ext cx="8229600" cy="736600"/>
          </a:xfrm>
        </p:spPr>
        <p:txBody>
          <a:bodyPr>
            <a:normAutofit/>
          </a:bodyPr>
          <a:lstStyle/>
          <a:p>
            <a:pPr algn="ctr"/>
            <a:r>
              <a:rPr lang="nb-NO" dirty="0"/>
              <a:t>Undervisningsformål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22250" y="5822950"/>
            <a:ext cx="8593835" cy="495300"/>
          </a:xfrm>
        </p:spPr>
        <p:txBody>
          <a:bodyPr>
            <a:normAutofit/>
          </a:bodyPr>
          <a:lstStyle/>
          <a:p>
            <a:r>
              <a:rPr lang="nb-NO" dirty="0"/>
              <a:t>Spillbrikker for modell for </a:t>
            </a:r>
            <a:r>
              <a:rPr lang="nb-NO" dirty="0" err="1"/>
              <a:t>tinn-støping</a:t>
            </a:r>
            <a:endParaRPr lang="nb-NO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9713" y="686993"/>
            <a:ext cx="4446587" cy="2910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95850" y="679450"/>
            <a:ext cx="3887340" cy="396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599" y="3867150"/>
            <a:ext cx="5426567" cy="190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/>
          <a:srcRect l="4432" r="2505"/>
          <a:stretch>
            <a:fillRect/>
          </a:stretch>
        </p:blipFill>
        <p:spPr bwMode="auto">
          <a:xfrm>
            <a:off x="5774662" y="3866808"/>
            <a:ext cx="3277910" cy="1905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b-NO"/>
              <a:t>Programmeringstekniske egenskaper med BlocksCAD</a:t>
            </a: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97598"/>
            <a:ext cx="8975602" cy="3366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A5334-5830-9BEC-2D57-A01B3EF29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140" y="2486210"/>
            <a:ext cx="8229600" cy="1143000"/>
          </a:xfrm>
        </p:spPr>
        <p:txBody>
          <a:bodyPr/>
          <a:lstStyle/>
          <a:p>
            <a:pPr algn="ctr"/>
            <a:r>
              <a:rPr lang="nb-NO" dirty="0"/>
              <a:t>Eksempler på kunst</a:t>
            </a:r>
          </a:p>
        </p:txBody>
      </p:sp>
    </p:spTree>
    <p:extLst>
      <p:ext uri="{BB962C8B-B14F-4D97-AF65-F5344CB8AC3E}">
        <p14:creationId xmlns:p14="http://schemas.microsoft.com/office/powerpoint/2010/main" val="34478343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/>
              <a:t>Matematisk kunst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038" y="1333500"/>
            <a:ext cx="8426662" cy="484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1450" y="109538"/>
            <a:ext cx="4076700" cy="2074862"/>
          </a:xfrm>
        </p:spPr>
        <p:txBody>
          <a:bodyPr/>
          <a:lstStyle/>
          <a:p>
            <a:pPr algn="ctr"/>
            <a:r>
              <a:rPr lang="nb-NO"/>
              <a:t>Matematisk kunst</a:t>
            </a:r>
            <a:br>
              <a:rPr lang="nb-NO"/>
            </a:br>
            <a:r>
              <a:rPr lang="nb-NO"/>
              <a:t>Lag en tyrkeknop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375" y="4679950"/>
            <a:ext cx="8937077" cy="176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09870" y="196850"/>
            <a:ext cx="4618582" cy="492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Vedlikehold av </a:t>
            </a:r>
            <a:r>
              <a:rPr lang="nb-NO" dirty="0" err="1"/>
              <a:t>Ultimaker</a:t>
            </a:r>
            <a:r>
              <a:rPr lang="nb-NO" dirty="0"/>
              <a:t> 2+ og P120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/>
              <a:t>Kalibrere skriveplattformen</a:t>
            </a:r>
          </a:p>
          <a:p>
            <a:r>
              <a:rPr lang="nb-NO"/>
              <a:t>Sette i nytt filament</a:t>
            </a:r>
          </a:p>
          <a:p>
            <a:r>
              <a:rPr lang="nb-NO"/>
              <a:t>Skifte filament</a:t>
            </a:r>
          </a:p>
          <a:p>
            <a:r>
              <a:rPr lang="nb-NO"/>
              <a:t>Feilsøking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78880" y="274638"/>
            <a:ext cx="8229600" cy="751595"/>
          </a:xfrm>
        </p:spPr>
        <p:txBody>
          <a:bodyPr/>
          <a:lstStyle/>
          <a:p>
            <a:pPr algn="ctr"/>
            <a:r>
              <a:rPr lang="nb-NO" dirty="0" err="1"/>
              <a:t>Intro</a:t>
            </a:r>
            <a:r>
              <a:rPr lang="nb-NO" dirty="0"/>
              <a:t> til 3D-printing</a:t>
            </a:r>
          </a:p>
        </p:txBody>
      </p:sp>
      <p:grpSp>
        <p:nvGrpSpPr>
          <p:cNvPr id="11" name="Gruppe 10"/>
          <p:cNvGrpSpPr/>
          <p:nvPr/>
        </p:nvGrpSpPr>
        <p:grpSpPr>
          <a:xfrm>
            <a:off x="983404" y="1043866"/>
            <a:ext cx="3588595" cy="5073236"/>
            <a:chOff x="4969926" y="918176"/>
            <a:chExt cx="3588595" cy="5073236"/>
          </a:xfrm>
        </p:grpSpPr>
        <p:pic>
          <p:nvPicPr>
            <p:cNvPr id="34820" name="Picture 4" descr="https://pricespy-75b8.kxcdn.com/product/standard/800/5635378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969926" y="918176"/>
              <a:ext cx="3588595" cy="4314944"/>
            </a:xfrm>
            <a:prstGeom prst="rect">
              <a:avLst/>
            </a:prstGeom>
            <a:noFill/>
          </p:spPr>
        </p:pic>
        <p:sp>
          <p:nvSpPr>
            <p:cNvPr id="7" name="TekstSylinder 6"/>
            <p:cNvSpPr txBox="1"/>
            <p:nvPr/>
          </p:nvSpPr>
          <p:spPr>
            <a:xfrm>
              <a:off x="5802163" y="5468192"/>
              <a:ext cx="23414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2800" dirty="0"/>
                <a:t>Ca. kr. 31 000,-</a:t>
              </a:r>
            </a:p>
          </p:txBody>
        </p:sp>
        <p:sp>
          <p:nvSpPr>
            <p:cNvPr id="9" name="TekstSylinder 8"/>
            <p:cNvSpPr txBox="1"/>
            <p:nvPr/>
          </p:nvSpPr>
          <p:spPr>
            <a:xfrm>
              <a:off x="5282470" y="1043866"/>
              <a:ext cx="13874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/>
                <a:t>Ultimaker 2+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392AB65-C34A-8C41-CA66-706B3950532D}"/>
              </a:ext>
            </a:extLst>
          </p:cNvPr>
          <p:cNvGrpSpPr/>
          <p:nvPr/>
        </p:nvGrpSpPr>
        <p:grpSpPr>
          <a:xfrm>
            <a:off x="5021636" y="839015"/>
            <a:ext cx="3543483" cy="5289876"/>
            <a:chOff x="5021636" y="839015"/>
            <a:chExt cx="3543483" cy="5289876"/>
          </a:xfrm>
        </p:grpSpPr>
        <p:sp>
          <p:nvSpPr>
            <p:cNvPr id="6" name="TekstSylinder 6">
              <a:extLst>
                <a:ext uri="{FF2B5EF4-FFF2-40B4-BE49-F238E27FC236}">
                  <a16:creationId xmlns:a16="http://schemas.microsoft.com/office/drawing/2014/main" id="{DA63EE7F-5D9E-7607-85A9-D30A31391590}"/>
                </a:ext>
              </a:extLst>
            </p:cNvPr>
            <p:cNvSpPr txBox="1"/>
            <p:nvPr/>
          </p:nvSpPr>
          <p:spPr>
            <a:xfrm>
              <a:off x="5792218" y="5605671"/>
              <a:ext cx="23414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2800" dirty="0"/>
                <a:t>Ca. kr. 57 000,-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2446F8B-260C-E8E2-96E6-EDB5C6DCF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21636" y="839015"/>
              <a:ext cx="3543483" cy="4724645"/>
            </a:xfrm>
            <a:prstGeom prst="rect">
              <a:avLst/>
            </a:prstGeom>
          </p:spPr>
        </p:pic>
        <p:sp>
          <p:nvSpPr>
            <p:cNvPr id="13" name="TekstSylinder 8">
              <a:extLst>
                <a:ext uri="{FF2B5EF4-FFF2-40B4-BE49-F238E27FC236}">
                  <a16:creationId xmlns:a16="http://schemas.microsoft.com/office/drawing/2014/main" id="{D963D84D-2BD9-91ED-81F8-6BA7E7E16A41}"/>
                </a:ext>
              </a:extLst>
            </p:cNvPr>
            <p:cNvSpPr txBox="1"/>
            <p:nvPr/>
          </p:nvSpPr>
          <p:spPr>
            <a:xfrm>
              <a:off x="5272525" y="1181345"/>
              <a:ext cx="12720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 err="1"/>
                <a:t>Ultimaker</a:t>
              </a:r>
              <a:r>
                <a:rPr lang="nb-NO" dirty="0"/>
                <a:t>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050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Ultimaker 3"/>
          <p:cNvPicPr>
            <a:picLocks noChangeAspect="1" noChangeArrowheads="1"/>
          </p:cNvPicPr>
          <p:nvPr/>
        </p:nvPicPr>
        <p:blipFill>
          <a:blip r:embed="rId2"/>
          <a:srcRect l="28247" r="27275"/>
          <a:stretch>
            <a:fillRect/>
          </a:stretch>
        </p:blipFill>
        <p:spPr bwMode="auto">
          <a:xfrm>
            <a:off x="1329710" y="274638"/>
            <a:ext cx="3761117" cy="5637430"/>
          </a:xfrm>
          <a:prstGeom prst="rect">
            <a:avLst/>
          </a:prstGeom>
          <a:noFill/>
        </p:spPr>
      </p:pic>
      <p:sp>
        <p:nvSpPr>
          <p:cNvPr id="4" name="Tittel 1"/>
          <p:cNvSpPr>
            <a:spLocks noGrp="1"/>
          </p:cNvSpPr>
          <p:nvPr>
            <p:ph type="title"/>
          </p:nvPr>
        </p:nvSpPr>
        <p:spPr>
          <a:xfrm>
            <a:off x="578880" y="274638"/>
            <a:ext cx="8229600" cy="751595"/>
          </a:xfrm>
        </p:spPr>
        <p:txBody>
          <a:bodyPr/>
          <a:lstStyle/>
          <a:p>
            <a:pPr algn="ctr"/>
            <a:r>
              <a:rPr lang="nb-NO" dirty="0" err="1"/>
              <a:t>Intro</a:t>
            </a:r>
            <a:r>
              <a:rPr lang="nb-NO" dirty="0"/>
              <a:t> til 3D-printing</a:t>
            </a:r>
          </a:p>
        </p:txBody>
      </p:sp>
      <p:sp>
        <p:nvSpPr>
          <p:cNvPr id="6" name="TekstSylinder 5"/>
          <p:cNvSpPr txBox="1"/>
          <p:nvPr/>
        </p:nvSpPr>
        <p:spPr>
          <a:xfrm>
            <a:off x="2092185" y="5576249"/>
            <a:ext cx="22501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/>
              <a:t>Ca kr. 42 500,-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1572492" y="1336589"/>
            <a:ext cx="1272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Ultimaker 3</a:t>
            </a:r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21029" y="2634231"/>
            <a:ext cx="3432175" cy="227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 rot="16200000">
            <a:off x="-906879" y="2560539"/>
            <a:ext cx="4023798" cy="1143000"/>
          </a:xfrm>
        </p:spPr>
        <p:txBody>
          <a:bodyPr>
            <a:noAutofit/>
          </a:bodyPr>
          <a:lstStyle/>
          <a:p>
            <a:pPr algn="ctr"/>
            <a:r>
              <a:rPr lang="nb-NO" sz="5400" dirty="0"/>
              <a:t>Filamenter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89860" y="207327"/>
            <a:ext cx="6158919" cy="5838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ktangel 6"/>
          <p:cNvSpPr/>
          <p:nvPr/>
        </p:nvSpPr>
        <p:spPr>
          <a:xfrm>
            <a:off x="2606040" y="137160"/>
            <a:ext cx="1676400" cy="17221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Rektangel 12"/>
          <p:cNvSpPr/>
          <p:nvPr/>
        </p:nvSpPr>
        <p:spPr>
          <a:xfrm>
            <a:off x="5745480" y="152400"/>
            <a:ext cx="1676400" cy="17221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ktangel 13"/>
          <p:cNvSpPr/>
          <p:nvPr/>
        </p:nvSpPr>
        <p:spPr>
          <a:xfrm>
            <a:off x="5768340" y="2202180"/>
            <a:ext cx="1676400" cy="17221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ktangel 15"/>
          <p:cNvSpPr/>
          <p:nvPr/>
        </p:nvSpPr>
        <p:spPr>
          <a:xfrm>
            <a:off x="2667000" y="4297680"/>
            <a:ext cx="1676400" cy="17221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7" grpId="1" animBg="1"/>
      <p:bldP spid="13" grpId="0" animBg="1"/>
      <p:bldP spid="13" grpId="1" animBg="1"/>
      <p:bldP spid="14" grpId="0" animBg="1"/>
      <p:bldP spid="14" grpId="1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78880" y="309208"/>
            <a:ext cx="8229600" cy="759796"/>
          </a:xfrm>
        </p:spPr>
        <p:txBody>
          <a:bodyPr>
            <a:normAutofit/>
          </a:bodyPr>
          <a:lstStyle/>
          <a:p>
            <a:pPr algn="ctr"/>
            <a:r>
              <a:rPr lang="nb-NO" dirty="0"/>
              <a:t>Designprosessen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86485" y="3841796"/>
            <a:ext cx="8229600" cy="2284368"/>
          </a:xfrm>
        </p:spPr>
        <p:txBody>
          <a:bodyPr>
            <a:normAutofit fontScale="92500" lnSpcReduction="10000"/>
          </a:bodyPr>
          <a:lstStyle/>
          <a:p>
            <a:r>
              <a:rPr lang="nb-NO" sz="2800" b="1" dirty="0"/>
              <a:t>Ide</a:t>
            </a:r>
            <a:r>
              <a:rPr lang="nb-NO" dirty="0"/>
              <a:t> </a:t>
            </a:r>
            <a:br>
              <a:rPr lang="nb-NO" dirty="0"/>
            </a:br>
            <a:r>
              <a:rPr lang="nb-NO" sz="2000" dirty="0"/>
              <a:t>… om å dekomponere en form og bygge den opp på ny</a:t>
            </a:r>
            <a:endParaRPr lang="nb-NO" sz="2400" dirty="0"/>
          </a:p>
          <a:p>
            <a:r>
              <a:rPr lang="nb-NO" sz="2800" b="1" dirty="0"/>
              <a:t>CURA</a:t>
            </a:r>
            <a:br>
              <a:rPr lang="nb-NO" sz="2400" dirty="0"/>
            </a:br>
            <a:r>
              <a:rPr lang="nb-NO" sz="2000" dirty="0"/>
              <a:t>… om å omdanne en modell til en byggestrategi</a:t>
            </a:r>
            <a:endParaRPr lang="nb-NO" sz="2400" dirty="0"/>
          </a:p>
          <a:p>
            <a:r>
              <a:rPr lang="nb-NO" sz="3000" b="1" dirty="0"/>
              <a:t>Utskrift</a:t>
            </a:r>
            <a:br>
              <a:rPr lang="nb-NO" sz="2800" dirty="0"/>
            </a:br>
            <a:r>
              <a:rPr lang="nb-NO" sz="2200" dirty="0"/>
              <a:t>… om å sette i produksjon</a:t>
            </a:r>
            <a:endParaRPr lang="nb-NO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487" y="1302539"/>
            <a:ext cx="8450159" cy="2244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19220</TotalTime>
  <Words>869</Words>
  <Application>Microsoft Office PowerPoint</Application>
  <PresentationFormat>On-screen Show (4:3)</PresentationFormat>
  <Paragraphs>133</Paragraphs>
  <Slides>56</Slides>
  <Notes>4</Notes>
  <HiddenSlides>1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9" baseType="lpstr">
      <vt:lpstr>Arial</vt:lpstr>
      <vt:lpstr>Calibri</vt:lpstr>
      <vt:lpstr>Office-tema</vt:lpstr>
      <vt:lpstr>PowerPoint Presentation</vt:lpstr>
      <vt:lpstr>Program</vt:lpstr>
      <vt:lpstr>Introduksjon til 3D-printing</vt:lpstr>
      <vt:lpstr>Hvordan virker en 3D-printer?</vt:lpstr>
      <vt:lpstr>Intro til 3D-printing</vt:lpstr>
      <vt:lpstr>Intro til 3D-printing</vt:lpstr>
      <vt:lpstr>Intro til 3D-printing</vt:lpstr>
      <vt:lpstr>Filamenter</vt:lpstr>
      <vt:lpstr>Designprosessen</vt:lpstr>
      <vt:lpstr>Modellering</vt:lpstr>
      <vt:lpstr>Grafisk grensesnitt (TinkerCAD)</vt:lpstr>
      <vt:lpstr>Tekstbasert grensesnitt (OpenSCAD)</vt:lpstr>
      <vt:lpstr>Blokkbasert grensesnitt (BlocksCAD)</vt:lpstr>
      <vt:lpstr>BlocksCAD</vt:lpstr>
      <vt:lpstr>Demonstrasjon av designprosessen side 27</vt:lpstr>
      <vt:lpstr>Arbeidshefte</vt:lpstr>
      <vt:lpstr>Intro til modellering med BlocksCAD</vt:lpstr>
      <vt:lpstr>Intro til slicing med CURA</vt:lpstr>
      <vt:lpstr>Overføring av filer til printer</vt:lpstr>
      <vt:lpstr>Øvingsopplegg fra side 29</vt:lpstr>
      <vt:lpstr>Øving 1 - Adresselapp for koffert</vt:lpstr>
      <vt:lpstr>Øving 2 - Knagg</vt:lpstr>
      <vt:lpstr>Knaggrekke</vt:lpstr>
      <vt:lpstr>Arbeid på egen hånd Star på side 29</vt:lpstr>
      <vt:lpstr>Eksempler Forsøk å avsløre hvilke geometrier modellen er bygget opp av</vt:lpstr>
      <vt:lpstr>Eksempler på reservedeler</vt:lpstr>
      <vt:lpstr>Framstilling av reservedeler</vt:lpstr>
      <vt:lpstr>Romgeometriske grunnformer</vt:lpstr>
      <vt:lpstr>Identifiser geometrier</vt:lpstr>
      <vt:lpstr>Aktuelle kommandoer i BlocksCAD</vt:lpstr>
      <vt:lpstr>Aktuelle kommandoer i BlocksCAD</vt:lpstr>
      <vt:lpstr>Aktuelle kommandoer i BlocksCAD</vt:lpstr>
      <vt:lpstr>Aktuelle kommandoer i BlocksCAD</vt:lpstr>
      <vt:lpstr>Framstilling av reservedeler</vt:lpstr>
      <vt:lpstr>Identifiser geometrier</vt:lpstr>
      <vt:lpstr>Tips ved modellering</vt:lpstr>
      <vt:lpstr>Framstilling av reservedeler</vt:lpstr>
      <vt:lpstr>Framstilling av reservedeler</vt:lpstr>
      <vt:lpstr>Framstilling av reservedeler</vt:lpstr>
      <vt:lpstr>Framstilling av reservedeler</vt:lpstr>
      <vt:lpstr>Framstilling av reservedeler</vt:lpstr>
      <vt:lpstr>Fremstilling av reservedeler</vt:lpstr>
      <vt:lpstr>Eksempler på nyttegjenstander</vt:lpstr>
      <vt:lpstr>Bord for kaffekopp på tur</vt:lpstr>
      <vt:lpstr>Identifiser geometrer</vt:lpstr>
      <vt:lpstr>Identifiser geometrer</vt:lpstr>
      <vt:lpstr>Lokk på sjokoladepuddingboks</vt:lpstr>
      <vt:lpstr>Futteral til regnkep</vt:lpstr>
      <vt:lpstr>Undervisningsmateriell</vt:lpstr>
      <vt:lpstr>Lag hus til en landsby</vt:lpstr>
      <vt:lpstr>Undervisningsformål</vt:lpstr>
      <vt:lpstr>Programmeringstekniske egenskaper med BlocksCAD</vt:lpstr>
      <vt:lpstr>Eksempler på kunst</vt:lpstr>
      <vt:lpstr>Matematisk kunst</vt:lpstr>
      <vt:lpstr>Matematisk kunst Lag en tyrkeknop</vt:lpstr>
      <vt:lpstr>Vedlikehold av Ultimaker 2+ og P120</vt:lpstr>
    </vt:vector>
  </TitlesOfParts>
  <Company>NTNU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Kolbjørn Skarpnes</dc:creator>
  <cp:lastModifiedBy>Nils Kristian Rossing</cp:lastModifiedBy>
  <cp:revision>121</cp:revision>
  <dcterms:created xsi:type="dcterms:W3CDTF">2013-06-10T16:56:09Z</dcterms:created>
  <dcterms:modified xsi:type="dcterms:W3CDTF">2024-06-17T13:05:48Z</dcterms:modified>
</cp:coreProperties>
</file>